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1" r:id="rId1"/>
  </p:sldMasterIdLst>
  <p:notesMasterIdLst>
    <p:notesMasterId r:id="rId32"/>
  </p:notesMasterIdLst>
  <p:handoutMasterIdLst>
    <p:handoutMasterId r:id="rId33"/>
  </p:handoutMasterIdLst>
  <p:sldIdLst>
    <p:sldId id="316" r:id="rId2"/>
    <p:sldId id="336" r:id="rId3"/>
    <p:sldId id="337" r:id="rId4"/>
    <p:sldId id="338" r:id="rId5"/>
    <p:sldId id="369" r:id="rId6"/>
    <p:sldId id="370" r:id="rId7"/>
    <p:sldId id="339" r:id="rId8"/>
    <p:sldId id="371" r:id="rId9"/>
    <p:sldId id="340" r:id="rId10"/>
    <p:sldId id="341" r:id="rId11"/>
    <p:sldId id="342" r:id="rId12"/>
    <p:sldId id="376" r:id="rId13"/>
    <p:sldId id="346" r:id="rId14"/>
    <p:sldId id="345" r:id="rId15"/>
    <p:sldId id="347" r:id="rId16"/>
    <p:sldId id="348" r:id="rId17"/>
    <p:sldId id="372" r:id="rId18"/>
    <p:sldId id="349" r:id="rId19"/>
    <p:sldId id="350" r:id="rId20"/>
    <p:sldId id="377" r:id="rId21"/>
    <p:sldId id="351" r:id="rId22"/>
    <p:sldId id="352" r:id="rId23"/>
    <p:sldId id="379" r:id="rId24"/>
    <p:sldId id="353" r:id="rId25"/>
    <p:sldId id="355" r:id="rId26"/>
    <p:sldId id="356" r:id="rId27"/>
    <p:sldId id="373" r:id="rId28"/>
    <p:sldId id="374" r:id="rId29"/>
    <p:sldId id="357" r:id="rId30"/>
    <p:sldId id="375" r:id="rId31"/>
  </p:sldIdLst>
  <p:sldSz cx="9144000" cy="6858000" type="screen4x3"/>
  <p:notesSz cx="7099300" cy="102346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45">
          <p15:clr>
            <a:srgbClr val="A4A3A4"/>
          </p15:clr>
        </p15:guide>
        <p15:guide id="2" pos="12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948" autoAdjust="0"/>
    <p:restoredTop sz="86383" autoAdjust="0"/>
  </p:normalViewPr>
  <p:slideViewPr>
    <p:cSldViewPr>
      <p:cViewPr varScale="1">
        <p:scale>
          <a:sx n="101" d="100"/>
          <a:sy n="101" d="100"/>
        </p:scale>
        <p:origin x="1416" y="96"/>
      </p:cViewPr>
      <p:guideLst>
        <p:guide orient="horz" pos="845"/>
        <p:guide pos="120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45" d="100"/>
          <a:sy n="45" d="100"/>
        </p:scale>
        <p:origin x="-1416" y="-78"/>
      </p:cViewPr>
      <p:guideLst>
        <p:guide orient="horz" pos="3224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46D07E3D-D650-F54B-B7D9-B9E87DE316B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84513" cy="4762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t" anchorCtr="0" compatLnSpc="1">
            <a:prstTxWarp prst="textNoShape">
              <a:avLst/>
            </a:prstTxWarp>
          </a:bodyPr>
          <a:lstStyle>
            <a:lvl1pPr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8C405694-4FE3-B446-9B46-423671FABFB9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60825" y="0"/>
            <a:ext cx="3003550" cy="4762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t" anchorCtr="0" compatLnSpc="1">
            <a:prstTxWarp prst="textNoShape">
              <a:avLst/>
            </a:prstTxWarp>
          </a:bodyPr>
          <a:lstStyle>
            <a:lvl1pPr algn="r"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8372" name="Rectangle 4">
            <a:extLst>
              <a:ext uri="{FF2B5EF4-FFF2-40B4-BE49-F238E27FC236}">
                <a16:creationId xmlns:a16="http://schemas.microsoft.com/office/drawing/2014/main" id="{A3EEA772-1A80-6740-8A17-B771EC80A75A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55188"/>
            <a:ext cx="3084513" cy="4762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b" anchorCtr="0" compatLnSpc="1">
            <a:prstTxWarp prst="textNoShape">
              <a:avLst/>
            </a:prstTxWarp>
          </a:bodyPr>
          <a:lstStyle>
            <a:lvl1pPr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8373" name="Rectangle 5">
            <a:extLst>
              <a:ext uri="{FF2B5EF4-FFF2-40B4-BE49-F238E27FC236}">
                <a16:creationId xmlns:a16="http://schemas.microsoft.com/office/drawing/2014/main" id="{A5145330-61B7-104E-9AE3-5915003F2B4F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60825" y="9755188"/>
            <a:ext cx="3003550" cy="4762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b" anchorCtr="0" compatLnSpc="1">
            <a:prstTxWarp prst="textNoShape">
              <a:avLst/>
            </a:prstTxWarp>
          </a:bodyPr>
          <a:lstStyle>
            <a:lvl1pPr algn="r" defTabSz="960438">
              <a:defRPr sz="13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7785261E-FAAA-414E-B849-A8DF92D2FC1F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B690B5DB-F7B2-4449-BC52-6D51458A903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t" anchorCtr="0" compatLnSpc="1">
            <a:prstTxWarp prst="textNoShape">
              <a:avLst/>
            </a:prstTxWarp>
          </a:bodyPr>
          <a:lstStyle>
            <a:lvl1pPr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24FE515D-7A2C-EB43-8917-1B21202AAEE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t" anchorCtr="0" compatLnSpc="1">
            <a:prstTxWarp prst="textNoShape">
              <a:avLst/>
            </a:prstTxWarp>
          </a:bodyPr>
          <a:lstStyle>
            <a:lvl1pPr algn="r"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22250" y="315913"/>
            <a:ext cx="6575425" cy="49307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9" name="Rectangle 5">
            <a:extLst>
              <a:ext uri="{FF2B5EF4-FFF2-40B4-BE49-F238E27FC236}">
                <a16:creationId xmlns:a16="http://schemas.microsoft.com/office/drawing/2014/main" id="{5AE2DB5B-776F-234C-A199-C0FC774F0D6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407988" y="5565775"/>
            <a:ext cx="5962650" cy="39020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Klicken Sie, um die Formate des Vorlagentextes zu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16390" name="Rectangle 6">
            <a:extLst>
              <a:ext uri="{FF2B5EF4-FFF2-40B4-BE49-F238E27FC236}">
                <a16:creationId xmlns:a16="http://schemas.microsoft.com/office/drawing/2014/main" id="{F46B13A0-8800-F842-BD8E-E103F75E5C0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b" anchorCtr="0" compatLnSpc="1">
            <a:prstTxWarp prst="textNoShape">
              <a:avLst/>
            </a:prstTxWarp>
          </a:bodyPr>
          <a:lstStyle>
            <a:lvl1pPr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6391" name="Rectangle 7">
            <a:extLst>
              <a:ext uri="{FF2B5EF4-FFF2-40B4-BE49-F238E27FC236}">
                <a16:creationId xmlns:a16="http://schemas.microsoft.com/office/drawing/2014/main" id="{BB3322BF-5FE4-ED4C-93E4-84CA47C41B7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185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b" anchorCtr="0" compatLnSpc="1">
            <a:prstTxWarp prst="textNoShape">
              <a:avLst/>
            </a:prstTxWarp>
          </a:bodyPr>
          <a:lstStyle>
            <a:lvl1pPr algn="r" defTabSz="960438">
              <a:defRPr sz="13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2C40726E-5D8C-443C-A651-ABAAC790981F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BCE26FFE-E9CD-46EC-BF56-92F90A00BA33}" type="slidenum">
              <a:rPr lang="de-DE" altLang="en-US" sz="1300" smtClean="0">
                <a:latin typeface="Times New Roman" panose="02020603050405020304" pitchFamily="18" charset="0"/>
              </a:rPr>
              <a:pPr/>
              <a:t>1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36195799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Folienbildplatzhalt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0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smtClean="0"/>
          </a:p>
        </p:txBody>
      </p:sp>
      <p:sp>
        <p:nvSpPr>
          <p:cNvPr id="32771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8EDACC4-00E1-4877-A02D-05BB219F4E3F}" type="slidenum">
              <a:rPr lang="de-DE" altLang="en-US" sz="1300">
                <a:latin typeface="Times New Roman" panose="02020603050405020304" pitchFamily="18" charset="0"/>
              </a:rPr>
              <a:pPr/>
              <a:t>16</a:t>
            </a:fld>
            <a:endParaRPr lang="de-DE" altLang="en-US" sz="13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64658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Folienbildplatzhalt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0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smtClean="0"/>
          </a:p>
        </p:txBody>
      </p:sp>
      <p:sp>
        <p:nvSpPr>
          <p:cNvPr id="32771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8EDACC4-00E1-4877-A02D-05BB219F4E3F}" type="slidenum">
              <a:rPr lang="de-DE" altLang="en-US" sz="1300">
                <a:latin typeface="Times New Roman" panose="02020603050405020304" pitchFamily="18" charset="0"/>
              </a:rPr>
              <a:pPr/>
              <a:t>17</a:t>
            </a:fld>
            <a:endParaRPr lang="de-DE" altLang="en-US" sz="13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05727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Folienbildplatzhalt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6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smtClean="0"/>
          </a:p>
        </p:txBody>
      </p:sp>
      <p:sp>
        <p:nvSpPr>
          <p:cNvPr id="36867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8645A5C-E4F5-4496-A0C4-45E041A94461}" type="slidenum">
              <a:rPr lang="de-DE" altLang="en-US" sz="1300">
                <a:latin typeface="Times New Roman" panose="02020603050405020304" pitchFamily="18" charset="0"/>
              </a:rPr>
              <a:pPr/>
              <a:t>21</a:t>
            </a:fld>
            <a:endParaRPr lang="de-DE" altLang="en-US" sz="13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67417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Folienbildplatzhalt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4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smtClean="0"/>
          </a:p>
        </p:txBody>
      </p:sp>
      <p:sp>
        <p:nvSpPr>
          <p:cNvPr id="38915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273A33D-B415-4E8C-A204-26EB18B4AEE6}" type="slidenum">
              <a:rPr lang="de-DE" altLang="en-US" sz="1300">
                <a:latin typeface="Times New Roman" panose="02020603050405020304" pitchFamily="18" charset="0"/>
              </a:rPr>
              <a:pPr/>
              <a:t>22</a:t>
            </a:fld>
            <a:endParaRPr lang="de-DE" altLang="en-US" sz="13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19711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Folienbildplatzhalt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2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smtClean="0"/>
          </a:p>
        </p:txBody>
      </p:sp>
      <p:sp>
        <p:nvSpPr>
          <p:cNvPr id="40963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BE19E6-72A5-43FD-8434-1A3F0E58C42D}" type="slidenum">
              <a:rPr lang="de-DE" altLang="en-US" sz="1300">
                <a:latin typeface="Times New Roman" panose="02020603050405020304" pitchFamily="18" charset="0"/>
              </a:rPr>
              <a:pPr/>
              <a:t>24</a:t>
            </a:fld>
            <a:endParaRPr lang="de-DE" altLang="en-US" sz="13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77361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Folienbildplatzhalt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8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smtClean="0"/>
          </a:p>
        </p:txBody>
      </p:sp>
      <p:sp>
        <p:nvSpPr>
          <p:cNvPr id="45059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D466313-2614-42E4-8B91-D7445EDF086F}" type="slidenum">
              <a:rPr lang="de-DE" altLang="en-US" sz="1300">
                <a:latin typeface="Times New Roman" panose="02020603050405020304" pitchFamily="18" charset="0"/>
              </a:rPr>
              <a:pPr/>
              <a:t>25</a:t>
            </a:fld>
            <a:endParaRPr lang="de-DE" altLang="en-US" sz="13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6697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051749553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50061193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092950" y="381000"/>
            <a:ext cx="1727200" cy="571500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908175" y="381000"/>
            <a:ext cx="5032375" cy="5715000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043187812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08175" y="381000"/>
            <a:ext cx="6767513" cy="960438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1908175" y="1981200"/>
            <a:ext cx="6911975" cy="4114800"/>
          </a:xfrm>
        </p:spPr>
        <p:txBody>
          <a:bodyPr/>
          <a:lstStyle/>
          <a:p>
            <a:pPr lvl="0"/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4121017150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08175" y="381000"/>
            <a:ext cx="6767513" cy="960438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1908175" y="1981200"/>
            <a:ext cx="3379788" cy="4114800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440363" y="1981200"/>
            <a:ext cx="3379787" cy="4114800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32866443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04249238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74013976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908175" y="1981200"/>
            <a:ext cx="3379788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440363" y="1981200"/>
            <a:ext cx="337978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94816475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626604726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20139370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3937073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10998644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82662942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08175" y="381000"/>
            <a:ext cx="6767513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Hier klicken, um Master-Titelformat zu bearbeiten.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8175" y="1981200"/>
            <a:ext cx="691197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Hier klicken, um Master-Textformat zu bearbeiten.</a:t>
            </a:r>
          </a:p>
          <a:p>
            <a:pPr lvl="1"/>
            <a:r>
              <a:rPr lang="en-US" altLang="en-US" smtClean="0"/>
              <a:t>Zweite Ebene</a:t>
            </a:r>
          </a:p>
          <a:p>
            <a:pPr lvl="2"/>
            <a:r>
              <a:rPr lang="en-US" altLang="en-US" smtClean="0"/>
              <a:t>Dritte Ebene</a:t>
            </a:r>
          </a:p>
          <a:p>
            <a:pPr lvl="3"/>
            <a:r>
              <a:rPr lang="en-US" altLang="en-US" smtClean="0"/>
              <a:t>Vierte Ebene</a:t>
            </a:r>
          </a:p>
          <a:p>
            <a:pPr lvl="4"/>
            <a:r>
              <a:rPr lang="en-US" altLang="en-US" smtClean="0"/>
              <a:t>Fünfte Ebene Prof. Dr. Georg Erdmann</a:t>
            </a:r>
          </a:p>
        </p:txBody>
      </p:sp>
      <p:sp>
        <p:nvSpPr>
          <p:cNvPr id="6158" name="Text Box 14">
            <a:extLst>
              <a:ext uri="{FF2B5EF4-FFF2-40B4-BE49-F238E27FC236}">
                <a16:creationId xmlns:a16="http://schemas.microsoft.com/office/drawing/2014/main" id="{A45565F5-BA1D-0E4C-B9BE-A6A9144D86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6248400"/>
            <a:ext cx="609600" cy="2444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fld id="{6998AEA4-49D9-480F-B6FD-A750EE95CA27}" type="slidenum">
              <a:rPr lang="de-DE" altLang="en-US" sz="1000" smtClean="0"/>
              <a:pPr>
                <a:spcBef>
                  <a:spcPct val="50000"/>
                </a:spcBef>
                <a:defRPr/>
              </a:pPr>
              <a:t>‹#›</a:t>
            </a:fld>
            <a:endParaRPr lang="de-DE" altLang="en-US"/>
          </a:p>
        </p:txBody>
      </p:sp>
      <p:pic>
        <p:nvPicPr>
          <p:cNvPr id="1029" name="Picture 15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606425"/>
            <a:ext cx="936625" cy="73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transition/>
  <p:txStyles>
    <p:titleStyle>
      <a:lvl1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tub-ensys.github.io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de.statista.com/statistik/daten/studie/164032/umfrage/einnahmen-und-ausgaben-des-deutschen-staats/" TargetMode="Externa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undesfinanzministerium.de/Datenportal/Daten/frei-nutzbare-produkte/Bilder/Infografiken/Steuerspirale.html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destatis.de/DE/Themen/Staat/Steuern/Steuereinnahmen/Tabellen/lrfin02.html#242516" TargetMode="Externa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st.de/steuerprogression-einfach-erklaert-5813257-0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1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tagesschau.de/wirtschaft/lindner-steuern-abschreibung-101.html" TargetMode="Externa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mcc-berlin.net/fileadmin/data/C18_MCC_Publications/2021_MCC_Klimaschutz_mit_mehr_Gerechtigkeit.pdf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mcc-berlin.net/fileadmin/data/C18_MCC_Publications/2021_MCC_Klimaschutz_mit_mehr_Gerechtigkeit.pdf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esetze-im-internet.de/ao_1977/__3.html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920875" y="1262063"/>
            <a:ext cx="6800850" cy="2493962"/>
          </a:xfrm>
        </p:spPr>
        <p:txBody>
          <a:bodyPr/>
          <a:lstStyle/>
          <a:p>
            <a:r>
              <a:rPr lang="de-DE" altLang="en-US" b="1" i="0" dirty="0" smtClean="0">
                <a:latin typeface="Arial" panose="020B0604020202020204" pitchFamily="34" charset="0"/>
                <a:cs typeface="Arial" panose="020B0604020202020204" pitchFamily="34" charset="0"/>
              </a:rPr>
              <a:t>Wirtschaftliche Grundlagen </a:t>
            </a:r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sz="2400" i="0" smtClean="0">
                <a:latin typeface="Arial" panose="020B0604020202020204" pitchFamily="34" charset="0"/>
                <a:cs typeface="Arial" panose="020B0604020202020204" pitchFamily="34" charset="0"/>
              </a:rPr>
              <a:t>im </a:t>
            </a:r>
            <a:r>
              <a:rPr lang="de-DE" altLang="en-US" sz="2400" smtClean="0"/>
              <a:t>Winter</a:t>
            </a:r>
            <a:r>
              <a:rPr lang="de-DE" altLang="en-US" sz="2400" i="0" smtClean="0">
                <a:latin typeface="Arial" panose="020B0604020202020204" pitchFamily="34" charset="0"/>
                <a:cs typeface="Arial" panose="020B0604020202020204" pitchFamily="34" charset="0"/>
              </a:rPr>
              <a:t>semester 2024-5</a:t>
            </a:r>
            <a:r>
              <a:rPr lang="de-DE" altLang="en-US" sz="2400" i="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altLang="en-US" sz="2400" i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sz="2400" dirty="0" smtClean="0"/>
              <a:t/>
            </a:r>
            <a:br>
              <a:rPr lang="de-DE" altLang="en-US" sz="2400" dirty="0" smtClean="0"/>
            </a:br>
            <a:r>
              <a:rPr lang="de-DE" altLang="en-US" sz="2400" b="1" dirty="0" smtClean="0"/>
              <a:t>Steuern</a:t>
            </a:r>
            <a:endParaRPr lang="en-GB" altLang="en-US" i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1" name="Rectangle 7">
            <a:extLst>
              <a:ext uri="{FF2B5EF4-FFF2-40B4-BE49-F238E27FC236}">
                <a16:creationId xmlns:a16="http://schemas.microsoft.com/office/drawing/2014/main" id="{E560D621-3922-3F44-BBCE-5928D5D33A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3600" y="5060950"/>
            <a:ext cx="5868640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defTabSz="104775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047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04775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04775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04775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047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047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047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047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de-DE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Prof. Tom Brown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de-DE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Fachgebiet </a:t>
            </a:r>
            <a:r>
              <a:rPr lang="de-DE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hlinkClick r:id="rId3"/>
              </a:rPr>
              <a:t>Digitaler Wandel in Energiesystemen</a:t>
            </a:r>
            <a:r>
              <a:rPr lang="de-DE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 / TU Berlin</a:t>
            </a:r>
            <a:endParaRPr lang="de-DE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2115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/>
              <a:t>Ertragskompetenz der Steuern nach Gebietskörperschaften </a:t>
            </a:r>
            <a:r>
              <a:rPr lang="de-DE" altLang="en-US" sz="2400" dirty="0" smtClean="0"/>
              <a:t>2016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45" name="Line 1078"/>
          <p:cNvSpPr>
            <a:spLocks noChangeShapeType="1"/>
          </p:cNvSpPr>
          <p:nvPr/>
        </p:nvSpPr>
        <p:spPr bwMode="auto">
          <a:xfrm flipH="1">
            <a:off x="4760913" y="3597275"/>
            <a:ext cx="9525" cy="7699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6" name="Line 1073"/>
          <p:cNvSpPr>
            <a:spLocks noChangeShapeType="1"/>
          </p:cNvSpPr>
          <p:nvPr/>
        </p:nvSpPr>
        <p:spPr bwMode="auto">
          <a:xfrm flipV="1">
            <a:off x="1747838" y="2409825"/>
            <a:ext cx="6194425" cy="95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" name="Line 1074"/>
          <p:cNvSpPr>
            <a:spLocks noChangeShapeType="1"/>
          </p:cNvSpPr>
          <p:nvPr/>
        </p:nvSpPr>
        <p:spPr bwMode="auto">
          <a:xfrm flipV="1">
            <a:off x="2093913" y="2697163"/>
            <a:ext cx="5541962" cy="190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8" name="Line 1075"/>
          <p:cNvSpPr>
            <a:spLocks noChangeShapeType="1"/>
          </p:cNvSpPr>
          <p:nvPr/>
        </p:nvSpPr>
        <p:spPr bwMode="auto">
          <a:xfrm flipV="1">
            <a:off x="2359025" y="3044825"/>
            <a:ext cx="4965700" cy="190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9" name="Line 1076"/>
          <p:cNvSpPr>
            <a:spLocks noChangeShapeType="1"/>
          </p:cNvSpPr>
          <p:nvPr/>
        </p:nvSpPr>
        <p:spPr bwMode="auto">
          <a:xfrm flipV="1">
            <a:off x="2622550" y="3400425"/>
            <a:ext cx="4438650" cy="47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0" name="Line 1077"/>
          <p:cNvSpPr>
            <a:spLocks noChangeShapeType="1"/>
          </p:cNvSpPr>
          <p:nvPr/>
        </p:nvSpPr>
        <p:spPr bwMode="auto">
          <a:xfrm flipV="1">
            <a:off x="2990850" y="5943600"/>
            <a:ext cx="3482975" cy="190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1" name="Text Box 1029"/>
          <p:cNvSpPr txBox="1">
            <a:spLocks noChangeArrowheads="1"/>
          </p:cNvSpPr>
          <p:nvPr/>
        </p:nvSpPr>
        <p:spPr bwMode="auto">
          <a:xfrm>
            <a:off x="3397250" y="1847850"/>
            <a:ext cx="2733675" cy="1758950"/>
          </a:xfrm>
          <a:prstGeom prst="rect">
            <a:avLst/>
          </a:prstGeom>
          <a:solidFill>
            <a:srgbClr val="FFFFA3"/>
          </a:solidFill>
          <a:ln w="1587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800" b="1" dirty="0">
                <a:latin typeface="Arial" panose="020B0604020202020204" pitchFamily="34" charset="0"/>
              </a:rPr>
              <a:t>Gemeinschaftssteuern</a:t>
            </a:r>
            <a:br>
              <a:rPr lang="de-DE" altLang="en-US" sz="1800" b="1" dirty="0">
                <a:latin typeface="Arial" panose="020B0604020202020204" pitchFamily="34" charset="0"/>
              </a:rPr>
            </a:br>
            <a:r>
              <a:rPr lang="de-DE" altLang="en-US" sz="1800" dirty="0">
                <a:latin typeface="Arial" panose="020B0604020202020204" pitchFamily="34" charset="0"/>
              </a:rPr>
              <a:t>Umsatzsteuer</a:t>
            </a:r>
            <a:br>
              <a:rPr lang="de-DE" altLang="en-US" sz="1800" dirty="0">
                <a:latin typeface="Arial" panose="020B0604020202020204" pitchFamily="34" charset="0"/>
              </a:rPr>
            </a:br>
            <a:r>
              <a:rPr lang="de-DE" altLang="en-US" sz="1800" dirty="0">
                <a:latin typeface="Arial" panose="020B0604020202020204" pitchFamily="34" charset="0"/>
              </a:rPr>
              <a:t>Körperschaftsteuer</a:t>
            </a:r>
            <a:br>
              <a:rPr lang="de-DE" altLang="en-US" sz="1800" dirty="0">
                <a:latin typeface="Arial" panose="020B0604020202020204" pitchFamily="34" charset="0"/>
              </a:rPr>
            </a:br>
            <a:r>
              <a:rPr lang="de-DE" altLang="en-US" sz="1800" dirty="0" smtClean="0">
                <a:latin typeface="Arial" panose="020B0604020202020204" pitchFamily="34" charset="0"/>
              </a:rPr>
              <a:t>Kapitalertragsteuer</a:t>
            </a:r>
            <a:r>
              <a:rPr lang="de-DE" altLang="en-US" sz="1800" dirty="0">
                <a:latin typeface="Arial" panose="020B0604020202020204" pitchFamily="34" charset="0"/>
              </a:rPr>
              <a:t/>
            </a:r>
            <a:br>
              <a:rPr lang="de-DE" altLang="en-US" sz="1800" dirty="0">
                <a:latin typeface="Arial" panose="020B0604020202020204" pitchFamily="34" charset="0"/>
              </a:rPr>
            </a:br>
            <a:r>
              <a:rPr lang="de-DE" altLang="en-US" sz="1800" dirty="0">
                <a:latin typeface="Arial" panose="020B0604020202020204" pitchFamily="34" charset="0"/>
              </a:rPr>
              <a:t>Einkommensteuer</a:t>
            </a:r>
          </a:p>
        </p:txBody>
      </p:sp>
      <p:sp>
        <p:nvSpPr>
          <p:cNvPr id="52" name="Text Box 1030"/>
          <p:cNvSpPr txBox="1">
            <a:spLocks noChangeArrowheads="1"/>
          </p:cNvSpPr>
          <p:nvPr/>
        </p:nvSpPr>
        <p:spPr bwMode="auto">
          <a:xfrm>
            <a:off x="914400" y="4114800"/>
            <a:ext cx="2362200" cy="1481138"/>
          </a:xfrm>
          <a:prstGeom prst="rect">
            <a:avLst/>
          </a:prstGeom>
          <a:solidFill>
            <a:srgbClr val="FFFFA3"/>
          </a:solidFill>
          <a:ln w="1587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800" b="1">
                <a:latin typeface="Arial" panose="020B0604020202020204" pitchFamily="34" charset="0"/>
              </a:rPr>
              <a:t>Bund</a:t>
            </a:r>
            <a:br>
              <a:rPr lang="de-DE" altLang="en-US" sz="1800" b="1">
                <a:latin typeface="Arial" panose="020B0604020202020204" pitchFamily="34" charset="0"/>
              </a:rPr>
            </a:br>
            <a:r>
              <a:rPr lang="de-DE" altLang="en-US" sz="1800">
                <a:latin typeface="Arial" panose="020B0604020202020204" pitchFamily="34" charset="0"/>
              </a:rPr>
              <a:t>Mineralölsteuer</a:t>
            </a:r>
            <a:br>
              <a:rPr lang="de-DE" altLang="en-US" sz="1800">
                <a:latin typeface="Arial" panose="020B0604020202020204" pitchFamily="34" charset="0"/>
              </a:rPr>
            </a:br>
            <a:r>
              <a:rPr lang="de-DE" altLang="en-US" sz="1800">
                <a:latin typeface="Arial" panose="020B0604020202020204" pitchFamily="34" charset="0"/>
              </a:rPr>
              <a:t>Stromsteuer</a:t>
            </a:r>
            <a:br>
              <a:rPr lang="de-DE" altLang="en-US" sz="1800">
                <a:latin typeface="Arial" panose="020B0604020202020204" pitchFamily="34" charset="0"/>
              </a:rPr>
            </a:br>
            <a:r>
              <a:rPr lang="de-DE" altLang="en-US" sz="1800">
                <a:latin typeface="Arial" panose="020B0604020202020204" pitchFamily="34" charset="0"/>
              </a:rPr>
              <a:t>Tabaksteuer</a:t>
            </a:r>
            <a:br>
              <a:rPr lang="de-DE" altLang="en-US" sz="1800">
                <a:latin typeface="Arial" panose="020B0604020202020204" pitchFamily="34" charset="0"/>
              </a:rPr>
            </a:br>
            <a:r>
              <a:rPr lang="de-DE" altLang="en-US" sz="1800">
                <a:latin typeface="Arial" panose="020B0604020202020204" pitchFamily="34" charset="0"/>
              </a:rPr>
              <a:t>Solidaritätszuschlag</a:t>
            </a:r>
          </a:p>
        </p:txBody>
      </p:sp>
      <p:sp>
        <p:nvSpPr>
          <p:cNvPr id="53" name="Text Box 1031"/>
          <p:cNvSpPr txBox="1">
            <a:spLocks noChangeArrowheads="1"/>
          </p:cNvSpPr>
          <p:nvPr/>
        </p:nvSpPr>
        <p:spPr bwMode="auto">
          <a:xfrm>
            <a:off x="3581400" y="4389438"/>
            <a:ext cx="2362200" cy="1344612"/>
          </a:xfrm>
          <a:prstGeom prst="rect">
            <a:avLst/>
          </a:prstGeom>
          <a:solidFill>
            <a:srgbClr val="FFFFA3"/>
          </a:solidFill>
          <a:ln w="1587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800" b="1">
                <a:latin typeface="Arial" panose="020B0604020202020204" pitchFamily="34" charset="0"/>
              </a:rPr>
              <a:t>Gemeinden</a:t>
            </a:r>
          </a:p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Grundsteuer</a:t>
            </a:r>
            <a:br>
              <a:rPr lang="de-DE" altLang="en-US" sz="1800">
                <a:latin typeface="Arial" panose="020B0604020202020204" pitchFamily="34" charset="0"/>
              </a:rPr>
            </a:br>
            <a:r>
              <a:rPr lang="de-DE" altLang="en-US" sz="1800">
                <a:latin typeface="Arial" panose="020B0604020202020204" pitchFamily="34" charset="0"/>
              </a:rPr>
              <a:t>Hundesteuer</a:t>
            </a:r>
            <a:br>
              <a:rPr lang="de-DE" altLang="en-US" sz="1800">
                <a:latin typeface="Arial" panose="020B0604020202020204" pitchFamily="34" charset="0"/>
              </a:rPr>
            </a:br>
            <a:endParaRPr lang="de-DE" altLang="en-US" sz="1800">
              <a:latin typeface="Arial" panose="020B0604020202020204" pitchFamily="34" charset="0"/>
            </a:endParaRPr>
          </a:p>
        </p:txBody>
      </p:sp>
      <p:sp>
        <p:nvSpPr>
          <p:cNvPr id="54" name="Text Box 1032"/>
          <p:cNvSpPr txBox="1">
            <a:spLocks noChangeArrowheads="1"/>
          </p:cNvSpPr>
          <p:nvPr/>
        </p:nvSpPr>
        <p:spPr bwMode="auto">
          <a:xfrm>
            <a:off x="6237288" y="4111625"/>
            <a:ext cx="2438400" cy="1481138"/>
          </a:xfrm>
          <a:prstGeom prst="rect">
            <a:avLst/>
          </a:prstGeom>
          <a:solidFill>
            <a:srgbClr val="FFFFA3"/>
          </a:solidFill>
          <a:ln w="1587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800" b="1">
                <a:latin typeface="Arial" panose="020B0604020202020204" pitchFamily="34" charset="0"/>
              </a:rPr>
              <a:t>Länder</a:t>
            </a:r>
            <a:r>
              <a:rPr lang="de-DE" altLang="en-US" sz="1800">
                <a:latin typeface="Arial" panose="020B0604020202020204" pitchFamily="34" charset="0"/>
              </a:rPr>
              <a:t/>
            </a:r>
            <a:br>
              <a:rPr lang="de-DE" altLang="en-US" sz="1800">
                <a:latin typeface="Arial" panose="020B0604020202020204" pitchFamily="34" charset="0"/>
              </a:rPr>
            </a:br>
            <a:r>
              <a:rPr lang="de-DE" altLang="en-US" sz="1800">
                <a:latin typeface="Arial" panose="020B0604020202020204" pitchFamily="34" charset="0"/>
              </a:rPr>
              <a:t>Kfz-Steuer</a:t>
            </a:r>
            <a:br>
              <a:rPr lang="de-DE" altLang="en-US" sz="1800">
                <a:latin typeface="Arial" panose="020B0604020202020204" pitchFamily="34" charset="0"/>
              </a:rPr>
            </a:br>
            <a:r>
              <a:rPr lang="de-DE" altLang="en-US" sz="1800">
                <a:latin typeface="Arial" panose="020B0604020202020204" pitchFamily="34" charset="0"/>
              </a:rPr>
              <a:t>Grunderwerbsteuer</a:t>
            </a:r>
            <a:br>
              <a:rPr lang="de-DE" altLang="en-US" sz="1800">
                <a:latin typeface="Arial" panose="020B0604020202020204" pitchFamily="34" charset="0"/>
              </a:rPr>
            </a:br>
            <a:r>
              <a:rPr lang="de-DE" altLang="en-US" sz="1800">
                <a:latin typeface="Arial" panose="020B0604020202020204" pitchFamily="34" charset="0"/>
              </a:rPr>
              <a:t>Lotteriesteuer</a:t>
            </a:r>
            <a:br>
              <a:rPr lang="de-DE" altLang="en-US" sz="1800">
                <a:latin typeface="Arial" panose="020B0604020202020204" pitchFamily="34" charset="0"/>
              </a:rPr>
            </a:br>
            <a:r>
              <a:rPr lang="de-DE" altLang="en-US" sz="1800">
                <a:latin typeface="Arial" panose="020B0604020202020204" pitchFamily="34" charset="0"/>
              </a:rPr>
              <a:t>Erbschaftsteuer</a:t>
            </a:r>
          </a:p>
        </p:txBody>
      </p:sp>
      <p:sp>
        <p:nvSpPr>
          <p:cNvPr id="55" name="Text Box 1033"/>
          <p:cNvSpPr txBox="1">
            <a:spLocks noChangeArrowheads="1"/>
          </p:cNvSpPr>
          <p:nvPr/>
        </p:nvSpPr>
        <p:spPr bwMode="auto">
          <a:xfrm>
            <a:off x="3581400" y="5715000"/>
            <a:ext cx="2362200" cy="382588"/>
          </a:xfrm>
          <a:prstGeom prst="rect">
            <a:avLst/>
          </a:prstGeom>
          <a:solidFill>
            <a:srgbClr val="FFFFA3"/>
          </a:solidFill>
          <a:ln w="1587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Gewerbesteuer</a:t>
            </a:r>
          </a:p>
        </p:txBody>
      </p:sp>
      <p:sp>
        <p:nvSpPr>
          <p:cNvPr id="56" name="Text Box 1039"/>
          <p:cNvSpPr txBox="1">
            <a:spLocks noChangeArrowheads="1"/>
          </p:cNvSpPr>
          <p:nvPr/>
        </p:nvSpPr>
        <p:spPr bwMode="auto">
          <a:xfrm>
            <a:off x="6824663" y="2132013"/>
            <a:ext cx="9445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400" b="1" dirty="0" smtClean="0">
                <a:latin typeface="Arial" panose="020B0604020202020204" pitchFamily="34" charset="0"/>
              </a:rPr>
              <a:t>46,3%</a:t>
            </a:r>
            <a:endParaRPr lang="de-DE" altLang="en-US" sz="1400" b="1" dirty="0">
              <a:latin typeface="Book Antiqua" panose="02040602050305030304" pitchFamily="18" charset="0"/>
            </a:endParaRPr>
          </a:p>
        </p:txBody>
      </p:sp>
      <p:sp>
        <p:nvSpPr>
          <p:cNvPr id="57" name="Text Box 1040"/>
          <p:cNvSpPr txBox="1">
            <a:spLocks noChangeArrowheads="1"/>
          </p:cNvSpPr>
          <p:nvPr/>
        </p:nvSpPr>
        <p:spPr bwMode="auto">
          <a:xfrm>
            <a:off x="6688138" y="2565400"/>
            <a:ext cx="622300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400" b="1">
                <a:latin typeface="Arial" panose="020B0604020202020204" pitchFamily="34" charset="0"/>
              </a:rPr>
              <a:t>50 %</a:t>
            </a:r>
            <a:endParaRPr lang="de-DE" altLang="en-US" sz="1400" b="1">
              <a:latin typeface="Book Antiqua" panose="02040602050305030304" pitchFamily="18" charset="0"/>
            </a:endParaRPr>
          </a:p>
        </p:txBody>
      </p:sp>
      <p:sp>
        <p:nvSpPr>
          <p:cNvPr id="58" name="Text Box 1041"/>
          <p:cNvSpPr txBox="1">
            <a:spLocks noChangeArrowheads="1"/>
          </p:cNvSpPr>
          <p:nvPr/>
        </p:nvSpPr>
        <p:spPr bwMode="auto">
          <a:xfrm>
            <a:off x="6354763" y="3352800"/>
            <a:ext cx="76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400" b="1">
                <a:latin typeface="Arial" panose="020B0604020202020204" pitchFamily="34" charset="0"/>
              </a:rPr>
              <a:t>42,5 %</a:t>
            </a:r>
            <a:endParaRPr lang="de-DE" altLang="en-US" sz="1400" b="1">
              <a:latin typeface="Book Antiqua" panose="02040602050305030304" pitchFamily="18" charset="0"/>
            </a:endParaRPr>
          </a:p>
        </p:txBody>
      </p:sp>
      <p:sp>
        <p:nvSpPr>
          <p:cNvPr id="59" name="Text Box 1042"/>
          <p:cNvSpPr txBox="1">
            <a:spLocks noChangeArrowheads="1"/>
          </p:cNvSpPr>
          <p:nvPr/>
        </p:nvSpPr>
        <p:spPr bwMode="auto">
          <a:xfrm>
            <a:off x="6096000" y="5943600"/>
            <a:ext cx="9445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400" b="1">
                <a:latin typeface="Arial" panose="020B0604020202020204" pitchFamily="34" charset="0"/>
              </a:rPr>
              <a:t>~20 %</a:t>
            </a:r>
            <a:endParaRPr lang="de-DE" altLang="en-US" sz="1400" b="1">
              <a:latin typeface="Book Antiqua" panose="02040602050305030304" pitchFamily="18" charset="0"/>
            </a:endParaRPr>
          </a:p>
        </p:txBody>
      </p:sp>
      <p:sp>
        <p:nvSpPr>
          <p:cNvPr id="60" name="Text Box 1052"/>
          <p:cNvSpPr txBox="1">
            <a:spLocks noChangeArrowheads="1"/>
          </p:cNvSpPr>
          <p:nvPr/>
        </p:nvSpPr>
        <p:spPr bwMode="auto">
          <a:xfrm flipH="1">
            <a:off x="1908175" y="2103438"/>
            <a:ext cx="9810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400" b="1" dirty="0" smtClean="0">
                <a:latin typeface="Arial" panose="020B0604020202020204" pitchFamily="34" charset="0"/>
              </a:rPr>
              <a:t>51,5 </a:t>
            </a:r>
            <a:r>
              <a:rPr lang="de-DE" altLang="en-US" sz="1400" b="1" dirty="0">
                <a:latin typeface="Arial" panose="020B0604020202020204" pitchFamily="34" charset="0"/>
              </a:rPr>
              <a:t>%</a:t>
            </a:r>
            <a:endParaRPr lang="de-DE" altLang="en-US" sz="1400" b="1" dirty="0">
              <a:latin typeface="Book Antiqua" panose="02040602050305030304" pitchFamily="18" charset="0"/>
            </a:endParaRPr>
          </a:p>
        </p:txBody>
      </p:sp>
      <p:sp>
        <p:nvSpPr>
          <p:cNvPr id="61" name="Text Box 1053"/>
          <p:cNvSpPr txBox="1">
            <a:spLocks noChangeArrowheads="1"/>
          </p:cNvSpPr>
          <p:nvPr/>
        </p:nvSpPr>
        <p:spPr bwMode="auto">
          <a:xfrm flipH="1">
            <a:off x="2319338" y="2574925"/>
            <a:ext cx="617537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400" b="1">
                <a:latin typeface="Arial" panose="020B0604020202020204" pitchFamily="34" charset="0"/>
              </a:rPr>
              <a:t>50 %</a:t>
            </a:r>
            <a:endParaRPr lang="de-DE" altLang="en-US" sz="1400" b="1">
              <a:latin typeface="Book Antiqua" panose="02040602050305030304" pitchFamily="18" charset="0"/>
            </a:endParaRPr>
          </a:p>
        </p:txBody>
      </p:sp>
      <p:sp>
        <p:nvSpPr>
          <p:cNvPr id="62" name="Text Box 1054"/>
          <p:cNvSpPr txBox="1">
            <a:spLocks noChangeArrowheads="1"/>
          </p:cNvSpPr>
          <p:nvPr/>
        </p:nvSpPr>
        <p:spPr bwMode="auto">
          <a:xfrm flipH="1">
            <a:off x="2620963" y="3425825"/>
            <a:ext cx="927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400" b="1">
                <a:latin typeface="Arial" panose="020B0604020202020204" pitchFamily="34" charset="0"/>
              </a:rPr>
              <a:t>42,5 %</a:t>
            </a:r>
            <a:endParaRPr lang="de-DE" altLang="en-US" sz="1400" b="1">
              <a:latin typeface="Book Antiqua" panose="02040602050305030304" pitchFamily="18" charset="0"/>
            </a:endParaRPr>
          </a:p>
        </p:txBody>
      </p:sp>
      <p:sp>
        <p:nvSpPr>
          <p:cNvPr id="63" name="Text Box 1056"/>
          <p:cNvSpPr txBox="1">
            <a:spLocks noChangeArrowheads="1"/>
          </p:cNvSpPr>
          <p:nvPr/>
        </p:nvSpPr>
        <p:spPr bwMode="auto">
          <a:xfrm>
            <a:off x="4859338" y="3976688"/>
            <a:ext cx="76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400" b="1">
                <a:latin typeface="Arial" panose="020B0604020202020204" pitchFamily="34" charset="0"/>
              </a:rPr>
              <a:t>15 %</a:t>
            </a:r>
            <a:endParaRPr lang="de-DE" altLang="en-US" sz="1400" b="1">
              <a:latin typeface="Book Antiqua" panose="02040602050305030304" pitchFamily="18" charset="0"/>
            </a:endParaRPr>
          </a:p>
        </p:txBody>
      </p:sp>
      <p:sp>
        <p:nvSpPr>
          <p:cNvPr id="64" name="Text Box 1057"/>
          <p:cNvSpPr txBox="1">
            <a:spLocks noChangeArrowheads="1"/>
          </p:cNvSpPr>
          <p:nvPr/>
        </p:nvSpPr>
        <p:spPr bwMode="auto">
          <a:xfrm>
            <a:off x="2895600" y="5943600"/>
            <a:ext cx="685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400" b="1">
                <a:latin typeface="Arial" panose="020B0604020202020204" pitchFamily="34" charset="0"/>
              </a:rPr>
              <a:t>~9 %</a:t>
            </a:r>
            <a:endParaRPr lang="de-DE" altLang="en-US" sz="1400" b="1">
              <a:latin typeface="Book Antiqua" panose="02040602050305030304" pitchFamily="18" charset="0"/>
            </a:endParaRPr>
          </a:p>
        </p:txBody>
      </p:sp>
      <p:sp>
        <p:nvSpPr>
          <p:cNvPr id="65" name="Line 1058"/>
          <p:cNvSpPr>
            <a:spLocks noChangeShapeType="1"/>
          </p:cNvSpPr>
          <p:nvPr/>
        </p:nvSpPr>
        <p:spPr bwMode="auto">
          <a:xfrm>
            <a:off x="3463925" y="3246438"/>
            <a:ext cx="2579688" cy="0"/>
          </a:xfrm>
          <a:prstGeom prst="line">
            <a:avLst/>
          </a:prstGeom>
          <a:noFill/>
          <a:ln w="1524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6" name="Text Box 1061"/>
          <p:cNvSpPr txBox="1">
            <a:spLocks noChangeArrowheads="1"/>
          </p:cNvSpPr>
          <p:nvPr/>
        </p:nvSpPr>
        <p:spPr bwMode="auto">
          <a:xfrm>
            <a:off x="6530975" y="2994025"/>
            <a:ext cx="685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400" b="1">
                <a:latin typeface="Arial" panose="020B0604020202020204" pitchFamily="34" charset="0"/>
              </a:rPr>
              <a:t>44 %</a:t>
            </a:r>
            <a:endParaRPr lang="de-DE" altLang="en-US" sz="1400" b="1">
              <a:latin typeface="Book Antiqua" panose="02040602050305030304" pitchFamily="18" charset="0"/>
            </a:endParaRPr>
          </a:p>
        </p:txBody>
      </p:sp>
      <p:sp>
        <p:nvSpPr>
          <p:cNvPr id="67" name="Text Box 1062"/>
          <p:cNvSpPr txBox="1">
            <a:spLocks noChangeArrowheads="1"/>
          </p:cNvSpPr>
          <p:nvPr/>
        </p:nvSpPr>
        <p:spPr bwMode="auto">
          <a:xfrm>
            <a:off x="2468563" y="3025775"/>
            <a:ext cx="685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400" b="1">
                <a:latin typeface="Arial" panose="020B0604020202020204" pitchFamily="34" charset="0"/>
              </a:rPr>
              <a:t>44 %</a:t>
            </a:r>
            <a:endParaRPr lang="de-DE" altLang="en-US" sz="1400" b="1">
              <a:latin typeface="Book Antiqua" panose="02040602050305030304" pitchFamily="18" charset="0"/>
            </a:endParaRPr>
          </a:p>
        </p:txBody>
      </p:sp>
      <p:sp>
        <p:nvSpPr>
          <p:cNvPr id="68" name="Line 1063"/>
          <p:cNvSpPr>
            <a:spLocks noChangeShapeType="1"/>
          </p:cNvSpPr>
          <p:nvPr/>
        </p:nvSpPr>
        <p:spPr bwMode="auto">
          <a:xfrm>
            <a:off x="1755775" y="2422525"/>
            <a:ext cx="1588" cy="16621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9" name="Line 1064"/>
          <p:cNvSpPr>
            <a:spLocks noChangeShapeType="1"/>
          </p:cNvSpPr>
          <p:nvPr/>
        </p:nvSpPr>
        <p:spPr bwMode="auto">
          <a:xfrm>
            <a:off x="2093913" y="2706688"/>
            <a:ext cx="0" cy="13811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0" name="Line 1065"/>
          <p:cNvSpPr>
            <a:spLocks noChangeShapeType="1"/>
          </p:cNvSpPr>
          <p:nvPr/>
        </p:nvSpPr>
        <p:spPr bwMode="auto">
          <a:xfrm>
            <a:off x="2368550" y="3055938"/>
            <a:ext cx="1588" cy="10271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1" name="Line 1066"/>
          <p:cNvSpPr>
            <a:spLocks noChangeShapeType="1"/>
          </p:cNvSpPr>
          <p:nvPr/>
        </p:nvSpPr>
        <p:spPr bwMode="auto">
          <a:xfrm>
            <a:off x="2633663" y="3409950"/>
            <a:ext cx="3175" cy="6794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2" name="Line 1067"/>
          <p:cNvSpPr>
            <a:spLocks noChangeShapeType="1"/>
          </p:cNvSpPr>
          <p:nvPr/>
        </p:nvSpPr>
        <p:spPr bwMode="auto">
          <a:xfrm flipH="1">
            <a:off x="7048500" y="3409950"/>
            <a:ext cx="1588" cy="6746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3" name="Line 1068"/>
          <p:cNvSpPr>
            <a:spLocks noChangeShapeType="1"/>
          </p:cNvSpPr>
          <p:nvPr/>
        </p:nvSpPr>
        <p:spPr bwMode="auto">
          <a:xfrm>
            <a:off x="7332663" y="3035300"/>
            <a:ext cx="0" cy="10604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4" name="Line 1069"/>
          <p:cNvSpPr>
            <a:spLocks noChangeShapeType="1"/>
          </p:cNvSpPr>
          <p:nvPr/>
        </p:nvSpPr>
        <p:spPr bwMode="auto">
          <a:xfrm>
            <a:off x="7624763" y="2684463"/>
            <a:ext cx="4762" cy="14001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5" name="Line 1070"/>
          <p:cNvSpPr>
            <a:spLocks noChangeShapeType="1"/>
          </p:cNvSpPr>
          <p:nvPr/>
        </p:nvSpPr>
        <p:spPr bwMode="auto">
          <a:xfrm flipH="1">
            <a:off x="7927975" y="2419350"/>
            <a:ext cx="1588" cy="16700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6" name="Line 1071"/>
          <p:cNvSpPr>
            <a:spLocks noChangeShapeType="1"/>
          </p:cNvSpPr>
          <p:nvPr/>
        </p:nvSpPr>
        <p:spPr bwMode="auto">
          <a:xfrm flipV="1">
            <a:off x="2987675" y="5614988"/>
            <a:ext cx="3175" cy="355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7" name="Line 1072"/>
          <p:cNvSpPr>
            <a:spLocks noChangeShapeType="1"/>
          </p:cNvSpPr>
          <p:nvPr/>
        </p:nvSpPr>
        <p:spPr bwMode="auto">
          <a:xfrm flipV="1">
            <a:off x="6472238" y="5614988"/>
            <a:ext cx="1587" cy="3365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064429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/>
              <a:t>Einnahmen und Ausgaben des Staates </a:t>
            </a:r>
            <a:br>
              <a:rPr lang="de-DE" altLang="en-US" sz="2400" dirty="0"/>
            </a:br>
            <a:r>
              <a:rPr lang="de-DE" altLang="en-US" sz="2400" dirty="0"/>
              <a:t>inkl. Sozialversicherungen </a:t>
            </a:r>
            <a:endParaRPr lang="de-DE" altLang="en-US" sz="2400" dirty="0" smtClean="0"/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2" name="TextBox 1"/>
          <p:cNvSpPr txBox="1"/>
          <p:nvPr/>
        </p:nvSpPr>
        <p:spPr>
          <a:xfrm>
            <a:off x="6948264" y="6351006"/>
            <a:ext cx="2664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Quelle: </a:t>
            </a:r>
            <a:r>
              <a:rPr lang="de-DE" sz="1200" dirty="0" err="1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Statista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, 2022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916832"/>
            <a:ext cx="7200800" cy="4256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3359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6"/>
          <p:cNvSpPr>
            <a:spLocks noGrp="1" noChangeArrowheads="1"/>
          </p:cNvSpPr>
          <p:nvPr>
            <p:ph type="title"/>
          </p:nvPr>
        </p:nvSpPr>
        <p:spPr>
          <a:xfrm>
            <a:off x="1979712" y="49762"/>
            <a:ext cx="6767513" cy="889000"/>
          </a:xfrm>
        </p:spPr>
        <p:txBody>
          <a:bodyPr/>
          <a:lstStyle/>
          <a:p>
            <a:r>
              <a:rPr lang="de-DE" altLang="en-US" dirty="0" smtClean="0"/>
              <a:t>Steuereinnahmen 2020</a:t>
            </a:r>
            <a:endParaRPr lang="de-DE" altLang="en-US" sz="1800" dirty="0" smtClean="0"/>
          </a:p>
        </p:txBody>
      </p:sp>
      <p:sp>
        <p:nvSpPr>
          <p:cNvPr id="27650" name="AutoShape 12"/>
          <p:cNvSpPr>
            <a:spLocks noChangeAspect="1" noChangeArrowheads="1" noTextEdit="1"/>
          </p:cNvSpPr>
          <p:nvPr/>
        </p:nvSpPr>
        <p:spPr bwMode="auto">
          <a:xfrm>
            <a:off x="374650" y="584200"/>
            <a:ext cx="8769350" cy="627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7651" name="Rectangle 459"/>
          <p:cNvSpPr>
            <a:spLocks noChangeArrowheads="1"/>
          </p:cNvSpPr>
          <p:nvPr/>
        </p:nvSpPr>
        <p:spPr bwMode="auto">
          <a:xfrm>
            <a:off x="5838825" y="1027113"/>
            <a:ext cx="100013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0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>
              <a:latin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027113"/>
            <a:ext cx="5375777" cy="57770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53980" y="6492824"/>
            <a:ext cx="2664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Quelle: 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BMF, 2020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74697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02425" cy="960438"/>
          </a:xfrm>
        </p:spPr>
        <p:txBody>
          <a:bodyPr/>
          <a:lstStyle/>
          <a:p>
            <a:r>
              <a:rPr lang="de-DE" altLang="en-US" sz="2400" dirty="0" smtClean="0"/>
              <a:t>Steuereinnahmen in Deutschland in Mill. Euro</a:t>
            </a:r>
          </a:p>
        </p:txBody>
      </p:sp>
      <p:sp>
        <p:nvSpPr>
          <p:cNvPr id="29698" name="Text Box 8"/>
          <p:cNvSpPr txBox="1">
            <a:spLocks noChangeArrowheads="1"/>
          </p:cNvSpPr>
          <p:nvPr/>
        </p:nvSpPr>
        <p:spPr bwMode="auto">
          <a:xfrm>
            <a:off x="6194425" y="595788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80312" y="6547812"/>
            <a:ext cx="2664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Quelle: </a:t>
            </a:r>
            <a:r>
              <a:rPr lang="de-DE" sz="1200" dirty="0" err="1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destatis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, 2020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607220"/>
            <a:ext cx="8218823" cy="4691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5876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02425" cy="960438"/>
          </a:xfrm>
        </p:spPr>
        <p:txBody>
          <a:bodyPr/>
          <a:lstStyle/>
          <a:p>
            <a:r>
              <a:rPr lang="de-DE" altLang="en-US" sz="2400" dirty="0" smtClean="0"/>
              <a:t>Umsatzsteuern </a:t>
            </a:r>
            <a:br>
              <a:rPr lang="de-DE" altLang="en-US" sz="2400" dirty="0" smtClean="0"/>
            </a:br>
            <a:r>
              <a:rPr lang="de-DE" altLang="en-US" sz="2400" dirty="0" smtClean="0"/>
              <a:t>in Europa 2019</a:t>
            </a:r>
          </a:p>
        </p:txBody>
      </p:sp>
      <p:sp>
        <p:nvSpPr>
          <p:cNvPr id="28675" name="Text Box 8"/>
          <p:cNvSpPr txBox="1">
            <a:spLocks noChangeArrowheads="1"/>
          </p:cNvSpPr>
          <p:nvPr/>
        </p:nvSpPr>
        <p:spPr bwMode="auto">
          <a:xfrm>
            <a:off x="6194425" y="595788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277" y="642381"/>
            <a:ext cx="4918298" cy="6022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6107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el 1"/>
          <p:cNvSpPr>
            <a:spLocks noGrp="1" noChangeArrowheads="1"/>
          </p:cNvSpPr>
          <p:nvPr>
            <p:ph type="title"/>
          </p:nvPr>
        </p:nvSpPr>
        <p:spPr>
          <a:xfrm>
            <a:off x="1908175" y="427038"/>
            <a:ext cx="6767513" cy="1116012"/>
          </a:xfrm>
        </p:spPr>
        <p:txBody>
          <a:bodyPr/>
          <a:lstStyle/>
          <a:p>
            <a:r>
              <a:rPr lang="de-DE" altLang="en-US" dirty="0" smtClean="0"/>
              <a:t>Einkommensteuersätze in Deutschland</a:t>
            </a:r>
            <a:r>
              <a:rPr lang="de-DE" altLang="en-US" sz="1800" dirty="0" smtClean="0"/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31173" y="1655873"/>
            <a:ext cx="59766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Grenzsteuersatz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steigt mit steigendem Einkommen </a:t>
            </a:r>
            <a:r>
              <a:rPr lang="de-DE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Progression</a:t>
            </a:r>
            <a:endParaRPr lang="de-DE" sz="1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661" y="2076473"/>
            <a:ext cx="7255763" cy="435096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804248" y="6540261"/>
            <a:ext cx="2664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Quelle: 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Stiftung Warentest, 2023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25136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02425" cy="1103313"/>
          </a:xfrm>
        </p:spPr>
        <p:txBody>
          <a:bodyPr/>
          <a:lstStyle/>
          <a:p>
            <a:r>
              <a:rPr lang="de-DE" altLang="en-US" dirty="0" smtClean="0"/>
              <a:t>Einkommensteuer: Grenzsteuersatz und Durchschnittssteuersatz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64" y="1772815"/>
            <a:ext cx="7806208" cy="4387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7346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02425" cy="1103313"/>
          </a:xfrm>
        </p:spPr>
        <p:txBody>
          <a:bodyPr/>
          <a:lstStyle/>
          <a:p>
            <a:r>
              <a:rPr lang="de-DE" altLang="en-US" dirty="0" smtClean="0"/>
              <a:t>Steuer in Investitionsrechnungen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F2C7D504-C239-2E4B-A1DC-55D2C824F43F}"/>
              </a:ext>
            </a:extLst>
          </p:cNvPr>
          <p:cNvSpPr txBox="1">
            <a:spLocks noChangeArrowheads="1"/>
          </p:cNvSpPr>
          <p:nvPr/>
        </p:nvSpPr>
        <p:spPr>
          <a:xfrm>
            <a:off x="858416" y="4340376"/>
            <a:ext cx="7616502" cy="124886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Steuern können aber einen großen Einfluss auf Investitionsentscheidungen haben. Im </a:t>
            </a:r>
            <a:r>
              <a:rPr lang="de-DE" altLang="en-US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Standardmodell</a:t>
            </a: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wird die </a:t>
            </a:r>
            <a:r>
              <a:rPr lang="de-DE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versteuerte Sachinvestition </a:t>
            </a: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mit </a:t>
            </a:r>
            <a:r>
              <a:rPr lang="de-DE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einer versteuerten Finanzanlage </a:t>
            </a: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verglichen. Wenn wir Steuern berücksichtigen, kann es vorteilhaft sein, Investitionen früher abzuschreiben (NB: Kalkulationszins wird versteuert):</a:t>
            </a:r>
          </a:p>
          <a:p>
            <a:pPr marL="0" indent="0">
              <a:lnSpc>
                <a:spcPct val="90000"/>
              </a:lnSpc>
              <a:buNone/>
            </a:pPr>
            <a:endParaRPr lang="de-DE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5580112" y="2276872"/>
            <a:ext cx="3419872" cy="201622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400" i="1" kern="0" dirty="0" smtClean="0">
                <a:latin typeface="Arial" panose="020B0604020202020204" pitchFamily="34" charset="0"/>
              </a:rPr>
              <a:t>NPV</a:t>
            </a:r>
            <a:r>
              <a:rPr lang="de-DE" altLang="en-US" sz="1400" kern="0" dirty="0" smtClean="0">
                <a:latin typeface="Arial" panose="020B0604020202020204" pitchFamily="34" charset="0"/>
              </a:rPr>
              <a:t> = Kapitalwert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400" i="1" kern="0" dirty="0" smtClean="0">
                <a:latin typeface="Arial" panose="020B0604020202020204" pitchFamily="34" charset="0"/>
              </a:rPr>
              <a:t>I</a:t>
            </a:r>
            <a:r>
              <a:rPr lang="de-DE" altLang="en-US" sz="1400" i="1" kern="0" baseline="-25000" dirty="0" smtClean="0">
                <a:latin typeface="Arial" panose="020B0604020202020204" pitchFamily="34" charset="0"/>
              </a:rPr>
              <a:t>0</a:t>
            </a:r>
            <a:r>
              <a:rPr lang="de-DE" altLang="en-US" sz="1400" kern="0" dirty="0" smtClean="0">
                <a:latin typeface="Arial" panose="020B0604020202020204" pitchFamily="34" charset="0"/>
              </a:rPr>
              <a:t>      = Investition in Periode 0</a:t>
            </a:r>
            <a:endParaRPr lang="de-DE" altLang="en-US" sz="1400" i="1" kern="0" dirty="0" smtClean="0">
              <a:latin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400" i="1" dirty="0" err="1">
                <a:latin typeface="Arial" panose="020B0604020202020204" pitchFamily="34" charset="0"/>
              </a:rPr>
              <a:t>CF</a:t>
            </a:r>
            <a:r>
              <a:rPr lang="de-DE" altLang="en-US" sz="1400" i="1" baseline="-25000" dirty="0" err="1">
                <a:latin typeface="Arial" panose="020B0604020202020204" pitchFamily="34" charset="0"/>
              </a:rPr>
              <a:t>t</a:t>
            </a:r>
            <a:r>
              <a:rPr lang="de-DE" altLang="en-US" sz="1400" kern="0" dirty="0" smtClean="0">
                <a:latin typeface="Arial" panose="020B0604020202020204" pitchFamily="34" charset="0"/>
              </a:rPr>
              <a:t>   = </a:t>
            </a:r>
            <a:r>
              <a:rPr lang="de-DE" altLang="en-US" sz="1400" kern="0" dirty="0">
                <a:latin typeface="Arial" panose="020B0604020202020204" pitchFamily="34" charset="0"/>
              </a:rPr>
              <a:t>Erwarteter Cash-Flow in Periode </a:t>
            </a:r>
            <a:r>
              <a:rPr lang="de-DE" altLang="en-US" sz="1400" i="1" kern="0" dirty="0">
                <a:latin typeface="Arial" panose="020B0604020202020204" pitchFamily="34" charset="0"/>
              </a:rPr>
              <a:t>t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400" i="1" kern="0" dirty="0">
                <a:latin typeface="Arial" panose="020B0604020202020204" pitchFamily="34" charset="0"/>
              </a:rPr>
              <a:t>i </a:t>
            </a:r>
            <a:r>
              <a:rPr lang="de-DE" altLang="en-US" sz="1400" kern="0" dirty="0">
                <a:latin typeface="Arial" panose="020B0604020202020204" pitchFamily="34" charset="0"/>
              </a:rPr>
              <a:t>       </a:t>
            </a:r>
            <a:r>
              <a:rPr lang="de-DE" altLang="en-US" sz="1400" kern="0" dirty="0" smtClean="0">
                <a:latin typeface="Arial" panose="020B0604020202020204" pitchFamily="34" charset="0"/>
              </a:rPr>
              <a:t>= Kalkulationszins</a:t>
            </a:r>
            <a:r>
              <a:rPr lang="de-DE" altLang="en-US" sz="1400" kern="0" dirty="0">
                <a:latin typeface="Arial" panose="020B0604020202020204" pitchFamily="34" charset="0"/>
              </a:rPr>
              <a:t/>
            </a:r>
            <a:br>
              <a:rPr lang="de-DE" altLang="en-US" sz="1400" kern="0" dirty="0">
                <a:latin typeface="Arial" panose="020B0604020202020204" pitchFamily="34" charset="0"/>
              </a:rPr>
            </a:br>
            <a:r>
              <a:rPr lang="de-DE" altLang="en-US" sz="1400" i="1" kern="0" dirty="0">
                <a:latin typeface="Arial" panose="020B0604020202020204" pitchFamily="34" charset="0"/>
              </a:rPr>
              <a:t>T</a:t>
            </a:r>
            <a:r>
              <a:rPr lang="de-DE" altLang="en-US" sz="1400" kern="0" dirty="0">
                <a:latin typeface="Arial" panose="020B0604020202020204" pitchFamily="34" charset="0"/>
              </a:rPr>
              <a:t>       </a:t>
            </a:r>
            <a:r>
              <a:rPr lang="de-DE" altLang="en-US" sz="1400" kern="0" dirty="0" smtClean="0">
                <a:latin typeface="Arial" panose="020B0604020202020204" pitchFamily="34" charset="0"/>
              </a:rPr>
              <a:t>= Kalkulatorische Projektlaufzeit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400" i="1" kern="0" dirty="0" err="1" smtClean="0">
                <a:latin typeface="Arial" panose="020B0604020202020204" pitchFamily="34" charset="0"/>
              </a:rPr>
              <a:t>AfA</a:t>
            </a:r>
            <a:r>
              <a:rPr lang="de-DE" altLang="en-US" sz="1400" i="1" kern="0" baseline="-25000" dirty="0" err="1" smtClean="0">
                <a:latin typeface="Arial" panose="020B0604020202020204" pitchFamily="34" charset="0"/>
              </a:rPr>
              <a:t>t</a:t>
            </a:r>
            <a:r>
              <a:rPr lang="de-DE" altLang="en-US" sz="1400" kern="0" dirty="0" smtClean="0">
                <a:latin typeface="Arial" panose="020B0604020202020204" pitchFamily="34" charset="0"/>
              </a:rPr>
              <a:t>   = Abschreibung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400" i="1" kern="0" dirty="0">
                <a:latin typeface="Arial" panose="020B0604020202020204" pitchFamily="34" charset="0"/>
              </a:rPr>
              <a:t>s</a:t>
            </a:r>
            <a:r>
              <a:rPr lang="de-DE" altLang="en-US" sz="1400" kern="0" dirty="0" smtClean="0">
                <a:latin typeface="Arial" panose="020B0604020202020204" pitchFamily="34" charset="0"/>
              </a:rPr>
              <a:t>        = Steuersatz</a:t>
            </a:r>
            <a:endParaRPr lang="de-DE" altLang="en-US" sz="1400" kern="0" dirty="0">
              <a:latin typeface="Arial" panose="020B0604020202020204" pitchFamily="34" charset="0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F2C7D504-C239-2E4B-A1DC-55D2C824F43F}"/>
              </a:ext>
            </a:extLst>
          </p:cNvPr>
          <p:cNvSpPr txBox="1">
            <a:spLocks noChangeArrowheads="1"/>
          </p:cNvSpPr>
          <p:nvPr/>
        </p:nvSpPr>
        <p:spPr>
          <a:xfrm>
            <a:off x="842392" y="1863835"/>
            <a:ext cx="7258000" cy="64558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Bei unseren Investitionsrechnungen hatten wir Steuern nicht berücksichtigt, z.B. bei der Kapitalwertmethode:</a:t>
            </a:r>
          </a:p>
          <a:p>
            <a:pPr marL="0" indent="0">
              <a:lnSpc>
                <a:spcPct val="90000"/>
              </a:lnSpc>
              <a:buNone/>
            </a:pPr>
            <a:endParaRPr lang="de-DE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691680" y="2758390"/>
                <a:ext cx="2746714" cy="8712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𝑁𝑃𝑉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f>
                            <m:f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𝐶𝐹</m:t>
                                  </m:r>
                                </m:e>
                                <m:sub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num>
                            <m:den>
                              <m:sSup>
                                <m:sSupPr>
                                  <m:ctrlP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(1+</m:t>
                                  </m:r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</m:oMath>
                  </m:oMathPara>
                </a14:m>
                <a:endParaRPr lang="de-DE" sz="18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2758390"/>
                <a:ext cx="2746714" cy="87120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2306472" y="5696743"/>
                <a:ext cx="4329840" cy="8712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𝑁𝑃𝑉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f>
                            <m:f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𝐶𝐹</m:t>
                                  </m:r>
                                </m:e>
                                <m:sub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 −</m:t>
                              </m:r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𝐶𝐹</m:t>
                                  </m:r>
                                </m:e>
                                <m:sub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 − </m:t>
                              </m:r>
                              <m:sSub>
                                <m:sSubPr>
                                  <m:ctrlPr>
                                    <a:rPr lang="de-DE" altLang="en-US" sz="1800" b="0" i="1" kern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en-US" sz="1800" b="0" i="1" kern="0" smtClean="0">
                                      <a:latin typeface="Cambria Math" panose="02040503050406030204" pitchFamily="18" charset="0"/>
                                    </a:rPr>
                                    <m:t>𝐴𝑓𝐴</m:t>
                                  </m:r>
                                </m:e>
                                <m:sub>
                                  <m:r>
                                    <a:rPr lang="de-DE" altLang="en-US" sz="1800" b="0" i="1" kern="0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(1+</m:t>
                                  </m:r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de-DE" altLang="en-US" sz="1800" i="1" kern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∙</m:t>
                                  </m:r>
                                  <m:r>
                                    <a:rPr lang="de-DE" altLang="en-US" sz="1800" b="0" i="1" kern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(1−</m:t>
                                  </m:r>
                                  <m:r>
                                    <a:rPr lang="de-DE" altLang="en-US" sz="1800" b="0" i="1" kern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de-DE" altLang="en-US" sz="1800" b="0" i="1" kern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))</m:t>
                                  </m:r>
                                </m:e>
                                <m:sup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</m:oMath>
                  </m:oMathPara>
                </a14:m>
                <a:endParaRPr lang="de-DE" sz="18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6472" y="5696743"/>
                <a:ext cx="4329840" cy="87120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16738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ChangeArrowheads="1"/>
          </p:cNvSpPr>
          <p:nvPr/>
        </p:nvSpPr>
        <p:spPr bwMode="auto">
          <a:xfrm>
            <a:off x="2771775" y="3121025"/>
            <a:ext cx="3097213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b="1">
                <a:solidFill>
                  <a:srgbClr val="000000"/>
                </a:solidFill>
                <a:latin typeface="Arial" panose="020B0604020202020204" pitchFamily="34" charset="0"/>
              </a:rPr>
              <a:t>sonstige betriebliche Aufwendungen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794" name="Rectangle 3"/>
          <p:cNvSpPr>
            <a:spLocks noGrp="1" noChangeArrowheads="1"/>
          </p:cNvSpPr>
          <p:nvPr>
            <p:ph type="title"/>
          </p:nvPr>
        </p:nvSpPr>
        <p:spPr>
          <a:xfrm>
            <a:off x="1619250" y="381000"/>
            <a:ext cx="7200900" cy="1103313"/>
          </a:xfrm>
        </p:spPr>
        <p:txBody>
          <a:bodyPr/>
          <a:lstStyle/>
          <a:p>
            <a:r>
              <a:rPr lang="de-DE" altLang="en-US" dirty="0" smtClean="0"/>
              <a:t/>
            </a:r>
            <a:br>
              <a:rPr lang="de-DE" altLang="en-US" dirty="0" smtClean="0"/>
            </a:br>
            <a:r>
              <a:rPr lang="de-DE" altLang="en-US" sz="2400" dirty="0" smtClean="0"/>
              <a:t>Gewinn und Verlustrechnung (Erfolgsrechnung)</a:t>
            </a:r>
            <a:br>
              <a:rPr lang="de-DE" altLang="en-US" sz="2400" dirty="0" smtClean="0"/>
            </a:br>
            <a:r>
              <a:rPr lang="de-DE" altLang="en-US" sz="1800" dirty="0" smtClean="0"/>
              <a:t>Gesamtkostenverfahren gemäß § 275 Abs. 2 und 3 HGB</a:t>
            </a:r>
            <a:endParaRPr lang="de-DE" altLang="en-US" dirty="0" smtClean="0"/>
          </a:p>
        </p:txBody>
      </p:sp>
      <p:sp>
        <p:nvSpPr>
          <p:cNvPr id="33795" name="Rectangle 4"/>
          <p:cNvSpPr>
            <a:spLocks noChangeArrowheads="1"/>
          </p:cNvSpPr>
          <p:nvPr/>
        </p:nvSpPr>
        <p:spPr bwMode="auto">
          <a:xfrm>
            <a:off x="2752725" y="3452813"/>
            <a:ext cx="2995613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33796" name="Rectangle 5"/>
          <p:cNvSpPr>
            <a:spLocks noChangeArrowheads="1"/>
          </p:cNvSpPr>
          <p:nvPr/>
        </p:nvSpPr>
        <p:spPr bwMode="auto">
          <a:xfrm>
            <a:off x="2573338" y="1773238"/>
            <a:ext cx="1524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b="1">
                <a:solidFill>
                  <a:srgbClr val="0000FF"/>
                </a:solidFill>
                <a:latin typeface="Arial" panose="020B0604020202020204" pitchFamily="34" charset="0"/>
              </a:rPr>
              <a:t> +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797" name="Rectangle 6"/>
          <p:cNvSpPr>
            <a:spLocks noChangeArrowheads="1"/>
          </p:cNvSpPr>
          <p:nvPr/>
        </p:nvSpPr>
        <p:spPr bwMode="auto">
          <a:xfrm>
            <a:off x="2782888" y="1773238"/>
            <a:ext cx="115411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b="1">
                <a:solidFill>
                  <a:srgbClr val="000000"/>
                </a:solidFill>
                <a:latin typeface="Arial" panose="020B0604020202020204" pitchFamily="34" charset="0"/>
              </a:rPr>
              <a:t>Umsatzerlöse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798" name="Rectangle 8"/>
          <p:cNvSpPr>
            <a:spLocks noChangeArrowheads="1"/>
          </p:cNvSpPr>
          <p:nvPr/>
        </p:nvSpPr>
        <p:spPr bwMode="auto">
          <a:xfrm>
            <a:off x="2782888" y="1985963"/>
            <a:ext cx="272732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b="1">
                <a:solidFill>
                  <a:srgbClr val="000000"/>
                </a:solidFill>
                <a:latin typeface="Arial" panose="020B0604020202020204" pitchFamily="34" charset="0"/>
              </a:rPr>
              <a:t>Veränderung der Lagerbestände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799" name="Rectangle 9"/>
          <p:cNvSpPr>
            <a:spLocks noChangeArrowheads="1"/>
          </p:cNvSpPr>
          <p:nvPr/>
        </p:nvSpPr>
        <p:spPr bwMode="auto">
          <a:xfrm>
            <a:off x="2573338" y="2198688"/>
            <a:ext cx="1524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b="1">
                <a:solidFill>
                  <a:srgbClr val="0000FF"/>
                </a:solidFill>
                <a:latin typeface="Arial" panose="020B0604020202020204" pitchFamily="34" charset="0"/>
              </a:rPr>
              <a:t> +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00" name="Rectangle 10"/>
          <p:cNvSpPr>
            <a:spLocks noChangeArrowheads="1"/>
          </p:cNvSpPr>
          <p:nvPr/>
        </p:nvSpPr>
        <p:spPr bwMode="auto">
          <a:xfrm>
            <a:off x="2782888" y="2198688"/>
            <a:ext cx="244157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b="1">
                <a:solidFill>
                  <a:srgbClr val="000000"/>
                </a:solidFill>
                <a:latin typeface="Arial" panose="020B0604020202020204" pitchFamily="34" charset="0"/>
              </a:rPr>
              <a:t>sonstige betriebliche Erträge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01" name="Rectangle 11"/>
          <p:cNvSpPr>
            <a:spLocks noChangeArrowheads="1"/>
          </p:cNvSpPr>
          <p:nvPr/>
        </p:nvSpPr>
        <p:spPr bwMode="auto">
          <a:xfrm>
            <a:off x="2627313" y="2406650"/>
            <a:ext cx="1079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b="1">
                <a:solidFill>
                  <a:srgbClr val="FF0000"/>
                </a:solidFill>
                <a:latin typeface="Arial" panose="020B0604020202020204" pitchFamily="34" charset="0"/>
              </a:rPr>
              <a:t> -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02" name="Rectangle 12"/>
          <p:cNvSpPr>
            <a:spLocks noChangeArrowheads="1"/>
          </p:cNvSpPr>
          <p:nvPr/>
        </p:nvSpPr>
        <p:spPr bwMode="auto">
          <a:xfrm>
            <a:off x="2771775" y="2406650"/>
            <a:ext cx="536098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b="1">
                <a:solidFill>
                  <a:srgbClr val="000000"/>
                </a:solidFill>
                <a:latin typeface="Arial" panose="020B0604020202020204" pitchFamily="34" charset="0"/>
              </a:rPr>
              <a:t>Materialaufwand (Betriebsertrag - Materialaufwand = Rohertrag)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03" name="Rectangle 13"/>
          <p:cNvSpPr>
            <a:spLocks noChangeArrowheads="1"/>
          </p:cNvSpPr>
          <p:nvPr/>
        </p:nvSpPr>
        <p:spPr bwMode="auto">
          <a:xfrm>
            <a:off x="2627313" y="2619375"/>
            <a:ext cx="1079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b="1">
                <a:solidFill>
                  <a:srgbClr val="FF0000"/>
                </a:solidFill>
                <a:latin typeface="Arial" panose="020B0604020202020204" pitchFamily="34" charset="0"/>
              </a:rPr>
              <a:t> -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04" name="Rectangle 14"/>
          <p:cNvSpPr>
            <a:spLocks noChangeArrowheads="1"/>
          </p:cNvSpPr>
          <p:nvPr/>
        </p:nvSpPr>
        <p:spPr bwMode="auto">
          <a:xfrm>
            <a:off x="2771775" y="2619375"/>
            <a:ext cx="14668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b="1">
                <a:solidFill>
                  <a:srgbClr val="000000"/>
                </a:solidFill>
                <a:latin typeface="Arial" panose="020B0604020202020204" pitchFamily="34" charset="0"/>
              </a:rPr>
              <a:t>Personalaufwand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05" name="Rectangle 15"/>
          <p:cNvSpPr>
            <a:spLocks noChangeArrowheads="1"/>
          </p:cNvSpPr>
          <p:nvPr/>
        </p:nvSpPr>
        <p:spPr bwMode="auto">
          <a:xfrm>
            <a:off x="2627313" y="2832100"/>
            <a:ext cx="1079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b="1">
                <a:solidFill>
                  <a:srgbClr val="FF0000"/>
                </a:solidFill>
                <a:latin typeface="Arial" panose="020B0604020202020204" pitchFamily="34" charset="0"/>
              </a:rPr>
              <a:t> -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06" name="Rectangle 16"/>
          <p:cNvSpPr>
            <a:spLocks noChangeArrowheads="1"/>
          </p:cNvSpPr>
          <p:nvPr/>
        </p:nvSpPr>
        <p:spPr bwMode="auto">
          <a:xfrm>
            <a:off x="2771775" y="2832100"/>
            <a:ext cx="2006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2000" b="1">
                <a:solidFill>
                  <a:srgbClr val="FF0000"/>
                </a:solidFill>
                <a:latin typeface="Arial" panose="020B0604020202020204" pitchFamily="34" charset="0"/>
              </a:rPr>
              <a:t>Abschreibungen</a:t>
            </a:r>
            <a:endParaRPr lang="de-DE" altLang="en-US" sz="3600" b="1">
              <a:solidFill>
                <a:srgbClr val="FF0000"/>
              </a:solidFill>
              <a:latin typeface="Book Antiqua" panose="02040602050305030304" pitchFamily="18" charset="0"/>
            </a:endParaRPr>
          </a:p>
        </p:txBody>
      </p:sp>
      <p:sp>
        <p:nvSpPr>
          <p:cNvPr id="33807" name="Rectangle 17"/>
          <p:cNvSpPr>
            <a:spLocks noChangeArrowheads="1"/>
          </p:cNvSpPr>
          <p:nvPr/>
        </p:nvSpPr>
        <p:spPr bwMode="auto">
          <a:xfrm>
            <a:off x="2627313" y="3095625"/>
            <a:ext cx="1079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b="1">
                <a:solidFill>
                  <a:srgbClr val="FF0000"/>
                </a:solidFill>
                <a:latin typeface="Arial" panose="020B0604020202020204" pitchFamily="34" charset="0"/>
              </a:rPr>
              <a:t> -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08" name="Rectangle 18"/>
          <p:cNvSpPr>
            <a:spLocks noChangeArrowheads="1"/>
          </p:cNvSpPr>
          <p:nvPr/>
        </p:nvSpPr>
        <p:spPr bwMode="auto">
          <a:xfrm>
            <a:off x="2916238" y="3433763"/>
            <a:ext cx="14478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b="1" i="1">
                <a:solidFill>
                  <a:srgbClr val="000000"/>
                </a:solidFill>
                <a:latin typeface="Arial" panose="020B0604020202020204" pitchFamily="34" charset="0"/>
              </a:rPr>
              <a:t>Betriebsergebnis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09" name="Rectangle 20"/>
          <p:cNvSpPr>
            <a:spLocks noChangeArrowheads="1"/>
          </p:cNvSpPr>
          <p:nvPr/>
        </p:nvSpPr>
        <p:spPr bwMode="auto">
          <a:xfrm>
            <a:off x="2527300" y="4443413"/>
            <a:ext cx="1524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b="1">
                <a:solidFill>
                  <a:srgbClr val="0000FF"/>
                </a:solidFill>
                <a:latin typeface="Arial" panose="020B0604020202020204" pitchFamily="34" charset="0"/>
              </a:rPr>
              <a:t> +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10" name="Rectangle 21"/>
          <p:cNvSpPr>
            <a:spLocks noChangeArrowheads="1"/>
          </p:cNvSpPr>
          <p:nvPr/>
        </p:nvSpPr>
        <p:spPr bwMode="auto">
          <a:xfrm>
            <a:off x="2676525" y="4443413"/>
            <a:ext cx="49213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b="1">
                <a:solidFill>
                  <a:srgbClr val="000000"/>
                </a:solidFill>
                <a:latin typeface="Arial" panose="020B0604020202020204" pitchFamily="34" charset="0"/>
              </a:rPr>
              <a:t>/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11" name="Rectangle 22"/>
          <p:cNvSpPr>
            <a:spLocks noChangeArrowheads="1"/>
          </p:cNvSpPr>
          <p:nvPr/>
        </p:nvSpPr>
        <p:spPr bwMode="auto">
          <a:xfrm>
            <a:off x="2724150" y="4443413"/>
            <a:ext cx="5873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b="1">
                <a:solidFill>
                  <a:srgbClr val="FF0000"/>
                </a:solidFill>
                <a:latin typeface="Arial" panose="020B0604020202020204" pitchFamily="34" charset="0"/>
              </a:rPr>
              <a:t>-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12" name="Rectangle 23"/>
          <p:cNvSpPr>
            <a:spLocks noChangeArrowheads="1"/>
          </p:cNvSpPr>
          <p:nvPr/>
        </p:nvSpPr>
        <p:spPr bwMode="auto">
          <a:xfrm>
            <a:off x="2843213" y="4443413"/>
            <a:ext cx="23431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b="1">
                <a:solidFill>
                  <a:srgbClr val="000000"/>
                </a:solidFill>
                <a:latin typeface="Arial" panose="020B0604020202020204" pitchFamily="34" charset="0"/>
              </a:rPr>
              <a:t>außerordentliches Ergebnis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13" name="Rectangle 24"/>
          <p:cNvSpPr>
            <a:spLocks noChangeArrowheads="1"/>
          </p:cNvSpPr>
          <p:nvPr/>
        </p:nvSpPr>
        <p:spPr bwMode="auto">
          <a:xfrm>
            <a:off x="2676525" y="4719638"/>
            <a:ext cx="1079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b="1">
                <a:solidFill>
                  <a:srgbClr val="FF0000"/>
                </a:solidFill>
                <a:latin typeface="Arial" panose="020B0604020202020204" pitchFamily="34" charset="0"/>
              </a:rPr>
              <a:t> -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14" name="Rectangle 25"/>
          <p:cNvSpPr>
            <a:spLocks noChangeArrowheads="1"/>
          </p:cNvSpPr>
          <p:nvPr/>
        </p:nvSpPr>
        <p:spPr bwMode="auto">
          <a:xfrm>
            <a:off x="2843213" y="4719638"/>
            <a:ext cx="18208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2000" b="1">
                <a:solidFill>
                  <a:srgbClr val="FF0000"/>
                </a:solidFill>
                <a:latin typeface="Arial" panose="020B0604020202020204" pitchFamily="34" charset="0"/>
              </a:rPr>
              <a:t>Steueraufwand</a:t>
            </a:r>
            <a:endParaRPr lang="de-DE" altLang="en-US" sz="2000">
              <a:solidFill>
                <a:srgbClr val="FF0000"/>
              </a:solidFill>
              <a:latin typeface="Book Antiqua" panose="02040602050305030304" pitchFamily="18" charset="0"/>
            </a:endParaRPr>
          </a:p>
        </p:txBody>
      </p:sp>
      <p:sp>
        <p:nvSpPr>
          <p:cNvPr id="33815" name="Rectangle 26"/>
          <p:cNvSpPr>
            <a:spLocks noChangeArrowheads="1"/>
          </p:cNvSpPr>
          <p:nvPr/>
        </p:nvSpPr>
        <p:spPr bwMode="auto">
          <a:xfrm>
            <a:off x="2916238" y="5153025"/>
            <a:ext cx="32385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b="1" i="1">
                <a:solidFill>
                  <a:srgbClr val="000000"/>
                </a:solidFill>
                <a:latin typeface="Arial" panose="020B0604020202020204" pitchFamily="34" charset="0"/>
              </a:rPr>
              <a:t>Jahresüberschuss / Jahresfehlbetrag  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16" name="Line 27"/>
          <p:cNvSpPr>
            <a:spLocks noChangeShapeType="1"/>
          </p:cNvSpPr>
          <p:nvPr/>
        </p:nvSpPr>
        <p:spPr bwMode="auto">
          <a:xfrm>
            <a:off x="2813050" y="5043488"/>
            <a:ext cx="299561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2633663" y="5548313"/>
            <a:ext cx="4433887" cy="685800"/>
            <a:chOff x="1659" y="3495"/>
            <a:chExt cx="2793" cy="432"/>
          </a:xfrm>
        </p:grpSpPr>
        <p:sp>
          <p:nvSpPr>
            <p:cNvPr id="33828" name="Rectangle 30"/>
            <p:cNvSpPr>
              <a:spLocks noChangeArrowheads="1"/>
            </p:cNvSpPr>
            <p:nvPr/>
          </p:nvSpPr>
          <p:spPr bwMode="auto">
            <a:xfrm>
              <a:off x="3857" y="3535"/>
              <a:ext cx="595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400" b="1">
                  <a:solidFill>
                    <a:srgbClr val="000000"/>
                  </a:solidFill>
                  <a:latin typeface="Arial" panose="020B0604020202020204" pitchFamily="34" charset="0"/>
                </a:rPr>
                <a:t>( =&gt; Bilanz)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3829" name="Rectangle 31"/>
            <p:cNvSpPr>
              <a:spLocks noChangeArrowheads="1"/>
            </p:cNvSpPr>
            <p:nvPr/>
          </p:nvSpPr>
          <p:spPr bwMode="auto">
            <a:xfrm>
              <a:off x="1659" y="3495"/>
              <a:ext cx="9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400" b="1">
                  <a:solidFill>
                    <a:srgbClr val="0000FF"/>
                  </a:solidFill>
                  <a:latin typeface="Arial" panose="020B0604020202020204" pitchFamily="34" charset="0"/>
                </a:rPr>
                <a:t> +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3830" name="Rectangle 32"/>
            <p:cNvSpPr>
              <a:spLocks noChangeArrowheads="1"/>
            </p:cNvSpPr>
            <p:nvPr/>
          </p:nvSpPr>
          <p:spPr bwMode="auto">
            <a:xfrm>
              <a:off x="1791" y="3495"/>
              <a:ext cx="1724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400" b="1">
                  <a:solidFill>
                    <a:srgbClr val="000000"/>
                  </a:solidFill>
                  <a:latin typeface="Arial" panose="020B0604020202020204" pitchFamily="34" charset="0"/>
                </a:rPr>
                <a:t>Entnahmen aus Gewinnrücklage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3831" name="Rectangle 33"/>
            <p:cNvSpPr>
              <a:spLocks noChangeArrowheads="1"/>
            </p:cNvSpPr>
            <p:nvPr/>
          </p:nvSpPr>
          <p:spPr bwMode="auto">
            <a:xfrm>
              <a:off x="1686" y="3629"/>
              <a:ext cx="68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400" b="1">
                  <a:solidFill>
                    <a:srgbClr val="FF0000"/>
                  </a:solidFill>
                  <a:latin typeface="Arial" panose="020B0604020202020204" pitchFamily="34" charset="0"/>
                </a:rPr>
                <a:t> -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3832" name="Rectangle 34"/>
            <p:cNvSpPr>
              <a:spLocks noChangeArrowheads="1"/>
            </p:cNvSpPr>
            <p:nvPr/>
          </p:nvSpPr>
          <p:spPr bwMode="auto">
            <a:xfrm>
              <a:off x="1791" y="3629"/>
              <a:ext cx="182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400" b="1">
                  <a:solidFill>
                    <a:srgbClr val="000000"/>
                  </a:solidFill>
                  <a:latin typeface="Arial" panose="020B0604020202020204" pitchFamily="34" charset="0"/>
                </a:rPr>
                <a:t>Einstellungen in Gewinnrücklagen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3833" name="Rectangle 35"/>
            <p:cNvSpPr>
              <a:spLocks noChangeArrowheads="1"/>
            </p:cNvSpPr>
            <p:nvPr/>
          </p:nvSpPr>
          <p:spPr bwMode="auto">
            <a:xfrm>
              <a:off x="1837" y="3793"/>
              <a:ext cx="1501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400" b="1" i="1">
                  <a:solidFill>
                    <a:srgbClr val="000000"/>
                  </a:solidFill>
                  <a:latin typeface="Arial" panose="020B0604020202020204" pitchFamily="34" charset="0"/>
                </a:rPr>
                <a:t>Bilanzgewinn / Bilanzverlust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3834" name="Line 36"/>
            <p:cNvSpPr>
              <a:spLocks noChangeShapeType="1"/>
            </p:cNvSpPr>
            <p:nvPr/>
          </p:nvSpPr>
          <p:spPr bwMode="auto">
            <a:xfrm>
              <a:off x="1772" y="3753"/>
              <a:ext cx="188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835" name="Rectangle 37"/>
            <p:cNvSpPr>
              <a:spLocks noChangeArrowheads="1"/>
            </p:cNvSpPr>
            <p:nvPr/>
          </p:nvSpPr>
          <p:spPr bwMode="auto">
            <a:xfrm>
              <a:off x="1772" y="3753"/>
              <a:ext cx="1887" cy="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Arial" panose="020B0604020202020204" pitchFamily="34" charset="0"/>
              </a:endParaRPr>
            </a:p>
          </p:txBody>
        </p:sp>
      </p:grpSp>
      <p:grpSp>
        <p:nvGrpSpPr>
          <p:cNvPr id="3" name="Group 38"/>
          <p:cNvGrpSpPr>
            <a:grpSpLocks/>
          </p:cNvGrpSpPr>
          <p:nvPr/>
        </p:nvGrpSpPr>
        <p:grpSpPr bwMode="auto">
          <a:xfrm>
            <a:off x="2484438" y="3716338"/>
            <a:ext cx="4495800" cy="573087"/>
            <a:chOff x="1565" y="2341"/>
            <a:chExt cx="2832" cy="361"/>
          </a:xfrm>
        </p:grpSpPr>
        <p:sp>
          <p:nvSpPr>
            <p:cNvPr id="33821" name="Rectangle 39"/>
            <p:cNvSpPr>
              <a:spLocks noChangeArrowheads="1"/>
            </p:cNvSpPr>
            <p:nvPr/>
          </p:nvSpPr>
          <p:spPr bwMode="auto">
            <a:xfrm>
              <a:off x="1565" y="2341"/>
              <a:ext cx="9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400" b="1">
                  <a:solidFill>
                    <a:srgbClr val="0000FF"/>
                  </a:solidFill>
                  <a:latin typeface="Arial" panose="020B0604020202020204" pitchFamily="34" charset="0"/>
                </a:rPr>
                <a:t> +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3822" name="Rectangle 40"/>
            <p:cNvSpPr>
              <a:spLocks noChangeArrowheads="1"/>
            </p:cNvSpPr>
            <p:nvPr/>
          </p:nvSpPr>
          <p:spPr bwMode="auto">
            <a:xfrm>
              <a:off x="1655" y="2341"/>
              <a:ext cx="31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400" b="1">
                  <a:solidFill>
                    <a:srgbClr val="000000"/>
                  </a:solidFill>
                  <a:latin typeface="Arial" panose="020B0604020202020204" pitchFamily="34" charset="0"/>
                </a:rPr>
                <a:t>/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3823" name="Rectangle 41"/>
            <p:cNvSpPr>
              <a:spLocks noChangeArrowheads="1"/>
            </p:cNvSpPr>
            <p:nvPr/>
          </p:nvSpPr>
          <p:spPr bwMode="auto">
            <a:xfrm>
              <a:off x="1701" y="2341"/>
              <a:ext cx="37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400" b="1">
                  <a:solidFill>
                    <a:srgbClr val="FF0000"/>
                  </a:solidFill>
                  <a:latin typeface="Arial" panose="020B0604020202020204" pitchFamily="34" charset="0"/>
                </a:rPr>
                <a:t>-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3824" name="Rectangle 42"/>
            <p:cNvSpPr>
              <a:spLocks noChangeArrowheads="1"/>
            </p:cNvSpPr>
            <p:nvPr/>
          </p:nvSpPr>
          <p:spPr bwMode="auto">
            <a:xfrm>
              <a:off x="1791" y="2341"/>
              <a:ext cx="818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400" b="1">
                  <a:solidFill>
                    <a:srgbClr val="000000"/>
                  </a:solidFill>
                  <a:latin typeface="Arial" panose="020B0604020202020204" pitchFamily="34" charset="0"/>
                </a:rPr>
                <a:t>Finanzergebnis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3825" name="Rectangle 43"/>
            <p:cNvSpPr>
              <a:spLocks noChangeArrowheads="1"/>
            </p:cNvSpPr>
            <p:nvPr/>
          </p:nvSpPr>
          <p:spPr bwMode="auto">
            <a:xfrm>
              <a:off x="1746" y="2513"/>
              <a:ext cx="1887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33826" name="Rectangle 44"/>
            <p:cNvSpPr>
              <a:spLocks noChangeArrowheads="1"/>
            </p:cNvSpPr>
            <p:nvPr/>
          </p:nvSpPr>
          <p:spPr bwMode="auto">
            <a:xfrm>
              <a:off x="1701" y="2341"/>
              <a:ext cx="37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400" b="1">
                  <a:solidFill>
                    <a:srgbClr val="FF0000"/>
                  </a:solidFill>
                  <a:latin typeface="Arial" panose="020B0604020202020204" pitchFamily="34" charset="0"/>
                </a:rPr>
                <a:t>-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3827" name="Rectangle 45"/>
            <p:cNvSpPr>
              <a:spLocks noChangeArrowheads="1"/>
            </p:cNvSpPr>
            <p:nvPr/>
          </p:nvSpPr>
          <p:spPr bwMode="auto">
            <a:xfrm>
              <a:off x="1837" y="2568"/>
              <a:ext cx="2560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400" b="1" i="1">
                  <a:solidFill>
                    <a:srgbClr val="000000"/>
                  </a:solidFill>
                  <a:latin typeface="Arial" panose="020B0604020202020204" pitchFamily="34" charset="0"/>
                </a:rPr>
                <a:t>Ergebnis gewöhnlicher Geschäftstätigkeit (EGT)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</p:grpSp>
      <p:sp>
        <p:nvSpPr>
          <p:cNvPr id="33819" name="Rectangle 20"/>
          <p:cNvSpPr>
            <a:spLocks noChangeArrowheads="1"/>
          </p:cNvSpPr>
          <p:nvPr/>
        </p:nvSpPr>
        <p:spPr bwMode="auto">
          <a:xfrm>
            <a:off x="2511425" y="1981200"/>
            <a:ext cx="2032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b="1">
                <a:solidFill>
                  <a:srgbClr val="0000FF"/>
                </a:solidFill>
                <a:latin typeface="Arial" panose="020B0604020202020204" pitchFamily="34" charset="0"/>
              </a:rPr>
              <a:t> +</a:t>
            </a:r>
            <a:r>
              <a:rPr lang="de-DE" altLang="en-US" sz="1400" b="1">
                <a:latin typeface="Arial" panose="020B0604020202020204" pitchFamily="34" charset="0"/>
              </a:rPr>
              <a:t>/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20" name="Rectangle 22"/>
          <p:cNvSpPr>
            <a:spLocks noChangeArrowheads="1"/>
          </p:cNvSpPr>
          <p:nvPr/>
        </p:nvSpPr>
        <p:spPr bwMode="auto">
          <a:xfrm>
            <a:off x="2708275" y="1981200"/>
            <a:ext cx="5873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b="1">
                <a:solidFill>
                  <a:srgbClr val="FF0000"/>
                </a:solidFill>
                <a:latin typeface="Arial" panose="020B0604020202020204" pitchFamily="34" charset="0"/>
              </a:rPr>
              <a:t>-</a:t>
            </a:r>
            <a:endParaRPr lang="de-DE" altLang="en-US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88300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02425" cy="114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Einige Nutzungsdauern in den amtlichen Abschreibungstabellen [Jahre]</a:t>
            </a:r>
          </a:p>
        </p:txBody>
      </p:sp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67000" y="1752600"/>
            <a:ext cx="6172200" cy="44196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de-DE" altLang="en-US" sz="1400" b="1" smtClean="0">
                <a:latin typeface="Arial" panose="020B0604020202020204" pitchFamily="34" charset="0"/>
              </a:rPr>
              <a:t>Betriebsgebäude bisher 3%; neu 2% 			50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altLang="en-US" sz="1400" b="1" smtClean="0">
                <a:solidFill>
                  <a:srgbClr val="000000"/>
                </a:solidFill>
                <a:latin typeface="Arial" panose="020B0604020202020204" pitchFamily="34" charset="0"/>
              </a:rPr>
              <a:t>Brennstofftanks					25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altLang="en-US" sz="1400" b="1" smtClean="0">
                <a:solidFill>
                  <a:srgbClr val="000000"/>
                </a:solidFill>
                <a:latin typeface="Arial" panose="020B0604020202020204" pitchFamily="34" charset="0"/>
              </a:rPr>
              <a:t>Pumpenhäuser, Trafostationshäuser und Schalthäuser	20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altLang="en-US" sz="1400" b="1" smtClean="0">
                <a:solidFill>
                  <a:srgbClr val="000000"/>
                </a:solidFill>
                <a:latin typeface="Arial" panose="020B0604020202020204" pitchFamily="34" charset="0"/>
              </a:rPr>
              <a:t>Uferbefestigungen					20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altLang="en-US" sz="1400" b="1" smtClean="0">
                <a:solidFill>
                  <a:srgbClr val="000000"/>
                </a:solidFill>
                <a:latin typeface="Arial" panose="020B0604020202020204" pitchFamily="34" charset="0"/>
              </a:rPr>
              <a:t>Photovoltaikanlagen					20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altLang="en-US" sz="1400" b="1" smtClean="0">
                <a:solidFill>
                  <a:srgbClr val="000000"/>
                </a:solidFill>
                <a:latin typeface="Arial" panose="020B0604020202020204" pitchFamily="34" charset="0"/>
              </a:rPr>
              <a:t>Anlagen zu Stromerzeugung (Gleichrichter,                  Notstromaggregate, Stromgeneratoren, Umformer usw.)	19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altLang="en-US" sz="1400" b="1" smtClean="0">
                <a:solidFill>
                  <a:srgbClr val="000000"/>
                </a:solidFill>
                <a:latin typeface="Arial" panose="020B0604020202020204" pitchFamily="34" charset="0"/>
              </a:rPr>
              <a:t>Windkraftanlagen					16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altLang="en-US" sz="1400" b="1" smtClean="0">
                <a:solidFill>
                  <a:srgbClr val="000000"/>
                </a:solidFill>
                <a:latin typeface="Arial" panose="020B0604020202020204" pitchFamily="34" charset="0"/>
              </a:rPr>
              <a:t>Dampferzeugung (Dampfkessel mit Zubehör)		15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altLang="en-US" sz="1400" b="1" smtClean="0">
                <a:solidFill>
                  <a:srgbClr val="000000"/>
                </a:solidFill>
                <a:latin typeface="Arial" panose="020B0604020202020204" pitchFamily="34" charset="0"/>
              </a:rPr>
              <a:t>Kessel einschl. Druckkessel				15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altLang="en-US" sz="1400" b="1" smtClean="0">
                <a:solidFill>
                  <a:srgbClr val="000000"/>
                </a:solidFill>
                <a:latin typeface="Arial" panose="020B0604020202020204" pitchFamily="34" charset="0"/>
              </a:rPr>
              <a:t>Heißluft-, Kälteanlagen, Kompressoren, Ventilatoren 		14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altLang="en-US" sz="1400" b="1" smtClean="0">
                <a:solidFill>
                  <a:srgbClr val="000000"/>
                </a:solidFill>
                <a:latin typeface="Arial" panose="020B0604020202020204" pitchFamily="34" charset="0"/>
              </a:rPr>
              <a:t>Büromöbel					13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altLang="en-US" sz="1400" b="1" smtClean="0">
                <a:solidFill>
                  <a:srgbClr val="000000"/>
                </a:solidFill>
                <a:latin typeface="Arial" panose="020B0604020202020204" pitchFamily="34" charset="0"/>
              </a:rPr>
              <a:t>Akkumulatoren					10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altLang="en-US" sz="1400" b="1" smtClean="0">
                <a:solidFill>
                  <a:srgbClr val="000000"/>
                </a:solidFill>
                <a:latin typeface="Arial" panose="020B0604020202020204" pitchFamily="34" charset="0"/>
              </a:rPr>
              <a:t>Kraft-Wärmekopplungsanlagen (Blockheizkraftwerke)		10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altLang="en-US" sz="1400" b="1" smtClean="0">
                <a:solidFill>
                  <a:srgbClr val="000000"/>
                </a:solidFill>
                <a:latin typeface="Arial" panose="020B0604020202020204" pitchFamily="34" charset="0"/>
              </a:rPr>
              <a:t>Solaranlagen					10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altLang="en-US" sz="1400" b="1" smtClean="0">
                <a:solidFill>
                  <a:srgbClr val="000000"/>
                </a:solidFill>
                <a:latin typeface="Arial" panose="020B0604020202020204" pitchFamily="34" charset="0"/>
              </a:rPr>
              <a:t>Vervielfältigungsgeräte				7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altLang="en-US" sz="1400" b="1" smtClean="0">
                <a:solidFill>
                  <a:srgbClr val="000000"/>
                </a:solidFill>
                <a:latin typeface="Arial" panose="020B0604020202020204" pitchFamily="34" charset="0"/>
              </a:rPr>
              <a:t>Personenkraftwagen und Kombiwagen			6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altLang="en-US" sz="1400" b="1" smtClean="0">
                <a:solidFill>
                  <a:srgbClr val="000000"/>
                </a:solidFill>
                <a:latin typeface="Arial" panose="020B0604020202020204" pitchFamily="34" charset="0"/>
              </a:rPr>
              <a:t>Mobilfunkendgeräte					5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altLang="en-US" sz="1400" b="1" smtClean="0">
                <a:solidFill>
                  <a:srgbClr val="000000"/>
                </a:solidFill>
                <a:latin typeface="Arial" panose="020B0604020202020204" pitchFamily="34" charset="0"/>
              </a:rPr>
              <a:t>Workstations, Personalcomputer, Notebooks u.ä.		3</a:t>
            </a:r>
            <a:endParaRPr lang="de-DE" altLang="en-US" sz="1400" b="1" smtClean="0">
              <a:solidFill>
                <a:srgbClr val="000000"/>
              </a:solidFill>
              <a:latin typeface="MS Sans Serif"/>
            </a:endParaRPr>
          </a:p>
        </p:txBody>
      </p:sp>
    </p:spTree>
    <p:extLst>
      <p:ext uri="{BB962C8B-B14F-4D97-AF65-F5344CB8AC3E}">
        <p14:creationId xmlns:p14="http://schemas.microsoft.com/office/powerpoint/2010/main" val="16651442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Steuern: Fragen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F2C7D504-C239-2E4B-A1DC-55D2C824F43F}"/>
              </a:ext>
            </a:extLst>
          </p:cNvPr>
          <p:cNvSpPr txBox="1">
            <a:spLocks noChangeArrowheads="1"/>
          </p:cNvSpPr>
          <p:nvPr/>
        </p:nvSpPr>
        <p:spPr>
          <a:xfrm>
            <a:off x="1259632" y="1700808"/>
            <a:ext cx="6934200" cy="440848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Warum erhebt der Staat Steuern?</a:t>
            </a:r>
          </a:p>
          <a:p>
            <a:pPr>
              <a:defRPr/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Wie unterscheiden sich Steuern von Gebühren?</a:t>
            </a:r>
          </a:p>
          <a:p>
            <a:pPr>
              <a:defRPr/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Welche Arten von Steuern gibt es überhaupt?</a:t>
            </a:r>
          </a:p>
          <a:p>
            <a:pPr>
              <a:defRPr/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Was verknüpft Steuern mit den Leistungen des Staats?</a:t>
            </a:r>
          </a:p>
          <a:p>
            <a:pPr>
              <a:defRPr/>
            </a:pPr>
            <a:endParaRPr lang="de-DE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Welchen Einfluss haben Steuern auf das Investitionsverhalten von Firmen?</a:t>
            </a:r>
          </a:p>
          <a:p>
            <a:pPr>
              <a:defRPr/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Erreichen wir Klimaneutralität schneller über Steuern auf Treibhausgasemissionen, Verbote fossiler Anlagen oder Subventionen klimaschönender Technologien?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30491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02425" cy="114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Stille Reserven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691680" y="2060848"/>
            <a:ext cx="655002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de-DE" altLang="en-US" sz="1800" b="1" kern="0" dirty="0">
                <a:solidFill>
                  <a:srgbClr val="C00000"/>
                </a:solidFill>
                <a:latin typeface="Arial" panose="020B0604020202020204" pitchFamily="34" charset="0"/>
              </a:rPr>
              <a:t>Stille Reserven </a:t>
            </a:r>
            <a:r>
              <a:rPr lang="de-DE" altLang="en-US" sz="1800" kern="0" dirty="0">
                <a:latin typeface="Arial" panose="020B0604020202020204" pitchFamily="34" charset="0"/>
              </a:rPr>
              <a:t>sind Vermögenswerte, die nicht in der Bilanz 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auftauchen, </a:t>
            </a:r>
            <a:r>
              <a:rPr lang="de-DE" altLang="en-US" sz="1800" kern="0" dirty="0">
                <a:latin typeface="Arial" panose="020B0604020202020204" pitchFamily="34" charset="0"/>
              </a:rPr>
              <a:t>und stellen 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nicht ersichtliche </a:t>
            </a:r>
            <a:r>
              <a:rPr lang="de-DE" altLang="en-US" sz="1800" kern="0" dirty="0">
                <a:latin typeface="Arial" panose="020B0604020202020204" pitchFamily="34" charset="0"/>
              </a:rPr>
              <a:t>Bestandteile des</a:t>
            </a:r>
          </a:p>
          <a:p>
            <a:pPr marL="0" indent="0">
              <a:buNone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Eigenkapitals dar.</a:t>
            </a:r>
          </a:p>
          <a:p>
            <a:pPr marL="0" indent="0">
              <a:buNone/>
            </a:pPr>
            <a:endParaRPr lang="de-DE" altLang="en-US" sz="1800" kern="0" dirty="0"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Beispiele: </a:t>
            </a:r>
            <a:endParaRPr lang="de-DE" altLang="en-US" sz="1800" kern="0" dirty="0">
              <a:latin typeface="Arial" panose="020B0604020202020204" pitchFamily="34" charset="0"/>
            </a:endParaRPr>
          </a:p>
          <a:p>
            <a:endParaRPr lang="de-DE" altLang="en-US" sz="1800" kern="0" dirty="0" smtClean="0">
              <a:latin typeface="Arial" panose="020B0604020202020204" pitchFamily="34" charset="0"/>
            </a:endParaRPr>
          </a:p>
          <a:p>
            <a:r>
              <a:rPr lang="de-DE" altLang="en-US" sz="1800" kern="0" dirty="0" smtClean="0">
                <a:latin typeface="Arial" panose="020B0604020202020204" pitchFamily="34" charset="0"/>
              </a:rPr>
              <a:t>Frühzeitig abgeschriebene Güter</a:t>
            </a:r>
          </a:p>
          <a:p>
            <a:endParaRPr lang="de-DE" altLang="en-US" sz="1800" kern="0" dirty="0" smtClean="0">
              <a:latin typeface="Arial" panose="020B0604020202020204" pitchFamily="34" charset="0"/>
            </a:endParaRPr>
          </a:p>
          <a:p>
            <a:r>
              <a:rPr lang="de-DE" altLang="en-US" sz="1800" kern="0" dirty="0">
                <a:latin typeface="Arial" panose="020B0604020202020204" pitchFamily="34" charset="0"/>
              </a:rPr>
              <a:t>Andere 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unterbewertete Vermögen (z.B. Grundstück für €50.000 gekauft, aber Wert steigt)</a:t>
            </a:r>
          </a:p>
          <a:p>
            <a:endParaRPr lang="de-DE" altLang="en-US" sz="1800" kern="0" dirty="0">
              <a:latin typeface="Arial" panose="020B0604020202020204" pitchFamily="34" charset="0"/>
            </a:endParaRPr>
          </a:p>
          <a:p>
            <a:r>
              <a:rPr lang="de-DE" altLang="en-US" sz="1800" kern="0" dirty="0" smtClean="0">
                <a:latin typeface="Arial" panose="020B0604020202020204" pitchFamily="34" charset="0"/>
              </a:rPr>
              <a:t>Überbewertete Schulden</a:t>
            </a:r>
          </a:p>
        </p:txBody>
      </p:sp>
    </p:spTree>
    <p:extLst>
      <p:ext uri="{BB962C8B-B14F-4D97-AF65-F5344CB8AC3E}">
        <p14:creationId xmlns:p14="http://schemas.microsoft.com/office/powerpoint/2010/main" val="35000599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Freeform 1026"/>
          <p:cNvSpPr>
            <a:spLocks/>
          </p:cNvSpPr>
          <p:nvPr/>
        </p:nvSpPr>
        <p:spPr bwMode="auto">
          <a:xfrm>
            <a:off x="5608638" y="5357813"/>
            <a:ext cx="2011362" cy="762000"/>
          </a:xfrm>
          <a:custGeom>
            <a:avLst/>
            <a:gdLst>
              <a:gd name="T0" fmla="*/ 0 w 1267"/>
              <a:gd name="T1" fmla="*/ 0 h 480"/>
              <a:gd name="T2" fmla="*/ 2147483646 w 1267"/>
              <a:gd name="T3" fmla="*/ 2147483646 h 480"/>
              <a:gd name="T4" fmla="*/ 2147483646 w 1267"/>
              <a:gd name="T5" fmla="*/ 2147483646 h 480"/>
              <a:gd name="T6" fmla="*/ 2147483646 w 1267"/>
              <a:gd name="T7" fmla="*/ 0 h 480"/>
              <a:gd name="T8" fmla="*/ 0 w 1267"/>
              <a:gd name="T9" fmla="*/ 0 h 4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67"/>
              <a:gd name="T16" fmla="*/ 0 h 480"/>
              <a:gd name="T17" fmla="*/ 1267 w 1267"/>
              <a:gd name="T18" fmla="*/ 480 h 4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67" h="480">
                <a:moveTo>
                  <a:pt x="0" y="0"/>
                </a:moveTo>
                <a:lnTo>
                  <a:pt x="90" y="473"/>
                </a:lnTo>
                <a:lnTo>
                  <a:pt x="1267" y="480"/>
                </a:lnTo>
                <a:lnTo>
                  <a:pt x="1155" y="0"/>
                </a:lnTo>
                <a:lnTo>
                  <a:pt x="0" y="0"/>
                </a:lnTo>
                <a:close/>
              </a:path>
            </a:pathLst>
          </a:custGeom>
          <a:solidFill>
            <a:srgbClr val="99CC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842" name="Freeform 1027"/>
          <p:cNvSpPr>
            <a:spLocks/>
          </p:cNvSpPr>
          <p:nvPr/>
        </p:nvSpPr>
        <p:spPr bwMode="auto">
          <a:xfrm>
            <a:off x="1905000" y="4953000"/>
            <a:ext cx="3714750" cy="381000"/>
          </a:xfrm>
          <a:custGeom>
            <a:avLst/>
            <a:gdLst>
              <a:gd name="T0" fmla="*/ 0 w 2340"/>
              <a:gd name="T1" fmla="*/ 0 h 240"/>
              <a:gd name="T2" fmla="*/ 0 w 2340"/>
              <a:gd name="T3" fmla="*/ 2147483646 h 240"/>
              <a:gd name="T4" fmla="*/ 2147483646 w 2340"/>
              <a:gd name="T5" fmla="*/ 2147483646 h 240"/>
              <a:gd name="T6" fmla="*/ 2147483646 w 2340"/>
              <a:gd name="T7" fmla="*/ 0 h 240"/>
              <a:gd name="T8" fmla="*/ 0 w 2340"/>
              <a:gd name="T9" fmla="*/ 0 h 2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40"/>
              <a:gd name="T16" fmla="*/ 0 h 240"/>
              <a:gd name="T17" fmla="*/ 2340 w 2340"/>
              <a:gd name="T18" fmla="*/ 240 h 2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40" h="240">
                <a:moveTo>
                  <a:pt x="0" y="0"/>
                </a:moveTo>
                <a:lnTo>
                  <a:pt x="0" y="240"/>
                </a:lnTo>
                <a:lnTo>
                  <a:pt x="2340" y="240"/>
                </a:lnTo>
                <a:lnTo>
                  <a:pt x="230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50195"/>
            </a:schemeClr>
          </a:solidFill>
          <a:ln w="952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35843" name="Rectangle 1030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r>
              <a:rPr lang="de-DE" altLang="en-US" smtClean="0"/>
              <a:t>Abschreibungen und stille Reserven</a:t>
            </a:r>
          </a:p>
        </p:txBody>
      </p:sp>
      <p:sp>
        <p:nvSpPr>
          <p:cNvPr id="35844" name="Text Box 1031"/>
          <p:cNvSpPr txBox="1">
            <a:spLocks noChangeArrowheads="1"/>
          </p:cNvSpPr>
          <p:nvPr/>
        </p:nvSpPr>
        <p:spPr bwMode="auto">
          <a:xfrm>
            <a:off x="2362200" y="2667000"/>
            <a:ext cx="1828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200" b="1">
                <a:latin typeface="Arial" panose="020B0604020202020204" pitchFamily="34" charset="0"/>
              </a:rPr>
              <a:t>lineare Abschreibung</a:t>
            </a:r>
            <a:endParaRPr lang="de-DE" altLang="en-US" sz="1800">
              <a:latin typeface="Arial" panose="020B0604020202020204" pitchFamily="34" charset="0"/>
            </a:endParaRPr>
          </a:p>
        </p:txBody>
      </p:sp>
      <p:sp>
        <p:nvSpPr>
          <p:cNvPr id="35845" name="Text Box 1032"/>
          <p:cNvSpPr txBox="1">
            <a:spLocks noChangeArrowheads="1"/>
          </p:cNvSpPr>
          <p:nvPr/>
        </p:nvSpPr>
        <p:spPr bwMode="auto">
          <a:xfrm>
            <a:off x="3810000" y="2133600"/>
            <a:ext cx="3733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200" b="1">
                <a:latin typeface="Arial" panose="020B0604020202020204" pitchFamily="34" charset="0"/>
              </a:rPr>
              <a:t>Wertminderung durch Abnutzung</a:t>
            </a:r>
            <a:endParaRPr lang="de-DE" altLang="en-US" sz="1800">
              <a:latin typeface="Arial" panose="020B0604020202020204" pitchFamily="34" charset="0"/>
            </a:endParaRPr>
          </a:p>
        </p:txBody>
      </p:sp>
      <p:sp>
        <p:nvSpPr>
          <p:cNvPr id="35846" name="Text Box 1033"/>
          <p:cNvSpPr txBox="1">
            <a:spLocks noChangeArrowheads="1"/>
          </p:cNvSpPr>
          <p:nvPr/>
        </p:nvSpPr>
        <p:spPr bwMode="auto">
          <a:xfrm>
            <a:off x="6245224" y="1442054"/>
            <a:ext cx="2625725" cy="75713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defTabSz="62865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6286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62865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62865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62865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6286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6286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6286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6286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200" b="1" dirty="0">
                <a:latin typeface="Arial" panose="020B0604020202020204" pitchFamily="34" charset="0"/>
              </a:rPr>
              <a:t>Stille </a:t>
            </a:r>
            <a:r>
              <a:rPr lang="de-DE" altLang="en-US" sz="1200" b="1" dirty="0" smtClean="0">
                <a:latin typeface="Arial" panose="020B0604020202020204" pitchFamily="34" charset="0"/>
              </a:rPr>
              <a:t>Reserven vom Jahr 20 bis zum Jahr 30 (hat einen Marktwert, aber keinen Buchwert in der Bilanz)</a:t>
            </a:r>
            <a:endParaRPr lang="de-DE" altLang="en-US" sz="1200" b="1" dirty="0">
              <a:latin typeface="Book Antiqua" panose="02040602050305030304" pitchFamily="18" charset="0"/>
            </a:endParaRPr>
          </a:p>
        </p:txBody>
      </p:sp>
      <p:sp>
        <p:nvSpPr>
          <p:cNvPr id="35847" name="Text Box 1229"/>
          <p:cNvSpPr txBox="1">
            <a:spLocks noChangeArrowheads="1"/>
          </p:cNvSpPr>
          <p:nvPr/>
        </p:nvSpPr>
        <p:spPr bwMode="auto">
          <a:xfrm>
            <a:off x="2362200" y="4495800"/>
            <a:ext cx="25146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200" b="1">
                <a:latin typeface="Arial" panose="020B0604020202020204" pitchFamily="34" charset="0"/>
              </a:rPr>
              <a:t>Abschreibungsbetrag bei 20-jähriger Abschreibungsdauer</a:t>
            </a:r>
            <a:endParaRPr lang="de-DE" altLang="en-US" sz="1400" b="1">
              <a:latin typeface="Book Antiqua" panose="02040602050305030304" pitchFamily="18" charset="0"/>
            </a:endParaRPr>
          </a:p>
        </p:txBody>
      </p:sp>
      <p:sp>
        <p:nvSpPr>
          <p:cNvPr id="35848" name="Text Box 1230"/>
          <p:cNvSpPr txBox="1">
            <a:spLocks noChangeArrowheads="1"/>
          </p:cNvSpPr>
          <p:nvPr/>
        </p:nvSpPr>
        <p:spPr bwMode="auto">
          <a:xfrm>
            <a:off x="5715000" y="4876800"/>
            <a:ext cx="25146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200" b="1">
                <a:latin typeface="Arial" panose="020B0604020202020204" pitchFamily="34" charset="0"/>
              </a:rPr>
              <a:t>Abschreibungsbetrag bei 30-jähriger Abschreibungsdauer</a:t>
            </a:r>
          </a:p>
        </p:txBody>
      </p:sp>
      <p:sp>
        <p:nvSpPr>
          <p:cNvPr id="35849" name="Line 1233"/>
          <p:cNvSpPr>
            <a:spLocks noChangeShapeType="1"/>
          </p:cNvSpPr>
          <p:nvPr/>
        </p:nvSpPr>
        <p:spPr bwMode="auto">
          <a:xfrm>
            <a:off x="1919288" y="5737225"/>
            <a:ext cx="6681787" cy="1588"/>
          </a:xfrm>
          <a:prstGeom prst="line">
            <a:avLst/>
          </a:prstGeom>
          <a:noFill/>
          <a:ln w="0">
            <a:solidFill>
              <a:srgbClr val="808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50" name="Line 1234"/>
          <p:cNvSpPr>
            <a:spLocks noChangeShapeType="1"/>
          </p:cNvSpPr>
          <p:nvPr/>
        </p:nvSpPr>
        <p:spPr bwMode="auto">
          <a:xfrm>
            <a:off x="1919288" y="5340350"/>
            <a:ext cx="6681787" cy="1588"/>
          </a:xfrm>
          <a:prstGeom prst="line">
            <a:avLst/>
          </a:prstGeom>
          <a:noFill/>
          <a:ln w="0">
            <a:solidFill>
              <a:srgbClr val="808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51" name="Line 1235"/>
          <p:cNvSpPr>
            <a:spLocks noChangeShapeType="1"/>
          </p:cNvSpPr>
          <p:nvPr/>
        </p:nvSpPr>
        <p:spPr bwMode="auto">
          <a:xfrm>
            <a:off x="1919288" y="4945063"/>
            <a:ext cx="6681787" cy="1587"/>
          </a:xfrm>
          <a:prstGeom prst="line">
            <a:avLst/>
          </a:prstGeom>
          <a:noFill/>
          <a:ln w="0">
            <a:solidFill>
              <a:srgbClr val="808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52" name="Line 1236"/>
          <p:cNvSpPr>
            <a:spLocks noChangeShapeType="1"/>
          </p:cNvSpPr>
          <p:nvPr/>
        </p:nvSpPr>
        <p:spPr bwMode="auto">
          <a:xfrm>
            <a:off x="1919288" y="4548188"/>
            <a:ext cx="6681787" cy="1587"/>
          </a:xfrm>
          <a:prstGeom prst="line">
            <a:avLst/>
          </a:prstGeom>
          <a:noFill/>
          <a:ln w="0">
            <a:solidFill>
              <a:srgbClr val="808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53" name="Line 1237"/>
          <p:cNvSpPr>
            <a:spLocks noChangeShapeType="1"/>
          </p:cNvSpPr>
          <p:nvPr/>
        </p:nvSpPr>
        <p:spPr bwMode="auto">
          <a:xfrm>
            <a:off x="1919288" y="4152900"/>
            <a:ext cx="6681787" cy="1588"/>
          </a:xfrm>
          <a:prstGeom prst="line">
            <a:avLst/>
          </a:prstGeom>
          <a:noFill/>
          <a:ln w="0">
            <a:solidFill>
              <a:srgbClr val="808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54" name="Line 1238"/>
          <p:cNvSpPr>
            <a:spLocks noChangeShapeType="1"/>
          </p:cNvSpPr>
          <p:nvPr/>
        </p:nvSpPr>
        <p:spPr bwMode="auto">
          <a:xfrm>
            <a:off x="1919288" y="4152900"/>
            <a:ext cx="1587" cy="1981200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55" name="Line 1239"/>
          <p:cNvSpPr>
            <a:spLocks noChangeShapeType="1"/>
          </p:cNvSpPr>
          <p:nvPr/>
        </p:nvSpPr>
        <p:spPr bwMode="auto">
          <a:xfrm>
            <a:off x="1874838" y="6134100"/>
            <a:ext cx="44450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56" name="Line 1240"/>
          <p:cNvSpPr>
            <a:spLocks noChangeShapeType="1"/>
          </p:cNvSpPr>
          <p:nvPr/>
        </p:nvSpPr>
        <p:spPr bwMode="auto">
          <a:xfrm>
            <a:off x="1874838" y="5737225"/>
            <a:ext cx="44450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57" name="Line 1241"/>
          <p:cNvSpPr>
            <a:spLocks noChangeShapeType="1"/>
          </p:cNvSpPr>
          <p:nvPr/>
        </p:nvSpPr>
        <p:spPr bwMode="auto">
          <a:xfrm>
            <a:off x="1874838" y="5340350"/>
            <a:ext cx="44450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58" name="Line 1242"/>
          <p:cNvSpPr>
            <a:spLocks noChangeShapeType="1"/>
          </p:cNvSpPr>
          <p:nvPr/>
        </p:nvSpPr>
        <p:spPr bwMode="auto">
          <a:xfrm>
            <a:off x="1874838" y="4945063"/>
            <a:ext cx="44450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59" name="Line 1243"/>
          <p:cNvSpPr>
            <a:spLocks noChangeShapeType="1"/>
          </p:cNvSpPr>
          <p:nvPr/>
        </p:nvSpPr>
        <p:spPr bwMode="auto">
          <a:xfrm>
            <a:off x="1874838" y="4548188"/>
            <a:ext cx="44450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60" name="Line 1244"/>
          <p:cNvSpPr>
            <a:spLocks noChangeShapeType="1"/>
          </p:cNvSpPr>
          <p:nvPr/>
        </p:nvSpPr>
        <p:spPr bwMode="auto">
          <a:xfrm>
            <a:off x="1874838" y="4152900"/>
            <a:ext cx="44450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61" name="Line 1245"/>
          <p:cNvSpPr>
            <a:spLocks noChangeShapeType="1"/>
          </p:cNvSpPr>
          <p:nvPr/>
        </p:nvSpPr>
        <p:spPr bwMode="auto">
          <a:xfrm>
            <a:off x="1919288" y="6134100"/>
            <a:ext cx="6681787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62" name="Line 1246"/>
          <p:cNvSpPr>
            <a:spLocks noChangeShapeType="1"/>
          </p:cNvSpPr>
          <p:nvPr/>
        </p:nvSpPr>
        <p:spPr bwMode="auto">
          <a:xfrm flipV="1">
            <a:off x="1919288" y="6134100"/>
            <a:ext cx="1587" cy="41275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63" name="Line 1247"/>
          <p:cNvSpPr>
            <a:spLocks noChangeShapeType="1"/>
          </p:cNvSpPr>
          <p:nvPr/>
        </p:nvSpPr>
        <p:spPr bwMode="auto">
          <a:xfrm flipV="1">
            <a:off x="2873375" y="6134100"/>
            <a:ext cx="1588" cy="41275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64" name="Line 1248"/>
          <p:cNvSpPr>
            <a:spLocks noChangeShapeType="1"/>
          </p:cNvSpPr>
          <p:nvPr/>
        </p:nvSpPr>
        <p:spPr bwMode="auto">
          <a:xfrm flipV="1">
            <a:off x="3827463" y="6134100"/>
            <a:ext cx="1587" cy="41275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65" name="Line 1249"/>
          <p:cNvSpPr>
            <a:spLocks noChangeShapeType="1"/>
          </p:cNvSpPr>
          <p:nvPr/>
        </p:nvSpPr>
        <p:spPr bwMode="auto">
          <a:xfrm flipV="1">
            <a:off x="4783138" y="6134100"/>
            <a:ext cx="1587" cy="41275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66" name="Line 1250"/>
          <p:cNvSpPr>
            <a:spLocks noChangeShapeType="1"/>
          </p:cNvSpPr>
          <p:nvPr/>
        </p:nvSpPr>
        <p:spPr bwMode="auto">
          <a:xfrm flipV="1">
            <a:off x="5737225" y="6134100"/>
            <a:ext cx="1588" cy="41275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67" name="Line 1251"/>
          <p:cNvSpPr>
            <a:spLocks noChangeShapeType="1"/>
          </p:cNvSpPr>
          <p:nvPr/>
        </p:nvSpPr>
        <p:spPr bwMode="auto">
          <a:xfrm flipV="1">
            <a:off x="6692900" y="6134100"/>
            <a:ext cx="1588" cy="41275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68" name="Line 1252"/>
          <p:cNvSpPr>
            <a:spLocks noChangeShapeType="1"/>
          </p:cNvSpPr>
          <p:nvPr/>
        </p:nvSpPr>
        <p:spPr bwMode="auto">
          <a:xfrm flipV="1">
            <a:off x="7646988" y="6134100"/>
            <a:ext cx="1587" cy="41275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69" name="Line 1253"/>
          <p:cNvSpPr>
            <a:spLocks noChangeShapeType="1"/>
          </p:cNvSpPr>
          <p:nvPr/>
        </p:nvSpPr>
        <p:spPr bwMode="auto">
          <a:xfrm flipV="1">
            <a:off x="8601075" y="6134100"/>
            <a:ext cx="1588" cy="41275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70" name="Line 1254"/>
          <p:cNvSpPr>
            <a:spLocks noChangeShapeType="1"/>
          </p:cNvSpPr>
          <p:nvPr/>
        </p:nvSpPr>
        <p:spPr bwMode="auto">
          <a:xfrm>
            <a:off x="1919288" y="4945063"/>
            <a:ext cx="190500" cy="1587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71" name="Line 1255"/>
          <p:cNvSpPr>
            <a:spLocks noChangeShapeType="1"/>
          </p:cNvSpPr>
          <p:nvPr/>
        </p:nvSpPr>
        <p:spPr bwMode="auto">
          <a:xfrm>
            <a:off x="2109788" y="4945063"/>
            <a:ext cx="190500" cy="1587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72" name="Line 1256"/>
          <p:cNvSpPr>
            <a:spLocks noChangeShapeType="1"/>
          </p:cNvSpPr>
          <p:nvPr/>
        </p:nvSpPr>
        <p:spPr bwMode="auto">
          <a:xfrm>
            <a:off x="2300288" y="4945063"/>
            <a:ext cx="190500" cy="1587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73" name="Line 1257"/>
          <p:cNvSpPr>
            <a:spLocks noChangeShapeType="1"/>
          </p:cNvSpPr>
          <p:nvPr/>
        </p:nvSpPr>
        <p:spPr bwMode="auto">
          <a:xfrm>
            <a:off x="2490788" y="4945063"/>
            <a:ext cx="192087" cy="1587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74" name="Line 1258"/>
          <p:cNvSpPr>
            <a:spLocks noChangeShapeType="1"/>
          </p:cNvSpPr>
          <p:nvPr/>
        </p:nvSpPr>
        <p:spPr bwMode="auto">
          <a:xfrm>
            <a:off x="2682875" y="4945063"/>
            <a:ext cx="190500" cy="1587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75" name="Line 1259"/>
          <p:cNvSpPr>
            <a:spLocks noChangeShapeType="1"/>
          </p:cNvSpPr>
          <p:nvPr/>
        </p:nvSpPr>
        <p:spPr bwMode="auto">
          <a:xfrm>
            <a:off x="2873375" y="4945063"/>
            <a:ext cx="190500" cy="1587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76" name="Line 1260"/>
          <p:cNvSpPr>
            <a:spLocks noChangeShapeType="1"/>
          </p:cNvSpPr>
          <p:nvPr/>
        </p:nvSpPr>
        <p:spPr bwMode="auto">
          <a:xfrm>
            <a:off x="3063875" y="4945063"/>
            <a:ext cx="192088" cy="1587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77" name="Line 1261"/>
          <p:cNvSpPr>
            <a:spLocks noChangeShapeType="1"/>
          </p:cNvSpPr>
          <p:nvPr/>
        </p:nvSpPr>
        <p:spPr bwMode="auto">
          <a:xfrm>
            <a:off x="3255963" y="4945063"/>
            <a:ext cx="190500" cy="1587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78" name="Line 1262"/>
          <p:cNvSpPr>
            <a:spLocks noChangeShapeType="1"/>
          </p:cNvSpPr>
          <p:nvPr/>
        </p:nvSpPr>
        <p:spPr bwMode="auto">
          <a:xfrm>
            <a:off x="3446463" y="4945063"/>
            <a:ext cx="190500" cy="1587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79" name="Line 1263"/>
          <p:cNvSpPr>
            <a:spLocks noChangeShapeType="1"/>
          </p:cNvSpPr>
          <p:nvPr/>
        </p:nvSpPr>
        <p:spPr bwMode="auto">
          <a:xfrm>
            <a:off x="3636963" y="4945063"/>
            <a:ext cx="190500" cy="1587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80" name="Line 1264"/>
          <p:cNvSpPr>
            <a:spLocks noChangeShapeType="1"/>
          </p:cNvSpPr>
          <p:nvPr/>
        </p:nvSpPr>
        <p:spPr bwMode="auto">
          <a:xfrm>
            <a:off x="3827463" y="4945063"/>
            <a:ext cx="190500" cy="1587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81" name="Line 1265"/>
          <p:cNvSpPr>
            <a:spLocks noChangeShapeType="1"/>
          </p:cNvSpPr>
          <p:nvPr/>
        </p:nvSpPr>
        <p:spPr bwMode="auto">
          <a:xfrm>
            <a:off x="4017963" y="4945063"/>
            <a:ext cx="192087" cy="1587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82" name="Line 1266"/>
          <p:cNvSpPr>
            <a:spLocks noChangeShapeType="1"/>
          </p:cNvSpPr>
          <p:nvPr/>
        </p:nvSpPr>
        <p:spPr bwMode="auto">
          <a:xfrm>
            <a:off x="4210050" y="4945063"/>
            <a:ext cx="190500" cy="1587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83" name="Line 1267"/>
          <p:cNvSpPr>
            <a:spLocks noChangeShapeType="1"/>
          </p:cNvSpPr>
          <p:nvPr/>
        </p:nvSpPr>
        <p:spPr bwMode="auto">
          <a:xfrm>
            <a:off x="4400550" y="4945063"/>
            <a:ext cx="192088" cy="1587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84" name="Line 1268"/>
          <p:cNvSpPr>
            <a:spLocks noChangeShapeType="1"/>
          </p:cNvSpPr>
          <p:nvPr/>
        </p:nvSpPr>
        <p:spPr bwMode="auto">
          <a:xfrm>
            <a:off x="4592638" y="4945063"/>
            <a:ext cx="190500" cy="1587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85" name="Line 1269"/>
          <p:cNvSpPr>
            <a:spLocks noChangeShapeType="1"/>
          </p:cNvSpPr>
          <p:nvPr/>
        </p:nvSpPr>
        <p:spPr bwMode="auto">
          <a:xfrm>
            <a:off x="4783138" y="4945063"/>
            <a:ext cx="190500" cy="1587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86" name="Line 1270"/>
          <p:cNvSpPr>
            <a:spLocks noChangeShapeType="1"/>
          </p:cNvSpPr>
          <p:nvPr/>
        </p:nvSpPr>
        <p:spPr bwMode="auto">
          <a:xfrm>
            <a:off x="4973638" y="4945063"/>
            <a:ext cx="192087" cy="1587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87" name="Line 1271"/>
          <p:cNvSpPr>
            <a:spLocks noChangeShapeType="1"/>
          </p:cNvSpPr>
          <p:nvPr/>
        </p:nvSpPr>
        <p:spPr bwMode="auto">
          <a:xfrm>
            <a:off x="5165725" y="4945063"/>
            <a:ext cx="190500" cy="1587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88" name="Line 1272"/>
          <p:cNvSpPr>
            <a:spLocks noChangeShapeType="1"/>
          </p:cNvSpPr>
          <p:nvPr/>
        </p:nvSpPr>
        <p:spPr bwMode="auto">
          <a:xfrm>
            <a:off x="5356225" y="4945063"/>
            <a:ext cx="190500" cy="1587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89" name="Line 1273"/>
          <p:cNvSpPr>
            <a:spLocks noChangeShapeType="1"/>
          </p:cNvSpPr>
          <p:nvPr/>
        </p:nvSpPr>
        <p:spPr bwMode="auto">
          <a:xfrm>
            <a:off x="5546725" y="4945063"/>
            <a:ext cx="190500" cy="1189037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90" name="Line 1274"/>
          <p:cNvSpPr>
            <a:spLocks noChangeShapeType="1"/>
          </p:cNvSpPr>
          <p:nvPr/>
        </p:nvSpPr>
        <p:spPr bwMode="auto">
          <a:xfrm>
            <a:off x="5737225" y="6134100"/>
            <a:ext cx="190500" cy="1588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91" name="Line 1275"/>
          <p:cNvSpPr>
            <a:spLocks noChangeShapeType="1"/>
          </p:cNvSpPr>
          <p:nvPr/>
        </p:nvSpPr>
        <p:spPr bwMode="auto">
          <a:xfrm>
            <a:off x="5927725" y="6134100"/>
            <a:ext cx="192088" cy="1588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92" name="Line 1276"/>
          <p:cNvSpPr>
            <a:spLocks noChangeShapeType="1"/>
          </p:cNvSpPr>
          <p:nvPr/>
        </p:nvSpPr>
        <p:spPr bwMode="auto">
          <a:xfrm>
            <a:off x="6119813" y="6134100"/>
            <a:ext cx="190500" cy="1588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93" name="Line 1277"/>
          <p:cNvSpPr>
            <a:spLocks noChangeShapeType="1"/>
          </p:cNvSpPr>
          <p:nvPr/>
        </p:nvSpPr>
        <p:spPr bwMode="auto">
          <a:xfrm>
            <a:off x="6310313" y="6134100"/>
            <a:ext cx="192087" cy="1588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94" name="Line 1278"/>
          <p:cNvSpPr>
            <a:spLocks noChangeShapeType="1"/>
          </p:cNvSpPr>
          <p:nvPr/>
        </p:nvSpPr>
        <p:spPr bwMode="auto">
          <a:xfrm>
            <a:off x="6502400" y="6134100"/>
            <a:ext cx="190500" cy="1588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95" name="Line 1279"/>
          <p:cNvSpPr>
            <a:spLocks noChangeShapeType="1"/>
          </p:cNvSpPr>
          <p:nvPr/>
        </p:nvSpPr>
        <p:spPr bwMode="auto">
          <a:xfrm>
            <a:off x="6692900" y="6134100"/>
            <a:ext cx="190500" cy="1588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96" name="Line 1280"/>
          <p:cNvSpPr>
            <a:spLocks noChangeShapeType="1"/>
          </p:cNvSpPr>
          <p:nvPr/>
        </p:nvSpPr>
        <p:spPr bwMode="auto">
          <a:xfrm>
            <a:off x="6883400" y="6134100"/>
            <a:ext cx="190500" cy="1588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97" name="Line 1281"/>
          <p:cNvSpPr>
            <a:spLocks noChangeShapeType="1"/>
          </p:cNvSpPr>
          <p:nvPr/>
        </p:nvSpPr>
        <p:spPr bwMode="auto">
          <a:xfrm>
            <a:off x="7073900" y="6134100"/>
            <a:ext cx="190500" cy="1588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98" name="Line 1282"/>
          <p:cNvSpPr>
            <a:spLocks noChangeShapeType="1"/>
          </p:cNvSpPr>
          <p:nvPr/>
        </p:nvSpPr>
        <p:spPr bwMode="auto">
          <a:xfrm>
            <a:off x="7264400" y="6134100"/>
            <a:ext cx="192088" cy="1588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99" name="Line 1283"/>
          <p:cNvSpPr>
            <a:spLocks noChangeShapeType="1"/>
          </p:cNvSpPr>
          <p:nvPr/>
        </p:nvSpPr>
        <p:spPr bwMode="auto">
          <a:xfrm>
            <a:off x="7456488" y="6134100"/>
            <a:ext cx="190500" cy="1588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00" name="Line 1284"/>
          <p:cNvSpPr>
            <a:spLocks noChangeShapeType="1"/>
          </p:cNvSpPr>
          <p:nvPr/>
        </p:nvSpPr>
        <p:spPr bwMode="auto">
          <a:xfrm>
            <a:off x="1919288" y="5340350"/>
            <a:ext cx="190500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01" name="Line 1285"/>
          <p:cNvSpPr>
            <a:spLocks noChangeShapeType="1"/>
          </p:cNvSpPr>
          <p:nvPr/>
        </p:nvSpPr>
        <p:spPr bwMode="auto">
          <a:xfrm>
            <a:off x="2109788" y="5340350"/>
            <a:ext cx="190500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02" name="Line 1286"/>
          <p:cNvSpPr>
            <a:spLocks noChangeShapeType="1"/>
          </p:cNvSpPr>
          <p:nvPr/>
        </p:nvSpPr>
        <p:spPr bwMode="auto">
          <a:xfrm>
            <a:off x="2300288" y="5340350"/>
            <a:ext cx="190500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03" name="Line 1287"/>
          <p:cNvSpPr>
            <a:spLocks noChangeShapeType="1"/>
          </p:cNvSpPr>
          <p:nvPr/>
        </p:nvSpPr>
        <p:spPr bwMode="auto">
          <a:xfrm>
            <a:off x="2490788" y="5340350"/>
            <a:ext cx="192087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04" name="Line 1288"/>
          <p:cNvSpPr>
            <a:spLocks noChangeShapeType="1"/>
          </p:cNvSpPr>
          <p:nvPr/>
        </p:nvSpPr>
        <p:spPr bwMode="auto">
          <a:xfrm>
            <a:off x="2682875" y="5340350"/>
            <a:ext cx="190500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05" name="Line 1289"/>
          <p:cNvSpPr>
            <a:spLocks noChangeShapeType="1"/>
          </p:cNvSpPr>
          <p:nvPr/>
        </p:nvSpPr>
        <p:spPr bwMode="auto">
          <a:xfrm>
            <a:off x="2873375" y="5340350"/>
            <a:ext cx="190500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06" name="Line 1290"/>
          <p:cNvSpPr>
            <a:spLocks noChangeShapeType="1"/>
          </p:cNvSpPr>
          <p:nvPr/>
        </p:nvSpPr>
        <p:spPr bwMode="auto">
          <a:xfrm>
            <a:off x="3063875" y="5340350"/>
            <a:ext cx="192088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07" name="Line 1291"/>
          <p:cNvSpPr>
            <a:spLocks noChangeShapeType="1"/>
          </p:cNvSpPr>
          <p:nvPr/>
        </p:nvSpPr>
        <p:spPr bwMode="auto">
          <a:xfrm>
            <a:off x="3255963" y="5340350"/>
            <a:ext cx="190500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08" name="Line 1292"/>
          <p:cNvSpPr>
            <a:spLocks noChangeShapeType="1"/>
          </p:cNvSpPr>
          <p:nvPr/>
        </p:nvSpPr>
        <p:spPr bwMode="auto">
          <a:xfrm>
            <a:off x="3446463" y="5340350"/>
            <a:ext cx="190500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09" name="Line 1293"/>
          <p:cNvSpPr>
            <a:spLocks noChangeShapeType="1"/>
          </p:cNvSpPr>
          <p:nvPr/>
        </p:nvSpPr>
        <p:spPr bwMode="auto">
          <a:xfrm>
            <a:off x="3636963" y="5340350"/>
            <a:ext cx="190500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10" name="Line 1294"/>
          <p:cNvSpPr>
            <a:spLocks noChangeShapeType="1"/>
          </p:cNvSpPr>
          <p:nvPr/>
        </p:nvSpPr>
        <p:spPr bwMode="auto">
          <a:xfrm>
            <a:off x="3827463" y="5340350"/>
            <a:ext cx="190500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11" name="Line 1295"/>
          <p:cNvSpPr>
            <a:spLocks noChangeShapeType="1"/>
          </p:cNvSpPr>
          <p:nvPr/>
        </p:nvSpPr>
        <p:spPr bwMode="auto">
          <a:xfrm>
            <a:off x="4017963" y="5340350"/>
            <a:ext cx="192087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12" name="Line 1296"/>
          <p:cNvSpPr>
            <a:spLocks noChangeShapeType="1"/>
          </p:cNvSpPr>
          <p:nvPr/>
        </p:nvSpPr>
        <p:spPr bwMode="auto">
          <a:xfrm>
            <a:off x="4210050" y="5340350"/>
            <a:ext cx="190500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13" name="Line 1297"/>
          <p:cNvSpPr>
            <a:spLocks noChangeShapeType="1"/>
          </p:cNvSpPr>
          <p:nvPr/>
        </p:nvSpPr>
        <p:spPr bwMode="auto">
          <a:xfrm>
            <a:off x="4400550" y="5340350"/>
            <a:ext cx="192088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14" name="Line 1298"/>
          <p:cNvSpPr>
            <a:spLocks noChangeShapeType="1"/>
          </p:cNvSpPr>
          <p:nvPr/>
        </p:nvSpPr>
        <p:spPr bwMode="auto">
          <a:xfrm>
            <a:off x="4592638" y="5340350"/>
            <a:ext cx="190500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15" name="Line 1299"/>
          <p:cNvSpPr>
            <a:spLocks noChangeShapeType="1"/>
          </p:cNvSpPr>
          <p:nvPr/>
        </p:nvSpPr>
        <p:spPr bwMode="auto">
          <a:xfrm>
            <a:off x="4783138" y="5340350"/>
            <a:ext cx="190500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16" name="Line 1300"/>
          <p:cNvSpPr>
            <a:spLocks noChangeShapeType="1"/>
          </p:cNvSpPr>
          <p:nvPr/>
        </p:nvSpPr>
        <p:spPr bwMode="auto">
          <a:xfrm>
            <a:off x="4973638" y="5340350"/>
            <a:ext cx="192087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17" name="Line 1301"/>
          <p:cNvSpPr>
            <a:spLocks noChangeShapeType="1"/>
          </p:cNvSpPr>
          <p:nvPr/>
        </p:nvSpPr>
        <p:spPr bwMode="auto">
          <a:xfrm>
            <a:off x="5165725" y="5340350"/>
            <a:ext cx="190500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18" name="Line 1302"/>
          <p:cNvSpPr>
            <a:spLocks noChangeShapeType="1"/>
          </p:cNvSpPr>
          <p:nvPr/>
        </p:nvSpPr>
        <p:spPr bwMode="auto">
          <a:xfrm>
            <a:off x="5356225" y="5340350"/>
            <a:ext cx="190500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19" name="Line 1303"/>
          <p:cNvSpPr>
            <a:spLocks noChangeShapeType="1"/>
          </p:cNvSpPr>
          <p:nvPr/>
        </p:nvSpPr>
        <p:spPr bwMode="auto">
          <a:xfrm>
            <a:off x="5546725" y="5340350"/>
            <a:ext cx="190500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20" name="Line 1304"/>
          <p:cNvSpPr>
            <a:spLocks noChangeShapeType="1"/>
          </p:cNvSpPr>
          <p:nvPr/>
        </p:nvSpPr>
        <p:spPr bwMode="auto">
          <a:xfrm>
            <a:off x="5737225" y="5340350"/>
            <a:ext cx="190500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21" name="Line 1305"/>
          <p:cNvSpPr>
            <a:spLocks noChangeShapeType="1"/>
          </p:cNvSpPr>
          <p:nvPr/>
        </p:nvSpPr>
        <p:spPr bwMode="auto">
          <a:xfrm>
            <a:off x="5927725" y="5340350"/>
            <a:ext cx="192088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22" name="Line 1306"/>
          <p:cNvSpPr>
            <a:spLocks noChangeShapeType="1"/>
          </p:cNvSpPr>
          <p:nvPr/>
        </p:nvSpPr>
        <p:spPr bwMode="auto">
          <a:xfrm>
            <a:off x="6119813" y="5340350"/>
            <a:ext cx="190500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23" name="Line 1307"/>
          <p:cNvSpPr>
            <a:spLocks noChangeShapeType="1"/>
          </p:cNvSpPr>
          <p:nvPr/>
        </p:nvSpPr>
        <p:spPr bwMode="auto">
          <a:xfrm>
            <a:off x="6310313" y="5340350"/>
            <a:ext cx="192087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24" name="Line 1308"/>
          <p:cNvSpPr>
            <a:spLocks noChangeShapeType="1"/>
          </p:cNvSpPr>
          <p:nvPr/>
        </p:nvSpPr>
        <p:spPr bwMode="auto">
          <a:xfrm>
            <a:off x="6502400" y="5340350"/>
            <a:ext cx="190500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25" name="Line 1309"/>
          <p:cNvSpPr>
            <a:spLocks noChangeShapeType="1"/>
          </p:cNvSpPr>
          <p:nvPr/>
        </p:nvSpPr>
        <p:spPr bwMode="auto">
          <a:xfrm>
            <a:off x="6692900" y="5340350"/>
            <a:ext cx="190500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26" name="Line 1310"/>
          <p:cNvSpPr>
            <a:spLocks noChangeShapeType="1"/>
          </p:cNvSpPr>
          <p:nvPr/>
        </p:nvSpPr>
        <p:spPr bwMode="auto">
          <a:xfrm>
            <a:off x="6883400" y="5340350"/>
            <a:ext cx="190500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27" name="Line 1311"/>
          <p:cNvSpPr>
            <a:spLocks noChangeShapeType="1"/>
          </p:cNvSpPr>
          <p:nvPr/>
        </p:nvSpPr>
        <p:spPr bwMode="auto">
          <a:xfrm>
            <a:off x="7073900" y="5340350"/>
            <a:ext cx="190500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28" name="Line 1312"/>
          <p:cNvSpPr>
            <a:spLocks noChangeShapeType="1"/>
          </p:cNvSpPr>
          <p:nvPr/>
        </p:nvSpPr>
        <p:spPr bwMode="auto">
          <a:xfrm>
            <a:off x="7264400" y="5340350"/>
            <a:ext cx="192088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29" name="Line 1313"/>
          <p:cNvSpPr>
            <a:spLocks noChangeShapeType="1"/>
          </p:cNvSpPr>
          <p:nvPr/>
        </p:nvSpPr>
        <p:spPr bwMode="auto">
          <a:xfrm>
            <a:off x="7456488" y="5340350"/>
            <a:ext cx="190500" cy="793750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30" name="Rectangle 1314"/>
          <p:cNvSpPr>
            <a:spLocks noChangeArrowheads="1"/>
          </p:cNvSpPr>
          <p:nvPr/>
        </p:nvSpPr>
        <p:spPr bwMode="auto">
          <a:xfrm>
            <a:off x="1725613" y="6070600"/>
            <a:ext cx="77787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5931" name="Rectangle 1315"/>
          <p:cNvSpPr>
            <a:spLocks noChangeArrowheads="1"/>
          </p:cNvSpPr>
          <p:nvPr/>
        </p:nvSpPr>
        <p:spPr bwMode="auto">
          <a:xfrm>
            <a:off x="1643063" y="5673725"/>
            <a:ext cx="1555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50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5932" name="Rectangle 1316"/>
          <p:cNvSpPr>
            <a:spLocks noChangeArrowheads="1"/>
          </p:cNvSpPr>
          <p:nvPr/>
        </p:nvSpPr>
        <p:spPr bwMode="auto">
          <a:xfrm>
            <a:off x="1560513" y="5276850"/>
            <a:ext cx="23336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100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5933" name="Rectangle 1317"/>
          <p:cNvSpPr>
            <a:spLocks noChangeArrowheads="1"/>
          </p:cNvSpPr>
          <p:nvPr/>
        </p:nvSpPr>
        <p:spPr bwMode="auto">
          <a:xfrm>
            <a:off x="1560513" y="4881563"/>
            <a:ext cx="23336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150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5934" name="Rectangle 1318"/>
          <p:cNvSpPr>
            <a:spLocks noChangeArrowheads="1"/>
          </p:cNvSpPr>
          <p:nvPr/>
        </p:nvSpPr>
        <p:spPr bwMode="auto">
          <a:xfrm>
            <a:off x="1560513" y="4484688"/>
            <a:ext cx="23336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200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5935" name="Rectangle 1319"/>
          <p:cNvSpPr>
            <a:spLocks noChangeArrowheads="1"/>
          </p:cNvSpPr>
          <p:nvPr/>
        </p:nvSpPr>
        <p:spPr bwMode="auto">
          <a:xfrm>
            <a:off x="1560513" y="4089400"/>
            <a:ext cx="23336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250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5936" name="Rectangle 1320"/>
          <p:cNvSpPr>
            <a:spLocks noChangeArrowheads="1"/>
          </p:cNvSpPr>
          <p:nvPr/>
        </p:nvSpPr>
        <p:spPr bwMode="auto">
          <a:xfrm>
            <a:off x="1878013" y="6289675"/>
            <a:ext cx="77787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5937" name="Rectangle 1321"/>
          <p:cNvSpPr>
            <a:spLocks noChangeArrowheads="1"/>
          </p:cNvSpPr>
          <p:nvPr/>
        </p:nvSpPr>
        <p:spPr bwMode="auto">
          <a:xfrm>
            <a:off x="2832100" y="6289675"/>
            <a:ext cx="77788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5938" name="Rectangle 1322"/>
          <p:cNvSpPr>
            <a:spLocks noChangeArrowheads="1"/>
          </p:cNvSpPr>
          <p:nvPr/>
        </p:nvSpPr>
        <p:spPr bwMode="auto">
          <a:xfrm>
            <a:off x="3744913" y="6289675"/>
            <a:ext cx="1555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10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5939" name="Rectangle 1323"/>
          <p:cNvSpPr>
            <a:spLocks noChangeArrowheads="1"/>
          </p:cNvSpPr>
          <p:nvPr/>
        </p:nvSpPr>
        <p:spPr bwMode="auto">
          <a:xfrm>
            <a:off x="4700588" y="6289675"/>
            <a:ext cx="1555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15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5940" name="Rectangle 1324"/>
          <p:cNvSpPr>
            <a:spLocks noChangeArrowheads="1"/>
          </p:cNvSpPr>
          <p:nvPr/>
        </p:nvSpPr>
        <p:spPr bwMode="auto">
          <a:xfrm>
            <a:off x="5654675" y="6289675"/>
            <a:ext cx="1555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20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5941" name="Rectangle 1325"/>
          <p:cNvSpPr>
            <a:spLocks noChangeArrowheads="1"/>
          </p:cNvSpPr>
          <p:nvPr/>
        </p:nvSpPr>
        <p:spPr bwMode="auto">
          <a:xfrm>
            <a:off x="6610350" y="6289675"/>
            <a:ext cx="1555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25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5942" name="Rectangle 1326"/>
          <p:cNvSpPr>
            <a:spLocks noChangeArrowheads="1"/>
          </p:cNvSpPr>
          <p:nvPr/>
        </p:nvSpPr>
        <p:spPr bwMode="auto">
          <a:xfrm>
            <a:off x="7564438" y="6289675"/>
            <a:ext cx="1555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30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5943" name="Rectangle 1327"/>
          <p:cNvSpPr>
            <a:spLocks noChangeArrowheads="1"/>
          </p:cNvSpPr>
          <p:nvPr/>
        </p:nvSpPr>
        <p:spPr bwMode="auto">
          <a:xfrm>
            <a:off x="8518525" y="6289675"/>
            <a:ext cx="1555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35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5944" name="Rectangle 1328"/>
          <p:cNvSpPr>
            <a:spLocks noChangeArrowheads="1"/>
          </p:cNvSpPr>
          <p:nvPr/>
        </p:nvSpPr>
        <p:spPr bwMode="auto">
          <a:xfrm>
            <a:off x="7970838" y="6294438"/>
            <a:ext cx="2952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Jahr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5945" name="Rectangle 1329"/>
          <p:cNvSpPr>
            <a:spLocks noChangeArrowheads="1"/>
          </p:cNvSpPr>
          <p:nvPr/>
        </p:nvSpPr>
        <p:spPr bwMode="auto">
          <a:xfrm rot="-5400000">
            <a:off x="1002507" y="5056981"/>
            <a:ext cx="75406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1000 EURO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5946" name="Rectangle 1330"/>
          <p:cNvSpPr>
            <a:spLocks noChangeArrowheads="1"/>
          </p:cNvSpPr>
          <p:nvPr/>
        </p:nvSpPr>
        <p:spPr bwMode="auto">
          <a:xfrm>
            <a:off x="2679700" y="4967288"/>
            <a:ext cx="19272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35947" name="Rectangle 1331"/>
          <p:cNvSpPr>
            <a:spLocks noChangeArrowheads="1"/>
          </p:cNvSpPr>
          <p:nvPr/>
        </p:nvSpPr>
        <p:spPr bwMode="auto">
          <a:xfrm>
            <a:off x="2992438" y="5087938"/>
            <a:ext cx="12255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Gewinnminderung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5948" name="Rectangle 1332"/>
          <p:cNvSpPr>
            <a:spLocks noChangeArrowheads="1"/>
          </p:cNvSpPr>
          <p:nvPr/>
        </p:nvSpPr>
        <p:spPr bwMode="auto">
          <a:xfrm>
            <a:off x="5788025" y="5519738"/>
            <a:ext cx="16716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35949" name="Rectangle 1333"/>
          <p:cNvSpPr>
            <a:spLocks noChangeArrowheads="1"/>
          </p:cNvSpPr>
          <p:nvPr/>
        </p:nvSpPr>
        <p:spPr bwMode="auto">
          <a:xfrm>
            <a:off x="6038850" y="5684838"/>
            <a:ext cx="11017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Gewinnmehrung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5950" name="Line 1336"/>
          <p:cNvSpPr>
            <a:spLocks noChangeShapeType="1"/>
          </p:cNvSpPr>
          <p:nvPr/>
        </p:nvSpPr>
        <p:spPr bwMode="auto">
          <a:xfrm>
            <a:off x="2027238" y="3221038"/>
            <a:ext cx="6559550" cy="1587"/>
          </a:xfrm>
          <a:prstGeom prst="line">
            <a:avLst/>
          </a:prstGeom>
          <a:noFill/>
          <a:ln w="0">
            <a:solidFill>
              <a:srgbClr val="808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51" name="Line 1337"/>
          <p:cNvSpPr>
            <a:spLocks noChangeShapeType="1"/>
          </p:cNvSpPr>
          <p:nvPr/>
        </p:nvSpPr>
        <p:spPr bwMode="auto">
          <a:xfrm>
            <a:off x="2027238" y="2946400"/>
            <a:ext cx="6559550" cy="1588"/>
          </a:xfrm>
          <a:prstGeom prst="line">
            <a:avLst/>
          </a:prstGeom>
          <a:noFill/>
          <a:ln w="0">
            <a:solidFill>
              <a:srgbClr val="808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52" name="Line 1338"/>
          <p:cNvSpPr>
            <a:spLocks noChangeShapeType="1"/>
          </p:cNvSpPr>
          <p:nvPr/>
        </p:nvSpPr>
        <p:spPr bwMode="auto">
          <a:xfrm>
            <a:off x="2027238" y="2673350"/>
            <a:ext cx="6559550" cy="1588"/>
          </a:xfrm>
          <a:prstGeom prst="line">
            <a:avLst/>
          </a:prstGeom>
          <a:noFill/>
          <a:ln w="0">
            <a:solidFill>
              <a:srgbClr val="808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53" name="Line 1339"/>
          <p:cNvSpPr>
            <a:spLocks noChangeShapeType="1"/>
          </p:cNvSpPr>
          <p:nvPr/>
        </p:nvSpPr>
        <p:spPr bwMode="auto">
          <a:xfrm>
            <a:off x="2027238" y="2398713"/>
            <a:ext cx="6559550" cy="1587"/>
          </a:xfrm>
          <a:prstGeom prst="line">
            <a:avLst/>
          </a:prstGeom>
          <a:noFill/>
          <a:ln w="0">
            <a:solidFill>
              <a:srgbClr val="808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54" name="Line 1340"/>
          <p:cNvSpPr>
            <a:spLocks noChangeShapeType="1"/>
          </p:cNvSpPr>
          <p:nvPr/>
        </p:nvSpPr>
        <p:spPr bwMode="auto">
          <a:xfrm>
            <a:off x="2027238" y="2125663"/>
            <a:ext cx="6559550" cy="1587"/>
          </a:xfrm>
          <a:prstGeom prst="line">
            <a:avLst/>
          </a:prstGeom>
          <a:noFill/>
          <a:ln w="0">
            <a:solidFill>
              <a:srgbClr val="808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55" name="Line 1341"/>
          <p:cNvSpPr>
            <a:spLocks noChangeShapeType="1"/>
          </p:cNvSpPr>
          <p:nvPr/>
        </p:nvSpPr>
        <p:spPr bwMode="auto">
          <a:xfrm>
            <a:off x="2027238" y="1851025"/>
            <a:ext cx="6559550" cy="1588"/>
          </a:xfrm>
          <a:prstGeom prst="line">
            <a:avLst/>
          </a:prstGeom>
          <a:noFill/>
          <a:ln w="0">
            <a:solidFill>
              <a:srgbClr val="808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56" name="Line 1342"/>
          <p:cNvSpPr>
            <a:spLocks noChangeShapeType="1"/>
          </p:cNvSpPr>
          <p:nvPr/>
        </p:nvSpPr>
        <p:spPr bwMode="auto">
          <a:xfrm>
            <a:off x="2027238" y="1576388"/>
            <a:ext cx="6559550" cy="1587"/>
          </a:xfrm>
          <a:prstGeom prst="line">
            <a:avLst/>
          </a:prstGeom>
          <a:noFill/>
          <a:ln w="0">
            <a:solidFill>
              <a:srgbClr val="808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57" name="Line 1343"/>
          <p:cNvSpPr>
            <a:spLocks noChangeShapeType="1"/>
          </p:cNvSpPr>
          <p:nvPr/>
        </p:nvSpPr>
        <p:spPr bwMode="auto">
          <a:xfrm>
            <a:off x="2027238" y="1576388"/>
            <a:ext cx="1587" cy="19192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58" name="Line 1344"/>
          <p:cNvSpPr>
            <a:spLocks noChangeShapeType="1"/>
          </p:cNvSpPr>
          <p:nvPr/>
        </p:nvSpPr>
        <p:spPr bwMode="auto">
          <a:xfrm>
            <a:off x="1982788" y="3495675"/>
            <a:ext cx="44450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59" name="Line 1345"/>
          <p:cNvSpPr>
            <a:spLocks noChangeShapeType="1"/>
          </p:cNvSpPr>
          <p:nvPr/>
        </p:nvSpPr>
        <p:spPr bwMode="auto">
          <a:xfrm>
            <a:off x="1982788" y="3221038"/>
            <a:ext cx="44450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60" name="Line 1346"/>
          <p:cNvSpPr>
            <a:spLocks noChangeShapeType="1"/>
          </p:cNvSpPr>
          <p:nvPr/>
        </p:nvSpPr>
        <p:spPr bwMode="auto">
          <a:xfrm>
            <a:off x="1982788" y="2946400"/>
            <a:ext cx="44450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61" name="Line 1347"/>
          <p:cNvSpPr>
            <a:spLocks noChangeShapeType="1"/>
          </p:cNvSpPr>
          <p:nvPr/>
        </p:nvSpPr>
        <p:spPr bwMode="auto">
          <a:xfrm>
            <a:off x="1982788" y="2673350"/>
            <a:ext cx="44450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62" name="Line 1348"/>
          <p:cNvSpPr>
            <a:spLocks noChangeShapeType="1"/>
          </p:cNvSpPr>
          <p:nvPr/>
        </p:nvSpPr>
        <p:spPr bwMode="auto">
          <a:xfrm>
            <a:off x="1982788" y="2398713"/>
            <a:ext cx="44450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63" name="Line 1349"/>
          <p:cNvSpPr>
            <a:spLocks noChangeShapeType="1"/>
          </p:cNvSpPr>
          <p:nvPr/>
        </p:nvSpPr>
        <p:spPr bwMode="auto">
          <a:xfrm>
            <a:off x="1982788" y="2125663"/>
            <a:ext cx="44450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64" name="Line 1350"/>
          <p:cNvSpPr>
            <a:spLocks noChangeShapeType="1"/>
          </p:cNvSpPr>
          <p:nvPr/>
        </p:nvSpPr>
        <p:spPr bwMode="auto">
          <a:xfrm>
            <a:off x="1982788" y="1851025"/>
            <a:ext cx="44450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65" name="Line 1351"/>
          <p:cNvSpPr>
            <a:spLocks noChangeShapeType="1"/>
          </p:cNvSpPr>
          <p:nvPr/>
        </p:nvSpPr>
        <p:spPr bwMode="auto">
          <a:xfrm>
            <a:off x="1982788" y="1576388"/>
            <a:ext cx="44450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66" name="Line 1352"/>
          <p:cNvSpPr>
            <a:spLocks noChangeShapeType="1"/>
          </p:cNvSpPr>
          <p:nvPr/>
        </p:nvSpPr>
        <p:spPr bwMode="auto">
          <a:xfrm>
            <a:off x="2027238" y="3495675"/>
            <a:ext cx="6559550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67" name="Line 1353"/>
          <p:cNvSpPr>
            <a:spLocks noChangeShapeType="1"/>
          </p:cNvSpPr>
          <p:nvPr/>
        </p:nvSpPr>
        <p:spPr bwMode="auto">
          <a:xfrm flipV="1">
            <a:off x="2027238" y="3495675"/>
            <a:ext cx="1587" cy="41275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68" name="Line 1354"/>
          <p:cNvSpPr>
            <a:spLocks noChangeShapeType="1"/>
          </p:cNvSpPr>
          <p:nvPr/>
        </p:nvSpPr>
        <p:spPr bwMode="auto">
          <a:xfrm flipV="1">
            <a:off x="2963863" y="3495675"/>
            <a:ext cx="1587" cy="41275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69" name="Line 1355"/>
          <p:cNvSpPr>
            <a:spLocks noChangeShapeType="1"/>
          </p:cNvSpPr>
          <p:nvPr/>
        </p:nvSpPr>
        <p:spPr bwMode="auto">
          <a:xfrm flipV="1">
            <a:off x="3900488" y="3495675"/>
            <a:ext cx="1587" cy="41275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70" name="Line 1356"/>
          <p:cNvSpPr>
            <a:spLocks noChangeShapeType="1"/>
          </p:cNvSpPr>
          <p:nvPr/>
        </p:nvSpPr>
        <p:spPr bwMode="auto">
          <a:xfrm flipV="1">
            <a:off x="4838700" y="3495675"/>
            <a:ext cx="1588" cy="41275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71" name="Line 1357"/>
          <p:cNvSpPr>
            <a:spLocks noChangeShapeType="1"/>
          </p:cNvSpPr>
          <p:nvPr/>
        </p:nvSpPr>
        <p:spPr bwMode="auto">
          <a:xfrm flipV="1">
            <a:off x="5775325" y="3495675"/>
            <a:ext cx="1588" cy="41275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72" name="Line 1358"/>
          <p:cNvSpPr>
            <a:spLocks noChangeShapeType="1"/>
          </p:cNvSpPr>
          <p:nvPr/>
        </p:nvSpPr>
        <p:spPr bwMode="auto">
          <a:xfrm flipV="1">
            <a:off x="6713538" y="3495675"/>
            <a:ext cx="1587" cy="41275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73" name="Line 1359"/>
          <p:cNvSpPr>
            <a:spLocks noChangeShapeType="1"/>
          </p:cNvSpPr>
          <p:nvPr/>
        </p:nvSpPr>
        <p:spPr bwMode="auto">
          <a:xfrm flipV="1">
            <a:off x="7648575" y="3495675"/>
            <a:ext cx="1588" cy="41275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74" name="Line 1360"/>
          <p:cNvSpPr>
            <a:spLocks noChangeShapeType="1"/>
          </p:cNvSpPr>
          <p:nvPr/>
        </p:nvSpPr>
        <p:spPr bwMode="auto">
          <a:xfrm flipV="1">
            <a:off x="8586788" y="3495675"/>
            <a:ext cx="1587" cy="41275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75" name="Line 1361"/>
          <p:cNvSpPr>
            <a:spLocks noChangeShapeType="1"/>
          </p:cNvSpPr>
          <p:nvPr/>
        </p:nvSpPr>
        <p:spPr bwMode="auto">
          <a:xfrm>
            <a:off x="2027238" y="1851025"/>
            <a:ext cx="187325" cy="82550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76" name="Line 1362"/>
          <p:cNvSpPr>
            <a:spLocks noChangeShapeType="1"/>
          </p:cNvSpPr>
          <p:nvPr/>
        </p:nvSpPr>
        <p:spPr bwMode="auto">
          <a:xfrm>
            <a:off x="2214563" y="1933575"/>
            <a:ext cx="187325" cy="80963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77" name="Line 1363"/>
          <p:cNvSpPr>
            <a:spLocks noChangeShapeType="1"/>
          </p:cNvSpPr>
          <p:nvPr/>
        </p:nvSpPr>
        <p:spPr bwMode="auto">
          <a:xfrm>
            <a:off x="2401888" y="2014538"/>
            <a:ext cx="187325" cy="84137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78" name="Line 1364"/>
          <p:cNvSpPr>
            <a:spLocks noChangeShapeType="1"/>
          </p:cNvSpPr>
          <p:nvPr/>
        </p:nvSpPr>
        <p:spPr bwMode="auto">
          <a:xfrm>
            <a:off x="2589213" y="2098675"/>
            <a:ext cx="187325" cy="80963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79" name="Line 1365"/>
          <p:cNvSpPr>
            <a:spLocks noChangeShapeType="1"/>
          </p:cNvSpPr>
          <p:nvPr/>
        </p:nvSpPr>
        <p:spPr bwMode="auto">
          <a:xfrm>
            <a:off x="2776538" y="2179638"/>
            <a:ext cx="187325" cy="82550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80" name="Line 1366"/>
          <p:cNvSpPr>
            <a:spLocks noChangeShapeType="1"/>
          </p:cNvSpPr>
          <p:nvPr/>
        </p:nvSpPr>
        <p:spPr bwMode="auto">
          <a:xfrm>
            <a:off x="2963863" y="2262188"/>
            <a:ext cx="187325" cy="82550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81" name="Line 1367"/>
          <p:cNvSpPr>
            <a:spLocks noChangeShapeType="1"/>
          </p:cNvSpPr>
          <p:nvPr/>
        </p:nvSpPr>
        <p:spPr bwMode="auto">
          <a:xfrm>
            <a:off x="3151188" y="2344738"/>
            <a:ext cx="187325" cy="82550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82" name="Line 1368"/>
          <p:cNvSpPr>
            <a:spLocks noChangeShapeType="1"/>
          </p:cNvSpPr>
          <p:nvPr/>
        </p:nvSpPr>
        <p:spPr bwMode="auto">
          <a:xfrm>
            <a:off x="3338513" y="2427288"/>
            <a:ext cx="187325" cy="80962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83" name="Line 1369"/>
          <p:cNvSpPr>
            <a:spLocks noChangeShapeType="1"/>
          </p:cNvSpPr>
          <p:nvPr/>
        </p:nvSpPr>
        <p:spPr bwMode="auto">
          <a:xfrm>
            <a:off x="3525838" y="2508250"/>
            <a:ext cx="187325" cy="82550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84" name="Line 1370"/>
          <p:cNvSpPr>
            <a:spLocks noChangeShapeType="1"/>
          </p:cNvSpPr>
          <p:nvPr/>
        </p:nvSpPr>
        <p:spPr bwMode="auto">
          <a:xfrm>
            <a:off x="3713163" y="2590800"/>
            <a:ext cx="187325" cy="82550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85" name="Line 1371"/>
          <p:cNvSpPr>
            <a:spLocks noChangeShapeType="1"/>
          </p:cNvSpPr>
          <p:nvPr/>
        </p:nvSpPr>
        <p:spPr bwMode="auto">
          <a:xfrm>
            <a:off x="3900488" y="2673350"/>
            <a:ext cx="187325" cy="82550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86" name="Line 1372"/>
          <p:cNvSpPr>
            <a:spLocks noChangeShapeType="1"/>
          </p:cNvSpPr>
          <p:nvPr/>
        </p:nvSpPr>
        <p:spPr bwMode="auto">
          <a:xfrm>
            <a:off x="4087813" y="2755900"/>
            <a:ext cx="187325" cy="80963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87" name="Line 1373"/>
          <p:cNvSpPr>
            <a:spLocks noChangeShapeType="1"/>
          </p:cNvSpPr>
          <p:nvPr/>
        </p:nvSpPr>
        <p:spPr bwMode="auto">
          <a:xfrm>
            <a:off x="4275138" y="2836863"/>
            <a:ext cx="187325" cy="84137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88" name="Line 1374"/>
          <p:cNvSpPr>
            <a:spLocks noChangeShapeType="1"/>
          </p:cNvSpPr>
          <p:nvPr/>
        </p:nvSpPr>
        <p:spPr bwMode="auto">
          <a:xfrm>
            <a:off x="4462463" y="2921000"/>
            <a:ext cx="188912" cy="80963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89" name="Line 1375"/>
          <p:cNvSpPr>
            <a:spLocks noChangeShapeType="1"/>
          </p:cNvSpPr>
          <p:nvPr/>
        </p:nvSpPr>
        <p:spPr bwMode="auto">
          <a:xfrm>
            <a:off x="4651375" y="3001963"/>
            <a:ext cx="187325" cy="82550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90" name="Line 1376"/>
          <p:cNvSpPr>
            <a:spLocks noChangeShapeType="1"/>
          </p:cNvSpPr>
          <p:nvPr/>
        </p:nvSpPr>
        <p:spPr bwMode="auto">
          <a:xfrm>
            <a:off x="4838700" y="3084513"/>
            <a:ext cx="187325" cy="82550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91" name="Line 1377"/>
          <p:cNvSpPr>
            <a:spLocks noChangeShapeType="1"/>
          </p:cNvSpPr>
          <p:nvPr/>
        </p:nvSpPr>
        <p:spPr bwMode="auto">
          <a:xfrm>
            <a:off x="5026025" y="3167063"/>
            <a:ext cx="187325" cy="82550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92" name="Line 1378"/>
          <p:cNvSpPr>
            <a:spLocks noChangeShapeType="1"/>
          </p:cNvSpPr>
          <p:nvPr/>
        </p:nvSpPr>
        <p:spPr bwMode="auto">
          <a:xfrm>
            <a:off x="5213350" y="3249613"/>
            <a:ext cx="187325" cy="80962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93" name="Line 1379"/>
          <p:cNvSpPr>
            <a:spLocks noChangeShapeType="1"/>
          </p:cNvSpPr>
          <p:nvPr/>
        </p:nvSpPr>
        <p:spPr bwMode="auto">
          <a:xfrm>
            <a:off x="5400675" y="3330575"/>
            <a:ext cx="187325" cy="82550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94" name="Line 1380"/>
          <p:cNvSpPr>
            <a:spLocks noChangeShapeType="1"/>
          </p:cNvSpPr>
          <p:nvPr/>
        </p:nvSpPr>
        <p:spPr bwMode="auto">
          <a:xfrm>
            <a:off x="5588000" y="3413125"/>
            <a:ext cx="187325" cy="82550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95" name="Line 1381"/>
          <p:cNvSpPr>
            <a:spLocks noChangeShapeType="1"/>
          </p:cNvSpPr>
          <p:nvPr/>
        </p:nvSpPr>
        <p:spPr bwMode="auto">
          <a:xfrm>
            <a:off x="2027238" y="1851025"/>
            <a:ext cx="187325" cy="55563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96" name="Line 1382"/>
          <p:cNvSpPr>
            <a:spLocks noChangeShapeType="1"/>
          </p:cNvSpPr>
          <p:nvPr/>
        </p:nvSpPr>
        <p:spPr bwMode="auto">
          <a:xfrm>
            <a:off x="2214563" y="1906588"/>
            <a:ext cx="187325" cy="53975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97" name="Line 1383"/>
          <p:cNvSpPr>
            <a:spLocks noChangeShapeType="1"/>
          </p:cNvSpPr>
          <p:nvPr/>
        </p:nvSpPr>
        <p:spPr bwMode="auto">
          <a:xfrm>
            <a:off x="2401888" y="1960563"/>
            <a:ext cx="187325" cy="53975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98" name="Line 1384"/>
          <p:cNvSpPr>
            <a:spLocks noChangeShapeType="1"/>
          </p:cNvSpPr>
          <p:nvPr/>
        </p:nvSpPr>
        <p:spPr bwMode="auto">
          <a:xfrm>
            <a:off x="2589213" y="2014538"/>
            <a:ext cx="187325" cy="55562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99" name="Line 1385"/>
          <p:cNvSpPr>
            <a:spLocks noChangeShapeType="1"/>
          </p:cNvSpPr>
          <p:nvPr/>
        </p:nvSpPr>
        <p:spPr bwMode="auto">
          <a:xfrm>
            <a:off x="2776538" y="2070100"/>
            <a:ext cx="187325" cy="55563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00" name="Line 1386"/>
          <p:cNvSpPr>
            <a:spLocks noChangeShapeType="1"/>
          </p:cNvSpPr>
          <p:nvPr/>
        </p:nvSpPr>
        <p:spPr bwMode="auto">
          <a:xfrm>
            <a:off x="2963863" y="2125663"/>
            <a:ext cx="187325" cy="53975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01" name="Line 1387"/>
          <p:cNvSpPr>
            <a:spLocks noChangeShapeType="1"/>
          </p:cNvSpPr>
          <p:nvPr/>
        </p:nvSpPr>
        <p:spPr bwMode="auto">
          <a:xfrm>
            <a:off x="3151188" y="2179638"/>
            <a:ext cx="187325" cy="55562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02" name="Line 1388"/>
          <p:cNvSpPr>
            <a:spLocks noChangeShapeType="1"/>
          </p:cNvSpPr>
          <p:nvPr/>
        </p:nvSpPr>
        <p:spPr bwMode="auto">
          <a:xfrm>
            <a:off x="3338513" y="2235200"/>
            <a:ext cx="187325" cy="55563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03" name="Line 1389"/>
          <p:cNvSpPr>
            <a:spLocks noChangeShapeType="1"/>
          </p:cNvSpPr>
          <p:nvPr/>
        </p:nvSpPr>
        <p:spPr bwMode="auto">
          <a:xfrm>
            <a:off x="3525838" y="2290763"/>
            <a:ext cx="187325" cy="53975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04" name="Line 1390"/>
          <p:cNvSpPr>
            <a:spLocks noChangeShapeType="1"/>
          </p:cNvSpPr>
          <p:nvPr/>
        </p:nvSpPr>
        <p:spPr bwMode="auto">
          <a:xfrm>
            <a:off x="3713163" y="2344738"/>
            <a:ext cx="187325" cy="53975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05" name="Line 1391"/>
          <p:cNvSpPr>
            <a:spLocks noChangeShapeType="1"/>
          </p:cNvSpPr>
          <p:nvPr/>
        </p:nvSpPr>
        <p:spPr bwMode="auto">
          <a:xfrm>
            <a:off x="3900488" y="2398713"/>
            <a:ext cx="187325" cy="55562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06" name="Line 1392"/>
          <p:cNvSpPr>
            <a:spLocks noChangeShapeType="1"/>
          </p:cNvSpPr>
          <p:nvPr/>
        </p:nvSpPr>
        <p:spPr bwMode="auto">
          <a:xfrm>
            <a:off x="4087813" y="2454275"/>
            <a:ext cx="187325" cy="53975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07" name="Line 1393"/>
          <p:cNvSpPr>
            <a:spLocks noChangeShapeType="1"/>
          </p:cNvSpPr>
          <p:nvPr/>
        </p:nvSpPr>
        <p:spPr bwMode="auto">
          <a:xfrm>
            <a:off x="4275138" y="2508250"/>
            <a:ext cx="187325" cy="55563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08" name="Line 1394"/>
          <p:cNvSpPr>
            <a:spLocks noChangeShapeType="1"/>
          </p:cNvSpPr>
          <p:nvPr/>
        </p:nvSpPr>
        <p:spPr bwMode="auto">
          <a:xfrm>
            <a:off x="4462463" y="2563813"/>
            <a:ext cx="188912" cy="53975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09" name="Line 1395"/>
          <p:cNvSpPr>
            <a:spLocks noChangeShapeType="1"/>
          </p:cNvSpPr>
          <p:nvPr/>
        </p:nvSpPr>
        <p:spPr bwMode="auto">
          <a:xfrm>
            <a:off x="4651375" y="2617788"/>
            <a:ext cx="187325" cy="55562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10" name="Line 1396"/>
          <p:cNvSpPr>
            <a:spLocks noChangeShapeType="1"/>
          </p:cNvSpPr>
          <p:nvPr/>
        </p:nvSpPr>
        <p:spPr bwMode="auto">
          <a:xfrm>
            <a:off x="4838700" y="2673350"/>
            <a:ext cx="187325" cy="55563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11" name="Line 1397"/>
          <p:cNvSpPr>
            <a:spLocks noChangeShapeType="1"/>
          </p:cNvSpPr>
          <p:nvPr/>
        </p:nvSpPr>
        <p:spPr bwMode="auto">
          <a:xfrm>
            <a:off x="5026025" y="2728913"/>
            <a:ext cx="187325" cy="53975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12" name="Line 1398"/>
          <p:cNvSpPr>
            <a:spLocks noChangeShapeType="1"/>
          </p:cNvSpPr>
          <p:nvPr/>
        </p:nvSpPr>
        <p:spPr bwMode="auto">
          <a:xfrm>
            <a:off x="5213350" y="2782888"/>
            <a:ext cx="187325" cy="53975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13" name="Line 1399"/>
          <p:cNvSpPr>
            <a:spLocks noChangeShapeType="1"/>
          </p:cNvSpPr>
          <p:nvPr/>
        </p:nvSpPr>
        <p:spPr bwMode="auto">
          <a:xfrm>
            <a:off x="5400675" y="2836863"/>
            <a:ext cx="187325" cy="55562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14" name="Line 1400"/>
          <p:cNvSpPr>
            <a:spLocks noChangeShapeType="1"/>
          </p:cNvSpPr>
          <p:nvPr/>
        </p:nvSpPr>
        <p:spPr bwMode="auto">
          <a:xfrm>
            <a:off x="5588000" y="2892425"/>
            <a:ext cx="187325" cy="53975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15" name="Line 1401"/>
          <p:cNvSpPr>
            <a:spLocks noChangeShapeType="1"/>
          </p:cNvSpPr>
          <p:nvPr/>
        </p:nvSpPr>
        <p:spPr bwMode="auto">
          <a:xfrm>
            <a:off x="5775325" y="2946400"/>
            <a:ext cx="187325" cy="55563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16" name="Line 1402"/>
          <p:cNvSpPr>
            <a:spLocks noChangeShapeType="1"/>
          </p:cNvSpPr>
          <p:nvPr/>
        </p:nvSpPr>
        <p:spPr bwMode="auto">
          <a:xfrm>
            <a:off x="5962650" y="3001963"/>
            <a:ext cx="188913" cy="55562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17" name="Line 1403"/>
          <p:cNvSpPr>
            <a:spLocks noChangeShapeType="1"/>
          </p:cNvSpPr>
          <p:nvPr/>
        </p:nvSpPr>
        <p:spPr bwMode="auto">
          <a:xfrm>
            <a:off x="6151563" y="3057525"/>
            <a:ext cx="187325" cy="53975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18" name="Line 1404"/>
          <p:cNvSpPr>
            <a:spLocks noChangeShapeType="1"/>
          </p:cNvSpPr>
          <p:nvPr/>
        </p:nvSpPr>
        <p:spPr bwMode="auto">
          <a:xfrm>
            <a:off x="6338888" y="3111500"/>
            <a:ext cx="187325" cy="55563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19" name="Line 1405"/>
          <p:cNvSpPr>
            <a:spLocks noChangeShapeType="1"/>
          </p:cNvSpPr>
          <p:nvPr/>
        </p:nvSpPr>
        <p:spPr bwMode="auto">
          <a:xfrm>
            <a:off x="6526213" y="3167063"/>
            <a:ext cx="187325" cy="53975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20" name="Line 1406"/>
          <p:cNvSpPr>
            <a:spLocks noChangeShapeType="1"/>
          </p:cNvSpPr>
          <p:nvPr/>
        </p:nvSpPr>
        <p:spPr bwMode="auto">
          <a:xfrm>
            <a:off x="6713538" y="3221038"/>
            <a:ext cx="187325" cy="53975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21" name="Line 1407"/>
          <p:cNvSpPr>
            <a:spLocks noChangeShapeType="1"/>
          </p:cNvSpPr>
          <p:nvPr/>
        </p:nvSpPr>
        <p:spPr bwMode="auto">
          <a:xfrm>
            <a:off x="6900863" y="3275013"/>
            <a:ext cx="187325" cy="55562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22" name="Line 1408"/>
          <p:cNvSpPr>
            <a:spLocks noChangeShapeType="1"/>
          </p:cNvSpPr>
          <p:nvPr/>
        </p:nvSpPr>
        <p:spPr bwMode="auto">
          <a:xfrm>
            <a:off x="7088188" y="3330575"/>
            <a:ext cx="185737" cy="55563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23" name="Line 1409"/>
          <p:cNvSpPr>
            <a:spLocks noChangeShapeType="1"/>
          </p:cNvSpPr>
          <p:nvPr/>
        </p:nvSpPr>
        <p:spPr bwMode="auto">
          <a:xfrm>
            <a:off x="7273925" y="3386138"/>
            <a:ext cx="187325" cy="53975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24" name="Line 1410"/>
          <p:cNvSpPr>
            <a:spLocks noChangeShapeType="1"/>
          </p:cNvSpPr>
          <p:nvPr/>
        </p:nvSpPr>
        <p:spPr bwMode="auto">
          <a:xfrm>
            <a:off x="7461250" y="3440113"/>
            <a:ext cx="187325" cy="55562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25" name="Rectangle 1411"/>
          <p:cNvSpPr>
            <a:spLocks noChangeArrowheads="1"/>
          </p:cNvSpPr>
          <p:nvPr/>
        </p:nvSpPr>
        <p:spPr bwMode="auto">
          <a:xfrm>
            <a:off x="1835150" y="3432175"/>
            <a:ext cx="77788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6026" name="Rectangle 1412"/>
          <p:cNvSpPr>
            <a:spLocks noChangeArrowheads="1"/>
          </p:cNvSpPr>
          <p:nvPr/>
        </p:nvSpPr>
        <p:spPr bwMode="auto">
          <a:xfrm>
            <a:off x="1671638" y="3157538"/>
            <a:ext cx="23336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500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6027" name="Rectangle 1413"/>
          <p:cNvSpPr>
            <a:spLocks noChangeArrowheads="1"/>
          </p:cNvSpPr>
          <p:nvPr/>
        </p:nvSpPr>
        <p:spPr bwMode="auto">
          <a:xfrm>
            <a:off x="1590675" y="2882900"/>
            <a:ext cx="3111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1000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6028" name="Rectangle 1414"/>
          <p:cNvSpPr>
            <a:spLocks noChangeArrowheads="1"/>
          </p:cNvSpPr>
          <p:nvPr/>
        </p:nvSpPr>
        <p:spPr bwMode="auto">
          <a:xfrm>
            <a:off x="1590675" y="2609850"/>
            <a:ext cx="3111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1500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6029" name="Rectangle 1415"/>
          <p:cNvSpPr>
            <a:spLocks noChangeArrowheads="1"/>
          </p:cNvSpPr>
          <p:nvPr/>
        </p:nvSpPr>
        <p:spPr bwMode="auto">
          <a:xfrm>
            <a:off x="1590675" y="2335213"/>
            <a:ext cx="3111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2000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6030" name="Rectangle 1416"/>
          <p:cNvSpPr>
            <a:spLocks noChangeArrowheads="1"/>
          </p:cNvSpPr>
          <p:nvPr/>
        </p:nvSpPr>
        <p:spPr bwMode="auto">
          <a:xfrm>
            <a:off x="1590675" y="2062163"/>
            <a:ext cx="3111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2500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6031" name="Rectangle 1417"/>
          <p:cNvSpPr>
            <a:spLocks noChangeArrowheads="1"/>
          </p:cNvSpPr>
          <p:nvPr/>
        </p:nvSpPr>
        <p:spPr bwMode="auto">
          <a:xfrm>
            <a:off x="1590675" y="1787525"/>
            <a:ext cx="3111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3000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6032" name="Rectangle 1418"/>
          <p:cNvSpPr>
            <a:spLocks noChangeArrowheads="1"/>
          </p:cNvSpPr>
          <p:nvPr/>
        </p:nvSpPr>
        <p:spPr bwMode="auto">
          <a:xfrm>
            <a:off x="1590675" y="1512888"/>
            <a:ext cx="3111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3500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6033" name="Rectangle 1419"/>
          <p:cNvSpPr>
            <a:spLocks noChangeArrowheads="1"/>
          </p:cNvSpPr>
          <p:nvPr/>
        </p:nvSpPr>
        <p:spPr bwMode="auto">
          <a:xfrm>
            <a:off x="1985963" y="3651250"/>
            <a:ext cx="77787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6034" name="Rectangle 1420"/>
          <p:cNvSpPr>
            <a:spLocks noChangeArrowheads="1"/>
          </p:cNvSpPr>
          <p:nvPr/>
        </p:nvSpPr>
        <p:spPr bwMode="auto">
          <a:xfrm>
            <a:off x="2924175" y="3651250"/>
            <a:ext cx="77788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6035" name="Rectangle 1421"/>
          <p:cNvSpPr>
            <a:spLocks noChangeArrowheads="1"/>
          </p:cNvSpPr>
          <p:nvPr/>
        </p:nvSpPr>
        <p:spPr bwMode="auto">
          <a:xfrm>
            <a:off x="3819525" y="3651250"/>
            <a:ext cx="1555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10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6036" name="Rectangle 1422"/>
          <p:cNvSpPr>
            <a:spLocks noChangeArrowheads="1"/>
          </p:cNvSpPr>
          <p:nvPr/>
        </p:nvSpPr>
        <p:spPr bwMode="auto">
          <a:xfrm>
            <a:off x="4756150" y="3651250"/>
            <a:ext cx="1555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15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6037" name="Rectangle 1423"/>
          <p:cNvSpPr>
            <a:spLocks noChangeArrowheads="1"/>
          </p:cNvSpPr>
          <p:nvPr/>
        </p:nvSpPr>
        <p:spPr bwMode="auto">
          <a:xfrm>
            <a:off x="5692775" y="3651250"/>
            <a:ext cx="1555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20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6038" name="Rectangle 1424"/>
          <p:cNvSpPr>
            <a:spLocks noChangeArrowheads="1"/>
          </p:cNvSpPr>
          <p:nvPr/>
        </p:nvSpPr>
        <p:spPr bwMode="auto">
          <a:xfrm>
            <a:off x="6630988" y="3651250"/>
            <a:ext cx="1555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25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6039" name="Rectangle 1425"/>
          <p:cNvSpPr>
            <a:spLocks noChangeArrowheads="1"/>
          </p:cNvSpPr>
          <p:nvPr/>
        </p:nvSpPr>
        <p:spPr bwMode="auto">
          <a:xfrm>
            <a:off x="7567613" y="3651250"/>
            <a:ext cx="1555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30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6040" name="Rectangle 1426"/>
          <p:cNvSpPr>
            <a:spLocks noChangeArrowheads="1"/>
          </p:cNvSpPr>
          <p:nvPr/>
        </p:nvSpPr>
        <p:spPr bwMode="auto">
          <a:xfrm>
            <a:off x="8505825" y="3651250"/>
            <a:ext cx="1555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35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6041" name="Rectangle 1427"/>
          <p:cNvSpPr>
            <a:spLocks noChangeArrowheads="1"/>
          </p:cNvSpPr>
          <p:nvPr/>
        </p:nvSpPr>
        <p:spPr bwMode="auto">
          <a:xfrm>
            <a:off x="8024813" y="3689350"/>
            <a:ext cx="2952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Jahr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6042" name="Rectangle 1428"/>
          <p:cNvSpPr>
            <a:spLocks noChangeArrowheads="1"/>
          </p:cNvSpPr>
          <p:nvPr/>
        </p:nvSpPr>
        <p:spPr bwMode="auto">
          <a:xfrm rot="-5400000">
            <a:off x="1040606" y="2451894"/>
            <a:ext cx="75406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1000 EURO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6043" name="Freeform 1429"/>
          <p:cNvSpPr>
            <a:spLocks/>
          </p:cNvSpPr>
          <p:nvPr/>
        </p:nvSpPr>
        <p:spPr bwMode="auto">
          <a:xfrm>
            <a:off x="5322888" y="2865438"/>
            <a:ext cx="117475" cy="449262"/>
          </a:xfrm>
          <a:custGeom>
            <a:avLst/>
            <a:gdLst>
              <a:gd name="T0" fmla="*/ 2147483646 w 148"/>
              <a:gd name="T1" fmla="*/ 0 h 566"/>
              <a:gd name="T2" fmla="*/ 2147483646 w 148"/>
              <a:gd name="T3" fmla="*/ 2147483646 h 566"/>
              <a:gd name="T4" fmla="*/ 2147483646 w 148"/>
              <a:gd name="T5" fmla="*/ 2147483646 h 566"/>
              <a:gd name="T6" fmla="*/ 2147483646 w 148"/>
              <a:gd name="T7" fmla="*/ 2147483646 h 566"/>
              <a:gd name="T8" fmla="*/ 2147483646 w 148"/>
              <a:gd name="T9" fmla="*/ 2147483646 h 566"/>
              <a:gd name="T10" fmla="*/ 2147483646 w 148"/>
              <a:gd name="T11" fmla="*/ 2147483646 h 566"/>
              <a:gd name="T12" fmla="*/ 0 w 148"/>
              <a:gd name="T13" fmla="*/ 2147483646 h 566"/>
              <a:gd name="T14" fmla="*/ 2147483646 w 148"/>
              <a:gd name="T15" fmla="*/ 2147483646 h 566"/>
              <a:gd name="T16" fmla="*/ 2147483646 w 148"/>
              <a:gd name="T17" fmla="*/ 2147483646 h 566"/>
              <a:gd name="T18" fmla="*/ 0 w 148"/>
              <a:gd name="T19" fmla="*/ 2147483646 h 566"/>
              <a:gd name="T20" fmla="*/ 2147483646 w 148"/>
              <a:gd name="T21" fmla="*/ 0 h 56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48"/>
              <a:gd name="T34" fmla="*/ 0 h 566"/>
              <a:gd name="T35" fmla="*/ 148 w 148"/>
              <a:gd name="T36" fmla="*/ 566 h 56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48" h="566">
                <a:moveTo>
                  <a:pt x="74" y="0"/>
                </a:moveTo>
                <a:lnTo>
                  <a:pt x="148" y="114"/>
                </a:lnTo>
                <a:lnTo>
                  <a:pt x="110" y="114"/>
                </a:lnTo>
                <a:lnTo>
                  <a:pt x="110" y="453"/>
                </a:lnTo>
                <a:lnTo>
                  <a:pt x="148" y="453"/>
                </a:lnTo>
                <a:lnTo>
                  <a:pt x="74" y="566"/>
                </a:lnTo>
                <a:lnTo>
                  <a:pt x="0" y="453"/>
                </a:lnTo>
                <a:lnTo>
                  <a:pt x="36" y="453"/>
                </a:lnTo>
                <a:lnTo>
                  <a:pt x="36" y="114"/>
                </a:lnTo>
                <a:lnTo>
                  <a:pt x="0" y="114"/>
                </a:lnTo>
                <a:lnTo>
                  <a:pt x="74" y="0"/>
                </a:lnTo>
                <a:close/>
              </a:path>
            </a:pathLst>
          </a:custGeom>
          <a:solidFill>
            <a:srgbClr val="993300"/>
          </a:solidFill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39917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02425" cy="960438"/>
          </a:xfrm>
        </p:spPr>
        <p:txBody>
          <a:bodyPr/>
          <a:lstStyle/>
          <a:p>
            <a:r>
              <a:rPr lang="de-DE" altLang="en-US" sz="2400" dirty="0" smtClean="0"/>
              <a:t>Steuerkredit vorzeitiger Abschreibungen</a:t>
            </a:r>
          </a:p>
        </p:txBody>
      </p:sp>
      <p:sp>
        <p:nvSpPr>
          <p:cNvPr id="37890" name="Freeform 1027"/>
          <p:cNvSpPr>
            <a:spLocks/>
          </p:cNvSpPr>
          <p:nvPr/>
        </p:nvSpPr>
        <p:spPr bwMode="auto">
          <a:xfrm>
            <a:off x="1322388" y="2227263"/>
            <a:ext cx="4667250" cy="1071562"/>
          </a:xfrm>
          <a:custGeom>
            <a:avLst/>
            <a:gdLst>
              <a:gd name="T0" fmla="*/ 0 w 2940"/>
              <a:gd name="T1" fmla="*/ 0 h 675"/>
              <a:gd name="T2" fmla="*/ 2147483646 w 2940"/>
              <a:gd name="T3" fmla="*/ 2147483646 h 675"/>
              <a:gd name="T4" fmla="*/ 2147483646 w 2940"/>
              <a:gd name="T5" fmla="*/ 2147483646 h 675"/>
              <a:gd name="T6" fmla="*/ 2147483646 w 2940"/>
              <a:gd name="T7" fmla="*/ 2147483646 h 675"/>
              <a:gd name="T8" fmla="*/ 2147483646 w 2940"/>
              <a:gd name="T9" fmla="*/ 2147483646 h 675"/>
              <a:gd name="T10" fmla="*/ 2147483646 w 2940"/>
              <a:gd name="T11" fmla="*/ 2147483646 h 675"/>
              <a:gd name="T12" fmla="*/ 2147483646 w 2940"/>
              <a:gd name="T13" fmla="*/ 2147483646 h 675"/>
              <a:gd name="T14" fmla="*/ 0 w 2940"/>
              <a:gd name="T15" fmla="*/ 0 h 67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940"/>
              <a:gd name="T25" fmla="*/ 0 h 675"/>
              <a:gd name="T26" fmla="*/ 2940 w 2940"/>
              <a:gd name="T27" fmla="*/ 675 h 67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940" h="675">
                <a:moveTo>
                  <a:pt x="0" y="0"/>
                </a:moveTo>
                <a:lnTo>
                  <a:pt x="622" y="187"/>
                </a:lnTo>
                <a:lnTo>
                  <a:pt x="1385" y="316"/>
                </a:lnTo>
                <a:lnTo>
                  <a:pt x="2175" y="427"/>
                </a:lnTo>
                <a:lnTo>
                  <a:pt x="2872" y="510"/>
                </a:lnTo>
                <a:lnTo>
                  <a:pt x="2940" y="675"/>
                </a:lnTo>
                <a:lnTo>
                  <a:pt x="7" y="675"/>
                </a:lnTo>
                <a:lnTo>
                  <a:pt x="0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891" name="Freeform 1028"/>
          <p:cNvSpPr>
            <a:spLocks/>
          </p:cNvSpPr>
          <p:nvPr/>
        </p:nvSpPr>
        <p:spPr bwMode="auto">
          <a:xfrm>
            <a:off x="6024563" y="3322638"/>
            <a:ext cx="2536825" cy="547687"/>
          </a:xfrm>
          <a:custGeom>
            <a:avLst/>
            <a:gdLst>
              <a:gd name="T0" fmla="*/ 0 w 1598"/>
              <a:gd name="T1" fmla="*/ 2147483646 h 345"/>
              <a:gd name="T2" fmla="*/ 2147483646 w 1598"/>
              <a:gd name="T3" fmla="*/ 0 h 345"/>
              <a:gd name="T4" fmla="*/ 2147483646 w 1598"/>
              <a:gd name="T5" fmla="*/ 2147483646 h 345"/>
              <a:gd name="T6" fmla="*/ 2147483646 w 1598"/>
              <a:gd name="T7" fmla="*/ 2147483646 h 345"/>
              <a:gd name="T8" fmla="*/ 2147483646 w 1598"/>
              <a:gd name="T9" fmla="*/ 2147483646 h 345"/>
              <a:gd name="T10" fmla="*/ 0 w 1598"/>
              <a:gd name="T11" fmla="*/ 2147483646 h 34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98"/>
              <a:gd name="T19" fmla="*/ 0 h 345"/>
              <a:gd name="T20" fmla="*/ 1598 w 1598"/>
              <a:gd name="T21" fmla="*/ 345 h 34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98" h="345">
                <a:moveTo>
                  <a:pt x="0" y="7"/>
                </a:moveTo>
                <a:lnTo>
                  <a:pt x="1598" y="0"/>
                </a:lnTo>
                <a:lnTo>
                  <a:pt x="1463" y="180"/>
                </a:lnTo>
                <a:lnTo>
                  <a:pt x="698" y="270"/>
                </a:lnTo>
                <a:lnTo>
                  <a:pt x="113" y="345"/>
                </a:lnTo>
                <a:lnTo>
                  <a:pt x="0" y="7"/>
                </a:lnTo>
                <a:close/>
              </a:path>
            </a:pathLst>
          </a:cu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37892" name="Picture 102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71600"/>
            <a:ext cx="8153400" cy="507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37893" name="Text Box 1030"/>
          <p:cNvSpPr txBox="1">
            <a:spLocks noChangeArrowheads="1"/>
          </p:cNvSpPr>
          <p:nvPr/>
        </p:nvSpPr>
        <p:spPr bwMode="auto">
          <a:xfrm>
            <a:off x="1600200" y="2819400"/>
            <a:ext cx="2362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600" b="1">
                <a:latin typeface="Arial" panose="020B0604020202020204" pitchFamily="34" charset="0"/>
              </a:rPr>
              <a:t>Barwert Steuerkredit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7894" name="Text Box 1031"/>
          <p:cNvSpPr txBox="1">
            <a:spLocks noChangeArrowheads="1"/>
          </p:cNvSpPr>
          <p:nvPr/>
        </p:nvSpPr>
        <p:spPr bwMode="auto">
          <a:xfrm>
            <a:off x="6629400" y="3810000"/>
            <a:ext cx="19050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600" b="1">
                <a:latin typeface="Arial" panose="020B0604020202020204" pitchFamily="34" charset="0"/>
              </a:rPr>
              <a:t>Barwert Steuer-</a:t>
            </a:r>
            <a:br>
              <a:rPr lang="de-DE" altLang="en-US" sz="1600" b="1">
                <a:latin typeface="Arial" panose="020B0604020202020204" pitchFamily="34" charset="0"/>
              </a:rPr>
            </a:br>
            <a:r>
              <a:rPr lang="de-DE" altLang="en-US" sz="1600" b="1">
                <a:latin typeface="Arial" panose="020B0604020202020204" pitchFamily="34" charset="0"/>
              </a:rPr>
              <a:t>nachzahlung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7895" name="Text Box 1032"/>
          <p:cNvSpPr txBox="1">
            <a:spLocks noChangeArrowheads="1"/>
          </p:cNvSpPr>
          <p:nvPr/>
        </p:nvSpPr>
        <p:spPr bwMode="auto">
          <a:xfrm>
            <a:off x="2590800" y="1905000"/>
            <a:ext cx="2362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600" b="1">
                <a:latin typeface="Arial" panose="020B0604020202020204" pitchFamily="34" charset="0"/>
              </a:rPr>
              <a:t>„Steuerkredit“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7896" name="Text Box 1033"/>
          <p:cNvSpPr txBox="1">
            <a:spLocks noChangeArrowheads="1"/>
          </p:cNvSpPr>
          <p:nvPr/>
        </p:nvSpPr>
        <p:spPr bwMode="auto">
          <a:xfrm>
            <a:off x="6172200" y="5562600"/>
            <a:ext cx="2438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600" b="1">
                <a:latin typeface="Arial" panose="020B0604020202020204" pitchFamily="34" charset="0"/>
              </a:rPr>
              <a:t>„Steuernachzahlung“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7897" name="Text Box 1034"/>
          <p:cNvSpPr txBox="1">
            <a:spLocks noChangeArrowheads="1"/>
          </p:cNvSpPr>
          <p:nvPr/>
        </p:nvSpPr>
        <p:spPr bwMode="auto">
          <a:xfrm>
            <a:off x="1828800" y="4648200"/>
            <a:ext cx="236220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600" b="1">
                <a:latin typeface="Arial" panose="020B0604020202020204" pitchFamily="34" charset="0"/>
              </a:rPr>
              <a:t>Annahmen: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600" b="1">
                <a:latin typeface="Arial" panose="020B0604020202020204" pitchFamily="34" charset="0"/>
              </a:rPr>
              <a:t>Grenzsteuersatz 40 %</a:t>
            </a:r>
            <a:br>
              <a:rPr lang="de-DE" altLang="en-US" sz="1600" b="1">
                <a:latin typeface="Arial" panose="020B0604020202020204" pitchFamily="34" charset="0"/>
              </a:rPr>
            </a:br>
            <a:r>
              <a:rPr lang="de-DE" altLang="en-US" sz="1600" b="1">
                <a:latin typeface="Arial" panose="020B0604020202020204" pitchFamily="34" charset="0"/>
              </a:rPr>
              <a:t>Kalkulationszins 7 %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600" b="1" i="1">
                <a:latin typeface="Arial" panose="020B0604020202020204" pitchFamily="34" charset="0"/>
              </a:rPr>
              <a:t>NPV</a:t>
            </a:r>
            <a:r>
              <a:rPr lang="de-DE" altLang="en-US" sz="1600" b="1">
                <a:latin typeface="Arial" panose="020B0604020202020204" pitchFamily="34" charset="0"/>
              </a:rPr>
              <a:t>=149‘000 EURO</a:t>
            </a:r>
            <a:endParaRPr lang="de-DE" altLang="en-US">
              <a:latin typeface="Book Antiqua" panose="02040602050305030304" pitchFamily="18" charset="0"/>
            </a:endParaRPr>
          </a:p>
        </p:txBody>
      </p:sp>
      <p:graphicFrame>
        <p:nvGraphicFramePr>
          <p:cNvPr id="37898" name="Object 1035"/>
          <p:cNvGraphicFramePr>
            <a:graphicFrameLocks noChangeAspect="1"/>
          </p:cNvGraphicFramePr>
          <p:nvPr/>
        </p:nvGraphicFramePr>
        <p:xfrm>
          <a:off x="6343650" y="1682750"/>
          <a:ext cx="1776413" cy="630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3" name="Equation" r:id="rId5" imgW="0" imgH="0" progId="Equation.3">
                  <p:embed/>
                </p:oleObj>
              </mc:Choice>
              <mc:Fallback>
                <p:oleObj name="Equation" r:id="rId5" imgW="0" imgH="0" progId="Equation.3">
                  <p:embed/>
                  <p:pic>
                    <p:nvPicPr>
                      <p:cNvPr id="37898" name="Object 10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43650" y="1682750"/>
                        <a:ext cx="1776413" cy="630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368170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02425" cy="960438"/>
          </a:xfrm>
        </p:spPr>
        <p:txBody>
          <a:bodyPr/>
          <a:lstStyle/>
          <a:p>
            <a:r>
              <a:rPr lang="de-DE" altLang="en-US" dirty="0" smtClean="0"/>
              <a:t>Ampel-Koalition plant „Super-Abschreibungen“</a:t>
            </a:r>
          </a:p>
        </p:txBody>
      </p:sp>
      <p:sp>
        <p:nvSpPr>
          <p:cNvPr id="11266" name="Text Box 3"/>
          <p:cNvSpPr txBox="1">
            <a:spLocks noChangeArrowheads="1"/>
          </p:cNvSpPr>
          <p:nvPr/>
        </p:nvSpPr>
        <p:spPr bwMode="auto">
          <a:xfrm>
            <a:off x="179512" y="1662130"/>
            <a:ext cx="885698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800" dirty="0" smtClean="0">
                <a:latin typeface="Arial" panose="020B0604020202020204" pitchFamily="34" charset="0"/>
              </a:rPr>
              <a:t>Die Ampel-Koalition plante „</a:t>
            </a: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Super-Abschreibungen</a:t>
            </a:r>
            <a:r>
              <a:rPr lang="de-DE" altLang="en-US" sz="1800" dirty="0" smtClean="0">
                <a:latin typeface="Arial" panose="020B0604020202020204" pitchFamily="34" charset="0"/>
              </a:rPr>
              <a:t>“, </a:t>
            </a:r>
            <a:r>
              <a:rPr lang="de-DE" altLang="en-US" sz="1800" dirty="0">
                <a:latin typeface="Arial" panose="020B0604020202020204" pitchFamily="34" charset="0"/>
              </a:rPr>
              <a:t>beschleunigte Abschreibungen </a:t>
            </a:r>
            <a:r>
              <a:rPr lang="de-DE" altLang="en-US" sz="1800" dirty="0" smtClean="0">
                <a:latin typeface="Arial" panose="020B0604020202020204" pitchFamily="34" charset="0"/>
              </a:rPr>
              <a:t>für Klimaschutz </a:t>
            </a:r>
            <a:r>
              <a:rPr lang="de-DE" altLang="en-US" sz="1800" dirty="0">
                <a:latin typeface="Arial" panose="020B0604020202020204" pitchFamily="34" charset="0"/>
              </a:rPr>
              <a:t>und digitale </a:t>
            </a:r>
            <a:r>
              <a:rPr lang="de-DE" altLang="en-US" sz="1800" dirty="0" smtClean="0">
                <a:latin typeface="Arial" panose="020B0604020202020204" pitchFamily="34" charset="0"/>
              </a:rPr>
              <a:t>Wirtschaftsgüter als eine Art Investitionsprämie.</a:t>
            </a:r>
            <a:endParaRPr lang="de-DE" altLang="en-US" sz="1800" dirty="0">
              <a:latin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89279" y="6488221"/>
            <a:ext cx="20547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Quelle: 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Tagesschau, 2022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687" y="2401241"/>
            <a:ext cx="5328592" cy="4456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7095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smtClean="0"/>
              <a:t>Aspekte und Ziele der Bilanzpolitik </a:t>
            </a:r>
          </a:p>
        </p:txBody>
      </p:sp>
      <p:sp>
        <p:nvSpPr>
          <p:cNvPr id="399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8175" y="1628775"/>
            <a:ext cx="6550025" cy="4467225"/>
          </a:xfrm>
        </p:spPr>
        <p:txBody>
          <a:bodyPr/>
          <a:lstStyle/>
          <a:p>
            <a:r>
              <a:rPr lang="de-DE" altLang="en-US" sz="1800" dirty="0" smtClean="0">
                <a:latin typeface="Arial" panose="020B0604020202020204" pitchFamily="34" charset="0"/>
              </a:rPr>
              <a:t>Steuerwirkung (durch eine zeitliche Verschiebung der ausgewiesenen Gewinne in zukünftige Perioden wird die Fälligkeit von Gewinnbesteuerung in die Zukunft verschoben  - zinsloser Steuerkredit)</a:t>
            </a:r>
          </a:p>
          <a:p>
            <a:endParaRPr lang="de-DE" altLang="en-US" sz="1800" dirty="0" smtClean="0">
              <a:latin typeface="Arial" panose="020B0604020202020204" pitchFamily="34" charset="0"/>
            </a:endParaRPr>
          </a:p>
          <a:p>
            <a:r>
              <a:rPr lang="de-DE" altLang="en-US" sz="1800" dirty="0" smtClean="0">
                <a:latin typeface="Arial" panose="020B0604020202020204" pitchFamily="34" charset="0"/>
              </a:rPr>
              <a:t>Finanzierungswirkung (kein Kapitalgeber erhebt Anspruch auf die Ausschüttung nicht ausgewiesener Gewinne bzw. stiller Reserven)</a:t>
            </a:r>
          </a:p>
          <a:p>
            <a:endParaRPr lang="de-DE" altLang="en-US" sz="1800" dirty="0" smtClean="0">
              <a:latin typeface="Arial" panose="020B0604020202020204" pitchFamily="34" charset="0"/>
            </a:endParaRPr>
          </a:p>
          <a:p>
            <a:r>
              <a:rPr lang="de-DE" altLang="en-US" sz="1800" dirty="0" smtClean="0">
                <a:latin typeface="Arial" panose="020B0604020202020204" pitchFamily="34" charset="0"/>
              </a:rPr>
              <a:t>Verstetigung des Gewinnausweises (damit kann das Management den Eindruck erwecken, die unternehmerischen Risiken im Griff zu haben)</a:t>
            </a:r>
          </a:p>
          <a:p>
            <a:endParaRPr lang="de-DE" altLang="en-US" sz="1800" dirty="0" smtClean="0">
              <a:latin typeface="Arial" panose="020B0604020202020204" pitchFamily="34" charset="0"/>
            </a:endParaRPr>
          </a:p>
          <a:p>
            <a:r>
              <a:rPr lang="de-DE" altLang="en-US" sz="1800" dirty="0" smtClean="0">
                <a:latin typeface="Arial" panose="020B0604020202020204" pitchFamily="34" charset="0"/>
              </a:rPr>
              <a:t>Dividendenpolitik</a:t>
            </a:r>
          </a:p>
        </p:txBody>
      </p:sp>
    </p:spTree>
    <p:extLst>
      <p:ext uri="{BB962C8B-B14F-4D97-AF65-F5344CB8AC3E}">
        <p14:creationId xmlns:p14="http://schemas.microsoft.com/office/powerpoint/2010/main" val="39897577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r>
              <a:rPr lang="de-DE" altLang="en-US" smtClean="0"/>
              <a:t>Cash-Flow und Steuern</a:t>
            </a:r>
          </a:p>
        </p:txBody>
      </p:sp>
      <p:sp>
        <p:nvSpPr>
          <p:cNvPr id="44034" name="Text Box 3"/>
          <p:cNvSpPr txBox="1">
            <a:spLocks noChangeArrowheads="1"/>
          </p:cNvSpPr>
          <p:nvPr/>
        </p:nvSpPr>
        <p:spPr bwMode="auto">
          <a:xfrm>
            <a:off x="3657600" y="1752600"/>
            <a:ext cx="5029200" cy="358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800" dirty="0" err="1">
                <a:latin typeface="Arial" panose="020B0604020202020204" pitchFamily="34" charset="0"/>
              </a:rPr>
              <a:t>Periodenüberschuß</a:t>
            </a:r>
            <a:r>
              <a:rPr lang="de-DE" altLang="en-US" sz="1800" dirty="0">
                <a:latin typeface="Arial" panose="020B0604020202020204" pitchFamily="34" charset="0"/>
              </a:rPr>
              <a:t> </a:t>
            </a:r>
            <a:r>
              <a:rPr lang="de-DE" altLang="en-US" sz="1800" i="1" dirty="0" err="1">
                <a:latin typeface="Arial" panose="020B0604020202020204" pitchFamily="34" charset="0"/>
              </a:rPr>
              <a:t>CF</a:t>
            </a:r>
            <a:r>
              <a:rPr lang="de-DE" altLang="en-US" sz="1800" i="1" baseline="-25000" dirty="0" err="1">
                <a:latin typeface="Arial" panose="020B0604020202020204" pitchFamily="34" charset="0"/>
              </a:rPr>
              <a:t>t</a:t>
            </a:r>
            <a:endParaRPr lang="de-DE" altLang="en-US" sz="1800" dirty="0">
              <a:latin typeface="Arial" panose="020B0604020202020204" pitchFamily="34" charset="0"/>
            </a:endParaRPr>
          </a:p>
          <a:p>
            <a:pPr>
              <a:lnSpc>
                <a:spcPct val="7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800" dirty="0">
                <a:latin typeface="Arial" panose="020B0604020202020204" pitchFamily="34" charset="0"/>
              </a:rPr>
              <a:t>./. Abschreibungen </a:t>
            </a:r>
            <a:r>
              <a:rPr lang="de-DE" altLang="en-US" sz="1800" i="1" dirty="0" err="1">
                <a:latin typeface="Arial" panose="020B0604020202020204" pitchFamily="34" charset="0"/>
              </a:rPr>
              <a:t>AfA</a:t>
            </a:r>
            <a:r>
              <a:rPr lang="de-DE" altLang="en-US" sz="1800" i="1" baseline="-25000" dirty="0" err="1">
                <a:latin typeface="Arial" panose="020B0604020202020204" pitchFamily="34" charset="0"/>
              </a:rPr>
              <a:t>t</a:t>
            </a:r>
            <a:endParaRPr lang="de-DE" altLang="en-US" sz="1800" dirty="0">
              <a:latin typeface="Arial" panose="020B0604020202020204" pitchFamily="34" charset="0"/>
            </a:endParaRPr>
          </a:p>
          <a:p>
            <a:pPr>
              <a:lnSpc>
                <a:spcPct val="7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800" u="sng" dirty="0">
                <a:latin typeface="Arial" panose="020B0604020202020204" pitchFamily="34" charset="0"/>
                <a:sym typeface="Symbol" panose="05050102010706020507" pitchFamily="18" charset="2"/>
              </a:rPr>
              <a:t> Zinsertrag / Zinsaufwand </a:t>
            </a:r>
            <a:r>
              <a:rPr lang="de-DE" altLang="en-US" sz="1800" i="1" u="sng" dirty="0" err="1">
                <a:latin typeface="Arial" panose="020B0604020202020204" pitchFamily="34" charset="0"/>
                <a:sym typeface="Symbol" panose="05050102010706020507" pitchFamily="18" charset="2"/>
              </a:rPr>
              <a:t>Z</a:t>
            </a:r>
            <a:r>
              <a:rPr lang="de-DE" altLang="en-US" sz="1800" i="1" u="sng" baseline="-25000" dirty="0" err="1">
                <a:latin typeface="Arial" panose="020B0604020202020204" pitchFamily="34" charset="0"/>
                <a:sym typeface="Symbol" panose="05050102010706020507" pitchFamily="18" charset="2"/>
              </a:rPr>
              <a:t>t</a:t>
            </a:r>
            <a:endParaRPr lang="de-DE" altLang="en-US" sz="1800" dirty="0"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>
              <a:lnSpc>
                <a:spcPct val="7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800" dirty="0">
                <a:latin typeface="Arial" panose="020B0604020202020204" pitchFamily="34" charset="0"/>
                <a:sym typeface="Symbol" panose="05050102010706020507" pitchFamily="18" charset="2"/>
              </a:rPr>
              <a:t>zu versteuernder Gewinn</a:t>
            </a:r>
          </a:p>
          <a:p>
            <a:pPr>
              <a:lnSpc>
                <a:spcPct val="70000"/>
              </a:lnSpc>
              <a:spcBef>
                <a:spcPct val="50000"/>
              </a:spcBef>
              <a:buClrTx/>
              <a:buFontTx/>
              <a:buNone/>
            </a:pPr>
            <a:endParaRPr lang="de-DE" altLang="en-US" sz="1800" dirty="0"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>
              <a:lnSpc>
                <a:spcPct val="7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Standardmodell (Fokus in der Vorlesung)</a:t>
            </a:r>
            <a:endParaRPr lang="de-DE" altLang="en-US" sz="1800" b="1" dirty="0">
              <a:solidFill>
                <a:srgbClr val="C00000"/>
              </a:solidFill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>
              <a:spcBef>
                <a:spcPct val="50000"/>
              </a:spcBef>
              <a:buClrTx/>
              <a:buFontTx/>
              <a:buNone/>
            </a:pPr>
            <a:endParaRPr lang="de-DE" altLang="en-US" sz="1800" dirty="0"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>
              <a:spcBef>
                <a:spcPct val="50000"/>
              </a:spcBef>
              <a:buClrTx/>
              <a:buFontTx/>
              <a:buNone/>
            </a:pPr>
            <a:endParaRPr lang="de-DE" altLang="en-US" sz="1800" dirty="0"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>
              <a:spcBef>
                <a:spcPct val="50000"/>
              </a:spcBef>
              <a:buClrTx/>
              <a:buFontTx/>
              <a:buNone/>
            </a:pPr>
            <a:endParaRPr lang="de-DE" altLang="en-US" sz="1800" dirty="0"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800" b="1" dirty="0">
                <a:solidFill>
                  <a:srgbClr val="C0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Zinsmodell (</a:t>
            </a:r>
            <a:r>
              <a:rPr lang="de-DE" altLang="en-US" sz="1800" b="1" i="1" dirty="0">
                <a:solidFill>
                  <a:srgbClr val="C0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EBIT</a:t>
            </a:r>
            <a:r>
              <a:rPr lang="de-DE" altLang="en-US" sz="1800" b="1" dirty="0">
                <a:solidFill>
                  <a:srgbClr val="C0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)</a:t>
            </a:r>
            <a:endParaRPr lang="de-DE" altLang="en-US" b="1" dirty="0">
              <a:solidFill>
                <a:srgbClr val="C00000"/>
              </a:solidFill>
              <a:latin typeface="Book Antiqua" panose="02040602050305030304" pitchFamily="18" charset="0"/>
            </a:endParaRPr>
          </a:p>
        </p:txBody>
      </p:sp>
      <p:sp>
        <p:nvSpPr>
          <p:cNvPr id="44037" name="Text Box 6"/>
          <p:cNvSpPr txBox="1">
            <a:spLocks noChangeArrowheads="1"/>
          </p:cNvSpPr>
          <p:nvPr/>
        </p:nvSpPr>
        <p:spPr bwMode="auto">
          <a:xfrm>
            <a:off x="854075" y="3938588"/>
            <a:ext cx="2624138" cy="336550"/>
          </a:xfrm>
          <a:prstGeom prst="rect">
            <a:avLst/>
          </a:prstGeom>
          <a:solidFill>
            <a:srgbClr val="FFFF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600">
                <a:latin typeface="Arial" panose="020B0604020202020204" pitchFamily="34" charset="0"/>
              </a:rPr>
              <a:t>Zinsersparnis-Effekt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44038" name="Text Box 7"/>
          <p:cNvSpPr txBox="1">
            <a:spLocks noChangeArrowheads="1"/>
          </p:cNvSpPr>
          <p:nvPr/>
        </p:nvSpPr>
        <p:spPr bwMode="auto">
          <a:xfrm>
            <a:off x="854075" y="3557588"/>
            <a:ext cx="2624138" cy="336550"/>
          </a:xfrm>
          <a:prstGeom prst="rect">
            <a:avLst/>
          </a:prstGeom>
          <a:solidFill>
            <a:srgbClr val="FFFF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600">
                <a:latin typeface="Arial" panose="020B0604020202020204" pitchFamily="34" charset="0"/>
              </a:rPr>
              <a:t>Steuerbelastungs-Effekt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44039" name="Text Box 8"/>
          <p:cNvSpPr txBox="1">
            <a:spLocks noChangeArrowheads="1"/>
          </p:cNvSpPr>
          <p:nvPr/>
        </p:nvSpPr>
        <p:spPr bwMode="auto">
          <a:xfrm>
            <a:off x="854075" y="4471988"/>
            <a:ext cx="2701925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defTabSz="66675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666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66675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66675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66675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666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666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666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666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400" i="1" dirty="0" err="1">
                <a:latin typeface="Arial" panose="020B0604020202020204" pitchFamily="34" charset="0"/>
              </a:rPr>
              <a:t>CF</a:t>
            </a:r>
            <a:r>
              <a:rPr lang="de-DE" altLang="en-US" sz="1400" i="1" baseline="-25000" dirty="0" err="1">
                <a:latin typeface="Arial" panose="020B0604020202020204" pitchFamily="34" charset="0"/>
              </a:rPr>
              <a:t>t</a:t>
            </a:r>
            <a:r>
              <a:rPr lang="de-DE" altLang="en-US" sz="1400" dirty="0">
                <a:latin typeface="Arial" panose="020B0604020202020204" pitchFamily="34" charset="0"/>
              </a:rPr>
              <a:t>	</a:t>
            </a:r>
            <a:r>
              <a:rPr lang="de-DE" altLang="en-US" sz="1400" i="1" dirty="0">
                <a:latin typeface="Arial" panose="020B0604020202020204" pitchFamily="34" charset="0"/>
              </a:rPr>
              <a:t>Cash Flow</a:t>
            </a:r>
            <a:r>
              <a:rPr lang="de-DE" altLang="en-US" sz="1400" dirty="0">
                <a:latin typeface="Arial" panose="020B0604020202020204" pitchFamily="34" charset="0"/>
              </a:rPr>
              <a:t> in Periode </a:t>
            </a:r>
            <a:r>
              <a:rPr lang="de-DE" altLang="en-US" sz="1400" i="1" dirty="0">
                <a:latin typeface="Arial" panose="020B0604020202020204" pitchFamily="34" charset="0"/>
              </a:rPr>
              <a:t>t</a:t>
            </a:r>
            <a:r>
              <a:rPr lang="de-DE" altLang="en-US" sz="1400" dirty="0">
                <a:latin typeface="Arial" panose="020B0604020202020204" pitchFamily="34" charset="0"/>
              </a:rPr>
              <a:t/>
            </a:r>
            <a:br>
              <a:rPr lang="de-DE" altLang="en-US" sz="1400" dirty="0">
                <a:latin typeface="Arial" panose="020B0604020202020204" pitchFamily="34" charset="0"/>
              </a:rPr>
            </a:br>
            <a:r>
              <a:rPr lang="de-DE" altLang="en-US" sz="1400" i="1" dirty="0" err="1">
                <a:latin typeface="Arial" panose="020B0604020202020204" pitchFamily="34" charset="0"/>
              </a:rPr>
              <a:t>AFA</a:t>
            </a:r>
            <a:r>
              <a:rPr lang="de-DE" altLang="en-US" sz="1400" i="1" baseline="-25000" dirty="0" err="1">
                <a:latin typeface="Arial" panose="020B0604020202020204" pitchFamily="34" charset="0"/>
              </a:rPr>
              <a:t>t</a:t>
            </a:r>
            <a:r>
              <a:rPr lang="de-DE" altLang="en-US" sz="1400" dirty="0">
                <a:latin typeface="Arial" panose="020B0604020202020204" pitchFamily="34" charset="0"/>
              </a:rPr>
              <a:t>	Abschreibungen in </a:t>
            </a:r>
            <a:r>
              <a:rPr lang="de-DE" altLang="en-US" sz="1400" i="1" dirty="0">
                <a:latin typeface="Arial" panose="020B0604020202020204" pitchFamily="34" charset="0"/>
              </a:rPr>
              <a:t>t</a:t>
            </a:r>
            <a:r>
              <a:rPr lang="de-DE" altLang="en-US" sz="1400" dirty="0">
                <a:latin typeface="Arial" panose="020B0604020202020204" pitchFamily="34" charset="0"/>
              </a:rPr>
              <a:t/>
            </a:r>
            <a:br>
              <a:rPr lang="de-DE" altLang="en-US" sz="1400" dirty="0">
                <a:latin typeface="Arial" panose="020B0604020202020204" pitchFamily="34" charset="0"/>
              </a:rPr>
            </a:br>
            <a:r>
              <a:rPr lang="de-DE" altLang="en-US" sz="1400" i="1" dirty="0" err="1">
                <a:latin typeface="Arial" panose="020B0604020202020204" pitchFamily="34" charset="0"/>
              </a:rPr>
              <a:t>Z</a:t>
            </a:r>
            <a:r>
              <a:rPr lang="de-DE" altLang="en-US" sz="1400" i="1" baseline="-25000" dirty="0" err="1">
                <a:latin typeface="Arial" panose="020B0604020202020204" pitchFamily="34" charset="0"/>
              </a:rPr>
              <a:t>t</a:t>
            </a:r>
            <a:r>
              <a:rPr lang="de-DE" altLang="en-US" sz="1400" dirty="0">
                <a:latin typeface="Arial" panose="020B0604020202020204" pitchFamily="34" charset="0"/>
              </a:rPr>
              <a:t>	zusätzlicher </a:t>
            </a:r>
            <a:r>
              <a:rPr lang="de-DE" altLang="en-US" sz="1400" dirty="0" err="1">
                <a:latin typeface="Arial" panose="020B0604020202020204" pitchFamily="34" charset="0"/>
              </a:rPr>
              <a:t>Zinsauf</a:t>
            </a:r>
            <a:r>
              <a:rPr lang="de-DE" altLang="en-US" sz="1400" dirty="0">
                <a:latin typeface="Arial" panose="020B0604020202020204" pitchFamily="34" charset="0"/>
              </a:rPr>
              <a:t>-	wand in Periode </a:t>
            </a:r>
            <a:r>
              <a:rPr lang="de-DE" altLang="en-US" sz="1400" i="1" dirty="0">
                <a:latin typeface="Arial" panose="020B0604020202020204" pitchFamily="34" charset="0"/>
              </a:rPr>
              <a:t>t</a:t>
            </a:r>
            <a:br>
              <a:rPr lang="de-DE" altLang="en-US" sz="1400" i="1" dirty="0">
                <a:latin typeface="Arial" panose="020B0604020202020204" pitchFamily="34" charset="0"/>
              </a:rPr>
            </a:br>
            <a:r>
              <a:rPr lang="de-DE" altLang="en-US" sz="1400" i="1" dirty="0" smtClean="0">
                <a:latin typeface="Arial" panose="020B0604020202020204" pitchFamily="34" charset="0"/>
              </a:rPr>
              <a:t>i</a:t>
            </a:r>
            <a:r>
              <a:rPr lang="de-DE" altLang="en-US" sz="1400" dirty="0">
                <a:latin typeface="Arial" panose="020B0604020202020204" pitchFamily="34" charset="0"/>
              </a:rPr>
              <a:t>	Kalkulationszins</a:t>
            </a:r>
            <a:br>
              <a:rPr lang="de-DE" altLang="en-US" sz="1400" dirty="0">
                <a:latin typeface="Arial" panose="020B0604020202020204" pitchFamily="34" charset="0"/>
              </a:rPr>
            </a:br>
            <a:r>
              <a:rPr lang="de-DE" altLang="en-US" sz="1400" i="1" dirty="0">
                <a:latin typeface="Arial" panose="020B0604020202020204" pitchFamily="34" charset="0"/>
              </a:rPr>
              <a:t>s</a:t>
            </a:r>
            <a:r>
              <a:rPr lang="de-DE" altLang="en-US" sz="1400" dirty="0">
                <a:latin typeface="Arial" panose="020B0604020202020204" pitchFamily="34" charset="0"/>
              </a:rPr>
              <a:t>	Grenzsteuersatz</a:t>
            </a:r>
            <a:br>
              <a:rPr lang="de-DE" altLang="en-US" sz="1400" dirty="0">
                <a:latin typeface="Arial" panose="020B0604020202020204" pitchFamily="34" charset="0"/>
              </a:rPr>
            </a:br>
            <a:r>
              <a:rPr lang="de-DE" altLang="en-US" sz="1400" i="1" dirty="0">
                <a:latin typeface="Arial" panose="020B0604020202020204" pitchFamily="34" charset="0"/>
              </a:rPr>
              <a:t>T</a:t>
            </a:r>
            <a:r>
              <a:rPr lang="de-DE" altLang="en-US" sz="1400" dirty="0">
                <a:latin typeface="Arial" panose="020B0604020202020204" pitchFamily="34" charset="0"/>
              </a:rPr>
              <a:t>	Nutzungsdauer der </a:t>
            </a:r>
            <a:br>
              <a:rPr lang="de-DE" altLang="en-US" sz="1400" dirty="0">
                <a:latin typeface="Arial" panose="020B0604020202020204" pitchFamily="34" charset="0"/>
              </a:rPr>
            </a:br>
            <a:r>
              <a:rPr lang="de-DE" altLang="en-US" sz="1400" dirty="0">
                <a:latin typeface="Arial" panose="020B0604020202020204" pitchFamily="34" charset="0"/>
              </a:rPr>
              <a:t>	Investition</a:t>
            </a:r>
            <a:endParaRPr lang="de-DE" altLang="en-US" sz="1400" dirty="0">
              <a:latin typeface="Book Antiqua" panose="0204060205030503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3959969" y="3839537"/>
                <a:ext cx="4329840" cy="8712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𝑁𝑃𝑉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f>
                            <m:f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𝐶𝐹</m:t>
                                  </m:r>
                                </m:e>
                                <m:sub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 −</m:t>
                              </m:r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𝐶𝐹</m:t>
                                  </m:r>
                                </m:e>
                                <m:sub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 − </m:t>
                              </m:r>
                              <m:sSub>
                                <m:sSubPr>
                                  <m:ctrlPr>
                                    <a:rPr lang="de-DE" altLang="en-US" sz="1800" b="0" i="1" kern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en-US" sz="1800" b="0" i="1" kern="0" smtClean="0">
                                      <a:latin typeface="Cambria Math" panose="02040503050406030204" pitchFamily="18" charset="0"/>
                                    </a:rPr>
                                    <m:t>𝐴𝑓𝐴</m:t>
                                  </m:r>
                                </m:e>
                                <m:sub>
                                  <m:r>
                                    <a:rPr lang="de-DE" altLang="en-US" sz="1800" b="0" i="1" kern="0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(1+</m:t>
                                  </m:r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de-DE" altLang="en-US" sz="1800" i="1" kern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∙</m:t>
                                  </m:r>
                                  <m:r>
                                    <a:rPr lang="de-DE" altLang="en-US" sz="1800" b="0" i="1" kern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(1−</m:t>
                                  </m:r>
                                  <m:r>
                                    <a:rPr lang="de-DE" altLang="en-US" sz="1800" b="0" i="1" kern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de-DE" altLang="en-US" sz="1800" b="0" i="1" kern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))</m:t>
                                  </m:r>
                                </m:e>
                                <m:sup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</m:oMath>
                  </m:oMathPara>
                </a14:m>
                <a:endParaRPr lang="de-DE" sz="18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9969" y="3839537"/>
                <a:ext cx="4329840" cy="87120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3657600" y="5338763"/>
                <a:ext cx="5052409" cy="8712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𝑁𝑃𝑉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f>
                            <m:f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𝐶𝐹</m:t>
                                  </m:r>
                                </m:e>
                                <m:sub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 −</m:t>
                              </m:r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𝐶𝐹</m:t>
                                  </m:r>
                                </m:e>
                                <m:sub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 − </m:t>
                              </m:r>
                              <m:sSub>
                                <m:sSubPr>
                                  <m:ctrlPr>
                                    <a:rPr lang="de-DE" altLang="en-US" sz="1800" b="0" i="1" kern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en-US" sz="1800" b="0" i="1" kern="0" smtClean="0">
                                      <a:latin typeface="Cambria Math" panose="02040503050406030204" pitchFamily="18" charset="0"/>
                                    </a:rPr>
                                    <m:t>𝐴𝑓𝐴</m:t>
                                  </m:r>
                                </m:e>
                                <m:sub>
                                  <m:r>
                                    <a:rPr lang="de-DE" altLang="en-US" sz="1800" b="0" i="1" kern="0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±</m:t>
                              </m:r>
                              <m:sSub>
                                <m:sSubPr>
                                  <m:ctrlPr>
                                    <a:rPr lang="de-DE" altLang="en-US" sz="1800" b="0" i="1" kern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en-US" sz="1800" b="0" i="1" kern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de-DE" altLang="en-US" sz="1800" b="0" i="1" kern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(1+</m:t>
                                  </m:r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de-DE" altLang="en-US" sz="1800" i="1" kern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</m:oMath>
                  </m:oMathPara>
                </a14:m>
                <a:endParaRPr lang="de-DE" sz="18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0" y="5338763"/>
                <a:ext cx="5052409" cy="87120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99837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/>
          </p:nvPr>
        </p:nvSpPr>
        <p:spPr>
          <a:xfrm>
            <a:off x="1858963" y="-225425"/>
            <a:ext cx="6702425" cy="960438"/>
          </a:xfrm>
        </p:spPr>
        <p:txBody>
          <a:bodyPr/>
          <a:lstStyle/>
          <a:p>
            <a:r>
              <a:rPr lang="de-DE" altLang="en-US" smtClean="0"/>
              <a:t>Beispielaufgabe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59632" y="1765687"/>
            <a:ext cx="691276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Sie sind Geschäftsführer*in eines prosperierenden Unternehmens und planen die Anschaffung eines weiteren Servers und nötigen Zubehör. In diesem Beispiel kostet ihre IT-Anlage 12.000 €, und wird linear über 4 Jahre auf null Euro abgeschrieben. Der Kalkulationszins beträgt 10% p.a. bei einem Steuersatz von 40%. Sie rechnen durch den Server mit folgenden Einnahmen:</a:t>
            </a:r>
          </a:p>
          <a:p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6970411"/>
              </p:ext>
            </p:extLst>
          </p:nvPr>
        </p:nvGraphicFramePr>
        <p:xfrm>
          <a:off x="1668016" y="3429000"/>
          <a:ext cx="6096000" cy="7416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4058927639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80545228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350000156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4105027796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35465610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Jahr [a]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1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2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3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4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72019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CF</a:t>
                      </a:r>
                      <a:r>
                        <a:rPr lang="de-DE" baseline="0" dirty="0" smtClean="0"/>
                        <a:t> [€]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3.500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3.700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4.000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4.200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113098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258888" y="4509120"/>
            <a:ext cx="691276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Wie hoch ist der Kapitalwert für die IT-Anlage, lohnt sich der Erwerb?</a:t>
            </a:r>
          </a:p>
          <a:p>
            <a:pPr marL="342900" indent="-342900">
              <a:buAutoNum type="alphaLcParenR"/>
            </a:pPr>
            <a:endParaRPr lang="de-DE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lphaLcParenR"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Welchen finanziellen Vorteil (Steuervorteil) stellt für Ihr Unternehmen die Verkürzung der Abschreibungszeiträume für PCs von 4 auf 3 Jahre ab dem nächsten Jahr (t=1) dar? Im Falle eines steuerlichen Verlusts nehme man einen sofortigen Verlustausgleich an, verbunden mit einer entsprechenden Steuerrückzahlung in der gleichen Periode.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93217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/>
          </p:nvPr>
        </p:nvSpPr>
        <p:spPr>
          <a:xfrm>
            <a:off x="1927361" y="442826"/>
            <a:ext cx="6702425" cy="960438"/>
          </a:xfrm>
        </p:spPr>
        <p:txBody>
          <a:bodyPr/>
          <a:lstStyle/>
          <a:p>
            <a:r>
              <a:rPr lang="de-DE" altLang="en-US" dirty="0" smtClean="0"/>
              <a:t>Beispielaufgabe 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475656" y="1628800"/>
                <a:ext cx="6912768" cy="14437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AutoNum type="alphaLcParenR"/>
                </a:pP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Kapitalwert: </a:t>
                </a:r>
                <a:r>
                  <a:rPr lang="pt-BR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pt-BR" sz="18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0</a:t>
                </a:r>
                <a:r>
                  <a:rPr lang="pt-BR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 = 12.000 €, T = 4a, i = 10%, s = </a:t>
                </a:r>
                <a:r>
                  <a:rPr lang="pt-BR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40%</a:t>
                </a:r>
              </a:p>
              <a:p>
                <a:endParaRPr lang="pt-BR" sz="1800" i="1" dirty="0" smtClean="0"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8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de-DE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𝐴𝑓𝐴</m:t>
                          </m:r>
                        </m:e>
                        <m:sub>
                          <m:r>
                            <a:rPr lang="de-DE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</m:sub>
                      </m:sSub>
                      <m:r>
                        <a:rPr lang="de-DE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 </m:t>
                      </m:r>
                      <m:f>
                        <m:fPr>
                          <m:ctrlPr>
                            <a:rPr lang="de-DE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de-DE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12.000 €</m:t>
                          </m:r>
                        </m:num>
                        <m:den>
                          <m:r>
                            <a:rPr lang="de-DE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4 </m:t>
                          </m:r>
                          <m:r>
                            <a:rPr lang="de-DE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den>
                      </m:f>
                      <m:r>
                        <a:rPr lang="de-DE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=3000 €/</m:t>
                      </m:r>
                      <m:r>
                        <a:rPr lang="de-DE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𝑎</m:t>
                      </m:r>
                    </m:oMath>
                  </m:oMathPara>
                </a14:m>
                <a:endParaRPr lang="pt-BR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1628800"/>
                <a:ext cx="6912768" cy="1443729"/>
              </a:xfrm>
              <a:prstGeom prst="rect">
                <a:avLst/>
              </a:prstGeom>
              <a:blipFill>
                <a:blip r:embed="rId2"/>
                <a:stretch>
                  <a:fillRect l="-529" t="-211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880692" y="2996952"/>
                <a:ext cx="6795764" cy="28046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𝑁𝑃𝑉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f>
                            <m:f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𝐶𝐹</m:t>
                                  </m:r>
                                </m:e>
                                <m:sub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 −</m:t>
                              </m:r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d>
                                <m:dPr>
                                  <m:ctrlPr>
                                    <a:rPr lang="de-DE" altLang="en-US" sz="1800" b="0" i="1" kern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de-DE" altLang="en-US" sz="1800" i="1" ker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altLang="en-US" sz="1800" i="1" kern="0">
                                          <a:latin typeface="Cambria Math" panose="02040503050406030204" pitchFamily="18" charset="0"/>
                                        </a:rPr>
                                        <m:t>𝐶𝐹</m:t>
                                      </m:r>
                                    </m:e>
                                    <m:sub>
                                      <m:r>
                                        <a:rPr lang="de-DE" altLang="en-US" sz="1800" i="1" ker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  <m:r>
                                    <a:rPr lang="de-DE" altLang="en-US" sz="1800" b="0" i="1" kern="0" smtClean="0">
                                      <a:latin typeface="Cambria Math" panose="02040503050406030204" pitchFamily="18" charset="0"/>
                                    </a:rPr>
                                    <m:t> − </m:t>
                                  </m:r>
                                  <m:sSub>
                                    <m:sSubPr>
                                      <m:ctrlPr>
                                        <a:rPr lang="de-DE" altLang="en-US" sz="1800" b="0" i="1" kern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altLang="en-US" sz="1800" b="0" i="1" kern="0" smtClean="0">
                                          <a:latin typeface="Cambria Math" panose="02040503050406030204" pitchFamily="18" charset="0"/>
                                        </a:rPr>
                                        <m:t>𝐴𝑓𝐴</m:t>
                                      </m:r>
                                    </m:e>
                                    <m:sub>
                                      <m:r>
                                        <a:rPr lang="de-DE" altLang="en-US" sz="1800" b="0" i="1" kern="0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sSup>
                                <m:sSupPr>
                                  <m:ctrlP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de-DE" altLang="en-US" sz="1800" i="1" ker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DE" altLang="en-US" sz="1800" i="1" kern="0">
                                          <a:latin typeface="Cambria Math" panose="02040503050406030204" pitchFamily="18" charset="0"/>
                                        </a:rPr>
                                        <m:t>1+</m:t>
                                      </m:r>
                                      <m:r>
                                        <a:rPr lang="de-DE" altLang="en-US" sz="1800" i="1" ker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de-DE" altLang="en-US" sz="1800" i="1" kern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∙</m:t>
                                      </m:r>
                                      <m:d>
                                        <m:dPr>
                                          <m:ctrlPr>
                                            <a:rPr lang="de-DE" altLang="en-US" sz="1800" b="0" i="1" kern="0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de-DE" altLang="en-US" sz="1800" b="0" i="1" kern="0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1−</m:t>
                                          </m:r>
                                          <m:r>
                                            <a:rPr lang="de-DE" altLang="en-US" sz="1800" b="0" i="1" kern="0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  <m:sup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</m:oMath>
                  </m:oMathPara>
                </a14:m>
                <a:endParaRPr lang="de-DE" altLang="en-US" sz="1800" kern="0" dirty="0" smtClean="0"/>
              </a:p>
              <a:p>
                <a:endParaRPr lang="de-DE" sz="1800" b="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800" b="0" i="1" smtClean="0">
                          <a:latin typeface="Cambria Math" panose="02040503050406030204" pitchFamily="18" charset="0"/>
                        </a:rPr>
                        <m:t>=−12.000+ </m:t>
                      </m:r>
                      <m:f>
                        <m:fPr>
                          <m:ctrlPr>
                            <a:rPr lang="de-DE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800" b="0" i="1" smtClean="0">
                              <a:latin typeface="Cambria Math" panose="02040503050406030204" pitchFamily="18" charset="0"/>
                            </a:rPr>
                            <m:t>3.500 −0,4</m:t>
                          </m:r>
                          <m:r>
                            <a:rPr lang="de-DE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d>
                            <m:dPr>
                              <m:ctrlPr>
                                <a:rPr lang="de-DE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800" b="0" i="1" smtClean="0">
                                  <a:latin typeface="Cambria Math" panose="02040503050406030204" pitchFamily="18" charset="0"/>
                                </a:rPr>
                                <m:t>3.500 −3.000</m:t>
                              </m:r>
                            </m:e>
                          </m:d>
                        </m:num>
                        <m:den>
                          <m:r>
                            <a:rPr lang="de-DE" sz="1800" b="0" i="1" smtClean="0">
                              <a:latin typeface="Cambria Math" panose="02040503050406030204" pitchFamily="18" charset="0"/>
                            </a:rPr>
                            <m:t>1+0,1</m:t>
                          </m:r>
                          <m:r>
                            <a:rPr lang="de-DE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d>
                            <m:dPr>
                              <m:ctrlPr>
                                <a:rPr lang="de-DE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800" b="0" i="1" smtClean="0">
                                  <a:latin typeface="Cambria Math" panose="02040503050406030204" pitchFamily="18" charset="0"/>
                                </a:rPr>
                                <m:t>1−0,4</m:t>
                              </m:r>
                            </m:e>
                          </m:d>
                        </m:den>
                      </m:f>
                      <m:r>
                        <a:rPr lang="de-DE" sz="1800" b="0" i="1" smtClean="0">
                          <a:latin typeface="Cambria Math" panose="02040503050406030204" pitchFamily="18" charset="0"/>
                        </a:rPr>
                        <m:t>+ </m:t>
                      </m:r>
                      <m:f>
                        <m:fPr>
                          <m:ctrlPr>
                            <a:rPr lang="de-DE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800" b="0" i="1" smtClean="0">
                              <a:latin typeface="Cambria Math" panose="02040503050406030204" pitchFamily="18" charset="0"/>
                            </a:rPr>
                            <m:t>3.700 −280</m:t>
                          </m:r>
                        </m:num>
                        <m:den>
                          <m:sSup>
                            <m:sSupPr>
                              <m:ctrlPr>
                                <a:rPr lang="de-DE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1800" b="0" i="1" smtClean="0">
                                  <a:latin typeface="Cambria Math" panose="02040503050406030204" pitchFamily="18" charset="0"/>
                                </a:rPr>
                                <m:t>1.06</m:t>
                              </m:r>
                            </m:e>
                            <m:sup>
                              <m:r>
                                <a:rPr lang="de-DE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de-DE" sz="1800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800" b="0" i="1" smtClean="0">
                          <a:latin typeface="Cambria Math" panose="02040503050406030204" pitchFamily="18" charset="0"/>
                        </a:rPr>
                        <m:t>+ </m:t>
                      </m:r>
                      <m:f>
                        <m:fPr>
                          <m:ctrlPr>
                            <a:rPr lang="de-DE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800" b="0" i="1" smtClean="0">
                              <a:latin typeface="Cambria Math" panose="02040503050406030204" pitchFamily="18" charset="0"/>
                            </a:rPr>
                            <m:t>4.000 −400</m:t>
                          </m:r>
                        </m:num>
                        <m:den>
                          <m:sSup>
                            <m:sSupPr>
                              <m:ctrlPr>
                                <a:rPr lang="de-DE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1800" i="1">
                                  <a:latin typeface="Cambria Math" panose="02040503050406030204" pitchFamily="18" charset="0"/>
                                </a:rPr>
                                <m:t>1.06</m:t>
                              </m:r>
                            </m:e>
                            <m:sup>
                              <m:r>
                                <a:rPr lang="de-DE" sz="1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de-DE" sz="1800" i="1">
                          <a:latin typeface="Cambria Math" panose="02040503050406030204" pitchFamily="18" charset="0"/>
                        </a:rPr>
                        <m:t>+ </m:t>
                      </m:r>
                      <m:f>
                        <m:fPr>
                          <m:ctrlPr>
                            <a:rPr lang="de-DE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4.</m:t>
                          </m:r>
                          <m:r>
                            <a:rPr lang="de-DE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00 −4</m:t>
                          </m:r>
                          <m:r>
                            <a:rPr lang="de-DE" sz="18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0</m:t>
                          </m:r>
                        </m:num>
                        <m:den>
                          <m:sSup>
                            <m:sSupPr>
                              <m:ctrlPr>
                                <a:rPr lang="de-DE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1800" i="1">
                                  <a:latin typeface="Cambria Math" panose="02040503050406030204" pitchFamily="18" charset="0"/>
                                </a:rPr>
                                <m:t>1.06</m:t>
                              </m:r>
                            </m:e>
                            <m:sup>
                              <m:r>
                                <a:rPr lang="de-DE" sz="18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de-DE" sz="1800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800" b="0" i="1" smtClean="0">
                          <a:latin typeface="Cambria Math" panose="02040503050406030204" pitchFamily="18" charset="0"/>
                        </a:rPr>
                        <m:t>=126,21</m:t>
                      </m:r>
                    </m:oMath>
                  </m:oMathPara>
                </a14:m>
                <a:endParaRPr lang="de-DE" sz="1800" b="0" dirty="0" smtClean="0"/>
              </a:p>
              <a:p>
                <a:endParaRPr lang="de-DE" sz="1800" b="0" dirty="0" smtClean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0692" y="2996952"/>
                <a:ext cx="6795764" cy="280467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08926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/>
          </p:nvPr>
        </p:nvSpPr>
        <p:spPr>
          <a:xfrm>
            <a:off x="1927361" y="260648"/>
            <a:ext cx="6702425" cy="960438"/>
          </a:xfrm>
        </p:spPr>
        <p:txBody>
          <a:bodyPr/>
          <a:lstStyle/>
          <a:p>
            <a:r>
              <a:rPr lang="de-DE" altLang="en-US" dirty="0" smtClean="0"/>
              <a:t>Beispielaufgabe b)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59632" y="1765687"/>
            <a:ext cx="6912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b) Steuervorteil T = 4a   →   T = 3a</a:t>
            </a:r>
            <a:endParaRPr lang="pt-BR" sz="1800" i="1" dirty="0" smtClean="0">
              <a:latin typeface="Cambria Math" panose="02040503050406030204" pitchFamily="18" charset="0"/>
              <a:cs typeface="Arial" panose="020B0604020202020204" pitchFamily="34" charset="0"/>
            </a:endParaRPr>
          </a:p>
          <a:p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4085861"/>
              </p:ext>
            </p:extLst>
          </p:nvPr>
        </p:nvGraphicFramePr>
        <p:xfrm>
          <a:off x="1835696" y="2377787"/>
          <a:ext cx="6096000" cy="21234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4058927639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80545228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350000156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4105027796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35465610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t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1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2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3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4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72019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AfA</a:t>
                      </a:r>
                      <a:r>
                        <a:rPr lang="de-DE" baseline="-25000" dirty="0" smtClean="0"/>
                        <a:t>4a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-3000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-3000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-3000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-3000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1130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AfA</a:t>
                      </a:r>
                      <a:r>
                        <a:rPr lang="de-DE" baseline="-25000" dirty="0" smtClean="0"/>
                        <a:t>3a</a:t>
                      </a:r>
                      <a:endParaRPr lang="de-DE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-4000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-4000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-4000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76079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Diff.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1000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1000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1000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-3000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42973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Diff. mit</a:t>
                      </a:r>
                      <a:r>
                        <a:rPr lang="de-DE" baseline="0" dirty="0" smtClean="0"/>
                        <a:t> Steuer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400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400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400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-1200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0883547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187624" y="4790161"/>
                <a:ext cx="6912768" cy="17207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Nettobarwert der veränderten Zahlungsreihe:</a:t>
                </a:r>
              </a:p>
              <a:p>
                <a:endParaRPr lang="de-DE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de-DE" sz="1800" b="0" i="0" smtClean="0">
                          <a:latin typeface="Cambria Math" panose="02040503050406030204" pitchFamily="18" charset="0"/>
                        </a:rPr>
                        <m:t>NPV</m:t>
                      </m:r>
                      <m:r>
                        <a:rPr lang="de-DE" sz="18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400</m:t>
                          </m:r>
                        </m:num>
                        <m:den>
                          <m:sSup>
                            <m:sSupPr>
                              <m:ctrlPr>
                                <a:rPr lang="de-DE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1800" i="1">
                                  <a:latin typeface="Cambria Math" panose="02040503050406030204" pitchFamily="18" charset="0"/>
                                </a:rPr>
                                <m:t>1.06</m:t>
                              </m:r>
                            </m:e>
                            <m:sup>
                              <m:r>
                                <a:rPr lang="de-DE" sz="1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</m:den>
                      </m:f>
                      <m:r>
                        <a:rPr lang="de-DE" sz="1800" i="1">
                          <a:latin typeface="Cambria Math" panose="02040503050406030204" pitchFamily="18" charset="0"/>
                        </a:rPr>
                        <m:t>+ </m:t>
                      </m:r>
                      <m:f>
                        <m:fPr>
                          <m:ctrlPr>
                            <a:rPr lang="de-DE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800" b="0" i="1" smtClean="0">
                              <a:latin typeface="Cambria Math" panose="02040503050406030204" pitchFamily="18" charset="0"/>
                            </a:rPr>
                            <m:t>40</m:t>
                          </m:r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0</m:t>
                          </m:r>
                        </m:num>
                        <m:den>
                          <m:sSup>
                            <m:sSupPr>
                              <m:ctrlPr>
                                <a:rPr lang="de-DE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1800" i="1">
                                  <a:latin typeface="Cambria Math" panose="02040503050406030204" pitchFamily="18" charset="0"/>
                                </a:rPr>
                                <m:t>1.06</m:t>
                              </m:r>
                            </m:e>
                            <m:sup>
                              <m:r>
                                <a:rPr lang="de-DE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de-DE" sz="1800" b="0" i="1" smtClean="0">
                          <a:latin typeface="Cambria Math" panose="02040503050406030204" pitchFamily="18" charset="0"/>
                        </a:rPr>
                        <m:t>+ </m:t>
                      </m:r>
                      <m:f>
                        <m:fPr>
                          <m:ctrlPr>
                            <a:rPr lang="de-DE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400</m:t>
                          </m:r>
                        </m:num>
                        <m:den>
                          <m:sSup>
                            <m:sSupPr>
                              <m:ctrlPr>
                                <a:rPr lang="de-DE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1800" i="1">
                                  <a:latin typeface="Cambria Math" panose="02040503050406030204" pitchFamily="18" charset="0"/>
                                </a:rPr>
                                <m:t>1.06</m:t>
                              </m:r>
                            </m:e>
                            <m:sup>
                              <m:r>
                                <a:rPr lang="de-DE" sz="1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de-DE" sz="1800" b="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DE" sz="1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de-DE" sz="1800" i="1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de-DE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8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00</m:t>
                          </m:r>
                        </m:num>
                        <m:den>
                          <m:sSup>
                            <m:sSupPr>
                              <m:ctrlPr>
                                <a:rPr lang="de-DE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1800" i="1">
                                  <a:latin typeface="Cambria Math" panose="02040503050406030204" pitchFamily="18" charset="0"/>
                                </a:rPr>
                                <m:t>1.06</m:t>
                              </m:r>
                            </m:e>
                            <m:sup>
                              <m:r>
                                <a:rPr lang="de-DE" sz="18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  <m:r>
                        <a:rPr lang="de-DE" sz="1800" b="0" i="1" smtClean="0">
                          <a:latin typeface="Cambria Math" panose="02040503050406030204" pitchFamily="18" charset="0"/>
                        </a:rPr>
                        <m:t>=118,7€</m:t>
                      </m:r>
                    </m:oMath>
                  </m:oMathPara>
                </a14:m>
                <a:endParaRPr lang="de-DE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de-DE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Vorteil des Unternehmens durch vorzeitige Abschreibungen. </a:t>
                </a:r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4790161"/>
                <a:ext cx="6912768" cy="1720727"/>
              </a:xfrm>
              <a:prstGeom prst="rect">
                <a:avLst/>
              </a:prstGeom>
              <a:blipFill>
                <a:blip r:embed="rId2"/>
                <a:stretch>
                  <a:fillRect l="-794" t="-2128" b="-496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9947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02425" cy="960438"/>
          </a:xfrm>
        </p:spPr>
        <p:txBody>
          <a:bodyPr/>
          <a:lstStyle/>
          <a:p>
            <a:r>
              <a:rPr lang="de-DE" altLang="en-US" dirty="0" smtClean="0"/>
              <a:t>Externe Kosten: Beispiel von CO</a:t>
            </a:r>
            <a:r>
              <a:rPr lang="de-DE" altLang="en-US" baseline="-25000" dirty="0" smtClean="0"/>
              <a:t>2</a:t>
            </a:r>
            <a:endParaRPr lang="de-DE" altLang="en-US" dirty="0" smtClean="0"/>
          </a:p>
        </p:txBody>
      </p:sp>
      <p:sp>
        <p:nvSpPr>
          <p:cNvPr id="11266" name="Text Box 3"/>
          <p:cNvSpPr txBox="1">
            <a:spLocks noChangeArrowheads="1"/>
          </p:cNvSpPr>
          <p:nvPr/>
        </p:nvSpPr>
        <p:spPr bwMode="auto">
          <a:xfrm>
            <a:off x="539552" y="1676400"/>
            <a:ext cx="8299649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800" dirty="0">
                <a:latin typeface="Arial" panose="020B0604020202020204" pitchFamily="34" charset="0"/>
              </a:rPr>
              <a:t>Energiebedingte Emissionen können mit Schädigungen verbunden sein, die </a:t>
            </a:r>
            <a:r>
              <a:rPr lang="de-DE" altLang="en-US" sz="1800" dirty="0" smtClean="0">
                <a:latin typeface="Arial" panose="020B0604020202020204" pitchFamily="34" charset="0"/>
              </a:rPr>
              <a:t>nicht </a:t>
            </a:r>
            <a:r>
              <a:rPr lang="de-DE" altLang="en-US" sz="1800" dirty="0">
                <a:latin typeface="Arial" panose="020B0604020202020204" pitchFamily="34" charset="0"/>
              </a:rPr>
              <a:t>in den Energiepreisen enthalten sind und damit nicht vom Verursacher getragen werden</a:t>
            </a:r>
            <a:r>
              <a:rPr lang="de-DE" altLang="en-US" sz="1800" dirty="0" smtClean="0">
                <a:latin typeface="Arial" panose="020B0604020202020204" pitchFamily="34" charset="0"/>
              </a:rPr>
              <a:t>. Die Schäden betreffen hauptsächlich künftige Generationen.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800" dirty="0" smtClean="0">
                <a:latin typeface="Arial" panose="020B0604020202020204" pitchFamily="34" charset="0"/>
              </a:rPr>
              <a:t>Lösung: CO</a:t>
            </a:r>
            <a:r>
              <a:rPr lang="de-DE" altLang="en-US" sz="1800" baseline="-25000" dirty="0" smtClean="0">
                <a:latin typeface="Arial" panose="020B0604020202020204" pitchFamily="34" charset="0"/>
              </a:rPr>
              <a:t>2</a:t>
            </a:r>
            <a:r>
              <a:rPr lang="de-DE" altLang="en-US" sz="1800" dirty="0">
                <a:latin typeface="Arial" panose="020B0604020202020204" pitchFamily="34" charset="0"/>
              </a:rPr>
              <a:t> </a:t>
            </a:r>
            <a:r>
              <a:rPr lang="de-DE" altLang="en-US" sz="1800" dirty="0" smtClean="0">
                <a:latin typeface="Arial" panose="020B0604020202020204" pitchFamily="34" charset="0"/>
              </a:rPr>
              <a:t>besteuern / </a:t>
            </a:r>
            <a:r>
              <a:rPr lang="de-DE" altLang="en-US" sz="1800" dirty="0" err="1" smtClean="0">
                <a:latin typeface="Arial" panose="020B0604020202020204" pitchFamily="34" charset="0"/>
              </a:rPr>
              <a:t>bepreisen</a:t>
            </a:r>
            <a:r>
              <a:rPr lang="de-DE" altLang="en-US" sz="1800" dirty="0" smtClean="0">
                <a:latin typeface="Arial" panose="020B0604020202020204" pitchFamily="34" charset="0"/>
              </a:rPr>
              <a:t>. Soziale Kosten werden von den Verursachern getragen. Umstieg auf klimafreundliche Lösungen.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800" dirty="0" smtClean="0">
                <a:latin typeface="Arial" panose="020B0604020202020204" pitchFamily="34" charset="0"/>
              </a:rPr>
              <a:t>2021: Einführung von CO</a:t>
            </a:r>
            <a:r>
              <a:rPr lang="de-DE" altLang="en-US" sz="1800" baseline="-25000" dirty="0" smtClean="0">
                <a:latin typeface="Arial" panose="020B0604020202020204" pitchFamily="34" charset="0"/>
              </a:rPr>
              <a:t>2</a:t>
            </a:r>
            <a:r>
              <a:rPr lang="de-DE" altLang="en-US" sz="1800" dirty="0" smtClean="0">
                <a:latin typeface="Arial" panose="020B0604020202020204" pitchFamily="34" charset="0"/>
              </a:rPr>
              <a:t>-Steuer für Verkehr und Wärme: große Diskussion!</a:t>
            </a:r>
            <a:r>
              <a:rPr lang="de-DE" altLang="en-US" sz="1800" dirty="0">
                <a:latin typeface="Arial" panose="020B0604020202020204" pitchFamily="34" charset="0"/>
              </a:rPr>
              <a:t/>
            </a:r>
            <a:br>
              <a:rPr lang="de-DE" altLang="en-US" sz="1800" dirty="0">
                <a:latin typeface="Arial" panose="020B0604020202020204" pitchFamily="34" charset="0"/>
              </a:rPr>
            </a:br>
            <a:endParaRPr lang="de-DE" altLang="en-US" sz="1800" dirty="0">
              <a:latin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68344" y="6453035"/>
            <a:ext cx="17281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Quelle: 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MCC, 2021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645024"/>
            <a:ext cx="6372200" cy="3077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5172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Arten von Gütern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F2C7D504-C239-2E4B-A1DC-55D2C824F43F}"/>
              </a:ext>
            </a:extLst>
          </p:cNvPr>
          <p:cNvSpPr txBox="1">
            <a:spLocks noChangeArrowheads="1"/>
          </p:cNvSpPr>
          <p:nvPr/>
        </p:nvSpPr>
        <p:spPr>
          <a:xfrm>
            <a:off x="852797" y="1484784"/>
            <a:ext cx="7438405" cy="115212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Erste Vorlesung: </a:t>
            </a:r>
            <a:r>
              <a:rPr lang="de-DE" sz="1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Marktversagen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bei </a:t>
            </a:r>
            <a:r>
              <a:rPr lang="de-DE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nicht ausschließbaren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gesellschaftlichen Gütern, die wegen des </a:t>
            </a:r>
            <a:r>
              <a:rPr lang="de-DE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Trittbrettfahrerproblems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auf einem freien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Markt nicht existieren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würden. Alle können darauf zugreifen, warum sollte ich dafür zahlen?</a:t>
            </a:r>
          </a:p>
          <a:p>
            <a:pPr marL="0" indent="0">
              <a:buNone/>
              <a:defRPr/>
            </a:pPr>
            <a:r>
              <a:rPr lang="de-DE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Rivalität: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konkurrierender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Wettbewerb für knappe Ressourcen.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2214680"/>
              </p:ext>
            </p:extLst>
          </p:nvPr>
        </p:nvGraphicFramePr>
        <p:xfrm>
          <a:off x="714822" y="2852936"/>
          <a:ext cx="8003232" cy="335532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67744">
                  <a:extLst>
                    <a:ext uri="{9D8B030D-6E8A-4147-A177-3AD203B41FA5}">
                      <a16:colId xmlns:a16="http://schemas.microsoft.com/office/drawing/2014/main" val="1198526599"/>
                    </a:ext>
                  </a:extLst>
                </a:gridCol>
                <a:gridCol w="2667744">
                  <a:extLst>
                    <a:ext uri="{9D8B030D-6E8A-4147-A177-3AD203B41FA5}">
                      <a16:colId xmlns:a16="http://schemas.microsoft.com/office/drawing/2014/main" val="2569971547"/>
                    </a:ext>
                  </a:extLst>
                </a:gridCol>
                <a:gridCol w="2667744">
                  <a:extLst>
                    <a:ext uri="{9D8B030D-6E8A-4147-A177-3AD203B41FA5}">
                      <a16:colId xmlns:a16="http://schemas.microsoft.com/office/drawing/2014/main" val="2550967148"/>
                    </a:ext>
                  </a:extLst>
                </a:gridCol>
              </a:tblGrid>
              <a:tr h="452752">
                <a:tc>
                  <a:txBody>
                    <a:bodyPr/>
                    <a:lstStyle/>
                    <a:p>
                      <a:pPr algn="ctr"/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Nicht-Rivalität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Rivalität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9922101"/>
                  </a:ext>
                </a:extLst>
              </a:tr>
              <a:tr h="1786200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Nicht-Ausschließbar</a:t>
                      </a:r>
                    </a:p>
                    <a:p>
                      <a:pPr algn="ct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(Gemeingüter)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Öffentliches Gut</a:t>
                      </a:r>
                      <a:endParaRPr lang="de-DE" b="1" baseline="0" dirty="0" smtClean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de-DE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(z.B.</a:t>
                      </a:r>
                    </a:p>
                    <a:p>
                      <a:pPr algn="ctr"/>
                      <a:r>
                        <a:rPr lang="de-DE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Straßenbeleuchtung, saubere Luft, Verteidigung, Deiche)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 err="1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Allmendengut</a:t>
                      </a:r>
                      <a:endParaRPr lang="de-DE" b="1" dirty="0" smtClean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(z.B. überfüllte</a:t>
                      </a:r>
                      <a:r>
                        <a:rPr lang="de-DE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Straße, Überfischung von Fischbeständen)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2262646"/>
                  </a:ext>
                </a:extLst>
              </a:tr>
              <a:tr h="1116375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Ausschließbar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 err="1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Klubgut</a:t>
                      </a:r>
                      <a:endParaRPr lang="de-DE" b="1" baseline="0" dirty="0" smtClean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de-DE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(z.B. Pay-TV, </a:t>
                      </a:r>
                      <a:r>
                        <a:rPr lang="de-DE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Netflix</a:t>
                      </a:r>
                      <a:r>
                        <a:rPr lang="de-DE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Privates Gut</a:t>
                      </a:r>
                    </a:p>
                    <a:p>
                      <a:pPr algn="ctr"/>
                      <a:r>
                        <a:rPr lang="de-DE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(z.B.</a:t>
                      </a:r>
                      <a:r>
                        <a:rPr lang="de-DE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Auto, Sandwich, Haus)</a:t>
                      </a:r>
                      <a:endParaRPr lang="de-DE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83549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05734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02425" cy="960438"/>
          </a:xfrm>
        </p:spPr>
        <p:txBody>
          <a:bodyPr/>
          <a:lstStyle/>
          <a:p>
            <a:r>
              <a:rPr lang="de-DE" altLang="en-US" dirty="0" smtClean="0"/>
              <a:t>Problem: Unterschiedliche Auswirkungen auf Gruppen = Wähler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668344" y="6453035"/>
            <a:ext cx="17281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Quelle: 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MCC, 2021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628800"/>
            <a:ext cx="7884368" cy="4514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1864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/>
              <a:t>Wozu benötigt der Staat Steuern?</a:t>
            </a:r>
            <a:endParaRPr lang="de-DE" altLang="en-US" sz="2400" dirty="0" smtClean="0"/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F2C7D504-C239-2E4B-A1DC-55D2C824F43F}"/>
              </a:ext>
            </a:extLst>
          </p:cNvPr>
          <p:cNvSpPr txBox="1">
            <a:spLocks noChangeArrowheads="1"/>
          </p:cNvSpPr>
          <p:nvPr/>
        </p:nvSpPr>
        <p:spPr>
          <a:xfrm>
            <a:off x="1547664" y="1772816"/>
            <a:ext cx="6934200" cy="440848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de-DE" altLang="en-US" sz="180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Bereitstellung von Gütern:</a:t>
            </a:r>
          </a:p>
          <a:p>
            <a:r>
              <a:rPr lang="de-DE" altLang="en-US" sz="1800" dirty="0" smtClean="0">
                <a:latin typeface="Arial" panose="020B0604020202020204" pitchFamily="34" charset="0"/>
              </a:rPr>
              <a:t>Bereitstellung </a:t>
            </a:r>
            <a:r>
              <a:rPr lang="de-DE" altLang="en-US" sz="1800" dirty="0">
                <a:latin typeface="Arial" panose="020B0604020202020204" pitchFamily="34" charset="0"/>
              </a:rPr>
              <a:t>von </a:t>
            </a: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öffentlichen Gütern und </a:t>
            </a:r>
            <a:r>
              <a:rPr lang="de-DE" altLang="en-US" sz="1800" b="1" dirty="0" err="1" smtClean="0">
                <a:solidFill>
                  <a:srgbClr val="C00000"/>
                </a:solidFill>
                <a:latin typeface="Arial" panose="020B0604020202020204" pitchFamily="34" charset="0"/>
              </a:rPr>
              <a:t>Allmendengütern</a:t>
            </a:r>
            <a:endParaRPr lang="de-DE" altLang="en-US" sz="1800" b="1" dirty="0">
              <a:solidFill>
                <a:srgbClr val="C00000"/>
              </a:solidFill>
              <a:latin typeface="Arial" panose="020B0604020202020204" pitchFamily="34" charset="0"/>
            </a:endParaRPr>
          </a:p>
          <a:p>
            <a:pPr lvl="1"/>
            <a:r>
              <a:rPr lang="de-DE" altLang="en-US" sz="1800" dirty="0" err="1">
                <a:latin typeface="Arial" panose="020B0604020202020204" pitchFamily="34" charset="0"/>
              </a:rPr>
              <a:t>Ausschlußprinzip</a:t>
            </a:r>
            <a:r>
              <a:rPr lang="de-DE" altLang="en-US" sz="1800" dirty="0">
                <a:latin typeface="Arial" panose="020B0604020202020204" pitchFamily="34" charset="0"/>
              </a:rPr>
              <a:t> versagt</a:t>
            </a:r>
          </a:p>
          <a:p>
            <a:pPr lvl="1"/>
            <a:r>
              <a:rPr lang="de-DE" altLang="en-US" sz="1800" dirty="0" smtClean="0">
                <a:latin typeface="Arial" panose="020B0604020202020204" pitchFamily="34" charset="0"/>
              </a:rPr>
              <a:t>wird vom Markt nicht bereitstellt</a:t>
            </a:r>
            <a:endParaRPr lang="de-DE" altLang="en-US" sz="1800" dirty="0">
              <a:latin typeface="Arial" panose="020B0604020202020204" pitchFamily="34" charset="0"/>
            </a:endParaRPr>
          </a:p>
          <a:p>
            <a:pPr lvl="1"/>
            <a:r>
              <a:rPr lang="de-DE" altLang="en-US" sz="1800" dirty="0">
                <a:latin typeface="Arial" panose="020B0604020202020204" pitchFamily="34" charset="0"/>
              </a:rPr>
              <a:t>hohe </a:t>
            </a:r>
            <a:r>
              <a:rPr lang="de-DE" altLang="en-US" sz="1800" dirty="0" smtClean="0">
                <a:latin typeface="Arial" panose="020B0604020202020204" pitchFamily="34" charset="0"/>
              </a:rPr>
              <a:t>Transaktionskosten</a:t>
            </a:r>
            <a:endParaRPr lang="de-DE" altLang="en-US" sz="1800" dirty="0">
              <a:latin typeface="Arial" panose="020B0604020202020204" pitchFamily="34" charset="0"/>
            </a:endParaRPr>
          </a:p>
          <a:p>
            <a:r>
              <a:rPr lang="de-DE" altLang="en-US" sz="1800" dirty="0" smtClean="0">
                <a:latin typeface="Arial" panose="020B0604020202020204" pitchFamily="34" charset="0"/>
              </a:rPr>
              <a:t>Sozialhilfe für </a:t>
            </a: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private Güter </a:t>
            </a:r>
            <a:r>
              <a:rPr lang="de-DE" altLang="en-US" sz="1800" dirty="0">
                <a:latin typeface="Arial" panose="020B0604020202020204" pitchFamily="34" charset="0"/>
              </a:rPr>
              <a:t>(z.B. Lebensmittel, Bekleidung, Wohnungen, </a:t>
            </a:r>
            <a:r>
              <a:rPr lang="de-DE" altLang="en-US" sz="1800" dirty="0" smtClean="0">
                <a:latin typeface="Arial" panose="020B0604020202020204" pitchFamily="34" charset="0"/>
              </a:rPr>
              <a:t>...) Problem</a:t>
            </a:r>
            <a:r>
              <a:rPr lang="de-DE" altLang="en-US" sz="1800" dirty="0">
                <a:latin typeface="Arial" panose="020B0604020202020204" pitchFamily="34" charset="0"/>
              </a:rPr>
              <a:t>: unzureichende Zahlungsfähigkeit </a:t>
            </a:r>
            <a:r>
              <a:rPr lang="de-DE" altLang="en-US" sz="1800" dirty="0">
                <a:latin typeface="Arial" panose="020B0604020202020204" pitchFamily="34" charset="0"/>
                <a:sym typeface="Symbol" panose="05050102010706020507" pitchFamily="18" charset="2"/>
              </a:rPr>
              <a:t></a:t>
            </a:r>
            <a:r>
              <a:rPr lang="de-DE" altLang="en-US" sz="1800" dirty="0">
                <a:latin typeface="Arial" panose="020B0604020202020204" pitchFamily="34" charset="0"/>
              </a:rPr>
              <a:t>Transferzahlungen oder Subventionen</a:t>
            </a:r>
          </a:p>
          <a:p>
            <a:pPr marL="0" indent="0">
              <a:buNone/>
            </a:pPr>
            <a:endParaRPr lang="de-DE" altLang="en-US" sz="1800" dirty="0" smtClean="0"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de-DE" altLang="en-US" sz="180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Lenkung der Nachfrage:</a:t>
            </a:r>
            <a:endParaRPr lang="de-DE" altLang="en-US" sz="1800" b="1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r>
              <a:rPr lang="de-DE" altLang="en-US" sz="1600" dirty="0" smtClean="0">
                <a:latin typeface="Arial" panose="020B0604020202020204" pitchFamily="34" charset="0"/>
              </a:rPr>
              <a:t>Förderung von </a:t>
            </a:r>
            <a:r>
              <a:rPr lang="de-DE" altLang="en-US" sz="160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meritorischen Gütern </a:t>
            </a:r>
            <a:r>
              <a:rPr lang="de-DE" altLang="en-US" sz="1600" dirty="0" smtClean="0">
                <a:latin typeface="Arial" panose="020B0604020202020204" pitchFamily="34" charset="0"/>
              </a:rPr>
              <a:t>(die der Staat für wertvoll erachtet, z.B. Oper und Theater, Elektroautos, Wärmepumpen)</a:t>
            </a:r>
            <a:endParaRPr lang="de-DE" altLang="en-US" sz="1600" dirty="0">
              <a:latin typeface="Arial" panose="020B0604020202020204" pitchFamily="34" charset="0"/>
            </a:endParaRPr>
          </a:p>
          <a:p>
            <a:r>
              <a:rPr lang="de-DE" altLang="en-US" sz="1600" dirty="0" smtClean="0">
                <a:latin typeface="Arial" panose="020B0604020202020204" pitchFamily="34" charset="0"/>
              </a:rPr>
              <a:t>Verteuerung von </a:t>
            </a:r>
            <a:r>
              <a:rPr lang="de-DE" altLang="en-US" sz="1600" b="1" dirty="0" err="1" smtClean="0">
                <a:solidFill>
                  <a:schemeClr val="tx2"/>
                </a:solidFill>
                <a:latin typeface="Arial" panose="020B0604020202020204" pitchFamily="34" charset="0"/>
              </a:rPr>
              <a:t>demeritorischen</a:t>
            </a:r>
            <a:r>
              <a:rPr lang="de-DE" altLang="en-US" sz="160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 Gütern</a:t>
            </a:r>
            <a:r>
              <a:rPr lang="de-DE" altLang="en-US" sz="1600" dirty="0" smtClean="0">
                <a:latin typeface="Arial" panose="020B0604020202020204" pitchFamily="34" charset="0"/>
              </a:rPr>
              <a:t> (z.B. Alkohol, Zigaretten, Glücksspiele, Umweltverschmutzung, fossile Brennstoffe)</a:t>
            </a:r>
          </a:p>
          <a:p>
            <a:endParaRPr lang="de-DE" altLang="en-US" sz="1800" dirty="0">
              <a:latin typeface="Arial" panose="020B0604020202020204" pitchFamily="34" charset="0"/>
            </a:endParaRPr>
          </a:p>
          <a:p>
            <a:endParaRPr lang="de-DE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8585119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Wie definiert man eine Steuer?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F2C7D504-C239-2E4B-A1DC-55D2C824F43F}"/>
              </a:ext>
            </a:extLst>
          </p:cNvPr>
          <p:cNvSpPr txBox="1">
            <a:spLocks noChangeArrowheads="1"/>
          </p:cNvSpPr>
          <p:nvPr/>
        </p:nvSpPr>
        <p:spPr>
          <a:xfrm>
            <a:off x="1547664" y="1772816"/>
            <a:ext cx="6934200" cy="440848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de-DE" altLang="en-US" sz="1800" i="1" dirty="0" smtClean="0">
                <a:latin typeface="Arial" panose="020B0604020202020204" pitchFamily="34" charset="0"/>
              </a:rPr>
              <a:t>Steuern </a:t>
            </a:r>
            <a:r>
              <a:rPr lang="de-DE" altLang="en-US" sz="1800" i="1" dirty="0">
                <a:latin typeface="Arial" panose="020B0604020202020204" pitchFamily="34" charset="0"/>
              </a:rPr>
              <a:t>sind Geldleistungen, die nicht eine Gegenleistung für eine besondere Leistung darstellen und von einem öffentlich-rechtlichen Gemeinwesen zur Erzielung von Einnahmen allen auferlegt werden, bei denen der Tatbestand zutrifft, an den das Gesetz die Leistungspflicht knüpft; die Erzielung von Einnahmen kann Nebenzweck sein.</a:t>
            </a:r>
            <a:endParaRPr lang="de-DE" altLang="en-US" sz="1800" i="1" dirty="0" smtClean="0">
              <a:latin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§3(1) Abgabenordnung</a:t>
            </a:r>
            <a:endParaRPr lang="de-DE" alt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DE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Steuern sind Geldleistungen an den Staat ohne konkrete Gegenleistung.</a:t>
            </a:r>
          </a:p>
          <a:p>
            <a:pPr marL="0" indent="0">
              <a:buNone/>
            </a:pPr>
            <a:endParaRPr lang="de-DE" altLang="en-US" sz="1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Gegenbeispiel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: Zahlung für einen neuen Reisepass ist mit einer konkreten Gegenleistung verbunden =&gt; keine Steuer, sondern </a:t>
            </a: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Gebühr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de-DE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1527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Steuern in der Geschichte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F2C7D504-C239-2E4B-A1DC-55D2C824F43F}"/>
              </a:ext>
            </a:extLst>
          </p:cNvPr>
          <p:cNvSpPr txBox="1">
            <a:spLocks noChangeArrowheads="1"/>
          </p:cNvSpPr>
          <p:nvPr/>
        </p:nvSpPr>
        <p:spPr>
          <a:xfrm>
            <a:off x="1145121" y="1772816"/>
            <a:ext cx="3600400" cy="440848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Steuern gab es schon </a:t>
            </a: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vor </a:t>
            </a:r>
            <a:r>
              <a:rPr lang="de-DE" altLang="en-US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5000 Jahren 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im </a:t>
            </a: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Alten 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Ägypten</a:t>
            </a:r>
          </a:p>
          <a:p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Oft Anlässe für </a:t>
            </a: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Kriege und Revolutionen</a:t>
            </a:r>
          </a:p>
          <a:p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 Russland gab es eine </a:t>
            </a: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Bartsteuer</a:t>
            </a:r>
          </a:p>
          <a:p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 Frankreich und Großbritannien </a:t>
            </a: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Fenster- und Türsteuern</a:t>
            </a:r>
          </a:p>
          <a:p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 Deutschland eine Salzsteuer, eine Zuckersteuer, eine Teesteuer, eine Kernbrennstoffsteuer,…</a:t>
            </a:r>
            <a:endParaRPr lang="de-DE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9563" y="4509120"/>
            <a:ext cx="3080890" cy="20489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2899" y="1461652"/>
            <a:ext cx="2486422" cy="2927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5419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/>
              <a:t>Grundsätze für die </a:t>
            </a:r>
            <a:r>
              <a:rPr lang="de-DE" altLang="en-US" sz="2400" dirty="0" smtClean="0"/>
              <a:t>Steuererhebung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F2C7D504-C239-2E4B-A1DC-55D2C824F43F}"/>
              </a:ext>
            </a:extLst>
          </p:cNvPr>
          <p:cNvSpPr txBox="1">
            <a:spLocks noChangeArrowheads="1"/>
          </p:cNvSpPr>
          <p:nvPr/>
        </p:nvSpPr>
        <p:spPr>
          <a:xfrm>
            <a:off x="1547813" y="1684338"/>
            <a:ext cx="6934200" cy="440848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endParaRPr lang="de-DE" altLang="en-US" sz="1200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de-DE" altLang="en-US" sz="1800" dirty="0">
                <a:latin typeface="Arial" panose="020B0604020202020204" pitchFamily="34" charset="0"/>
              </a:rPr>
              <a:t>Steuererhebung nach dem </a:t>
            </a:r>
            <a:r>
              <a:rPr lang="de-DE" altLang="en-US" sz="1800" b="1" dirty="0">
                <a:solidFill>
                  <a:srgbClr val="C00000"/>
                </a:solidFill>
                <a:latin typeface="Arial" panose="020B0604020202020204" pitchFamily="34" charset="0"/>
              </a:rPr>
              <a:t>Äquivalenzprinzip</a:t>
            </a:r>
            <a:r>
              <a:rPr lang="de-DE" altLang="en-US" sz="1800" dirty="0">
                <a:latin typeface="Arial" panose="020B0604020202020204" pitchFamily="34" charset="0"/>
              </a:rPr>
              <a:t>: die von Steuer-pflichtigen zu tragende Abgabenlast entspricht den jeweils insgesamt empfangenen staatlichen </a:t>
            </a:r>
            <a:r>
              <a:rPr lang="de-DE" altLang="en-US" sz="1800" dirty="0" smtClean="0">
                <a:latin typeface="Arial" panose="020B0604020202020204" pitchFamily="34" charset="0"/>
              </a:rPr>
              <a:t>Leistungen bzw. verursachen staatlichen Kosten, z.B. wieviel man verbraucht</a:t>
            </a:r>
            <a:endParaRPr lang="de-DE" altLang="en-US" sz="1800" dirty="0">
              <a:latin typeface="Arial" panose="020B0604020202020204" pitchFamily="34" charset="0"/>
            </a:endParaRPr>
          </a:p>
          <a:p>
            <a:pPr lvl="2">
              <a:lnSpc>
                <a:spcPct val="90000"/>
              </a:lnSpc>
              <a:buFontTx/>
              <a:buNone/>
            </a:pPr>
            <a:r>
              <a:rPr lang="de-DE" altLang="en-US" sz="1800" dirty="0">
                <a:latin typeface="Arial" panose="020B0604020202020204" pitchFamily="34" charset="0"/>
              </a:rPr>
              <a:t>Indikatoren für die Besteuerung</a:t>
            </a:r>
          </a:p>
          <a:p>
            <a:pPr lvl="2">
              <a:lnSpc>
                <a:spcPct val="90000"/>
              </a:lnSpc>
            </a:pPr>
            <a:r>
              <a:rPr lang="de-DE" altLang="en-US" sz="1800" dirty="0">
                <a:latin typeface="Arial" panose="020B0604020202020204" pitchFamily="34" charset="0"/>
              </a:rPr>
              <a:t>Personenzahl (Kopfsteuer) </a:t>
            </a:r>
          </a:p>
          <a:p>
            <a:pPr lvl="2">
              <a:lnSpc>
                <a:spcPct val="90000"/>
              </a:lnSpc>
            </a:pPr>
            <a:r>
              <a:rPr lang="de-DE" altLang="en-US" sz="1800" dirty="0">
                <a:latin typeface="Arial" panose="020B0604020202020204" pitchFamily="34" charset="0"/>
              </a:rPr>
              <a:t>Umsatz</a:t>
            </a:r>
          </a:p>
          <a:p>
            <a:pPr lvl="2">
              <a:lnSpc>
                <a:spcPct val="90000"/>
              </a:lnSpc>
            </a:pPr>
            <a:r>
              <a:rPr lang="de-DE" altLang="en-US" sz="1800" dirty="0">
                <a:latin typeface="Arial" panose="020B0604020202020204" pitchFamily="34" charset="0"/>
              </a:rPr>
              <a:t>Konsum von Alkohol, Tabak o.ä.</a:t>
            </a:r>
          </a:p>
          <a:p>
            <a:pPr lvl="2">
              <a:lnSpc>
                <a:spcPct val="90000"/>
              </a:lnSpc>
            </a:pPr>
            <a:r>
              <a:rPr lang="de-DE" altLang="en-US" sz="1800" dirty="0">
                <a:latin typeface="Arial" panose="020B0604020202020204" pitchFamily="34" charset="0"/>
              </a:rPr>
              <a:t>Mineralölverbrauch, Hubraum</a:t>
            </a:r>
          </a:p>
          <a:p>
            <a:pPr lvl="1">
              <a:lnSpc>
                <a:spcPct val="90000"/>
              </a:lnSpc>
            </a:pPr>
            <a:endParaRPr lang="de-DE" altLang="en-US" sz="1800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de-DE" altLang="en-US" sz="1800" dirty="0">
                <a:latin typeface="Arial" panose="020B0604020202020204" pitchFamily="34" charset="0"/>
              </a:rPr>
              <a:t>Steuererhebung nach dem </a:t>
            </a:r>
            <a:r>
              <a:rPr lang="de-DE" altLang="en-US" sz="1800" b="1" dirty="0">
                <a:solidFill>
                  <a:srgbClr val="C00000"/>
                </a:solidFill>
                <a:latin typeface="Arial" panose="020B0604020202020204" pitchFamily="34" charset="0"/>
              </a:rPr>
              <a:t>Leistungsfähigkeitsprinzip </a:t>
            </a:r>
            <a:r>
              <a:rPr lang="de-DE" altLang="en-US" sz="1800" dirty="0">
                <a:latin typeface="Arial" panose="020B0604020202020204" pitchFamily="34" charset="0"/>
              </a:rPr>
              <a:t>(</a:t>
            </a:r>
            <a:r>
              <a:rPr lang="de-DE" altLang="en-US" sz="1800" dirty="0" smtClean="0">
                <a:latin typeface="Arial" panose="020B0604020202020204" pitchFamily="34" charset="0"/>
              </a:rPr>
              <a:t>Einkommenssteuer)</a:t>
            </a:r>
            <a:endParaRPr lang="de-DE" altLang="en-US" sz="1800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de-DE" altLang="en-US" sz="1200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de-DE" altLang="en-US" sz="1800" dirty="0">
                <a:latin typeface="Arial" panose="020B0604020202020204" pitchFamily="34" charset="0"/>
              </a:rPr>
              <a:t>Internalisierung </a:t>
            </a:r>
            <a:r>
              <a:rPr lang="de-DE" altLang="en-US" sz="1800" b="1" dirty="0">
                <a:solidFill>
                  <a:srgbClr val="C00000"/>
                </a:solidFill>
                <a:latin typeface="Arial" panose="020B0604020202020204" pitchFamily="34" charset="0"/>
              </a:rPr>
              <a:t>externer Effekte </a:t>
            </a:r>
            <a:r>
              <a:rPr lang="de-DE" altLang="en-US" sz="1800" dirty="0">
                <a:latin typeface="Arial" panose="020B0604020202020204" pitchFamily="34" charset="0"/>
              </a:rPr>
              <a:t>(</a:t>
            </a:r>
            <a:r>
              <a:rPr lang="de-DE" altLang="en-US" sz="1800" dirty="0" smtClean="0">
                <a:latin typeface="Arial" panose="020B0604020202020204" pitchFamily="34" charset="0"/>
              </a:rPr>
              <a:t>Ökosteuer, CO</a:t>
            </a:r>
            <a:r>
              <a:rPr lang="de-DE" altLang="en-US" sz="1800" baseline="-25000" dirty="0" smtClean="0">
                <a:latin typeface="Arial" panose="020B0604020202020204" pitchFamily="34" charset="0"/>
              </a:rPr>
              <a:t>2</a:t>
            </a:r>
            <a:r>
              <a:rPr lang="de-DE" altLang="en-US" sz="1800" dirty="0">
                <a:latin typeface="Arial" panose="020B0604020202020204" pitchFamily="34" charset="0"/>
              </a:rPr>
              <a:t>-</a:t>
            </a:r>
            <a:r>
              <a:rPr lang="de-DE" altLang="en-US" sz="1800" dirty="0" smtClean="0">
                <a:latin typeface="Arial" panose="020B0604020202020204" pitchFamily="34" charset="0"/>
              </a:rPr>
              <a:t>Steuer)</a:t>
            </a:r>
            <a:endParaRPr lang="de-DE" altLang="en-US" dirty="0"/>
          </a:p>
        </p:txBody>
      </p:sp>
    </p:spTree>
    <p:extLst>
      <p:ext uri="{BB962C8B-B14F-4D97-AF65-F5344CB8AC3E}">
        <p14:creationId xmlns:p14="http://schemas.microsoft.com/office/powerpoint/2010/main" val="26911570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Direkte und indirekte Steuern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F2C7D504-C239-2E4B-A1DC-55D2C824F43F}"/>
              </a:ext>
            </a:extLst>
          </p:cNvPr>
          <p:cNvSpPr txBox="1">
            <a:spLocks noChangeArrowheads="1"/>
          </p:cNvSpPr>
          <p:nvPr/>
        </p:nvSpPr>
        <p:spPr>
          <a:xfrm>
            <a:off x="1475656" y="2449513"/>
            <a:ext cx="2520131" cy="440848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de-DE" altLang="en-US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irekte Steuern</a:t>
            </a:r>
          </a:p>
          <a:p>
            <a:pPr marL="0" indent="0">
              <a:lnSpc>
                <a:spcPct val="90000"/>
              </a:lnSpc>
              <a:buNone/>
            </a:pPr>
            <a:endParaRPr lang="de-DE" alt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Steuerträger = Steuerschuldner</a:t>
            </a:r>
          </a:p>
          <a:p>
            <a:pPr marL="0" indent="0">
              <a:lnSpc>
                <a:spcPct val="90000"/>
              </a:lnSpc>
              <a:buNone/>
            </a:pPr>
            <a:endParaRPr lang="de-DE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z.B. Einkommensteuer, Körperschaftsteuer</a:t>
            </a:r>
          </a:p>
          <a:p>
            <a:pPr marL="0" indent="0">
              <a:lnSpc>
                <a:spcPct val="90000"/>
              </a:lnSpc>
              <a:buNone/>
            </a:pPr>
            <a:endParaRPr lang="de-DE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F2C7D504-C239-2E4B-A1DC-55D2C824F43F}"/>
              </a:ext>
            </a:extLst>
          </p:cNvPr>
          <p:cNvSpPr txBox="1">
            <a:spLocks noChangeArrowheads="1"/>
          </p:cNvSpPr>
          <p:nvPr/>
        </p:nvSpPr>
        <p:spPr>
          <a:xfrm>
            <a:off x="5148064" y="2452193"/>
            <a:ext cx="3240360" cy="299303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indirekte Steuern</a:t>
            </a:r>
          </a:p>
          <a:p>
            <a:pPr marL="0" indent="0">
              <a:lnSpc>
                <a:spcPct val="90000"/>
              </a:lnSpc>
              <a:buNone/>
            </a:pPr>
            <a:endParaRPr lang="de-DE" alt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Steuerträger ≠ Steuerschuldner</a:t>
            </a:r>
          </a:p>
          <a:p>
            <a:pPr marL="0" indent="0">
              <a:lnSpc>
                <a:spcPct val="90000"/>
              </a:lnSpc>
              <a:buNone/>
            </a:pPr>
            <a:endParaRPr lang="de-DE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z.B. Mehrwertsteuer</a:t>
            </a:r>
          </a:p>
          <a:p>
            <a:pPr marL="0" indent="0">
              <a:lnSpc>
                <a:spcPct val="90000"/>
              </a:lnSpc>
              <a:buNone/>
            </a:pPr>
            <a:endParaRPr lang="de-DE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Steuerträger: Käufer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Steuerschuldner: Verkäufer</a:t>
            </a:r>
          </a:p>
          <a:p>
            <a:pPr marL="0" indent="0">
              <a:lnSpc>
                <a:spcPct val="90000"/>
              </a:lnSpc>
              <a:buNone/>
            </a:pPr>
            <a:endParaRPr lang="de-DE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739032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/>
              <a:t>Steuersystematik</a:t>
            </a:r>
            <a:endParaRPr lang="de-DE" altLang="en-US" sz="2400" dirty="0" smtClean="0"/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908175" y="1700213"/>
            <a:ext cx="3048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b="1" dirty="0">
                <a:solidFill>
                  <a:srgbClr val="C00000"/>
                </a:solidFill>
                <a:latin typeface="Arial" panose="020B0604020202020204" pitchFamily="34" charset="0"/>
              </a:rPr>
              <a:t>direkte </a:t>
            </a: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Steuern</a:t>
            </a:r>
            <a:endParaRPr lang="de-DE" altLang="en-US" b="1" dirty="0">
              <a:solidFill>
                <a:srgbClr val="C00000"/>
              </a:solidFill>
              <a:latin typeface="Book Antiqua" panose="02040602050305030304" pitchFamily="18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2441575" y="2538413"/>
            <a:ext cx="2438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Einkommensteuer*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2441575" y="2919413"/>
            <a:ext cx="2362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latin typeface="Arial" panose="020B0604020202020204" pitchFamily="34" charset="0"/>
              </a:rPr>
              <a:t>Körperschaftsteuer</a:t>
            </a:r>
            <a:endParaRPr lang="de-DE" altLang="en-US" dirty="0">
              <a:latin typeface="Book Antiqua" panose="02040602050305030304" pitchFamily="18" charset="0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2441575" y="3314700"/>
            <a:ext cx="2362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latin typeface="Arial" panose="020B0604020202020204" pitchFamily="34" charset="0"/>
              </a:rPr>
              <a:t>(</a:t>
            </a:r>
            <a:r>
              <a:rPr lang="de-DE" altLang="en-US" sz="1800" dirty="0" smtClean="0">
                <a:latin typeface="Arial" panose="020B0604020202020204" pitchFamily="34" charset="0"/>
              </a:rPr>
              <a:t>Vermögensteuer)</a:t>
            </a:r>
            <a:r>
              <a:rPr lang="de-DE" altLang="en-US" sz="1800" baseline="30000" dirty="0" smtClean="0">
                <a:latin typeface="Arial" panose="020B0604020202020204" pitchFamily="34" charset="0"/>
              </a:rPr>
              <a:t>1</a:t>
            </a:r>
            <a:endParaRPr lang="de-DE" altLang="en-US" dirty="0">
              <a:latin typeface="Book Antiqua" panose="02040602050305030304" pitchFamily="18" charset="0"/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2441575" y="3681413"/>
            <a:ext cx="2438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Erbschaftsteuer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2441575" y="4076700"/>
            <a:ext cx="2362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Kirchensteuer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2365375" y="5129213"/>
            <a:ext cx="2362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Gewerbesteuer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2365375" y="5510213"/>
            <a:ext cx="2362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Grundsteuer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4" name="Line 22"/>
          <p:cNvSpPr>
            <a:spLocks noChangeShapeType="1"/>
          </p:cNvSpPr>
          <p:nvPr/>
        </p:nvSpPr>
        <p:spPr bwMode="auto">
          <a:xfrm flipH="1">
            <a:off x="2060575" y="2538413"/>
            <a:ext cx="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5" name="Line 23"/>
          <p:cNvSpPr>
            <a:spLocks noChangeShapeType="1"/>
          </p:cNvSpPr>
          <p:nvPr/>
        </p:nvSpPr>
        <p:spPr bwMode="auto">
          <a:xfrm>
            <a:off x="2060575" y="5281613"/>
            <a:ext cx="3048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" name="Line 24"/>
          <p:cNvSpPr>
            <a:spLocks noChangeShapeType="1"/>
          </p:cNvSpPr>
          <p:nvPr/>
        </p:nvSpPr>
        <p:spPr bwMode="auto">
          <a:xfrm>
            <a:off x="2060575" y="3910013"/>
            <a:ext cx="3048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7" name="Line 25"/>
          <p:cNvSpPr>
            <a:spLocks noChangeShapeType="1"/>
          </p:cNvSpPr>
          <p:nvPr/>
        </p:nvSpPr>
        <p:spPr bwMode="auto">
          <a:xfrm>
            <a:off x="2060575" y="3529013"/>
            <a:ext cx="3048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8" name="Line 26"/>
          <p:cNvSpPr>
            <a:spLocks noChangeShapeType="1"/>
          </p:cNvSpPr>
          <p:nvPr/>
        </p:nvSpPr>
        <p:spPr bwMode="auto">
          <a:xfrm>
            <a:off x="2060575" y="3148013"/>
            <a:ext cx="3048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9" name="Line 27"/>
          <p:cNvSpPr>
            <a:spLocks noChangeShapeType="1"/>
          </p:cNvSpPr>
          <p:nvPr/>
        </p:nvSpPr>
        <p:spPr bwMode="auto">
          <a:xfrm>
            <a:off x="2060575" y="2767013"/>
            <a:ext cx="3048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0" name="Line 28"/>
          <p:cNvSpPr>
            <a:spLocks noChangeShapeType="1"/>
          </p:cNvSpPr>
          <p:nvPr/>
        </p:nvSpPr>
        <p:spPr bwMode="auto">
          <a:xfrm>
            <a:off x="2060575" y="4291013"/>
            <a:ext cx="3048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1" name="Line 29"/>
          <p:cNvSpPr>
            <a:spLocks noChangeShapeType="1"/>
          </p:cNvSpPr>
          <p:nvPr/>
        </p:nvSpPr>
        <p:spPr bwMode="auto">
          <a:xfrm>
            <a:off x="2060575" y="5738813"/>
            <a:ext cx="3048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5508625" y="1700213"/>
            <a:ext cx="2057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de-DE" altLang="en-US" sz="1800" b="1" dirty="0">
                <a:solidFill>
                  <a:srgbClr val="C00000"/>
                </a:solidFill>
                <a:latin typeface="Arial" panose="020B0604020202020204" pitchFamily="34" charset="0"/>
              </a:rPr>
              <a:t>indirekte Steuern</a:t>
            </a:r>
            <a:endParaRPr lang="de-DE" altLang="en-US" b="1" dirty="0">
              <a:solidFill>
                <a:srgbClr val="C00000"/>
              </a:solidFill>
              <a:latin typeface="Book Antiqua" panose="02040602050305030304" pitchFamily="18" charset="0"/>
            </a:endParaRPr>
          </a:p>
        </p:txBody>
      </p:sp>
      <p:sp>
        <p:nvSpPr>
          <p:cNvPr id="23" name="Text Box 13"/>
          <p:cNvSpPr txBox="1">
            <a:spLocks noChangeArrowheads="1"/>
          </p:cNvSpPr>
          <p:nvPr/>
        </p:nvSpPr>
        <p:spPr bwMode="auto">
          <a:xfrm>
            <a:off x="6127750" y="2538413"/>
            <a:ext cx="21240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Umsatzsteuer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4" name="Text Box 14"/>
          <p:cNvSpPr txBox="1">
            <a:spLocks noChangeArrowheads="1"/>
          </p:cNvSpPr>
          <p:nvPr/>
        </p:nvSpPr>
        <p:spPr bwMode="auto">
          <a:xfrm>
            <a:off x="6118225" y="2995613"/>
            <a:ext cx="2057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Mineralölsteuer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5" name="Text Box 15"/>
          <p:cNvSpPr txBox="1">
            <a:spLocks noChangeArrowheads="1"/>
          </p:cNvSpPr>
          <p:nvPr/>
        </p:nvSpPr>
        <p:spPr bwMode="auto">
          <a:xfrm>
            <a:off x="6118225" y="3452813"/>
            <a:ext cx="2057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Stromsteuer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6" name="Text Box 16"/>
          <p:cNvSpPr txBox="1">
            <a:spLocks noChangeArrowheads="1"/>
          </p:cNvSpPr>
          <p:nvPr/>
        </p:nvSpPr>
        <p:spPr bwMode="auto">
          <a:xfrm>
            <a:off x="6118225" y="3910013"/>
            <a:ext cx="2438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latin typeface="Arial" panose="020B0604020202020204" pitchFamily="34" charset="0"/>
              </a:rPr>
              <a:t>Tabaksteuer</a:t>
            </a:r>
            <a:endParaRPr lang="de-DE" altLang="en-US" dirty="0">
              <a:latin typeface="Book Antiqua" panose="02040602050305030304" pitchFamily="18" charset="0"/>
            </a:endParaRPr>
          </a:p>
        </p:txBody>
      </p:sp>
      <p:sp>
        <p:nvSpPr>
          <p:cNvPr id="27" name="Text Box 17"/>
          <p:cNvSpPr txBox="1">
            <a:spLocks noChangeArrowheads="1"/>
          </p:cNvSpPr>
          <p:nvPr/>
        </p:nvSpPr>
        <p:spPr bwMode="auto">
          <a:xfrm>
            <a:off x="6194425" y="5078415"/>
            <a:ext cx="2362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Zölle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8" name="Text Box 18"/>
          <p:cNvSpPr txBox="1">
            <a:spLocks noChangeArrowheads="1"/>
          </p:cNvSpPr>
          <p:nvPr/>
        </p:nvSpPr>
        <p:spPr bwMode="auto">
          <a:xfrm>
            <a:off x="6194425" y="5459415"/>
            <a:ext cx="2362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Grunderwerbsteuer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9" name="Text Box 19"/>
          <p:cNvSpPr txBox="1">
            <a:spLocks noChangeArrowheads="1"/>
          </p:cNvSpPr>
          <p:nvPr/>
        </p:nvSpPr>
        <p:spPr bwMode="auto">
          <a:xfrm>
            <a:off x="6194425" y="5916615"/>
            <a:ext cx="2362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Börsenumsatzsteuer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0" name="Text Box 20"/>
          <p:cNvSpPr txBox="1">
            <a:spLocks noChangeArrowheads="1"/>
          </p:cNvSpPr>
          <p:nvPr/>
        </p:nvSpPr>
        <p:spPr bwMode="auto">
          <a:xfrm>
            <a:off x="5584825" y="2081213"/>
            <a:ext cx="2514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Verbrauchssteuern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1" name="Text Box 21"/>
          <p:cNvSpPr txBox="1">
            <a:spLocks noChangeArrowheads="1"/>
          </p:cNvSpPr>
          <p:nvPr/>
        </p:nvSpPr>
        <p:spPr bwMode="auto">
          <a:xfrm>
            <a:off x="5584825" y="4697415"/>
            <a:ext cx="2590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Verkehrssteuern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2" name="Line 33"/>
          <p:cNvSpPr>
            <a:spLocks noChangeShapeType="1"/>
          </p:cNvSpPr>
          <p:nvPr/>
        </p:nvSpPr>
        <p:spPr bwMode="auto">
          <a:xfrm>
            <a:off x="5889625" y="2462213"/>
            <a:ext cx="0" cy="201215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3" name="Line 34"/>
          <p:cNvSpPr>
            <a:spLocks noChangeShapeType="1"/>
          </p:cNvSpPr>
          <p:nvPr/>
        </p:nvSpPr>
        <p:spPr bwMode="auto">
          <a:xfrm>
            <a:off x="5889625" y="5078415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4" name="Line 35"/>
          <p:cNvSpPr>
            <a:spLocks noChangeShapeType="1"/>
          </p:cNvSpPr>
          <p:nvPr/>
        </p:nvSpPr>
        <p:spPr bwMode="auto">
          <a:xfrm>
            <a:off x="5889625" y="2767013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" name="Line 36"/>
          <p:cNvSpPr>
            <a:spLocks noChangeShapeType="1"/>
          </p:cNvSpPr>
          <p:nvPr/>
        </p:nvSpPr>
        <p:spPr bwMode="auto">
          <a:xfrm>
            <a:off x="5889625" y="3224213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" name="Line 37"/>
          <p:cNvSpPr>
            <a:spLocks noChangeShapeType="1"/>
          </p:cNvSpPr>
          <p:nvPr/>
        </p:nvSpPr>
        <p:spPr bwMode="auto">
          <a:xfrm>
            <a:off x="5889625" y="3681413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" name="Line 38"/>
          <p:cNvSpPr>
            <a:spLocks noChangeShapeType="1"/>
          </p:cNvSpPr>
          <p:nvPr/>
        </p:nvSpPr>
        <p:spPr bwMode="auto">
          <a:xfrm>
            <a:off x="5889625" y="4138613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8" name="Line 39"/>
          <p:cNvSpPr>
            <a:spLocks noChangeShapeType="1"/>
          </p:cNvSpPr>
          <p:nvPr/>
        </p:nvSpPr>
        <p:spPr bwMode="auto">
          <a:xfrm>
            <a:off x="5889625" y="568801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9" name="Line 40"/>
          <p:cNvSpPr>
            <a:spLocks noChangeShapeType="1"/>
          </p:cNvSpPr>
          <p:nvPr/>
        </p:nvSpPr>
        <p:spPr bwMode="auto">
          <a:xfrm>
            <a:off x="5889625" y="523081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0" name="Line 41"/>
          <p:cNvSpPr>
            <a:spLocks noChangeShapeType="1"/>
          </p:cNvSpPr>
          <p:nvPr/>
        </p:nvSpPr>
        <p:spPr bwMode="auto">
          <a:xfrm>
            <a:off x="5889625" y="606901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1" name="Text Box 45"/>
          <p:cNvSpPr txBox="1">
            <a:spLocks noChangeArrowheads="1"/>
          </p:cNvSpPr>
          <p:nvPr/>
        </p:nvSpPr>
        <p:spPr bwMode="auto">
          <a:xfrm>
            <a:off x="2289175" y="5891213"/>
            <a:ext cx="2895600" cy="84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400" dirty="0" smtClean="0">
                <a:latin typeface="Arial" panose="020B0604020202020204" pitchFamily="34" charset="0"/>
              </a:rPr>
              <a:t>* Lohnsteuer </a:t>
            </a:r>
            <a:r>
              <a:rPr lang="de-DE" altLang="en-US" sz="1400" dirty="0">
                <a:latin typeface="Arial" panose="020B0604020202020204" pitchFamily="34" charset="0"/>
              </a:rPr>
              <a:t>und veranlagte  </a:t>
            </a:r>
            <a:br>
              <a:rPr lang="de-DE" altLang="en-US" sz="1400" dirty="0">
                <a:latin typeface="Arial" panose="020B0604020202020204" pitchFamily="34" charset="0"/>
              </a:rPr>
            </a:br>
            <a:r>
              <a:rPr lang="de-DE" altLang="en-US" sz="1400" dirty="0">
                <a:latin typeface="Arial" panose="020B0604020202020204" pitchFamily="34" charset="0"/>
              </a:rPr>
              <a:t>  </a:t>
            </a:r>
            <a:r>
              <a:rPr lang="de-DE" altLang="en-US" sz="1400" dirty="0" smtClean="0">
                <a:latin typeface="Arial" panose="020B0604020202020204" pitchFamily="34" charset="0"/>
              </a:rPr>
              <a:t>Einkommensteuer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400" baseline="30000" dirty="0" smtClean="0">
                <a:latin typeface="Arial" panose="020B0604020202020204" pitchFamily="34" charset="0"/>
              </a:rPr>
              <a:t>1 </a:t>
            </a:r>
            <a:r>
              <a:rPr lang="de-DE" altLang="en-US" sz="1400" dirty="0" smtClean="0">
                <a:latin typeface="Arial" panose="020B0604020202020204" pitchFamily="34" charset="0"/>
              </a:rPr>
              <a:t>Seit 1997 nicht mehr erhoben</a:t>
            </a:r>
            <a:endParaRPr lang="de-DE" altLang="en-US" sz="1400" baseline="30000" dirty="0">
              <a:latin typeface="Arial" panose="020B0604020202020204" pitchFamily="34" charset="0"/>
            </a:endParaRPr>
          </a:p>
        </p:txBody>
      </p:sp>
      <p:sp>
        <p:nvSpPr>
          <p:cNvPr id="42" name="Text Box 46"/>
          <p:cNvSpPr txBox="1">
            <a:spLocks noChangeArrowheads="1"/>
          </p:cNvSpPr>
          <p:nvPr/>
        </p:nvSpPr>
        <p:spPr bwMode="auto">
          <a:xfrm>
            <a:off x="1908175" y="2081213"/>
            <a:ext cx="2667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Personensteuern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43" name="Text Box 47"/>
          <p:cNvSpPr txBox="1">
            <a:spLocks noChangeArrowheads="1"/>
          </p:cNvSpPr>
          <p:nvPr/>
        </p:nvSpPr>
        <p:spPr bwMode="auto">
          <a:xfrm>
            <a:off x="1831975" y="4595813"/>
            <a:ext cx="2133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Sachsteuern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44" name="Line 50"/>
          <p:cNvSpPr>
            <a:spLocks noChangeShapeType="1"/>
          </p:cNvSpPr>
          <p:nvPr/>
        </p:nvSpPr>
        <p:spPr bwMode="auto">
          <a:xfrm>
            <a:off x="2060575" y="4976813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5" name="Text Box 16"/>
          <p:cNvSpPr txBox="1">
            <a:spLocks noChangeArrowheads="1"/>
          </p:cNvSpPr>
          <p:nvPr/>
        </p:nvSpPr>
        <p:spPr bwMode="auto">
          <a:xfrm>
            <a:off x="6118225" y="4291013"/>
            <a:ext cx="2438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latin typeface="Arial" panose="020B0604020202020204" pitchFamily="34" charset="0"/>
              </a:rPr>
              <a:t>CO</a:t>
            </a:r>
            <a:r>
              <a:rPr lang="de-DE" altLang="en-US" sz="1800" baseline="-25000" dirty="0" smtClean="0">
                <a:latin typeface="Arial" panose="020B0604020202020204" pitchFamily="34" charset="0"/>
              </a:rPr>
              <a:t>2</a:t>
            </a:r>
            <a:r>
              <a:rPr lang="de-DE" altLang="en-US" sz="1800" dirty="0" smtClean="0">
                <a:latin typeface="Arial" panose="020B0604020202020204" pitchFamily="34" charset="0"/>
              </a:rPr>
              <a:t>-Steuer</a:t>
            </a:r>
            <a:endParaRPr lang="de-DE" altLang="en-US" dirty="0">
              <a:latin typeface="Book Antiqua" panose="02040602050305030304" pitchFamily="18" charset="0"/>
            </a:endParaRPr>
          </a:p>
        </p:txBody>
      </p:sp>
      <p:sp>
        <p:nvSpPr>
          <p:cNvPr id="46" name="Line 38"/>
          <p:cNvSpPr>
            <a:spLocks noChangeShapeType="1"/>
          </p:cNvSpPr>
          <p:nvPr/>
        </p:nvSpPr>
        <p:spPr bwMode="auto">
          <a:xfrm>
            <a:off x="5889625" y="4474369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127528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rdmannvorlage">
  <a:themeElements>
    <a:clrScheme name="">
      <a:dk1>
        <a:srgbClr val="000000"/>
      </a:dk1>
      <a:lt1>
        <a:srgbClr val="FFFFFF"/>
      </a:lt1>
      <a:dk2>
        <a:srgbClr val="CC3300"/>
      </a:dk2>
      <a:lt2>
        <a:srgbClr val="5F5F5F"/>
      </a:lt2>
      <a:accent1>
        <a:srgbClr val="CC6600"/>
      </a:accent1>
      <a:accent2>
        <a:srgbClr val="CC0066"/>
      </a:accent2>
      <a:accent3>
        <a:srgbClr val="FFFFFF"/>
      </a:accent3>
      <a:accent4>
        <a:srgbClr val="000000"/>
      </a:accent4>
      <a:accent5>
        <a:srgbClr val="E2B8AA"/>
      </a:accent5>
      <a:accent6>
        <a:srgbClr val="B9005C"/>
      </a:accent6>
      <a:hlink>
        <a:srgbClr val="CC00CC"/>
      </a:hlink>
      <a:folHlink>
        <a:srgbClr val="990099"/>
      </a:folHlink>
    </a:clrScheme>
    <a:fontScheme name="erdmannvorlage.po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</a:defRPr>
        </a:defPPr>
      </a:lstStyle>
    </a:lnDef>
  </a:objectDefaults>
  <a:extraClrSchemeLst>
    <a:extraClrScheme>
      <a:clrScheme name="erdmannvorlage.pot 1">
        <a:dk1>
          <a:srgbClr val="5F5F5F"/>
        </a:dk1>
        <a:lt1>
          <a:srgbClr val="FFFFCC"/>
        </a:lt1>
        <a:dk2>
          <a:srgbClr val="000000"/>
        </a:dk2>
        <a:lt2>
          <a:srgbClr val="FFCC66"/>
        </a:lt2>
        <a:accent1>
          <a:srgbClr val="FF9933"/>
        </a:accent1>
        <a:accent2>
          <a:srgbClr val="CC0066"/>
        </a:accent2>
        <a:accent3>
          <a:srgbClr val="AAAAAA"/>
        </a:accent3>
        <a:accent4>
          <a:srgbClr val="DADAAE"/>
        </a:accent4>
        <a:accent5>
          <a:srgbClr val="FFCAAD"/>
        </a:accent5>
        <a:accent6>
          <a:srgbClr val="B9005C"/>
        </a:accent6>
        <a:hlink>
          <a:srgbClr val="CC00CC"/>
        </a:hlink>
        <a:folHlink>
          <a:srgbClr val="99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rdmannvorlage.pot 2">
        <a:dk1>
          <a:srgbClr val="000000"/>
        </a:dk1>
        <a:lt1>
          <a:srgbClr val="FFFFFF"/>
        </a:lt1>
        <a:dk2>
          <a:srgbClr val="FF9900"/>
        </a:dk2>
        <a:lt2>
          <a:srgbClr val="5F5F5F"/>
        </a:lt2>
        <a:accent1>
          <a:srgbClr val="FF9933"/>
        </a:accent1>
        <a:accent2>
          <a:srgbClr val="CC0066"/>
        </a:accent2>
        <a:accent3>
          <a:srgbClr val="FFFFFF"/>
        </a:accent3>
        <a:accent4>
          <a:srgbClr val="000000"/>
        </a:accent4>
        <a:accent5>
          <a:srgbClr val="FFCAAD"/>
        </a:accent5>
        <a:accent6>
          <a:srgbClr val="B9005C"/>
        </a:accent6>
        <a:hlink>
          <a:srgbClr val="CC00CC"/>
        </a:hlink>
        <a:folHlink>
          <a:srgbClr val="9900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rdmannvorlage.po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C:\Programme\Microsoft Office\Vorlagen\erdmannvorlage.pot</Template>
  <TotalTime>0</TotalTime>
  <Words>2026</Words>
  <Application>Microsoft Office PowerPoint</Application>
  <PresentationFormat>On-screen Show (4:3)</PresentationFormat>
  <Paragraphs>367</Paragraphs>
  <Slides>30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Arial</vt:lpstr>
      <vt:lpstr>Book Antiqua</vt:lpstr>
      <vt:lpstr>Cambria Math</vt:lpstr>
      <vt:lpstr>MS Sans Serif</vt:lpstr>
      <vt:lpstr>Symbol</vt:lpstr>
      <vt:lpstr>Times New Roman</vt:lpstr>
      <vt:lpstr>erdmannvorlage</vt:lpstr>
      <vt:lpstr>Equation</vt:lpstr>
      <vt:lpstr>Wirtschaftliche Grundlagen  im Wintersemester 2024-5  Steuern</vt:lpstr>
      <vt:lpstr>Steuern: Fragen</vt:lpstr>
      <vt:lpstr>Arten von Gütern</vt:lpstr>
      <vt:lpstr>Wozu benötigt der Staat Steuern?</vt:lpstr>
      <vt:lpstr>Wie definiert man eine Steuer?</vt:lpstr>
      <vt:lpstr>Steuern in der Geschichte</vt:lpstr>
      <vt:lpstr>Grundsätze für die Steuererhebung</vt:lpstr>
      <vt:lpstr>Direkte und indirekte Steuern</vt:lpstr>
      <vt:lpstr>Steuersystematik</vt:lpstr>
      <vt:lpstr>Ertragskompetenz der Steuern nach Gebietskörperschaften 2016</vt:lpstr>
      <vt:lpstr>Einnahmen und Ausgaben des Staates  inkl. Sozialversicherungen </vt:lpstr>
      <vt:lpstr>Steuereinnahmen 2020</vt:lpstr>
      <vt:lpstr>Steuereinnahmen in Deutschland in Mill. Euro</vt:lpstr>
      <vt:lpstr>Umsatzsteuern  in Europa 2019</vt:lpstr>
      <vt:lpstr>Einkommensteuersätze in Deutschland </vt:lpstr>
      <vt:lpstr>Einkommensteuer: Grenzsteuersatz und Durchschnittssteuersatz</vt:lpstr>
      <vt:lpstr>Steuer in Investitionsrechnungen</vt:lpstr>
      <vt:lpstr> Gewinn und Verlustrechnung (Erfolgsrechnung) Gesamtkostenverfahren gemäß § 275 Abs. 2 und 3 HGB</vt:lpstr>
      <vt:lpstr>Einige Nutzungsdauern in den amtlichen Abschreibungstabellen [Jahre]</vt:lpstr>
      <vt:lpstr>Stille Reserven</vt:lpstr>
      <vt:lpstr>Abschreibungen und stille Reserven</vt:lpstr>
      <vt:lpstr>Steuerkredit vorzeitiger Abschreibungen</vt:lpstr>
      <vt:lpstr>Ampel-Koalition plant „Super-Abschreibungen“</vt:lpstr>
      <vt:lpstr>Aspekte und Ziele der Bilanzpolitik </vt:lpstr>
      <vt:lpstr>Cash-Flow und Steuern</vt:lpstr>
      <vt:lpstr>Beispielaufgabe</vt:lpstr>
      <vt:lpstr>Beispielaufgabe a)</vt:lpstr>
      <vt:lpstr>Beispielaufgabe b)</vt:lpstr>
      <vt:lpstr>Externe Kosten: Beispiel von CO2</vt:lpstr>
      <vt:lpstr>Problem: Unterschiedliche Auswirkungen auf Gruppen = Wähler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Wirtschaftswissenschaftliche Grundlagen: Unternehmen</dc:title>
  <dc:creator>Lisa Koch</dc:creator>
  <cp:lastModifiedBy>Tom Brown</cp:lastModifiedBy>
  <cp:revision>328</cp:revision>
  <cp:lastPrinted>2020-04-29T06:56:35Z</cp:lastPrinted>
  <dcterms:created xsi:type="dcterms:W3CDTF">1601-01-01T00:00:00Z</dcterms:created>
  <dcterms:modified xsi:type="dcterms:W3CDTF">2024-11-24T18:40:03Z</dcterms:modified>
</cp:coreProperties>
</file>