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</p:sldMasterIdLst>
  <p:notesMasterIdLst>
    <p:notesMasterId r:id="rId61"/>
  </p:notesMasterIdLst>
  <p:handoutMasterIdLst>
    <p:handoutMasterId r:id="rId62"/>
  </p:handoutMasterIdLst>
  <p:sldIdLst>
    <p:sldId id="326" r:id="rId2"/>
    <p:sldId id="328" r:id="rId3"/>
    <p:sldId id="333" r:id="rId4"/>
    <p:sldId id="329" r:id="rId5"/>
    <p:sldId id="288" r:id="rId6"/>
    <p:sldId id="256" r:id="rId7"/>
    <p:sldId id="296" r:id="rId8"/>
    <p:sldId id="342" r:id="rId9"/>
    <p:sldId id="343" r:id="rId10"/>
    <p:sldId id="308" r:id="rId11"/>
    <p:sldId id="335" r:id="rId12"/>
    <p:sldId id="295" r:id="rId13"/>
    <p:sldId id="309" r:id="rId14"/>
    <p:sldId id="313" r:id="rId15"/>
    <p:sldId id="310" r:id="rId16"/>
    <p:sldId id="297" r:id="rId17"/>
    <p:sldId id="300" r:id="rId18"/>
    <p:sldId id="306" r:id="rId19"/>
    <p:sldId id="302" r:id="rId20"/>
    <p:sldId id="301" r:id="rId21"/>
    <p:sldId id="344" r:id="rId22"/>
    <p:sldId id="345" r:id="rId23"/>
    <p:sldId id="303" r:id="rId24"/>
    <p:sldId id="307" r:id="rId25"/>
    <p:sldId id="331" r:id="rId26"/>
    <p:sldId id="304" r:id="rId27"/>
    <p:sldId id="305" r:id="rId28"/>
    <p:sldId id="321" r:id="rId29"/>
    <p:sldId id="275" r:id="rId30"/>
    <p:sldId id="314" r:id="rId31"/>
    <p:sldId id="324" r:id="rId32"/>
    <p:sldId id="334" r:id="rId33"/>
    <p:sldId id="325" r:id="rId34"/>
    <p:sldId id="315" r:id="rId35"/>
    <p:sldId id="311" r:id="rId36"/>
    <p:sldId id="312" r:id="rId37"/>
    <p:sldId id="298" r:id="rId38"/>
    <p:sldId id="339" r:id="rId39"/>
    <p:sldId id="340" r:id="rId40"/>
    <p:sldId id="292" r:id="rId41"/>
    <p:sldId id="327" r:id="rId42"/>
    <p:sldId id="282" r:id="rId43"/>
    <p:sldId id="284" r:id="rId44"/>
    <p:sldId id="316" r:id="rId45"/>
    <p:sldId id="286" r:id="rId46"/>
    <p:sldId id="287" r:id="rId47"/>
    <p:sldId id="285" r:id="rId48"/>
    <p:sldId id="317" r:id="rId49"/>
    <p:sldId id="318" r:id="rId50"/>
    <p:sldId id="319" r:id="rId51"/>
    <p:sldId id="322" r:id="rId52"/>
    <p:sldId id="323" r:id="rId53"/>
    <p:sldId id="320" r:id="rId54"/>
    <p:sldId id="293" r:id="rId55"/>
    <p:sldId id="299" r:id="rId56"/>
    <p:sldId id="337" r:id="rId57"/>
    <p:sldId id="338" r:id="rId58"/>
    <p:sldId id="332" r:id="rId59"/>
    <p:sldId id="279" r:id="rId60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5" userDrawn="1">
          <p15:clr>
            <a:srgbClr val="A4A3A4"/>
          </p15:clr>
        </p15:guide>
        <p15:guide id="2" pos="12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19" autoAdjust="0"/>
    <p:restoredTop sz="91581" autoAdjust="0"/>
  </p:normalViewPr>
  <p:slideViewPr>
    <p:cSldViewPr snapToGrid="0">
      <p:cViewPr varScale="1">
        <p:scale>
          <a:sx n="79" d="100"/>
          <a:sy n="79" d="100"/>
        </p:scale>
        <p:origin x="2118" y="84"/>
      </p:cViewPr>
      <p:guideLst>
        <p:guide orient="horz" pos="845"/>
        <p:guide pos="12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9" d="100"/>
          <a:sy n="49" d="100"/>
        </p:scale>
        <p:origin x="-2117" y="-67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E636904A-E93E-774E-B0E0-C139A852EBE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84513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18" tIns="48009" rIns="96018" bIns="48009" numCol="1" anchor="t" anchorCtr="0" compatLnSpc="1">
            <a:prstTxWarp prst="textNoShape">
              <a:avLst/>
            </a:prstTxWarp>
          </a:bodyPr>
          <a:lstStyle>
            <a:lvl1pPr defTabSz="962025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0C12F5C8-08E8-E045-9649-9A116891A7F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60825" y="0"/>
            <a:ext cx="3003550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18" tIns="48009" rIns="96018" bIns="48009" numCol="1" anchor="t" anchorCtr="0" compatLnSpc="1">
            <a:prstTxWarp prst="textNoShape">
              <a:avLst/>
            </a:prstTxWarp>
          </a:bodyPr>
          <a:lstStyle>
            <a:lvl1pPr algn="r" defTabSz="962025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2" name="Rectangle 4">
            <a:extLst>
              <a:ext uri="{FF2B5EF4-FFF2-40B4-BE49-F238E27FC236}">
                <a16:creationId xmlns:a16="http://schemas.microsoft.com/office/drawing/2014/main" id="{9A08C26B-2D38-6C48-A010-5F72F2AD6FB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56775"/>
            <a:ext cx="3084513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18" tIns="48009" rIns="96018" bIns="48009" numCol="1" anchor="b" anchorCtr="0" compatLnSpc="1">
            <a:prstTxWarp prst="textNoShape">
              <a:avLst/>
            </a:prstTxWarp>
          </a:bodyPr>
          <a:lstStyle>
            <a:lvl1pPr defTabSz="962025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3" name="Rectangle 5">
            <a:extLst>
              <a:ext uri="{FF2B5EF4-FFF2-40B4-BE49-F238E27FC236}">
                <a16:creationId xmlns:a16="http://schemas.microsoft.com/office/drawing/2014/main" id="{FBE21937-F5A4-D148-99AB-A9EE8BFC52D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60825" y="9756775"/>
            <a:ext cx="3003550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18" tIns="48009" rIns="96018" bIns="48009" numCol="1" anchor="b" anchorCtr="0" compatLnSpc="1">
            <a:prstTxWarp prst="textNoShape">
              <a:avLst/>
            </a:prstTxWarp>
          </a:bodyPr>
          <a:lstStyle>
            <a:lvl1pPr algn="r" defTabSz="962025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FFD359F-3949-4CB1-A971-E31EC8BCEA3F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0A70F590-61FB-D941-A415-3E55BCCACDF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0958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18" tIns="48009" rIns="96018" bIns="48009" numCol="1" anchor="t" anchorCtr="0" compatLnSpc="1">
            <a:prstTxWarp prst="textNoShape">
              <a:avLst/>
            </a:prstTxWarp>
          </a:bodyPr>
          <a:lstStyle>
            <a:lvl1pPr defTabSz="962025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8F36D997-5ECA-1544-AA84-EA3CFCE04AD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3" y="0"/>
            <a:ext cx="3074987" cy="50958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18" tIns="48009" rIns="96018" bIns="48009" numCol="1" anchor="t" anchorCtr="0" compatLnSpc="1">
            <a:prstTxWarp prst="textNoShape">
              <a:avLst/>
            </a:prstTxWarp>
          </a:bodyPr>
          <a:lstStyle>
            <a:lvl1pPr algn="r" defTabSz="962025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7013" y="317500"/>
            <a:ext cx="6573837" cy="4930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85C22BAF-5E88-B149-AC8D-82711FAF771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06400" y="5564188"/>
            <a:ext cx="5962650" cy="39020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18" tIns="48009" rIns="96018" bIns="480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id="{7F8CDE2A-11B2-6542-A5A1-5900424E88F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5025"/>
            <a:ext cx="3074988" cy="50958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18" tIns="48009" rIns="96018" bIns="48009" numCol="1" anchor="b" anchorCtr="0" compatLnSpc="1">
            <a:prstTxWarp prst="textNoShape">
              <a:avLst/>
            </a:prstTxWarp>
          </a:bodyPr>
          <a:lstStyle>
            <a:lvl1pPr defTabSz="962025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91" name="Rectangle 7">
            <a:extLst>
              <a:ext uri="{FF2B5EF4-FFF2-40B4-BE49-F238E27FC236}">
                <a16:creationId xmlns:a16="http://schemas.microsoft.com/office/drawing/2014/main" id="{4545F56C-3E84-4E48-8317-35F99D0B3B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3" y="9725025"/>
            <a:ext cx="3074987" cy="50958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18" tIns="48009" rIns="96018" bIns="48009" numCol="1" anchor="b" anchorCtr="0" compatLnSpc="1">
            <a:prstTxWarp prst="textNoShape">
              <a:avLst/>
            </a:prstTxWarp>
          </a:bodyPr>
          <a:lstStyle>
            <a:lvl1pPr algn="r" defTabSz="962025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29EF7C5-B8D1-49B0-B1A3-9372C3DC7E00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CE26FFE-E9CD-46EC-BF56-92F90A00BA33}" type="slidenum">
              <a:rPr lang="de-DE" altLang="en-US" sz="1300" smtClean="0">
                <a:latin typeface="Times New Roman" panose="02020603050405020304" pitchFamily="18" charset="0"/>
              </a:rPr>
              <a:pPr/>
              <a:t>1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1729098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2548AEDD-86DE-473E-A13F-29ACD9908D45}" type="slidenum">
              <a:rPr lang="de-DE" altLang="en-US" sz="1300" smtClean="0">
                <a:latin typeface="Times New Roman" panose="02020603050405020304" pitchFamily="18" charset="0"/>
              </a:rPr>
              <a:pPr/>
              <a:t>14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536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8100" cy="3838575"/>
          </a:xfrm>
          <a:ln/>
        </p:spPr>
      </p:sp>
      <p:sp>
        <p:nvSpPr>
          <p:cNvPr id="1536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  <p:extLst>
      <p:ext uri="{BB962C8B-B14F-4D97-AF65-F5344CB8AC3E}">
        <p14:creationId xmlns:p14="http://schemas.microsoft.com/office/powerpoint/2010/main" val="40708610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2548AEDD-86DE-473E-A13F-29ACD9908D45}" type="slidenum">
              <a:rPr lang="de-DE" altLang="en-US" sz="1300" smtClean="0">
                <a:latin typeface="Times New Roman" panose="02020603050405020304" pitchFamily="18" charset="0"/>
              </a:rPr>
              <a:pPr/>
              <a:t>15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536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8100" cy="3838575"/>
          </a:xfrm>
          <a:ln/>
        </p:spPr>
      </p:sp>
      <p:sp>
        <p:nvSpPr>
          <p:cNvPr id="1536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  <p:extLst>
      <p:ext uri="{BB962C8B-B14F-4D97-AF65-F5344CB8AC3E}">
        <p14:creationId xmlns:p14="http://schemas.microsoft.com/office/powerpoint/2010/main" val="32706746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2548AEDD-86DE-473E-A13F-29ACD9908D45}" type="slidenum">
              <a:rPr lang="de-DE" altLang="en-US" sz="1300" smtClean="0">
                <a:latin typeface="Times New Roman" panose="02020603050405020304" pitchFamily="18" charset="0"/>
              </a:rPr>
              <a:pPr/>
              <a:t>16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536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8100" cy="3838575"/>
          </a:xfrm>
          <a:ln/>
        </p:spPr>
      </p:sp>
      <p:sp>
        <p:nvSpPr>
          <p:cNvPr id="1536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17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9942606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18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15944478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19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24285726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20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40842741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2548AEDD-86DE-473E-A13F-29ACD9908D45}" type="slidenum">
              <a:rPr lang="de-DE" altLang="en-US" sz="1300" smtClean="0">
                <a:latin typeface="Times New Roman" panose="02020603050405020304" pitchFamily="18" charset="0"/>
              </a:rPr>
              <a:pPr/>
              <a:t>21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536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8100" cy="3838575"/>
          </a:xfrm>
          <a:ln/>
        </p:spPr>
      </p:sp>
      <p:sp>
        <p:nvSpPr>
          <p:cNvPr id="1536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  <p:extLst>
      <p:ext uri="{BB962C8B-B14F-4D97-AF65-F5344CB8AC3E}">
        <p14:creationId xmlns:p14="http://schemas.microsoft.com/office/powerpoint/2010/main" val="7412040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2548AEDD-86DE-473E-A13F-29ACD9908D45}" type="slidenum">
              <a:rPr lang="de-DE" altLang="en-US" sz="1300" smtClean="0">
                <a:latin typeface="Times New Roman" panose="02020603050405020304" pitchFamily="18" charset="0"/>
              </a:rPr>
              <a:pPr/>
              <a:t>22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536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8100" cy="3838575"/>
          </a:xfrm>
          <a:ln/>
        </p:spPr>
      </p:sp>
      <p:sp>
        <p:nvSpPr>
          <p:cNvPr id="1536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  <p:extLst>
      <p:ext uri="{BB962C8B-B14F-4D97-AF65-F5344CB8AC3E}">
        <p14:creationId xmlns:p14="http://schemas.microsoft.com/office/powerpoint/2010/main" val="42209933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23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643641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81973D4-CAD7-43D3-92DC-71FCBC9020E2}" type="slidenum">
              <a:rPr lang="de-DE" altLang="en-US" sz="1300" smtClean="0">
                <a:latin typeface="Times New Roman" panose="02020603050405020304" pitchFamily="18" charset="0"/>
              </a:rPr>
              <a:pPr/>
              <a:t>6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8194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8100" cy="3838575"/>
          </a:xfrm>
          <a:ln/>
        </p:spPr>
      </p:sp>
      <p:sp>
        <p:nvSpPr>
          <p:cNvPr id="8195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24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11554131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25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5953983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26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978685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27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11831471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28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7372203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29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30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6685465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31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26573024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32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136389923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33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2637507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FE74A1E7-1070-45E2-8690-A78CDCBA6441}" type="slidenum">
              <a:rPr lang="de-DE" altLang="en-US" sz="1300" smtClean="0">
                <a:latin typeface="Times New Roman" panose="02020603050405020304" pitchFamily="18" charset="0"/>
              </a:rPr>
              <a:pPr/>
              <a:t>7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1266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8100" cy="3838575"/>
          </a:xfrm>
          <a:ln/>
        </p:spPr>
      </p:sp>
      <p:sp>
        <p:nvSpPr>
          <p:cNvPr id="11267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34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400571000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35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183380125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36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4237495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51B9EB35-E0D8-4D1A-9CBD-E10B446E17B4}" type="slidenum">
              <a:rPr lang="de-DE" altLang="en-US" sz="1300" smtClean="0">
                <a:latin typeface="Times New Roman" panose="02020603050405020304" pitchFamily="18" charset="0"/>
              </a:rPr>
              <a:pPr/>
              <a:t>41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54664031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51B9EB35-E0D8-4D1A-9CBD-E10B446E17B4}" type="slidenum">
              <a:rPr lang="de-DE" altLang="en-US" sz="1300" smtClean="0">
                <a:latin typeface="Times New Roman" panose="02020603050405020304" pitchFamily="18" charset="0"/>
              </a:rPr>
              <a:pPr/>
              <a:t>42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1ADFC7D6-B8AA-4647-AC97-0C39D909EF5F}" type="slidenum">
              <a:rPr lang="de-DE" altLang="en-US" sz="1300" smtClean="0">
                <a:latin typeface="Times New Roman" panose="02020603050405020304" pitchFamily="18" charset="0"/>
              </a:rPr>
              <a:pPr/>
              <a:t>43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1ADFC7D6-B8AA-4647-AC97-0C39D909EF5F}" type="slidenum">
              <a:rPr lang="de-DE" altLang="en-US" sz="1300" smtClean="0">
                <a:latin typeface="Times New Roman" panose="02020603050405020304" pitchFamily="18" charset="0"/>
              </a:rPr>
              <a:pPr/>
              <a:t>44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417848367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57F8BCE-FA05-47B8-BBA7-59F89C3C1CB3}" type="slidenum">
              <a:rPr lang="de-DE" altLang="en-US" sz="1300" smtClean="0">
                <a:latin typeface="Times New Roman" panose="02020603050405020304" pitchFamily="18" charset="0"/>
              </a:rPr>
              <a:pPr/>
              <a:t>45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1DE3EF26-210B-4EDA-8E38-A7DB332F3388}" type="slidenum">
              <a:rPr lang="de-DE" altLang="en-US" sz="1300" smtClean="0">
                <a:latin typeface="Times New Roman" panose="02020603050405020304" pitchFamily="18" charset="0"/>
              </a:rPr>
              <a:pPr/>
              <a:t>46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4185265E-FBD6-459E-8572-BCBC1422F2FE}" type="slidenum">
              <a:rPr lang="de-DE" altLang="en-US" sz="1300" smtClean="0">
                <a:latin typeface="Times New Roman" panose="02020603050405020304" pitchFamily="18" charset="0"/>
              </a:rPr>
              <a:pPr/>
              <a:t>47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FE74A1E7-1070-45E2-8690-A78CDCBA6441}" type="slidenum">
              <a:rPr lang="de-DE" altLang="en-US" sz="1300" smtClean="0">
                <a:latin typeface="Times New Roman" panose="02020603050405020304" pitchFamily="18" charset="0"/>
              </a:rPr>
              <a:pPr/>
              <a:t>8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1266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8100" cy="3838575"/>
          </a:xfrm>
          <a:ln/>
        </p:spPr>
      </p:sp>
      <p:sp>
        <p:nvSpPr>
          <p:cNvPr id="11267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  <p:extLst>
      <p:ext uri="{BB962C8B-B14F-4D97-AF65-F5344CB8AC3E}">
        <p14:creationId xmlns:p14="http://schemas.microsoft.com/office/powerpoint/2010/main" val="136300654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4185265E-FBD6-459E-8572-BCBC1422F2FE}" type="slidenum">
              <a:rPr lang="de-DE" altLang="en-US" sz="1300" smtClean="0">
                <a:latin typeface="Times New Roman" panose="02020603050405020304" pitchFamily="18" charset="0"/>
              </a:rPr>
              <a:pPr/>
              <a:t>48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40930749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4185265E-FBD6-459E-8572-BCBC1422F2FE}" type="slidenum">
              <a:rPr lang="de-DE" altLang="en-US" sz="1300" smtClean="0">
                <a:latin typeface="Times New Roman" panose="02020603050405020304" pitchFamily="18" charset="0"/>
              </a:rPr>
              <a:pPr/>
              <a:t>49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0390753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E91DEBC-B0BF-4AA9-B69E-3781906A1B8E}" type="slidenum">
              <a:rPr lang="de-DE" altLang="en-US" sz="1300" smtClean="0">
                <a:latin typeface="Times New Roman" panose="02020603050405020304" pitchFamily="18" charset="0"/>
              </a:rPr>
              <a:pPr/>
              <a:t>50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46687576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E91DEBC-B0BF-4AA9-B69E-3781906A1B8E}" type="slidenum">
              <a:rPr lang="de-DE" altLang="en-US" sz="1300" smtClean="0">
                <a:latin typeface="Times New Roman" panose="02020603050405020304" pitchFamily="18" charset="0"/>
              </a:rPr>
              <a:pPr/>
              <a:t>51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94877354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E91DEBC-B0BF-4AA9-B69E-3781906A1B8E}" type="slidenum">
              <a:rPr lang="de-DE" altLang="en-US" sz="1300" smtClean="0">
                <a:latin typeface="Times New Roman" panose="02020603050405020304" pitchFamily="18" charset="0"/>
              </a:rPr>
              <a:pPr/>
              <a:t>52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285152781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E91DEBC-B0BF-4AA9-B69E-3781906A1B8E}" type="slidenum">
              <a:rPr lang="de-DE" altLang="en-US" sz="1300" smtClean="0">
                <a:latin typeface="Times New Roman" panose="02020603050405020304" pitchFamily="18" charset="0"/>
              </a:rPr>
              <a:pPr/>
              <a:t>53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233491320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E91DEBC-B0BF-4AA9-B69E-3781906A1B8E}" type="slidenum">
              <a:rPr lang="de-DE" altLang="en-US" sz="1300" smtClean="0">
                <a:latin typeface="Times New Roman" panose="02020603050405020304" pitchFamily="18" charset="0"/>
              </a:rPr>
              <a:pPr/>
              <a:t>54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88386A15-1E80-4D10-A48F-EFA01FB35095}" type="slidenum">
              <a:rPr lang="de-DE" altLang="en-US" sz="1300" smtClean="0">
                <a:latin typeface="Times New Roman" panose="02020603050405020304" pitchFamily="18" charset="0"/>
              </a:rPr>
              <a:pPr/>
              <a:t>55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88386A15-1E80-4D10-A48F-EFA01FB35095}" type="slidenum">
              <a:rPr lang="de-DE" altLang="en-US" sz="1300" smtClean="0">
                <a:latin typeface="Times New Roman" panose="02020603050405020304" pitchFamily="18" charset="0"/>
              </a:rPr>
              <a:pPr/>
              <a:t>56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6628873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88386A15-1E80-4D10-A48F-EFA01FB35095}" type="slidenum">
              <a:rPr lang="de-DE" altLang="en-US" sz="1300" smtClean="0">
                <a:latin typeface="Times New Roman" panose="02020603050405020304" pitchFamily="18" charset="0"/>
              </a:rPr>
              <a:pPr/>
              <a:t>57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482024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FE74A1E7-1070-45E2-8690-A78CDCBA6441}" type="slidenum">
              <a:rPr lang="de-DE" altLang="en-US" sz="1300" smtClean="0">
                <a:latin typeface="Times New Roman" panose="02020603050405020304" pitchFamily="18" charset="0"/>
              </a:rPr>
              <a:pPr/>
              <a:t>9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1266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8100" cy="3838575"/>
          </a:xfrm>
          <a:ln/>
        </p:spPr>
      </p:sp>
      <p:sp>
        <p:nvSpPr>
          <p:cNvPr id="11267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  <p:extLst>
      <p:ext uri="{BB962C8B-B14F-4D97-AF65-F5344CB8AC3E}">
        <p14:creationId xmlns:p14="http://schemas.microsoft.com/office/powerpoint/2010/main" val="244511996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88386A15-1E80-4D10-A48F-EFA01FB35095}" type="slidenum">
              <a:rPr lang="de-DE" altLang="en-US" sz="1300" smtClean="0">
                <a:latin typeface="Times New Roman" panose="02020603050405020304" pitchFamily="18" charset="0"/>
              </a:rPr>
              <a:pPr/>
              <a:t>58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170893943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50EA010C-9ECC-49BE-A783-B69EC185107B}" type="slidenum">
              <a:rPr lang="de-DE" altLang="en-US" sz="1300" smtClean="0">
                <a:latin typeface="Times New Roman" panose="02020603050405020304" pitchFamily="18" charset="0"/>
              </a:rPr>
              <a:pPr/>
              <a:t>59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10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5625143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11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24923373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F571ED40-43F1-42AA-9EA3-7BD7801F2065}" type="slidenum">
              <a:rPr lang="de-DE" altLang="en-US" sz="1300" smtClean="0">
                <a:latin typeface="Times New Roman" panose="02020603050405020304" pitchFamily="18" charset="0"/>
              </a:rPr>
              <a:pPr/>
              <a:t>12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5425" y="317500"/>
            <a:ext cx="6573838" cy="4930775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400" y="5565775"/>
            <a:ext cx="5962650" cy="3898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2548AEDD-86DE-473E-A13F-29ACD9908D45}" type="slidenum">
              <a:rPr lang="de-DE" altLang="en-US" sz="1300" smtClean="0">
                <a:latin typeface="Times New Roman" panose="02020603050405020304" pitchFamily="18" charset="0"/>
              </a:rPr>
              <a:pPr/>
              <a:t>13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536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8100" cy="3838575"/>
          </a:xfrm>
          <a:ln/>
        </p:spPr>
      </p:sp>
      <p:sp>
        <p:nvSpPr>
          <p:cNvPr id="1536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  <p:extLst>
      <p:ext uri="{BB962C8B-B14F-4D97-AF65-F5344CB8AC3E}">
        <p14:creationId xmlns:p14="http://schemas.microsoft.com/office/powerpoint/2010/main" val="3448085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09214519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12721266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092951" y="381000"/>
            <a:ext cx="1727200" cy="57150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908176" y="381000"/>
            <a:ext cx="5032375" cy="571500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5286987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8176" y="381000"/>
            <a:ext cx="6767513" cy="96043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1908176" y="1981200"/>
            <a:ext cx="6550025" cy="4114800"/>
          </a:xfrm>
        </p:spPr>
        <p:txBody>
          <a:bodyPr/>
          <a:lstStyle/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50048653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9800311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9812197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908175" y="1981200"/>
            <a:ext cx="337978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40364" y="1981200"/>
            <a:ext cx="337978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33936084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59925447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78998884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517978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44015784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89110656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8176" y="381000"/>
            <a:ext cx="676751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Hier klicken, um Master-Titelformat zu bearbeiten.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6" y="1981200"/>
            <a:ext cx="69119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Hier klicken, um Master-Textformat zu bearbeiten.</a:t>
            </a:r>
          </a:p>
          <a:p>
            <a:pPr lvl="1"/>
            <a:r>
              <a:rPr lang="en-US" altLang="en-US" smtClean="0"/>
              <a:t>Zweite Ebene</a:t>
            </a:r>
          </a:p>
          <a:p>
            <a:pPr lvl="2"/>
            <a:r>
              <a:rPr lang="en-US" altLang="en-US" smtClean="0"/>
              <a:t>Dritte Ebene</a:t>
            </a:r>
          </a:p>
          <a:p>
            <a:pPr lvl="3"/>
            <a:r>
              <a:rPr lang="en-US" altLang="en-US" smtClean="0"/>
              <a:t>Vierte Ebene</a:t>
            </a:r>
          </a:p>
          <a:p>
            <a:pPr lvl="4"/>
            <a:r>
              <a:rPr lang="en-US" altLang="en-US" smtClean="0"/>
              <a:t>Fünfte Ebene Prof. Dr. Georg Erdmann</a:t>
            </a:r>
          </a:p>
        </p:txBody>
      </p:sp>
      <p:sp>
        <p:nvSpPr>
          <p:cNvPr id="6158" name="Text Box 14">
            <a:extLst>
              <a:ext uri="{FF2B5EF4-FFF2-40B4-BE49-F238E27FC236}">
                <a16:creationId xmlns:a16="http://schemas.microsoft.com/office/drawing/2014/main" id="{EE186795-31AE-7143-AED1-D84811CE3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6248402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4310F7BF-C08E-4796-B6CC-1E744F04837E}" type="slidenum">
              <a:rPr lang="de-DE" altLang="en-US" sz="100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de-DE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9" name="Picture 15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1" y="606425"/>
            <a:ext cx="936625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ub-ensys.github.io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ice.com/products/27996665/Dutch-TTF-Gas-Futures/data?marketId=5439161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isis.tu-berlin.de/course/view.php?id=40252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epexspot.com/en/market-data?market_area=DE-LU&amp;trading_date=2021-04-13&amp;delivery_date=2021-04-14&amp;underlying_year=&amp;modality=Auction&amp;sub_modality=DayAhead&amp;product=60&amp;data_mode=aggregated&amp;period=" TargetMode="Externa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0.png"/><Relationship Id="rId4" Type="http://schemas.openxmlformats.org/officeDocument/2006/relationships/image" Target="../media/image21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3" Type="http://schemas.openxmlformats.org/officeDocument/2006/relationships/image" Target="../media/image27.png"/><Relationship Id="rId7" Type="http://schemas.openxmlformats.org/officeDocument/2006/relationships/image" Target="../media/image28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0.png"/><Relationship Id="rId7" Type="http://schemas.openxmlformats.org/officeDocument/2006/relationships/image" Target="../media/image34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0.png"/><Relationship Id="rId5" Type="http://schemas.openxmlformats.org/officeDocument/2006/relationships/image" Target="../media/image320.png"/><Relationship Id="rId4" Type="http://schemas.openxmlformats.org/officeDocument/2006/relationships/image" Target="../media/image310.png"/><Relationship Id="rId9" Type="http://schemas.openxmlformats.org/officeDocument/2006/relationships/image" Target="../media/image31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link.springer.com/book/10.1007%2F3-540-32195-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ink.springer.com/book/10.1007/978-3-658-05362-8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920875" y="1262063"/>
            <a:ext cx="6800850" cy="2493962"/>
          </a:xfrm>
        </p:spPr>
        <p:txBody>
          <a:bodyPr/>
          <a:lstStyle/>
          <a:p>
            <a:r>
              <a:rPr lang="de-DE" altLang="en-US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Wirtschaftliche Grundlagen </a:t>
            </a:r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400" i="0" dirty="0">
                <a:latin typeface="Arial" panose="020B0604020202020204" pitchFamily="34" charset="0"/>
                <a:cs typeface="Arial" panose="020B0604020202020204" pitchFamily="34" charset="0"/>
              </a:rPr>
              <a:t>im </a:t>
            </a:r>
            <a: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  <a:t>Wintersemester 2024</a:t>
            </a:r>
            <a:b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400" dirty="0" smtClean="0"/>
              <a:t/>
            </a:r>
            <a:br>
              <a:rPr lang="de-DE" altLang="en-US" sz="2400" dirty="0" smtClean="0"/>
            </a:br>
            <a:r>
              <a:rPr lang="de-DE" altLang="en-US" sz="2400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Angebot, Nachfrage und Elastizität</a:t>
            </a:r>
            <a:endParaRPr lang="en-GB" altLang="en-US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1" name="Rectangle 7">
            <a:extLst>
              <a:ext uri="{FF2B5EF4-FFF2-40B4-BE49-F238E27FC236}">
                <a16:creationId xmlns:a16="http://schemas.microsoft.com/office/drawing/2014/main" id="{E560D621-3922-3F44-BBCE-5928D5D33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600" y="5060950"/>
            <a:ext cx="6184472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defTabSz="1047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47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47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4775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4775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Prof. Tom Brown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Fachgebiet </a:t>
            </a:r>
            <a:r>
              <a:rPr lang="de-DE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hlinkClick r:id="rId3"/>
              </a:rPr>
              <a:t>Digitaler Wandel in Energiesystemen</a:t>
            </a:r>
            <a:r>
              <a:rPr lang="de-DE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 / TU Berlin</a:t>
            </a:r>
            <a:endParaRPr lang="de-DE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0349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Typische Fragen der Wirtschaftswissenschaften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6449" y="1764461"/>
            <a:ext cx="825014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Warum kostet Wasser/Salz/Mehl so wenig, obwohl es uns lebenswichtig ist?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Saphiren sind nicht lebenswichtig. Warum sind sie so teuer?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Warum kostet eine Wohnung in Berlin mehr als in Bielefeld?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Wie viele Autos sollte Tesla pro Jahr produzieren? Lieber Model S oder 3?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Lohnt es sich für Tesla in eine neue Fabrik in Deutschland zu investieren?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Können wir uns als Gesellschaft eine Energiewende leisten, ohne große wirtschaftliche Einbußen?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Was sind die wirtschaftlichen Folgen des Klimawandels?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Wie reduzieren wir unseren Energieverbrauch, ohne arme Haushalte mit hohen Preisen zu belasten?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8101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Hohe Preise in Energiemärkten 2021-3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6028" y="1601063"/>
            <a:ext cx="8440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Hohe Gaspreise: vergleichbare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Ölpreisschocks 1973 und 1979 haben schwere Rezessionen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ausgelöst. Neue Krise im Nahen Osten?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06943" y="6489254"/>
            <a:ext cx="19638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ICE, 2023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28" y="2812112"/>
            <a:ext cx="8097489" cy="309148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6028" y="2658223"/>
            <a:ext cx="862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€/MWh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7740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960438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Grundlegende Marktformen</a:t>
            </a:r>
          </a:p>
        </p:txBody>
      </p:sp>
      <p:graphicFrame>
        <p:nvGraphicFramePr>
          <p:cNvPr id="6" name="Table 2"/>
          <p:cNvGraphicFramePr/>
          <p:nvPr>
            <p:extLst>
              <p:ext uri="{D42A27DB-BD31-4B8C-83A1-F6EECF244321}">
                <p14:modId xmlns:p14="http://schemas.microsoft.com/office/powerpoint/2010/main" val="2606868425"/>
              </p:ext>
            </p:extLst>
          </p:nvPr>
        </p:nvGraphicFramePr>
        <p:xfrm>
          <a:off x="1097280" y="1829520"/>
          <a:ext cx="7497720" cy="4205880"/>
        </p:xfrm>
        <a:graphic>
          <a:graphicData uri="http://schemas.openxmlformats.org/drawingml/2006/table">
            <a:tbl>
              <a:tblPr/>
              <a:tblGrid>
                <a:gridCol w="936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3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34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7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4480">
                <a:tc rowSpan="2" gridSpan="2">
                  <a:txBody>
                    <a:bodyPr/>
                    <a:lstStyle/>
                    <a:p>
                      <a:pPr algn="r"/>
                      <a:endParaRPr lang="en-US" sz="1800" b="1" strike="noStrike" spc="-1" dirty="0" smtClean="0">
                        <a:latin typeface="Arial"/>
                      </a:endParaRPr>
                    </a:p>
                    <a:p>
                      <a:pPr algn="r"/>
                      <a:endParaRPr lang="en-US" sz="1800" b="1" strike="noStrike" spc="-1" dirty="0" smtClean="0">
                        <a:latin typeface="Arial"/>
                      </a:endParaRPr>
                    </a:p>
                    <a:p>
                      <a:pPr algn="r"/>
                      <a:r>
                        <a:rPr lang="en-US" sz="1800" b="1" strike="noStrike" spc="-1" dirty="0" err="1" smtClean="0">
                          <a:latin typeface="Arial"/>
                        </a:rPr>
                        <a:t>Anzahl</a:t>
                      </a:r>
                      <a:endParaRPr lang="en-US" sz="1800" b="1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b="1" strike="noStrike" spc="-1">
                          <a:latin typeface="Arial"/>
                        </a:rPr>
                        <a:t>Anbietende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480">
                <a:tc gridSpan="2" v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 dirty="0">
                          <a:latin typeface="Arial"/>
                        </a:rPr>
                        <a:t>1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ADC5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wenige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ADC5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viele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ADC5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3960">
                <a:tc rowSpan="3">
                  <a:txBody>
                    <a:bodyPr/>
                    <a:lstStyle/>
                    <a:p>
                      <a:endParaRPr lang="de-DE" dirty="0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 dirty="0">
                          <a:latin typeface="Arial"/>
                        </a:rPr>
                        <a:t>1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B w="720">
                      <a:solidFill>
                        <a:srgbClr val="FFFFFF"/>
                      </a:solidFill>
                    </a:lnB>
                    <a:solidFill>
                      <a:srgbClr val="ADC5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 dirty="0" err="1" smtClean="0">
                          <a:latin typeface="Arial"/>
                        </a:rPr>
                        <a:t>bilaterales</a:t>
                      </a:r>
                      <a:endParaRPr lang="en-US" sz="1800" b="0" strike="noStrike" spc="-1" dirty="0">
                        <a:latin typeface="Arial"/>
                      </a:endParaRPr>
                    </a:p>
                    <a:p>
                      <a:pPr algn="ctr"/>
                      <a:r>
                        <a:rPr lang="en-US" sz="1800" b="0" strike="noStrike" spc="-1" dirty="0" err="1">
                          <a:latin typeface="Arial"/>
                        </a:rPr>
                        <a:t>Monopol</a:t>
                      </a:r>
                      <a:endParaRPr lang="en-US" sz="18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 smtClean="0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Nachfrage-</a:t>
                      </a:r>
                    </a:p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monopol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396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wenige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ADC5E7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1800" b="0" strike="noStrike" spc="-1" dirty="0" smtClean="0">
                        <a:latin typeface="Arial"/>
                      </a:endParaRPr>
                    </a:p>
                    <a:p>
                      <a:pPr algn="ctr"/>
                      <a:r>
                        <a:rPr lang="en-US" sz="1800" b="0" strike="noStrike" spc="-1" dirty="0" err="1" smtClean="0">
                          <a:latin typeface="Arial"/>
                        </a:rPr>
                        <a:t>Oligopolistische</a:t>
                      </a:r>
                      <a:r>
                        <a:rPr lang="en-US" sz="1800" b="0" strike="noStrike" spc="-1" dirty="0" smtClean="0">
                          <a:latin typeface="Arial"/>
                        </a:rPr>
                        <a:t> </a:t>
                      </a:r>
                      <a:r>
                        <a:rPr lang="en-US" sz="1800" b="0" strike="noStrike" spc="-1" dirty="0" err="1">
                          <a:latin typeface="Arial"/>
                        </a:rPr>
                        <a:t>Marktformen</a:t>
                      </a:r>
                      <a:endParaRPr lang="en-US" sz="18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890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viele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ADC5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Angebots-</a:t>
                      </a:r>
                    </a:p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monopol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 dirty="0" err="1" smtClean="0">
                          <a:latin typeface="Arial"/>
                        </a:rPr>
                        <a:t>vollkommene</a:t>
                      </a:r>
                      <a:endParaRPr lang="en-US" sz="1800" b="0" strike="noStrike" spc="-1" dirty="0">
                        <a:latin typeface="Arial"/>
                      </a:endParaRPr>
                    </a:p>
                    <a:p>
                      <a:pPr algn="ctr"/>
                      <a:r>
                        <a:rPr lang="en-US" sz="1800" b="0" strike="noStrike" spc="-1" dirty="0" err="1" smtClean="0">
                          <a:latin typeface="Arial"/>
                        </a:rPr>
                        <a:t>Konkurrenz</a:t>
                      </a:r>
                      <a:r>
                        <a:rPr lang="en-US" sz="1800" b="0" strike="noStrike" spc="-1" dirty="0" smtClean="0">
                          <a:latin typeface="Arial"/>
                        </a:rPr>
                        <a:t> / </a:t>
                      </a:r>
                      <a:r>
                        <a:rPr lang="en-US" sz="1800" b="0" strike="noStrike" spc="-1" dirty="0" err="1" smtClean="0">
                          <a:latin typeface="Arial"/>
                        </a:rPr>
                        <a:t>Polypol</a:t>
                      </a:r>
                      <a:endParaRPr lang="en-US" sz="18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Shape 3"/>
          <p:cNvSpPr txBox="1"/>
          <p:nvPr/>
        </p:nvSpPr>
        <p:spPr>
          <a:xfrm rot="16200000">
            <a:off x="619003" y="3961244"/>
            <a:ext cx="1900113" cy="31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de-DE" sz="1600" b="1" strike="noStrike" spc="-1" dirty="0" smtClean="0">
                <a:latin typeface="Arial"/>
              </a:rPr>
              <a:t>Nachfragende</a:t>
            </a:r>
            <a:endParaRPr lang="de-DE" sz="1600" b="1" strike="noStrike" spc="-1" dirty="0">
              <a:latin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27100" y="6224155"/>
            <a:ext cx="62011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Griechisch: mono: eine,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oligo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wenige,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poly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viele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6262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Beispiele: Angebotsmonopole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4467" y="1681218"/>
            <a:ext cx="4666822" cy="3768725"/>
          </a:xfrm>
        </p:spPr>
        <p:txBody>
          <a:bodyPr/>
          <a:lstStyle/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Betriebssysteme: Microsoft </a:t>
            </a: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Schienennetze</a:t>
            </a: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Stromnetze</a:t>
            </a:r>
          </a:p>
          <a:p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Hochgeschwindigkeitsverkehr 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mit der Bahn: Deutsche Bahn</a:t>
            </a: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Alkohol in Schweden: </a:t>
            </a:r>
            <a:r>
              <a:rPr lang="de-DE" alt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Systembolaget</a:t>
            </a:r>
            <a:endParaRPr lang="de-DE" alt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Patente (z.B. für neue Impfstoffe)</a:t>
            </a:r>
          </a:p>
          <a:p>
            <a:pPr marL="0" indent="0">
              <a:buNone/>
            </a:pPr>
            <a:endParaRPr lang="de-DE" alt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alt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Anbieter:in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hat 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Marktmacht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d.h. kann den Marktpreis beeinflussen.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733" y="4950273"/>
            <a:ext cx="3178419" cy="16440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108" y="2936407"/>
            <a:ext cx="2719229" cy="15910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172" y="1458928"/>
            <a:ext cx="2577102" cy="12885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576" y="4950273"/>
            <a:ext cx="2740761" cy="164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1508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6262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Beispiele: Angebotsoligopole (wenige Anbietende)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450" y="1876427"/>
            <a:ext cx="7981950" cy="1493497"/>
          </a:xfrm>
        </p:spPr>
        <p:txBody>
          <a:bodyPr/>
          <a:lstStyle/>
          <a:p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Wirtschaftsprüfungsgesellschaften:  </a:t>
            </a:r>
            <a:r>
              <a:rPr lang="de-DE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Deloitte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Ernst 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Young, 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KPMG und 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PricewaterhouseCoopers („Big </a:t>
            </a:r>
            <a:r>
              <a:rPr lang="de-DE" alt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Four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“)</a:t>
            </a: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Langstreckenflugzeuge: Boeing und 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Airbus (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Duopol)</a:t>
            </a: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Cola: Coca Cola und 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Pepsi (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Duopol)</a:t>
            </a:r>
          </a:p>
          <a:p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" y="3685853"/>
            <a:ext cx="4140485" cy="20702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039" y="3685853"/>
            <a:ext cx="3680432" cy="207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209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6262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Beispiele: Nachfragemonopole = </a:t>
            </a:r>
            <a:r>
              <a:rPr lang="de-DE" altLang="en-US" i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Monopson</a:t>
            </a:r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450" y="1703122"/>
            <a:ext cx="4296952" cy="4691212"/>
          </a:xfrm>
        </p:spPr>
        <p:txBody>
          <a:bodyPr/>
          <a:lstStyle/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Flugzeugträger, Kampfflugzeuge, Panzer: Der Staat</a:t>
            </a: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Corona-Impfstoffe: Der Staat</a:t>
            </a: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Schienen: Deutsche Bahn</a:t>
            </a:r>
          </a:p>
          <a:p>
            <a:endParaRPr lang="de-DE" alt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alt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Nachfrager:in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hat </a:t>
            </a: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Marktmacht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d.h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 kann 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den Marktpreis beeinflussen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612" y="4300046"/>
            <a:ext cx="3124627" cy="22358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289" y="4441602"/>
            <a:ext cx="3471524" cy="19527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289" y="1703122"/>
            <a:ext cx="3460374" cy="230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2677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6262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Konkurrenzmarkt (Polypol) - Annahmen 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452" y="1582221"/>
            <a:ext cx="8175912" cy="3919094"/>
          </a:xfrm>
        </p:spPr>
        <p:txBody>
          <a:bodyPr/>
          <a:lstStyle/>
          <a:p>
            <a:pPr marL="0" indent="0">
              <a:buNone/>
            </a:pP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Voraussetzungen für einen </a:t>
            </a:r>
            <a:r>
              <a:rPr lang="de-DE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vollkommenen Markt (Polypol):</a:t>
            </a:r>
          </a:p>
          <a:p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Viele Anbietende, viele Nachfragende</a:t>
            </a:r>
          </a:p>
          <a:p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Die Güter sind homogen</a:t>
            </a:r>
          </a:p>
          <a:p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Es herrscht völlige Markttransparenz (vollständige Information)</a:t>
            </a:r>
          </a:p>
          <a:p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Es herrscht freier </a:t>
            </a:r>
            <a:r>
              <a:rPr lang="de-DE" alt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Marktzu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und –austritt</a:t>
            </a:r>
          </a:p>
          <a:p>
            <a:pPr marL="0" indent="0">
              <a:buNone/>
            </a:pPr>
            <a:endParaRPr lang="de-DE" alt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Konsequenz: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Keine:r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kann Marktmacht ausüben oder den Marktpreis beeinflussen. Anbietende </a:t>
            </a:r>
            <a:r>
              <a:rPr lang="de-DE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und 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Nachfragende sind </a:t>
            </a:r>
            <a:r>
              <a:rPr lang="de-DE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Preisnehmende 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und </a:t>
            </a:r>
            <a:r>
              <a:rPr lang="de-DE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Mengenanpassende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de-DE" alt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Ursachen für </a:t>
            </a:r>
            <a:r>
              <a:rPr lang="de-DE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Marktunvollkommenheit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sind: </a:t>
            </a:r>
          </a:p>
          <a:p>
            <a:pPr lvl="1"/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Asymmetrische Informationsverteilung (Information über Güterqualität und –preis zum allgemeinen Marktwissen der Marktakteure, der Preis signalisiert alle relevanten Informationen über die auf dem Markt befindlichen Güter, Preisunsicherheit, Qualitätsunsicherheit)</a:t>
            </a:r>
          </a:p>
          <a:p>
            <a:pPr lvl="1"/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Marktzutrittsbarrieren (Investitionskosten, vorgeschriebene Verfahrensweisen bzw. Produktionsstandards)</a:t>
            </a:r>
          </a:p>
          <a:p>
            <a:pPr lvl="1"/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Räumliche Platzierung der Anbietenden (Fahrtkosten, etc.)</a:t>
            </a:r>
            <a:endParaRPr lang="de-D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Inverse Angebotsfunktion von Grenzkosten einer individuellen Firma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2294727" y="3459251"/>
            <a:ext cx="4560672" cy="2786630"/>
            <a:chOff x="659989" y="1258458"/>
            <a:chExt cx="1603445" cy="1564574"/>
          </a:xfrm>
        </p:grpSpPr>
        <p:sp>
          <p:nvSpPr>
            <p:cNvPr id="60" name="Rectangle 20"/>
            <p:cNvSpPr>
              <a:spLocks noChangeArrowheads="1"/>
            </p:cNvSpPr>
            <p:nvPr/>
          </p:nvSpPr>
          <p:spPr bwMode="auto">
            <a:xfrm>
              <a:off x="659989" y="1386616"/>
              <a:ext cx="418408" cy="155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Preis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p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61" name="Rectangle 21"/>
            <p:cNvSpPr>
              <a:spLocks noChangeArrowheads="1"/>
            </p:cNvSpPr>
            <p:nvPr/>
          </p:nvSpPr>
          <p:spPr bwMode="auto">
            <a:xfrm>
              <a:off x="1908175" y="2644920"/>
              <a:ext cx="355259" cy="17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Menge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Q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62" name="Line 56"/>
            <p:cNvSpPr>
              <a:spLocks noChangeShapeType="1"/>
            </p:cNvSpPr>
            <p:nvPr/>
          </p:nvSpPr>
          <p:spPr bwMode="auto">
            <a:xfrm>
              <a:off x="1000000" y="2616993"/>
              <a:ext cx="11455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" name="Line 57"/>
            <p:cNvSpPr>
              <a:spLocks noChangeShapeType="1"/>
            </p:cNvSpPr>
            <p:nvPr/>
          </p:nvSpPr>
          <p:spPr bwMode="auto">
            <a:xfrm flipH="1" flipV="1">
              <a:off x="996031" y="1258458"/>
              <a:ext cx="3969" cy="13585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4" name="Freeform 60"/>
            <p:cNvSpPr>
              <a:spLocks/>
            </p:cNvSpPr>
            <p:nvPr/>
          </p:nvSpPr>
          <p:spPr bwMode="auto">
            <a:xfrm>
              <a:off x="996031" y="1776629"/>
              <a:ext cx="1068745" cy="359950"/>
            </a:xfrm>
            <a:custGeom>
              <a:avLst/>
              <a:gdLst>
                <a:gd name="T0" fmla="*/ 0 w 2289"/>
                <a:gd name="T1" fmla="*/ 2142 h 2142"/>
                <a:gd name="T2" fmla="*/ 546 w 2289"/>
                <a:gd name="T3" fmla="*/ 1824 h 2142"/>
                <a:gd name="T4" fmla="*/ 955 w 2289"/>
                <a:gd name="T5" fmla="*/ 1528 h 2142"/>
                <a:gd name="T6" fmla="*/ 1449 w 2289"/>
                <a:gd name="T7" fmla="*/ 1065 h 2142"/>
                <a:gd name="T8" fmla="*/ 1741 w 2289"/>
                <a:gd name="T9" fmla="*/ 742 h 2142"/>
                <a:gd name="T10" fmla="*/ 2289 w 2289"/>
                <a:gd name="T11" fmla="*/ 0 h 2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9"/>
                <a:gd name="T19" fmla="*/ 0 h 2142"/>
                <a:gd name="T20" fmla="*/ 2289 w 2289"/>
                <a:gd name="T21" fmla="*/ 2142 h 2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070374" y="1764461"/>
            <a:ext cx="77962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Für Produzierende bezeichnet die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inverse Angebotsfunktion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den Preis, ab dem sich die Produktion einer Menge lohnt. Sie stellt die</a:t>
            </a:r>
            <a:r>
              <a:rPr lang="de-DE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Grenzkosten der Produktion</a:t>
            </a:r>
            <a:r>
              <a:rPr lang="de-DE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dar, die durch die Produktion einer zusätzlichen Mengeneinheit entstehen. Normalerweise (aber nicht immer) gilt: je höher der Preis, desto größer die Menge.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1771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Beispiel: inverse Angebotsfunktion eines Dosenherstellers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60" name="Rectangle 20"/>
          <p:cNvSpPr>
            <a:spLocks noChangeArrowheads="1"/>
          </p:cNvSpPr>
          <p:nvPr/>
        </p:nvSpPr>
        <p:spPr bwMode="auto">
          <a:xfrm>
            <a:off x="2243357" y="2914649"/>
            <a:ext cx="1190076" cy="553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Preis</a:t>
            </a:r>
            <a:r>
              <a:rPr lang="de-DE" altLang="en-US" sz="18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p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€/Stück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61" name="Rectangle 21"/>
          <p:cNvSpPr>
            <a:spLocks noChangeArrowheads="1"/>
          </p:cNvSpPr>
          <p:nvPr/>
        </p:nvSpPr>
        <p:spPr bwMode="auto">
          <a:xfrm>
            <a:off x="6030539" y="4998331"/>
            <a:ext cx="311346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Menge</a:t>
            </a:r>
            <a:r>
              <a:rPr lang="de-DE" altLang="en-US" sz="18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Q </a:t>
            </a: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(Dosen pro Stunde)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62" name="Line 56"/>
          <p:cNvSpPr>
            <a:spLocks noChangeShapeType="1"/>
          </p:cNvSpPr>
          <p:nvPr/>
        </p:nvSpPr>
        <p:spPr bwMode="auto">
          <a:xfrm>
            <a:off x="3220723" y="5324912"/>
            <a:ext cx="385817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3" name="Line 57"/>
          <p:cNvSpPr>
            <a:spLocks noChangeShapeType="1"/>
          </p:cNvSpPr>
          <p:nvPr/>
        </p:nvSpPr>
        <p:spPr bwMode="auto">
          <a:xfrm flipH="1" flipV="1">
            <a:off x="3209434" y="2905254"/>
            <a:ext cx="11289" cy="241965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" name="TextBox 10"/>
          <p:cNvSpPr txBox="1"/>
          <p:nvPr/>
        </p:nvSpPr>
        <p:spPr>
          <a:xfrm>
            <a:off x="1073198" y="1575822"/>
            <a:ext cx="779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Eine Firma besitzt 2 Maschinen, die jeweils 100 Dosen pro Stunden herstellen können. Die neue Maschine kostet 10 €/Stück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für Strom und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Rohstoffe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zu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betreiben. Die alte ineffizientere Maschine kostet 20 €/Stück.</a:t>
            </a:r>
          </a:p>
        </p:txBody>
      </p:sp>
      <p:cxnSp>
        <p:nvCxnSpPr>
          <p:cNvPr id="6" name="Elbow Connector 5"/>
          <p:cNvCxnSpPr/>
          <p:nvPr/>
        </p:nvCxnSpPr>
        <p:spPr bwMode="auto">
          <a:xfrm flipV="1">
            <a:off x="3209433" y="3978942"/>
            <a:ext cx="3139996" cy="695571"/>
          </a:xfrm>
          <a:prstGeom prst="bentConnector3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2838395" y="3795314"/>
            <a:ext cx="1190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20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2830848" y="4536012"/>
            <a:ext cx="1190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7" name="Left Brace 6"/>
          <p:cNvSpPr/>
          <p:nvPr/>
        </p:nvSpPr>
        <p:spPr bwMode="auto">
          <a:xfrm rot="5400000" flipH="1">
            <a:off x="3863598" y="5004395"/>
            <a:ext cx="301528" cy="1609858"/>
          </a:xfrm>
          <a:prstGeom prst="leftBrace">
            <a:avLst>
              <a:gd name="adj1" fmla="val 0"/>
              <a:gd name="adj2" fmla="val 50000"/>
            </a:avLst>
          </a:prstGeom>
          <a:ln>
            <a:headEnd type="none" w="sm" len="sm"/>
            <a:tailEnd type="none" w="sm" len="sm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21" name="Left Brace 20"/>
          <p:cNvSpPr/>
          <p:nvPr/>
        </p:nvSpPr>
        <p:spPr bwMode="auto">
          <a:xfrm rot="5400000" flipH="1">
            <a:off x="5523191" y="5009971"/>
            <a:ext cx="301528" cy="1609858"/>
          </a:xfrm>
          <a:prstGeom prst="leftBrace">
            <a:avLst>
              <a:gd name="adj1" fmla="val 0"/>
              <a:gd name="adj2" fmla="val 50000"/>
            </a:avLst>
          </a:prstGeom>
          <a:ln>
            <a:headEnd type="none" w="sm" len="sm"/>
            <a:tailEnd type="none" w="sm" len="sm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3150350" y="6016736"/>
            <a:ext cx="162908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Kapazität neuer Maschine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5100640" y="6016736"/>
            <a:ext cx="150757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Kapazität alter Maschine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26" name="Rectangle 20"/>
          <p:cNvSpPr>
            <a:spLocks noChangeArrowheads="1"/>
          </p:cNvSpPr>
          <p:nvPr/>
        </p:nvSpPr>
        <p:spPr bwMode="auto">
          <a:xfrm>
            <a:off x="6330745" y="5364920"/>
            <a:ext cx="1190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200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27" name="Rectangle 20"/>
          <p:cNvSpPr>
            <a:spLocks noChangeArrowheads="1"/>
          </p:cNvSpPr>
          <p:nvPr/>
        </p:nvSpPr>
        <p:spPr bwMode="auto">
          <a:xfrm>
            <a:off x="4664351" y="5353237"/>
            <a:ext cx="1190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00</a:t>
            </a:r>
            <a:endParaRPr lang="de-DE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8801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4"/>
          <p:cNvSpPr>
            <a:spLocks/>
          </p:cNvSpPr>
          <p:nvPr/>
        </p:nvSpPr>
        <p:spPr bwMode="auto">
          <a:xfrm>
            <a:off x="3251545" y="4407432"/>
            <a:ext cx="2933498" cy="718563"/>
          </a:xfrm>
          <a:custGeom>
            <a:avLst/>
            <a:gdLst>
              <a:gd name="T0" fmla="*/ 0 w 1406"/>
              <a:gd name="T1" fmla="*/ 0 h 1044"/>
              <a:gd name="T2" fmla="*/ 1406 w 1406"/>
              <a:gd name="T3" fmla="*/ 0 h 1044"/>
              <a:gd name="T4" fmla="*/ 1134 w 1406"/>
              <a:gd name="T5" fmla="*/ 273 h 1044"/>
              <a:gd name="T6" fmla="*/ 862 w 1406"/>
              <a:gd name="T7" fmla="*/ 545 h 1044"/>
              <a:gd name="T8" fmla="*/ 363 w 1406"/>
              <a:gd name="T9" fmla="*/ 862 h 1044"/>
              <a:gd name="T10" fmla="*/ 0 w 1406"/>
              <a:gd name="T11" fmla="*/ 1044 h 1044"/>
              <a:gd name="T12" fmla="*/ 0 w 1406"/>
              <a:gd name="T13" fmla="*/ 0 h 104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06"/>
              <a:gd name="T22" fmla="*/ 0 h 1044"/>
              <a:gd name="T23" fmla="*/ 1406 w 1406"/>
              <a:gd name="T24" fmla="*/ 1044 h 104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06" h="1044">
                <a:moveTo>
                  <a:pt x="0" y="0"/>
                </a:moveTo>
                <a:lnTo>
                  <a:pt x="1406" y="0"/>
                </a:lnTo>
                <a:lnTo>
                  <a:pt x="1134" y="273"/>
                </a:lnTo>
                <a:lnTo>
                  <a:pt x="862" y="545"/>
                </a:lnTo>
                <a:lnTo>
                  <a:pt x="363" y="862"/>
                </a:lnTo>
                <a:lnTo>
                  <a:pt x="0" y="1044"/>
                </a:lnTo>
                <a:lnTo>
                  <a:pt x="0" y="0"/>
                </a:lnTo>
                <a:close/>
              </a:path>
            </a:pathLst>
          </a:custGeom>
          <a:solidFill>
            <a:srgbClr val="B3FF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Inverse Angebotsfunktion, Marktpreis und Produzentenrente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2284453" y="3459251"/>
            <a:ext cx="4560672" cy="2786630"/>
            <a:chOff x="659989" y="1258458"/>
            <a:chExt cx="1603445" cy="1564574"/>
          </a:xfrm>
        </p:grpSpPr>
        <p:sp>
          <p:nvSpPr>
            <p:cNvPr id="60" name="Rectangle 20"/>
            <p:cNvSpPr>
              <a:spLocks noChangeArrowheads="1"/>
            </p:cNvSpPr>
            <p:nvPr/>
          </p:nvSpPr>
          <p:spPr bwMode="auto">
            <a:xfrm>
              <a:off x="659989" y="1386616"/>
              <a:ext cx="418408" cy="155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Preis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p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61" name="Rectangle 21"/>
            <p:cNvSpPr>
              <a:spLocks noChangeArrowheads="1"/>
            </p:cNvSpPr>
            <p:nvPr/>
          </p:nvSpPr>
          <p:spPr bwMode="auto">
            <a:xfrm>
              <a:off x="1908175" y="2644920"/>
              <a:ext cx="355259" cy="17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Menge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Q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62" name="Line 56"/>
            <p:cNvSpPr>
              <a:spLocks noChangeShapeType="1"/>
            </p:cNvSpPr>
            <p:nvPr/>
          </p:nvSpPr>
          <p:spPr bwMode="auto">
            <a:xfrm>
              <a:off x="1000000" y="2616993"/>
              <a:ext cx="11455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" name="Line 57"/>
            <p:cNvSpPr>
              <a:spLocks noChangeShapeType="1"/>
            </p:cNvSpPr>
            <p:nvPr/>
          </p:nvSpPr>
          <p:spPr bwMode="auto">
            <a:xfrm flipH="1" flipV="1">
              <a:off x="996031" y="1258458"/>
              <a:ext cx="3969" cy="13585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4" name="Freeform 60"/>
            <p:cNvSpPr>
              <a:spLocks/>
            </p:cNvSpPr>
            <p:nvPr/>
          </p:nvSpPr>
          <p:spPr bwMode="auto">
            <a:xfrm>
              <a:off x="996031" y="1676685"/>
              <a:ext cx="1212329" cy="517579"/>
            </a:xfrm>
            <a:custGeom>
              <a:avLst/>
              <a:gdLst>
                <a:gd name="T0" fmla="*/ 0 w 2289"/>
                <a:gd name="T1" fmla="*/ 2142 h 2142"/>
                <a:gd name="T2" fmla="*/ 546 w 2289"/>
                <a:gd name="T3" fmla="*/ 1824 h 2142"/>
                <a:gd name="T4" fmla="*/ 955 w 2289"/>
                <a:gd name="T5" fmla="*/ 1528 h 2142"/>
                <a:gd name="T6" fmla="*/ 1449 w 2289"/>
                <a:gd name="T7" fmla="*/ 1065 h 2142"/>
                <a:gd name="T8" fmla="*/ 1741 w 2289"/>
                <a:gd name="T9" fmla="*/ 742 h 2142"/>
                <a:gd name="T10" fmla="*/ 2289 w 2289"/>
                <a:gd name="T11" fmla="*/ 0 h 2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9"/>
                <a:gd name="T19" fmla="*/ 0 h 2142"/>
                <a:gd name="T20" fmla="*/ 2289 w 2289"/>
                <a:gd name="T21" fmla="*/ 2142 h 2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070374" y="1764461"/>
            <a:ext cx="77962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Im Polypol haben Produzierende keinen Einfluss auf den Marktpreis (sie sind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Preisnehmende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Produzentenrente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(Erlös minus Kosten</a:t>
            </a:r>
            <a:r>
              <a:rPr lang="de-DE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bezeichnet die Fläche zwischen der inversen Angebotsfunktion und dem Marktpreis.</a:t>
            </a:r>
            <a:endParaRPr lang="de-DE" sz="1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3251545" y="4407432"/>
            <a:ext cx="2830757" cy="0"/>
          </a:xfrm>
          <a:prstGeom prst="line">
            <a:avLst/>
          </a:prstGeom>
          <a:ln>
            <a:solidFill>
              <a:srgbClr val="C00000"/>
            </a:solidFill>
            <a:headEnd type="none" w="sm" len="sm"/>
            <a:tailEnd type="none" w="sm" len="sm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1578582" y="4233003"/>
            <a:ext cx="156197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Marktpreis</a:t>
            </a:r>
            <a:r>
              <a:rPr lang="de-DE" altLang="en-US" sz="1800" b="1" i="1" dirty="0" smtClean="0">
                <a:solidFill>
                  <a:srgbClr val="C00000"/>
                </a:solidFill>
                <a:latin typeface="Arial" panose="020B0604020202020204" pitchFamily="34" charset="0"/>
              </a:rPr>
              <a:t> p</a:t>
            </a:r>
            <a:r>
              <a:rPr lang="de-DE" altLang="en-US" sz="1800" b="1" i="1" baseline="-25000" dirty="0" smtClean="0">
                <a:solidFill>
                  <a:srgbClr val="C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800" b="1" i="1" dirty="0" smtClean="0">
                <a:solidFill>
                  <a:srgbClr val="C00000"/>
                </a:solidFill>
                <a:latin typeface="Arial" panose="020B0604020202020204" pitchFamily="34" charset="0"/>
              </a:rPr>
              <a:t>*</a:t>
            </a:r>
            <a:endParaRPr lang="de-DE" altLang="en-US" b="1" i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0253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C484D5-F953-4BCB-A209-5D4326759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i="0" dirty="0" smtClean="0">
                <a:latin typeface="Arial" panose="020B0604020202020204" pitchFamily="34" charset="0"/>
                <a:cs typeface="Arial" panose="020B0604020202020204" pitchFamily="34" charset="0"/>
              </a:rPr>
              <a:t>Organisatorisches: Lehrangebot 1/2</a:t>
            </a:r>
            <a:endParaRPr lang="en-GB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35AA7D-137D-4243-B7FE-5B1E469BB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374" y="1430483"/>
            <a:ext cx="8331778" cy="4572000"/>
          </a:xfrm>
        </p:spPr>
        <p:txBody>
          <a:bodyPr/>
          <a:lstStyle/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ISIS-Seite: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Auf ISIS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finden Sie alle Infos und Ankündigungen zum Kurs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ISIS-Einschreibeschlüssel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2000" i="1" dirty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de-DE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Markt24“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ab übernächster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Woche)</a:t>
            </a:r>
          </a:p>
          <a:p>
            <a:pPr lvl="1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Stellen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Sie uns Fragen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über das Forum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oder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als direkte Nachricht an uns (bitte keine Emails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Vorlesung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Donnerstags 12:00-14:00 (Mathe 001)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Thematische Einführung in die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Themen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Folien auf ISIS verfügbar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Tutorien:</a:t>
            </a:r>
          </a:p>
          <a:p>
            <a:pPr lvl="1"/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Tutor:innen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rechnen Übungsaufgaben vor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Wichtigste Vorbereitung für die Prüfung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Anmeldung diese Woche über ISIS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Tutorien werden sowohl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in Präsenz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als auch digital angeboten</a:t>
            </a:r>
          </a:p>
        </p:txBody>
      </p:sp>
    </p:spTree>
    <p:extLst>
      <p:ext uri="{BB962C8B-B14F-4D97-AF65-F5344CB8AC3E}">
        <p14:creationId xmlns:p14="http://schemas.microsoft.com/office/powerpoint/2010/main" val="40920228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Aggregation von inversen Angebotsfunktionen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961358" y="1640950"/>
            <a:ext cx="1336551" cy="1830629"/>
            <a:chOff x="808956" y="1488548"/>
            <a:chExt cx="1336551" cy="1830629"/>
          </a:xfrm>
        </p:grpSpPr>
        <p:grpSp>
          <p:nvGrpSpPr>
            <p:cNvPr id="31" name="Group 30"/>
            <p:cNvGrpSpPr/>
            <p:nvPr/>
          </p:nvGrpSpPr>
          <p:grpSpPr>
            <a:xfrm>
              <a:off x="808956" y="1488548"/>
              <a:ext cx="1336551" cy="1433371"/>
              <a:chOff x="808956" y="1488548"/>
              <a:chExt cx="1336551" cy="1433371"/>
            </a:xfrm>
          </p:grpSpPr>
          <p:sp>
            <p:nvSpPr>
              <p:cNvPr id="33" name="Rectangle 20"/>
              <p:cNvSpPr>
                <a:spLocks noChangeArrowheads="1"/>
              </p:cNvSpPr>
              <p:nvPr/>
            </p:nvSpPr>
            <p:spPr bwMode="auto">
              <a:xfrm>
                <a:off x="808956" y="1714500"/>
                <a:ext cx="187075" cy="274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p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4" name="Rectangle 21"/>
              <p:cNvSpPr>
                <a:spLocks noChangeArrowheads="1"/>
              </p:cNvSpPr>
              <p:nvPr/>
            </p:nvSpPr>
            <p:spPr bwMode="auto">
              <a:xfrm>
                <a:off x="1908175" y="2644920"/>
                <a:ext cx="13798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Q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5" name="Line 56"/>
              <p:cNvSpPr>
                <a:spLocks noChangeShapeType="1"/>
              </p:cNvSpPr>
              <p:nvPr/>
            </p:nvSpPr>
            <p:spPr bwMode="auto">
              <a:xfrm>
                <a:off x="1000000" y="2616993"/>
                <a:ext cx="114550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6" name="Line 57"/>
              <p:cNvSpPr>
                <a:spLocks noChangeShapeType="1"/>
              </p:cNvSpPr>
              <p:nvPr/>
            </p:nvSpPr>
            <p:spPr bwMode="auto">
              <a:xfrm flipH="1" flipV="1">
                <a:off x="992062" y="1488548"/>
                <a:ext cx="7938" cy="112844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7" name="Freeform 60"/>
              <p:cNvSpPr>
                <a:spLocks/>
              </p:cNvSpPr>
              <p:nvPr/>
            </p:nvSpPr>
            <p:spPr bwMode="auto">
              <a:xfrm>
                <a:off x="992062" y="2312907"/>
                <a:ext cx="502186" cy="45719"/>
              </a:xfrm>
              <a:custGeom>
                <a:avLst/>
                <a:gdLst>
                  <a:gd name="T0" fmla="*/ 0 w 2289"/>
                  <a:gd name="T1" fmla="*/ 2142 h 2142"/>
                  <a:gd name="T2" fmla="*/ 546 w 2289"/>
                  <a:gd name="T3" fmla="*/ 1824 h 2142"/>
                  <a:gd name="T4" fmla="*/ 955 w 2289"/>
                  <a:gd name="T5" fmla="*/ 1528 h 2142"/>
                  <a:gd name="T6" fmla="*/ 1449 w 2289"/>
                  <a:gd name="T7" fmla="*/ 1065 h 2142"/>
                  <a:gd name="T8" fmla="*/ 1741 w 2289"/>
                  <a:gd name="T9" fmla="*/ 742 h 2142"/>
                  <a:gd name="T10" fmla="*/ 2289 w 2289"/>
                  <a:gd name="T11" fmla="*/ 0 h 21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89"/>
                  <a:gd name="T19" fmla="*/ 0 h 2142"/>
                  <a:gd name="T20" fmla="*/ 2289 w 2289"/>
                  <a:gd name="T21" fmla="*/ 2142 h 21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89" h="2142">
                    <a:moveTo>
                      <a:pt x="0" y="2142"/>
                    </a:moveTo>
                    <a:cubicBezTo>
                      <a:pt x="91" y="2089"/>
                      <a:pt x="387" y="1926"/>
                      <a:pt x="546" y="1824"/>
                    </a:cubicBezTo>
                    <a:cubicBezTo>
                      <a:pt x="705" y="1722"/>
                      <a:pt x="805" y="1655"/>
                      <a:pt x="955" y="1528"/>
                    </a:cubicBezTo>
                    <a:cubicBezTo>
                      <a:pt x="1105" y="1401"/>
                      <a:pt x="1318" y="1196"/>
                      <a:pt x="1449" y="1065"/>
                    </a:cubicBezTo>
                    <a:cubicBezTo>
                      <a:pt x="1580" y="934"/>
                      <a:pt x="1601" y="919"/>
                      <a:pt x="1741" y="742"/>
                    </a:cubicBezTo>
                    <a:cubicBezTo>
                      <a:pt x="1881" y="565"/>
                      <a:pt x="2175" y="155"/>
                      <a:pt x="2289" y="0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1085626" y="2949845"/>
              <a:ext cx="9742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latin typeface="Arial" panose="020B0604020202020204" pitchFamily="34" charset="0"/>
                  <a:cs typeface="Arial" panose="020B0604020202020204" pitchFamily="34" charset="0"/>
                </a:rPr>
                <a:t>Firma 1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855336" y="1634393"/>
            <a:ext cx="1336551" cy="1830629"/>
            <a:chOff x="808956" y="1488548"/>
            <a:chExt cx="1336551" cy="1830629"/>
          </a:xfrm>
        </p:grpSpPr>
        <p:grpSp>
          <p:nvGrpSpPr>
            <p:cNvPr id="5" name="Group 4"/>
            <p:cNvGrpSpPr/>
            <p:nvPr/>
          </p:nvGrpSpPr>
          <p:grpSpPr>
            <a:xfrm>
              <a:off x="808956" y="1488548"/>
              <a:ext cx="1336551" cy="1433371"/>
              <a:chOff x="808956" y="1488548"/>
              <a:chExt cx="1336551" cy="1433371"/>
            </a:xfrm>
          </p:grpSpPr>
          <p:sp>
            <p:nvSpPr>
              <p:cNvPr id="16391" name="Rectangle 20"/>
              <p:cNvSpPr>
                <a:spLocks noChangeArrowheads="1"/>
              </p:cNvSpPr>
              <p:nvPr/>
            </p:nvSpPr>
            <p:spPr bwMode="auto">
              <a:xfrm>
                <a:off x="808956" y="1714500"/>
                <a:ext cx="187075" cy="274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p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392" name="Rectangle 21"/>
              <p:cNvSpPr>
                <a:spLocks noChangeArrowheads="1"/>
              </p:cNvSpPr>
              <p:nvPr/>
            </p:nvSpPr>
            <p:spPr bwMode="auto">
              <a:xfrm>
                <a:off x="1908175" y="2644920"/>
                <a:ext cx="13798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Q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394" name="Line 56"/>
              <p:cNvSpPr>
                <a:spLocks noChangeShapeType="1"/>
              </p:cNvSpPr>
              <p:nvPr/>
            </p:nvSpPr>
            <p:spPr bwMode="auto">
              <a:xfrm>
                <a:off x="1000000" y="2616993"/>
                <a:ext cx="114550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395" name="Line 57"/>
              <p:cNvSpPr>
                <a:spLocks noChangeShapeType="1"/>
              </p:cNvSpPr>
              <p:nvPr/>
            </p:nvSpPr>
            <p:spPr bwMode="auto">
              <a:xfrm flipH="1" flipV="1">
                <a:off x="992062" y="1488548"/>
                <a:ext cx="7938" cy="112844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397" name="Freeform 60"/>
              <p:cNvSpPr>
                <a:spLocks/>
              </p:cNvSpPr>
              <p:nvPr/>
            </p:nvSpPr>
            <p:spPr bwMode="auto">
              <a:xfrm>
                <a:off x="992062" y="2132704"/>
                <a:ext cx="844800" cy="45719"/>
              </a:xfrm>
              <a:custGeom>
                <a:avLst/>
                <a:gdLst>
                  <a:gd name="T0" fmla="*/ 0 w 2289"/>
                  <a:gd name="T1" fmla="*/ 2142 h 2142"/>
                  <a:gd name="T2" fmla="*/ 546 w 2289"/>
                  <a:gd name="T3" fmla="*/ 1824 h 2142"/>
                  <a:gd name="T4" fmla="*/ 955 w 2289"/>
                  <a:gd name="T5" fmla="*/ 1528 h 2142"/>
                  <a:gd name="T6" fmla="*/ 1449 w 2289"/>
                  <a:gd name="T7" fmla="*/ 1065 h 2142"/>
                  <a:gd name="T8" fmla="*/ 1741 w 2289"/>
                  <a:gd name="T9" fmla="*/ 742 h 2142"/>
                  <a:gd name="T10" fmla="*/ 2289 w 2289"/>
                  <a:gd name="T11" fmla="*/ 0 h 21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89"/>
                  <a:gd name="T19" fmla="*/ 0 h 2142"/>
                  <a:gd name="T20" fmla="*/ 2289 w 2289"/>
                  <a:gd name="T21" fmla="*/ 2142 h 21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89" h="2142">
                    <a:moveTo>
                      <a:pt x="0" y="2142"/>
                    </a:moveTo>
                    <a:cubicBezTo>
                      <a:pt x="91" y="2089"/>
                      <a:pt x="387" y="1926"/>
                      <a:pt x="546" y="1824"/>
                    </a:cubicBezTo>
                    <a:cubicBezTo>
                      <a:pt x="705" y="1722"/>
                      <a:pt x="805" y="1655"/>
                      <a:pt x="955" y="1528"/>
                    </a:cubicBezTo>
                    <a:cubicBezTo>
                      <a:pt x="1105" y="1401"/>
                      <a:pt x="1318" y="1196"/>
                      <a:pt x="1449" y="1065"/>
                    </a:cubicBezTo>
                    <a:cubicBezTo>
                      <a:pt x="1580" y="934"/>
                      <a:pt x="1601" y="919"/>
                      <a:pt x="1741" y="742"/>
                    </a:cubicBezTo>
                    <a:cubicBezTo>
                      <a:pt x="1881" y="565"/>
                      <a:pt x="2175" y="155"/>
                      <a:pt x="2289" y="0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1085626" y="2949845"/>
              <a:ext cx="9742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latin typeface="Arial" panose="020B0604020202020204" pitchFamily="34" charset="0"/>
                  <a:cs typeface="Arial" panose="020B0604020202020204" pitchFamily="34" charset="0"/>
                </a:rPr>
                <a:t>Firma </a:t>
              </a:r>
              <a:r>
                <a:rPr lang="de-DE" sz="1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de-DE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1" name="Rectangle 20"/>
          <p:cNvSpPr>
            <a:spLocks noChangeArrowheads="1"/>
          </p:cNvSpPr>
          <p:nvPr/>
        </p:nvSpPr>
        <p:spPr bwMode="auto">
          <a:xfrm>
            <a:off x="2484734" y="1866902"/>
            <a:ext cx="1870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i="1" dirty="0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42" name="Rectangle 21"/>
          <p:cNvSpPr>
            <a:spLocks noChangeArrowheads="1"/>
          </p:cNvSpPr>
          <p:nvPr/>
        </p:nvSpPr>
        <p:spPr bwMode="auto">
          <a:xfrm>
            <a:off x="3583953" y="2797322"/>
            <a:ext cx="1379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i="1" dirty="0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43" name="Line 56"/>
          <p:cNvSpPr>
            <a:spLocks noChangeShapeType="1"/>
          </p:cNvSpPr>
          <p:nvPr/>
        </p:nvSpPr>
        <p:spPr bwMode="auto">
          <a:xfrm>
            <a:off x="2675778" y="2769395"/>
            <a:ext cx="114550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" name="Line 57"/>
          <p:cNvSpPr>
            <a:spLocks noChangeShapeType="1"/>
          </p:cNvSpPr>
          <p:nvPr/>
        </p:nvSpPr>
        <p:spPr bwMode="auto">
          <a:xfrm flipH="1" flipV="1">
            <a:off x="2667840" y="1640950"/>
            <a:ext cx="7938" cy="112844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" name="Freeform 60"/>
          <p:cNvSpPr>
            <a:spLocks/>
          </p:cNvSpPr>
          <p:nvPr/>
        </p:nvSpPr>
        <p:spPr bwMode="auto">
          <a:xfrm>
            <a:off x="2656051" y="1876169"/>
            <a:ext cx="773458" cy="287864"/>
          </a:xfrm>
          <a:custGeom>
            <a:avLst/>
            <a:gdLst>
              <a:gd name="T0" fmla="*/ 0 w 2289"/>
              <a:gd name="T1" fmla="*/ 2142 h 2142"/>
              <a:gd name="T2" fmla="*/ 546 w 2289"/>
              <a:gd name="T3" fmla="*/ 1824 h 2142"/>
              <a:gd name="T4" fmla="*/ 955 w 2289"/>
              <a:gd name="T5" fmla="*/ 1528 h 2142"/>
              <a:gd name="T6" fmla="*/ 1449 w 2289"/>
              <a:gd name="T7" fmla="*/ 1065 h 2142"/>
              <a:gd name="T8" fmla="*/ 1741 w 2289"/>
              <a:gd name="T9" fmla="*/ 742 h 2142"/>
              <a:gd name="T10" fmla="*/ 2289 w 2289"/>
              <a:gd name="T11" fmla="*/ 0 h 21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89"/>
              <a:gd name="T19" fmla="*/ 0 h 2142"/>
              <a:gd name="T20" fmla="*/ 2289 w 2289"/>
              <a:gd name="T21" fmla="*/ 2142 h 21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" name="TextBox 39"/>
          <p:cNvSpPr txBox="1"/>
          <p:nvPr/>
        </p:nvSpPr>
        <p:spPr>
          <a:xfrm>
            <a:off x="2761404" y="3102247"/>
            <a:ext cx="974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Firma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4199154" y="1640950"/>
            <a:ext cx="1336551" cy="1830629"/>
            <a:chOff x="808956" y="1488548"/>
            <a:chExt cx="1336551" cy="1830629"/>
          </a:xfrm>
        </p:grpSpPr>
        <p:grpSp>
          <p:nvGrpSpPr>
            <p:cNvPr id="47" name="Group 46"/>
            <p:cNvGrpSpPr/>
            <p:nvPr/>
          </p:nvGrpSpPr>
          <p:grpSpPr>
            <a:xfrm>
              <a:off x="808956" y="1488548"/>
              <a:ext cx="1336551" cy="1433371"/>
              <a:chOff x="808956" y="1488548"/>
              <a:chExt cx="1336551" cy="1433371"/>
            </a:xfrm>
          </p:grpSpPr>
          <p:sp>
            <p:nvSpPr>
              <p:cNvPr id="49" name="Rectangle 20"/>
              <p:cNvSpPr>
                <a:spLocks noChangeArrowheads="1"/>
              </p:cNvSpPr>
              <p:nvPr/>
            </p:nvSpPr>
            <p:spPr bwMode="auto">
              <a:xfrm>
                <a:off x="808956" y="1714500"/>
                <a:ext cx="187075" cy="274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p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0" name="Rectangle 21"/>
              <p:cNvSpPr>
                <a:spLocks noChangeArrowheads="1"/>
              </p:cNvSpPr>
              <p:nvPr/>
            </p:nvSpPr>
            <p:spPr bwMode="auto">
              <a:xfrm>
                <a:off x="1908175" y="2644920"/>
                <a:ext cx="13798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Q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1" name="Line 56"/>
              <p:cNvSpPr>
                <a:spLocks noChangeShapeType="1"/>
              </p:cNvSpPr>
              <p:nvPr/>
            </p:nvSpPr>
            <p:spPr bwMode="auto">
              <a:xfrm>
                <a:off x="1000000" y="2616993"/>
                <a:ext cx="114550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2" name="Line 57"/>
              <p:cNvSpPr>
                <a:spLocks noChangeShapeType="1"/>
              </p:cNvSpPr>
              <p:nvPr/>
            </p:nvSpPr>
            <p:spPr bwMode="auto">
              <a:xfrm flipH="1" flipV="1">
                <a:off x="992062" y="1488548"/>
                <a:ext cx="7938" cy="112844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3" name="Freeform 60"/>
              <p:cNvSpPr>
                <a:spLocks/>
              </p:cNvSpPr>
              <p:nvPr/>
            </p:nvSpPr>
            <p:spPr bwMode="auto">
              <a:xfrm>
                <a:off x="999930" y="1560010"/>
                <a:ext cx="996503" cy="824841"/>
              </a:xfrm>
              <a:custGeom>
                <a:avLst/>
                <a:gdLst>
                  <a:gd name="T0" fmla="*/ 0 w 2289"/>
                  <a:gd name="T1" fmla="*/ 2142 h 2142"/>
                  <a:gd name="T2" fmla="*/ 546 w 2289"/>
                  <a:gd name="T3" fmla="*/ 1824 h 2142"/>
                  <a:gd name="T4" fmla="*/ 955 w 2289"/>
                  <a:gd name="T5" fmla="*/ 1528 h 2142"/>
                  <a:gd name="T6" fmla="*/ 1449 w 2289"/>
                  <a:gd name="T7" fmla="*/ 1065 h 2142"/>
                  <a:gd name="T8" fmla="*/ 1741 w 2289"/>
                  <a:gd name="T9" fmla="*/ 742 h 2142"/>
                  <a:gd name="T10" fmla="*/ 2289 w 2289"/>
                  <a:gd name="T11" fmla="*/ 0 h 21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89"/>
                  <a:gd name="T19" fmla="*/ 0 h 2142"/>
                  <a:gd name="T20" fmla="*/ 2289 w 2289"/>
                  <a:gd name="T21" fmla="*/ 2142 h 21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89" h="2142">
                    <a:moveTo>
                      <a:pt x="0" y="2142"/>
                    </a:moveTo>
                    <a:cubicBezTo>
                      <a:pt x="91" y="2089"/>
                      <a:pt x="387" y="1926"/>
                      <a:pt x="546" y="1824"/>
                    </a:cubicBezTo>
                    <a:cubicBezTo>
                      <a:pt x="705" y="1722"/>
                      <a:pt x="805" y="1655"/>
                      <a:pt x="955" y="1528"/>
                    </a:cubicBezTo>
                    <a:cubicBezTo>
                      <a:pt x="1105" y="1401"/>
                      <a:pt x="1318" y="1196"/>
                      <a:pt x="1449" y="1065"/>
                    </a:cubicBezTo>
                    <a:cubicBezTo>
                      <a:pt x="1580" y="934"/>
                      <a:pt x="1601" y="919"/>
                      <a:pt x="1741" y="742"/>
                    </a:cubicBezTo>
                    <a:cubicBezTo>
                      <a:pt x="1881" y="565"/>
                      <a:pt x="2175" y="155"/>
                      <a:pt x="2289" y="0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1085626" y="2949845"/>
              <a:ext cx="9742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latin typeface="Arial" panose="020B0604020202020204" pitchFamily="34" charset="0"/>
                  <a:cs typeface="Arial" panose="020B0604020202020204" pitchFamily="34" charset="0"/>
                </a:rPr>
                <a:t>Firma </a:t>
              </a:r>
              <a:r>
                <a:rPr lang="de-DE" sz="1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de-DE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561780" y="1866902"/>
            <a:ext cx="955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561780" y="3102247"/>
            <a:ext cx="955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2109792" y="3930952"/>
            <a:ext cx="4560672" cy="2433223"/>
            <a:chOff x="659989" y="1258458"/>
            <a:chExt cx="1603445" cy="1564574"/>
          </a:xfrm>
        </p:grpSpPr>
        <p:sp>
          <p:nvSpPr>
            <p:cNvPr id="60" name="Rectangle 20"/>
            <p:cNvSpPr>
              <a:spLocks noChangeArrowheads="1"/>
            </p:cNvSpPr>
            <p:nvPr/>
          </p:nvSpPr>
          <p:spPr bwMode="auto">
            <a:xfrm>
              <a:off x="659989" y="1386616"/>
              <a:ext cx="418408" cy="17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Preise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p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61" name="Rectangle 21"/>
            <p:cNvSpPr>
              <a:spLocks noChangeArrowheads="1"/>
            </p:cNvSpPr>
            <p:nvPr/>
          </p:nvSpPr>
          <p:spPr bwMode="auto">
            <a:xfrm>
              <a:off x="1908175" y="2644920"/>
              <a:ext cx="355259" cy="17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Menge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Q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62" name="Line 56"/>
            <p:cNvSpPr>
              <a:spLocks noChangeShapeType="1"/>
            </p:cNvSpPr>
            <p:nvPr/>
          </p:nvSpPr>
          <p:spPr bwMode="auto">
            <a:xfrm>
              <a:off x="1000000" y="2616993"/>
              <a:ext cx="11455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" name="Line 57"/>
            <p:cNvSpPr>
              <a:spLocks noChangeShapeType="1"/>
            </p:cNvSpPr>
            <p:nvPr/>
          </p:nvSpPr>
          <p:spPr bwMode="auto">
            <a:xfrm flipH="1" flipV="1">
              <a:off x="996031" y="1258458"/>
              <a:ext cx="3969" cy="13585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4" name="Freeform 60"/>
            <p:cNvSpPr>
              <a:spLocks/>
            </p:cNvSpPr>
            <p:nvPr/>
          </p:nvSpPr>
          <p:spPr bwMode="auto">
            <a:xfrm>
              <a:off x="1000000" y="1435859"/>
              <a:ext cx="1068745" cy="1015002"/>
            </a:xfrm>
            <a:custGeom>
              <a:avLst/>
              <a:gdLst>
                <a:gd name="T0" fmla="*/ 0 w 2289"/>
                <a:gd name="T1" fmla="*/ 2142 h 2142"/>
                <a:gd name="T2" fmla="*/ 546 w 2289"/>
                <a:gd name="T3" fmla="*/ 1824 h 2142"/>
                <a:gd name="T4" fmla="*/ 955 w 2289"/>
                <a:gd name="T5" fmla="*/ 1528 h 2142"/>
                <a:gd name="T6" fmla="*/ 1449 w 2289"/>
                <a:gd name="T7" fmla="*/ 1065 h 2142"/>
                <a:gd name="T8" fmla="*/ 1741 w 2289"/>
                <a:gd name="T9" fmla="*/ 742 h 2142"/>
                <a:gd name="T10" fmla="*/ 2289 w 2289"/>
                <a:gd name="T11" fmla="*/ 0 h 2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9"/>
                <a:gd name="T19" fmla="*/ 0 h 2142"/>
                <a:gd name="T20" fmla="*/ 2289 w 2289"/>
                <a:gd name="T21" fmla="*/ 2142 h 2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0" name="Down Arrow 9"/>
          <p:cNvSpPr/>
          <p:nvPr/>
        </p:nvSpPr>
        <p:spPr bwMode="auto">
          <a:xfrm>
            <a:off x="4382260" y="3606229"/>
            <a:ext cx="916113" cy="649447"/>
          </a:xfrm>
          <a:prstGeom prst="down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50121" y="4097152"/>
            <a:ext cx="222949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Am Markt werden inverse Angebotsfunktionen von allen Produzierenden sortiert und kumuliert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8819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6262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Aggregierte inverse Angebotsfunktionen: Beispiel aus dem Bergbau (Kupfer)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849" y="1792863"/>
            <a:ext cx="6576724" cy="4193904"/>
          </a:xfrm>
        </p:spPr>
      </p:pic>
    </p:spTree>
    <p:extLst>
      <p:ext uri="{BB962C8B-B14F-4D97-AF65-F5344CB8AC3E}">
        <p14:creationId xmlns:p14="http://schemas.microsoft.com/office/powerpoint/2010/main" val="4542222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6262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Aggregierte inverse Angebotsfunktionen: Beispiel aus der Ölindustrie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09" y="1820845"/>
            <a:ext cx="6920346" cy="4681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9739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705511" y="381000"/>
            <a:ext cx="6905092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Inverse Nachfragefunktion von Zahlungsbereitschaft eines Konsumenten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2356371" y="3387331"/>
            <a:ext cx="4560672" cy="2786630"/>
            <a:chOff x="659989" y="1258458"/>
            <a:chExt cx="1603445" cy="1564574"/>
          </a:xfrm>
        </p:grpSpPr>
        <p:sp>
          <p:nvSpPr>
            <p:cNvPr id="60" name="Rectangle 20"/>
            <p:cNvSpPr>
              <a:spLocks noChangeArrowheads="1"/>
            </p:cNvSpPr>
            <p:nvPr/>
          </p:nvSpPr>
          <p:spPr bwMode="auto">
            <a:xfrm>
              <a:off x="659989" y="1386616"/>
              <a:ext cx="418408" cy="155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Preis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p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61" name="Rectangle 21"/>
            <p:cNvSpPr>
              <a:spLocks noChangeArrowheads="1"/>
            </p:cNvSpPr>
            <p:nvPr/>
          </p:nvSpPr>
          <p:spPr bwMode="auto">
            <a:xfrm>
              <a:off x="1908175" y="2644920"/>
              <a:ext cx="355259" cy="17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Menge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Q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62" name="Line 56"/>
            <p:cNvSpPr>
              <a:spLocks noChangeShapeType="1"/>
            </p:cNvSpPr>
            <p:nvPr/>
          </p:nvSpPr>
          <p:spPr bwMode="auto">
            <a:xfrm>
              <a:off x="1000000" y="2616993"/>
              <a:ext cx="11455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" name="Line 57"/>
            <p:cNvSpPr>
              <a:spLocks noChangeShapeType="1"/>
            </p:cNvSpPr>
            <p:nvPr/>
          </p:nvSpPr>
          <p:spPr bwMode="auto">
            <a:xfrm flipH="1" flipV="1">
              <a:off x="996031" y="1258458"/>
              <a:ext cx="3969" cy="13585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4" name="Freeform 60"/>
            <p:cNvSpPr>
              <a:spLocks/>
            </p:cNvSpPr>
            <p:nvPr/>
          </p:nvSpPr>
          <p:spPr bwMode="auto">
            <a:xfrm rot="12053768" flipV="1">
              <a:off x="1038381" y="1549087"/>
              <a:ext cx="1068745" cy="417939"/>
            </a:xfrm>
            <a:custGeom>
              <a:avLst/>
              <a:gdLst>
                <a:gd name="T0" fmla="*/ 0 w 2289"/>
                <a:gd name="T1" fmla="*/ 2142 h 2142"/>
                <a:gd name="T2" fmla="*/ 546 w 2289"/>
                <a:gd name="T3" fmla="*/ 1824 h 2142"/>
                <a:gd name="T4" fmla="*/ 955 w 2289"/>
                <a:gd name="T5" fmla="*/ 1528 h 2142"/>
                <a:gd name="T6" fmla="*/ 1449 w 2289"/>
                <a:gd name="T7" fmla="*/ 1065 h 2142"/>
                <a:gd name="T8" fmla="*/ 1741 w 2289"/>
                <a:gd name="T9" fmla="*/ 742 h 2142"/>
                <a:gd name="T10" fmla="*/ 2289 w 2289"/>
                <a:gd name="T11" fmla="*/ 0 h 2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9"/>
                <a:gd name="T19" fmla="*/ 0 h 2142"/>
                <a:gd name="T20" fmla="*/ 2289 w 2289"/>
                <a:gd name="T21" fmla="*/ 2142 h 2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070374" y="1764461"/>
            <a:ext cx="77962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Für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eine:n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Konsument:in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bezeichnet die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inverse Nachfragefunktion</a:t>
            </a:r>
            <a:r>
              <a:rPr lang="de-DE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den Preis, den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der:die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Konsument:in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für eine Menge bereit zu zahlen ist. Sie stellt den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Grenznutzen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des Verbrauchs dar. Typischerweise sinkt die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Zahlungsbereitschaft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je größer die Menge ist. Die inverse Nachfragefunktion wird auch die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Preis-Absatz-Funktion (PAF)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genannt.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4019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705511" y="381000"/>
            <a:ext cx="6905092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Beispiel: Inverse Nachfragefunktion für Pizza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2030646" y="2844302"/>
            <a:ext cx="6365887" cy="3125445"/>
            <a:chOff x="581592" y="1224236"/>
            <a:chExt cx="2238124" cy="1754804"/>
          </a:xfrm>
        </p:grpSpPr>
        <p:sp>
          <p:nvSpPr>
            <p:cNvPr id="60" name="Rectangle 20"/>
            <p:cNvSpPr>
              <a:spLocks noChangeArrowheads="1"/>
            </p:cNvSpPr>
            <p:nvPr/>
          </p:nvSpPr>
          <p:spPr bwMode="auto">
            <a:xfrm>
              <a:off x="581592" y="1224236"/>
              <a:ext cx="418408" cy="311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Preis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p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€/Pizza</a:t>
              </a:r>
              <a:endParaRPr lang="de-DE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1" name="Rectangle 21"/>
            <p:cNvSpPr>
              <a:spLocks noChangeArrowheads="1"/>
            </p:cNvSpPr>
            <p:nvPr/>
          </p:nvSpPr>
          <p:spPr bwMode="auto">
            <a:xfrm>
              <a:off x="2053558" y="2667994"/>
              <a:ext cx="766158" cy="311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Menge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Q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(Pizzen pro Woche)</a:t>
              </a:r>
              <a:endParaRPr lang="de-DE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2" name="Line 56"/>
            <p:cNvSpPr>
              <a:spLocks noChangeShapeType="1"/>
            </p:cNvSpPr>
            <p:nvPr/>
          </p:nvSpPr>
          <p:spPr bwMode="auto">
            <a:xfrm>
              <a:off x="1000000" y="2616993"/>
              <a:ext cx="11455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" name="Line 57"/>
            <p:cNvSpPr>
              <a:spLocks noChangeShapeType="1"/>
            </p:cNvSpPr>
            <p:nvPr/>
          </p:nvSpPr>
          <p:spPr bwMode="auto">
            <a:xfrm flipH="1" flipV="1">
              <a:off x="996031" y="1258458"/>
              <a:ext cx="3969" cy="13585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4" name="Freeform 60"/>
            <p:cNvSpPr>
              <a:spLocks/>
            </p:cNvSpPr>
            <p:nvPr/>
          </p:nvSpPr>
          <p:spPr bwMode="auto">
            <a:xfrm rot="12053768" flipV="1">
              <a:off x="908342" y="1913969"/>
              <a:ext cx="1068745" cy="417939"/>
            </a:xfrm>
            <a:custGeom>
              <a:avLst/>
              <a:gdLst>
                <a:gd name="T0" fmla="*/ 0 w 2289"/>
                <a:gd name="T1" fmla="*/ 2142 h 2142"/>
                <a:gd name="T2" fmla="*/ 546 w 2289"/>
                <a:gd name="T3" fmla="*/ 1824 h 2142"/>
                <a:gd name="T4" fmla="*/ 955 w 2289"/>
                <a:gd name="T5" fmla="*/ 1528 h 2142"/>
                <a:gd name="T6" fmla="*/ 1449 w 2289"/>
                <a:gd name="T7" fmla="*/ 1065 h 2142"/>
                <a:gd name="T8" fmla="*/ 1741 w 2289"/>
                <a:gd name="T9" fmla="*/ 742 h 2142"/>
                <a:gd name="T10" fmla="*/ 2289 w 2289"/>
                <a:gd name="T11" fmla="*/ 0 h 2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9"/>
                <a:gd name="T19" fmla="*/ 0 h 2142"/>
                <a:gd name="T20" fmla="*/ 2289 w 2289"/>
                <a:gd name="T21" fmla="*/ 2142 h 2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070374" y="1764461"/>
            <a:ext cx="779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Wie viele Pizzen ich pro Woche esse hängt vom Preis ab.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20"/>
          <p:cNvSpPr>
            <a:spLocks noChangeArrowheads="1"/>
          </p:cNvSpPr>
          <p:nvPr/>
        </p:nvSpPr>
        <p:spPr bwMode="auto">
          <a:xfrm>
            <a:off x="4752139" y="5382435"/>
            <a:ext cx="1953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13" name="Rectangle 20"/>
          <p:cNvSpPr>
            <a:spLocks noChangeArrowheads="1"/>
          </p:cNvSpPr>
          <p:nvPr/>
        </p:nvSpPr>
        <p:spPr bwMode="auto">
          <a:xfrm>
            <a:off x="5690054" y="5363508"/>
            <a:ext cx="1953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14" name="Rectangle 20"/>
          <p:cNvSpPr>
            <a:spLocks noChangeArrowheads="1"/>
          </p:cNvSpPr>
          <p:nvPr/>
        </p:nvSpPr>
        <p:spPr bwMode="auto">
          <a:xfrm>
            <a:off x="3911886" y="5382435"/>
            <a:ext cx="1953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2763182" y="3427018"/>
            <a:ext cx="30515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15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2753621" y="4048181"/>
            <a:ext cx="30515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2832660" y="4669344"/>
            <a:ext cx="30515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5499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705511" y="381000"/>
            <a:ext cx="6905092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Beispiel: Inverse Nachfragefunktion für Strom in der Aluminiumherstellung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2013305" y="3758009"/>
            <a:ext cx="7016394" cy="2281259"/>
            <a:chOff x="608447" y="1258458"/>
            <a:chExt cx="2466830" cy="1607123"/>
          </a:xfrm>
        </p:grpSpPr>
        <p:sp>
          <p:nvSpPr>
            <p:cNvPr id="60" name="Rectangle 20"/>
            <p:cNvSpPr>
              <a:spLocks noChangeArrowheads="1"/>
            </p:cNvSpPr>
            <p:nvPr/>
          </p:nvSpPr>
          <p:spPr bwMode="auto">
            <a:xfrm>
              <a:off x="608447" y="1387821"/>
              <a:ext cx="418408" cy="311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Preis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p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€/MWh</a:t>
              </a:r>
              <a:endParaRPr lang="de-DE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1" name="Rectangle 21"/>
            <p:cNvSpPr>
              <a:spLocks noChangeArrowheads="1"/>
            </p:cNvSpPr>
            <p:nvPr/>
          </p:nvSpPr>
          <p:spPr bwMode="auto">
            <a:xfrm>
              <a:off x="2190978" y="2670438"/>
              <a:ext cx="884299" cy="195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Menge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Strom</a:t>
              </a:r>
              <a:r>
                <a:rPr lang="de-DE" altLang="en-US" sz="180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(MWh/h)</a:t>
              </a:r>
              <a:endParaRPr lang="de-DE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2" name="Line 56"/>
            <p:cNvSpPr>
              <a:spLocks noChangeShapeType="1"/>
            </p:cNvSpPr>
            <p:nvPr/>
          </p:nvSpPr>
          <p:spPr bwMode="auto">
            <a:xfrm>
              <a:off x="1000000" y="2616993"/>
              <a:ext cx="133161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" name="Line 57"/>
            <p:cNvSpPr>
              <a:spLocks noChangeShapeType="1"/>
            </p:cNvSpPr>
            <p:nvPr/>
          </p:nvSpPr>
          <p:spPr bwMode="auto">
            <a:xfrm flipH="1" flipV="1">
              <a:off x="996031" y="1258458"/>
              <a:ext cx="3969" cy="13585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54627" y="1581051"/>
                <a:ext cx="8170875" cy="2113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Die Gewinnung von Aluminium aus Bauxiterz ist stromintensiv. Der Aluminiumpreis beträgt €1200 je Tonne. €600 je Tonne geht auf andere Kosten (Löhne, Erz, usw.) und €600 je Tonne bleibt für Strom. Eine Firma besitzt zwei Elektrolyse-Anlagen für Aluminium. Die Neue verbraucht 15 MWh/Tonne, die Alte 20 MWh/Tonne. Was ist die Zahlungsbereitschaft für Strom?</a:t>
                </a:r>
              </a:p>
              <a:p>
                <a:endParaRPr lang="de-DE" sz="1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neue: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1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de-DE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600 €/</m:t>
                        </m:r>
                        <m:r>
                          <a:rPr lang="de-DE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𝑇𝑜𝑛𝑛𝑒</m:t>
                        </m:r>
                      </m:num>
                      <m:den>
                        <m:r>
                          <a:rPr lang="de-DE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15 </m:t>
                        </m:r>
                        <m:r>
                          <a:rPr lang="de-DE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𝑀𝑊h</m:t>
                        </m:r>
                        <m:r>
                          <a:rPr lang="de-DE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/</m:t>
                        </m:r>
                        <m:r>
                          <a:rPr lang="de-DE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𝑇𝑜𝑛𝑛𝑒</m:t>
                        </m:r>
                      </m:den>
                    </m:f>
                    <m:r>
                      <a:rPr lang="de-DE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=40</m:t>
                    </m:r>
                  </m:oMath>
                </a14:m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1600" i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€/</m:t>
                    </m:r>
                    <m:r>
                      <m:rPr>
                        <m:sty m:val="p"/>
                      </m:rPr>
                      <a:rPr lang="de-DE" sz="1600" i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MWh</m:t>
                    </m:r>
                  </m:oMath>
                </a14:m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      alte: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de-DE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600 €/</m:t>
                        </m:r>
                        <m:r>
                          <a:rPr lang="de-DE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𝑇𝑜𝑛𝑛𝑒</m:t>
                        </m:r>
                      </m:num>
                      <m:den>
                        <m:r>
                          <a:rPr lang="de-DE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20</m:t>
                        </m:r>
                        <m:r>
                          <a:rPr lang="de-DE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de-DE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𝑀𝑊h</m:t>
                        </m:r>
                        <m:r>
                          <a:rPr lang="de-DE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/</m:t>
                        </m:r>
                        <m:r>
                          <a:rPr lang="de-DE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𝑇𝑜𝑛𝑛𝑒</m:t>
                        </m:r>
                      </m:den>
                    </m:f>
                    <m:r>
                      <a:rPr lang="de-DE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e-DE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de-DE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1600" i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€/</m:t>
                    </m:r>
                    <m:r>
                      <m:rPr>
                        <m:sty m:val="p"/>
                      </m:rPr>
                      <a:rPr lang="de-DE" sz="1600" i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MWh</m:t>
                    </m:r>
                  </m:oMath>
                </a14:m>
                <a:endParaRPr lang="de-DE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627" y="1581051"/>
                <a:ext cx="8170875" cy="2113143"/>
              </a:xfrm>
              <a:prstGeom prst="rect">
                <a:avLst/>
              </a:prstGeom>
              <a:blipFill>
                <a:blip r:embed="rId3"/>
                <a:stretch>
                  <a:fillRect l="-597" t="-1441" r="-96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Left Brace 14"/>
          <p:cNvSpPr/>
          <p:nvPr/>
        </p:nvSpPr>
        <p:spPr bwMode="auto">
          <a:xfrm rot="5400000" flipH="1">
            <a:off x="3781163" y="5218484"/>
            <a:ext cx="301528" cy="1609858"/>
          </a:xfrm>
          <a:prstGeom prst="leftBrace">
            <a:avLst>
              <a:gd name="adj1" fmla="val 0"/>
              <a:gd name="adj2" fmla="val 50000"/>
            </a:avLst>
          </a:prstGeom>
          <a:ln>
            <a:headEnd type="none" w="sm" len="sm"/>
            <a:tailEnd type="none" w="sm" len="sm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16" name="Left Brace 15"/>
          <p:cNvSpPr/>
          <p:nvPr/>
        </p:nvSpPr>
        <p:spPr bwMode="auto">
          <a:xfrm rot="5400000" flipH="1">
            <a:off x="5440756" y="5224060"/>
            <a:ext cx="301528" cy="1609858"/>
          </a:xfrm>
          <a:prstGeom prst="leftBrace">
            <a:avLst>
              <a:gd name="adj1" fmla="val 0"/>
              <a:gd name="adj2" fmla="val 50000"/>
            </a:avLst>
          </a:prstGeom>
          <a:ln>
            <a:headEnd type="none" w="sm" len="sm"/>
            <a:tailEnd type="none" w="sm" len="sm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3107775" y="6241362"/>
            <a:ext cx="162908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Kapazität neuer Maschine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5020753" y="6241362"/>
            <a:ext cx="150757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Kapazität alter Maschine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3133618" y="4541178"/>
            <a:ext cx="3262831" cy="297950"/>
          </a:xfrm>
          <a:custGeom>
            <a:avLst/>
            <a:gdLst>
              <a:gd name="connsiteX0" fmla="*/ 0 w 3308279"/>
              <a:gd name="connsiteY0" fmla="*/ 0 h 297950"/>
              <a:gd name="connsiteX1" fmla="*/ 1582220 w 3308279"/>
              <a:gd name="connsiteY1" fmla="*/ 0 h 297950"/>
              <a:gd name="connsiteX2" fmla="*/ 1582220 w 3308279"/>
              <a:gd name="connsiteY2" fmla="*/ 297950 h 297950"/>
              <a:gd name="connsiteX3" fmla="*/ 3308279 w 3308279"/>
              <a:gd name="connsiteY3" fmla="*/ 297950 h 29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08279" h="297950">
                <a:moveTo>
                  <a:pt x="0" y="0"/>
                </a:moveTo>
                <a:lnTo>
                  <a:pt x="1582220" y="0"/>
                </a:lnTo>
                <a:lnTo>
                  <a:pt x="1582220" y="297950"/>
                </a:lnTo>
                <a:lnTo>
                  <a:pt x="3308279" y="297950"/>
                </a:lnTo>
              </a:path>
            </a:pathLst>
          </a:custGeom>
          <a:ln>
            <a:headEnd type="none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2741851" y="4410821"/>
            <a:ext cx="1190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2741851" y="4701107"/>
            <a:ext cx="1190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30</a:t>
            </a:r>
            <a:endParaRPr lang="de-DE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6814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705511" y="381000"/>
            <a:ext cx="6905092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Inverse Nachfragefunktion, Marktpreis und Konsumentenrente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806147" y="3417318"/>
            <a:ext cx="5282475" cy="2786630"/>
            <a:chOff x="1531827" y="2905254"/>
            <a:chExt cx="5282475" cy="2786630"/>
          </a:xfrm>
        </p:grpSpPr>
        <p:sp>
          <p:nvSpPr>
            <p:cNvPr id="16" name="Freeform 63"/>
            <p:cNvSpPr>
              <a:spLocks/>
            </p:cNvSpPr>
            <p:nvPr/>
          </p:nvSpPr>
          <p:spPr bwMode="auto">
            <a:xfrm>
              <a:off x="3220722" y="3041151"/>
              <a:ext cx="2208496" cy="1222624"/>
            </a:xfrm>
            <a:custGeom>
              <a:avLst/>
              <a:gdLst>
                <a:gd name="T0" fmla="*/ 45 w 1451"/>
                <a:gd name="T1" fmla="*/ 1270 h 1270"/>
                <a:gd name="T2" fmla="*/ 1451 w 1451"/>
                <a:gd name="T3" fmla="*/ 1270 h 1270"/>
                <a:gd name="T4" fmla="*/ 862 w 1451"/>
                <a:gd name="T5" fmla="*/ 681 h 1270"/>
                <a:gd name="T6" fmla="*/ 363 w 1451"/>
                <a:gd name="T7" fmla="*/ 0 h 1270"/>
                <a:gd name="T8" fmla="*/ 0 w 1451"/>
                <a:gd name="T9" fmla="*/ 0 h 1270"/>
                <a:gd name="T10" fmla="*/ 0 w 1451"/>
                <a:gd name="T11" fmla="*/ 1270 h 12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51"/>
                <a:gd name="T19" fmla="*/ 0 h 1270"/>
                <a:gd name="T20" fmla="*/ 1451 w 1451"/>
                <a:gd name="T21" fmla="*/ 1270 h 12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51" h="1270">
                  <a:moveTo>
                    <a:pt x="45" y="1270"/>
                  </a:moveTo>
                  <a:lnTo>
                    <a:pt x="1451" y="1270"/>
                  </a:lnTo>
                  <a:lnTo>
                    <a:pt x="862" y="681"/>
                  </a:lnTo>
                  <a:lnTo>
                    <a:pt x="363" y="0"/>
                  </a:lnTo>
                  <a:lnTo>
                    <a:pt x="0" y="0"/>
                  </a:lnTo>
                  <a:lnTo>
                    <a:pt x="0" y="1270"/>
                  </a:lnTo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58" name="Group 57"/>
            <p:cNvGrpSpPr/>
            <p:nvPr/>
          </p:nvGrpSpPr>
          <p:grpSpPr>
            <a:xfrm>
              <a:off x="2253630" y="2905254"/>
              <a:ext cx="4560672" cy="2786630"/>
              <a:chOff x="659989" y="1258458"/>
              <a:chExt cx="1603445" cy="1564574"/>
            </a:xfrm>
          </p:grpSpPr>
          <p:sp>
            <p:nvSpPr>
              <p:cNvPr id="60" name="Rectangle 20"/>
              <p:cNvSpPr>
                <a:spLocks noChangeArrowheads="1"/>
              </p:cNvSpPr>
              <p:nvPr/>
            </p:nvSpPr>
            <p:spPr bwMode="auto">
              <a:xfrm>
                <a:off x="659989" y="1386616"/>
                <a:ext cx="418408" cy="1555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Preis</a:t>
                </a:r>
                <a:r>
                  <a:rPr lang="de-DE" altLang="en-US" sz="1800" i="1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p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1" name="Rectangle 21"/>
              <p:cNvSpPr>
                <a:spLocks noChangeArrowheads="1"/>
              </p:cNvSpPr>
              <p:nvPr/>
            </p:nvSpPr>
            <p:spPr bwMode="auto">
              <a:xfrm>
                <a:off x="1908175" y="2644920"/>
                <a:ext cx="355259" cy="178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Menge</a:t>
                </a:r>
                <a:r>
                  <a:rPr lang="de-DE" altLang="en-US" sz="1800" i="1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Q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2" name="Line 56"/>
              <p:cNvSpPr>
                <a:spLocks noChangeShapeType="1"/>
              </p:cNvSpPr>
              <p:nvPr/>
            </p:nvSpPr>
            <p:spPr bwMode="auto">
              <a:xfrm>
                <a:off x="1000000" y="2616993"/>
                <a:ext cx="114550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3" name="Line 57"/>
              <p:cNvSpPr>
                <a:spLocks noChangeShapeType="1"/>
              </p:cNvSpPr>
              <p:nvPr/>
            </p:nvSpPr>
            <p:spPr bwMode="auto">
              <a:xfrm flipH="1" flipV="1">
                <a:off x="996031" y="1258458"/>
                <a:ext cx="3969" cy="135853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4" name="Freeform 60"/>
              <p:cNvSpPr>
                <a:spLocks/>
              </p:cNvSpPr>
              <p:nvPr/>
            </p:nvSpPr>
            <p:spPr bwMode="auto">
              <a:xfrm rot="12053768" flipV="1">
                <a:off x="1038381" y="1549087"/>
                <a:ext cx="1068745" cy="417939"/>
              </a:xfrm>
              <a:custGeom>
                <a:avLst/>
                <a:gdLst>
                  <a:gd name="T0" fmla="*/ 0 w 2289"/>
                  <a:gd name="T1" fmla="*/ 2142 h 2142"/>
                  <a:gd name="T2" fmla="*/ 546 w 2289"/>
                  <a:gd name="T3" fmla="*/ 1824 h 2142"/>
                  <a:gd name="T4" fmla="*/ 955 w 2289"/>
                  <a:gd name="T5" fmla="*/ 1528 h 2142"/>
                  <a:gd name="T6" fmla="*/ 1449 w 2289"/>
                  <a:gd name="T7" fmla="*/ 1065 h 2142"/>
                  <a:gd name="T8" fmla="*/ 1741 w 2289"/>
                  <a:gd name="T9" fmla="*/ 742 h 2142"/>
                  <a:gd name="T10" fmla="*/ 2289 w 2289"/>
                  <a:gd name="T11" fmla="*/ 0 h 21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89"/>
                  <a:gd name="T19" fmla="*/ 0 h 2142"/>
                  <a:gd name="T20" fmla="*/ 2289 w 2289"/>
                  <a:gd name="T21" fmla="*/ 2142 h 21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89" h="2142">
                    <a:moveTo>
                      <a:pt x="0" y="2142"/>
                    </a:moveTo>
                    <a:cubicBezTo>
                      <a:pt x="91" y="2089"/>
                      <a:pt x="387" y="1926"/>
                      <a:pt x="546" y="1824"/>
                    </a:cubicBezTo>
                    <a:cubicBezTo>
                      <a:pt x="705" y="1722"/>
                      <a:pt x="805" y="1655"/>
                      <a:pt x="955" y="1528"/>
                    </a:cubicBezTo>
                    <a:cubicBezTo>
                      <a:pt x="1105" y="1401"/>
                      <a:pt x="1318" y="1196"/>
                      <a:pt x="1449" y="1065"/>
                    </a:cubicBezTo>
                    <a:cubicBezTo>
                      <a:pt x="1580" y="934"/>
                      <a:pt x="1601" y="919"/>
                      <a:pt x="1741" y="742"/>
                    </a:cubicBezTo>
                    <a:cubicBezTo>
                      <a:pt x="1881" y="565"/>
                      <a:pt x="2175" y="155"/>
                      <a:pt x="2289" y="0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12" name="Rectangle 20"/>
            <p:cNvSpPr>
              <a:spLocks noChangeArrowheads="1"/>
            </p:cNvSpPr>
            <p:nvPr/>
          </p:nvSpPr>
          <p:spPr bwMode="auto">
            <a:xfrm>
              <a:off x="1531827" y="4090713"/>
              <a:ext cx="156197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b="1" dirty="0" smtClean="0">
                  <a:solidFill>
                    <a:srgbClr val="C00000"/>
                  </a:solidFill>
                  <a:latin typeface="Arial" panose="020B0604020202020204" pitchFamily="34" charset="0"/>
                </a:rPr>
                <a:t>Marktpreis</a:t>
              </a:r>
              <a:r>
                <a:rPr lang="de-DE" altLang="en-US" sz="1800" b="1" i="1" dirty="0" smtClean="0">
                  <a:solidFill>
                    <a:srgbClr val="C00000"/>
                  </a:solidFill>
                  <a:latin typeface="Arial" panose="020B0604020202020204" pitchFamily="34" charset="0"/>
                </a:rPr>
                <a:t> p</a:t>
              </a:r>
              <a:r>
                <a:rPr lang="de-DE" altLang="en-US" sz="1800" b="1" i="1" baseline="-25000" dirty="0" smtClean="0">
                  <a:solidFill>
                    <a:srgbClr val="C00000"/>
                  </a:solidFill>
                  <a:latin typeface="Arial" panose="020B0604020202020204" pitchFamily="34" charset="0"/>
                </a:rPr>
                <a:t>0</a:t>
              </a:r>
              <a:r>
                <a:rPr lang="de-DE" altLang="en-US" sz="1800" b="1" i="1" dirty="0" smtClean="0">
                  <a:solidFill>
                    <a:srgbClr val="C00000"/>
                  </a:solidFill>
                  <a:latin typeface="Arial" panose="020B0604020202020204" pitchFamily="34" charset="0"/>
                </a:rPr>
                <a:t>*</a:t>
              </a:r>
              <a:endParaRPr lang="de-DE" altLang="en-US" b="1" i="1" dirty="0">
                <a:solidFill>
                  <a:srgbClr val="C00000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 bwMode="auto">
            <a:xfrm flipV="1">
              <a:off x="3220722" y="4263775"/>
              <a:ext cx="2132114" cy="10901"/>
            </a:xfrm>
            <a:prstGeom prst="line">
              <a:avLst/>
            </a:prstGeom>
            <a:ln>
              <a:solidFill>
                <a:srgbClr val="C00000"/>
              </a:solidFill>
              <a:headEnd type="none" w="sm" len="sm"/>
              <a:tailEnd type="none" w="sm" len="sm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951690" y="1818587"/>
            <a:ext cx="779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Im Polypol hat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ein:e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Konsument:in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keinen Einfluss auf den Marktpreis (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Preisnehmende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). Dadurch dass der Marktpreis niedriger als seine Zahlungsbereitschaft ist, hat er Geld gespart = eine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Konsumentenrente</a:t>
            </a:r>
            <a:r>
              <a:rPr lang="de-DE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die Fläche zwischen der inversen Nachfragefunktion und dem Marktpreis.</a:t>
            </a:r>
            <a:endParaRPr lang="de-DE" sz="1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9873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Aggregation von inversen Nachfragefunktionen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649702" y="1640950"/>
            <a:ext cx="1648207" cy="1830629"/>
            <a:chOff x="497300" y="1488548"/>
            <a:chExt cx="1648207" cy="1830629"/>
          </a:xfrm>
        </p:grpSpPr>
        <p:grpSp>
          <p:nvGrpSpPr>
            <p:cNvPr id="31" name="Group 30"/>
            <p:cNvGrpSpPr/>
            <p:nvPr/>
          </p:nvGrpSpPr>
          <p:grpSpPr>
            <a:xfrm>
              <a:off x="808956" y="1488548"/>
              <a:ext cx="1336551" cy="1433371"/>
              <a:chOff x="808956" y="1488548"/>
              <a:chExt cx="1336551" cy="1433371"/>
            </a:xfrm>
          </p:grpSpPr>
          <p:sp>
            <p:nvSpPr>
              <p:cNvPr id="33" name="Rectangle 20"/>
              <p:cNvSpPr>
                <a:spLocks noChangeArrowheads="1"/>
              </p:cNvSpPr>
              <p:nvPr/>
            </p:nvSpPr>
            <p:spPr bwMode="auto">
              <a:xfrm>
                <a:off x="808956" y="1714500"/>
                <a:ext cx="187075" cy="274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p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4" name="Rectangle 21"/>
              <p:cNvSpPr>
                <a:spLocks noChangeArrowheads="1"/>
              </p:cNvSpPr>
              <p:nvPr/>
            </p:nvSpPr>
            <p:spPr bwMode="auto">
              <a:xfrm>
                <a:off x="1908175" y="2644920"/>
                <a:ext cx="13798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Q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5" name="Line 56"/>
              <p:cNvSpPr>
                <a:spLocks noChangeShapeType="1"/>
              </p:cNvSpPr>
              <p:nvPr/>
            </p:nvSpPr>
            <p:spPr bwMode="auto">
              <a:xfrm>
                <a:off x="1000000" y="2616993"/>
                <a:ext cx="114550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6" name="Line 57"/>
              <p:cNvSpPr>
                <a:spLocks noChangeShapeType="1"/>
              </p:cNvSpPr>
              <p:nvPr/>
            </p:nvSpPr>
            <p:spPr bwMode="auto">
              <a:xfrm flipH="1" flipV="1">
                <a:off x="992062" y="1488548"/>
                <a:ext cx="7938" cy="112844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7" name="Freeform 60"/>
              <p:cNvSpPr>
                <a:spLocks/>
              </p:cNvSpPr>
              <p:nvPr/>
            </p:nvSpPr>
            <p:spPr bwMode="auto">
              <a:xfrm rot="2860169">
                <a:off x="1009209" y="1629388"/>
                <a:ext cx="506276" cy="233183"/>
              </a:xfrm>
              <a:custGeom>
                <a:avLst/>
                <a:gdLst>
                  <a:gd name="T0" fmla="*/ 0 w 2289"/>
                  <a:gd name="T1" fmla="*/ 2142 h 2142"/>
                  <a:gd name="T2" fmla="*/ 546 w 2289"/>
                  <a:gd name="T3" fmla="*/ 1824 h 2142"/>
                  <a:gd name="T4" fmla="*/ 955 w 2289"/>
                  <a:gd name="T5" fmla="*/ 1528 h 2142"/>
                  <a:gd name="T6" fmla="*/ 1449 w 2289"/>
                  <a:gd name="T7" fmla="*/ 1065 h 2142"/>
                  <a:gd name="T8" fmla="*/ 1741 w 2289"/>
                  <a:gd name="T9" fmla="*/ 742 h 2142"/>
                  <a:gd name="T10" fmla="*/ 2289 w 2289"/>
                  <a:gd name="T11" fmla="*/ 0 h 21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89"/>
                  <a:gd name="T19" fmla="*/ 0 h 2142"/>
                  <a:gd name="T20" fmla="*/ 2289 w 2289"/>
                  <a:gd name="T21" fmla="*/ 2142 h 21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89" h="2142">
                    <a:moveTo>
                      <a:pt x="0" y="2142"/>
                    </a:moveTo>
                    <a:cubicBezTo>
                      <a:pt x="91" y="2089"/>
                      <a:pt x="387" y="1926"/>
                      <a:pt x="546" y="1824"/>
                    </a:cubicBezTo>
                    <a:cubicBezTo>
                      <a:pt x="705" y="1722"/>
                      <a:pt x="805" y="1655"/>
                      <a:pt x="955" y="1528"/>
                    </a:cubicBezTo>
                    <a:cubicBezTo>
                      <a:pt x="1105" y="1401"/>
                      <a:pt x="1318" y="1196"/>
                      <a:pt x="1449" y="1065"/>
                    </a:cubicBezTo>
                    <a:cubicBezTo>
                      <a:pt x="1580" y="934"/>
                      <a:pt x="1601" y="919"/>
                      <a:pt x="1741" y="742"/>
                    </a:cubicBezTo>
                    <a:cubicBezTo>
                      <a:pt x="1881" y="565"/>
                      <a:pt x="2175" y="155"/>
                      <a:pt x="2289" y="0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497300" y="2949845"/>
              <a:ext cx="15625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Konsument </a:t>
              </a:r>
              <a:r>
                <a:rPr lang="de-DE" sz="18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855336" y="1634393"/>
            <a:ext cx="1336551" cy="1433371"/>
            <a:chOff x="808956" y="1488548"/>
            <a:chExt cx="1336551" cy="1433371"/>
          </a:xfrm>
        </p:grpSpPr>
        <p:sp>
          <p:nvSpPr>
            <p:cNvPr id="16391" name="Rectangle 20"/>
            <p:cNvSpPr>
              <a:spLocks noChangeArrowheads="1"/>
            </p:cNvSpPr>
            <p:nvPr/>
          </p:nvSpPr>
          <p:spPr bwMode="auto">
            <a:xfrm>
              <a:off x="808956" y="1714500"/>
              <a:ext cx="187075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p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16392" name="Rectangle 21"/>
            <p:cNvSpPr>
              <a:spLocks noChangeArrowheads="1"/>
            </p:cNvSpPr>
            <p:nvPr/>
          </p:nvSpPr>
          <p:spPr bwMode="auto">
            <a:xfrm>
              <a:off x="1908175" y="2644920"/>
              <a:ext cx="13798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16394" name="Line 56"/>
            <p:cNvSpPr>
              <a:spLocks noChangeShapeType="1"/>
            </p:cNvSpPr>
            <p:nvPr/>
          </p:nvSpPr>
          <p:spPr bwMode="auto">
            <a:xfrm>
              <a:off x="1000000" y="2616993"/>
              <a:ext cx="11455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395" name="Line 57"/>
            <p:cNvSpPr>
              <a:spLocks noChangeShapeType="1"/>
            </p:cNvSpPr>
            <p:nvPr/>
          </p:nvSpPr>
          <p:spPr bwMode="auto">
            <a:xfrm flipH="1" flipV="1">
              <a:off x="992062" y="1488548"/>
              <a:ext cx="7938" cy="112844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397" name="Freeform 60"/>
            <p:cNvSpPr>
              <a:spLocks/>
            </p:cNvSpPr>
            <p:nvPr/>
          </p:nvSpPr>
          <p:spPr bwMode="auto">
            <a:xfrm rot="11267134" flipV="1">
              <a:off x="995996" y="2360761"/>
              <a:ext cx="581427" cy="213315"/>
            </a:xfrm>
            <a:custGeom>
              <a:avLst/>
              <a:gdLst>
                <a:gd name="T0" fmla="*/ 0 w 2289"/>
                <a:gd name="T1" fmla="*/ 2142 h 2142"/>
                <a:gd name="T2" fmla="*/ 546 w 2289"/>
                <a:gd name="T3" fmla="*/ 1824 h 2142"/>
                <a:gd name="T4" fmla="*/ 955 w 2289"/>
                <a:gd name="T5" fmla="*/ 1528 h 2142"/>
                <a:gd name="T6" fmla="*/ 1449 w 2289"/>
                <a:gd name="T7" fmla="*/ 1065 h 2142"/>
                <a:gd name="T8" fmla="*/ 1741 w 2289"/>
                <a:gd name="T9" fmla="*/ 742 h 2142"/>
                <a:gd name="T10" fmla="*/ 2289 w 2289"/>
                <a:gd name="T11" fmla="*/ 0 h 2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9"/>
                <a:gd name="T19" fmla="*/ 0 h 2142"/>
                <a:gd name="T20" fmla="*/ 2289 w 2289"/>
                <a:gd name="T21" fmla="*/ 2142 h 2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1" name="Rectangle 20"/>
          <p:cNvSpPr>
            <a:spLocks noChangeArrowheads="1"/>
          </p:cNvSpPr>
          <p:nvPr/>
        </p:nvSpPr>
        <p:spPr bwMode="auto">
          <a:xfrm>
            <a:off x="2484734" y="1866902"/>
            <a:ext cx="1870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i="1" dirty="0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42" name="Rectangle 21"/>
          <p:cNvSpPr>
            <a:spLocks noChangeArrowheads="1"/>
          </p:cNvSpPr>
          <p:nvPr/>
        </p:nvSpPr>
        <p:spPr bwMode="auto">
          <a:xfrm>
            <a:off x="3583953" y="2797322"/>
            <a:ext cx="1379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i="1" dirty="0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43" name="Line 56"/>
          <p:cNvSpPr>
            <a:spLocks noChangeShapeType="1"/>
          </p:cNvSpPr>
          <p:nvPr/>
        </p:nvSpPr>
        <p:spPr bwMode="auto">
          <a:xfrm>
            <a:off x="2675778" y="2769395"/>
            <a:ext cx="114550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" name="Line 57"/>
          <p:cNvSpPr>
            <a:spLocks noChangeShapeType="1"/>
          </p:cNvSpPr>
          <p:nvPr/>
        </p:nvSpPr>
        <p:spPr bwMode="auto">
          <a:xfrm flipH="1" flipV="1">
            <a:off x="2667840" y="1640950"/>
            <a:ext cx="7938" cy="112844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" name="Freeform 60"/>
          <p:cNvSpPr>
            <a:spLocks/>
          </p:cNvSpPr>
          <p:nvPr/>
        </p:nvSpPr>
        <p:spPr bwMode="auto">
          <a:xfrm rot="3698371">
            <a:off x="2603308" y="2330916"/>
            <a:ext cx="773458" cy="287864"/>
          </a:xfrm>
          <a:custGeom>
            <a:avLst/>
            <a:gdLst>
              <a:gd name="T0" fmla="*/ 0 w 2289"/>
              <a:gd name="T1" fmla="*/ 2142 h 2142"/>
              <a:gd name="T2" fmla="*/ 546 w 2289"/>
              <a:gd name="T3" fmla="*/ 1824 h 2142"/>
              <a:gd name="T4" fmla="*/ 955 w 2289"/>
              <a:gd name="T5" fmla="*/ 1528 h 2142"/>
              <a:gd name="T6" fmla="*/ 1449 w 2289"/>
              <a:gd name="T7" fmla="*/ 1065 h 2142"/>
              <a:gd name="T8" fmla="*/ 1741 w 2289"/>
              <a:gd name="T9" fmla="*/ 742 h 2142"/>
              <a:gd name="T10" fmla="*/ 2289 w 2289"/>
              <a:gd name="T11" fmla="*/ 0 h 21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89"/>
              <a:gd name="T19" fmla="*/ 0 h 2142"/>
              <a:gd name="T20" fmla="*/ 2289 w 2289"/>
              <a:gd name="T21" fmla="*/ 2142 h 21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47" name="Group 46"/>
          <p:cNvGrpSpPr/>
          <p:nvPr/>
        </p:nvGrpSpPr>
        <p:grpSpPr>
          <a:xfrm>
            <a:off x="4199154" y="1626581"/>
            <a:ext cx="1336551" cy="1447740"/>
            <a:chOff x="808956" y="1474179"/>
            <a:chExt cx="1336551" cy="1447740"/>
          </a:xfrm>
        </p:grpSpPr>
        <p:sp>
          <p:nvSpPr>
            <p:cNvPr id="49" name="Rectangle 20"/>
            <p:cNvSpPr>
              <a:spLocks noChangeArrowheads="1"/>
            </p:cNvSpPr>
            <p:nvPr/>
          </p:nvSpPr>
          <p:spPr bwMode="auto">
            <a:xfrm>
              <a:off x="808956" y="1714500"/>
              <a:ext cx="187075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p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50" name="Rectangle 21"/>
            <p:cNvSpPr>
              <a:spLocks noChangeArrowheads="1"/>
            </p:cNvSpPr>
            <p:nvPr/>
          </p:nvSpPr>
          <p:spPr bwMode="auto">
            <a:xfrm>
              <a:off x="1908175" y="2644920"/>
              <a:ext cx="13798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51" name="Line 56"/>
            <p:cNvSpPr>
              <a:spLocks noChangeShapeType="1"/>
            </p:cNvSpPr>
            <p:nvPr/>
          </p:nvSpPr>
          <p:spPr bwMode="auto">
            <a:xfrm>
              <a:off x="1000000" y="2616993"/>
              <a:ext cx="11455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2" name="Line 57"/>
            <p:cNvSpPr>
              <a:spLocks noChangeShapeType="1"/>
            </p:cNvSpPr>
            <p:nvPr/>
          </p:nvSpPr>
          <p:spPr bwMode="auto">
            <a:xfrm flipH="1" flipV="1">
              <a:off x="992062" y="1488548"/>
              <a:ext cx="7938" cy="112844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3" name="Freeform 60"/>
            <p:cNvSpPr>
              <a:spLocks/>
            </p:cNvSpPr>
            <p:nvPr/>
          </p:nvSpPr>
          <p:spPr bwMode="auto">
            <a:xfrm rot="4520093">
              <a:off x="999930" y="1560010"/>
              <a:ext cx="996503" cy="824841"/>
            </a:xfrm>
            <a:custGeom>
              <a:avLst/>
              <a:gdLst>
                <a:gd name="T0" fmla="*/ 0 w 2289"/>
                <a:gd name="T1" fmla="*/ 2142 h 2142"/>
                <a:gd name="T2" fmla="*/ 546 w 2289"/>
                <a:gd name="T3" fmla="*/ 1824 h 2142"/>
                <a:gd name="T4" fmla="*/ 955 w 2289"/>
                <a:gd name="T5" fmla="*/ 1528 h 2142"/>
                <a:gd name="T6" fmla="*/ 1449 w 2289"/>
                <a:gd name="T7" fmla="*/ 1065 h 2142"/>
                <a:gd name="T8" fmla="*/ 1741 w 2289"/>
                <a:gd name="T9" fmla="*/ 742 h 2142"/>
                <a:gd name="T10" fmla="*/ 2289 w 2289"/>
                <a:gd name="T11" fmla="*/ 0 h 2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9"/>
                <a:gd name="T19" fmla="*/ 0 h 2142"/>
                <a:gd name="T20" fmla="*/ 2289 w 2289"/>
                <a:gd name="T21" fmla="*/ 2142 h 2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561780" y="1866902"/>
            <a:ext cx="955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561780" y="3102247"/>
            <a:ext cx="955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Rectangle 20"/>
          <p:cNvSpPr>
            <a:spLocks noChangeArrowheads="1"/>
          </p:cNvSpPr>
          <p:nvPr/>
        </p:nvSpPr>
        <p:spPr bwMode="auto">
          <a:xfrm>
            <a:off x="2109792" y="4130263"/>
            <a:ext cx="1190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Preise</a:t>
            </a:r>
            <a:r>
              <a:rPr lang="de-DE" altLang="en-US" sz="18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p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61" name="Rectangle 21"/>
          <p:cNvSpPr>
            <a:spLocks noChangeArrowheads="1"/>
          </p:cNvSpPr>
          <p:nvPr/>
        </p:nvSpPr>
        <p:spPr bwMode="auto">
          <a:xfrm>
            <a:off x="5660002" y="6087176"/>
            <a:ext cx="10104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Menge</a:t>
            </a:r>
            <a:r>
              <a:rPr lang="de-DE" altLang="en-US" sz="18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Q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62" name="Line 56"/>
          <p:cNvSpPr>
            <a:spLocks noChangeShapeType="1"/>
          </p:cNvSpPr>
          <p:nvPr/>
        </p:nvSpPr>
        <p:spPr bwMode="auto">
          <a:xfrm>
            <a:off x="3076884" y="6043743"/>
            <a:ext cx="325816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3" name="Line 57"/>
          <p:cNvSpPr>
            <a:spLocks noChangeShapeType="1"/>
          </p:cNvSpPr>
          <p:nvPr/>
        </p:nvSpPr>
        <p:spPr bwMode="auto">
          <a:xfrm flipH="1" flipV="1">
            <a:off x="3065595" y="3930952"/>
            <a:ext cx="11289" cy="211279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4" name="Freeform 60"/>
          <p:cNvSpPr>
            <a:spLocks/>
          </p:cNvSpPr>
          <p:nvPr/>
        </p:nvSpPr>
        <p:spPr bwMode="auto">
          <a:xfrm rot="3866559">
            <a:off x="3076884" y="4206846"/>
            <a:ext cx="3039827" cy="1578529"/>
          </a:xfrm>
          <a:custGeom>
            <a:avLst/>
            <a:gdLst>
              <a:gd name="T0" fmla="*/ 0 w 2289"/>
              <a:gd name="T1" fmla="*/ 2142 h 2142"/>
              <a:gd name="T2" fmla="*/ 546 w 2289"/>
              <a:gd name="T3" fmla="*/ 1824 h 2142"/>
              <a:gd name="T4" fmla="*/ 955 w 2289"/>
              <a:gd name="T5" fmla="*/ 1528 h 2142"/>
              <a:gd name="T6" fmla="*/ 1449 w 2289"/>
              <a:gd name="T7" fmla="*/ 1065 h 2142"/>
              <a:gd name="T8" fmla="*/ 1741 w 2289"/>
              <a:gd name="T9" fmla="*/ 742 h 2142"/>
              <a:gd name="T10" fmla="*/ 2289 w 2289"/>
              <a:gd name="T11" fmla="*/ 0 h 21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89"/>
              <a:gd name="T19" fmla="*/ 0 h 2142"/>
              <a:gd name="T20" fmla="*/ 2289 w 2289"/>
              <a:gd name="T21" fmla="*/ 2142 h 21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" name="Down Arrow 9"/>
          <p:cNvSpPr/>
          <p:nvPr/>
        </p:nvSpPr>
        <p:spPr bwMode="auto">
          <a:xfrm>
            <a:off x="4382260" y="3606229"/>
            <a:ext cx="916113" cy="649447"/>
          </a:xfrm>
          <a:prstGeom prst="down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08860" y="4097152"/>
            <a:ext cx="23925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Am Markt werden inverse Nachfragefunktionen von allen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Konsumierenden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sortiert und kumuliert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484734" y="3141899"/>
            <a:ext cx="1562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Konsument 2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181661" y="3141899"/>
            <a:ext cx="1562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Konsument 3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948873" y="3127231"/>
            <a:ext cx="1562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Konsument 4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0900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Die Nachfragefunktion und ihre Inverse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60" name="Rectangle 20"/>
          <p:cNvSpPr>
            <a:spLocks noChangeArrowheads="1"/>
          </p:cNvSpPr>
          <p:nvPr/>
        </p:nvSpPr>
        <p:spPr bwMode="auto">
          <a:xfrm>
            <a:off x="118378" y="3852859"/>
            <a:ext cx="1190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Preise</a:t>
            </a:r>
            <a:r>
              <a:rPr lang="de-DE" altLang="en-US" sz="18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p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61" name="Rectangle 21"/>
          <p:cNvSpPr>
            <a:spLocks noChangeArrowheads="1"/>
          </p:cNvSpPr>
          <p:nvPr/>
        </p:nvSpPr>
        <p:spPr bwMode="auto">
          <a:xfrm>
            <a:off x="3668588" y="5809772"/>
            <a:ext cx="10104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Menge</a:t>
            </a:r>
            <a:r>
              <a:rPr lang="de-DE" altLang="en-US" sz="18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Q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62" name="Line 56"/>
          <p:cNvSpPr>
            <a:spLocks noChangeShapeType="1"/>
          </p:cNvSpPr>
          <p:nvPr/>
        </p:nvSpPr>
        <p:spPr bwMode="auto">
          <a:xfrm>
            <a:off x="1085471" y="5766339"/>
            <a:ext cx="267487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3" name="Line 57"/>
          <p:cNvSpPr>
            <a:spLocks noChangeShapeType="1"/>
          </p:cNvSpPr>
          <p:nvPr/>
        </p:nvSpPr>
        <p:spPr bwMode="auto">
          <a:xfrm flipH="1" flipV="1">
            <a:off x="1074181" y="3653548"/>
            <a:ext cx="11289" cy="211279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" name="TextBox 10"/>
          <p:cNvSpPr txBox="1"/>
          <p:nvPr/>
        </p:nvSpPr>
        <p:spPr>
          <a:xfrm>
            <a:off x="918738" y="2115849"/>
            <a:ext cx="35094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inverse Nachfragefunktion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bezeichnet den Preis in Abhängigkeit von der Menge.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tangle 20"/>
          <p:cNvSpPr>
            <a:spLocks noChangeArrowheads="1"/>
          </p:cNvSpPr>
          <p:nvPr/>
        </p:nvSpPr>
        <p:spPr bwMode="auto">
          <a:xfrm>
            <a:off x="7804034" y="5850919"/>
            <a:ext cx="1190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Preise</a:t>
            </a:r>
            <a:r>
              <a:rPr lang="de-DE" altLang="en-US" sz="18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p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58" name="Rectangle 21"/>
          <p:cNvSpPr>
            <a:spLocks noChangeArrowheads="1"/>
          </p:cNvSpPr>
          <p:nvPr/>
        </p:nvSpPr>
        <p:spPr bwMode="auto">
          <a:xfrm>
            <a:off x="4046147" y="3752330"/>
            <a:ext cx="10104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Menge</a:t>
            </a:r>
            <a:r>
              <a:rPr lang="de-DE" altLang="en-US" sz="18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Q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59" name="Line 56"/>
          <p:cNvSpPr>
            <a:spLocks noChangeShapeType="1"/>
          </p:cNvSpPr>
          <p:nvPr/>
        </p:nvSpPr>
        <p:spPr bwMode="auto">
          <a:xfrm>
            <a:off x="5140911" y="5766338"/>
            <a:ext cx="266312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5" name="Line 57"/>
          <p:cNvSpPr>
            <a:spLocks noChangeShapeType="1"/>
          </p:cNvSpPr>
          <p:nvPr/>
        </p:nvSpPr>
        <p:spPr bwMode="auto">
          <a:xfrm flipH="1" flipV="1">
            <a:off x="5129622" y="3653547"/>
            <a:ext cx="11289" cy="211279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" name="Freeform 7"/>
          <p:cNvSpPr/>
          <p:nvPr/>
        </p:nvSpPr>
        <p:spPr bwMode="auto">
          <a:xfrm>
            <a:off x="1089061" y="3852809"/>
            <a:ext cx="1541123" cy="1890445"/>
          </a:xfrm>
          <a:custGeom>
            <a:avLst/>
            <a:gdLst>
              <a:gd name="connsiteX0" fmla="*/ 1541123 w 1541123"/>
              <a:gd name="connsiteY0" fmla="*/ 1890445 h 1890445"/>
              <a:gd name="connsiteX1" fmla="*/ 1376737 w 1541123"/>
              <a:gd name="connsiteY1" fmla="*/ 1130157 h 1890445"/>
              <a:gd name="connsiteX2" fmla="*/ 801384 w 1541123"/>
              <a:gd name="connsiteY2" fmla="*/ 883578 h 1890445"/>
              <a:gd name="connsiteX3" fmla="*/ 184935 w 1541123"/>
              <a:gd name="connsiteY3" fmla="*/ 626724 h 1890445"/>
              <a:gd name="connsiteX4" fmla="*/ 0 w 1541123"/>
              <a:gd name="connsiteY4" fmla="*/ 0 h 1890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1123" h="1890445">
                <a:moveTo>
                  <a:pt x="1541123" y="1890445"/>
                </a:moveTo>
                <a:cubicBezTo>
                  <a:pt x="1520575" y="1594206"/>
                  <a:pt x="1500027" y="1297968"/>
                  <a:pt x="1376737" y="1130157"/>
                </a:cubicBezTo>
                <a:cubicBezTo>
                  <a:pt x="1253447" y="962346"/>
                  <a:pt x="801384" y="883578"/>
                  <a:pt x="801384" y="883578"/>
                </a:cubicBezTo>
                <a:cubicBezTo>
                  <a:pt x="602750" y="799673"/>
                  <a:pt x="318499" y="773987"/>
                  <a:pt x="184935" y="626724"/>
                </a:cubicBezTo>
                <a:cubicBezTo>
                  <a:pt x="51371" y="479461"/>
                  <a:pt x="25685" y="239730"/>
                  <a:pt x="0" y="0"/>
                </a:cubicBezTo>
              </a:path>
            </a:pathLst>
          </a:custGeom>
          <a:ln>
            <a:headEnd type="none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5129622" y="4345968"/>
            <a:ext cx="2275217" cy="1420369"/>
          </a:xfrm>
          <a:custGeom>
            <a:avLst/>
            <a:gdLst>
              <a:gd name="connsiteX0" fmla="*/ 0 w 2267760"/>
              <a:gd name="connsiteY0" fmla="*/ 0 h 1477326"/>
              <a:gd name="connsiteX1" fmla="*/ 863029 w 2267760"/>
              <a:gd name="connsiteY1" fmla="*/ 236305 h 1477326"/>
              <a:gd name="connsiteX2" fmla="*/ 1212350 w 2267760"/>
              <a:gd name="connsiteY2" fmla="*/ 1150705 h 1477326"/>
              <a:gd name="connsiteX3" fmla="*/ 2178121 w 2267760"/>
              <a:gd name="connsiteY3" fmla="*/ 1448656 h 1477326"/>
              <a:gd name="connsiteX4" fmla="*/ 2167847 w 2267760"/>
              <a:gd name="connsiteY4" fmla="*/ 1448656 h 1477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7760" h="1477326">
                <a:moveTo>
                  <a:pt x="0" y="0"/>
                </a:moveTo>
                <a:cubicBezTo>
                  <a:pt x="330485" y="22260"/>
                  <a:pt x="660971" y="44521"/>
                  <a:pt x="863029" y="236305"/>
                </a:cubicBezTo>
                <a:cubicBezTo>
                  <a:pt x="1065087" y="428089"/>
                  <a:pt x="993168" y="948647"/>
                  <a:pt x="1212350" y="1150705"/>
                </a:cubicBezTo>
                <a:cubicBezTo>
                  <a:pt x="1431532" y="1352763"/>
                  <a:pt x="2178121" y="1448656"/>
                  <a:pt x="2178121" y="1448656"/>
                </a:cubicBezTo>
                <a:cubicBezTo>
                  <a:pt x="2337370" y="1498314"/>
                  <a:pt x="2252608" y="1473485"/>
                  <a:pt x="2167847" y="1448656"/>
                </a:cubicBezTo>
              </a:path>
            </a:pathLst>
          </a:custGeom>
          <a:ln>
            <a:headEnd type="none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974180" y="2115849"/>
            <a:ext cx="3424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Nachfragefunktion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bezeichnet die Menge in Abhängigkeit vom Preis.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4981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7"/>
          <p:cNvGrpSpPr>
            <a:grpSpLocks/>
          </p:cNvGrpSpPr>
          <p:nvPr/>
        </p:nvGrpSpPr>
        <p:grpSpPr bwMode="auto">
          <a:xfrm>
            <a:off x="2124077" y="1700215"/>
            <a:ext cx="2303463" cy="2016125"/>
            <a:chOff x="1338" y="1071"/>
            <a:chExt cx="1451" cy="1270"/>
          </a:xfrm>
        </p:grpSpPr>
        <p:sp>
          <p:nvSpPr>
            <p:cNvPr id="16407" name="Freeform 63"/>
            <p:cNvSpPr>
              <a:spLocks/>
            </p:cNvSpPr>
            <p:nvPr/>
          </p:nvSpPr>
          <p:spPr bwMode="auto">
            <a:xfrm>
              <a:off x="1338" y="1071"/>
              <a:ext cx="1451" cy="1270"/>
            </a:xfrm>
            <a:custGeom>
              <a:avLst/>
              <a:gdLst>
                <a:gd name="T0" fmla="*/ 45 w 1451"/>
                <a:gd name="T1" fmla="*/ 1270 h 1270"/>
                <a:gd name="T2" fmla="*/ 1451 w 1451"/>
                <a:gd name="T3" fmla="*/ 1270 h 1270"/>
                <a:gd name="T4" fmla="*/ 862 w 1451"/>
                <a:gd name="T5" fmla="*/ 681 h 1270"/>
                <a:gd name="T6" fmla="*/ 363 w 1451"/>
                <a:gd name="T7" fmla="*/ 0 h 1270"/>
                <a:gd name="T8" fmla="*/ 0 w 1451"/>
                <a:gd name="T9" fmla="*/ 0 h 1270"/>
                <a:gd name="T10" fmla="*/ 0 w 1451"/>
                <a:gd name="T11" fmla="*/ 1270 h 12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51"/>
                <a:gd name="T19" fmla="*/ 0 h 1270"/>
                <a:gd name="T20" fmla="*/ 1451 w 1451"/>
                <a:gd name="T21" fmla="*/ 1270 h 12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51" h="1270">
                  <a:moveTo>
                    <a:pt x="45" y="1270"/>
                  </a:moveTo>
                  <a:lnTo>
                    <a:pt x="1451" y="1270"/>
                  </a:lnTo>
                  <a:lnTo>
                    <a:pt x="862" y="681"/>
                  </a:lnTo>
                  <a:lnTo>
                    <a:pt x="363" y="0"/>
                  </a:lnTo>
                  <a:lnTo>
                    <a:pt x="0" y="0"/>
                  </a:lnTo>
                  <a:lnTo>
                    <a:pt x="0" y="1270"/>
                  </a:lnTo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08" name="Rectangle 61"/>
            <p:cNvSpPr>
              <a:spLocks noChangeArrowheads="1"/>
            </p:cNvSpPr>
            <p:nvPr/>
          </p:nvSpPr>
          <p:spPr bwMode="auto">
            <a:xfrm>
              <a:off x="1610" y="1706"/>
              <a:ext cx="590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Konsu</a:t>
              </a:r>
              <a:r>
                <a:rPr lang="de-DE" altLang="en-US" sz="1800" dirty="0">
                  <a:solidFill>
                    <a:srgbClr val="000000"/>
                  </a:solidFill>
                  <a:latin typeface="Arial" panose="020B0604020202020204" pitchFamily="34" charset="0"/>
                </a:rPr>
                <a:t>-</a:t>
              </a:r>
              <a:r>
                <a:rPr lang="de-DE" altLang="en-US" sz="180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menten</a:t>
              </a:r>
              <a:r>
                <a:rPr lang="de-DE" altLang="en-US" sz="1800" dirty="0">
                  <a:solidFill>
                    <a:srgbClr val="000000"/>
                  </a:solidFill>
                  <a:latin typeface="Arial" panose="020B0604020202020204" pitchFamily="34" charset="0"/>
                </a:rPr>
                <a:t>-rente</a:t>
              </a:r>
              <a:endParaRPr lang="de-DE" altLang="en-US" sz="18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3" name="Group 68"/>
          <p:cNvGrpSpPr>
            <a:grpSpLocks/>
          </p:cNvGrpSpPr>
          <p:nvPr/>
        </p:nvGrpSpPr>
        <p:grpSpPr bwMode="auto">
          <a:xfrm>
            <a:off x="2124077" y="3716339"/>
            <a:ext cx="2232025" cy="1657350"/>
            <a:chOff x="1338" y="2341"/>
            <a:chExt cx="1406" cy="1044"/>
          </a:xfrm>
        </p:grpSpPr>
        <p:sp>
          <p:nvSpPr>
            <p:cNvPr id="16405" name="Freeform 64"/>
            <p:cNvSpPr>
              <a:spLocks/>
            </p:cNvSpPr>
            <p:nvPr/>
          </p:nvSpPr>
          <p:spPr bwMode="auto">
            <a:xfrm>
              <a:off x="1338" y="2341"/>
              <a:ext cx="1406" cy="1044"/>
            </a:xfrm>
            <a:custGeom>
              <a:avLst/>
              <a:gdLst>
                <a:gd name="T0" fmla="*/ 0 w 1406"/>
                <a:gd name="T1" fmla="*/ 0 h 1044"/>
                <a:gd name="T2" fmla="*/ 1406 w 1406"/>
                <a:gd name="T3" fmla="*/ 0 h 1044"/>
                <a:gd name="T4" fmla="*/ 1134 w 1406"/>
                <a:gd name="T5" fmla="*/ 273 h 1044"/>
                <a:gd name="T6" fmla="*/ 862 w 1406"/>
                <a:gd name="T7" fmla="*/ 545 h 1044"/>
                <a:gd name="T8" fmla="*/ 363 w 1406"/>
                <a:gd name="T9" fmla="*/ 862 h 1044"/>
                <a:gd name="T10" fmla="*/ 0 w 1406"/>
                <a:gd name="T11" fmla="*/ 1044 h 1044"/>
                <a:gd name="T12" fmla="*/ 0 w 1406"/>
                <a:gd name="T13" fmla="*/ 0 h 10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06"/>
                <a:gd name="T22" fmla="*/ 0 h 1044"/>
                <a:gd name="T23" fmla="*/ 1406 w 1406"/>
                <a:gd name="T24" fmla="*/ 1044 h 10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06" h="1044">
                  <a:moveTo>
                    <a:pt x="0" y="0"/>
                  </a:moveTo>
                  <a:lnTo>
                    <a:pt x="1406" y="0"/>
                  </a:lnTo>
                  <a:lnTo>
                    <a:pt x="1134" y="273"/>
                  </a:lnTo>
                  <a:lnTo>
                    <a:pt x="862" y="545"/>
                  </a:lnTo>
                  <a:lnTo>
                    <a:pt x="363" y="862"/>
                  </a:lnTo>
                  <a:lnTo>
                    <a:pt x="0" y="10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F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06" name="Rectangle 62"/>
            <p:cNvSpPr>
              <a:spLocks noChangeArrowheads="1"/>
            </p:cNvSpPr>
            <p:nvPr/>
          </p:nvSpPr>
          <p:spPr bwMode="auto">
            <a:xfrm>
              <a:off x="1610" y="2432"/>
              <a:ext cx="590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Produ</a:t>
              </a:r>
              <a:r>
                <a:rPr lang="de-DE" altLang="en-US" sz="1800" dirty="0">
                  <a:solidFill>
                    <a:srgbClr val="000000"/>
                  </a:solidFill>
                  <a:latin typeface="Arial" panose="020B0604020202020204" pitchFamily="34" charset="0"/>
                </a:rPr>
                <a:t>-zenten-rente</a:t>
              </a:r>
              <a:endParaRPr lang="de-DE" altLang="en-US" sz="1800" dirty="0">
                <a:latin typeface="Arial" panose="020B0604020202020204" pitchFamily="34" charset="0"/>
              </a:endParaRPr>
            </a:p>
          </p:txBody>
        </p:sp>
      </p:grpSp>
      <p:sp>
        <p:nvSpPr>
          <p:cNvPr id="16387" name="Freeform 58"/>
          <p:cNvSpPr>
            <a:spLocks/>
          </p:cNvSpPr>
          <p:nvPr/>
        </p:nvSpPr>
        <p:spPr bwMode="auto">
          <a:xfrm>
            <a:off x="2598740" y="1539877"/>
            <a:ext cx="3260725" cy="3357563"/>
          </a:xfrm>
          <a:custGeom>
            <a:avLst/>
            <a:gdLst>
              <a:gd name="T0" fmla="*/ 0 w 2054"/>
              <a:gd name="T1" fmla="*/ 0 h 2115"/>
              <a:gd name="T2" fmla="*/ 2147483646 w 2054"/>
              <a:gd name="T3" fmla="*/ 2147483646 h 2115"/>
              <a:gd name="T4" fmla="*/ 2147483646 w 2054"/>
              <a:gd name="T5" fmla="*/ 2147483646 h 2115"/>
              <a:gd name="T6" fmla="*/ 2147483646 w 2054"/>
              <a:gd name="T7" fmla="*/ 2147483646 h 2115"/>
              <a:gd name="T8" fmla="*/ 2147483646 w 2054"/>
              <a:gd name="T9" fmla="*/ 2147483646 h 2115"/>
              <a:gd name="T10" fmla="*/ 2147483646 w 2054"/>
              <a:gd name="T11" fmla="*/ 2147483646 h 21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54"/>
              <a:gd name="T19" fmla="*/ 0 h 2115"/>
              <a:gd name="T20" fmla="*/ 2054 w 2054"/>
              <a:gd name="T21" fmla="*/ 2115 h 21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54" h="2115">
                <a:moveTo>
                  <a:pt x="0" y="0"/>
                </a:moveTo>
                <a:cubicBezTo>
                  <a:pt x="61" y="86"/>
                  <a:pt x="244" y="367"/>
                  <a:pt x="356" y="515"/>
                </a:cubicBezTo>
                <a:cubicBezTo>
                  <a:pt x="468" y="663"/>
                  <a:pt x="542" y="746"/>
                  <a:pt x="675" y="887"/>
                </a:cubicBezTo>
                <a:cubicBezTo>
                  <a:pt x="808" y="1028"/>
                  <a:pt x="1030" y="1244"/>
                  <a:pt x="1152" y="1364"/>
                </a:cubicBezTo>
                <a:cubicBezTo>
                  <a:pt x="1274" y="1484"/>
                  <a:pt x="1260" y="1482"/>
                  <a:pt x="1410" y="1607"/>
                </a:cubicBezTo>
                <a:cubicBezTo>
                  <a:pt x="1560" y="1732"/>
                  <a:pt x="1920" y="2009"/>
                  <a:pt x="2054" y="2115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Gesetz von Angebot und Nachfrage</a:t>
            </a:r>
          </a:p>
        </p:txBody>
      </p:sp>
      <p:sp>
        <p:nvSpPr>
          <p:cNvPr id="16389" name="Line 15"/>
          <p:cNvSpPr>
            <a:spLocks noChangeShapeType="1"/>
          </p:cNvSpPr>
          <p:nvPr/>
        </p:nvSpPr>
        <p:spPr bwMode="auto">
          <a:xfrm>
            <a:off x="4438650" y="3694115"/>
            <a:ext cx="1588" cy="285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0" name="Freeform 17"/>
          <p:cNvSpPr>
            <a:spLocks/>
          </p:cNvSpPr>
          <p:nvPr/>
        </p:nvSpPr>
        <p:spPr bwMode="auto">
          <a:xfrm>
            <a:off x="4479925" y="3703638"/>
            <a:ext cx="1588" cy="4762"/>
          </a:xfrm>
          <a:custGeom>
            <a:avLst/>
            <a:gdLst>
              <a:gd name="T0" fmla="*/ 0 w 1588"/>
              <a:gd name="T1" fmla="*/ 0 h 8"/>
              <a:gd name="T2" fmla="*/ 0 w 1588"/>
              <a:gd name="T3" fmla="*/ 2147483646 h 8"/>
              <a:gd name="T4" fmla="*/ 0 w 1588"/>
              <a:gd name="T5" fmla="*/ 0 h 8"/>
              <a:gd name="T6" fmla="*/ 0 60000 65536"/>
              <a:gd name="T7" fmla="*/ 0 60000 65536"/>
              <a:gd name="T8" fmla="*/ 0 60000 65536"/>
              <a:gd name="T9" fmla="*/ 0 w 1588"/>
              <a:gd name="T10" fmla="*/ 0 h 8"/>
              <a:gd name="T11" fmla="*/ 1588 w 1588"/>
              <a:gd name="T12" fmla="*/ 8 h 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8">
                <a:moveTo>
                  <a:pt x="0" y="0"/>
                </a:moveTo>
                <a:lnTo>
                  <a:pt x="0" y="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391" name="Rectangle 20"/>
          <p:cNvSpPr>
            <a:spLocks noChangeArrowheads="1"/>
          </p:cNvSpPr>
          <p:nvPr/>
        </p:nvSpPr>
        <p:spPr bwMode="auto">
          <a:xfrm>
            <a:off x="1333500" y="1844675"/>
            <a:ext cx="7810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16392" name="Rectangle 21"/>
          <p:cNvSpPr>
            <a:spLocks noChangeArrowheads="1"/>
          </p:cNvSpPr>
          <p:nvPr/>
        </p:nvSpPr>
        <p:spPr bwMode="auto">
          <a:xfrm>
            <a:off x="7239000" y="6019800"/>
            <a:ext cx="939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16393" name="Rectangle 25"/>
          <p:cNvSpPr>
            <a:spLocks noChangeArrowheads="1"/>
          </p:cNvSpPr>
          <p:nvPr/>
        </p:nvSpPr>
        <p:spPr bwMode="auto">
          <a:xfrm>
            <a:off x="5943600" y="4495802"/>
            <a:ext cx="2692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Inverse Nachfragefunktion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(abhängig von der</a:t>
            </a:r>
            <a:b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Zahlungsbereitschaft)</a:t>
            </a:r>
            <a:endParaRPr lang="de-DE" altLang="en-US" sz="1400" dirty="0">
              <a:latin typeface="Arial" panose="020B0604020202020204" pitchFamily="34" charset="0"/>
            </a:endParaRPr>
          </a:p>
        </p:txBody>
      </p:sp>
      <p:sp>
        <p:nvSpPr>
          <p:cNvPr id="16394" name="Line 56"/>
          <p:cNvSpPr>
            <a:spLocks noChangeShapeType="1"/>
          </p:cNvSpPr>
          <p:nvPr/>
        </p:nvSpPr>
        <p:spPr bwMode="auto">
          <a:xfrm>
            <a:off x="2133600" y="5791200"/>
            <a:ext cx="6172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5" name="Line 57"/>
          <p:cNvSpPr>
            <a:spLocks noChangeShapeType="1"/>
          </p:cNvSpPr>
          <p:nvPr/>
        </p:nvSpPr>
        <p:spPr bwMode="auto">
          <a:xfrm flipV="1">
            <a:off x="2133600" y="1676400"/>
            <a:ext cx="0" cy="411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4" name="Group 70"/>
          <p:cNvGrpSpPr>
            <a:grpSpLocks/>
          </p:cNvGrpSpPr>
          <p:nvPr/>
        </p:nvGrpSpPr>
        <p:grpSpPr bwMode="auto">
          <a:xfrm>
            <a:off x="381001" y="1989138"/>
            <a:ext cx="7924799" cy="4329112"/>
            <a:chOff x="240" y="1253"/>
            <a:chExt cx="4992" cy="2727"/>
          </a:xfrm>
        </p:grpSpPr>
        <p:sp>
          <p:nvSpPr>
            <p:cNvPr id="16397" name="Freeform 60"/>
            <p:cNvSpPr>
              <a:spLocks/>
            </p:cNvSpPr>
            <p:nvPr/>
          </p:nvSpPr>
          <p:spPr bwMode="auto">
            <a:xfrm>
              <a:off x="1349" y="1253"/>
              <a:ext cx="2289" cy="2142"/>
            </a:xfrm>
            <a:custGeom>
              <a:avLst/>
              <a:gdLst>
                <a:gd name="T0" fmla="*/ 0 w 2289"/>
                <a:gd name="T1" fmla="*/ 2142 h 2142"/>
                <a:gd name="T2" fmla="*/ 546 w 2289"/>
                <a:gd name="T3" fmla="*/ 1824 h 2142"/>
                <a:gd name="T4" fmla="*/ 955 w 2289"/>
                <a:gd name="T5" fmla="*/ 1528 h 2142"/>
                <a:gd name="T6" fmla="*/ 1449 w 2289"/>
                <a:gd name="T7" fmla="*/ 1065 h 2142"/>
                <a:gd name="T8" fmla="*/ 1741 w 2289"/>
                <a:gd name="T9" fmla="*/ 742 h 2142"/>
                <a:gd name="T10" fmla="*/ 2289 w 2289"/>
                <a:gd name="T11" fmla="*/ 0 h 2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9"/>
                <a:gd name="T19" fmla="*/ 0 h 2142"/>
                <a:gd name="T20" fmla="*/ 2289 w 2289"/>
                <a:gd name="T21" fmla="*/ 2142 h 2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398" name="Line 41"/>
            <p:cNvSpPr>
              <a:spLocks noChangeShapeType="1"/>
            </p:cNvSpPr>
            <p:nvPr/>
          </p:nvSpPr>
          <p:spPr bwMode="auto">
            <a:xfrm>
              <a:off x="2784" y="1632"/>
              <a:ext cx="0" cy="21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399" name="Rectangle 22"/>
            <p:cNvSpPr>
              <a:spLocks noChangeArrowheads="1"/>
            </p:cNvSpPr>
            <p:nvPr/>
          </p:nvSpPr>
          <p:spPr bwMode="auto">
            <a:xfrm>
              <a:off x="2706" y="3796"/>
              <a:ext cx="235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r>
                <a:rPr lang="de-DE" altLang="en-US" sz="1900" b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*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16400" name="Rectangle 23"/>
            <p:cNvSpPr>
              <a:spLocks noChangeArrowheads="1"/>
            </p:cNvSpPr>
            <p:nvPr/>
          </p:nvSpPr>
          <p:spPr bwMode="auto">
            <a:xfrm>
              <a:off x="240" y="2232"/>
              <a:ext cx="1031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dirty="0" smtClean="0">
                  <a:solidFill>
                    <a:srgbClr val="C00000"/>
                  </a:solidFill>
                  <a:latin typeface="Arial" panose="020B0604020202020204" pitchFamily="34" charset="0"/>
                </a:rPr>
                <a:t>Marktpreis</a:t>
              </a:r>
              <a:r>
                <a:rPr lang="de-DE" altLang="en-US" sz="1900" b="1" i="1" dirty="0" smtClean="0">
                  <a:solidFill>
                    <a:srgbClr val="C00000"/>
                  </a:solidFill>
                  <a:latin typeface="Arial" panose="020B0604020202020204" pitchFamily="34" charset="0"/>
                </a:rPr>
                <a:t> p</a:t>
              </a:r>
              <a:r>
                <a:rPr lang="de-DE" altLang="en-US" sz="1900" b="1" baseline="-25000" dirty="0" smtClean="0">
                  <a:solidFill>
                    <a:srgbClr val="C00000"/>
                  </a:solidFill>
                  <a:latin typeface="Arial" panose="020B0604020202020204" pitchFamily="34" charset="0"/>
                </a:rPr>
                <a:t>0</a:t>
              </a:r>
              <a:r>
                <a:rPr lang="de-DE" altLang="en-US" sz="1900" b="1" i="1" dirty="0" smtClean="0">
                  <a:solidFill>
                    <a:srgbClr val="C00000"/>
                  </a:solidFill>
                  <a:latin typeface="Arial" panose="020B0604020202020204" pitchFamily="34" charset="0"/>
                </a:rPr>
                <a:t>*</a:t>
              </a:r>
              <a:endParaRPr lang="de-DE" altLang="en-US" dirty="0">
                <a:solidFill>
                  <a:srgbClr val="C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401" name="Rectangle 19"/>
            <p:cNvSpPr>
              <a:spLocks noChangeArrowheads="1"/>
            </p:cNvSpPr>
            <p:nvPr/>
          </p:nvSpPr>
          <p:spPr bwMode="auto">
            <a:xfrm>
              <a:off x="2928" y="2256"/>
              <a:ext cx="16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A</a:t>
              </a:r>
              <a:r>
                <a:rPr lang="de-DE" altLang="en-US" sz="1900" b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16402" name="Freeform 27"/>
            <p:cNvSpPr>
              <a:spLocks/>
            </p:cNvSpPr>
            <p:nvPr/>
          </p:nvSpPr>
          <p:spPr bwMode="auto">
            <a:xfrm>
              <a:off x="2769" y="2300"/>
              <a:ext cx="53" cy="53"/>
            </a:xfrm>
            <a:custGeom>
              <a:avLst/>
              <a:gdLst>
                <a:gd name="T0" fmla="*/ 1 w 106"/>
                <a:gd name="T1" fmla="*/ 1 h 106"/>
                <a:gd name="T2" fmla="*/ 1 w 106"/>
                <a:gd name="T3" fmla="*/ 1 h 106"/>
                <a:gd name="T4" fmla="*/ 1 w 106"/>
                <a:gd name="T5" fmla="*/ 1 h 106"/>
                <a:gd name="T6" fmla="*/ 1 w 106"/>
                <a:gd name="T7" fmla="*/ 1 h 106"/>
                <a:gd name="T8" fmla="*/ 1 w 106"/>
                <a:gd name="T9" fmla="*/ 1 h 106"/>
                <a:gd name="T10" fmla="*/ 1 w 106"/>
                <a:gd name="T11" fmla="*/ 1 h 106"/>
                <a:gd name="T12" fmla="*/ 1 w 106"/>
                <a:gd name="T13" fmla="*/ 0 h 106"/>
                <a:gd name="T14" fmla="*/ 1 w 106"/>
                <a:gd name="T15" fmla="*/ 1 h 106"/>
                <a:gd name="T16" fmla="*/ 1 w 106"/>
                <a:gd name="T17" fmla="*/ 1 h 106"/>
                <a:gd name="T18" fmla="*/ 1 w 106"/>
                <a:gd name="T19" fmla="*/ 1 h 106"/>
                <a:gd name="T20" fmla="*/ 1 w 106"/>
                <a:gd name="T21" fmla="*/ 1 h 106"/>
                <a:gd name="T22" fmla="*/ 1 w 106"/>
                <a:gd name="T23" fmla="*/ 1 h 106"/>
                <a:gd name="T24" fmla="*/ 0 w 106"/>
                <a:gd name="T25" fmla="*/ 1 h 106"/>
                <a:gd name="T26" fmla="*/ 1 w 106"/>
                <a:gd name="T27" fmla="*/ 1 h 106"/>
                <a:gd name="T28" fmla="*/ 1 w 106"/>
                <a:gd name="T29" fmla="*/ 1 h 106"/>
                <a:gd name="T30" fmla="*/ 1 w 106"/>
                <a:gd name="T31" fmla="*/ 1 h 106"/>
                <a:gd name="T32" fmla="*/ 1 w 106"/>
                <a:gd name="T33" fmla="*/ 1 h 106"/>
                <a:gd name="T34" fmla="*/ 1 w 106"/>
                <a:gd name="T35" fmla="*/ 1 h 106"/>
                <a:gd name="T36" fmla="*/ 1 w 106"/>
                <a:gd name="T37" fmla="*/ 1 h 106"/>
                <a:gd name="T38" fmla="*/ 1 w 106"/>
                <a:gd name="T39" fmla="*/ 1 h 106"/>
                <a:gd name="T40" fmla="*/ 1 w 106"/>
                <a:gd name="T41" fmla="*/ 1 h 106"/>
                <a:gd name="T42" fmla="*/ 1 w 106"/>
                <a:gd name="T43" fmla="*/ 1 h 106"/>
                <a:gd name="T44" fmla="*/ 1 w 106"/>
                <a:gd name="T45" fmla="*/ 1 h 106"/>
                <a:gd name="T46" fmla="*/ 1 w 106"/>
                <a:gd name="T47" fmla="*/ 1 h 106"/>
                <a:gd name="T48" fmla="*/ 1 w 106"/>
                <a:gd name="T49" fmla="*/ 1 h 106"/>
                <a:gd name="T50" fmla="*/ 1 w 106"/>
                <a:gd name="T51" fmla="*/ 1 h 10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6"/>
                <a:gd name="T79" fmla="*/ 0 h 106"/>
                <a:gd name="T80" fmla="*/ 106 w 106"/>
                <a:gd name="T81" fmla="*/ 106 h 10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6" h="106">
                  <a:moveTo>
                    <a:pt x="106" y="53"/>
                  </a:moveTo>
                  <a:lnTo>
                    <a:pt x="104" y="40"/>
                  </a:lnTo>
                  <a:lnTo>
                    <a:pt x="98" y="27"/>
                  </a:lnTo>
                  <a:lnTo>
                    <a:pt x="89" y="14"/>
                  </a:lnTo>
                  <a:lnTo>
                    <a:pt x="78" y="7"/>
                  </a:lnTo>
                  <a:lnTo>
                    <a:pt x="65" y="2"/>
                  </a:lnTo>
                  <a:lnTo>
                    <a:pt x="53" y="0"/>
                  </a:lnTo>
                  <a:lnTo>
                    <a:pt x="38" y="2"/>
                  </a:lnTo>
                  <a:lnTo>
                    <a:pt x="25" y="7"/>
                  </a:lnTo>
                  <a:lnTo>
                    <a:pt x="14" y="14"/>
                  </a:lnTo>
                  <a:lnTo>
                    <a:pt x="7" y="27"/>
                  </a:lnTo>
                  <a:lnTo>
                    <a:pt x="2" y="40"/>
                  </a:lnTo>
                  <a:lnTo>
                    <a:pt x="0" y="53"/>
                  </a:lnTo>
                  <a:lnTo>
                    <a:pt x="2" y="67"/>
                  </a:lnTo>
                  <a:lnTo>
                    <a:pt x="7" y="80"/>
                  </a:lnTo>
                  <a:lnTo>
                    <a:pt x="14" y="91"/>
                  </a:lnTo>
                  <a:lnTo>
                    <a:pt x="25" y="98"/>
                  </a:lnTo>
                  <a:lnTo>
                    <a:pt x="38" y="104"/>
                  </a:lnTo>
                  <a:lnTo>
                    <a:pt x="53" y="106"/>
                  </a:lnTo>
                  <a:lnTo>
                    <a:pt x="65" y="104"/>
                  </a:lnTo>
                  <a:lnTo>
                    <a:pt x="78" y="98"/>
                  </a:lnTo>
                  <a:lnTo>
                    <a:pt x="89" y="91"/>
                  </a:lnTo>
                  <a:lnTo>
                    <a:pt x="98" y="80"/>
                  </a:lnTo>
                  <a:lnTo>
                    <a:pt x="104" y="67"/>
                  </a:lnTo>
                  <a:lnTo>
                    <a:pt x="106" y="53"/>
                  </a:lnTo>
                  <a:close/>
                </a:path>
              </a:pathLst>
            </a:cu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03" name="Rectangle 37"/>
            <p:cNvSpPr>
              <a:spLocks noChangeArrowheads="1"/>
            </p:cNvSpPr>
            <p:nvPr/>
          </p:nvSpPr>
          <p:spPr bwMode="auto">
            <a:xfrm>
              <a:off x="3600" y="1488"/>
              <a:ext cx="1632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>
                  <a:solidFill>
                    <a:srgbClr val="000000"/>
                  </a:solidFill>
                  <a:latin typeface="Arial" panose="020B0604020202020204" pitchFamily="34" charset="0"/>
                </a:rPr>
                <a:t>Inverse Angebotsfunktion</a:t>
              </a:r>
              <a:r>
                <a:rPr lang="de-DE" altLang="en-US" sz="1400" dirty="0">
                  <a:solidFill>
                    <a:srgbClr val="000000"/>
                  </a:solidFill>
                  <a:latin typeface="Arial" panose="020B0604020202020204" pitchFamily="34" charset="0"/>
                </a:rPr>
                <a:t/>
              </a:r>
              <a:br>
                <a:rPr lang="de-DE" altLang="en-US" sz="1400" dirty="0">
                  <a:solidFill>
                    <a:srgbClr val="000000"/>
                  </a:solidFill>
                  <a:latin typeface="Arial" panose="020B0604020202020204" pitchFamily="34" charset="0"/>
                </a:rPr>
              </a:br>
              <a:r>
                <a:rPr lang="de-DE" altLang="en-US" sz="1400" dirty="0">
                  <a:solidFill>
                    <a:srgbClr val="000000"/>
                  </a:solidFill>
                  <a:latin typeface="Arial" panose="020B0604020202020204" pitchFamily="34" charset="0"/>
                </a:rPr>
                <a:t>(abhängig von den</a:t>
              </a:r>
              <a:br>
                <a:rPr lang="de-DE" altLang="en-US" sz="1400" dirty="0">
                  <a:solidFill>
                    <a:srgbClr val="000000"/>
                  </a:solidFill>
                  <a:latin typeface="Arial" panose="020B0604020202020204" pitchFamily="34" charset="0"/>
                </a:rPr>
              </a:br>
              <a:r>
                <a:rPr lang="de-DE" altLang="en-US" sz="1400" dirty="0">
                  <a:solidFill>
                    <a:srgbClr val="000000"/>
                  </a:solidFill>
                  <a:latin typeface="Arial" panose="020B0604020202020204" pitchFamily="34" charset="0"/>
                </a:rPr>
                <a:t>Grenzkosten)</a:t>
              </a:r>
              <a:endParaRPr lang="de-DE" altLang="en-US" sz="1400" dirty="0">
                <a:latin typeface="Arial" panose="020B0604020202020204" pitchFamily="34" charset="0"/>
              </a:endParaRPr>
            </a:p>
          </p:txBody>
        </p:sp>
        <p:sp>
          <p:nvSpPr>
            <p:cNvPr id="16404" name="Line 40"/>
            <p:cNvSpPr>
              <a:spLocks noChangeShapeType="1"/>
            </p:cNvSpPr>
            <p:nvPr/>
          </p:nvSpPr>
          <p:spPr bwMode="auto">
            <a:xfrm flipH="1">
              <a:off x="1329" y="2335"/>
              <a:ext cx="1440" cy="0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de-DE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C484D5-F953-4BCB-A209-5D4326759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i="0" dirty="0" smtClean="0">
                <a:latin typeface="Arial" panose="020B0604020202020204" pitchFamily="34" charset="0"/>
                <a:cs typeface="Arial" panose="020B0604020202020204" pitchFamily="34" charset="0"/>
              </a:rPr>
              <a:t>Organisatorisches: Lehrangebot 2/2</a:t>
            </a:r>
            <a:endParaRPr lang="en-GB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35AA7D-137D-4243-B7FE-5B1E469BB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090" y="1524001"/>
            <a:ext cx="8221061" cy="4572000"/>
          </a:xfrm>
        </p:spPr>
        <p:txBody>
          <a:bodyPr/>
          <a:lstStyle/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Podcast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Veröffentlichung immer eine Woche zeitversetzt zur Vorlesung</a:t>
            </a:r>
          </a:p>
          <a:p>
            <a:pPr lvl="1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Kurze Aufbereitung der Vorlesungsinhalte </a:t>
            </a:r>
          </a:p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Skript und Übungsaufgaben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Aufgaben &amp; Musterlösungen online verfügbar</a:t>
            </a:r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Sprechstunden: </a:t>
            </a:r>
          </a:p>
          <a:p>
            <a:pPr lvl="1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Direkte Fragestunde mit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Tutor:innen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(Anmeldung über ISIS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erforderlich)</a:t>
            </a:r>
          </a:p>
          <a:p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Ansprechpartner:innen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WiMi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Dr. Lisa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Zeyen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betreut den Kurs bis Ende 2024; danach Philipp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Glaum</a:t>
            </a: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Arne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Kaschubowski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Marie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Schubert &amp; Tom Kähler als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Tutor:innen</a:t>
            </a: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Bitte Fragen über ISIS (Forum oder privat) stellen, nicht per Mail</a:t>
            </a:r>
          </a:p>
        </p:txBody>
      </p:sp>
    </p:spTree>
    <p:extLst>
      <p:ext uri="{BB962C8B-B14F-4D97-AF65-F5344CB8AC3E}">
        <p14:creationId xmlns:p14="http://schemas.microsoft.com/office/powerpoint/2010/main" val="10343962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Gesetz von Angebot und Nachfrage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3055"/>
            <a:ext cx="4691942" cy="2712895"/>
          </a:xfrm>
          <a:prstGeom prst="rect">
            <a:avLst/>
          </a:prstGeom>
        </p:spPr>
      </p:pic>
      <p:sp>
        <p:nvSpPr>
          <p:cNvPr id="28" name="Rectangle 3"/>
          <p:cNvSpPr txBox="1">
            <a:spLocks noChangeArrowheads="1"/>
          </p:cNvSpPr>
          <p:nvPr/>
        </p:nvSpPr>
        <p:spPr>
          <a:xfrm>
            <a:off x="4767209" y="1613044"/>
            <a:ext cx="4294598" cy="391909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Hauptmerkmale:</a:t>
            </a:r>
          </a:p>
          <a:p>
            <a:r>
              <a:rPr lang="de-DE" altLang="en-US" sz="1800" kern="0" dirty="0">
                <a:latin typeface="Arial" panose="020B0604020202020204" pitchFamily="34" charset="0"/>
                <a:cs typeface="Arial" panose="020B0604020202020204" pitchFamily="34" charset="0"/>
              </a:rPr>
              <a:t>Der 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Preis und die Menge entstehen </a:t>
            </a:r>
            <a:r>
              <a:rPr lang="de-DE" altLang="en-US" sz="1800" kern="0" dirty="0">
                <a:latin typeface="Arial" panose="020B0604020202020204" pitchFamily="34" charset="0"/>
                <a:cs typeface="Arial" panose="020B0604020202020204" pitchFamily="34" charset="0"/>
              </a:rPr>
              <a:t>am Schnittpunkt der Angebots- und Nachfragefunktionen.</a:t>
            </a:r>
          </a:p>
          <a:p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Hier wird genau so viel verkauft wie gekauft.</a:t>
            </a:r>
          </a:p>
          <a:p>
            <a:r>
              <a:rPr lang="de-DE" altLang="en-US" sz="1800" kern="0" dirty="0">
                <a:latin typeface="Arial" panose="020B0604020202020204" pitchFamily="34" charset="0"/>
                <a:cs typeface="Arial" panose="020B0604020202020204" pitchFamily="34" charset="0"/>
              </a:rPr>
              <a:t>Einzelne </a:t>
            </a:r>
            <a:r>
              <a:rPr lang="de-DE" altLang="en-US" sz="18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Akteur:innen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können den Preis nicht beeinflussen.</a:t>
            </a:r>
          </a:p>
          <a:p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Der Preis entsteht </a:t>
            </a: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dezentral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Der Preis liegt über den Grenzkosten für alle angenommenen Anbietenden.</a:t>
            </a:r>
          </a:p>
          <a:p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Der Preise liegt unter der Zahlungsbereitschaft für alle angenommenen Nachfragenden.</a:t>
            </a:r>
          </a:p>
          <a:p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Wohlfahrt = Konsumentenrente + Produzentenrente 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wird maximiert.</a:t>
            </a:r>
          </a:p>
        </p:txBody>
      </p:sp>
    </p:spTree>
    <p:extLst>
      <p:ext uri="{BB962C8B-B14F-4D97-AF65-F5344CB8AC3E}">
        <p14:creationId xmlns:p14="http://schemas.microsoft.com/office/powerpoint/2010/main" val="32810309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Gesetz von Angebot und Nachfrage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3055"/>
            <a:ext cx="4691942" cy="2712895"/>
          </a:xfrm>
          <a:prstGeom prst="rect">
            <a:avLst/>
          </a:prstGeom>
        </p:spPr>
      </p:pic>
      <p:sp>
        <p:nvSpPr>
          <p:cNvPr id="28" name="Rectangle 3"/>
          <p:cNvSpPr txBox="1">
            <a:spLocks noChangeArrowheads="1"/>
          </p:cNvSpPr>
          <p:nvPr/>
        </p:nvSpPr>
        <p:spPr>
          <a:xfrm>
            <a:off x="4979618" y="2095929"/>
            <a:ext cx="4071914" cy="391909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Begriffe und Abkürzungen:</a:t>
            </a:r>
          </a:p>
          <a:p>
            <a:pPr marL="0" indent="0">
              <a:buNone/>
            </a:pPr>
            <a:endParaRPr lang="de-DE" altLang="en-US" sz="1800" b="1" kern="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MCP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= Market Clearing Price = markträumender Preis, </a:t>
            </a:r>
            <a:r>
              <a:rPr lang="de-DE" altLang="en-US" sz="1800" i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de-DE" altLang="en-US" sz="1800" kern="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  <a:p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MCV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= Market Clearing Volume = markträumende Menge, </a:t>
            </a:r>
            <a:r>
              <a:rPr lang="de-DE" altLang="en-US" sz="1800" i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de-DE" altLang="en-US" sz="1800" kern="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  <a:p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= Konsumentenrente</a:t>
            </a:r>
          </a:p>
          <a:p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= Produzentenrente</a:t>
            </a:r>
          </a:p>
          <a:p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Wohlfahrt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= KR + PR</a:t>
            </a:r>
          </a:p>
        </p:txBody>
      </p:sp>
    </p:spTree>
    <p:extLst>
      <p:ext uri="{BB962C8B-B14F-4D97-AF65-F5344CB8AC3E}">
        <p14:creationId xmlns:p14="http://schemas.microsoft.com/office/powerpoint/2010/main" val="23694453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Angebot und Nachfrage: Beispiel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3"/>
              <p:cNvSpPr txBox="1">
                <a:spLocks noChangeArrowheads="1"/>
              </p:cNvSpPr>
              <p:nvPr/>
            </p:nvSpPr>
            <p:spPr>
              <a:xfrm>
                <a:off x="906381" y="1898501"/>
                <a:ext cx="7541428" cy="3919094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None/>
                </a:pPr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Ein Markt für handgerollte Zigarren besteht aus Anbietenden mit einer aggregierten inversen Angebotsfunktion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DE" altLang="en-US" sz="1800" b="0" i="0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altLang="en-US" sz="1800" b="0" i="0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S</m:t>
                        </m:r>
                      </m:sub>
                    </m:sSub>
                    <m:d>
                      <m:dPr>
                        <m:ctrlPr>
                          <a:rPr lang="de-DE" alt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altLang="en-US" sz="1800" b="0" i="1" kern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de-DE" altLang="en-US" sz="1800" b="0" i="1" kern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de-DE" altLang="en-US" sz="1800" b="0" i="1" kern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𝑆</m:t>
                            </m:r>
                          </m:sub>
                        </m:sSub>
                      </m:e>
                    </m:d>
                    <m:r>
                      <a:rPr lang="de-DE" altLang="en-US" sz="1800" b="0" i="1" kern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=10+2</m:t>
                    </m:r>
                    <m:sSub>
                      <m:sSubPr>
                        <m:ctrlPr>
                          <a:rPr lang="de-DE" alt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und aus Nachfragenden mit einer aggregierten inversen Nachfragefunktion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DE" altLang="en-US" sz="1800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altLang="en-US" sz="1800" b="0" i="0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D</m:t>
                        </m:r>
                      </m:sub>
                    </m:sSub>
                    <m:d>
                      <m:dPr>
                        <m:ctrlPr>
                          <a:rPr lang="de-DE" altLang="en-US" sz="1800" i="1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altLang="en-US" sz="1800" i="1" ker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de-DE" altLang="en-US" sz="1800" i="1" ker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de-DE" altLang="en-US" sz="1800" b="0" i="1" kern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𝐷</m:t>
                            </m:r>
                          </m:sub>
                        </m:sSub>
                      </m:e>
                    </m:d>
                    <m:r>
                      <a:rPr lang="de-DE" altLang="en-US" sz="1800" i="1" ker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46−4</m:t>
                    </m:r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Wie lauten der markträumende Preis und die markträumende Menge?</a:t>
                </a:r>
              </a:p>
              <a:p>
                <a:pPr marL="0" indent="0">
                  <a:buNone/>
                </a:pPr>
                <a:endParaRPr lang="de-DE" altLang="en-US" sz="1800" kern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Lösen nach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alt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p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auf: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i="1" ker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4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6 −4</m:t>
                      </m:r>
                      <m:sSup>
                        <m:sSup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e>
                        <m:sup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∗</m:t>
                          </m:r>
                        </m:sup>
                      </m:sSup>
                      <m:r>
                        <a:rPr lang="de-DE" altLang="en-US" sz="1800" b="0" i="1" kern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=10+2</m:t>
                      </m:r>
                      <m:sSup>
                        <m:sSup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e>
                        <m:sup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de-DE" altLang="en-US" sz="1800" kern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Antwort: </a:t>
                </a:r>
                <a14:m>
                  <m:oMath xmlns:m="http://schemas.openxmlformats.org/officeDocument/2006/math">
                    <m:r>
                      <a:rPr lang="de-DE" altLang="en-US" sz="1800" b="0" i="1" kern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=6, 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=22</m:t>
                    </m:r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>
                  <a:buNone/>
                </a:pPr>
                <a:endParaRPr lang="de-DE" altLang="en-US" sz="1800" kern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Was passiert, wenn wir eine Steuer von 12 pro Zigarre einführen?</a:t>
                </a:r>
              </a:p>
              <a:p>
                <a:pPr marL="0" indent="0">
                  <a:buNone/>
                </a:pPr>
                <a:endParaRPr lang="de-DE" altLang="en-US" sz="1800" kern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Antwort</a:t>
                </a:r>
                <a:r>
                  <a:rPr lang="de-DE" altLang="en-US" sz="1800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de-DE" altLang="en-US" sz="1800" i="1" ker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=4, 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=30</m:t>
                    </m:r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8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381" y="1898501"/>
                <a:ext cx="7541428" cy="3919094"/>
              </a:xfrm>
              <a:prstGeom prst="rect">
                <a:avLst/>
              </a:prstGeom>
              <a:blipFill>
                <a:blip r:embed="rId3"/>
                <a:stretch>
                  <a:fillRect l="-728" t="-778" b="-559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11235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" name="Freeform 16383"/>
          <p:cNvSpPr/>
          <p:nvPr/>
        </p:nvSpPr>
        <p:spPr bwMode="auto">
          <a:xfrm>
            <a:off x="6359703" y="3020602"/>
            <a:ext cx="1135169" cy="1119883"/>
          </a:xfrm>
          <a:custGeom>
            <a:avLst/>
            <a:gdLst>
              <a:gd name="connsiteX0" fmla="*/ 1140432 w 1140432"/>
              <a:gd name="connsiteY0" fmla="*/ 0 h 1119883"/>
              <a:gd name="connsiteX1" fmla="*/ 1140432 w 1140432"/>
              <a:gd name="connsiteY1" fmla="*/ 1119883 h 1119883"/>
              <a:gd name="connsiteX2" fmla="*/ 0 w 1140432"/>
              <a:gd name="connsiteY2" fmla="*/ 1119883 h 1119883"/>
              <a:gd name="connsiteX3" fmla="*/ 0 w 1140432"/>
              <a:gd name="connsiteY3" fmla="*/ 924674 h 1119883"/>
              <a:gd name="connsiteX4" fmla="*/ 616450 w 1140432"/>
              <a:gd name="connsiteY4" fmla="*/ 534256 h 1119883"/>
              <a:gd name="connsiteX5" fmla="*/ 934949 w 1140432"/>
              <a:gd name="connsiteY5" fmla="*/ 195209 h 1119883"/>
              <a:gd name="connsiteX6" fmla="*/ 1140432 w 1140432"/>
              <a:gd name="connsiteY6" fmla="*/ 0 h 1119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0432" h="1119883">
                <a:moveTo>
                  <a:pt x="1140432" y="0"/>
                </a:moveTo>
                <a:lnTo>
                  <a:pt x="1140432" y="1119883"/>
                </a:lnTo>
                <a:lnTo>
                  <a:pt x="0" y="1119883"/>
                </a:lnTo>
                <a:lnTo>
                  <a:pt x="0" y="924674"/>
                </a:lnTo>
                <a:lnTo>
                  <a:pt x="616450" y="534256"/>
                </a:lnTo>
                <a:lnTo>
                  <a:pt x="934949" y="195209"/>
                </a:lnTo>
                <a:lnTo>
                  <a:pt x="1140432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3440709" y="1869356"/>
            <a:ext cx="1109609" cy="2198670"/>
          </a:xfrm>
          <a:custGeom>
            <a:avLst/>
            <a:gdLst>
              <a:gd name="connsiteX0" fmla="*/ 0 w 1109609"/>
              <a:gd name="connsiteY0" fmla="*/ 0 h 2198670"/>
              <a:gd name="connsiteX1" fmla="*/ 287676 w 1109609"/>
              <a:gd name="connsiteY1" fmla="*/ 0 h 2198670"/>
              <a:gd name="connsiteX2" fmla="*/ 513708 w 1109609"/>
              <a:gd name="connsiteY2" fmla="*/ 410966 h 2198670"/>
              <a:gd name="connsiteX3" fmla="*/ 1109609 w 1109609"/>
              <a:gd name="connsiteY3" fmla="*/ 1068512 h 2198670"/>
              <a:gd name="connsiteX4" fmla="*/ 1109609 w 1109609"/>
              <a:gd name="connsiteY4" fmla="*/ 2198670 h 2198670"/>
              <a:gd name="connsiteX5" fmla="*/ 20548 w 1109609"/>
              <a:gd name="connsiteY5" fmla="*/ 2198670 h 2198670"/>
              <a:gd name="connsiteX6" fmla="*/ 0 w 1109609"/>
              <a:gd name="connsiteY6" fmla="*/ 0 h 2198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9609" h="2198670">
                <a:moveTo>
                  <a:pt x="0" y="0"/>
                </a:moveTo>
                <a:lnTo>
                  <a:pt x="287676" y="0"/>
                </a:lnTo>
                <a:lnTo>
                  <a:pt x="513708" y="410966"/>
                </a:lnTo>
                <a:lnTo>
                  <a:pt x="1109609" y="1068512"/>
                </a:lnTo>
                <a:lnTo>
                  <a:pt x="1109609" y="2198670"/>
                </a:lnTo>
                <a:lnTo>
                  <a:pt x="20548" y="2198670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Wohlfahrt, Nutzen und Kosten</a:t>
            </a:r>
          </a:p>
        </p:txBody>
      </p:sp>
      <p:grpSp>
        <p:nvGrpSpPr>
          <p:cNvPr id="18" name="Group 67"/>
          <p:cNvGrpSpPr>
            <a:grpSpLocks/>
          </p:cNvGrpSpPr>
          <p:nvPr/>
        </p:nvGrpSpPr>
        <p:grpSpPr bwMode="auto">
          <a:xfrm>
            <a:off x="750259" y="1892299"/>
            <a:ext cx="1117803" cy="1072511"/>
            <a:chOff x="1338" y="1071"/>
            <a:chExt cx="1451" cy="1270"/>
          </a:xfrm>
        </p:grpSpPr>
        <p:sp>
          <p:nvSpPr>
            <p:cNvPr id="19" name="Freeform 63"/>
            <p:cNvSpPr>
              <a:spLocks/>
            </p:cNvSpPr>
            <p:nvPr/>
          </p:nvSpPr>
          <p:spPr bwMode="auto">
            <a:xfrm>
              <a:off x="1338" y="1071"/>
              <a:ext cx="1451" cy="1270"/>
            </a:xfrm>
            <a:custGeom>
              <a:avLst/>
              <a:gdLst>
                <a:gd name="T0" fmla="*/ 45 w 1451"/>
                <a:gd name="T1" fmla="*/ 1270 h 1270"/>
                <a:gd name="T2" fmla="*/ 1451 w 1451"/>
                <a:gd name="T3" fmla="*/ 1270 h 1270"/>
                <a:gd name="T4" fmla="*/ 862 w 1451"/>
                <a:gd name="T5" fmla="*/ 681 h 1270"/>
                <a:gd name="T6" fmla="*/ 363 w 1451"/>
                <a:gd name="T7" fmla="*/ 0 h 1270"/>
                <a:gd name="T8" fmla="*/ 0 w 1451"/>
                <a:gd name="T9" fmla="*/ 0 h 1270"/>
                <a:gd name="T10" fmla="*/ 0 w 1451"/>
                <a:gd name="T11" fmla="*/ 1270 h 12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51"/>
                <a:gd name="T19" fmla="*/ 0 h 1270"/>
                <a:gd name="T20" fmla="*/ 1451 w 1451"/>
                <a:gd name="T21" fmla="*/ 1270 h 12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51" h="1270">
                  <a:moveTo>
                    <a:pt x="45" y="1270"/>
                  </a:moveTo>
                  <a:lnTo>
                    <a:pt x="1451" y="1270"/>
                  </a:lnTo>
                  <a:lnTo>
                    <a:pt x="862" y="681"/>
                  </a:lnTo>
                  <a:lnTo>
                    <a:pt x="363" y="0"/>
                  </a:lnTo>
                  <a:lnTo>
                    <a:pt x="0" y="0"/>
                  </a:lnTo>
                  <a:lnTo>
                    <a:pt x="0" y="1270"/>
                  </a:lnTo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Rectangle 61"/>
            <p:cNvSpPr>
              <a:spLocks noChangeArrowheads="1"/>
            </p:cNvSpPr>
            <p:nvPr/>
          </p:nvSpPr>
          <p:spPr bwMode="auto">
            <a:xfrm>
              <a:off x="1610" y="1706"/>
              <a:ext cx="590" cy="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00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Konsu</a:t>
              </a:r>
              <a:r>
                <a:rPr lang="de-DE" altLang="en-US" sz="1000" dirty="0">
                  <a:solidFill>
                    <a:srgbClr val="000000"/>
                  </a:solidFill>
                  <a:latin typeface="Arial" panose="020B0604020202020204" pitchFamily="34" charset="0"/>
                </a:rPr>
                <a:t>-</a:t>
              </a:r>
              <a:r>
                <a:rPr lang="de-DE" altLang="en-US" sz="100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menten</a:t>
              </a:r>
              <a:r>
                <a:rPr lang="de-DE" altLang="en-US" sz="1000" dirty="0">
                  <a:solidFill>
                    <a:srgbClr val="000000"/>
                  </a:solidFill>
                  <a:latin typeface="Arial" panose="020B0604020202020204" pitchFamily="34" charset="0"/>
                </a:rPr>
                <a:t>-rente</a:t>
              </a:r>
              <a:endParaRPr lang="de-DE" altLang="en-US" sz="10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21" name="Group 68"/>
          <p:cNvGrpSpPr>
            <a:grpSpLocks/>
          </p:cNvGrpSpPr>
          <p:nvPr/>
        </p:nvGrpSpPr>
        <p:grpSpPr bwMode="auto">
          <a:xfrm>
            <a:off x="750259" y="2964810"/>
            <a:ext cx="1083136" cy="881655"/>
            <a:chOff x="1338" y="2341"/>
            <a:chExt cx="1406" cy="1044"/>
          </a:xfrm>
        </p:grpSpPr>
        <p:sp>
          <p:nvSpPr>
            <p:cNvPr id="22" name="Freeform 64"/>
            <p:cNvSpPr>
              <a:spLocks/>
            </p:cNvSpPr>
            <p:nvPr/>
          </p:nvSpPr>
          <p:spPr bwMode="auto">
            <a:xfrm>
              <a:off x="1338" y="2341"/>
              <a:ext cx="1406" cy="1044"/>
            </a:xfrm>
            <a:custGeom>
              <a:avLst/>
              <a:gdLst>
                <a:gd name="T0" fmla="*/ 0 w 1406"/>
                <a:gd name="T1" fmla="*/ 0 h 1044"/>
                <a:gd name="T2" fmla="*/ 1406 w 1406"/>
                <a:gd name="T3" fmla="*/ 0 h 1044"/>
                <a:gd name="T4" fmla="*/ 1134 w 1406"/>
                <a:gd name="T5" fmla="*/ 273 h 1044"/>
                <a:gd name="T6" fmla="*/ 862 w 1406"/>
                <a:gd name="T7" fmla="*/ 545 h 1044"/>
                <a:gd name="T8" fmla="*/ 363 w 1406"/>
                <a:gd name="T9" fmla="*/ 862 h 1044"/>
                <a:gd name="T10" fmla="*/ 0 w 1406"/>
                <a:gd name="T11" fmla="*/ 1044 h 1044"/>
                <a:gd name="T12" fmla="*/ 0 w 1406"/>
                <a:gd name="T13" fmla="*/ 0 h 10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06"/>
                <a:gd name="T22" fmla="*/ 0 h 1044"/>
                <a:gd name="T23" fmla="*/ 1406 w 1406"/>
                <a:gd name="T24" fmla="*/ 1044 h 10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06" h="1044">
                  <a:moveTo>
                    <a:pt x="0" y="0"/>
                  </a:moveTo>
                  <a:lnTo>
                    <a:pt x="1406" y="0"/>
                  </a:lnTo>
                  <a:lnTo>
                    <a:pt x="1134" y="273"/>
                  </a:lnTo>
                  <a:lnTo>
                    <a:pt x="862" y="545"/>
                  </a:lnTo>
                  <a:lnTo>
                    <a:pt x="363" y="862"/>
                  </a:lnTo>
                  <a:lnTo>
                    <a:pt x="0" y="10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F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Rectangle 62"/>
            <p:cNvSpPr>
              <a:spLocks noChangeArrowheads="1"/>
            </p:cNvSpPr>
            <p:nvPr/>
          </p:nvSpPr>
          <p:spPr bwMode="auto">
            <a:xfrm>
              <a:off x="1610" y="2432"/>
              <a:ext cx="590" cy="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00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Produ</a:t>
              </a:r>
              <a:r>
                <a:rPr lang="de-DE" altLang="en-US" sz="1000" dirty="0">
                  <a:solidFill>
                    <a:srgbClr val="000000"/>
                  </a:solidFill>
                  <a:latin typeface="Arial" panose="020B0604020202020204" pitchFamily="34" charset="0"/>
                </a:rPr>
                <a:t>-zenten-rente</a:t>
              </a:r>
              <a:endParaRPr lang="de-DE" altLang="en-US" sz="1000" dirty="0">
                <a:latin typeface="Arial" panose="020B0604020202020204" pitchFamily="34" charset="0"/>
              </a:endParaRPr>
            </a:p>
          </p:txBody>
        </p:sp>
      </p:grpSp>
      <p:sp>
        <p:nvSpPr>
          <p:cNvPr id="24" name="Freeform 58"/>
          <p:cNvSpPr>
            <a:spLocks/>
          </p:cNvSpPr>
          <p:nvPr/>
        </p:nvSpPr>
        <p:spPr bwMode="auto">
          <a:xfrm>
            <a:off x="980599" y="1807005"/>
            <a:ext cx="1582334" cy="1786111"/>
          </a:xfrm>
          <a:custGeom>
            <a:avLst/>
            <a:gdLst>
              <a:gd name="T0" fmla="*/ 0 w 2054"/>
              <a:gd name="T1" fmla="*/ 0 h 2115"/>
              <a:gd name="T2" fmla="*/ 2147483646 w 2054"/>
              <a:gd name="T3" fmla="*/ 2147483646 h 2115"/>
              <a:gd name="T4" fmla="*/ 2147483646 w 2054"/>
              <a:gd name="T5" fmla="*/ 2147483646 h 2115"/>
              <a:gd name="T6" fmla="*/ 2147483646 w 2054"/>
              <a:gd name="T7" fmla="*/ 2147483646 h 2115"/>
              <a:gd name="T8" fmla="*/ 2147483646 w 2054"/>
              <a:gd name="T9" fmla="*/ 2147483646 h 2115"/>
              <a:gd name="T10" fmla="*/ 2147483646 w 2054"/>
              <a:gd name="T11" fmla="*/ 2147483646 h 21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54"/>
              <a:gd name="T19" fmla="*/ 0 h 2115"/>
              <a:gd name="T20" fmla="*/ 2054 w 2054"/>
              <a:gd name="T21" fmla="*/ 2115 h 21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54" h="2115">
                <a:moveTo>
                  <a:pt x="0" y="0"/>
                </a:moveTo>
                <a:cubicBezTo>
                  <a:pt x="61" y="86"/>
                  <a:pt x="244" y="367"/>
                  <a:pt x="356" y="515"/>
                </a:cubicBezTo>
                <a:cubicBezTo>
                  <a:pt x="468" y="663"/>
                  <a:pt x="542" y="746"/>
                  <a:pt x="675" y="887"/>
                </a:cubicBezTo>
                <a:cubicBezTo>
                  <a:pt x="808" y="1028"/>
                  <a:pt x="1030" y="1244"/>
                  <a:pt x="1152" y="1364"/>
                </a:cubicBezTo>
                <a:cubicBezTo>
                  <a:pt x="1274" y="1484"/>
                  <a:pt x="1260" y="1482"/>
                  <a:pt x="1410" y="1607"/>
                </a:cubicBezTo>
                <a:cubicBezTo>
                  <a:pt x="1560" y="1732"/>
                  <a:pt x="1920" y="2009"/>
                  <a:pt x="2054" y="2115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" name="Line 15"/>
          <p:cNvSpPr>
            <a:spLocks noChangeShapeType="1"/>
          </p:cNvSpPr>
          <p:nvPr/>
        </p:nvSpPr>
        <p:spPr bwMode="auto">
          <a:xfrm>
            <a:off x="1873453" y="2952987"/>
            <a:ext cx="771" cy="15201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" name="Freeform 17"/>
          <p:cNvSpPr>
            <a:spLocks/>
          </p:cNvSpPr>
          <p:nvPr/>
        </p:nvSpPr>
        <p:spPr bwMode="auto">
          <a:xfrm>
            <a:off x="1893483" y="2958053"/>
            <a:ext cx="771" cy="2533"/>
          </a:xfrm>
          <a:custGeom>
            <a:avLst/>
            <a:gdLst>
              <a:gd name="T0" fmla="*/ 0 w 1588"/>
              <a:gd name="T1" fmla="*/ 0 h 8"/>
              <a:gd name="T2" fmla="*/ 0 w 1588"/>
              <a:gd name="T3" fmla="*/ 2147483646 h 8"/>
              <a:gd name="T4" fmla="*/ 0 w 1588"/>
              <a:gd name="T5" fmla="*/ 0 h 8"/>
              <a:gd name="T6" fmla="*/ 0 60000 65536"/>
              <a:gd name="T7" fmla="*/ 0 60000 65536"/>
              <a:gd name="T8" fmla="*/ 0 60000 65536"/>
              <a:gd name="T9" fmla="*/ 0 w 1588"/>
              <a:gd name="T10" fmla="*/ 0 h 8"/>
              <a:gd name="T11" fmla="*/ 1588 w 1588"/>
              <a:gd name="T12" fmla="*/ 8 h 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8">
                <a:moveTo>
                  <a:pt x="0" y="0"/>
                </a:moveTo>
                <a:lnTo>
                  <a:pt x="0" y="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1" name="Line 56"/>
          <p:cNvSpPr>
            <a:spLocks noChangeShapeType="1"/>
          </p:cNvSpPr>
          <p:nvPr/>
        </p:nvSpPr>
        <p:spPr bwMode="auto">
          <a:xfrm flipV="1">
            <a:off x="754880" y="4048018"/>
            <a:ext cx="1895853" cy="2054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" name="Line 57"/>
          <p:cNvSpPr>
            <a:spLocks noChangeShapeType="1"/>
          </p:cNvSpPr>
          <p:nvPr/>
        </p:nvSpPr>
        <p:spPr bwMode="auto">
          <a:xfrm flipV="1">
            <a:off x="754880" y="1879631"/>
            <a:ext cx="0" cy="218893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33" name="Group 70"/>
          <p:cNvGrpSpPr>
            <a:grpSpLocks/>
          </p:cNvGrpSpPr>
          <p:nvPr/>
        </p:nvGrpSpPr>
        <p:grpSpPr bwMode="auto">
          <a:xfrm>
            <a:off x="743325" y="2045997"/>
            <a:ext cx="1778777" cy="1808912"/>
            <a:chOff x="1329" y="1253"/>
            <a:chExt cx="2309" cy="2142"/>
          </a:xfrm>
        </p:grpSpPr>
        <p:sp>
          <p:nvSpPr>
            <p:cNvPr id="34" name="Freeform 60"/>
            <p:cNvSpPr>
              <a:spLocks/>
            </p:cNvSpPr>
            <p:nvPr/>
          </p:nvSpPr>
          <p:spPr bwMode="auto">
            <a:xfrm>
              <a:off x="1349" y="1253"/>
              <a:ext cx="2289" cy="2142"/>
            </a:xfrm>
            <a:custGeom>
              <a:avLst/>
              <a:gdLst>
                <a:gd name="T0" fmla="*/ 0 w 2289"/>
                <a:gd name="T1" fmla="*/ 2142 h 2142"/>
                <a:gd name="T2" fmla="*/ 546 w 2289"/>
                <a:gd name="T3" fmla="*/ 1824 h 2142"/>
                <a:gd name="T4" fmla="*/ 955 w 2289"/>
                <a:gd name="T5" fmla="*/ 1528 h 2142"/>
                <a:gd name="T6" fmla="*/ 1449 w 2289"/>
                <a:gd name="T7" fmla="*/ 1065 h 2142"/>
                <a:gd name="T8" fmla="*/ 1741 w 2289"/>
                <a:gd name="T9" fmla="*/ 742 h 2142"/>
                <a:gd name="T10" fmla="*/ 2289 w 2289"/>
                <a:gd name="T11" fmla="*/ 0 h 2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9"/>
                <a:gd name="T19" fmla="*/ 0 h 2142"/>
                <a:gd name="T20" fmla="*/ 2289 w 2289"/>
                <a:gd name="T21" fmla="*/ 2142 h 2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" name="Freeform 27"/>
            <p:cNvSpPr>
              <a:spLocks/>
            </p:cNvSpPr>
            <p:nvPr/>
          </p:nvSpPr>
          <p:spPr bwMode="auto">
            <a:xfrm>
              <a:off x="2769" y="2300"/>
              <a:ext cx="53" cy="53"/>
            </a:xfrm>
            <a:custGeom>
              <a:avLst/>
              <a:gdLst>
                <a:gd name="T0" fmla="*/ 1 w 106"/>
                <a:gd name="T1" fmla="*/ 1 h 106"/>
                <a:gd name="T2" fmla="*/ 1 w 106"/>
                <a:gd name="T3" fmla="*/ 1 h 106"/>
                <a:gd name="T4" fmla="*/ 1 w 106"/>
                <a:gd name="T5" fmla="*/ 1 h 106"/>
                <a:gd name="T6" fmla="*/ 1 w 106"/>
                <a:gd name="T7" fmla="*/ 1 h 106"/>
                <a:gd name="T8" fmla="*/ 1 w 106"/>
                <a:gd name="T9" fmla="*/ 1 h 106"/>
                <a:gd name="T10" fmla="*/ 1 w 106"/>
                <a:gd name="T11" fmla="*/ 1 h 106"/>
                <a:gd name="T12" fmla="*/ 1 w 106"/>
                <a:gd name="T13" fmla="*/ 0 h 106"/>
                <a:gd name="T14" fmla="*/ 1 w 106"/>
                <a:gd name="T15" fmla="*/ 1 h 106"/>
                <a:gd name="T16" fmla="*/ 1 w 106"/>
                <a:gd name="T17" fmla="*/ 1 h 106"/>
                <a:gd name="T18" fmla="*/ 1 w 106"/>
                <a:gd name="T19" fmla="*/ 1 h 106"/>
                <a:gd name="T20" fmla="*/ 1 w 106"/>
                <a:gd name="T21" fmla="*/ 1 h 106"/>
                <a:gd name="T22" fmla="*/ 1 w 106"/>
                <a:gd name="T23" fmla="*/ 1 h 106"/>
                <a:gd name="T24" fmla="*/ 0 w 106"/>
                <a:gd name="T25" fmla="*/ 1 h 106"/>
                <a:gd name="T26" fmla="*/ 1 w 106"/>
                <a:gd name="T27" fmla="*/ 1 h 106"/>
                <a:gd name="T28" fmla="*/ 1 w 106"/>
                <a:gd name="T29" fmla="*/ 1 h 106"/>
                <a:gd name="T30" fmla="*/ 1 w 106"/>
                <a:gd name="T31" fmla="*/ 1 h 106"/>
                <a:gd name="T32" fmla="*/ 1 w 106"/>
                <a:gd name="T33" fmla="*/ 1 h 106"/>
                <a:gd name="T34" fmla="*/ 1 w 106"/>
                <a:gd name="T35" fmla="*/ 1 h 106"/>
                <a:gd name="T36" fmla="*/ 1 w 106"/>
                <a:gd name="T37" fmla="*/ 1 h 106"/>
                <a:gd name="T38" fmla="*/ 1 w 106"/>
                <a:gd name="T39" fmla="*/ 1 h 106"/>
                <a:gd name="T40" fmla="*/ 1 w 106"/>
                <a:gd name="T41" fmla="*/ 1 h 106"/>
                <a:gd name="T42" fmla="*/ 1 w 106"/>
                <a:gd name="T43" fmla="*/ 1 h 106"/>
                <a:gd name="T44" fmla="*/ 1 w 106"/>
                <a:gd name="T45" fmla="*/ 1 h 106"/>
                <a:gd name="T46" fmla="*/ 1 w 106"/>
                <a:gd name="T47" fmla="*/ 1 h 106"/>
                <a:gd name="T48" fmla="*/ 1 w 106"/>
                <a:gd name="T49" fmla="*/ 1 h 106"/>
                <a:gd name="T50" fmla="*/ 1 w 106"/>
                <a:gd name="T51" fmla="*/ 1 h 10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6"/>
                <a:gd name="T79" fmla="*/ 0 h 106"/>
                <a:gd name="T80" fmla="*/ 106 w 106"/>
                <a:gd name="T81" fmla="*/ 106 h 10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6" h="106">
                  <a:moveTo>
                    <a:pt x="106" y="53"/>
                  </a:moveTo>
                  <a:lnTo>
                    <a:pt x="104" y="40"/>
                  </a:lnTo>
                  <a:lnTo>
                    <a:pt x="98" y="27"/>
                  </a:lnTo>
                  <a:lnTo>
                    <a:pt x="89" y="14"/>
                  </a:lnTo>
                  <a:lnTo>
                    <a:pt x="78" y="7"/>
                  </a:lnTo>
                  <a:lnTo>
                    <a:pt x="65" y="2"/>
                  </a:lnTo>
                  <a:lnTo>
                    <a:pt x="53" y="0"/>
                  </a:lnTo>
                  <a:lnTo>
                    <a:pt x="38" y="2"/>
                  </a:lnTo>
                  <a:lnTo>
                    <a:pt x="25" y="7"/>
                  </a:lnTo>
                  <a:lnTo>
                    <a:pt x="14" y="14"/>
                  </a:lnTo>
                  <a:lnTo>
                    <a:pt x="7" y="27"/>
                  </a:lnTo>
                  <a:lnTo>
                    <a:pt x="2" y="40"/>
                  </a:lnTo>
                  <a:lnTo>
                    <a:pt x="0" y="53"/>
                  </a:lnTo>
                  <a:lnTo>
                    <a:pt x="2" y="67"/>
                  </a:lnTo>
                  <a:lnTo>
                    <a:pt x="7" y="80"/>
                  </a:lnTo>
                  <a:lnTo>
                    <a:pt x="14" y="91"/>
                  </a:lnTo>
                  <a:lnTo>
                    <a:pt x="25" y="98"/>
                  </a:lnTo>
                  <a:lnTo>
                    <a:pt x="38" y="104"/>
                  </a:lnTo>
                  <a:lnTo>
                    <a:pt x="53" y="106"/>
                  </a:lnTo>
                  <a:lnTo>
                    <a:pt x="65" y="104"/>
                  </a:lnTo>
                  <a:lnTo>
                    <a:pt x="78" y="98"/>
                  </a:lnTo>
                  <a:lnTo>
                    <a:pt x="89" y="91"/>
                  </a:lnTo>
                  <a:lnTo>
                    <a:pt x="98" y="80"/>
                  </a:lnTo>
                  <a:lnTo>
                    <a:pt x="104" y="67"/>
                  </a:lnTo>
                  <a:lnTo>
                    <a:pt x="106" y="53"/>
                  </a:lnTo>
                  <a:close/>
                </a:path>
              </a:pathLst>
            </a:cu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Line 40"/>
            <p:cNvSpPr>
              <a:spLocks noChangeShapeType="1"/>
            </p:cNvSpPr>
            <p:nvPr/>
          </p:nvSpPr>
          <p:spPr bwMode="auto">
            <a:xfrm flipH="1">
              <a:off x="1329" y="2335"/>
              <a:ext cx="1440" cy="0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6" name="Line 15"/>
          <p:cNvSpPr>
            <a:spLocks noChangeShapeType="1"/>
          </p:cNvSpPr>
          <p:nvPr/>
        </p:nvSpPr>
        <p:spPr bwMode="auto">
          <a:xfrm>
            <a:off x="7474842" y="3038281"/>
            <a:ext cx="771" cy="15201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" name="Freeform 17"/>
          <p:cNvSpPr>
            <a:spLocks/>
          </p:cNvSpPr>
          <p:nvPr/>
        </p:nvSpPr>
        <p:spPr bwMode="auto">
          <a:xfrm>
            <a:off x="7494872" y="3043347"/>
            <a:ext cx="771" cy="2533"/>
          </a:xfrm>
          <a:custGeom>
            <a:avLst/>
            <a:gdLst>
              <a:gd name="T0" fmla="*/ 0 w 1588"/>
              <a:gd name="T1" fmla="*/ 0 h 8"/>
              <a:gd name="T2" fmla="*/ 0 w 1588"/>
              <a:gd name="T3" fmla="*/ 2147483646 h 8"/>
              <a:gd name="T4" fmla="*/ 0 w 1588"/>
              <a:gd name="T5" fmla="*/ 0 h 8"/>
              <a:gd name="T6" fmla="*/ 0 60000 65536"/>
              <a:gd name="T7" fmla="*/ 0 60000 65536"/>
              <a:gd name="T8" fmla="*/ 0 60000 65536"/>
              <a:gd name="T9" fmla="*/ 0 w 1588"/>
              <a:gd name="T10" fmla="*/ 0 h 8"/>
              <a:gd name="T11" fmla="*/ 1588 w 1588"/>
              <a:gd name="T12" fmla="*/ 8 h 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8">
                <a:moveTo>
                  <a:pt x="0" y="0"/>
                </a:moveTo>
                <a:lnTo>
                  <a:pt x="0" y="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8" name="Line 56"/>
          <p:cNvSpPr>
            <a:spLocks noChangeShapeType="1"/>
          </p:cNvSpPr>
          <p:nvPr/>
        </p:nvSpPr>
        <p:spPr bwMode="auto">
          <a:xfrm>
            <a:off x="6356269" y="4153860"/>
            <a:ext cx="199662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" name="Line 57"/>
          <p:cNvSpPr>
            <a:spLocks noChangeShapeType="1"/>
          </p:cNvSpPr>
          <p:nvPr/>
        </p:nvSpPr>
        <p:spPr bwMode="auto">
          <a:xfrm flipV="1">
            <a:off x="6356269" y="1964925"/>
            <a:ext cx="0" cy="218893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" name="Freeform 60"/>
          <p:cNvSpPr>
            <a:spLocks/>
          </p:cNvSpPr>
          <p:nvPr/>
        </p:nvSpPr>
        <p:spPr bwMode="auto">
          <a:xfrm>
            <a:off x="6360122" y="2131291"/>
            <a:ext cx="1763370" cy="1808912"/>
          </a:xfrm>
          <a:custGeom>
            <a:avLst/>
            <a:gdLst>
              <a:gd name="T0" fmla="*/ 0 w 2289"/>
              <a:gd name="T1" fmla="*/ 2142 h 2142"/>
              <a:gd name="T2" fmla="*/ 546 w 2289"/>
              <a:gd name="T3" fmla="*/ 1824 h 2142"/>
              <a:gd name="T4" fmla="*/ 955 w 2289"/>
              <a:gd name="T5" fmla="*/ 1528 h 2142"/>
              <a:gd name="T6" fmla="*/ 1449 w 2289"/>
              <a:gd name="T7" fmla="*/ 1065 h 2142"/>
              <a:gd name="T8" fmla="*/ 1741 w 2289"/>
              <a:gd name="T9" fmla="*/ 742 h 2142"/>
              <a:gd name="T10" fmla="*/ 2289 w 2289"/>
              <a:gd name="T11" fmla="*/ 0 h 21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89"/>
              <a:gd name="T19" fmla="*/ 0 h 2142"/>
              <a:gd name="T20" fmla="*/ 2289 w 2289"/>
              <a:gd name="T21" fmla="*/ 2142 h 21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1" name="Freeform 58"/>
          <p:cNvSpPr>
            <a:spLocks/>
          </p:cNvSpPr>
          <p:nvPr/>
        </p:nvSpPr>
        <p:spPr bwMode="auto">
          <a:xfrm>
            <a:off x="3678144" y="1809565"/>
            <a:ext cx="1582334" cy="1786111"/>
          </a:xfrm>
          <a:custGeom>
            <a:avLst/>
            <a:gdLst>
              <a:gd name="T0" fmla="*/ 0 w 2054"/>
              <a:gd name="T1" fmla="*/ 0 h 2115"/>
              <a:gd name="T2" fmla="*/ 2147483646 w 2054"/>
              <a:gd name="T3" fmla="*/ 2147483646 h 2115"/>
              <a:gd name="T4" fmla="*/ 2147483646 w 2054"/>
              <a:gd name="T5" fmla="*/ 2147483646 h 2115"/>
              <a:gd name="T6" fmla="*/ 2147483646 w 2054"/>
              <a:gd name="T7" fmla="*/ 2147483646 h 2115"/>
              <a:gd name="T8" fmla="*/ 2147483646 w 2054"/>
              <a:gd name="T9" fmla="*/ 2147483646 h 2115"/>
              <a:gd name="T10" fmla="*/ 2147483646 w 2054"/>
              <a:gd name="T11" fmla="*/ 2147483646 h 21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54"/>
              <a:gd name="T19" fmla="*/ 0 h 2115"/>
              <a:gd name="T20" fmla="*/ 2054 w 2054"/>
              <a:gd name="T21" fmla="*/ 2115 h 21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54" h="2115">
                <a:moveTo>
                  <a:pt x="0" y="0"/>
                </a:moveTo>
                <a:cubicBezTo>
                  <a:pt x="61" y="86"/>
                  <a:pt x="244" y="367"/>
                  <a:pt x="356" y="515"/>
                </a:cubicBezTo>
                <a:cubicBezTo>
                  <a:pt x="468" y="663"/>
                  <a:pt x="542" y="746"/>
                  <a:pt x="675" y="887"/>
                </a:cubicBezTo>
                <a:cubicBezTo>
                  <a:pt x="808" y="1028"/>
                  <a:pt x="1030" y="1244"/>
                  <a:pt x="1152" y="1364"/>
                </a:cubicBezTo>
                <a:cubicBezTo>
                  <a:pt x="1274" y="1484"/>
                  <a:pt x="1260" y="1482"/>
                  <a:pt x="1410" y="1607"/>
                </a:cubicBezTo>
                <a:cubicBezTo>
                  <a:pt x="1560" y="1732"/>
                  <a:pt x="1920" y="2009"/>
                  <a:pt x="2054" y="2115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2" name="Line 15"/>
          <p:cNvSpPr>
            <a:spLocks noChangeShapeType="1"/>
          </p:cNvSpPr>
          <p:nvPr/>
        </p:nvSpPr>
        <p:spPr bwMode="auto">
          <a:xfrm>
            <a:off x="4570998" y="2955547"/>
            <a:ext cx="771" cy="15201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3" name="Freeform 17"/>
          <p:cNvSpPr>
            <a:spLocks/>
          </p:cNvSpPr>
          <p:nvPr/>
        </p:nvSpPr>
        <p:spPr bwMode="auto">
          <a:xfrm>
            <a:off x="4591028" y="2960613"/>
            <a:ext cx="771" cy="2533"/>
          </a:xfrm>
          <a:custGeom>
            <a:avLst/>
            <a:gdLst>
              <a:gd name="T0" fmla="*/ 0 w 1588"/>
              <a:gd name="T1" fmla="*/ 0 h 8"/>
              <a:gd name="T2" fmla="*/ 0 w 1588"/>
              <a:gd name="T3" fmla="*/ 2147483646 h 8"/>
              <a:gd name="T4" fmla="*/ 0 w 1588"/>
              <a:gd name="T5" fmla="*/ 0 h 8"/>
              <a:gd name="T6" fmla="*/ 0 60000 65536"/>
              <a:gd name="T7" fmla="*/ 0 60000 65536"/>
              <a:gd name="T8" fmla="*/ 0 60000 65536"/>
              <a:gd name="T9" fmla="*/ 0 w 1588"/>
              <a:gd name="T10" fmla="*/ 0 h 8"/>
              <a:gd name="T11" fmla="*/ 1588 w 1588"/>
              <a:gd name="T12" fmla="*/ 8 h 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8">
                <a:moveTo>
                  <a:pt x="0" y="0"/>
                </a:moveTo>
                <a:lnTo>
                  <a:pt x="0" y="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4" name="Line 56"/>
          <p:cNvSpPr>
            <a:spLocks noChangeShapeType="1"/>
          </p:cNvSpPr>
          <p:nvPr/>
        </p:nvSpPr>
        <p:spPr bwMode="auto">
          <a:xfrm>
            <a:off x="3452425" y="4071126"/>
            <a:ext cx="191359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5" name="Line 57"/>
          <p:cNvSpPr>
            <a:spLocks noChangeShapeType="1"/>
          </p:cNvSpPr>
          <p:nvPr/>
        </p:nvSpPr>
        <p:spPr bwMode="auto">
          <a:xfrm flipV="1">
            <a:off x="3452425" y="1882191"/>
            <a:ext cx="0" cy="218893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89" name="Freeform 16388"/>
          <p:cNvSpPr/>
          <p:nvPr/>
        </p:nvSpPr>
        <p:spPr bwMode="auto">
          <a:xfrm>
            <a:off x="1869897" y="2948683"/>
            <a:ext cx="0" cy="1099335"/>
          </a:xfrm>
          <a:custGeom>
            <a:avLst/>
            <a:gdLst>
              <a:gd name="connsiteX0" fmla="*/ 0 w 0"/>
              <a:gd name="connsiteY0" fmla="*/ 0 h 1099335"/>
              <a:gd name="connsiteX1" fmla="*/ 0 w 0"/>
              <a:gd name="connsiteY1" fmla="*/ 1099335 h 1099335"/>
              <a:gd name="connsiteX2" fmla="*/ 0 w 0"/>
              <a:gd name="connsiteY2" fmla="*/ 1099335 h 1099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h="1099335">
                <a:moveTo>
                  <a:pt x="0" y="0"/>
                </a:moveTo>
                <a:lnTo>
                  <a:pt x="0" y="1099335"/>
                </a:lnTo>
                <a:lnTo>
                  <a:pt x="0" y="1099335"/>
                </a:lnTo>
              </a:path>
            </a:pathLst>
          </a:cu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80" name="Freeform 79"/>
          <p:cNvSpPr/>
          <p:nvPr/>
        </p:nvSpPr>
        <p:spPr bwMode="auto">
          <a:xfrm>
            <a:off x="7474842" y="3035747"/>
            <a:ext cx="0" cy="1099335"/>
          </a:xfrm>
          <a:custGeom>
            <a:avLst/>
            <a:gdLst>
              <a:gd name="connsiteX0" fmla="*/ 0 w 0"/>
              <a:gd name="connsiteY0" fmla="*/ 0 h 1099335"/>
              <a:gd name="connsiteX1" fmla="*/ 0 w 0"/>
              <a:gd name="connsiteY1" fmla="*/ 1099335 h 1099335"/>
              <a:gd name="connsiteX2" fmla="*/ 0 w 0"/>
              <a:gd name="connsiteY2" fmla="*/ 1099335 h 1099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h="1099335">
                <a:moveTo>
                  <a:pt x="0" y="0"/>
                </a:moveTo>
                <a:lnTo>
                  <a:pt x="0" y="1099335"/>
                </a:lnTo>
                <a:lnTo>
                  <a:pt x="0" y="1099335"/>
                </a:lnTo>
              </a:path>
            </a:pathLst>
          </a:cu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81" name="Freeform 80"/>
          <p:cNvSpPr/>
          <p:nvPr/>
        </p:nvSpPr>
        <p:spPr bwMode="auto">
          <a:xfrm flipH="1">
            <a:off x="4491369" y="2963146"/>
            <a:ext cx="45719" cy="1099335"/>
          </a:xfrm>
          <a:custGeom>
            <a:avLst/>
            <a:gdLst>
              <a:gd name="connsiteX0" fmla="*/ 0 w 0"/>
              <a:gd name="connsiteY0" fmla="*/ 0 h 1099335"/>
              <a:gd name="connsiteX1" fmla="*/ 0 w 0"/>
              <a:gd name="connsiteY1" fmla="*/ 1099335 h 1099335"/>
              <a:gd name="connsiteX2" fmla="*/ 0 w 0"/>
              <a:gd name="connsiteY2" fmla="*/ 1099335 h 1099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h="1099335">
                <a:moveTo>
                  <a:pt x="0" y="0"/>
                </a:moveTo>
                <a:lnTo>
                  <a:pt x="0" y="1099335"/>
                </a:lnTo>
                <a:lnTo>
                  <a:pt x="0" y="1099335"/>
                </a:lnTo>
              </a:path>
            </a:pathLst>
          </a:cu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959799" y="4540820"/>
            <a:ext cx="779622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Wohlfahrt            =               Nutzen                   -       variable Kosten</a:t>
            </a:r>
          </a:p>
          <a:p>
            <a:endParaRPr lang="de-DE" sz="18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8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NB: </a:t>
            </a:r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Variable Kosten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sind Kosten, die von der produzierten Menge abhängen.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5067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705511" y="381000"/>
            <a:ext cx="6905092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Preisbildung als Gleichgewicht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4379" y="1455913"/>
            <a:ext cx="77962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Oft wird die Preisbildung als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„Gleichgewicht“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bezeichnet, weil die „Kräfte“ (Angebot und Nachfrage) gleich sind.</a:t>
            </a:r>
          </a:p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Ein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stabiles Gleichgewicht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wird in der Physik als „Zustand, der stabil gegenüber Störungen ist,“ definiert.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Negatives Feedback: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bei Störung kehrt zum originalen Zustand zurück.</a:t>
            </a:r>
            <a:endParaRPr lang="de-DE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der Wirtschaftswissenschaften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„Marktakteure haben keine Veranlassung,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ihr Marktverhalten zu ändern, weil sie sich optimal an die relevanten Marktdaten angepasst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haben“.</a:t>
            </a:r>
          </a:p>
          <a:p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715" y="3790091"/>
            <a:ext cx="2265666" cy="22656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351" y="3790091"/>
            <a:ext cx="3113929" cy="231152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212351" y="6090102"/>
            <a:ext cx="3821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in der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Mitte: stabiles Gleichgewicht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90937" y="6090101"/>
            <a:ext cx="3821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instabiles Gleichgewicht</a:t>
            </a:r>
          </a:p>
          <a:p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6415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Freeform 58"/>
          <p:cNvSpPr>
            <a:spLocks/>
          </p:cNvSpPr>
          <p:nvPr/>
        </p:nvSpPr>
        <p:spPr bwMode="auto">
          <a:xfrm>
            <a:off x="4892040" y="1478661"/>
            <a:ext cx="1272226" cy="4312539"/>
          </a:xfrm>
          <a:custGeom>
            <a:avLst/>
            <a:gdLst>
              <a:gd name="T0" fmla="*/ 0 w 2054"/>
              <a:gd name="T1" fmla="*/ 0 h 2115"/>
              <a:gd name="T2" fmla="*/ 2147483646 w 2054"/>
              <a:gd name="T3" fmla="*/ 2147483646 h 2115"/>
              <a:gd name="T4" fmla="*/ 2147483646 w 2054"/>
              <a:gd name="T5" fmla="*/ 2147483646 h 2115"/>
              <a:gd name="T6" fmla="*/ 2147483646 w 2054"/>
              <a:gd name="T7" fmla="*/ 2147483646 h 2115"/>
              <a:gd name="T8" fmla="*/ 2147483646 w 2054"/>
              <a:gd name="T9" fmla="*/ 2147483646 h 2115"/>
              <a:gd name="T10" fmla="*/ 2147483646 w 2054"/>
              <a:gd name="T11" fmla="*/ 2147483646 h 21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54"/>
              <a:gd name="T19" fmla="*/ 0 h 2115"/>
              <a:gd name="T20" fmla="*/ 2054 w 2054"/>
              <a:gd name="T21" fmla="*/ 2115 h 21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54" h="2115">
                <a:moveTo>
                  <a:pt x="0" y="0"/>
                </a:moveTo>
                <a:cubicBezTo>
                  <a:pt x="61" y="86"/>
                  <a:pt x="244" y="367"/>
                  <a:pt x="356" y="515"/>
                </a:cubicBezTo>
                <a:cubicBezTo>
                  <a:pt x="468" y="663"/>
                  <a:pt x="542" y="746"/>
                  <a:pt x="675" y="887"/>
                </a:cubicBezTo>
                <a:cubicBezTo>
                  <a:pt x="808" y="1028"/>
                  <a:pt x="1030" y="1244"/>
                  <a:pt x="1152" y="1364"/>
                </a:cubicBezTo>
                <a:cubicBezTo>
                  <a:pt x="1274" y="1484"/>
                  <a:pt x="1260" y="1482"/>
                  <a:pt x="1410" y="1607"/>
                </a:cubicBezTo>
                <a:cubicBezTo>
                  <a:pt x="1560" y="1732"/>
                  <a:pt x="1920" y="2009"/>
                  <a:pt x="2054" y="2115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Beispiele: Salz, Wasser, Mehl, usw.</a:t>
            </a:r>
          </a:p>
        </p:txBody>
      </p:sp>
      <p:sp>
        <p:nvSpPr>
          <p:cNvPr id="16391" name="Rectangle 20"/>
          <p:cNvSpPr>
            <a:spLocks noChangeArrowheads="1"/>
          </p:cNvSpPr>
          <p:nvPr/>
        </p:nvSpPr>
        <p:spPr bwMode="auto">
          <a:xfrm>
            <a:off x="1333500" y="1844675"/>
            <a:ext cx="7810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16392" name="Rectangle 21"/>
          <p:cNvSpPr>
            <a:spLocks noChangeArrowheads="1"/>
          </p:cNvSpPr>
          <p:nvPr/>
        </p:nvSpPr>
        <p:spPr bwMode="auto">
          <a:xfrm>
            <a:off x="7239000" y="6019800"/>
            <a:ext cx="939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16394" name="Line 56"/>
          <p:cNvSpPr>
            <a:spLocks noChangeShapeType="1"/>
          </p:cNvSpPr>
          <p:nvPr/>
        </p:nvSpPr>
        <p:spPr bwMode="auto">
          <a:xfrm>
            <a:off x="2133600" y="5791200"/>
            <a:ext cx="6172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5" name="Line 57"/>
          <p:cNvSpPr>
            <a:spLocks noChangeShapeType="1"/>
          </p:cNvSpPr>
          <p:nvPr/>
        </p:nvSpPr>
        <p:spPr bwMode="auto">
          <a:xfrm flipV="1">
            <a:off x="2133600" y="1676400"/>
            <a:ext cx="0" cy="411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7" name="Freeform 60"/>
          <p:cNvSpPr>
            <a:spLocks/>
          </p:cNvSpPr>
          <p:nvPr/>
        </p:nvSpPr>
        <p:spPr bwMode="auto">
          <a:xfrm>
            <a:off x="2141538" y="4897440"/>
            <a:ext cx="6164262" cy="492123"/>
          </a:xfrm>
          <a:custGeom>
            <a:avLst/>
            <a:gdLst>
              <a:gd name="T0" fmla="*/ 0 w 2289"/>
              <a:gd name="T1" fmla="*/ 2142 h 2142"/>
              <a:gd name="T2" fmla="*/ 546 w 2289"/>
              <a:gd name="T3" fmla="*/ 1824 h 2142"/>
              <a:gd name="T4" fmla="*/ 955 w 2289"/>
              <a:gd name="T5" fmla="*/ 1528 h 2142"/>
              <a:gd name="T6" fmla="*/ 1449 w 2289"/>
              <a:gd name="T7" fmla="*/ 1065 h 2142"/>
              <a:gd name="T8" fmla="*/ 1741 w 2289"/>
              <a:gd name="T9" fmla="*/ 742 h 2142"/>
              <a:gd name="T10" fmla="*/ 2289 w 2289"/>
              <a:gd name="T11" fmla="*/ 0 h 21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89"/>
              <a:gd name="T19" fmla="*/ 0 h 2142"/>
              <a:gd name="T20" fmla="*/ 2289 w 2289"/>
              <a:gd name="T21" fmla="*/ 2142 h 21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8" name="Line 41"/>
          <p:cNvSpPr>
            <a:spLocks noChangeShapeType="1"/>
          </p:cNvSpPr>
          <p:nvPr/>
        </p:nvSpPr>
        <p:spPr bwMode="auto">
          <a:xfrm>
            <a:off x="5888736" y="5148072"/>
            <a:ext cx="0" cy="64312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5791204" y="5999862"/>
            <a:ext cx="373062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 dirty="0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 dirty="0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16400" name="Rectangle 23"/>
          <p:cNvSpPr>
            <a:spLocks noChangeArrowheads="1"/>
          </p:cNvSpPr>
          <p:nvPr/>
        </p:nvSpPr>
        <p:spPr bwMode="auto">
          <a:xfrm>
            <a:off x="336552" y="4897440"/>
            <a:ext cx="1636712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Marktpreis</a:t>
            </a:r>
            <a:r>
              <a:rPr lang="de-DE" altLang="en-US" sz="1900" b="1" i="1" dirty="0" smtClean="0">
                <a:solidFill>
                  <a:srgbClr val="C00000"/>
                </a:solidFill>
                <a:latin typeface="Arial" panose="020B0604020202020204" pitchFamily="34" charset="0"/>
              </a:rPr>
              <a:t> p</a:t>
            </a:r>
            <a:r>
              <a:rPr lang="de-DE" altLang="en-US" sz="1900" b="1" baseline="-25000" dirty="0" smtClean="0">
                <a:solidFill>
                  <a:srgbClr val="C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 dirty="0" smtClean="0">
                <a:solidFill>
                  <a:srgbClr val="C00000"/>
                </a:solidFill>
                <a:latin typeface="Arial" panose="020B0604020202020204" pitchFamily="34" charset="0"/>
              </a:rPr>
              <a:t>*</a:t>
            </a:r>
            <a:endParaRPr lang="de-DE" altLang="en-US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6404" name="Line 40"/>
          <p:cNvSpPr>
            <a:spLocks noChangeShapeType="1"/>
          </p:cNvSpPr>
          <p:nvPr/>
        </p:nvSpPr>
        <p:spPr bwMode="auto">
          <a:xfrm flipH="1">
            <a:off x="2133600" y="5148072"/>
            <a:ext cx="3755136" cy="12637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de-DE"/>
          </a:p>
        </p:txBody>
      </p:sp>
      <p:sp>
        <p:nvSpPr>
          <p:cNvPr id="26" name="Rectangle 37"/>
          <p:cNvSpPr>
            <a:spLocks noChangeArrowheads="1"/>
          </p:cNvSpPr>
          <p:nvPr/>
        </p:nvSpPr>
        <p:spPr bwMode="auto">
          <a:xfrm>
            <a:off x="6413641" y="4536919"/>
            <a:ext cx="259051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Inverse Angebotsfunktion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de-DE" altLang="en-US" sz="1400" dirty="0">
              <a:latin typeface="Arial" panose="020B0604020202020204" pitchFamily="34" charset="0"/>
            </a:endParaRPr>
          </a:p>
        </p:txBody>
      </p:sp>
      <p:sp>
        <p:nvSpPr>
          <p:cNvPr id="27" name="Rectangle 37"/>
          <p:cNvSpPr>
            <a:spLocks noChangeArrowheads="1"/>
          </p:cNvSpPr>
          <p:nvPr/>
        </p:nvSpPr>
        <p:spPr bwMode="auto">
          <a:xfrm>
            <a:off x="5118382" y="1498599"/>
            <a:ext cx="269304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Inverse </a:t>
            </a: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Nachfragefunktion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de-DE" altLang="en-US" sz="1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4946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Freeform 58"/>
          <p:cNvSpPr>
            <a:spLocks/>
          </p:cNvSpPr>
          <p:nvPr/>
        </p:nvSpPr>
        <p:spPr bwMode="auto">
          <a:xfrm>
            <a:off x="2153096" y="1844674"/>
            <a:ext cx="5820471" cy="3946525"/>
          </a:xfrm>
          <a:custGeom>
            <a:avLst/>
            <a:gdLst>
              <a:gd name="T0" fmla="*/ 0 w 2054"/>
              <a:gd name="T1" fmla="*/ 0 h 2115"/>
              <a:gd name="T2" fmla="*/ 2147483646 w 2054"/>
              <a:gd name="T3" fmla="*/ 2147483646 h 2115"/>
              <a:gd name="T4" fmla="*/ 2147483646 w 2054"/>
              <a:gd name="T5" fmla="*/ 2147483646 h 2115"/>
              <a:gd name="T6" fmla="*/ 2147483646 w 2054"/>
              <a:gd name="T7" fmla="*/ 2147483646 h 2115"/>
              <a:gd name="T8" fmla="*/ 2147483646 w 2054"/>
              <a:gd name="T9" fmla="*/ 2147483646 h 2115"/>
              <a:gd name="T10" fmla="*/ 2147483646 w 2054"/>
              <a:gd name="T11" fmla="*/ 2147483646 h 21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54"/>
              <a:gd name="T19" fmla="*/ 0 h 2115"/>
              <a:gd name="T20" fmla="*/ 2054 w 2054"/>
              <a:gd name="T21" fmla="*/ 2115 h 21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54" h="2115">
                <a:moveTo>
                  <a:pt x="0" y="0"/>
                </a:moveTo>
                <a:cubicBezTo>
                  <a:pt x="61" y="86"/>
                  <a:pt x="244" y="367"/>
                  <a:pt x="356" y="515"/>
                </a:cubicBezTo>
                <a:cubicBezTo>
                  <a:pt x="468" y="663"/>
                  <a:pt x="542" y="746"/>
                  <a:pt x="675" y="887"/>
                </a:cubicBezTo>
                <a:cubicBezTo>
                  <a:pt x="808" y="1028"/>
                  <a:pt x="1030" y="1244"/>
                  <a:pt x="1152" y="1364"/>
                </a:cubicBezTo>
                <a:cubicBezTo>
                  <a:pt x="1274" y="1484"/>
                  <a:pt x="1260" y="1482"/>
                  <a:pt x="1410" y="1607"/>
                </a:cubicBezTo>
                <a:cubicBezTo>
                  <a:pt x="1560" y="1732"/>
                  <a:pt x="1920" y="2009"/>
                  <a:pt x="2054" y="2115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Beispiele: Saphiren, 100 qm Wohnungen in Berlin-Mitte, usw.</a:t>
            </a:r>
          </a:p>
        </p:txBody>
      </p:sp>
      <p:sp>
        <p:nvSpPr>
          <p:cNvPr id="16391" name="Rectangle 20"/>
          <p:cNvSpPr>
            <a:spLocks noChangeArrowheads="1"/>
          </p:cNvSpPr>
          <p:nvPr/>
        </p:nvSpPr>
        <p:spPr bwMode="auto">
          <a:xfrm>
            <a:off x="1333500" y="1844675"/>
            <a:ext cx="7810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16392" name="Rectangle 21"/>
          <p:cNvSpPr>
            <a:spLocks noChangeArrowheads="1"/>
          </p:cNvSpPr>
          <p:nvPr/>
        </p:nvSpPr>
        <p:spPr bwMode="auto">
          <a:xfrm>
            <a:off x="7239000" y="6019800"/>
            <a:ext cx="939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16394" name="Line 56"/>
          <p:cNvSpPr>
            <a:spLocks noChangeShapeType="1"/>
          </p:cNvSpPr>
          <p:nvPr/>
        </p:nvSpPr>
        <p:spPr bwMode="auto">
          <a:xfrm>
            <a:off x="2133600" y="5791200"/>
            <a:ext cx="6172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5" name="Line 57"/>
          <p:cNvSpPr>
            <a:spLocks noChangeShapeType="1"/>
          </p:cNvSpPr>
          <p:nvPr/>
        </p:nvSpPr>
        <p:spPr bwMode="auto">
          <a:xfrm flipV="1">
            <a:off x="2133600" y="1676400"/>
            <a:ext cx="0" cy="411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7" name="Freeform 60"/>
          <p:cNvSpPr>
            <a:spLocks/>
          </p:cNvSpPr>
          <p:nvPr/>
        </p:nvSpPr>
        <p:spPr bwMode="auto">
          <a:xfrm>
            <a:off x="2152651" y="1472184"/>
            <a:ext cx="1011173" cy="2450592"/>
          </a:xfrm>
          <a:custGeom>
            <a:avLst/>
            <a:gdLst>
              <a:gd name="T0" fmla="*/ 0 w 2289"/>
              <a:gd name="T1" fmla="*/ 2142 h 2142"/>
              <a:gd name="T2" fmla="*/ 546 w 2289"/>
              <a:gd name="T3" fmla="*/ 1824 h 2142"/>
              <a:gd name="T4" fmla="*/ 955 w 2289"/>
              <a:gd name="T5" fmla="*/ 1528 h 2142"/>
              <a:gd name="T6" fmla="*/ 1449 w 2289"/>
              <a:gd name="T7" fmla="*/ 1065 h 2142"/>
              <a:gd name="T8" fmla="*/ 1741 w 2289"/>
              <a:gd name="T9" fmla="*/ 742 h 2142"/>
              <a:gd name="T10" fmla="*/ 2289 w 2289"/>
              <a:gd name="T11" fmla="*/ 0 h 21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89"/>
              <a:gd name="T19" fmla="*/ 0 h 2142"/>
              <a:gd name="T20" fmla="*/ 2289 w 2289"/>
              <a:gd name="T21" fmla="*/ 2142 h 21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8" name="Line 41"/>
          <p:cNvSpPr>
            <a:spLocks noChangeShapeType="1"/>
          </p:cNvSpPr>
          <p:nvPr/>
        </p:nvSpPr>
        <p:spPr bwMode="auto">
          <a:xfrm>
            <a:off x="2853690" y="2520981"/>
            <a:ext cx="19495" cy="327021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2790762" y="5922103"/>
            <a:ext cx="373062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 dirty="0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 dirty="0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16400" name="Rectangle 23"/>
          <p:cNvSpPr>
            <a:spLocks noChangeArrowheads="1"/>
          </p:cNvSpPr>
          <p:nvPr/>
        </p:nvSpPr>
        <p:spPr bwMode="auto">
          <a:xfrm>
            <a:off x="389097" y="2374931"/>
            <a:ext cx="1636712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Marktpreis</a:t>
            </a:r>
            <a:r>
              <a:rPr lang="de-DE" altLang="en-US" sz="1900" b="1" i="1" dirty="0" smtClean="0">
                <a:solidFill>
                  <a:srgbClr val="C00000"/>
                </a:solidFill>
                <a:latin typeface="Arial" panose="020B0604020202020204" pitchFamily="34" charset="0"/>
              </a:rPr>
              <a:t> p</a:t>
            </a:r>
            <a:r>
              <a:rPr lang="de-DE" altLang="en-US" sz="1900" b="1" baseline="-25000" dirty="0" smtClean="0">
                <a:solidFill>
                  <a:srgbClr val="C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 dirty="0" smtClean="0">
                <a:solidFill>
                  <a:srgbClr val="C00000"/>
                </a:solidFill>
                <a:latin typeface="Arial" panose="020B0604020202020204" pitchFamily="34" charset="0"/>
              </a:rPr>
              <a:t>*</a:t>
            </a:r>
            <a:endParaRPr lang="de-DE" altLang="en-US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6404" name="Line 40"/>
          <p:cNvSpPr>
            <a:spLocks noChangeShapeType="1"/>
          </p:cNvSpPr>
          <p:nvPr/>
        </p:nvSpPr>
        <p:spPr bwMode="auto">
          <a:xfrm flipH="1" flipV="1">
            <a:off x="2114550" y="2520981"/>
            <a:ext cx="720090" cy="4731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de-DE"/>
          </a:p>
        </p:txBody>
      </p:sp>
      <p:sp>
        <p:nvSpPr>
          <p:cNvPr id="13" name="Rectangle 37"/>
          <p:cNvSpPr>
            <a:spLocks noChangeArrowheads="1"/>
          </p:cNvSpPr>
          <p:nvPr/>
        </p:nvSpPr>
        <p:spPr bwMode="auto">
          <a:xfrm>
            <a:off x="3359545" y="1430178"/>
            <a:ext cx="259051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Inverse Angebotsfunktion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de-DE" altLang="en-US" sz="1400" dirty="0">
              <a:latin typeface="Arial" panose="020B0604020202020204" pitchFamily="34" charset="0"/>
            </a:endParaRPr>
          </a:p>
        </p:txBody>
      </p:sp>
      <p:sp>
        <p:nvSpPr>
          <p:cNvPr id="14" name="Rectangle 37"/>
          <p:cNvSpPr>
            <a:spLocks noChangeArrowheads="1"/>
          </p:cNvSpPr>
          <p:nvPr/>
        </p:nvSpPr>
        <p:spPr bwMode="auto">
          <a:xfrm>
            <a:off x="5425841" y="4043045"/>
            <a:ext cx="269304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Inverse </a:t>
            </a: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Nachfragefunktion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de-DE" altLang="en-US" sz="1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5846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el 1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67513" cy="6604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Preisbildung - Stromerzeugung</a:t>
            </a:r>
            <a:endParaRPr lang="de-DE" altLang="en-US" sz="1800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763" y="1953490"/>
            <a:ext cx="6192982" cy="4644737"/>
          </a:xfrm>
          <a:prstGeom prst="rect">
            <a:avLst/>
          </a:prstGeom>
        </p:spPr>
      </p:pic>
      <p:sp>
        <p:nvSpPr>
          <p:cNvPr id="53" name="Rectangle 1"/>
          <p:cNvSpPr>
            <a:spLocks noChangeArrowheads="1"/>
          </p:cNvSpPr>
          <p:nvPr/>
        </p:nvSpPr>
        <p:spPr bwMode="auto">
          <a:xfrm>
            <a:off x="895352" y="1342738"/>
            <a:ext cx="79914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spcBef>
                <a:spcPct val="0"/>
              </a:spcBef>
              <a:buClrTx/>
              <a:buNone/>
            </a:pP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Strom: „</a:t>
            </a:r>
            <a:r>
              <a:rPr lang="de-DE" alt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Merit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Order“ (Einsatzreihenfolge von Kraftwerken) bestimmt Angebot. Markträumender Preis hängt von (unelastischem) Verbrauch ab.</a:t>
            </a:r>
            <a:endParaRPr lang="de-D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el 1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67513" cy="6604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Preisbildung – Ohne Wind &amp; Solar</a:t>
            </a:r>
            <a:endParaRPr lang="de-DE" altLang="en-US" sz="18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163" y="1927513"/>
            <a:ext cx="6525491" cy="4894118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895352" y="1342738"/>
            <a:ext cx="79914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spcBef>
                <a:spcPct val="0"/>
              </a:spcBef>
              <a:buClrTx/>
              <a:buNone/>
            </a:pP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Wind und Solar haben keine Brennstoffkosten</a:t>
            </a:r>
            <a:r>
              <a:rPr lang="de-DE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und tauchen am Anfang auf. Ohne Wind und Solar sind die Preise auf dem Markt höher.</a:t>
            </a:r>
            <a:endParaRPr lang="de-D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4257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el 1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67513" cy="6604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Preisbildung – Mit Wind &amp; Solar</a:t>
            </a:r>
            <a:endParaRPr lang="de-DE" altLang="en-US" sz="18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610" y="1854777"/>
            <a:ext cx="6670964" cy="5003223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95352" y="1342738"/>
            <a:ext cx="79914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spcBef>
                <a:spcPct val="0"/>
              </a:spcBef>
              <a:buClrTx/>
              <a:buNone/>
            </a:pP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Wind und Solar haben keine Brennstoffkosten</a:t>
            </a:r>
            <a:r>
              <a:rPr lang="de-DE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und tauchen am Anfang auf. Mit Wind und Solar sinken die Preise.</a:t>
            </a:r>
            <a:endParaRPr lang="de-D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2519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C484D5-F953-4BCB-A209-5D4326759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i="0" dirty="0">
                <a:latin typeface="Arial" panose="020B0604020202020204" pitchFamily="34" charset="0"/>
                <a:cs typeface="Arial" panose="020B0604020202020204" pitchFamily="34" charset="0"/>
              </a:rPr>
              <a:t>Organisatorisches: Prüfungen</a:t>
            </a:r>
            <a:endParaRPr lang="en-GB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35AA7D-137D-4243-B7FE-5B1E469BB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8446" y="1642152"/>
            <a:ext cx="7687243" cy="4114800"/>
          </a:xfrm>
        </p:spPr>
        <p:txBody>
          <a:bodyPr/>
          <a:lstStyle/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Hausaufgaben: </a:t>
            </a:r>
          </a:p>
          <a:p>
            <a:pPr lvl="1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Pro Semester 4 Hausaufgaben (insgesamt 116 Punkte zu erreichen)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HA-1: 22 Punkte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HA-2: 33 Punkte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HA-3: 36 Punkte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HA-4: 25 Punkte </a:t>
            </a:r>
          </a:p>
          <a:p>
            <a:pPr lvl="1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HA-Kriterium: 50% der Gesamtpunkte sind für die Zulassung zur Klausur erforderlich (mind. 58 Punkte) 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erreichten Punkte zählen nicht zur Modulnote </a:t>
            </a:r>
          </a:p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Klausur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90-minütige schriftliche Klausur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Ersttermin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Do 06.03.2025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, 10:30 Uhr, Raum MA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001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Zweittermin: Do 27.03.2025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, 11:30 Uhr, Raum EB 301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3752575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el 1"/>
          <p:cNvSpPr>
            <a:spLocks noGrp="1" noChangeArrowheads="1"/>
          </p:cNvSpPr>
          <p:nvPr>
            <p:ph type="title"/>
          </p:nvPr>
        </p:nvSpPr>
        <p:spPr>
          <a:xfrm>
            <a:off x="1908177" y="381002"/>
            <a:ext cx="6767513" cy="1116013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Gebotskurven am Strommarkt</a:t>
            </a:r>
            <a:b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1800" i="0" dirty="0" smtClean="0">
                <a:latin typeface="Arial" panose="020B0604020202020204" pitchFamily="34" charset="0"/>
                <a:cs typeface="Arial" panose="020B0604020202020204" pitchFamily="34" charset="0"/>
              </a:rPr>
              <a:t>[Lieferzeitraum Mittwoch, 19.10.2022, 17-18 Uhr] </a:t>
            </a:r>
            <a:endParaRPr lang="de-DE" altLang="en-US" sz="18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83685" y="6195317"/>
            <a:ext cx="2804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epexspot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40" y="1658936"/>
            <a:ext cx="8158714" cy="437445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5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Marktversagen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00319" y="1632559"/>
            <a:ext cx="779622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manchen Fällen führt der Markt nicht zu einer effizienten Allokation von Ressourcen: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Marktversagen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Asymmetrische Information: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Manche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Teilnehmer:innen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sind über den Preis/Qualität/künftige Entwicklungen eines Produktes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besser informiert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Beispiele: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Insiderhandel; Gebrauchtwaren, die fast kaputt sind)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Öffentliche Güter: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Alle profitieren davon, aber niemand hat einen Anreiz, dazu beizutragen – Gefahr von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Trittbrettfahrer:innen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(Beispiele: Frieden,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Biodiversität,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Deiche, Wissen, Klima)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Externe Effekte: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Marktaktivitäten haben eine (positive oder negative) Auswirkung auf unbeteiligte Dritte, die im Markt nicht berücksichtigt wird (Beispiele: Treibhausgasemissionen, Luftverschmutzung, Rauchen)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Zutrittsbarriere: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Teilnehmer:innen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werden durch Investitionskosten oder Regulierung ausgeschlossen (Beispiele: Taxikartelle, Notare)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Monopole</a:t>
            </a:r>
          </a:p>
          <a:p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Marktversagen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können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staatliche Eingriffe in Märkte rechtfertigen.</a:t>
            </a:r>
          </a:p>
        </p:txBody>
      </p:sp>
    </p:spTree>
    <p:extLst>
      <p:ext uri="{BB962C8B-B14F-4D97-AF65-F5344CB8AC3E}">
        <p14:creationId xmlns:p14="http://schemas.microsoft.com/office/powerpoint/2010/main" val="7116618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Freeform 2"/>
          <p:cNvSpPr>
            <a:spLocks/>
          </p:cNvSpPr>
          <p:nvPr/>
        </p:nvSpPr>
        <p:spPr bwMode="auto">
          <a:xfrm>
            <a:off x="2598740" y="1539877"/>
            <a:ext cx="3260725" cy="3357563"/>
          </a:xfrm>
          <a:custGeom>
            <a:avLst/>
            <a:gdLst>
              <a:gd name="T0" fmla="*/ 0 w 2054"/>
              <a:gd name="T1" fmla="*/ 0 h 2115"/>
              <a:gd name="T2" fmla="*/ 2147483646 w 2054"/>
              <a:gd name="T3" fmla="*/ 2147483646 h 2115"/>
              <a:gd name="T4" fmla="*/ 2147483646 w 2054"/>
              <a:gd name="T5" fmla="*/ 2147483646 h 2115"/>
              <a:gd name="T6" fmla="*/ 2147483646 w 2054"/>
              <a:gd name="T7" fmla="*/ 2147483646 h 2115"/>
              <a:gd name="T8" fmla="*/ 2147483646 w 2054"/>
              <a:gd name="T9" fmla="*/ 2147483646 h 2115"/>
              <a:gd name="T10" fmla="*/ 2147483646 w 2054"/>
              <a:gd name="T11" fmla="*/ 2147483646 h 21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54"/>
              <a:gd name="T19" fmla="*/ 0 h 2115"/>
              <a:gd name="T20" fmla="*/ 2054 w 2054"/>
              <a:gd name="T21" fmla="*/ 2115 h 21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54" h="2115">
                <a:moveTo>
                  <a:pt x="0" y="0"/>
                </a:moveTo>
                <a:cubicBezTo>
                  <a:pt x="61" y="86"/>
                  <a:pt x="244" y="367"/>
                  <a:pt x="356" y="515"/>
                </a:cubicBezTo>
                <a:cubicBezTo>
                  <a:pt x="468" y="663"/>
                  <a:pt x="542" y="746"/>
                  <a:pt x="675" y="887"/>
                </a:cubicBezTo>
                <a:cubicBezTo>
                  <a:pt x="808" y="1028"/>
                  <a:pt x="1030" y="1244"/>
                  <a:pt x="1152" y="1364"/>
                </a:cubicBezTo>
                <a:cubicBezTo>
                  <a:pt x="1274" y="1484"/>
                  <a:pt x="1260" y="1482"/>
                  <a:pt x="1410" y="1607"/>
                </a:cubicBezTo>
                <a:cubicBezTo>
                  <a:pt x="1560" y="1732"/>
                  <a:pt x="1920" y="2009"/>
                  <a:pt x="2054" y="2115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578" name="Freeform 3"/>
          <p:cNvSpPr>
            <a:spLocks/>
          </p:cNvSpPr>
          <p:nvPr/>
        </p:nvSpPr>
        <p:spPr bwMode="auto">
          <a:xfrm>
            <a:off x="2141540" y="1989140"/>
            <a:ext cx="3633787" cy="3400425"/>
          </a:xfrm>
          <a:custGeom>
            <a:avLst/>
            <a:gdLst>
              <a:gd name="T0" fmla="*/ 0 w 2289"/>
              <a:gd name="T1" fmla="*/ 2147483646 h 2142"/>
              <a:gd name="T2" fmla="*/ 2147483646 w 2289"/>
              <a:gd name="T3" fmla="*/ 2147483646 h 2142"/>
              <a:gd name="T4" fmla="*/ 2147483646 w 2289"/>
              <a:gd name="T5" fmla="*/ 2147483646 h 2142"/>
              <a:gd name="T6" fmla="*/ 2147483646 w 2289"/>
              <a:gd name="T7" fmla="*/ 2147483646 h 2142"/>
              <a:gd name="T8" fmla="*/ 2147483646 w 2289"/>
              <a:gd name="T9" fmla="*/ 2147483646 h 2142"/>
              <a:gd name="T10" fmla="*/ 2147483646 w 2289"/>
              <a:gd name="T11" fmla="*/ 0 h 21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89"/>
              <a:gd name="T19" fmla="*/ 0 h 2142"/>
              <a:gd name="T20" fmla="*/ 2289 w 2289"/>
              <a:gd name="T21" fmla="*/ 2142 h 21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579" name="Line 4"/>
          <p:cNvSpPr>
            <a:spLocks noChangeShapeType="1"/>
          </p:cNvSpPr>
          <p:nvPr/>
        </p:nvSpPr>
        <p:spPr bwMode="auto">
          <a:xfrm>
            <a:off x="4419600" y="2590800"/>
            <a:ext cx="0" cy="3352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580" name="Rectangle 5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Preisreaktion bei Nachfrage-Änderung </a:t>
            </a:r>
          </a:p>
        </p:txBody>
      </p:sp>
      <p:sp>
        <p:nvSpPr>
          <p:cNvPr id="24581" name="Rectangle 10"/>
          <p:cNvSpPr>
            <a:spLocks noChangeArrowheads="1"/>
          </p:cNvSpPr>
          <p:nvPr/>
        </p:nvSpPr>
        <p:spPr bwMode="auto">
          <a:xfrm>
            <a:off x="4648200" y="3581400"/>
            <a:ext cx="266098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24582" name="Rectangle 11"/>
          <p:cNvSpPr>
            <a:spLocks noChangeArrowheads="1"/>
          </p:cNvSpPr>
          <p:nvPr/>
        </p:nvSpPr>
        <p:spPr bwMode="auto">
          <a:xfrm>
            <a:off x="1331915" y="1844675"/>
            <a:ext cx="7826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24583" name="Rectangle 12"/>
          <p:cNvSpPr>
            <a:spLocks noChangeArrowheads="1"/>
          </p:cNvSpPr>
          <p:nvPr/>
        </p:nvSpPr>
        <p:spPr bwMode="auto">
          <a:xfrm>
            <a:off x="7239000" y="6019800"/>
            <a:ext cx="939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24584" name="Rectangle 13"/>
          <p:cNvSpPr>
            <a:spLocks noChangeArrowheads="1"/>
          </p:cNvSpPr>
          <p:nvPr/>
        </p:nvSpPr>
        <p:spPr bwMode="auto">
          <a:xfrm>
            <a:off x="4295775" y="6026150"/>
            <a:ext cx="373500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24585" name="Rectangle 14"/>
          <p:cNvSpPr>
            <a:spLocks noChangeArrowheads="1"/>
          </p:cNvSpPr>
          <p:nvPr/>
        </p:nvSpPr>
        <p:spPr bwMode="auto">
          <a:xfrm>
            <a:off x="1589088" y="3575050"/>
            <a:ext cx="368300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24586" name="Rectangle 15"/>
          <p:cNvSpPr>
            <a:spLocks noChangeArrowheads="1"/>
          </p:cNvSpPr>
          <p:nvPr/>
        </p:nvSpPr>
        <p:spPr bwMode="auto">
          <a:xfrm>
            <a:off x="5943600" y="4495802"/>
            <a:ext cx="17907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Verschiebung der</a:t>
            </a:r>
            <a:b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Nachfrage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24587" name="Rectangle 18"/>
          <p:cNvSpPr>
            <a:spLocks noChangeArrowheads="1"/>
          </p:cNvSpPr>
          <p:nvPr/>
        </p:nvSpPr>
        <p:spPr bwMode="auto">
          <a:xfrm>
            <a:off x="5715000" y="2362200"/>
            <a:ext cx="8509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Angebot</a:t>
            </a:r>
            <a:endParaRPr lang="de-DE" altLang="en-US" sz="1800">
              <a:latin typeface="Arial" panose="020B0604020202020204" pitchFamily="34" charset="0"/>
            </a:endParaRPr>
          </a:p>
        </p:txBody>
      </p:sp>
      <p:sp>
        <p:nvSpPr>
          <p:cNvPr id="24588" name="Line 19"/>
          <p:cNvSpPr>
            <a:spLocks noChangeShapeType="1"/>
          </p:cNvSpPr>
          <p:nvPr/>
        </p:nvSpPr>
        <p:spPr bwMode="auto">
          <a:xfrm flipH="1">
            <a:off x="2057400" y="3706813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1604965" y="1774827"/>
            <a:ext cx="4719637" cy="4543425"/>
            <a:chOff x="1011" y="1118"/>
            <a:chExt cx="2973" cy="2862"/>
          </a:xfrm>
        </p:grpSpPr>
        <p:sp>
          <p:nvSpPr>
            <p:cNvPr id="24597" name="Freeform 21"/>
            <p:cNvSpPr>
              <a:spLocks/>
            </p:cNvSpPr>
            <p:nvPr/>
          </p:nvSpPr>
          <p:spPr bwMode="auto">
            <a:xfrm>
              <a:off x="2340" y="1118"/>
              <a:ext cx="1644" cy="1618"/>
            </a:xfrm>
            <a:custGeom>
              <a:avLst/>
              <a:gdLst>
                <a:gd name="T0" fmla="*/ 0 w 1644"/>
                <a:gd name="T1" fmla="*/ 0 h 1618"/>
                <a:gd name="T2" fmla="*/ 450 w 1644"/>
                <a:gd name="T3" fmla="*/ 562 h 1618"/>
                <a:gd name="T4" fmla="*/ 743 w 1644"/>
                <a:gd name="T5" fmla="*/ 892 h 1618"/>
                <a:gd name="T6" fmla="*/ 1644 w 1644"/>
                <a:gd name="T7" fmla="*/ 1618 h 16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44"/>
                <a:gd name="T13" fmla="*/ 0 h 1618"/>
                <a:gd name="T14" fmla="*/ 1644 w 1644"/>
                <a:gd name="T15" fmla="*/ 1618 h 16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44" h="1618">
                  <a:moveTo>
                    <a:pt x="0" y="0"/>
                  </a:moveTo>
                  <a:cubicBezTo>
                    <a:pt x="76" y="95"/>
                    <a:pt x="326" y="413"/>
                    <a:pt x="450" y="562"/>
                  </a:cubicBezTo>
                  <a:cubicBezTo>
                    <a:pt x="574" y="711"/>
                    <a:pt x="544" y="716"/>
                    <a:pt x="743" y="892"/>
                  </a:cubicBezTo>
                  <a:cubicBezTo>
                    <a:pt x="942" y="1068"/>
                    <a:pt x="1456" y="1467"/>
                    <a:pt x="1644" y="1618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598" name="Rectangle 24"/>
            <p:cNvSpPr>
              <a:spLocks noChangeArrowheads="1"/>
            </p:cNvSpPr>
            <p:nvPr/>
          </p:nvSpPr>
          <p:spPr bwMode="auto">
            <a:xfrm>
              <a:off x="3179" y="1937"/>
              <a:ext cx="16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A</a:t>
              </a:r>
              <a:r>
                <a:rPr lang="de-DE" altLang="en-US" sz="1900" b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4599" name="Rectangle 25"/>
            <p:cNvSpPr>
              <a:spLocks noChangeArrowheads="1"/>
            </p:cNvSpPr>
            <p:nvPr/>
          </p:nvSpPr>
          <p:spPr bwMode="auto">
            <a:xfrm>
              <a:off x="3056" y="3796"/>
              <a:ext cx="235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r>
                <a:rPr lang="de-DE" altLang="en-US" sz="1900" b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*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4600" name="Rectangle 26"/>
            <p:cNvSpPr>
              <a:spLocks noChangeArrowheads="1"/>
            </p:cNvSpPr>
            <p:nvPr/>
          </p:nvSpPr>
          <p:spPr bwMode="auto">
            <a:xfrm>
              <a:off x="1011" y="1918"/>
              <a:ext cx="210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p</a:t>
              </a:r>
              <a:r>
                <a:rPr lang="de-DE" altLang="en-US" sz="1900" b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*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4601" name="Line 27"/>
            <p:cNvSpPr>
              <a:spLocks noChangeShapeType="1"/>
            </p:cNvSpPr>
            <p:nvPr/>
          </p:nvSpPr>
          <p:spPr bwMode="auto">
            <a:xfrm flipH="1">
              <a:off x="1344" y="2016"/>
              <a:ext cx="16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602" name="Line 28"/>
            <p:cNvSpPr>
              <a:spLocks noChangeShapeType="1"/>
            </p:cNvSpPr>
            <p:nvPr/>
          </p:nvSpPr>
          <p:spPr bwMode="auto">
            <a:xfrm>
              <a:off x="3072" y="2016"/>
              <a:ext cx="0" cy="1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603" name="Freeform 29"/>
            <p:cNvSpPr>
              <a:spLocks/>
            </p:cNvSpPr>
            <p:nvPr/>
          </p:nvSpPr>
          <p:spPr bwMode="auto">
            <a:xfrm>
              <a:off x="3048" y="1984"/>
              <a:ext cx="53" cy="52"/>
            </a:xfrm>
            <a:custGeom>
              <a:avLst/>
              <a:gdLst>
                <a:gd name="T0" fmla="*/ 1 w 106"/>
                <a:gd name="T1" fmla="*/ 0 h 106"/>
                <a:gd name="T2" fmla="*/ 1 w 106"/>
                <a:gd name="T3" fmla="*/ 0 h 106"/>
                <a:gd name="T4" fmla="*/ 1 w 106"/>
                <a:gd name="T5" fmla="*/ 0 h 106"/>
                <a:gd name="T6" fmla="*/ 1 w 106"/>
                <a:gd name="T7" fmla="*/ 0 h 106"/>
                <a:gd name="T8" fmla="*/ 1 w 106"/>
                <a:gd name="T9" fmla="*/ 0 h 106"/>
                <a:gd name="T10" fmla="*/ 1 w 106"/>
                <a:gd name="T11" fmla="*/ 0 h 106"/>
                <a:gd name="T12" fmla="*/ 1 w 106"/>
                <a:gd name="T13" fmla="*/ 0 h 106"/>
                <a:gd name="T14" fmla="*/ 1 w 106"/>
                <a:gd name="T15" fmla="*/ 0 h 106"/>
                <a:gd name="T16" fmla="*/ 1 w 106"/>
                <a:gd name="T17" fmla="*/ 0 h 106"/>
                <a:gd name="T18" fmla="*/ 1 w 106"/>
                <a:gd name="T19" fmla="*/ 0 h 106"/>
                <a:gd name="T20" fmla="*/ 1 w 106"/>
                <a:gd name="T21" fmla="*/ 0 h 106"/>
                <a:gd name="T22" fmla="*/ 1 w 106"/>
                <a:gd name="T23" fmla="*/ 0 h 106"/>
                <a:gd name="T24" fmla="*/ 0 w 106"/>
                <a:gd name="T25" fmla="*/ 0 h 106"/>
                <a:gd name="T26" fmla="*/ 1 w 106"/>
                <a:gd name="T27" fmla="*/ 0 h 106"/>
                <a:gd name="T28" fmla="*/ 1 w 106"/>
                <a:gd name="T29" fmla="*/ 0 h 106"/>
                <a:gd name="T30" fmla="*/ 1 w 106"/>
                <a:gd name="T31" fmla="*/ 0 h 106"/>
                <a:gd name="T32" fmla="*/ 1 w 106"/>
                <a:gd name="T33" fmla="*/ 0 h 106"/>
                <a:gd name="T34" fmla="*/ 1 w 106"/>
                <a:gd name="T35" fmla="*/ 0 h 106"/>
                <a:gd name="T36" fmla="*/ 1 w 106"/>
                <a:gd name="T37" fmla="*/ 0 h 106"/>
                <a:gd name="T38" fmla="*/ 1 w 106"/>
                <a:gd name="T39" fmla="*/ 0 h 106"/>
                <a:gd name="T40" fmla="*/ 1 w 106"/>
                <a:gd name="T41" fmla="*/ 0 h 106"/>
                <a:gd name="T42" fmla="*/ 1 w 106"/>
                <a:gd name="T43" fmla="*/ 0 h 106"/>
                <a:gd name="T44" fmla="*/ 1 w 106"/>
                <a:gd name="T45" fmla="*/ 0 h 106"/>
                <a:gd name="T46" fmla="*/ 1 w 106"/>
                <a:gd name="T47" fmla="*/ 0 h 106"/>
                <a:gd name="T48" fmla="*/ 1 w 106"/>
                <a:gd name="T49" fmla="*/ 0 h 106"/>
                <a:gd name="T50" fmla="*/ 1 w 106"/>
                <a:gd name="T51" fmla="*/ 0 h 10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6"/>
                <a:gd name="T79" fmla="*/ 0 h 106"/>
                <a:gd name="T80" fmla="*/ 106 w 106"/>
                <a:gd name="T81" fmla="*/ 106 h 10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6" h="106">
                  <a:moveTo>
                    <a:pt x="106" y="53"/>
                  </a:moveTo>
                  <a:lnTo>
                    <a:pt x="104" y="40"/>
                  </a:lnTo>
                  <a:lnTo>
                    <a:pt x="101" y="27"/>
                  </a:lnTo>
                  <a:lnTo>
                    <a:pt x="91" y="16"/>
                  </a:lnTo>
                  <a:lnTo>
                    <a:pt x="81" y="7"/>
                  </a:lnTo>
                  <a:lnTo>
                    <a:pt x="68" y="2"/>
                  </a:lnTo>
                  <a:lnTo>
                    <a:pt x="53" y="0"/>
                  </a:lnTo>
                  <a:lnTo>
                    <a:pt x="40" y="2"/>
                  </a:lnTo>
                  <a:lnTo>
                    <a:pt x="28" y="7"/>
                  </a:lnTo>
                  <a:lnTo>
                    <a:pt x="17" y="16"/>
                  </a:lnTo>
                  <a:lnTo>
                    <a:pt x="8" y="27"/>
                  </a:lnTo>
                  <a:lnTo>
                    <a:pt x="2" y="40"/>
                  </a:lnTo>
                  <a:lnTo>
                    <a:pt x="0" y="53"/>
                  </a:lnTo>
                  <a:lnTo>
                    <a:pt x="2" y="68"/>
                  </a:lnTo>
                  <a:lnTo>
                    <a:pt x="8" y="80"/>
                  </a:lnTo>
                  <a:lnTo>
                    <a:pt x="17" y="91"/>
                  </a:lnTo>
                  <a:lnTo>
                    <a:pt x="28" y="99"/>
                  </a:lnTo>
                  <a:lnTo>
                    <a:pt x="40" y="104"/>
                  </a:lnTo>
                  <a:lnTo>
                    <a:pt x="53" y="106"/>
                  </a:lnTo>
                  <a:lnTo>
                    <a:pt x="68" y="104"/>
                  </a:lnTo>
                  <a:lnTo>
                    <a:pt x="81" y="99"/>
                  </a:lnTo>
                  <a:lnTo>
                    <a:pt x="91" y="91"/>
                  </a:lnTo>
                  <a:lnTo>
                    <a:pt x="101" y="80"/>
                  </a:lnTo>
                  <a:lnTo>
                    <a:pt x="104" y="68"/>
                  </a:lnTo>
                  <a:lnTo>
                    <a:pt x="106" y="53"/>
                  </a:lnTo>
                  <a:close/>
                </a:path>
              </a:pathLst>
            </a:cu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1524002" y="2514600"/>
            <a:ext cx="2930525" cy="292100"/>
            <a:chOff x="976" y="1603"/>
            <a:chExt cx="1846" cy="184"/>
          </a:xfrm>
        </p:grpSpPr>
        <p:sp>
          <p:nvSpPr>
            <p:cNvPr id="24594" name="Rectangle 31"/>
            <p:cNvSpPr>
              <a:spLocks noChangeArrowheads="1"/>
            </p:cNvSpPr>
            <p:nvPr/>
          </p:nvSpPr>
          <p:spPr bwMode="auto">
            <a:xfrm>
              <a:off x="976" y="1603"/>
              <a:ext cx="29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p</a:t>
              </a:r>
              <a:r>
                <a:rPr lang="de-DE" altLang="en-US" sz="1900" b="1" i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max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4595" name="Line 32"/>
            <p:cNvSpPr>
              <a:spLocks noChangeShapeType="1"/>
            </p:cNvSpPr>
            <p:nvPr/>
          </p:nvSpPr>
          <p:spPr bwMode="auto">
            <a:xfrm flipH="1">
              <a:off x="1344" y="1700"/>
              <a:ext cx="14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596" name="Freeform 33"/>
            <p:cNvSpPr>
              <a:spLocks/>
            </p:cNvSpPr>
            <p:nvPr/>
          </p:nvSpPr>
          <p:spPr bwMode="auto">
            <a:xfrm>
              <a:off x="2769" y="1668"/>
              <a:ext cx="53" cy="54"/>
            </a:xfrm>
            <a:custGeom>
              <a:avLst/>
              <a:gdLst>
                <a:gd name="T0" fmla="*/ 1 w 106"/>
                <a:gd name="T1" fmla="*/ 1 h 108"/>
                <a:gd name="T2" fmla="*/ 1 w 106"/>
                <a:gd name="T3" fmla="*/ 1 h 108"/>
                <a:gd name="T4" fmla="*/ 1 w 106"/>
                <a:gd name="T5" fmla="*/ 1 h 108"/>
                <a:gd name="T6" fmla="*/ 1 w 106"/>
                <a:gd name="T7" fmla="*/ 1 h 108"/>
                <a:gd name="T8" fmla="*/ 1 w 106"/>
                <a:gd name="T9" fmla="*/ 1 h 108"/>
                <a:gd name="T10" fmla="*/ 1 w 106"/>
                <a:gd name="T11" fmla="*/ 1 h 108"/>
                <a:gd name="T12" fmla="*/ 1 w 106"/>
                <a:gd name="T13" fmla="*/ 0 h 108"/>
                <a:gd name="T14" fmla="*/ 1 w 106"/>
                <a:gd name="T15" fmla="*/ 1 h 108"/>
                <a:gd name="T16" fmla="*/ 1 w 106"/>
                <a:gd name="T17" fmla="*/ 1 h 108"/>
                <a:gd name="T18" fmla="*/ 1 w 106"/>
                <a:gd name="T19" fmla="*/ 1 h 108"/>
                <a:gd name="T20" fmla="*/ 1 w 106"/>
                <a:gd name="T21" fmla="*/ 1 h 108"/>
                <a:gd name="T22" fmla="*/ 1 w 106"/>
                <a:gd name="T23" fmla="*/ 1 h 108"/>
                <a:gd name="T24" fmla="*/ 0 w 106"/>
                <a:gd name="T25" fmla="*/ 1 h 108"/>
                <a:gd name="T26" fmla="*/ 1 w 106"/>
                <a:gd name="T27" fmla="*/ 1 h 108"/>
                <a:gd name="T28" fmla="*/ 1 w 106"/>
                <a:gd name="T29" fmla="*/ 1 h 108"/>
                <a:gd name="T30" fmla="*/ 1 w 106"/>
                <a:gd name="T31" fmla="*/ 1 h 108"/>
                <a:gd name="T32" fmla="*/ 1 w 106"/>
                <a:gd name="T33" fmla="*/ 1 h 108"/>
                <a:gd name="T34" fmla="*/ 1 w 106"/>
                <a:gd name="T35" fmla="*/ 1 h 108"/>
                <a:gd name="T36" fmla="*/ 1 w 106"/>
                <a:gd name="T37" fmla="*/ 1 h 108"/>
                <a:gd name="T38" fmla="*/ 1 w 106"/>
                <a:gd name="T39" fmla="*/ 1 h 108"/>
                <a:gd name="T40" fmla="*/ 1 w 106"/>
                <a:gd name="T41" fmla="*/ 1 h 108"/>
                <a:gd name="T42" fmla="*/ 1 w 106"/>
                <a:gd name="T43" fmla="*/ 1 h 108"/>
                <a:gd name="T44" fmla="*/ 1 w 106"/>
                <a:gd name="T45" fmla="*/ 1 h 108"/>
                <a:gd name="T46" fmla="*/ 1 w 106"/>
                <a:gd name="T47" fmla="*/ 1 h 108"/>
                <a:gd name="T48" fmla="*/ 1 w 106"/>
                <a:gd name="T49" fmla="*/ 1 h 108"/>
                <a:gd name="T50" fmla="*/ 1 w 106"/>
                <a:gd name="T51" fmla="*/ 1 h 10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6"/>
                <a:gd name="T79" fmla="*/ 0 h 108"/>
                <a:gd name="T80" fmla="*/ 106 w 106"/>
                <a:gd name="T81" fmla="*/ 108 h 10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6" h="108">
                  <a:moveTo>
                    <a:pt x="106" y="55"/>
                  </a:moveTo>
                  <a:lnTo>
                    <a:pt x="104" y="40"/>
                  </a:lnTo>
                  <a:lnTo>
                    <a:pt x="98" y="28"/>
                  </a:lnTo>
                  <a:lnTo>
                    <a:pt x="89" y="17"/>
                  </a:lnTo>
                  <a:lnTo>
                    <a:pt x="78" y="7"/>
                  </a:lnTo>
                  <a:lnTo>
                    <a:pt x="65" y="2"/>
                  </a:lnTo>
                  <a:lnTo>
                    <a:pt x="53" y="0"/>
                  </a:lnTo>
                  <a:lnTo>
                    <a:pt x="38" y="2"/>
                  </a:lnTo>
                  <a:lnTo>
                    <a:pt x="25" y="7"/>
                  </a:lnTo>
                  <a:lnTo>
                    <a:pt x="14" y="17"/>
                  </a:lnTo>
                  <a:lnTo>
                    <a:pt x="7" y="28"/>
                  </a:lnTo>
                  <a:lnTo>
                    <a:pt x="2" y="40"/>
                  </a:lnTo>
                  <a:lnTo>
                    <a:pt x="0" y="55"/>
                  </a:lnTo>
                  <a:lnTo>
                    <a:pt x="2" y="68"/>
                  </a:lnTo>
                  <a:lnTo>
                    <a:pt x="7" y="80"/>
                  </a:lnTo>
                  <a:lnTo>
                    <a:pt x="14" y="91"/>
                  </a:lnTo>
                  <a:lnTo>
                    <a:pt x="25" y="100"/>
                  </a:lnTo>
                  <a:lnTo>
                    <a:pt x="38" y="106"/>
                  </a:lnTo>
                  <a:lnTo>
                    <a:pt x="53" y="108"/>
                  </a:lnTo>
                  <a:lnTo>
                    <a:pt x="65" y="106"/>
                  </a:lnTo>
                  <a:lnTo>
                    <a:pt x="78" y="100"/>
                  </a:lnTo>
                  <a:lnTo>
                    <a:pt x="89" y="91"/>
                  </a:lnTo>
                  <a:lnTo>
                    <a:pt x="98" y="80"/>
                  </a:lnTo>
                  <a:lnTo>
                    <a:pt x="104" y="68"/>
                  </a:lnTo>
                  <a:lnTo>
                    <a:pt x="106" y="55"/>
                  </a:lnTo>
                  <a:close/>
                </a:path>
              </a:pathLst>
            </a:cu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4591" name="Line 34"/>
          <p:cNvSpPr>
            <a:spLocks noChangeShapeType="1"/>
          </p:cNvSpPr>
          <p:nvPr/>
        </p:nvSpPr>
        <p:spPr bwMode="auto">
          <a:xfrm>
            <a:off x="2133600" y="5791200"/>
            <a:ext cx="6172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592" name="Line 35"/>
          <p:cNvSpPr>
            <a:spLocks noChangeShapeType="1"/>
          </p:cNvSpPr>
          <p:nvPr/>
        </p:nvSpPr>
        <p:spPr bwMode="auto">
          <a:xfrm flipV="1">
            <a:off x="2133600" y="1676400"/>
            <a:ext cx="0" cy="411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593" name="Freeform 16"/>
          <p:cNvSpPr>
            <a:spLocks/>
          </p:cNvSpPr>
          <p:nvPr/>
        </p:nvSpPr>
        <p:spPr bwMode="auto">
          <a:xfrm>
            <a:off x="4373565" y="3663950"/>
            <a:ext cx="84137" cy="84138"/>
          </a:xfrm>
          <a:custGeom>
            <a:avLst/>
            <a:gdLst>
              <a:gd name="T0" fmla="*/ 2147483646 w 106"/>
              <a:gd name="T1" fmla="*/ 2147483646 h 106"/>
              <a:gd name="T2" fmla="*/ 2147483646 w 106"/>
              <a:gd name="T3" fmla="*/ 2147483646 h 106"/>
              <a:gd name="T4" fmla="*/ 2147483646 w 106"/>
              <a:gd name="T5" fmla="*/ 2147483646 h 106"/>
              <a:gd name="T6" fmla="*/ 2147483646 w 106"/>
              <a:gd name="T7" fmla="*/ 2147483646 h 106"/>
              <a:gd name="T8" fmla="*/ 2147483646 w 106"/>
              <a:gd name="T9" fmla="*/ 2147483646 h 106"/>
              <a:gd name="T10" fmla="*/ 2147483646 w 106"/>
              <a:gd name="T11" fmla="*/ 2147483646 h 106"/>
              <a:gd name="T12" fmla="*/ 2147483646 w 106"/>
              <a:gd name="T13" fmla="*/ 0 h 106"/>
              <a:gd name="T14" fmla="*/ 2147483646 w 106"/>
              <a:gd name="T15" fmla="*/ 2147483646 h 106"/>
              <a:gd name="T16" fmla="*/ 2147483646 w 106"/>
              <a:gd name="T17" fmla="*/ 2147483646 h 106"/>
              <a:gd name="T18" fmla="*/ 2147483646 w 106"/>
              <a:gd name="T19" fmla="*/ 2147483646 h 106"/>
              <a:gd name="T20" fmla="*/ 2147483646 w 106"/>
              <a:gd name="T21" fmla="*/ 2147483646 h 106"/>
              <a:gd name="T22" fmla="*/ 2147483646 w 106"/>
              <a:gd name="T23" fmla="*/ 2147483646 h 106"/>
              <a:gd name="T24" fmla="*/ 0 w 106"/>
              <a:gd name="T25" fmla="*/ 2147483646 h 106"/>
              <a:gd name="T26" fmla="*/ 2147483646 w 106"/>
              <a:gd name="T27" fmla="*/ 2147483646 h 106"/>
              <a:gd name="T28" fmla="*/ 2147483646 w 106"/>
              <a:gd name="T29" fmla="*/ 2147483646 h 106"/>
              <a:gd name="T30" fmla="*/ 2147483646 w 106"/>
              <a:gd name="T31" fmla="*/ 2147483646 h 106"/>
              <a:gd name="T32" fmla="*/ 2147483646 w 106"/>
              <a:gd name="T33" fmla="*/ 2147483646 h 106"/>
              <a:gd name="T34" fmla="*/ 2147483646 w 106"/>
              <a:gd name="T35" fmla="*/ 2147483646 h 106"/>
              <a:gd name="T36" fmla="*/ 2147483646 w 106"/>
              <a:gd name="T37" fmla="*/ 2147483646 h 106"/>
              <a:gd name="T38" fmla="*/ 2147483646 w 106"/>
              <a:gd name="T39" fmla="*/ 2147483646 h 106"/>
              <a:gd name="T40" fmla="*/ 2147483646 w 106"/>
              <a:gd name="T41" fmla="*/ 2147483646 h 106"/>
              <a:gd name="T42" fmla="*/ 2147483646 w 106"/>
              <a:gd name="T43" fmla="*/ 2147483646 h 106"/>
              <a:gd name="T44" fmla="*/ 2147483646 w 106"/>
              <a:gd name="T45" fmla="*/ 2147483646 h 106"/>
              <a:gd name="T46" fmla="*/ 2147483646 w 106"/>
              <a:gd name="T47" fmla="*/ 2147483646 h 106"/>
              <a:gd name="T48" fmla="*/ 2147483646 w 106"/>
              <a:gd name="T49" fmla="*/ 2147483646 h 106"/>
              <a:gd name="T50" fmla="*/ 2147483646 w 106"/>
              <a:gd name="T51" fmla="*/ 2147483646 h 10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06"/>
              <a:gd name="T79" fmla="*/ 0 h 106"/>
              <a:gd name="T80" fmla="*/ 106 w 106"/>
              <a:gd name="T81" fmla="*/ 106 h 10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06" h="106">
                <a:moveTo>
                  <a:pt x="106" y="53"/>
                </a:moveTo>
                <a:lnTo>
                  <a:pt x="104" y="40"/>
                </a:lnTo>
                <a:lnTo>
                  <a:pt x="98" y="27"/>
                </a:lnTo>
                <a:lnTo>
                  <a:pt x="89" y="14"/>
                </a:lnTo>
                <a:lnTo>
                  <a:pt x="78" y="7"/>
                </a:lnTo>
                <a:lnTo>
                  <a:pt x="65" y="2"/>
                </a:lnTo>
                <a:lnTo>
                  <a:pt x="53" y="0"/>
                </a:lnTo>
                <a:lnTo>
                  <a:pt x="38" y="2"/>
                </a:lnTo>
                <a:lnTo>
                  <a:pt x="25" y="7"/>
                </a:lnTo>
                <a:lnTo>
                  <a:pt x="14" y="14"/>
                </a:lnTo>
                <a:lnTo>
                  <a:pt x="7" y="27"/>
                </a:lnTo>
                <a:lnTo>
                  <a:pt x="2" y="40"/>
                </a:lnTo>
                <a:lnTo>
                  <a:pt x="0" y="53"/>
                </a:lnTo>
                <a:lnTo>
                  <a:pt x="2" y="67"/>
                </a:lnTo>
                <a:lnTo>
                  <a:pt x="7" y="80"/>
                </a:lnTo>
                <a:lnTo>
                  <a:pt x="14" y="91"/>
                </a:lnTo>
                <a:lnTo>
                  <a:pt x="25" y="98"/>
                </a:lnTo>
                <a:lnTo>
                  <a:pt x="38" y="104"/>
                </a:lnTo>
                <a:lnTo>
                  <a:pt x="53" y="106"/>
                </a:lnTo>
                <a:lnTo>
                  <a:pt x="65" y="104"/>
                </a:lnTo>
                <a:lnTo>
                  <a:pt x="78" y="98"/>
                </a:lnTo>
                <a:lnTo>
                  <a:pt x="89" y="91"/>
                </a:lnTo>
                <a:lnTo>
                  <a:pt x="98" y="80"/>
                </a:lnTo>
                <a:lnTo>
                  <a:pt x="104" y="67"/>
                </a:lnTo>
                <a:lnTo>
                  <a:pt x="106" y="53"/>
                </a:lnTo>
                <a:close/>
              </a:path>
            </a:pathLst>
          </a:custGeom>
          <a:solidFill>
            <a:srgbClr val="FFFFFF"/>
          </a:solidFill>
          <a:ln w="142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Freeform 2"/>
          <p:cNvSpPr>
            <a:spLocks/>
          </p:cNvSpPr>
          <p:nvPr/>
        </p:nvSpPr>
        <p:spPr bwMode="auto">
          <a:xfrm>
            <a:off x="2598740" y="1539877"/>
            <a:ext cx="3260725" cy="3357563"/>
          </a:xfrm>
          <a:custGeom>
            <a:avLst/>
            <a:gdLst>
              <a:gd name="T0" fmla="*/ 0 w 2054"/>
              <a:gd name="T1" fmla="*/ 0 h 2115"/>
              <a:gd name="T2" fmla="*/ 2147483646 w 2054"/>
              <a:gd name="T3" fmla="*/ 2147483646 h 2115"/>
              <a:gd name="T4" fmla="*/ 2147483646 w 2054"/>
              <a:gd name="T5" fmla="*/ 2147483646 h 2115"/>
              <a:gd name="T6" fmla="*/ 2147483646 w 2054"/>
              <a:gd name="T7" fmla="*/ 2147483646 h 2115"/>
              <a:gd name="T8" fmla="*/ 2147483646 w 2054"/>
              <a:gd name="T9" fmla="*/ 2147483646 h 2115"/>
              <a:gd name="T10" fmla="*/ 2147483646 w 2054"/>
              <a:gd name="T11" fmla="*/ 2147483646 h 21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54"/>
              <a:gd name="T19" fmla="*/ 0 h 2115"/>
              <a:gd name="T20" fmla="*/ 2054 w 2054"/>
              <a:gd name="T21" fmla="*/ 2115 h 21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54" h="2115">
                <a:moveTo>
                  <a:pt x="0" y="0"/>
                </a:moveTo>
                <a:cubicBezTo>
                  <a:pt x="61" y="86"/>
                  <a:pt x="244" y="367"/>
                  <a:pt x="356" y="515"/>
                </a:cubicBezTo>
                <a:cubicBezTo>
                  <a:pt x="468" y="663"/>
                  <a:pt x="542" y="746"/>
                  <a:pt x="675" y="887"/>
                </a:cubicBezTo>
                <a:cubicBezTo>
                  <a:pt x="808" y="1028"/>
                  <a:pt x="1030" y="1244"/>
                  <a:pt x="1152" y="1364"/>
                </a:cubicBezTo>
                <a:cubicBezTo>
                  <a:pt x="1274" y="1484"/>
                  <a:pt x="1260" y="1482"/>
                  <a:pt x="1410" y="1607"/>
                </a:cubicBezTo>
                <a:cubicBezTo>
                  <a:pt x="1560" y="1732"/>
                  <a:pt x="1920" y="2009"/>
                  <a:pt x="2054" y="2115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626" name="Freeform 3"/>
          <p:cNvSpPr>
            <a:spLocks/>
          </p:cNvSpPr>
          <p:nvPr/>
        </p:nvSpPr>
        <p:spPr bwMode="auto">
          <a:xfrm>
            <a:off x="2141540" y="1989140"/>
            <a:ext cx="3633787" cy="3400425"/>
          </a:xfrm>
          <a:custGeom>
            <a:avLst/>
            <a:gdLst>
              <a:gd name="T0" fmla="*/ 0 w 2289"/>
              <a:gd name="T1" fmla="*/ 2147483646 h 2142"/>
              <a:gd name="T2" fmla="*/ 2147483646 w 2289"/>
              <a:gd name="T3" fmla="*/ 2147483646 h 2142"/>
              <a:gd name="T4" fmla="*/ 2147483646 w 2289"/>
              <a:gd name="T5" fmla="*/ 2147483646 h 2142"/>
              <a:gd name="T6" fmla="*/ 2147483646 w 2289"/>
              <a:gd name="T7" fmla="*/ 2147483646 h 2142"/>
              <a:gd name="T8" fmla="*/ 2147483646 w 2289"/>
              <a:gd name="T9" fmla="*/ 2147483646 h 2142"/>
              <a:gd name="T10" fmla="*/ 2147483646 w 2289"/>
              <a:gd name="T11" fmla="*/ 0 h 21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89"/>
              <a:gd name="T19" fmla="*/ 0 h 2142"/>
              <a:gd name="T20" fmla="*/ 2289 w 2289"/>
              <a:gd name="T21" fmla="*/ 2142 h 21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627" name="Line 4"/>
          <p:cNvSpPr>
            <a:spLocks noChangeShapeType="1"/>
          </p:cNvSpPr>
          <p:nvPr/>
        </p:nvSpPr>
        <p:spPr bwMode="auto">
          <a:xfrm>
            <a:off x="4419600" y="2590800"/>
            <a:ext cx="0" cy="3352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628" name="Rectangle 5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024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Preisreaktion bei Angebotsänderung </a:t>
            </a:r>
          </a:p>
        </p:txBody>
      </p:sp>
      <p:sp>
        <p:nvSpPr>
          <p:cNvPr id="26629" name="Rectangle 6"/>
          <p:cNvSpPr>
            <a:spLocks noChangeArrowheads="1"/>
          </p:cNvSpPr>
          <p:nvPr/>
        </p:nvSpPr>
        <p:spPr bwMode="auto">
          <a:xfrm>
            <a:off x="4648200" y="3581400"/>
            <a:ext cx="266098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26630" name="Rectangle 7"/>
          <p:cNvSpPr>
            <a:spLocks noChangeArrowheads="1"/>
          </p:cNvSpPr>
          <p:nvPr/>
        </p:nvSpPr>
        <p:spPr bwMode="auto">
          <a:xfrm>
            <a:off x="1341438" y="1844675"/>
            <a:ext cx="7731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26631" name="Rectangle 8"/>
          <p:cNvSpPr>
            <a:spLocks noChangeArrowheads="1"/>
          </p:cNvSpPr>
          <p:nvPr/>
        </p:nvSpPr>
        <p:spPr bwMode="auto">
          <a:xfrm>
            <a:off x="7239000" y="6019800"/>
            <a:ext cx="939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26632" name="Rectangle 9"/>
          <p:cNvSpPr>
            <a:spLocks noChangeArrowheads="1"/>
          </p:cNvSpPr>
          <p:nvPr/>
        </p:nvSpPr>
        <p:spPr bwMode="auto">
          <a:xfrm>
            <a:off x="4295775" y="6026150"/>
            <a:ext cx="373500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26633" name="Rectangle 10"/>
          <p:cNvSpPr>
            <a:spLocks noChangeArrowheads="1"/>
          </p:cNvSpPr>
          <p:nvPr/>
        </p:nvSpPr>
        <p:spPr bwMode="auto">
          <a:xfrm>
            <a:off x="1633540" y="3575050"/>
            <a:ext cx="333425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26634" name="Rectangle 11"/>
          <p:cNvSpPr>
            <a:spLocks noChangeArrowheads="1"/>
          </p:cNvSpPr>
          <p:nvPr/>
        </p:nvSpPr>
        <p:spPr bwMode="auto">
          <a:xfrm>
            <a:off x="5961063" y="4752975"/>
            <a:ext cx="10541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Nachfrage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26635" name="Rectangle 12"/>
          <p:cNvSpPr>
            <a:spLocks noChangeArrowheads="1"/>
          </p:cNvSpPr>
          <p:nvPr/>
        </p:nvSpPr>
        <p:spPr bwMode="auto">
          <a:xfrm>
            <a:off x="5553077" y="2493965"/>
            <a:ext cx="2397125" cy="8016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6636" name="Rectangle 13"/>
          <p:cNvSpPr>
            <a:spLocks noChangeArrowheads="1"/>
          </p:cNvSpPr>
          <p:nvPr/>
        </p:nvSpPr>
        <p:spPr bwMode="auto">
          <a:xfrm>
            <a:off x="5715000" y="2362200"/>
            <a:ext cx="8509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Angebot</a:t>
            </a:r>
            <a:endParaRPr lang="de-DE" altLang="en-US" sz="1800">
              <a:latin typeface="Arial" panose="020B0604020202020204" pitchFamily="34" charset="0"/>
            </a:endParaRPr>
          </a:p>
        </p:txBody>
      </p:sp>
      <p:sp>
        <p:nvSpPr>
          <p:cNvPr id="26637" name="Line 14"/>
          <p:cNvSpPr>
            <a:spLocks noChangeShapeType="1"/>
          </p:cNvSpPr>
          <p:nvPr/>
        </p:nvSpPr>
        <p:spPr bwMode="auto">
          <a:xfrm flipH="1">
            <a:off x="2057400" y="3706813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1604963" y="1835152"/>
            <a:ext cx="3509962" cy="4473575"/>
            <a:chOff x="1011" y="1156"/>
            <a:chExt cx="2211" cy="2818"/>
          </a:xfrm>
        </p:grpSpPr>
        <p:sp>
          <p:nvSpPr>
            <p:cNvPr id="26646" name="Freeform 16"/>
            <p:cNvSpPr>
              <a:spLocks/>
            </p:cNvSpPr>
            <p:nvPr/>
          </p:nvSpPr>
          <p:spPr bwMode="auto">
            <a:xfrm rot="10941226" flipV="1">
              <a:off x="1401" y="1156"/>
              <a:ext cx="1821" cy="1850"/>
            </a:xfrm>
            <a:custGeom>
              <a:avLst/>
              <a:gdLst>
                <a:gd name="T0" fmla="*/ 0 w 1644"/>
                <a:gd name="T1" fmla="*/ 0 h 1618"/>
                <a:gd name="T2" fmla="*/ 3479 w 1644"/>
                <a:gd name="T3" fmla="*/ 8194 h 1618"/>
                <a:gd name="T4" fmla="*/ 5743 w 1644"/>
                <a:gd name="T5" fmla="*/ 13013 h 1618"/>
                <a:gd name="T6" fmla="*/ 12708 w 1644"/>
                <a:gd name="T7" fmla="*/ 23578 h 16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44"/>
                <a:gd name="T13" fmla="*/ 0 h 1618"/>
                <a:gd name="T14" fmla="*/ 1644 w 1644"/>
                <a:gd name="T15" fmla="*/ 1618 h 16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44" h="1618">
                  <a:moveTo>
                    <a:pt x="0" y="0"/>
                  </a:moveTo>
                  <a:cubicBezTo>
                    <a:pt x="76" y="95"/>
                    <a:pt x="326" y="413"/>
                    <a:pt x="450" y="562"/>
                  </a:cubicBezTo>
                  <a:cubicBezTo>
                    <a:pt x="574" y="711"/>
                    <a:pt x="544" y="716"/>
                    <a:pt x="743" y="892"/>
                  </a:cubicBezTo>
                  <a:cubicBezTo>
                    <a:pt x="942" y="1068"/>
                    <a:pt x="1456" y="1467"/>
                    <a:pt x="1644" y="1618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47" name="Rectangle 19"/>
            <p:cNvSpPr>
              <a:spLocks noChangeArrowheads="1"/>
            </p:cNvSpPr>
            <p:nvPr/>
          </p:nvSpPr>
          <p:spPr bwMode="auto">
            <a:xfrm>
              <a:off x="2240" y="1981"/>
              <a:ext cx="16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A</a:t>
              </a:r>
              <a:r>
                <a:rPr lang="de-DE" altLang="en-US" sz="1900" b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6648" name="Rectangle 20"/>
            <p:cNvSpPr>
              <a:spLocks noChangeArrowheads="1"/>
            </p:cNvSpPr>
            <p:nvPr/>
          </p:nvSpPr>
          <p:spPr bwMode="auto">
            <a:xfrm>
              <a:off x="2408" y="3790"/>
              <a:ext cx="235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r>
                <a:rPr lang="de-DE" altLang="en-US" sz="1900" b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*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6649" name="Rectangle 21"/>
            <p:cNvSpPr>
              <a:spLocks noChangeArrowheads="1"/>
            </p:cNvSpPr>
            <p:nvPr/>
          </p:nvSpPr>
          <p:spPr bwMode="auto">
            <a:xfrm>
              <a:off x="1011" y="1918"/>
              <a:ext cx="210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p</a:t>
              </a:r>
              <a:r>
                <a:rPr lang="de-DE" altLang="en-US" sz="1900" b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*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6650" name="Line 22"/>
            <p:cNvSpPr>
              <a:spLocks noChangeShapeType="1"/>
            </p:cNvSpPr>
            <p:nvPr/>
          </p:nvSpPr>
          <p:spPr bwMode="auto">
            <a:xfrm flipH="1">
              <a:off x="1344" y="2061"/>
              <a:ext cx="11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51" name="Line 23"/>
            <p:cNvSpPr>
              <a:spLocks noChangeShapeType="1"/>
            </p:cNvSpPr>
            <p:nvPr/>
          </p:nvSpPr>
          <p:spPr bwMode="auto">
            <a:xfrm>
              <a:off x="2530" y="2088"/>
              <a:ext cx="0" cy="15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52" name="Freeform 24"/>
            <p:cNvSpPr>
              <a:spLocks/>
            </p:cNvSpPr>
            <p:nvPr/>
          </p:nvSpPr>
          <p:spPr bwMode="auto">
            <a:xfrm>
              <a:off x="2499" y="2035"/>
              <a:ext cx="53" cy="52"/>
            </a:xfrm>
            <a:custGeom>
              <a:avLst/>
              <a:gdLst>
                <a:gd name="T0" fmla="*/ 1 w 106"/>
                <a:gd name="T1" fmla="*/ 0 h 106"/>
                <a:gd name="T2" fmla="*/ 1 w 106"/>
                <a:gd name="T3" fmla="*/ 0 h 106"/>
                <a:gd name="T4" fmla="*/ 1 w 106"/>
                <a:gd name="T5" fmla="*/ 0 h 106"/>
                <a:gd name="T6" fmla="*/ 1 w 106"/>
                <a:gd name="T7" fmla="*/ 0 h 106"/>
                <a:gd name="T8" fmla="*/ 1 w 106"/>
                <a:gd name="T9" fmla="*/ 0 h 106"/>
                <a:gd name="T10" fmla="*/ 1 w 106"/>
                <a:gd name="T11" fmla="*/ 0 h 106"/>
                <a:gd name="T12" fmla="*/ 1 w 106"/>
                <a:gd name="T13" fmla="*/ 0 h 106"/>
                <a:gd name="T14" fmla="*/ 1 w 106"/>
                <a:gd name="T15" fmla="*/ 0 h 106"/>
                <a:gd name="T16" fmla="*/ 1 w 106"/>
                <a:gd name="T17" fmla="*/ 0 h 106"/>
                <a:gd name="T18" fmla="*/ 1 w 106"/>
                <a:gd name="T19" fmla="*/ 0 h 106"/>
                <a:gd name="T20" fmla="*/ 1 w 106"/>
                <a:gd name="T21" fmla="*/ 0 h 106"/>
                <a:gd name="T22" fmla="*/ 1 w 106"/>
                <a:gd name="T23" fmla="*/ 0 h 106"/>
                <a:gd name="T24" fmla="*/ 0 w 106"/>
                <a:gd name="T25" fmla="*/ 0 h 106"/>
                <a:gd name="T26" fmla="*/ 1 w 106"/>
                <a:gd name="T27" fmla="*/ 0 h 106"/>
                <a:gd name="T28" fmla="*/ 1 w 106"/>
                <a:gd name="T29" fmla="*/ 0 h 106"/>
                <a:gd name="T30" fmla="*/ 1 w 106"/>
                <a:gd name="T31" fmla="*/ 0 h 106"/>
                <a:gd name="T32" fmla="*/ 1 w 106"/>
                <a:gd name="T33" fmla="*/ 0 h 106"/>
                <a:gd name="T34" fmla="*/ 1 w 106"/>
                <a:gd name="T35" fmla="*/ 0 h 106"/>
                <a:gd name="T36" fmla="*/ 1 w 106"/>
                <a:gd name="T37" fmla="*/ 0 h 106"/>
                <a:gd name="T38" fmla="*/ 1 w 106"/>
                <a:gd name="T39" fmla="*/ 0 h 106"/>
                <a:gd name="T40" fmla="*/ 1 w 106"/>
                <a:gd name="T41" fmla="*/ 0 h 106"/>
                <a:gd name="T42" fmla="*/ 1 w 106"/>
                <a:gd name="T43" fmla="*/ 0 h 106"/>
                <a:gd name="T44" fmla="*/ 1 w 106"/>
                <a:gd name="T45" fmla="*/ 0 h 106"/>
                <a:gd name="T46" fmla="*/ 1 w 106"/>
                <a:gd name="T47" fmla="*/ 0 h 106"/>
                <a:gd name="T48" fmla="*/ 1 w 106"/>
                <a:gd name="T49" fmla="*/ 0 h 106"/>
                <a:gd name="T50" fmla="*/ 1 w 106"/>
                <a:gd name="T51" fmla="*/ 0 h 10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6"/>
                <a:gd name="T79" fmla="*/ 0 h 106"/>
                <a:gd name="T80" fmla="*/ 106 w 106"/>
                <a:gd name="T81" fmla="*/ 106 h 10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6" h="106">
                  <a:moveTo>
                    <a:pt x="106" y="53"/>
                  </a:moveTo>
                  <a:lnTo>
                    <a:pt x="104" y="40"/>
                  </a:lnTo>
                  <a:lnTo>
                    <a:pt x="101" y="27"/>
                  </a:lnTo>
                  <a:lnTo>
                    <a:pt x="91" y="16"/>
                  </a:lnTo>
                  <a:lnTo>
                    <a:pt x="81" y="7"/>
                  </a:lnTo>
                  <a:lnTo>
                    <a:pt x="68" y="2"/>
                  </a:lnTo>
                  <a:lnTo>
                    <a:pt x="53" y="0"/>
                  </a:lnTo>
                  <a:lnTo>
                    <a:pt x="40" y="2"/>
                  </a:lnTo>
                  <a:lnTo>
                    <a:pt x="28" y="7"/>
                  </a:lnTo>
                  <a:lnTo>
                    <a:pt x="17" y="16"/>
                  </a:lnTo>
                  <a:lnTo>
                    <a:pt x="8" y="27"/>
                  </a:lnTo>
                  <a:lnTo>
                    <a:pt x="2" y="40"/>
                  </a:lnTo>
                  <a:lnTo>
                    <a:pt x="0" y="53"/>
                  </a:lnTo>
                  <a:lnTo>
                    <a:pt x="2" y="68"/>
                  </a:lnTo>
                  <a:lnTo>
                    <a:pt x="8" y="80"/>
                  </a:lnTo>
                  <a:lnTo>
                    <a:pt x="17" y="91"/>
                  </a:lnTo>
                  <a:lnTo>
                    <a:pt x="28" y="99"/>
                  </a:lnTo>
                  <a:lnTo>
                    <a:pt x="40" y="104"/>
                  </a:lnTo>
                  <a:lnTo>
                    <a:pt x="53" y="106"/>
                  </a:lnTo>
                  <a:lnTo>
                    <a:pt x="68" y="104"/>
                  </a:lnTo>
                  <a:lnTo>
                    <a:pt x="81" y="99"/>
                  </a:lnTo>
                  <a:lnTo>
                    <a:pt x="91" y="91"/>
                  </a:lnTo>
                  <a:lnTo>
                    <a:pt x="101" y="80"/>
                  </a:lnTo>
                  <a:lnTo>
                    <a:pt x="104" y="68"/>
                  </a:lnTo>
                  <a:lnTo>
                    <a:pt x="106" y="53"/>
                  </a:lnTo>
                  <a:close/>
                </a:path>
              </a:pathLst>
            </a:cu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1516065" y="2674938"/>
            <a:ext cx="2930525" cy="292100"/>
            <a:chOff x="976" y="1603"/>
            <a:chExt cx="1846" cy="184"/>
          </a:xfrm>
        </p:grpSpPr>
        <p:sp>
          <p:nvSpPr>
            <p:cNvPr id="26643" name="Rectangle 26"/>
            <p:cNvSpPr>
              <a:spLocks noChangeArrowheads="1"/>
            </p:cNvSpPr>
            <p:nvPr/>
          </p:nvSpPr>
          <p:spPr bwMode="auto">
            <a:xfrm>
              <a:off x="976" y="1603"/>
              <a:ext cx="29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p</a:t>
              </a:r>
              <a:r>
                <a:rPr lang="de-DE" altLang="en-US" sz="1900" b="1" i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max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6644" name="Line 27"/>
            <p:cNvSpPr>
              <a:spLocks noChangeShapeType="1"/>
            </p:cNvSpPr>
            <p:nvPr/>
          </p:nvSpPr>
          <p:spPr bwMode="auto">
            <a:xfrm flipH="1">
              <a:off x="1344" y="1700"/>
              <a:ext cx="14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45" name="Freeform 28"/>
            <p:cNvSpPr>
              <a:spLocks/>
            </p:cNvSpPr>
            <p:nvPr/>
          </p:nvSpPr>
          <p:spPr bwMode="auto">
            <a:xfrm>
              <a:off x="2769" y="1668"/>
              <a:ext cx="53" cy="54"/>
            </a:xfrm>
            <a:custGeom>
              <a:avLst/>
              <a:gdLst>
                <a:gd name="T0" fmla="*/ 1 w 106"/>
                <a:gd name="T1" fmla="*/ 1 h 108"/>
                <a:gd name="T2" fmla="*/ 1 w 106"/>
                <a:gd name="T3" fmla="*/ 1 h 108"/>
                <a:gd name="T4" fmla="*/ 1 w 106"/>
                <a:gd name="T5" fmla="*/ 1 h 108"/>
                <a:gd name="T6" fmla="*/ 1 w 106"/>
                <a:gd name="T7" fmla="*/ 1 h 108"/>
                <a:gd name="T8" fmla="*/ 1 w 106"/>
                <a:gd name="T9" fmla="*/ 1 h 108"/>
                <a:gd name="T10" fmla="*/ 1 w 106"/>
                <a:gd name="T11" fmla="*/ 1 h 108"/>
                <a:gd name="T12" fmla="*/ 1 w 106"/>
                <a:gd name="T13" fmla="*/ 0 h 108"/>
                <a:gd name="T14" fmla="*/ 1 w 106"/>
                <a:gd name="T15" fmla="*/ 1 h 108"/>
                <a:gd name="T16" fmla="*/ 1 w 106"/>
                <a:gd name="T17" fmla="*/ 1 h 108"/>
                <a:gd name="T18" fmla="*/ 1 w 106"/>
                <a:gd name="T19" fmla="*/ 1 h 108"/>
                <a:gd name="T20" fmla="*/ 1 w 106"/>
                <a:gd name="T21" fmla="*/ 1 h 108"/>
                <a:gd name="T22" fmla="*/ 1 w 106"/>
                <a:gd name="T23" fmla="*/ 1 h 108"/>
                <a:gd name="T24" fmla="*/ 0 w 106"/>
                <a:gd name="T25" fmla="*/ 1 h 108"/>
                <a:gd name="T26" fmla="*/ 1 w 106"/>
                <a:gd name="T27" fmla="*/ 1 h 108"/>
                <a:gd name="T28" fmla="*/ 1 w 106"/>
                <a:gd name="T29" fmla="*/ 1 h 108"/>
                <a:gd name="T30" fmla="*/ 1 w 106"/>
                <a:gd name="T31" fmla="*/ 1 h 108"/>
                <a:gd name="T32" fmla="*/ 1 w 106"/>
                <a:gd name="T33" fmla="*/ 1 h 108"/>
                <a:gd name="T34" fmla="*/ 1 w 106"/>
                <a:gd name="T35" fmla="*/ 1 h 108"/>
                <a:gd name="T36" fmla="*/ 1 w 106"/>
                <a:gd name="T37" fmla="*/ 1 h 108"/>
                <a:gd name="T38" fmla="*/ 1 w 106"/>
                <a:gd name="T39" fmla="*/ 1 h 108"/>
                <a:gd name="T40" fmla="*/ 1 w 106"/>
                <a:gd name="T41" fmla="*/ 1 h 108"/>
                <a:gd name="T42" fmla="*/ 1 w 106"/>
                <a:gd name="T43" fmla="*/ 1 h 108"/>
                <a:gd name="T44" fmla="*/ 1 w 106"/>
                <a:gd name="T45" fmla="*/ 1 h 108"/>
                <a:gd name="T46" fmla="*/ 1 w 106"/>
                <a:gd name="T47" fmla="*/ 1 h 108"/>
                <a:gd name="T48" fmla="*/ 1 w 106"/>
                <a:gd name="T49" fmla="*/ 1 h 108"/>
                <a:gd name="T50" fmla="*/ 1 w 106"/>
                <a:gd name="T51" fmla="*/ 1 h 10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6"/>
                <a:gd name="T79" fmla="*/ 0 h 108"/>
                <a:gd name="T80" fmla="*/ 106 w 106"/>
                <a:gd name="T81" fmla="*/ 108 h 10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6" h="108">
                  <a:moveTo>
                    <a:pt x="106" y="55"/>
                  </a:moveTo>
                  <a:lnTo>
                    <a:pt x="104" y="40"/>
                  </a:lnTo>
                  <a:lnTo>
                    <a:pt x="98" y="28"/>
                  </a:lnTo>
                  <a:lnTo>
                    <a:pt x="89" y="17"/>
                  </a:lnTo>
                  <a:lnTo>
                    <a:pt x="78" y="7"/>
                  </a:lnTo>
                  <a:lnTo>
                    <a:pt x="65" y="2"/>
                  </a:lnTo>
                  <a:lnTo>
                    <a:pt x="53" y="0"/>
                  </a:lnTo>
                  <a:lnTo>
                    <a:pt x="38" y="2"/>
                  </a:lnTo>
                  <a:lnTo>
                    <a:pt x="25" y="7"/>
                  </a:lnTo>
                  <a:lnTo>
                    <a:pt x="14" y="17"/>
                  </a:lnTo>
                  <a:lnTo>
                    <a:pt x="7" y="28"/>
                  </a:lnTo>
                  <a:lnTo>
                    <a:pt x="2" y="40"/>
                  </a:lnTo>
                  <a:lnTo>
                    <a:pt x="0" y="55"/>
                  </a:lnTo>
                  <a:lnTo>
                    <a:pt x="2" y="68"/>
                  </a:lnTo>
                  <a:lnTo>
                    <a:pt x="7" y="80"/>
                  </a:lnTo>
                  <a:lnTo>
                    <a:pt x="14" y="91"/>
                  </a:lnTo>
                  <a:lnTo>
                    <a:pt x="25" y="100"/>
                  </a:lnTo>
                  <a:lnTo>
                    <a:pt x="38" y="106"/>
                  </a:lnTo>
                  <a:lnTo>
                    <a:pt x="53" y="108"/>
                  </a:lnTo>
                  <a:lnTo>
                    <a:pt x="65" y="106"/>
                  </a:lnTo>
                  <a:lnTo>
                    <a:pt x="78" y="100"/>
                  </a:lnTo>
                  <a:lnTo>
                    <a:pt x="89" y="91"/>
                  </a:lnTo>
                  <a:lnTo>
                    <a:pt x="98" y="80"/>
                  </a:lnTo>
                  <a:lnTo>
                    <a:pt x="104" y="68"/>
                  </a:lnTo>
                  <a:lnTo>
                    <a:pt x="106" y="55"/>
                  </a:lnTo>
                  <a:close/>
                </a:path>
              </a:pathLst>
            </a:cu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6640" name="Line 29"/>
          <p:cNvSpPr>
            <a:spLocks noChangeShapeType="1"/>
          </p:cNvSpPr>
          <p:nvPr/>
        </p:nvSpPr>
        <p:spPr bwMode="auto">
          <a:xfrm>
            <a:off x="2133600" y="5791200"/>
            <a:ext cx="6172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641" name="Line 30"/>
          <p:cNvSpPr>
            <a:spLocks noChangeShapeType="1"/>
          </p:cNvSpPr>
          <p:nvPr/>
        </p:nvSpPr>
        <p:spPr bwMode="auto">
          <a:xfrm flipV="1">
            <a:off x="2133600" y="1676400"/>
            <a:ext cx="0" cy="411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642" name="Freeform 31"/>
          <p:cNvSpPr>
            <a:spLocks/>
          </p:cNvSpPr>
          <p:nvPr/>
        </p:nvSpPr>
        <p:spPr bwMode="auto">
          <a:xfrm>
            <a:off x="4373565" y="3663950"/>
            <a:ext cx="84137" cy="84138"/>
          </a:xfrm>
          <a:custGeom>
            <a:avLst/>
            <a:gdLst>
              <a:gd name="T0" fmla="*/ 2147483646 w 106"/>
              <a:gd name="T1" fmla="*/ 2147483646 h 106"/>
              <a:gd name="T2" fmla="*/ 2147483646 w 106"/>
              <a:gd name="T3" fmla="*/ 2147483646 h 106"/>
              <a:gd name="T4" fmla="*/ 2147483646 w 106"/>
              <a:gd name="T5" fmla="*/ 2147483646 h 106"/>
              <a:gd name="T6" fmla="*/ 2147483646 w 106"/>
              <a:gd name="T7" fmla="*/ 2147483646 h 106"/>
              <a:gd name="T8" fmla="*/ 2147483646 w 106"/>
              <a:gd name="T9" fmla="*/ 2147483646 h 106"/>
              <a:gd name="T10" fmla="*/ 2147483646 w 106"/>
              <a:gd name="T11" fmla="*/ 2147483646 h 106"/>
              <a:gd name="T12" fmla="*/ 2147483646 w 106"/>
              <a:gd name="T13" fmla="*/ 0 h 106"/>
              <a:gd name="T14" fmla="*/ 2147483646 w 106"/>
              <a:gd name="T15" fmla="*/ 2147483646 h 106"/>
              <a:gd name="T16" fmla="*/ 2147483646 w 106"/>
              <a:gd name="T17" fmla="*/ 2147483646 h 106"/>
              <a:gd name="T18" fmla="*/ 2147483646 w 106"/>
              <a:gd name="T19" fmla="*/ 2147483646 h 106"/>
              <a:gd name="T20" fmla="*/ 2147483646 w 106"/>
              <a:gd name="T21" fmla="*/ 2147483646 h 106"/>
              <a:gd name="T22" fmla="*/ 2147483646 w 106"/>
              <a:gd name="T23" fmla="*/ 2147483646 h 106"/>
              <a:gd name="T24" fmla="*/ 0 w 106"/>
              <a:gd name="T25" fmla="*/ 2147483646 h 106"/>
              <a:gd name="T26" fmla="*/ 2147483646 w 106"/>
              <a:gd name="T27" fmla="*/ 2147483646 h 106"/>
              <a:gd name="T28" fmla="*/ 2147483646 w 106"/>
              <a:gd name="T29" fmla="*/ 2147483646 h 106"/>
              <a:gd name="T30" fmla="*/ 2147483646 w 106"/>
              <a:gd name="T31" fmla="*/ 2147483646 h 106"/>
              <a:gd name="T32" fmla="*/ 2147483646 w 106"/>
              <a:gd name="T33" fmla="*/ 2147483646 h 106"/>
              <a:gd name="T34" fmla="*/ 2147483646 w 106"/>
              <a:gd name="T35" fmla="*/ 2147483646 h 106"/>
              <a:gd name="T36" fmla="*/ 2147483646 w 106"/>
              <a:gd name="T37" fmla="*/ 2147483646 h 106"/>
              <a:gd name="T38" fmla="*/ 2147483646 w 106"/>
              <a:gd name="T39" fmla="*/ 2147483646 h 106"/>
              <a:gd name="T40" fmla="*/ 2147483646 w 106"/>
              <a:gd name="T41" fmla="*/ 2147483646 h 106"/>
              <a:gd name="T42" fmla="*/ 2147483646 w 106"/>
              <a:gd name="T43" fmla="*/ 2147483646 h 106"/>
              <a:gd name="T44" fmla="*/ 2147483646 w 106"/>
              <a:gd name="T45" fmla="*/ 2147483646 h 106"/>
              <a:gd name="T46" fmla="*/ 2147483646 w 106"/>
              <a:gd name="T47" fmla="*/ 2147483646 h 106"/>
              <a:gd name="T48" fmla="*/ 2147483646 w 106"/>
              <a:gd name="T49" fmla="*/ 2147483646 h 106"/>
              <a:gd name="T50" fmla="*/ 2147483646 w 106"/>
              <a:gd name="T51" fmla="*/ 2147483646 h 10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06"/>
              <a:gd name="T79" fmla="*/ 0 h 106"/>
              <a:gd name="T80" fmla="*/ 106 w 106"/>
              <a:gd name="T81" fmla="*/ 106 h 10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06" h="106">
                <a:moveTo>
                  <a:pt x="106" y="53"/>
                </a:moveTo>
                <a:lnTo>
                  <a:pt x="104" y="40"/>
                </a:lnTo>
                <a:lnTo>
                  <a:pt x="98" y="27"/>
                </a:lnTo>
                <a:lnTo>
                  <a:pt x="89" y="14"/>
                </a:lnTo>
                <a:lnTo>
                  <a:pt x="78" y="7"/>
                </a:lnTo>
                <a:lnTo>
                  <a:pt x="65" y="2"/>
                </a:lnTo>
                <a:lnTo>
                  <a:pt x="53" y="0"/>
                </a:lnTo>
                <a:lnTo>
                  <a:pt x="38" y="2"/>
                </a:lnTo>
                <a:lnTo>
                  <a:pt x="25" y="7"/>
                </a:lnTo>
                <a:lnTo>
                  <a:pt x="14" y="14"/>
                </a:lnTo>
                <a:lnTo>
                  <a:pt x="7" y="27"/>
                </a:lnTo>
                <a:lnTo>
                  <a:pt x="2" y="40"/>
                </a:lnTo>
                <a:lnTo>
                  <a:pt x="0" y="53"/>
                </a:lnTo>
                <a:lnTo>
                  <a:pt x="2" y="67"/>
                </a:lnTo>
                <a:lnTo>
                  <a:pt x="7" y="80"/>
                </a:lnTo>
                <a:lnTo>
                  <a:pt x="14" y="91"/>
                </a:lnTo>
                <a:lnTo>
                  <a:pt x="25" y="98"/>
                </a:lnTo>
                <a:lnTo>
                  <a:pt x="38" y="104"/>
                </a:lnTo>
                <a:lnTo>
                  <a:pt x="53" y="106"/>
                </a:lnTo>
                <a:lnTo>
                  <a:pt x="65" y="104"/>
                </a:lnTo>
                <a:lnTo>
                  <a:pt x="78" y="98"/>
                </a:lnTo>
                <a:lnTo>
                  <a:pt x="89" y="91"/>
                </a:lnTo>
                <a:lnTo>
                  <a:pt x="98" y="80"/>
                </a:lnTo>
                <a:lnTo>
                  <a:pt x="104" y="67"/>
                </a:lnTo>
                <a:lnTo>
                  <a:pt x="106" y="53"/>
                </a:lnTo>
                <a:close/>
              </a:path>
            </a:pathLst>
          </a:custGeom>
          <a:solidFill>
            <a:srgbClr val="FFFFFF"/>
          </a:solidFill>
          <a:ln w="142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5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Preisreaktion bei Steuern </a:t>
            </a:r>
          </a:p>
        </p:txBody>
      </p:sp>
      <p:pic>
        <p:nvPicPr>
          <p:cNvPr id="30" name="Grafik 30"/>
          <p:cNvPicPr/>
          <p:nvPr/>
        </p:nvPicPr>
        <p:blipFill>
          <a:blip r:embed="rId3"/>
          <a:stretch/>
        </p:blipFill>
        <p:spPr bwMode="auto">
          <a:xfrm>
            <a:off x="1456379" y="1642527"/>
            <a:ext cx="6382803" cy="4511693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212351" y="6090102"/>
            <a:ext cx="3821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WFV = Wohlfahrtsverlust</a:t>
            </a:r>
          </a:p>
          <a:p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4817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5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Staatliche Preisfestsetzung: Mindestpreis</a:t>
            </a:r>
          </a:p>
        </p:txBody>
      </p:sp>
      <p:sp>
        <p:nvSpPr>
          <p:cNvPr id="20505" name="Text Box 26"/>
          <p:cNvSpPr txBox="1">
            <a:spLocks noChangeArrowheads="1"/>
          </p:cNvSpPr>
          <p:nvPr/>
        </p:nvSpPr>
        <p:spPr bwMode="auto">
          <a:xfrm>
            <a:off x="498475" y="4194177"/>
            <a:ext cx="3352200" cy="236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Beispiele:</a:t>
            </a:r>
            <a:endParaRPr lang="de-DE" altLang="en-US" sz="9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9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Butterberge und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Milch-Seen der EU-Agrarpolitik</a:t>
            </a:r>
            <a:endParaRPr lang="de-DE" altLang="en-US" sz="9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9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Mindestlöhne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18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None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WFV = Wohlfahrtsverlust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1800" dirty="0">
              <a:latin typeface="Arial" panose="020B0604020202020204" pitchFamily="34" charset="0"/>
            </a:endParaRPr>
          </a:p>
        </p:txBody>
      </p:sp>
      <p:pic>
        <p:nvPicPr>
          <p:cNvPr id="27" name="Bild 2"/>
          <p:cNvPicPr/>
          <p:nvPr/>
        </p:nvPicPr>
        <p:blipFill>
          <a:blip r:embed="rId3"/>
          <a:stretch/>
        </p:blipFill>
        <p:spPr bwMode="auto">
          <a:xfrm>
            <a:off x="3174715" y="1767156"/>
            <a:ext cx="5765893" cy="4184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5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Staatliche Preisfestsetzung: Höchstpreis</a:t>
            </a:r>
          </a:p>
        </p:txBody>
      </p:sp>
      <p:sp>
        <p:nvSpPr>
          <p:cNvPr id="22551" name="Text Box 26"/>
          <p:cNvSpPr txBox="1">
            <a:spLocks noChangeArrowheads="1"/>
          </p:cNvSpPr>
          <p:nvPr/>
        </p:nvSpPr>
        <p:spPr bwMode="auto">
          <a:xfrm>
            <a:off x="552450" y="4181475"/>
            <a:ext cx="2819041" cy="2502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Beispiele:</a:t>
            </a:r>
            <a:endParaRPr lang="de-DE" altLang="en-US" sz="9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9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Preiskontrolle bei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Wohnungsmieten,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Brotpreisen,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Energieträgern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18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None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WFV = Wohlfahrtsverlust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1800" dirty="0">
              <a:latin typeface="Arial" panose="020B0604020202020204" pitchFamily="34" charset="0"/>
            </a:endParaRPr>
          </a:p>
        </p:txBody>
      </p:sp>
      <p:pic>
        <p:nvPicPr>
          <p:cNvPr id="25" name="Bild 3"/>
          <p:cNvPicPr/>
          <p:nvPr/>
        </p:nvPicPr>
        <p:blipFill>
          <a:blip r:embed="rId3"/>
          <a:stretch/>
        </p:blipFill>
        <p:spPr bwMode="auto">
          <a:xfrm>
            <a:off x="2356695" y="1723401"/>
            <a:ext cx="6160581" cy="4203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Preiselastizität der Nachfrage</a:t>
            </a:r>
          </a:p>
        </p:txBody>
      </p:sp>
      <p:graphicFrame>
        <p:nvGraphicFramePr>
          <p:cNvPr id="28674" name="Object 4"/>
          <p:cNvGraphicFramePr>
            <a:graphicFrameLocks noChangeAspect="1"/>
          </p:cNvGraphicFramePr>
          <p:nvPr/>
        </p:nvGraphicFramePr>
        <p:xfrm>
          <a:off x="1395415" y="3467100"/>
          <a:ext cx="5178425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60" name="Equation" r:id="rId4" imgW="0" imgH="0" progId="Equation.DSMT4">
                  <p:embed/>
                </p:oleObj>
              </mc:Choice>
              <mc:Fallback>
                <p:oleObj name="Equation" r:id="rId4" imgW="0" imgH="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5415" y="3467100"/>
                        <a:ext cx="5178425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5" name="Rectangle 5"/>
          <p:cNvSpPr>
            <a:spLocks noChangeArrowheads="1"/>
          </p:cNvSpPr>
          <p:nvPr/>
        </p:nvSpPr>
        <p:spPr bwMode="auto">
          <a:xfrm>
            <a:off x="1074740" y="4319588"/>
            <a:ext cx="7583487" cy="253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Q</a:t>
            </a:r>
            <a:r>
              <a:rPr lang="de-DE" altLang="en-US" sz="1800" i="1" baseline="-25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de-DE" alt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Nachfragemenge</a:t>
            </a:r>
            <a:endParaRPr lang="en-US" altLang="en-US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p</a:t>
            </a:r>
            <a:r>
              <a:rPr lang="de-DE" alt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Preis</a:t>
            </a:r>
            <a:endParaRPr lang="en-US" altLang="en-US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E</a:t>
            </a:r>
            <a:r>
              <a:rPr lang="de-DE" alt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Umsatz (Erlös) = </a:t>
            </a:r>
            <a:r>
              <a:rPr lang="de-DE" altLang="en-US" sz="18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p∙Q</a:t>
            </a:r>
            <a:r>
              <a:rPr lang="de-DE" altLang="en-US" sz="1800" i="1" baseline="-25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endParaRPr lang="de-DE" altLang="en-US" sz="1800" i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1800" i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ClrTx/>
              <a:buNone/>
            </a:pP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</a:t>
            </a:r>
            <a:r>
              <a:rPr lang="de-DE" altLang="en-US" sz="1800" i="1" baseline="-30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p,Q</a:t>
            </a:r>
            <a:r>
              <a:rPr lang="de-DE" alt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  </a:t>
            </a: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0</a:t>
            </a:r>
            <a:r>
              <a:rPr lang="de-DE" alt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 	(gilt meistens)</a:t>
            </a:r>
            <a:endParaRPr lang="en-US" altLang="en-US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ts val="600"/>
              </a:spcBef>
              <a:buClrTx/>
              <a:buNone/>
            </a:pP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	-1  &lt;  </a:t>
            </a:r>
            <a:r>
              <a:rPr lang="de-DE" altLang="en-US" sz="1800" i="1" baseline="-30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p,Q</a:t>
            </a:r>
            <a:r>
              <a:rPr lang="de-DE" alt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 </a:t>
            </a: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0	</a:t>
            </a:r>
            <a:r>
              <a:rPr lang="de-DE" alt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unelastische Nachfrage</a:t>
            </a:r>
            <a:endParaRPr lang="en-US" altLang="en-US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ts val="600"/>
              </a:spcBef>
              <a:buClrTx/>
              <a:buNone/>
            </a:pP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	-</a:t>
            </a: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&lt;  </a:t>
            </a:r>
            <a:r>
              <a:rPr lang="de-DE" altLang="en-US" sz="1800" i="1" baseline="-30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p,Q</a:t>
            </a:r>
            <a:r>
              <a:rPr lang="de-DE" alt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 </a:t>
            </a: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-1	</a:t>
            </a:r>
            <a:r>
              <a:rPr lang="de-DE" alt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elastische Nachfrage</a:t>
            </a:r>
            <a:endParaRPr lang="de-DE" altLang="en-US" sz="1800" i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28676" name="Rectangle 1"/>
          <p:cNvSpPr>
            <a:spLocks noChangeArrowheads="1"/>
          </p:cNvSpPr>
          <p:nvPr/>
        </p:nvSpPr>
        <p:spPr bwMode="auto">
          <a:xfrm>
            <a:off x="666752" y="1612902"/>
            <a:ext cx="799147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Elastizität</a:t>
            </a:r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η</a:t>
            </a:r>
            <a:r>
              <a:rPr lang="de-DE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relative Änderung einer abhängigen Variablen auf eine relative Änderung einer von ihr unabhängigen Variablen </a:t>
            </a:r>
          </a:p>
          <a:p>
            <a:pPr>
              <a:spcBef>
                <a:spcPct val="0"/>
              </a:spcBef>
              <a:buClrTx/>
            </a:pP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</a:pP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Nachfrageelastizität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wie „elastisch“ reagieren potenzielle </a:t>
            </a:r>
            <a:r>
              <a:rPr lang="de-DE" alt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Käufer:innen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auf Preisänderungen</a:t>
            </a: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Bogenelastizität</a:t>
            </a:r>
          </a:p>
        </p:txBody>
      </p:sp>
      <p:grpSp>
        <p:nvGrpSpPr>
          <p:cNvPr id="6" name="Gruppieren 21"/>
          <p:cNvGrpSpPr/>
          <p:nvPr/>
        </p:nvGrpSpPr>
        <p:grpSpPr>
          <a:xfrm>
            <a:off x="1259632" y="2204864"/>
            <a:ext cx="4002045" cy="3440990"/>
            <a:chOff x="1754087" y="1268760"/>
            <a:chExt cx="5150973" cy="4704841"/>
          </a:xfrm>
        </p:grpSpPr>
        <p:grpSp>
          <p:nvGrpSpPr>
            <p:cNvPr id="7" name="Gruppieren 17"/>
            <p:cNvGrpSpPr/>
            <p:nvPr/>
          </p:nvGrpSpPr>
          <p:grpSpPr>
            <a:xfrm>
              <a:off x="2555776" y="1268760"/>
              <a:ext cx="4176465" cy="4104457"/>
              <a:chOff x="1547664" y="1052736"/>
              <a:chExt cx="4176465" cy="4104457"/>
            </a:xfrm>
          </p:grpSpPr>
          <p:cxnSp>
            <p:nvCxnSpPr>
              <p:cNvPr id="10" name="Gerade Verbindung mit Pfeil 7"/>
              <p:cNvCxnSpPr/>
              <p:nvPr/>
            </p:nvCxnSpPr>
            <p:spPr bwMode="auto">
              <a:xfrm flipV="1">
                <a:off x="1547664" y="1052736"/>
                <a:ext cx="0" cy="4104456"/>
              </a:xfrm>
              <a:prstGeom prst="straightConnector1">
                <a:avLst/>
              </a:prstGeom>
              <a:ln>
                <a:headEnd type="none" w="sm" len="sm"/>
                <a:tailEnd type="arrow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Gerade Verbindung mit Pfeil 8"/>
              <p:cNvCxnSpPr/>
              <p:nvPr/>
            </p:nvCxnSpPr>
            <p:spPr bwMode="auto">
              <a:xfrm>
                <a:off x="1547664" y="5157192"/>
                <a:ext cx="4176464" cy="0"/>
              </a:xfrm>
              <a:prstGeom prst="straightConnector1">
                <a:avLst/>
              </a:prstGeom>
              <a:ln>
                <a:headEnd type="none" w="sm" len="sm"/>
                <a:tailEnd type="arrow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8" name="Textfeld 5"/>
            <p:cNvSpPr txBox="1"/>
            <p:nvPr/>
          </p:nvSpPr>
          <p:spPr>
            <a:xfrm>
              <a:off x="1754087" y="1412776"/>
              <a:ext cx="556862" cy="528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p</a:t>
              </a:r>
            </a:p>
          </p:txBody>
        </p:sp>
        <p:sp>
          <p:nvSpPr>
            <p:cNvPr id="9" name="Textfeld 6"/>
            <p:cNvSpPr txBox="1"/>
            <p:nvPr/>
          </p:nvSpPr>
          <p:spPr>
            <a:xfrm>
              <a:off x="6348198" y="5445221"/>
              <a:ext cx="556862" cy="528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Q</a:t>
              </a:r>
            </a:p>
          </p:txBody>
        </p:sp>
      </p:grpSp>
      <p:grpSp>
        <p:nvGrpSpPr>
          <p:cNvPr id="12" name="Gruppieren 91"/>
          <p:cNvGrpSpPr/>
          <p:nvPr/>
        </p:nvGrpSpPr>
        <p:grpSpPr>
          <a:xfrm>
            <a:off x="1259632" y="3178602"/>
            <a:ext cx="1952217" cy="396000"/>
            <a:chOff x="827584" y="2960008"/>
            <a:chExt cx="1440160" cy="307777"/>
          </a:xfrm>
        </p:grpSpPr>
        <p:cxnSp>
          <p:nvCxnSpPr>
            <p:cNvPr id="13" name="Gerade Verbindung 44"/>
            <p:cNvCxnSpPr/>
            <p:nvPr/>
          </p:nvCxnSpPr>
          <p:spPr bwMode="auto">
            <a:xfrm>
              <a:off x="1187624" y="3113260"/>
              <a:ext cx="1080120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Textfeld 49"/>
            <p:cNvSpPr txBox="1"/>
            <p:nvPr/>
          </p:nvSpPr>
          <p:spPr>
            <a:xfrm>
              <a:off x="827584" y="2960008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p</a:t>
              </a:r>
              <a:r>
                <a:rPr lang="de-DE" sz="1400" baseline="-25000" dirty="0"/>
                <a:t>1</a:t>
              </a:r>
            </a:p>
          </p:txBody>
        </p:sp>
      </p:grpSp>
      <p:grpSp>
        <p:nvGrpSpPr>
          <p:cNvPr id="15" name="Gruppieren 87"/>
          <p:cNvGrpSpPr/>
          <p:nvPr/>
        </p:nvGrpSpPr>
        <p:grpSpPr>
          <a:xfrm>
            <a:off x="1259632" y="3665042"/>
            <a:ext cx="2830714" cy="307777"/>
            <a:chOff x="827584" y="3337247"/>
            <a:chExt cx="2088232" cy="238684"/>
          </a:xfrm>
        </p:grpSpPr>
        <p:cxnSp>
          <p:nvCxnSpPr>
            <p:cNvPr id="16" name="Gerade Verbindung 46"/>
            <p:cNvCxnSpPr/>
            <p:nvPr/>
          </p:nvCxnSpPr>
          <p:spPr bwMode="auto">
            <a:xfrm>
              <a:off x="1187624" y="3501008"/>
              <a:ext cx="1728192" cy="0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ys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Textfeld 50"/>
            <p:cNvSpPr txBox="1"/>
            <p:nvPr/>
          </p:nvSpPr>
          <p:spPr>
            <a:xfrm>
              <a:off x="827584" y="3337247"/>
              <a:ext cx="432048" cy="238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>
                  <a:solidFill>
                    <a:schemeClr val="accent1"/>
                  </a:solidFill>
                </a:rPr>
                <a:t>p</a:t>
              </a:r>
              <a:r>
                <a:rPr lang="de-DE" sz="1400" baseline="-25000" dirty="0">
                  <a:solidFill>
                    <a:schemeClr val="accent1"/>
                  </a:solidFill>
                </a:rPr>
                <a:t>0</a:t>
              </a:r>
            </a:p>
          </p:txBody>
        </p:sp>
      </p:grpSp>
      <p:grpSp>
        <p:nvGrpSpPr>
          <p:cNvPr id="18" name="Gruppieren 90"/>
          <p:cNvGrpSpPr/>
          <p:nvPr/>
        </p:nvGrpSpPr>
        <p:grpSpPr>
          <a:xfrm>
            <a:off x="2956576" y="3411946"/>
            <a:ext cx="585665" cy="2297491"/>
            <a:chOff x="2079428" y="3140968"/>
            <a:chExt cx="432048" cy="1781728"/>
          </a:xfrm>
        </p:grpSpPr>
        <p:cxnSp>
          <p:nvCxnSpPr>
            <p:cNvPr id="19" name="Gerade Verbindung 52"/>
            <p:cNvCxnSpPr/>
            <p:nvPr/>
          </p:nvCxnSpPr>
          <p:spPr bwMode="auto">
            <a:xfrm>
              <a:off x="2286216" y="3140968"/>
              <a:ext cx="0" cy="1512168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0" name="Textfeld 57"/>
            <p:cNvSpPr txBox="1"/>
            <p:nvPr/>
          </p:nvSpPr>
          <p:spPr>
            <a:xfrm>
              <a:off x="2079428" y="4614919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Q</a:t>
              </a:r>
              <a:r>
                <a:rPr lang="de-DE" sz="1400" baseline="-25000" dirty="0"/>
                <a:t>1</a:t>
              </a:r>
            </a:p>
          </p:txBody>
        </p:sp>
      </p:grpSp>
      <p:grpSp>
        <p:nvGrpSpPr>
          <p:cNvPr id="21" name="Gruppieren 88"/>
          <p:cNvGrpSpPr/>
          <p:nvPr/>
        </p:nvGrpSpPr>
        <p:grpSpPr>
          <a:xfrm>
            <a:off x="3847594" y="3876208"/>
            <a:ext cx="585665" cy="1767955"/>
            <a:chOff x="2736736" y="3501008"/>
            <a:chExt cx="432048" cy="1371067"/>
          </a:xfrm>
        </p:grpSpPr>
        <p:cxnSp>
          <p:nvCxnSpPr>
            <p:cNvPr id="22" name="Gerade Verbindung 55"/>
            <p:cNvCxnSpPr/>
            <p:nvPr/>
          </p:nvCxnSpPr>
          <p:spPr bwMode="auto">
            <a:xfrm>
              <a:off x="2947284" y="3501008"/>
              <a:ext cx="0" cy="1152128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ys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3" name="Textfeld 58"/>
            <p:cNvSpPr txBox="1"/>
            <p:nvPr/>
          </p:nvSpPr>
          <p:spPr>
            <a:xfrm>
              <a:off x="2736736" y="4633391"/>
              <a:ext cx="432048" cy="238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>
                  <a:solidFill>
                    <a:schemeClr val="accent1"/>
                  </a:solidFill>
                </a:rPr>
                <a:t>Q</a:t>
              </a:r>
              <a:r>
                <a:rPr lang="de-DE" sz="1400" baseline="-25000" dirty="0">
                  <a:solidFill>
                    <a:schemeClr val="accent1"/>
                  </a:solidFill>
                </a:rPr>
                <a:t>0</a:t>
              </a:r>
            </a:p>
          </p:txBody>
        </p:sp>
      </p:grpSp>
      <p:cxnSp>
        <p:nvCxnSpPr>
          <p:cNvPr id="24" name="Gerade Verbindung mit Pfeil 61"/>
          <p:cNvCxnSpPr/>
          <p:nvPr/>
        </p:nvCxnSpPr>
        <p:spPr bwMode="auto">
          <a:xfrm flipV="1">
            <a:off x="2483768" y="3471493"/>
            <a:ext cx="0" cy="278557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Gerade Verbindung mit Pfeil 77"/>
          <p:cNvCxnSpPr/>
          <p:nvPr/>
        </p:nvCxnSpPr>
        <p:spPr bwMode="auto">
          <a:xfrm flipH="1">
            <a:off x="3444630" y="4619027"/>
            <a:ext cx="488054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6" name="Gruppieren 86"/>
          <p:cNvGrpSpPr/>
          <p:nvPr/>
        </p:nvGrpSpPr>
        <p:grpSpPr>
          <a:xfrm>
            <a:off x="2333351" y="2854831"/>
            <a:ext cx="3318769" cy="1392786"/>
            <a:chOff x="1619672" y="2708920"/>
            <a:chExt cx="2448272" cy="1080120"/>
          </a:xfrm>
        </p:grpSpPr>
        <p:cxnSp>
          <p:nvCxnSpPr>
            <p:cNvPr id="27" name="Gerade Verbindung 23"/>
            <p:cNvCxnSpPr/>
            <p:nvPr/>
          </p:nvCxnSpPr>
          <p:spPr bwMode="auto">
            <a:xfrm>
              <a:off x="1619672" y="2708920"/>
              <a:ext cx="1800200" cy="1080120"/>
            </a:xfrm>
            <a:prstGeom prst="line">
              <a:avLst/>
            </a:prstGeom>
            <a:noFill/>
            <a:ln w="28575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" name="Textfeld 79"/>
            <p:cNvSpPr txBox="1"/>
            <p:nvPr/>
          </p:nvSpPr>
          <p:spPr>
            <a:xfrm>
              <a:off x="3275856" y="3481263"/>
              <a:ext cx="792088" cy="238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>
                  <a:solidFill>
                    <a:schemeClr val="accent1"/>
                  </a:solidFill>
                </a:rPr>
                <a:t>p(Q</a:t>
              </a:r>
              <a:r>
                <a:rPr lang="de-DE" sz="700" dirty="0">
                  <a:solidFill>
                    <a:schemeClr val="accent1"/>
                  </a:solidFill>
                </a:rPr>
                <a:t>N</a:t>
              </a:r>
              <a:r>
                <a:rPr lang="de-DE" sz="1400" dirty="0">
                  <a:solidFill>
                    <a:schemeClr val="accent1"/>
                  </a:solidFill>
                </a:rPr>
                <a:t>)</a:t>
              </a:r>
            </a:p>
          </p:txBody>
        </p:sp>
      </p:grpSp>
      <p:sp>
        <p:nvSpPr>
          <p:cNvPr id="29" name="Geschweifte Klammer links 9">
            <a:extLst>
              <a:ext uri="{FF2B5EF4-FFF2-40B4-BE49-F238E27FC236}">
                <a16:creationId xmlns:a16="http://schemas.microsoft.com/office/drawing/2014/main" id="{4092C90C-33EA-7840-8078-58C1734D7FC3}"/>
              </a:ext>
            </a:extLst>
          </p:cNvPr>
          <p:cNvSpPr/>
          <p:nvPr/>
        </p:nvSpPr>
        <p:spPr bwMode="auto">
          <a:xfrm>
            <a:off x="1142258" y="3376216"/>
            <a:ext cx="163094" cy="474531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HU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30" name="Geschweifte Klammer links 66">
            <a:extLst>
              <a:ext uri="{FF2B5EF4-FFF2-40B4-BE49-F238E27FC236}">
                <a16:creationId xmlns:a16="http://schemas.microsoft.com/office/drawing/2014/main" id="{5ACA6F3F-4D09-C841-95BD-10E51DC3C551}"/>
              </a:ext>
            </a:extLst>
          </p:cNvPr>
          <p:cNvSpPr/>
          <p:nvPr/>
        </p:nvSpPr>
        <p:spPr bwMode="auto">
          <a:xfrm rot="16200000">
            <a:off x="3615182" y="5297431"/>
            <a:ext cx="153708" cy="881938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HU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feld 10">
                <a:extLst>
                  <a:ext uri="{FF2B5EF4-FFF2-40B4-BE49-F238E27FC236}">
                    <a16:creationId xmlns:a16="http://schemas.microsoft.com/office/drawing/2014/main" id="{3E385A64-C414-5242-9CF1-09C215B756A5}"/>
                  </a:ext>
                </a:extLst>
              </p:cNvPr>
              <p:cNvSpPr txBox="1"/>
              <p:nvPr/>
            </p:nvSpPr>
            <p:spPr>
              <a:xfrm flipH="1">
                <a:off x="163064" y="3363947"/>
                <a:ext cx="1073719" cy="4868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hu-HU" sz="1600" b="1" i="0" smtClean="0"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lang="hu-HU" sz="1600" b="1" i="0" smtClean="0">
                          <a:latin typeface="Cambria Math" panose="02040503050406030204" pitchFamily="18" charset="0"/>
                        </a:rPr>
                        <m:t>𝐩</m:t>
                      </m:r>
                      <m:r>
                        <a:rPr lang="hu-HU" sz="1600" b="1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1600" b="1" i="0" smtClean="0"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hu-HU" sz="1600" b="1" i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hu-HU" sz="1600" b="1" i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hu-HU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1600" b="1" i="0" smtClean="0"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hu-HU" sz="1600" b="1" i="0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de-HU" sz="1600" dirty="0"/>
              </a:p>
            </p:txBody>
          </p:sp>
        </mc:Choice>
        <mc:Fallback xmlns="">
          <p:sp>
            <p:nvSpPr>
              <p:cNvPr id="31" name="Textfeld 10">
                <a:extLst>
                  <a:ext uri="{FF2B5EF4-FFF2-40B4-BE49-F238E27FC236}">
                    <a16:creationId xmlns:a16="http://schemas.microsoft.com/office/drawing/2014/main" id="{3E385A64-C414-5242-9CF1-09C215B756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63064" y="3363947"/>
                <a:ext cx="1073719" cy="486800"/>
              </a:xfrm>
              <a:prstGeom prst="rect">
                <a:avLst/>
              </a:prstGeom>
              <a:blipFill>
                <a:blip r:embed="rId3"/>
                <a:stretch>
                  <a:fillRect b="-1125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feld 68">
                <a:extLst>
                  <a:ext uri="{FF2B5EF4-FFF2-40B4-BE49-F238E27FC236}">
                    <a16:creationId xmlns:a16="http://schemas.microsoft.com/office/drawing/2014/main" id="{D81B7CD8-66CB-644C-A376-A2DC067B2DB6}"/>
                  </a:ext>
                </a:extLst>
              </p:cNvPr>
              <p:cNvSpPr txBox="1"/>
              <p:nvPr/>
            </p:nvSpPr>
            <p:spPr>
              <a:xfrm flipH="1">
                <a:off x="3134274" y="5949568"/>
                <a:ext cx="1108765" cy="4868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hu-HU" sz="1600" b="1" i="0" smtClean="0"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lang="hu-HU" sz="1600" b="1" i="0" smtClean="0">
                          <a:latin typeface="Cambria Math" panose="02040503050406030204" pitchFamily="18" charset="0"/>
                        </a:rPr>
                        <m:t>𝐐</m:t>
                      </m:r>
                      <m:r>
                        <a:rPr lang="hu-HU" sz="1600" b="1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1600" b="1" i="0" smtClean="0">
                              <a:latin typeface="Cambria Math" panose="02040503050406030204" pitchFamily="18" charset="0"/>
                            </a:rPr>
                            <m:t>𝐐</m:t>
                          </m:r>
                        </m:e>
                        <m:sub>
                          <m:r>
                            <a:rPr lang="hu-HU" sz="1600" b="1" i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hu-HU" sz="1600" b="1" i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hu-HU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1600" b="1" i="0" smtClean="0">
                              <a:latin typeface="Cambria Math" panose="02040503050406030204" pitchFamily="18" charset="0"/>
                            </a:rPr>
                            <m:t>𝐐</m:t>
                          </m:r>
                        </m:e>
                        <m:sub>
                          <m:r>
                            <a:rPr lang="hu-HU" sz="1600" b="1" i="0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de-HU" sz="1600" dirty="0"/>
              </a:p>
            </p:txBody>
          </p:sp>
        </mc:Choice>
        <mc:Fallback xmlns="">
          <p:sp>
            <p:nvSpPr>
              <p:cNvPr id="32" name="Textfeld 68">
                <a:extLst>
                  <a:ext uri="{FF2B5EF4-FFF2-40B4-BE49-F238E27FC236}">
                    <a16:creationId xmlns:a16="http://schemas.microsoft.com/office/drawing/2014/main" id="{D81B7CD8-66CB-644C-A376-A2DC067B2D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134274" y="5949568"/>
                <a:ext cx="1108765" cy="486800"/>
              </a:xfrm>
              <a:prstGeom prst="rect">
                <a:avLst/>
              </a:prstGeom>
              <a:blipFill>
                <a:blip r:embed="rId4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feld 69">
                <a:extLst>
                  <a:ext uri="{FF2B5EF4-FFF2-40B4-BE49-F238E27FC236}">
                    <a16:creationId xmlns:a16="http://schemas.microsoft.com/office/drawing/2014/main" id="{91106297-022A-8B44-8A88-D9A27E4482CA}"/>
                  </a:ext>
                </a:extLst>
              </p:cNvPr>
              <p:cNvSpPr txBox="1"/>
              <p:nvPr/>
            </p:nvSpPr>
            <p:spPr>
              <a:xfrm>
                <a:off x="6005920" y="3207623"/>
                <a:ext cx="2234555" cy="10217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𝑸</m:t>
                              </m:r>
                            </m:num>
                            <m:den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</a:rPr>
                                <m:t>𝑸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𝒑</m:t>
                              </m:r>
                            </m:num>
                            <m:den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den>
                          </m:f>
                        </m:den>
                      </m:f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𝑸</m:t>
                                  </m:r>
                                </m:e>
                                <m:sub>
                                  <m:r>
                                    <a:rPr lang="hu-HU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DE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𝑸</m:t>
                                  </m:r>
                                </m:e>
                                <m:sub>
                                  <m:r>
                                    <a:rPr lang="hu-HU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𝑸</m:t>
                                  </m:r>
                                </m:e>
                                <m:sub>
                                  <m:r>
                                    <a:rPr lang="hu-HU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hu-HU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DE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hu-HU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hu-HU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</m:oMath>
                  </m:oMathPara>
                </a14:m>
                <a:endParaRPr lang="de-DE" sz="1800" dirty="0"/>
              </a:p>
            </p:txBody>
          </p:sp>
        </mc:Choice>
        <mc:Fallback xmlns="">
          <p:sp>
            <p:nvSpPr>
              <p:cNvPr id="33" name="Textfeld 69">
                <a:extLst>
                  <a:ext uri="{FF2B5EF4-FFF2-40B4-BE49-F238E27FC236}">
                    <a16:creationId xmlns:a16="http://schemas.microsoft.com/office/drawing/2014/main" id="{91106297-022A-8B44-8A88-D9A27E4482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5920" y="3207623"/>
                <a:ext cx="2234555" cy="102175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04775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/>
      <p:bldP spid="32" grpId="0"/>
      <p:bldP spid="3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Punktelastizität</a:t>
            </a:r>
          </a:p>
        </p:txBody>
      </p:sp>
      <p:grpSp>
        <p:nvGrpSpPr>
          <p:cNvPr id="34" name="Gruppieren 21"/>
          <p:cNvGrpSpPr/>
          <p:nvPr/>
        </p:nvGrpSpPr>
        <p:grpSpPr>
          <a:xfrm>
            <a:off x="1259632" y="2204864"/>
            <a:ext cx="4002045" cy="3440990"/>
            <a:chOff x="1754087" y="1268760"/>
            <a:chExt cx="5150973" cy="4704841"/>
          </a:xfrm>
        </p:grpSpPr>
        <p:grpSp>
          <p:nvGrpSpPr>
            <p:cNvPr id="35" name="Gruppieren 17"/>
            <p:cNvGrpSpPr/>
            <p:nvPr/>
          </p:nvGrpSpPr>
          <p:grpSpPr>
            <a:xfrm>
              <a:off x="2555776" y="1268760"/>
              <a:ext cx="4176465" cy="4104457"/>
              <a:chOff x="1547664" y="1052736"/>
              <a:chExt cx="4176465" cy="4104457"/>
            </a:xfrm>
          </p:grpSpPr>
          <p:cxnSp>
            <p:nvCxnSpPr>
              <p:cNvPr id="38" name="Gerade Verbindung mit Pfeil 7"/>
              <p:cNvCxnSpPr/>
              <p:nvPr/>
            </p:nvCxnSpPr>
            <p:spPr bwMode="auto">
              <a:xfrm flipV="1">
                <a:off x="1547664" y="1052736"/>
                <a:ext cx="0" cy="4104456"/>
              </a:xfrm>
              <a:prstGeom prst="straightConnector1">
                <a:avLst/>
              </a:prstGeom>
              <a:ln>
                <a:headEnd type="none" w="sm" len="sm"/>
                <a:tailEnd type="arrow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Gerade Verbindung mit Pfeil 8"/>
              <p:cNvCxnSpPr/>
              <p:nvPr/>
            </p:nvCxnSpPr>
            <p:spPr bwMode="auto">
              <a:xfrm>
                <a:off x="1547664" y="5157192"/>
                <a:ext cx="4176464" cy="0"/>
              </a:xfrm>
              <a:prstGeom prst="straightConnector1">
                <a:avLst/>
              </a:prstGeom>
              <a:ln>
                <a:headEnd type="none" w="sm" len="sm"/>
                <a:tailEnd type="arrow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6" name="Textfeld 5"/>
            <p:cNvSpPr txBox="1"/>
            <p:nvPr/>
          </p:nvSpPr>
          <p:spPr>
            <a:xfrm>
              <a:off x="1754087" y="1412776"/>
              <a:ext cx="556862" cy="528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p</a:t>
              </a:r>
            </a:p>
          </p:txBody>
        </p:sp>
        <p:sp>
          <p:nvSpPr>
            <p:cNvPr id="37" name="Textfeld 6"/>
            <p:cNvSpPr txBox="1"/>
            <p:nvPr/>
          </p:nvSpPr>
          <p:spPr>
            <a:xfrm>
              <a:off x="6348198" y="5445221"/>
              <a:ext cx="556862" cy="528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Q</a:t>
              </a:r>
            </a:p>
          </p:txBody>
        </p:sp>
      </p:grpSp>
      <p:grpSp>
        <p:nvGrpSpPr>
          <p:cNvPr id="40" name="Gruppieren 91"/>
          <p:cNvGrpSpPr/>
          <p:nvPr/>
        </p:nvGrpSpPr>
        <p:grpSpPr>
          <a:xfrm>
            <a:off x="1259632" y="3178602"/>
            <a:ext cx="1952217" cy="396000"/>
            <a:chOff x="827584" y="2960008"/>
            <a:chExt cx="1440160" cy="307777"/>
          </a:xfrm>
        </p:grpSpPr>
        <p:cxnSp>
          <p:nvCxnSpPr>
            <p:cNvPr id="41" name="Gerade Verbindung 44"/>
            <p:cNvCxnSpPr/>
            <p:nvPr/>
          </p:nvCxnSpPr>
          <p:spPr bwMode="auto">
            <a:xfrm>
              <a:off x="1187624" y="3113260"/>
              <a:ext cx="1080120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" name="Textfeld 49"/>
            <p:cNvSpPr txBox="1"/>
            <p:nvPr/>
          </p:nvSpPr>
          <p:spPr>
            <a:xfrm>
              <a:off x="827584" y="2960008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p</a:t>
              </a:r>
              <a:r>
                <a:rPr lang="de-DE" sz="1400" baseline="-25000" dirty="0"/>
                <a:t>1</a:t>
              </a:r>
            </a:p>
          </p:txBody>
        </p:sp>
      </p:grpSp>
      <p:grpSp>
        <p:nvGrpSpPr>
          <p:cNvPr id="43" name="Gruppieren 87"/>
          <p:cNvGrpSpPr/>
          <p:nvPr/>
        </p:nvGrpSpPr>
        <p:grpSpPr>
          <a:xfrm>
            <a:off x="1259632" y="3665042"/>
            <a:ext cx="2830714" cy="307777"/>
            <a:chOff x="827584" y="3337247"/>
            <a:chExt cx="2088232" cy="238684"/>
          </a:xfrm>
        </p:grpSpPr>
        <p:cxnSp>
          <p:nvCxnSpPr>
            <p:cNvPr id="44" name="Gerade Verbindung 46"/>
            <p:cNvCxnSpPr/>
            <p:nvPr/>
          </p:nvCxnSpPr>
          <p:spPr bwMode="auto">
            <a:xfrm>
              <a:off x="1187624" y="3501008"/>
              <a:ext cx="1728192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ys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5" name="Textfeld 50"/>
            <p:cNvSpPr txBox="1"/>
            <p:nvPr/>
          </p:nvSpPr>
          <p:spPr>
            <a:xfrm>
              <a:off x="827584" y="3337247"/>
              <a:ext cx="432048" cy="238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p</a:t>
              </a:r>
              <a:r>
                <a:rPr lang="de-DE" sz="1400" baseline="-25000" dirty="0"/>
                <a:t>0</a:t>
              </a:r>
            </a:p>
          </p:txBody>
        </p:sp>
      </p:grpSp>
      <p:grpSp>
        <p:nvGrpSpPr>
          <p:cNvPr id="46" name="Gruppieren 90"/>
          <p:cNvGrpSpPr/>
          <p:nvPr/>
        </p:nvGrpSpPr>
        <p:grpSpPr>
          <a:xfrm>
            <a:off x="2956576" y="3411946"/>
            <a:ext cx="585665" cy="2297491"/>
            <a:chOff x="2079428" y="3140968"/>
            <a:chExt cx="432048" cy="1781728"/>
          </a:xfrm>
        </p:grpSpPr>
        <p:cxnSp>
          <p:nvCxnSpPr>
            <p:cNvPr id="47" name="Gerade Verbindung 52"/>
            <p:cNvCxnSpPr/>
            <p:nvPr/>
          </p:nvCxnSpPr>
          <p:spPr bwMode="auto">
            <a:xfrm>
              <a:off x="2286216" y="3140968"/>
              <a:ext cx="0" cy="1391888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8" name="Textfeld 57"/>
            <p:cNvSpPr txBox="1"/>
            <p:nvPr/>
          </p:nvSpPr>
          <p:spPr>
            <a:xfrm>
              <a:off x="2079428" y="4614919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Q</a:t>
              </a:r>
              <a:r>
                <a:rPr lang="de-DE" sz="1400" baseline="-25000" dirty="0"/>
                <a:t>1</a:t>
              </a:r>
            </a:p>
          </p:txBody>
        </p:sp>
      </p:grpSp>
      <p:grpSp>
        <p:nvGrpSpPr>
          <p:cNvPr id="49" name="Gruppieren 88"/>
          <p:cNvGrpSpPr/>
          <p:nvPr/>
        </p:nvGrpSpPr>
        <p:grpSpPr>
          <a:xfrm>
            <a:off x="3847594" y="3876208"/>
            <a:ext cx="585665" cy="1767955"/>
            <a:chOff x="2736736" y="3501008"/>
            <a:chExt cx="432048" cy="1371067"/>
          </a:xfrm>
        </p:grpSpPr>
        <p:cxnSp>
          <p:nvCxnSpPr>
            <p:cNvPr id="50" name="Gerade Verbindung 55"/>
            <p:cNvCxnSpPr/>
            <p:nvPr/>
          </p:nvCxnSpPr>
          <p:spPr bwMode="auto">
            <a:xfrm>
              <a:off x="2947284" y="3501008"/>
              <a:ext cx="0" cy="1031847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ys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1" name="Textfeld 58"/>
            <p:cNvSpPr txBox="1"/>
            <p:nvPr/>
          </p:nvSpPr>
          <p:spPr>
            <a:xfrm>
              <a:off x="2736736" y="4633391"/>
              <a:ext cx="432048" cy="238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Q</a:t>
              </a:r>
              <a:r>
                <a:rPr lang="de-DE" sz="1400" baseline="-25000" dirty="0"/>
                <a:t>0</a:t>
              </a:r>
            </a:p>
          </p:txBody>
        </p:sp>
      </p:grpSp>
      <p:grpSp>
        <p:nvGrpSpPr>
          <p:cNvPr id="52" name="Gruppieren 86"/>
          <p:cNvGrpSpPr/>
          <p:nvPr/>
        </p:nvGrpSpPr>
        <p:grpSpPr>
          <a:xfrm>
            <a:off x="2333351" y="2854831"/>
            <a:ext cx="3318769" cy="1392786"/>
            <a:chOff x="1619672" y="2708920"/>
            <a:chExt cx="2448272" cy="1080120"/>
          </a:xfrm>
        </p:grpSpPr>
        <p:cxnSp>
          <p:nvCxnSpPr>
            <p:cNvPr id="53" name="Gerade Verbindung 23"/>
            <p:cNvCxnSpPr/>
            <p:nvPr/>
          </p:nvCxnSpPr>
          <p:spPr bwMode="auto">
            <a:xfrm>
              <a:off x="1619672" y="2708920"/>
              <a:ext cx="1800200" cy="1080120"/>
            </a:xfrm>
            <a:prstGeom prst="line">
              <a:avLst/>
            </a:prstGeom>
            <a:noFill/>
            <a:ln w="28575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4" name="Textfeld 79"/>
            <p:cNvSpPr txBox="1"/>
            <p:nvPr/>
          </p:nvSpPr>
          <p:spPr>
            <a:xfrm>
              <a:off x="3275856" y="3481263"/>
              <a:ext cx="792088" cy="238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>
                  <a:solidFill>
                    <a:schemeClr val="accent1"/>
                  </a:solidFill>
                </a:rPr>
                <a:t>p(Q</a:t>
              </a:r>
              <a:r>
                <a:rPr lang="de-DE" sz="700" dirty="0">
                  <a:solidFill>
                    <a:schemeClr val="accent1"/>
                  </a:solidFill>
                </a:rPr>
                <a:t>N</a:t>
              </a:r>
              <a:r>
                <a:rPr lang="de-DE" sz="1400" dirty="0">
                  <a:solidFill>
                    <a:schemeClr val="accent1"/>
                  </a:solidFill>
                </a:rPr>
                <a:t>)</a:t>
              </a:r>
            </a:p>
          </p:txBody>
        </p:sp>
      </p:grpSp>
      <p:cxnSp>
        <p:nvCxnSpPr>
          <p:cNvPr id="55" name="Gerade Verbindung mit Pfeil 30">
            <a:extLst>
              <a:ext uri="{FF2B5EF4-FFF2-40B4-BE49-F238E27FC236}">
                <a16:creationId xmlns:a16="http://schemas.microsoft.com/office/drawing/2014/main" id="{7B76EBB1-7210-264B-B865-5F255D095F76}"/>
              </a:ext>
            </a:extLst>
          </p:cNvPr>
          <p:cNvCxnSpPr/>
          <p:nvPr/>
        </p:nvCxnSpPr>
        <p:spPr bwMode="auto">
          <a:xfrm flipV="1">
            <a:off x="2483768" y="3471493"/>
            <a:ext cx="0" cy="278557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Gerade Verbindung mit Pfeil 31">
            <a:extLst>
              <a:ext uri="{FF2B5EF4-FFF2-40B4-BE49-F238E27FC236}">
                <a16:creationId xmlns:a16="http://schemas.microsoft.com/office/drawing/2014/main" id="{A18EC8F0-FC66-F246-9AE9-F27293AF331A}"/>
              </a:ext>
            </a:extLst>
          </p:cNvPr>
          <p:cNvCxnSpPr/>
          <p:nvPr/>
        </p:nvCxnSpPr>
        <p:spPr bwMode="auto">
          <a:xfrm flipH="1">
            <a:off x="3444630" y="4619027"/>
            <a:ext cx="488054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7" name="Oval 56">
            <a:extLst>
              <a:ext uri="{FF2B5EF4-FFF2-40B4-BE49-F238E27FC236}">
                <a16:creationId xmlns:a16="http://schemas.microsoft.com/office/drawing/2014/main" id="{95FF6326-59B1-CF42-9AF3-0B6642782402}"/>
              </a:ext>
            </a:extLst>
          </p:cNvPr>
          <p:cNvSpPr/>
          <p:nvPr/>
        </p:nvSpPr>
        <p:spPr bwMode="auto">
          <a:xfrm>
            <a:off x="3491880" y="3501008"/>
            <a:ext cx="97611" cy="97611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HU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grpSp>
        <p:nvGrpSpPr>
          <p:cNvPr id="58" name="Gruppieren 33">
            <a:extLst>
              <a:ext uri="{FF2B5EF4-FFF2-40B4-BE49-F238E27FC236}">
                <a16:creationId xmlns:a16="http://schemas.microsoft.com/office/drawing/2014/main" id="{2F244993-051E-DE4C-9E45-C3408E7507B6}"/>
              </a:ext>
            </a:extLst>
          </p:cNvPr>
          <p:cNvGrpSpPr/>
          <p:nvPr/>
        </p:nvGrpSpPr>
        <p:grpSpPr>
          <a:xfrm>
            <a:off x="1250032" y="3356989"/>
            <a:ext cx="2241847" cy="307777"/>
            <a:chOff x="613922" y="2960008"/>
            <a:chExt cx="1653822" cy="239209"/>
          </a:xfrm>
        </p:grpSpPr>
        <p:cxnSp>
          <p:nvCxnSpPr>
            <p:cNvPr id="59" name="Gerade Verbindung 34">
              <a:extLst>
                <a:ext uri="{FF2B5EF4-FFF2-40B4-BE49-F238E27FC236}">
                  <a16:creationId xmlns:a16="http://schemas.microsoft.com/office/drawing/2014/main" id="{A62F3564-FA1B-E44B-A7C2-8678D43FC76B}"/>
                </a:ext>
              </a:extLst>
            </p:cNvPr>
            <p:cNvCxnSpPr/>
            <p:nvPr/>
          </p:nvCxnSpPr>
          <p:spPr bwMode="auto">
            <a:xfrm>
              <a:off x="940175" y="3113260"/>
              <a:ext cx="1327569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0" name="Textfeld 35">
              <a:extLst>
                <a:ext uri="{FF2B5EF4-FFF2-40B4-BE49-F238E27FC236}">
                  <a16:creationId xmlns:a16="http://schemas.microsoft.com/office/drawing/2014/main" id="{AE91400E-347C-4447-85B1-AE1FB4538883}"/>
                </a:ext>
              </a:extLst>
            </p:cNvPr>
            <p:cNvSpPr txBox="1"/>
            <p:nvPr/>
          </p:nvSpPr>
          <p:spPr>
            <a:xfrm>
              <a:off x="613922" y="2960008"/>
              <a:ext cx="432048" cy="2392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p</a:t>
              </a:r>
              <a:endParaRPr lang="de-DE" sz="1400" baseline="-25000" dirty="0"/>
            </a:p>
          </p:txBody>
        </p:sp>
      </p:grpSp>
      <p:grpSp>
        <p:nvGrpSpPr>
          <p:cNvPr id="61" name="Gruppieren 38">
            <a:extLst>
              <a:ext uri="{FF2B5EF4-FFF2-40B4-BE49-F238E27FC236}">
                <a16:creationId xmlns:a16="http://schemas.microsoft.com/office/drawing/2014/main" id="{A2C191EB-AE46-2D41-A49D-6763696035D6}"/>
              </a:ext>
            </a:extLst>
          </p:cNvPr>
          <p:cNvGrpSpPr/>
          <p:nvPr/>
        </p:nvGrpSpPr>
        <p:grpSpPr>
          <a:xfrm>
            <a:off x="3266255" y="3598618"/>
            <a:ext cx="585665" cy="2045543"/>
            <a:chOff x="2079428" y="3267263"/>
            <a:chExt cx="432048" cy="1586340"/>
          </a:xfrm>
        </p:grpSpPr>
        <p:cxnSp>
          <p:nvCxnSpPr>
            <p:cNvPr id="62" name="Gerade Verbindung 39">
              <a:extLst>
                <a:ext uri="{FF2B5EF4-FFF2-40B4-BE49-F238E27FC236}">
                  <a16:creationId xmlns:a16="http://schemas.microsoft.com/office/drawing/2014/main" id="{0A581021-53AA-4A4B-94C6-F11CDF05D832}"/>
                </a:ext>
              </a:extLst>
            </p:cNvPr>
            <p:cNvCxnSpPr/>
            <p:nvPr/>
          </p:nvCxnSpPr>
          <p:spPr bwMode="auto">
            <a:xfrm>
              <a:off x="2283024" y="3267263"/>
              <a:ext cx="0" cy="1247122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3" name="Textfeld 40">
              <a:extLst>
                <a:ext uri="{FF2B5EF4-FFF2-40B4-BE49-F238E27FC236}">
                  <a16:creationId xmlns:a16="http://schemas.microsoft.com/office/drawing/2014/main" id="{23C9463F-FF37-CD48-BD1B-D7464CC4804B}"/>
                </a:ext>
              </a:extLst>
            </p:cNvPr>
            <p:cNvSpPr txBox="1"/>
            <p:nvPr/>
          </p:nvSpPr>
          <p:spPr>
            <a:xfrm>
              <a:off x="2079428" y="4614919"/>
              <a:ext cx="432048" cy="238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Q</a:t>
              </a:r>
              <a:endParaRPr lang="de-DE" sz="1400" baseline="-250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feld 69">
                <a:extLst>
                  <a:ext uri="{FF2B5EF4-FFF2-40B4-BE49-F238E27FC236}">
                    <a16:creationId xmlns:a16="http://schemas.microsoft.com/office/drawing/2014/main" id="{91106297-022A-8B44-8A88-D9A27E4482CA}"/>
                  </a:ext>
                </a:extLst>
              </p:cNvPr>
              <p:cNvSpPr txBox="1"/>
              <p:nvPr/>
            </p:nvSpPr>
            <p:spPr>
              <a:xfrm>
                <a:off x="5975098" y="2414507"/>
                <a:ext cx="2120938" cy="142577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u-HU" sz="1800" b="1" i="1" smtClean="0"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𝑸</m:t>
                              </m:r>
                            </m:num>
                            <m:den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</a:rPr>
                                <m:t>𝑸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u-HU" sz="1800" b="1" i="1" smtClean="0"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𝒑</m:t>
                              </m:r>
                            </m:num>
                            <m:den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den>
                          </m:f>
                        </m:den>
                      </m:f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𝒅𝑸</m:t>
                          </m:r>
                        </m:num>
                        <m:den>
                          <m:r>
                            <a:rPr lang="hu-HU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𝒅𝒑</m:t>
                          </m:r>
                        </m:den>
                      </m:f>
                      <m:r>
                        <a:rPr lang="hu-HU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hu-HU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</m:num>
                        <m:den>
                          <m:r>
                            <a:rPr lang="hu-HU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𝑸</m:t>
                          </m:r>
                        </m:den>
                      </m:f>
                    </m:oMath>
                  </m:oMathPara>
                </a14:m>
                <a:endParaRPr lang="de-DE" sz="1800" b="1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de-DE" sz="1800" b="1" dirty="0" smtClean="0">
                    <a:ea typeface="Cambria Math" panose="02040503050406030204" pitchFamily="18" charset="0"/>
                  </a:rPr>
                  <a:t>         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𝑸</m:t>
                        </m:r>
                      </m:e>
                      <m:sup>
                        <m:r>
                          <a:rPr lang="de-DE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de-DE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de-DE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𝒑</m:t>
                    </m:r>
                    <m:r>
                      <a:rPr lang="de-DE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hu-HU" sz="18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1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hu-HU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</m:num>
                      <m:den>
                        <m:r>
                          <a:rPr lang="hu-HU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𝑸</m:t>
                        </m:r>
                      </m:den>
                    </m:f>
                  </m:oMath>
                </a14:m>
                <a:endParaRPr lang="de-DE" sz="1800" dirty="0"/>
              </a:p>
            </p:txBody>
          </p:sp>
        </mc:Choice>
        <mc:Fallback xmlns="">
          <p:sp>
            <p:nvSpPr>
              <p:cNvPr id="66" name="Textfeld 69">
                <a:extLst>
                  <a:ext uri="{FF2B5EF4-FFF2-40B4-BE49-F238E27FC236}">
                    <a16:creationId xmlns:a16="http://schemas.microsoft.com/office/drawing/2014/main" id="{91106297-022A-8B44-8A88-D9A27E4482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5098" y="2414507"/>
                <a:ext cx="2120938" cy="1425775"/>
              </a:xfrm>
              <a:prstGeom prst="rect">
                <a:avLst/>
              </a:prstGeom>
              <a:blipFill>
                <a:blip r:embed="rId3"/>
                <a:stretch>
                  <a:fillRect b="-470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68432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6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67513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Was kommt auf uns zu?</a:t>
            </a:r>
          </a:p>
        </p:txBody>
      </p:sp>
      <p:sp>
        <p:nvSpPr>
          <p:cNvPr id="921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46125" y="1549400"/>
            <a:ext cx="4027488" cy="47625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de-DE" altLang="en-US" sz="1800" b="1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1600" b="1" dirty="0">
                <a:latin typeface="Arial" panose="020B0604020202020204" pitchFamily="34" charset="0"/>
              </a:rPr>
              <a:t> Angebot &amp; </a:t>
            </a:r>
            <a:r>
              <a:rPr lang="de-DE" altLang="en-US" sz="1600" b="1" dirty="0" smtClean="0">
                <a:latin typeface="Arial" panose="020B0604020202020204" pitchFamily="34" charset="0"/>
              </a:rPr>
              <a:t>Nachfrage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</a:t>
            </a:r>
            <a:r>
              <a:rPr lang="de-DE" altLang="en-US" sz="1600" dirty="0" smtClean="0">
                <a:latin typeface="Arial" panose="020B0604020202020204" pitchFamily="34" charset="0"/>
              </a:rPr>
              <a:t>Markt</a:t>
            </a:r>
          </a:p>
          <a:p>
            <a:pPr>
              <a:lnSpc>
                <a:spcPct val="80000"/>
              </a:lnSpc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	–  Wohlfahrtstheorie</a:t>
            </a:r>
            <a:endParaRPr lang="de-DE" altLang="en-US" sz="16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</a:t>
            </a:r>
            <a:r>
              <a:rPr lang="de-DE" altLang="en-US" sz="1600" dirty="0" smtClean="0">
                <a:latin typeface="Arial" panose="020B0604020202020204" pitchFamily="34" charset="0"/>
              </a:rPr>
              <a:t>Marktversagen</a:t>
            </a:r>
            <a:endParaRPr lang="de-DE" altLang="en-US" sz="16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</a:t>
            </a:r>
            <a:r>
              <a:rPr lang="de-DE" altLang="en-US" sz="1600" dirty="0" smtClean="0">
                <a:latin typeface="Arial" panose="020B0604020202020204" pitchFamily="34" charset="0"/>
              </a:rPr>
              <a:t>Markteingriffe</a:t>
            </a:r>
            <a:endParaRPr lang="de-DE" altLang="en-US" sz="1600" b="1" dirty="0" smtClean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de-DE" altLang="en-US" sz="16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1600" dirty="0">
                <a:latin typeface="Arial" panose="020B0604020202020204" pitchFamily="34" charset="0"/>
              </a:rPr>
              <a:t> </a:t>
            </a:r>
            <a:r>
              <a:rPr lang="de-DE" altLang="en-US" sz="1600" b="1" dirty="0">
                <a:latin typeface="Arial" panose="020B0604020202020204" pitchFamily="34" charset="0"/>
              </a:rPr>
              <a:t>Produktionsplanung (Kostenrechnung)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Preisfindung im Polypol und</a:t>
            </a:r>
            <a:br>
              <a:rPr lang="de-DE" altLang="en-US" sz="1600" dirty="0">
                <a:latin typeface="Arial" panose="020B0604020202020204" pitchFamily="34" charset="0"/>
              </a:rPr>
            </a:br>
            <a:r>
              <a:rPr lang="de-DE" altLang="en-US" sz="1600" dirty="0">
                <a:latin typeface="Arial" panose="020B0604020202020204" pitchFamily="34" charset="0"/>
              </a:rPr>
              <a:t>    Monopol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Optimale Produktionsmenge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Externe Kosten</a:t>
            </a:r>
          </a:p>
          <a:p>
            <a:pPr marL="0" indent="0">
              <a:lnSpc>
                <a:spcPct val="80000"/>
              </a:lnSpc>
              <a:buNone/>
            </a:pPr>
            <a:endParaRPr lang="de-DE" altLang="en-US" sz="1600" b="1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de-DE" altLang="en-US" sz="1600" b="1" dirty="0" smtClean="0">
                <a:latin typeface="Arial" panose="020B0604020202020204" pitchFamily="34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de-DE" altLang="en-US" sz="1600" b="1" dirty="0" smtClean="0">
                <a:latin typeface="Arial" panose="020B0604020202020204" pitchFamily="34" charset="0"/>
              </a:rPr>
              <a:t>Betriebliches </a:t>
            </a:r>
            <a:r>
              <a:rPr lang="de-DE" altLang="en-US" sz="1600" b="1" dirty="0">
                <a:latin typeface="Arial" panose="020B0604020202020204" pitchFamily="34" charset="0"/>
              </a:rPr>
              <a:t>Rechnungswesen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Rechtsformen für Unternehmen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Gewinn und Verlustrechnung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Bilanz</a:t>
            </a:r>
          </a:p>
          <a:p>
            <a:pPr>
              <a:lnSpc>
                <a:spcPct val="80000"/>
              </a:lnSpc>
            </a:pPr>
            <a:endParaRPr lang="de-DE" altLang="en-US" sz="1600" dirty="0">
              <a:latin typeface="Arial" panose="020B0604020202020204" pitchFamily="34" charset="0"/>
            </a:endParaRPr>
          </a:p>
        </p:txBody>
      </p:sp>
      <p:sp>
        <p:nvSpPr>
          <p:cNvPr id="921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26015" y="1549400"/>
            <a:ext cx="3749675" cy="4691062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endParaRPr lang="de-DE" altLang="en-US" sz="16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1600" dirty="0">
                <a:latin typeface="Arial" panose="020B0604020202020204" pitchFamily="34" charset="0"/>
              </a:rPr>
              <a:t>  </a:t>
            </a:r>
            <a:r>
              <a:rPr lang="de-DE" altLang="en-US" sz="1600" b="1" dirty="0">
                <a:latin typeface="Arial" panose="020B0604020202020204" pitchFamily="34" charset="0"/>
              </a:rPr>
              <a:t>Investitionsrechnung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Barwertrechnung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Rentenbarwerte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Annuitätenmethode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Interner Zinsfuß</a:t>
            </a:r>
          </a:p>
          <a:p>
            <a:pPr>
              <a:lnSpc>
                <a:spcPct val="80000"/>
              </a:lnSpc>
              <a:buFontTx/>
              <a:buNone/>
            </a:pPr>
            <a:endParaRPr lang="de-DE" altLang="en-US" sz="1600" dirty="0" smtClean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1600" dirty="0">
                <a:latin typeface="Arial" panose="020B0604020202020204" pitchFamily="34" charset="0"/>
              </a:rPr>
              <a:t> </a:t>
            </a:r>
            <a:r>
              <a:rPr lang="de-DE" altLang="en-US" sz="1600" b="1" dirty="0" smtClean="0">
                <a:latin typeface="Arial" panose="020B0604020202020204" pitchFamily="34" charset="0"/>
              </a:rPr>
              <a:t>Steuern</a:t>
            </a:r>
            <a:endParaRPr lang="de-DE" altLang="en-US" sz="1600" b="1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Grundsätze </a:t>
            </a:r>
            <a:r>
              <a:rPr lang="de-DE" altLang="en-US" sz="1600" dirty="0" smtClean="0">
                <a:latin typeface="Arial" panose="020B0604020202020204" pitchFamily="34" charset="0"/>
              </a:rPr>
              <a:t>der Steuererhebung</a:t>
            </a:r>
          </a:p>
          <a:p>
            <a:pPr>
              <a:lnSpc>
                <a:spcPct val="80000"/>
              </a:lnSpc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</a:t>
            </a:r>
            <a:r>
              <a:rPr lang="de-DE" altLang="en-US" sz="1600" dirty="0" err="1" smtClean="0">
                <a:latin typeface="Arial" panose="020B0604020202020204" pitchFamily="34" charset="0"/>
              </a:rPr>
              <a:t>Externalitäten</a:t>
            </a:r>
            <a:r>
              <a:rPr lang="de-DE" altLang="en-US" sz="1600" dirty="0" smtClean="0">
                <a:latin typeface="Arial" panose="020B0604020202020204" pitchFamily="34" charset="0"/>
              </a:rPr>
              <a:t> (z.B. Klima)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	–  Abschreibungen</a:t>
            </a:r>
            <a:endParaRPr lang="de-DE" altLang="en-US" sz="16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de-DE" altLang="en-US" sz="1600" dirty="0" smtClean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de-DE" altLang="en-US" sz="16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1600" b="1" dirty="0">
                <a:latin typeface="Arial" panose="020B0604020202020204" pitchFamily="34" charset="0"/>
              </a:rPr>
              <a:t>Finanzierung </a:t>
            </a:r>
            <a:r>
              <a:rPr lang="de-DE" altLang="en-US" sz="1600" b="1" dirty="0" smtClean="0">
                <a:latin typeface="Arial" panose="020B0604020202020204" pitchFamily="34" charset="0"/>
              </a:rPr>
              <a:t>&amp; Risiko</a:t>
            </a:r>
            <a:endParaRPr lang="de-DE" altLang="en-US" sz="1600" b="1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Liquidität und Insolvenz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Kreditformen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</a:t>
            </a:r>
            <a:r>
              <a:rPr lang="de-DE" altLang="en-US" sz="1600" dirty="0" smtClean="0">
                <a:latin typeface="Arial" panose="020B0604020202020204" pitchFamily="34" charset="0"/>
              </a:rPr>
              <a:t>Kapitalstrukturentscheidungen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</a:t>
            </a:r>
            <a:r>
              <a:rPr lang="de-DE" altLang="en-US" sz="1600" dirty="0" smtClean="0">
                <a:latin typeface="Arial" panose="020B0604020202020204" pitchFamily="34" charset="0"/>
              </a:rPr>
              <a:t>Risikomanagement</a:t>
            </a:r>
            <a:endParaRPr lang="de-DE" altLang="en-US" sz="16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</a:t>
            </a:r>
            <a:r>
              <a:rPr lang="de-DE" altLang="en-US" sz="1600" dirty="0" smtClean="0">
                <a:latin typeface="Arial" panose="020B0604020202020204" pitchFamily="34" charset="0"/>
              </a:rPr>
              <a:t>Absicherung mit Derivaten</a:t>
            </a:r>
            <a:endParaRPr lang="de-DE" altLang="en-US" sz="16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de-DE" altLang="en-US" sz="1600" dirty="0" smtClean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de-DE" altLang="en-US" sz="16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de-DE" altLang="en-US" sz="16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Beispiele der Preiselastizität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580" y="1794151"/>
            <a:ext cx="3061631" cy="28604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173" y="1760522"/>
            <a:ext cx="3133618" cy="29276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8572"/>
            <a:ext cx="3133618" cy="29260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29120" y="4720167"/>
                <a:ext cx="2604498" cy="1775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sehr elastisch 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(kleine Änderung des Preises =&gt; große Änderung der Menge)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-10</a:t>
                </a: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120" y="4720167"/>
                <a:ext cx="2604498" cy="1775743"/>
              </a:xfrm>
              <a:prstGeom prst="rect">
                <a:avLst/>
              </a:prstGeom>
              <a:blipFill>
                <a:blip r:embed="rId6"/>
                <a:stretch>
                  <a:fillRect l="-2108" t="-1712" r="-257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344293" y="4688216"/>
                <a:ext cx="2604498" cy="1775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sehr unelastisch 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(große Änderung des Preises =&gt; kleine Änderung der Menge)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-0.1</a:t>
                </a: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4293" y="4688216"/>
                <a:ext cx="2604498" cy="1775743"/>
              </a:xfrm>
              <a:prstGeom prst="rect">
                <a:avLst/>
              </a:prstGeom>
              <a:blipFill>
                <a:blip r:embed="rId7"/>
                <a:stretch>
                  <a:fillRect l="-2108" t="-171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400713" y="4688215"/>
                <a:ext cx="2604498" cy="14987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roportional unelastisch, auch </a:t>
                </a:r>
                <a:r>
                  <a:rPr lang="de-DE" sz="1800" b="1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isoelastisch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genannt</a:t>
                </a:r>
              </a:p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-1</a:t>
                </a: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0713" y="4688215"/>
                <a:ext cx="2604498" cy="1498744"/>
              </a:xfrm>
              <a:prstGeom prst="rect">
                <a:avLst/>
              </a:prstGeom>
              <a:blipFill>
                <a:blip r:embed="rId8"/>
                <a:stretch>
                  <a:fillRect l="-2108" t="-20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4499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Auswirkung auf den Umsatz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690" y="2106031"/>
            <a:ext cx="3061631" cy="28604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321" y="2038774"/>
            <a:ext cx="3133618" cy="29276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3242"/>
            <a:ext cx="3133618" cy="29260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13361" y="1463259"/>
                <a:ext cx="756691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Ein:e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Anbieter:in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kann den Marktpreis manipulieren. Wie maximiert </a:t>
                </a:r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diese:r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en </a:t>
                </a:r>
                <a:r>
                  <a:rPr lang="de-DE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Umsatz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  <m:d>
                      <m:dPr>
                        <m:ctrlPr>
                          <a:rPr lang="de-DE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de-DE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</m:d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361" y="1463259"/>
                <a:ext cx="7566918" cy="646331"/>
              </a:xfrm>
              <a:prstGeom prst="rect">
                <a:avLst/>
              </a:prstGeom>
              <a:blipFill>
                <a:blip r:embed="rId6"/>
                <a:stretch>
                  <a:fillRect l="-644" t="-4717" b="-1415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7537" y="4954143"/>
                <a:ext cx="287416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elastisch: 5,00*100 = 500</a:t>
                </a:r>
              </a:p>
              <a:p>
                <a14:m>
                  <m:oMath xmlns:m="http://schemas.openxmlformats.org/officeDocument/2006/math">
                    <m:r>
                      <a:rPr lang="de-DE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5,05*90 = 454,50</a:t>
                </a: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de-DE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lieber den Preis senken</a:t>
                </a: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37" y="4954143"/>
                <a:ext cx="2874161" cy="1200329"/>
              </a:xfrm>
              <a:prstGeom prst="rect">
                <a:avLst/>
              </a:prstGeom>
              <a:blipFill>
                <a:blip r:embed="rId7"/>
                <a:stretch>
                  <a:fillRect l="-1911" t="-3046" r="-212" b="-710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951219" y="4941817"/>
                <a:ext cx="309252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isoelastisch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5,00*100 = 500</a:t>
                </a:r>
              </a:p>
              <a:p>
                <a14:m>
                  <m:oMath xmlns:m="http://schemas.openxmlformats.org/officeDocument/2006/math">
                    <m:r>
                      <a:rPr lang="de-DE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5,50*90 = 495</a:t>
                </a: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de-DE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den Preis gleich lassen</a:t>
                </a: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1219" y="4941817"/>
                <a:ext cx="3092521" cy="1200329"/>
              </a:xfrm>
              <a:prstGeom prst="rect">
                <a:avLst/>
              </a:prstGeom>
              <a:blipFill>
                <a:blip r:embed="rId8"/>
                <a:stretch>
                  <a:fillRect l="-1578" t="-3046" r="-394" b="-710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125933" y="4941818"/>
                <a:ext cx="301806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unelastisch: 5,00*100 = 500</a:t>
                </a:r>
              </a:p>
              <a:p>
                <a14:m>
                  <m:oMath xmlns:m="http://schemas.openxmlformats.org/officeDocument/2006/math">
                    <m:r>
                      <a:rPr lang="de-DE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5,50*99 = 544,50</a:t>
                </a: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de-DE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lieber den Preis erhöhen</a:t>
                </a: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5933" y="4941818"/>
                <a:ext cx="3018067" cy="1200329"/>
              </a:xfrm>
              <a:prstGeom prst="rect">
                <a:avLst/>
              </a:prstGeom>
              <a:blipFill>
                <a:blip r:embed="rId9"/>
                <a:stretch>
                  <a:fillRect l="-1818" t="-3046" r="-1414" b="-710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464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Auswirkung auf den Umsatz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52409" y="1884499"/>
                <a:ext cx="7566918" cy="36585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Ein:e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Anbieter:in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kann den Marktpreis manipulieren. Wie maximiert </a:t>
                </a:r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diese:r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den </a:t>
                </a:r>
                <a:r>
                  <a:rPr lang="de-DE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Umsatz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  <m:d>
                      <m:dPr>
                        <m:ctrlPr>
                          <a:rPr lang="de-DE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de-DE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</m:d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Wir können das Maximum mathematisch herleiten:</a:t>
                </a: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18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𝑑𝐸</m:t>
                          </m:r>
                        </m:num>
                        <m:den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𝑑𝑝</m:t>
                          </m:r>
                        </m:den>
                      </m:f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 </m:t>
                      </m:r>
                      <m:f>
                        <m:fPr>
                          <m:ctrlPr>
                            <a:rPr lang="de-DE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  <m:d>
                            <m:dPr>
                              <m:ctrlPr>
                                <a:rPr lang="de-DE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de-DE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</m:d>
                          <m:r>
                            <a:rPr lang="de-DE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num>
                        <m:den>
                          <m:r>
                            <a:rPr lang="de-DE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𝑑𝑝</m:t>
                          </m:r>
                        </m:den>
                      </m:f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𝑄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𝑝</m:t>
                      </m:r>
                      <m:f>
                        <m:fPr>
                          <m:ctrlPr>
                            <a:rPr lang="de-DE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  <m:r>
                            <a:rPr lang="de-DE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num>
                        <m:den>
                          <m:r>
                            <a:rPr lang="de-DE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𝑑𝑝</m:t>
                          </m:r>
                        </m:den>
                      </m:f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𝑄</m:t>
                      </m:r>
                      <m:d>
                        <m:dPr>
                          <m:ctrlP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1+ </m:t>
                          </m:r>
                          <m:f>
                            <m:fPr>
                              <m:ctrlPr>
                                <a:rPr lang="de-DE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num>
                            <m:den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𝑄</m:t>
                              </m:r>
                            </m:den>
                          </m:f>
                          <m:f>
                            <m:fPr>
                              <m:ctrlPr>
                                <a:rPr lang="de-DE" sz="1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de-DE" sz="1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</m:t>
                              </m:r>
                              <m:r>
                                <a:rPr lang="de-DE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𝑄</m:t>
                              </m:r>
                            </m:num>
                            <m:den>
                              <m:r>
                                <a:rPr lang="de-DE" sz="1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𝑑𝑝</m:t>
                              </m:r>
                            </m:den>
                          </m:f>
                        </m:e>
                      </m:d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𝑄</m:t>
                      </m:r>
                      <m:d>
                        <m:dPr>
                          <m:ctrlPr>
                            <a:rPr lang="de-DE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de-DE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Das </a:t>
                </a:r>
                <a:r>
                  <a:rPr lang="de-DE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Maximum 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liegt an der Nullstelle ihrer Ableitung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de-DE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𝑑𝐸</m:t>
                        </m:r>
                      </m:num>
                      <m:den>
                        <m:r>
                          <a:rPr lang="de-DE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𝑑𝑝</m:t>
                        </m:r>
                      </m:den>
                    </m:f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und damit bei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isoelastisch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409" y="1884499"/>
                <a:ext cx="7566918" cy="3658502"/>
              </a:xfrm>
              <a:prstGeom prst="rect">
                <a:avLst/>
              </a:prstGeom>
              <a:blipFill>
                <a:blip r:embed="rId3"/>
                <a:stretch>
                  <a:fillRect l="-645" t="-833" r="-64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26006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Vorsicht: Elastizität ≠ Steigung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92558" y="2514836"/>
            <a:ext cx="5045214" cy="2787494"/>
            <a:chOff x="611557" y="1258458"/>
            <a:chExt cx="1773801" cy="1565059"/>
          </a:xfrm>
        </p:grpSpPr>
        <p:sp>
          <p:nvSpPr>
            <p:cNvPr id="11" name="Rectangle 20"/>
            <p:cNvSpPr>
              <a:spLocks noChangeArrowheads="1"/>
            </p:cNvSpPr>
            <p:nvPr/>
          </p:nvSpPr>
          <p:spPr bwMode="auto">
            <a:xfrm>
              <a:off x="611557" y="1640674"/>
              <a:ext cx="418408" cy="155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Preis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p</a:t>
              </a:r>
            </a:p>
          </p:txBody>
        </p:sp>
        <p:sp>
          <p:nvSpPr>
            <p:cNvPr id="12" name="Rectangle 21"/>
            <p:cNvSpPr>
              <a:spLocks noChangeArrowheads="1"/>
            </p:cNvSpPr>
            <p:nvPr/>
          </p:nvSpPr>
          <p:spPr bwMode="auto">
            <a:xfrm>
              <a:off x="2053558" y="2667994"/>
              <a:ext cx="331800" cy="155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Menge 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endParaRPr lang="de-DE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3" name="Line 56"/>
            <p:cNvSpPr>
              <a:spLocks noChangeShapeType="1"/>
            </p:cNvSpPr>
            <p:nvPr/>
          </p:nvSpPr>
          <p:spPr bwMode="auto">
            <a:xfrm>
              <a:off x="1000000" y="2616993"/>
              <a:ext cx="11455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" name="Line 57"/>
            <p:cNvSpPr>
              <a:spLocks noChangeShapeType="1"/>
            </p:cNvSpPr>
            <p:nvPr/>
          </p:nvSpPr>
          <p:spPr bwMode="auto">
            <a:xfrm flipH="1" flipV="1">
              <a:off x="996031" y="1258458"/>
              <a:ext cx="3969" cy="13585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cxnSp>
        <p:nvCxnSpPr>
          <p:cNvPr id="6" name="Straight Connector 5"/>
          <p:cNvCxnSpPr/>
          <p:nvPr/>
        </p:nvCxnSpPr>
        <p:spPr bwMode="auto">
          <a:xfrm>
            <a:off x="1561672" y="2804845"/>
            <a:ext cx="2404153" cy="2129649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918268" y="2547741"/>
                <a:ext cx="2604498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268" y="2547741"/>
                <a:ext cx="2604498" cy="390748"/>
              </a:xfrm>
              <a:prstGeom prst="rect">
                <a:avLst/>
              </a:prstGeom>
              <a:blipFill>
                <a:blip r:embed="rId3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867265" y="3370871"/>
                <a:ext cx="2604498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sz="1800" b="0" i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7265" y="3370871"/>
                <a:ext cx="2604498" cy="390748"/>
              </a:xfrm>
              <a:prstGeom prst="rect">
                <a:avLst/>
              </a:prstGeom>
              <a:blipFill>
                <a:blip r:embed="rId4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992045" y="4444023"/>
                <a:ext cx="2604498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2045" y="4444023"/>
                <a:ext cx="2604498" cy="390748"/>
              </a:xfrm>
              <a:prstGeom prst="rect">
                <a:avLst/>
              </a:prstGeom>
              <a:blipFill>
                <a:blip r:embed="rId5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1"/>
              <p:cNvSpPr>
                <a:spLocks noChangeArrowheads="1"/>
              </p:cNvSpPr>
              <p:nvPr/>
            </p:nvSpPr>
            <p:spPr bwMode="auto">
              <a:xfrm>
                <a:off x="5907032" y="1776532"/>
                <a:ext cx="3391540" cy="41862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285750" indent="-28575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indent="0">
                  <a:spcBef>
                    <a:spcPct val="0"/>
                  </a:spcBef>
                  <a:buClrTx/>
                  <a:buNone/>
                </a:pPr>
                <a:r>
                  <a:rPr lang="de-DE" alt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Für eine lineare inverse Nachfragefunktion:</a:t>
                </a: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endParaRPr lang="de-DE" alt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𝑝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−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𝑏𝑄</m:t>
                      </m:r>
                    </m:oMath>
                  </m:oMathPara>
                </a14:m>
                <a:endParaRPr lang="de-DE" altLang="en-US" sz="1800" b="0" i="1" dirty="0" smtClean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𝑏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&gt;0</m:t>
                      </m:r>
                    </m:oMath>
                  </m:oMathPara>
                </a14:m>
                <a:endParaRPr lang="de-DE" altLang="en-US" sz="1800" b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endParaRPr lang="de-DE" altLang="en-US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r>
                  <a:rPr lang="de-DE" alt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Nachfragefunktion:</a:t>
                </a: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endParaRPr lang="de-DE" altLang="en-US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𝑄</m:t>
                      </m:r>
                      <m:r>
                        <a:rPr lang="de-DE" altLang="en-US" sz="18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num>
                        <m:den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de-DE" altLang="en-US" sz="1800" dirty="0" smtClean="0">
                  <a:cs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endParaRPr lang="de-DE" altLang="en-US" sz="1800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r>
                  <a:rPr lang="de-DE" alt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Elastizität:</a:t>
                </a: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endParaRPr lang="de-DE" altLang="en-US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altLang="en-US" sz="18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𝑑𝑄</m:t>
                          </m:r>
                        </m:num>
                        <m:den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𝑑𝑝</m:t>
                          </m:r>
                        </m:den>
                      </m:f>
                      <m:f>
                        <m:fPr>
                          <m:ctrlPr>
                            <a:rPr lang="de-DE" altLang="en-US" sz="18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num>
                        <m:den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den>
                      </m:f>
                      <m:r>
                        <a:rPr lang="de-DE" altLang="en-US" sz="18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1−</m:t>
                      </m:r>
                      <m:f>
                        <m:fPr>
                          <m:ctrlPr>
                            <a:rPr lang="de-DE" altLang="en-US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altLang="en-US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de-DE" altLang="en-US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den>
                      </m:f>
                    </m:oMath>
                  </m:oMathPara>
                </a14:m>
                <a:endParaRPr lang="de-DE" alt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07032" y="1776532"/>
                <a:ext cx="3391540" cy="4186274"/>
              </a:xfrm>
              <a:prstGeom prst="rect">
                <a:avLst/>
              </a:prstGeom>
              <a:blipFill>
                <a:blip r:embed="rId6"/>
                <a:stretch>
                  <a:fillRect l="-1439" t="-72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/>
          <p:cNvCxnSpPr/>
          <p:nvPr/>
        </p:nvCxnSpPr>
        <p:spPr bwMode="auto">
          <a:xfrm>
            <a:off x="2681555" y="3869669"/>
            <a:ext cx="0" cy="1019407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504085" y="5025331"/>
                <a:ext cx="354939" cy="564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180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sz="1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de-DE" sz="1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de-DE" sz="1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4085" y="5025331"/>
                <a:ext cx="354939" cy="5648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1422378" y="4995373"/>
            <a:ext cx="230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831971" y="5034218"/>
                <a:ext cx="354939" cy="564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180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sz="1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de-DE" sz="1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1971" y="5034218"/>
                <a:ext cx="354939" cy="5648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242466" y="2614575"/>
                <a:ext cx="3549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8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</m:oMath>
                  </m:oMathPara>
                </a14:m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466" y="2614575"/>
                <a:ext cx="354939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11483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Preiselastizität der Nachfrage – Bsp.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2B8390D-0A65-2D4D-A467-B0CFDB205317}"/>
              </a:ext>
            </a:extLst>
          </p:cNvPr>
          <p:cNvSpPr txBox="1">
            <a:spLocks noChangeArrowheads="1"/>
          </p:cNvSpPr>
          <p:nvPr/>
        </p:nvSpPr>
        <p:spPr>
          <a:xfrm>
            <a:off x="552450" y="1876427"/>
            <a:ext cx="7981950" cy="37687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Gründe für </a:t>
            </a:r>
            <a:r>
              <a:rPr lang="de-DE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unelastische Nachfrage</a:t>
            </a:r>
            <a:r>
              <a:rPr lang="de-DE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: Verschiedene Gründe können zu einer Preiselastizität mit einem Betrag zwischen 0 und 1 führen</a:t>
            </a:r>
          </a:p>
          <a:p>
            <a:pPr marL="0" indent="0">
              <a:buNone/>
              <a:defRPr/>
            </a:pPr>
            <a:endParaRPr lang="de-DE" sz="18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Preisänderungen werden vom </a:t>
            </a:r>
            <a:r>
              <a:rPr lang="de-DE" sz="1800" kern="0" dirty="0">
                <a:latin typeface="Arial" panose="020B0604020202020204" pitchFamily="34" charset="0"/>
                <a:cs typeface="Arial" panose="020B0604020202020204" pitchFamily="34" charset="0"/>
              </a:rPr>
              <a:t>Konsumierenden </a:t>
            </a:r>
            <a:r>
              <a:rPr lang="de-DE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nicht wahrgenommen</a:t>
            </a:r>
          </a:p>
          <a:p>
            <a:pPr>
              <a:defRPr/>
            </a:pPr>
            <a:endParaRPr lang="de-DE" sz="18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kern="0" dirty="0" err="1">
                <a:latin typeface="Arial" panose="020B0604020202020204" pitchFamily="34" charset="0"/>
                <a:cs typeface="Arial" panose="020B0604020202020204" pitchFamily="34" charset="0"/>
              </a:rPr>
              <a:t>Ein:e</a:t>
            </a:r>
            <a:r>
              <a:rPr lang="de-DE" sz="18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kern="0" dirty="0" err="1">
                <a:latin typeface="Arial" panose="020B0604020202020204" pitchFamily="34" charset="0"/>
                <a:cs typeface="Arial" panose="020B0604020202020204" pitchFamily="34" charset="0"/>
              </a:rPr>
              <a:t>Konsument:in</a:t>
            </a:r>
            <a:r>
              <a:rPr lang="de-DE" sz="1800" kern="0" dirty="0">
                <a:latin typeface="Arial" panose="020B0604020202020204" pitchFamily="34" charset="0"/>
                <a:cs typeface="Arial" panose="020B0604020202020204" pitchFamily="34" charset="0"/>
              </a:rPr>
              <a:t> nimmt </a:t>
            </a:r>
            <a:r>
              <a:rPr lang="de-DE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Preisänderungen zwar wahr, hält bei Preiserhöhungen die Suche nach Alternativen aber für zu aufwendig</a:t>
            </a:r>
          </a:p>
          <a:p>
            <a:pPr>
              <a:defRPr/>
            </a:pPr>
            <a:endParaRPr lang="de-DE" sz="18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Es gibt kaum Substitutionsprodukte, auf die bei Preiserhöhungen kurzfristig ausgewichen werden kann</a:t>
            </a:r>
            <a:endParaRPr lang="de-DE" sz="18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Preiselastizität der Nachfrage – Bsp.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2B8390D-0A65-2D4D-A467-B0CFDB205317}"/>
              </a:ext>
            </a:extLst>
          </p:cNvPr>
          <p:cNvSpPr txBox="1">
            <a:spLocks noChangeArrowheads="1"/>
          </p:cNvSpPr>
          <p:nvPr/>
        </p:nvSpPr>
        <p:spPr>
          <a:xfrm>
            <a:off x="552450" y="1876427"/>
            <a:ext cx="7981950" cy="37687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Positive Nachfrageelastizität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Weitere Effekte können bewirken, dass die Preiselastizität sogar positiv wird</a:t>
            </a:r>
          </a:p>
          <a:p>
            <a:pPr marL="0" indent="0">
              <a:buNone/>
              <a:defRPr/>
            </a:pP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Veblen-Effekt (Snob-Effekt): Ein Produkt stiftet einen höheren Nutzen, wenn es teurer ist</a:t>
            </a:r>
          </a:p>
          <a:p>
            <a:pPr lvl="1">
              <a:defRPr/>
            </a:pP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Qualitäts-Effekt: Bei Produkten,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deren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Qualität nur schwer beurteilt werden kann, wird der Preis häufig als Qualitätsindikator angesehen </a:t>
            </a:r>
          </a:p>
          <a:p>
            <a:pPr marL="457200" lvl="1" indent="0">
              <a:buNone/>
              <a:defRPr/>
            </a:pP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1921742" y="864207"/>
            <a:ext cx="6746875" cy="459376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Kurzfristige gegenüber langfristige Preiselastizität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2B8390D-0A65-2D4D-A467-B0CFDB205317}"/>
              </a:ext>
            </a:extLst>
          </p:cNvPr>
          <p:cNvSpPr txBox="1">
            <a:spLocks noChangeArrowheads="1"/>
          </p:cNvSpPr>
          <p:nvPr/>
        </p:nvSpPr>
        <p:spPr>
          <a:xfrm>
            <a:off x="540169" y="1730955"/>
            <a:ext cx="7981950" cy="194742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Preiselastizität der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Nachfrage </a:t>
            </a:r>
            <a:r>
              <a:rPr lang="de-DE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schwankt mit dem Zeitraum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, der den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Konsument:innen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zur Verfügung steht, um auf eine Änderung des Preises zu reagieren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  <a:defRPr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der Regel ist die </a:t>
            </a:r>
            <a:r>
              <a:rPr lang="de-DE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langfristige Preiselastizität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der Nachfrage elastischer als die kurzfristige Preiselastizität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5968811"/>
              </p:ext>
            </p:extLst>
          </p:nvPr>
        </p:nvGraphicFramePr>
        <p:xfrm>
          <a:off x="1705524" y="4033751"/>
          <a:ext cx="5651240" cy="226771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2865070">
                  <a:extLst>
                    <a:ext uri="{9D8B030D-6E8A-4147-A177-3AD203B41FA5}">
                      <a16:colId xmlns:a16="http://schemas.microsoft.com/office/drawing/2014/main" val="862138943"/>
                    </a:ext>
                  </a:extLst>
                </a:gridCol>
                <a:gridCol w="1393085">
                  <a:extLst>
                    <a:ext uri="{9D8B030D-6E8A-4147-A177-3AD203B41FA5}">
                      <a16:colId xmlns:a16="http://schemas.microsoft.com/office/drawing/2014/main" val="2408720314"/>
                    </a:ext>
                  </a:extLst>
                </a:gridCol>
                <a:gridCol w="1393085">
                  <a:extLst>
                    <a:ext uri="{9D8B030D-6E8A-4147-A177-3AD203B41FA5}">
                      <a16:colId xmlns:a16="http://schemas.microsoft.com/office/drawing/2014/main" val="1832516884"/>
                    </a:ext>
                  </a:extLst>
                </a:gridCol>
              </a:tblGrid>
              <a:tr h="2273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r>
                        <a:rPr lang="de-DE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kurzfristig</a:t>
                      </a:r>
                      <a:endParaRPr lang="de-DE" sz="16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r>
                        <a:rPr lang="de-DE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langfristig</a:t>
                      </a:r>
                      <a:endParaRPr lang="de-DE" sz="16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63803170"/>
                  </a:ext>
                </a:extLst>
              </a:tr>
              <a:tr h="5885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Gesamte landwirtschaftliche </a:t>
                      </a: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Produktion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-0,25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endParaRPr lang="de-DE" sz="16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1,79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9591210"/>
                  </a:ext>
                </a:extLst>
              </a:tr>
              <a:tr h="5885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Tierische Erzeugnisse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-0,38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endParaRPr lang="de-DE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-2,90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endParaRPr lang="de-DE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28885203"/>
                  </a:ext>
                </a:extLst>
              </a:tr>
              <a:tr h="5885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Pflanzliche Erzeugnisse</a:t>
                      </a:r>
                      <a:endParaRPr lang="de-DE" sz="1600" dirty="0" smtClean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-0,17</a:t>
                      </a:r>
                      <a:endParaRPr lang="de-DE" sz="1600" dirty="0" smtClean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endParaRPr lang="de-DE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-1,56</a:t>
                      </a:r>
                      <a:endParaRPr lang="de-DE" sz="1600" dirty="0" smtClean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endParaRPr lang="de-DE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512674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45972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1921742" y="864207"/>
            <a:ext cx="6746875" cy="459376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Kreuzpreiselastizität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62B8390D-0A65-2D4D-A467-B0CFDB205317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40169" y="1730954"/>
                <a:ext cx="7981950" cy="3734663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None/>
                  <a:defRPr/>
                </a:pP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Wenn der Preis eines Gutes einen Effekt auf ein anderes Gut bewirkt, nennt sich diese indirekte Elastizität </a:t>
                </a:r>
                <a:r>
                  <a:rPr lang="de-DE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eine </a:t>
                </a:r>
                <a:r>
                  <a:rPr lang="de-DE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Kreuzpreiselastizität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Z.B. Preis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de-DE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auf Absatz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de-DE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>
                  <a:buNone/>
                  <a:defRPr/>
                </a:pPr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sSub>
                            <m:sSubPr>
                              <m:ctrlPr>
                                <a:rPr lang="de-DE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de-DE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</m:t>
                          </m:r>
                          <m:sSub>
                            <m:sSubPr>
                              <m:ctrlPr>
                                <a:rPr lang="de-DE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𝑸</m:t>
                              </m:r>
                            </m:e>
                            <m:sub>
                              <m:r>
                                <a:rPr lang="de-DE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r>
                            <a:rPr lang="hu-HU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</m:t>
                          </m:r>
                          <m:sSub>
                            <m:sSubPr>
                              <m:ctrlPr>
                                <a:rPr lang="de-DE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de-DE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hu-HU" sz="1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hu-HU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de-DE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𝑸</m:t>
                              </m:r>
                            </m:e>
                            <m:sub>
                              <m:r>
                                <a:rPr lang="de-DE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  <a:defRPr/>
                </a:pPr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  <a:defRPr/>
                </a:pPr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  <a:defRPr/>
                </a:pP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Beispiel: negative Kreuzpreiselastizität: steigen Benzinpreise, sinkt die Nachfrage für Autos. Benzin </a:t>
                </a:r>
                <a:r>
                  <a:rPr lang="de-DE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und Autos sind </a:t>
                </a:r>
                <a:r>
                  <a:rPr lang="de-DE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Komplementärgüter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>
                  <a:buNone/>
                  <a:defRPr/>
                </a:pP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  <a:defRPr/>
                </a:pP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Beispiel: positive Kreuzpreiselastizität: steigen Butterpreise, steigt die Nachfrage für Margarine. Butter und Margarine sind </a:t>
                </a:r>
                <a:r>
                  <a:rPr lang="de-DE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Substitutionsgüter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  <a:defRPr/>
                </a:pPr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62B8390D-0A65-2D4D-A467-B0CFDB2053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169" y="1730954"/>
                <a:ext cx="7981950" cy="3734663"/>
              </a:xfrm>
              <a:prstGeom prst="rect">
                <a:avLst/>
              </a:prstGeom>
              <a:blipFill>
                <a:blip r:embed="rId3"/>
                <a:stretch>
                  <a:fillRect l="-688" t="-979" b="-995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0609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Außenhandel</a:t>
            </a:r>
          </a:p>
        </p:txBody>
      </p:sp>
      <p:pic>
        <p:nvPicPr>
          <p:cNvPr id="4" name="Grafik 31"/>
          <p:cNvPicPr/>
          <p:nvPr/>
        </p:nvPicPr>
        <p:blipFill>
          <a:blip r:embed="rId3"/>
          <a:stretch/>
        </p:blipFill>
        <p:spPr bwMode="auto">
          <a:xfrm>
            <a:off x="369869" y="3089921"/>
            <a:ext cx="4112467" cy="3056500"/>
          </a:xfrm>
          <a:prstGeom prst="rect">
            <a:avLst/>
          </a:prstGeom>
        </p:spPr>
      </p:pic>
      <p:pic>
        <p:nvPicPr>
          <p:cNvPr id="5" name="Grafik 263"/>
          <p:cNvPicPr/>
          <p:nvPr/>
        </p:nvPicPr>
        <p:blipFill>
          <a:blip r:embed="rId4"/>
          <a:stretch/>
        </p:blipFill>
        <p:spPr bwMode="auto">
          <a:xfrm>
            <a:off x="4798031" y="3123343"/>
            <a:ext cx="4071941" cy="3056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62B8390D-0A65-2D4D-A467-B0CFDB205317}"/>
              </a:ext>
            </a:extLst>
          </p:cNvPr>
          <p:cNvSpPr txBox="1">
            <a:spLocks noChangeArrowheads="1"/>
          </p:cNvSpPr>
          <p:nvPr/>
        </p:nvSpPr>
        <p:spPr>
          <a:xfrm>
            <a:off x="676277" y="1773687"/>
            <a:ext cx="7981950" cy="37687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Handel zwischen zwei Ländern führt immer zu einem Wohlfahrtsgewinn, kann allerdings die Verteilung zwischen Konsumentenrente und Produzentenrente </a:t>
            </a:r>
            <a:r>
              <a:rPr lang="de-DE" sz="1800" smtClean="0">
                <a:latin typeface="Arial" panose="020B0604020202020204" pitchFamily="34" charset="0"/>
                <a:cs typeface="Arial" panose="020B0604020202020204" pitchFamily="34" charset="0"/>
              </a:rPr>
              <a:t>im Land stark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beeinflussen.</a:t>
            </a:r>
          </a:p>
          <a:p>
            <a:pPr marL="457200" lvl="1" indent="0">
              <a:buNone/>
              <a:defRPr/>
            </a:pP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6214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Rolle des Staates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1350" y="1536702"/>
            <a:ext cx="6927850" cy="4995863"/>
          </a:xfrm>
        </p:spPr>
        <p:txBody>
          <a:bodyPr/>
          <a:lstStyle/>
          <a:p>
            <a:r>
              <a:rPr lang="de-DE" altLang="en-US" sz="1600" b="1" dirty="0">
                <a:latin typeface="Arial" panose="020B0604020202020204" pitchFamily="34" charset="0"/>
              </a:rPr>
              <a:t>Marktwirtschaft: </a:t>
            </a:r>
            <a:r>
              <a:rPr lang="de-DE" altLang="en-US" sz="1600" dirty="0">
                <a:latin typeface="Arial" panose="020B0604020202020204" pitchFamily="34" charset="0"/>
              </a:rPr>
              <a:t>Staat sorgt für das Funktionieren der Märkte, ohne in diese direkt einzugreifen. Zu den Staatsaufgaben gehören</a:t>
            </a:r>
          </a:p>
          <a:p>
            <a:pPr lvl="2"/>
            <a:r>
              <a:rPr lang="de-DE" altLang="en-US" sz="1600" dirty="0">
                <a:latin typeface="Arial" panose="020B0604020202020204" pitchFamily="34" charset="0"/>
              </a:rPr>
              <a:t>Schutz des Eigentums, Schutz privater Verträge</a:t>
            </a:r>
          </a:p>
          <a:p>
            <a:pPr lvl="2"/>
            <a:r>
              <a:rPr lang="de-DE" altLang="en-US" sz="1600" dirty="0">
                <a:latin typeface="Arial" panose="020B0604020202020204" pitchFamily="34" charset="0"/>
              </a:rPr>
              <a:t>Sicherung der Marktfunktion (Wettbewerbsrecht, Verbraucherschutz)</a:t>
            </a:r>
          </a:p>
          <a:p>
            <a:pPr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Entscheidend ist die Souveränität und Verantwortung des Einzelnen</a:t>
            </a:r>
          </a:p>
          <a:p>
            <a:pPr lvl="2"/>
            <a:endParaRPr lang="de-DE" altLang="en-US" sz="1400" dirty="0">
              <a:latin typeface="Arial" panose="020B0604020202020204" pitchFamily="34" charset="0"/>
            </a:endParaRPr>
          </a:p>
          <a:p>
            <a:r>
              <a:rPr lang="de-DE" altLang="en-US" sz="1600" b="1" dirty="0">
                <a:latin typeface="Arial" panose="020B0604020202020204" pitchFamily="34" charset="0"/>
              </a:rPr>
              <a:t>Soziale Marktwirtschaft: </a:t>
            </a:r>
            <a:r>
              <a:rPr lang="de-DE" altLang="en-US" sz="1600" dirty="0">
                <a:latin typeface="Arial" panose="020B0604020202020204" pitchFamily="34" charset="0"/>
              </a:rPr>
              <a:t>Marktwirtschaft, bei der die Marktergebnisse nachträglich durch Umverteilung korrigiert werden (staatliche Sozialversicherungen; Transfers wie z.B. Kindergeld; progressive </a:t>
            </a:r>
            <a:r>
              <a:rPr lang="de-DE" altLang="en-US" sz="1600" dirty="0" smtClean="0">
                <a:latin typeface="Arial" panose="020B0604020202020204" pitchFamily="34" charset="0"/>
              </a:rPr>
              <a:t>Einkommensteuer; </a:t>
            </a:r>
            <a:r>
              <a:rPr lang="de-DE" altLang="en-US" sz="1600" dirty="0">
                <a:latin typeface="Arial" panose="020B0604020202020204" pitchFamily="34" charset="0"/>
              </a:rPr>
              <a:t>Umweltschutz)</a:t>
            </a:r>
          </a:p>
          <a:p>
            <a:endParaRPr lang="de-DE" altLang="en-US" sz="1600" dirty="0">
              <a:latin typeface="Arial" panose="020B0604020202020204" pitchFamily="34" charset="0"/>
            </a:endParaRPr>
          </a:p>
          <a:p>
            <a:r>
              <a:rPr lang="de-DE" altLang="en-US" sz="1600" b="1" dirty="0">
                <a:latin typeface="Arial" panose="020B0604020202020204" pitchFamily="34" charset="0"/>
              </a:rPr>
              <a:t>Zentralverwaltungswirtschaft (Planwirtschaft): </a:t>
            </a:r>
            <a:r>
              <a:rPr lang="de-DE" altLang="en-US" sz="1600" dirty="0">
                <a:latin typeface="Arial" panose="020B0604020202020204" pitchFamily="34" charset="0"/>
              </a:rPr>
              <a:t>Staatliche Planungs-behörde weist den Betrieben Produktionsfaktoren (Maschinen, Arbeitskräfte, Energie, ...) zu und verlangt dafür die Lieferung der geplanten Produktionsmenge (Plansoll), die der Staat nach sozialen (oder anderen) Kriterien an die </a:t>
            </a:r>
            <a:r>
              <a:rPr lang="de-DE" altLang="en-US" sz="1600" dirty="0" err="1" smtClean="0">
                <a:latin typeface="Arial" panose="020B0604020202020204" pitchFamily="34" charset="0"/>
              </a:rPr>
              <a:t>Verbraucher:innen</a:t>
            </a:r>
            <a:r>
              <a:rPr lang="de-DE" altLang="en-US" sz="1600" dirty="0" smtClean="0">
                <a:latin typeface="Arial" panose="020B0604020202020204" pitchFamily="34" charset="0"/>
              </a:rPr>
              <a:t> </a:t>
            </a:r>
            <a:r>
              <a:rPr lang="de-DE" altLang="en-US" sz="1600" dirty="0">
                <a:latin typeface="Arial" panose="020B0604020202020204" pitchFamily="34" charset="0"/>
              </a:rPr>
              <a:t>zuteilt („Jedem nach seinen Bedürfnissen“).</a:t>
            </a:r>
          </a:p>
          <a:p>
            <a:endParaRPr lang="de-DE" altLang="en-US" sz="1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6262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Literaturhinweise</a:t>
            </a:r>
          </a:p>
        </p:txBody>
      </p:sp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05175" y="1773989"/>
            <a:ext cx="6927850" cy="4484687"/>
          </a:xfrm>
        </p:spPr>
        <p:txBody>
          <a:bodyPr/>
          <a:lstStyle/>
          <a:p>
            <a:pPr lvl="1">
              <a:lnSpc>
                <a:spcPct val="90000"/>
              </a:lnSpc>
              <a:buFontTx/>
              <a:buNone/>
            </a:pP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D. Müller (</a:t>
            </a:r>
            <a:r>
              <a:rPr lang="de-DE" altLang="en-US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2006) </a:t>
            </a:r>
            <a:r>
              <a:rPr lang="de-DE" altLang="en-US" sz="1400" i="1" dirty="0" smtClean="0">
                <a:solidFill>
                  <a:srgbClr val="000000"/>
                </a:solidFill>
                <a:latin typeface="Arial" panose="020B0604020202020204" pitchFamily="34" charset="0"/>
                <a:hlinkClick r:id="rId3"/>
              </a:rPr>
              <a:t>Grundlagen </a:t>
            </a:r>
            <a:r>
              <a:rPr lang="de-DE" altLang="en-US" sz="1400" i="1" dirty="0">
                <a:solidFill>
                  <a:srgbClr val="000000"/>
                </a:solidFill>
                <a:latin typeface="Arial" panose="020B0604020202020204" pitchFamily="34" charset="0"/>
                <a:hlinkClick r:id="rId3"/>
              </a:rPr>
              <a:t>der Betriebswirtschaftslehre für Ingenieure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. 1. Auflage, Heidelberg: Springer (auch als elektronische Version über die TU-Bibliothek verfügbar, der Download kann nur aus dem TU-WLAN </a:t>
            </a:r>
            <a:r>
              <a:rPr lang="de-DE" altLang="en-US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durchgeführt)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de-DE" altLang="en-US" sz="14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de-DE" altLang="en-US" sz="14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A.Daum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, W. Greife, R. </a:t>
            </a:r>
            <a:r>
              <a:rPr lang="de-DE" altLang="en-US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Przywara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 (2014) </a:t>
            </a:r>
            <a:r>
              <a:rPr lang="de-DE" altLang="en-US" sz="1400" i="1" dirty="0">
                <a:solidFill>
                  <a:srgbClr val="000000"/>
                </a:solidFill>
                <a:latin typeface="Arial" panose="020B0604020202020204" pitchFamily="34" charset="0"/>
                <a:hlinkClick r:id="rId4"/>
              </a:rPr>
              <a:t>BWL </a:t>
            </a:r>
            <a:r>
              <a:rPr lang="de-DE" altLang="en-US" sz="1400" i="1" dirty="0" smtClean="0">
                <a:solidFill>
                  <a:srgbClr val="000000"/>
                </a:solidFill>
                <a:latin typeface="Arial" panose="020B0604020202020204" pitchFamily="34" charset="0"/>
                <a:hlinkClick r:id="rId4"/>
              </a:rPr>
              <a:t>für </a:t>
            </a:r>
            <a:r>
              <a:rPr lang="de-DE" altLang="en-US" sz="1400" i="1" dirty="0">
                <a:solidFill>
                  <a:srgbClr val="000000"/>
                </a:solidFill>
                <a:latin typeface="Arial" panose="020B0604020202020204" pitchFamily="34" charset="0"/>
                <a:hlinkClick r:id="rId4"/>
              </a:rPr>
              <a:t>Ingenieurstudium und -praxis – Was man über Betriebswirtschaft wissen sollte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. 2.Auflage, Wiesbaden: Springer Vieweg (auch als elektronische Version über die TU-Bibliothek </a:t>
            </a:r>
            <a:r>
              <a:rPr lang="de-DE" altLang="en-US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verfügbar)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de-DE" altLang="en-US" sz="1400" dirty="0">
              <a:latin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K. </a:t>
            </a:r>
            <a:r>
              <a:rPr lang="de-DE" altLang="en-US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Spremann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 (1. Auflage 1996) </a:t>
            </a:r>
            <a:r>
              <a:rPr lang="de-DE" altLang="en-US" sz="1400" i="1" dirty="0">
                <a:solidFill>
                  <a:srgbClr val="000000"/>
                </a:solidFill>
                <a:latin typeface="Arial" panose="020B0604020202020204" pitchFamily="34" charset="0"/>
              </a:rPr>
              <a:t>Wirtschaft, Investition und Finanzierung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 (6. Auflage 2013). München: </a:t>
            </a:r>
            <a:r>
              <a:rPr lang="de-DE" altLang="en-US" sz="14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Oldenbourg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(ISBN 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3-486-23565-6)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de-DE" altLang="en-US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A. J., Schwab (1998), </a:t>
            </a:r>
            <a:r>
              <a:rPr lang="de-DE" altLang="en-US" sz="1400" i="1" dirty="0">
                <a:solidFill>
                  <a:srgbClr val="000000"/>
                </a:solidFill>
                <a:latin typeface="Arial" panose="020B0604020202020204" pitchFamily="34" charset="0"/>
              </a:rPr>
              <a:t>Managementwissen für Ingenieure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 (4. Auflage 2008).</a:t>
            </a:r>
            <a:r>
              <a:rPr lang="de-DE" altLang="en-US" sz="140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Berlin, Heidelberg, New York: Springer</a:t>
            </a:r>
          </a:p>
          <a:p>
            <a:pPr>
              <a:lnSpc>
                <a:spcPct val="90000"/>
              </a:lnSpc>
            </a:pPr>
            <a:endParaRPr lang="de-DE" altLang="en-US" sz="1400" dirty="0">
              <a:latin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E. Fischer (1996) </a:t>
            </a:r>
            <a:r>
              <a:rPr lang="de-DE" altLang="en-US" sz="1400" i="1" dirty="0">
                <a:solidFill>
                  <a:srgbClr val="000000"/>
                </a:solidFill>
                <a:latin typeface="Arial" panose="020B0604020202020204" pitchFamily="34" charset="0"/>
              </a:rPr>
              <a:t>Finanzwirtschaft für Anfänger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 (4. Auflage 2005). München: </a:t>
            </a:r>
            <a:r>
              <a:rPr lang="de-DE" altLang="en-US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Oldenbourg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de-DE" altLang="en-US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S. Peters (1994), </a:t>
            </a:r>
            <a:r>
              <a:rPr lang="de-DE" altLang="en-US" sz="1400" i="1" dirty="0">
                <a:solidFill>
                  <a:srgbClr val="000000"/>
                </a:solidFill>
                <a:latin typeface="Arial" panose="020B0604020202020204" pitchFamily="34" charset="0"/>
              </a:rPr>
              <a:t>Betriebswirtschaftslehre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 (12. Auflage 2005). München: </a:t>
            </a:r>
            <a:r>
              <a:rPr lang="de-DE" altLang="en-US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Oldenbourg</a:t>
            </a:r>
            <a:endParaRPr lang="de-DE" altLang="en-US" sz="1400" dirty="0">
              <a:latin typeface="Arial" panose="020B0604020202020204" pitchFamily="34" charset="0"/>
            </a:endParaRPr>
          </a:p>
          <a:p>
            <a:pPr lvl="2">
              <a:lnSpc>
                <a:spcPct val="90000"/>
              </a:lnSpc>
            </a:pPr>
            <a:endParaRPr lang="de-DE" altLang="en-US" sz="1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6262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Grundfragen der Wirtschaft </a:t>
            </a:r>
          </a:p>
        </p:txBody>
      </p:sp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450" y="1514475"/>
            <a:ext cx="7981950" cy="4806950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de-DE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Planvolle Deckung menschlicher Bedürfnisse</a:t>
            </a:r>
            <a:endParaRPr lang="de-DE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de-DE" alt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Knappheiten</a:t>
            </a:r>
            <a:r>
              <a:rPr lang="de-DE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de-DE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Allokation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knapper Güter zu </a:t>
            </a:r>
            <a:r>
              <a:rPr lang="de-DE" alt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Verbraucher:innen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mit unterschiedlichen Bedürfnissen</a:t>
            </a:r>
            <a:endParaRPr lang="de-DE" alt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de-DE" alt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Knappheiten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de-DE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Opportunitä</a:t>
            </a:r>
            <a:r>
              <a:rPr lang="de-DE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de-DE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skosten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Kosten, die dadurch entstehen, dass die nächstbeste Alternative nicht gewählt werden kann (= Nachteil in Form des entgangenen Vorteils der abgelehnten Entscheidungsalternative)</a:t>
            </a:r>
            <a:endParaRPr lang="de-DE" alt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de-DE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Arbeitsteilung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und Spezialisierung (innerbetrieblich, zwischenbetrieblich, international) </a:t>
            </a:r>
            <a:endParaRPr lang="de-DE" alt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de-DE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Markt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Ort, wo Anbietende und Nachfragende zusammenkommen (Gütermärkte, Kapitalmärkte, Arbeitsmärkte, ...) </a:t>
            </a:r>
            <a:endParaRPr lang="de-DE" alt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de-DE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Marktwirtschaft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Nicht der Staat, sondern die Marktteilnehmenden regeln das wirtschaftliche Geschehen </a:t>
            </a:r>
          </a:p>
          <a:p>
            <a:pPr>
              <a:spcBef>
                <a:spcPts val="1800"/>
              </a:spcBef>
            </a:pPr>
            <a:r>
              <a:rPr lang="de-DE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Angebot und Nachfrage 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– über den Preis </a:t>
            </a:r>
          </a:p>
          <a:p>
            <a:pPr lvl="2">
              <a:lnSpc>
                <a:spcPct val="90000"/>
              </a:lnSpc>
            </a:pPr>
            <a:endParaRPr lang="de-D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6262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Menschliche Bedürfnisse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0555" y="1577425"/>
            <a:ext cx="8492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1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Maslowsche</a:t>
            </a:r>
            <a:r>
              <a:rPr lang="de-DE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Bedürfnispyramide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stellt unsere Bedürfnisse hierarchisch dar.</a:t>
            </a:r>
            <a:endParaRPr lang="de-DE" sz="1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08" y="2409192"/>
            <a:ext cx="7760421" cy="333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3761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6262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Opportunitätskosten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6449" y="1565040"/>
            <a:ext cx="82501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Opportunitätskosten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sind fiktive Kosten, die dem entgangenen Vorteil von nicht gewählten Alternativen entsprechen. Opportunitätskosten helfen bei Entscheidungen zwischen Alternativen, wenn man wegen Knappheit alle Alternativen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nicht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angehen kann.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6449" y="2441699"/>
            <a:ext cx="82501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Beispiel 1: knappe Zeit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Sie haben 2 Stunden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Alternative 1: arbeiten, €50 verdienen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Alternative 2: ins Kino gehen</a:t>
            </a:r>
            <a:r>
              <a:rPr lang="de-DE" sz="1600" smtClean="0">
                <a:latin typeface="Arial" panose="020B0604020202020204" pitchFamily="34" charset="0"/>
                <a:cs typeface="Arial" panose="020B0604020202020204" pitchFamily="34" charset="0"/>
              </a:rPr>
              <a:t>, direkte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Kosten: €10, </a:t>
            </a:r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Opportunitätskosten: €50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für entgangenen Lohn =&gt; €60 Kosten, ins Kino zu gehen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6448" y="3884537"/>
            <a:ext cx="84340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Beispiel 2: knappes Geld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Sie haben €20.000 zu investieren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Alternative 1: bei der Bank mit einem festen Zinssatz von 5% anlegen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Alternative 2: Auto kaufen, aber </a:t>
            </a:r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Opportunitätskosten von entgangener Rendite</a:t>
            </a: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6448" y="5112263"/>
            <a:ext cx="84340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Beispiel 3: knappes Wasser für Wasserkraftwerk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Sie können 10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GWh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Strom vom Wasser im Staudamm erzeugen, keine variablen Kosten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Alternative 1: abends beim Strompreis von 100 €/MWh einspeisen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Alternative 2: morgens beim Strompreis von 10 €/MWh einspeisen, aber </a:t>
            </a:r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Opportunitätskosten von 100 €/MWh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für entgangenen Umsatz abends =&gt; A1 wählen</a:t>
            </a:r>
          </a:p>
        </p:txBody>
      </p:sp>
    </p:spTree>
    <p:extLst>
      <p:ext uri="{BB962C8B-B14F-4D97-AF65-F5344CB8AC3E}">
        <p14:creationId xmlns:p14="http://schemas.microsoft.com/office/powerpoint/2010/main" val="9989786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rdmannvorlage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erdmannvorlage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erdmannvorlage.pot 1">
        <a:dk1>
          <a:srgbClr val="5F5F5F"/>
        </a:dk1>
        <a:lt1>
          <a:srgbClr val="FFFFCC"/>
        </a:lt1>
        <a:dk2>
          <a:srgbClr val="000000"/>
        </a:dk2>
        <a:lt2>
          <a:srgbClr val="FFCC66"/>
        </a:lt2>
        <a:accent1>
          <a:srgbClr val="FF9933"/>
        </a:accent1>
        <a:accent2>
          <a:srgbClr val="CC0066"/>
        </a:accent2>
        <a:accent3>
          <a:srgbClr val="AAAAAA"/>
        </a:accent3>
        <a:accent4>
          <a:srgbClr val="DADAAE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rdmannvorlage.pot 2">
        <a:dk1>
          <a:srgbClr val="000000"/>
        </a:dk1>
        <a:lt1>
          <a:srgbClr val="FFFFFF"/>
        </a:lt1>
        <a:dk2>
          <a:srgbClr val="FF9900"/>
        </a:dk2>
        <a:lt2>
          <a:srgbClr val="5F5F5F"/>
        </a:lt2>
        <a:accent1>
          <a:srgbClr val="FF9933"/>
        </a:accent1>
        <a:accent2>
          <a:srgbClr val="CC0066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rdmannvorlage.po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3721</Words>
  <Application>Microsoft Office PowerPoint</Application>
  <PresentationFormat>On-screen Show (4:3)</PresentationFormat>
  <Paragraphs>614</Paragraphs>
  <Slides>59</Slides>
  <Notes>51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8" baseType="lpstr">
      <vt:lpstr>SimSun</vt:lpstr>
      <vt:lpstr>Arial</vt:lpstr>
      <vt:lpstr>Book Antiqua</vt:lpstr>
      <vt:lpstr>Cambria Math</vt:lpstr>
      <vt:lpstr>Symbol</vt:lpstr>
      <vt:lpstr>Times New Roman</vt:lpstr>
      <vt:lpstr>Verdana</vt:lpstr>
      <vt:lpstr>erdmannvorlage</vt:lpstr>
      <vt:lpstr>Equation</vt:lpstr>
      <vt:lpstr>Wirtschaftliche Grundlagen  im Wintersemester 2024  Angebot, Nachfrage und Elastizität</vt:lpstr>
      <vt:lpstr>Organisatorisches: Lehrangebot 1/2</vt:lpstr>
      <vt:lpstr>Organisatorisches: Lehrangebot 2/2</vt:lpstr>
      <vt:lpstr>Organisatorisches: Prüfungen</vt:lpstr>
      <vt:lpstr>Was kommt auf uns zu?</vt:lpstr>
      <vt:lpstr>Literaturhinweise</vt:lpstr>
      <vt:lpstr>Grundfragen der Wirtschaft </vt:lpstr>
      <vt:lpstr>Menschliche Bedürfnisse </vt:lpstr>
      <vt:lpstr>Opportunitätskosten</vt:lpstr>
      <vt:lpstr>Typische Fragen der Wirtschaftswissenschaften</vt:lpstr>
      <vt:lpstr>Hohe Preise in Energiemärkten 2021-3</vt:lpstr>
      <vt:lpstr>Grundlegende Marktformen</vt:lpstr>
      <vt:lpstr>Beispiele: Angebotsmonopole</vt:lpstr>
      <vt:lpstr>Beispiele: Angebotsoligopole (wenige Anbietende)</vt:lpstr>
      <vt:lpstr>Beispiele: Nachfragemonopole = Monopson </vt:lpstr>
      <vt:lpstr>Konkurrenzmarkt (Polypol) - Annahmen </vt:lpstr>
      <vt:lpstr>Inverse Angebotsfunktion von Grenzkosten einer individuellen Firma</vt:lpstr>
      <vt:lpstr>Beispiel: inverse Angebotsfunktion eines Dosenherstellers</vt:lpstr>
      <vt:lpstr>Inverse Angebotsfunktion, Marktpreis und Produzentenrente</vt:lpstr>
      <vt:lpstr>Aggregation von inversen Angebotsfunktionen</vt:lpstr>
      <vt:lpstr>Aggregierte inverse Angebotsfunktionen: Beispiel aus dem Bergbau (Kupfer)</vt:lpstr>
      <vt:lpstr>Aggregierte inverse Angebotsfunktionen: Beispiel aus der Ölindustrie</vt:lpstr>
      <vt:lpstr>Inverse Nachfragefunktion von Zahlungsbereitschaft eines Konsumenten</vt:lpstr>
      <vt:lpstr>Beispiel: Inverse Nachfragefunktion für Pizza</vt:lpstr>
      <vt:lpstr>Beispiel: Inverse Nachfragefunktion für Strom in der Aluminiumherstellung</vt:lpstr>
      <vt:lpstr>Inverse Nachfragefunktion, Marktpreis und Konsumentenrente</vt:lpstr>
      <vt:lpstr>Aggregation von inversen Nachfragefunktionen</vt:lpstr>
      <vt:lpstr>Die Nachfragefunktion und ihre Inverse</vt:lpstr>
      <vt:lpstr>Gesetz von Angebot und Nachfrage</vt:lpstr>
      <vt:lpstr>Gesetz von Angebot und Nachfrage</vt:lpstr>
      <vt:lpstr>Gesetz von Angebot und Nachfrage</vt:lpstr>
      <vt:lpstr>Angebot und Nachfrage: Beispiel</vt:lpstr>
      <vt:lpstr>Wohlfahrt, Nutzen und Kosten</vt:lpstr>
      <vt:lpstr>Preisbildung als Gleichgewicht</vt:lpstr>
      <vt:lpstr>Beispiele: Salz, Wasser, Mehl, usw.</vt:lpstr>
      <vt:lpstr>Beispiele: Saphiren, 100 qm Wohnungen in Berlin-Mitte, usw.</vt:lpstr>
      <vt:lpstr>Preisbildung - Stromerzeugung</vt:lpstr>
      <vt:lpstr>Preisbildung – Ohne Wind &amp; Solar</vt:lpstr>
      <vt:lpstr>Preisbildung – Mit Wind &amp; Solar</vt:lpstr>
      <vt:lpstr>Gebotskurven am Strommarkt [Lieferzeitraum Mittwoch, 19.10.2022, 17-18 Uhr] </vt:lpstr>
      <vt:lpstr>Marktversagen</vt:lpstr>
      <vt:lpstr>Preisreaktion bei Nachfrage-Änderung </vt:lpstr>
      <vt:lpstr>Preisreaktion bei Angebotsänderung </vt:lpstr>
      <vt:lpstr>Preisreaktion bei Steuern </vt:lpstr>
      <vt:lpstr>Staatliche Preisfestsetzung: Mindestpreis</vt:lpstr>
      <vt:lpstr>Staatliche Preisfestsetzung: Höchstpreis</vt:lpstr>
      <vt:lpstr>Preiselastizität der Nachfrage</vt:lpstr>
      <vt:lpstr>Bogenelastizität</vt:lpstr>
      <vt:lpstr>Punktelastizität</vt:lpstr>
      <vt:lpstr>Beispiele der Preiselastizität</vt:lpstr>
      <vt:lpstr>Auswirkung auf den Umsatz</vt:lpstr>
      <vt:lpstr>Auswirkung auf den Umsatz</vt:lpstr>
      <vt:lpstr>Vorsicht: Elastizität ≠ Steigung</vt:lpstr>
      <vt:lpstr>Preiselastizität der Nachfrage – Bsp.</vt:lpstr>
      <vt:lpstr>Preiselastizität der Nachfrage – Bsp.</vt:lpstr>
      <vt:lpstr>Kurzfristige gegenüber langfristige Preiselastizität</vt:lpstr>
      <vt:lpstr>Kreuzpreiselastizität</vt:lpstr>
      <vt:lpstr>Außenhandel</vt:lpstr>
      <vt:lpstr>Rolle des Staates</vt:lpstr>
    </vt:vector>
  </TitlesOfParts>
  <Company>TU-Berlin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Vorlesung Einführung in die Wirtschaftswissenschaften</dc:title>
  <dc:creator>Erdmann</dc:creator>
  <cp:lastModifiedBy>Tom Brown</cp:lastModifiedBy>
  <cp:revision>218</cp:revision>
  <cp:lastPrinted>2020-11-04T08:40:13Z</cp:lastPrinted>
  <dcterms:created xsi:type="dcterms:W3CDTF">2001-06-02T14:11:54Z</dcterms:created>
  <dcterms:modified xsi:type="dcterms:W3CDTF">2024-10-17T09:02:52Z</dcterms:modified>
</cp:coreProperties>
</file>