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71" r:id="rId9"/>
    <p:sldId id="340" r:id="rId10"/>
    <p:sldId id="341" r:id="rId11"/>
    <p:sldId id="342" r:id="rId12"/>
    <p:sldId id="376" r:id="rId13"/>
    <p:sldId id="346" r:id="rId14"/>
    <p:sldId id="345" r:id="rId15"/>
    <p:sldId id="347" r:id="rId16"/>
    <p:sldId id="348" r:id="rId17"/>
    <p:sldId id="372" r:id="rId18"/>
    <p:sldId id="349" r:id="rId19"/>
    <p:sldId id="350" r:id="rId20"/>
    <p:sldId id="377" r:id="rId21"/>
    <p:sldId id="351" r:id="rId22"/>
    <p:sldId id="352" r:id="rId23"/>
    <p:sldId id="379" r:id="rId24"/>
    <p:sldId id="353" r:id="rId25"/>
    <p:sldId id="355" r:id="rId26"/>
    <p:sldId id="356" r:id="rId27"/>
    <p:sldId id="373" r:id="rId28"/>
    <p:sldId id="374" r:id="rId29"/>
    <p:sldId id="357" r:id="rId30"/>
    <p:sldId id="375" r:id="rId3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16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24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25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e.statista.com/statistik/daten/studie/164032/umfrage/einnahmen-und-ausgaben-des-deutschen-staats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finanzministerium.de/Datenportal/Daten/frei-nutzbare-produkte/Bilder/Infografiken/Steuerspiral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estatis.de/DE/Themen/Staat/Steuern/Steuereinnahmen/Tabellen/lrfin02.html#242516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t.de/steuerprogression-einfach-erklaert-5813257-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agesschau.de/wirtschaft/lindner-steuern-abschreibung-101.html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Winter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2023-4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2" name="TextBox 1"/>
          <p:cNvSpPr txBox="1"/>
          <p:nvPr/>
        </p:nvSpPr>
        <p:spPr>
          <a:xfrm>
            <a:off x="6948264" y="635100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Statista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7200800" cy="42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79712" y="49762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2020</a:t>
            </a:r>
            <a:endParaRPr lang="de-DE" altLang="en-US" sz="1800" dirty="0" smtClean="0"/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3980" y="649282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BMF, 2020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69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Steuereinnahmen in Deutschland in Mill.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4781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destatis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7220"/>
            <a:ext cx="8218823" cy="46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1173" y="1655873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Einkommen </a:t>
            </a:r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61" y="2076473"/>
            <a:ext cx="7255763" cy="4350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4248" y="654026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Stiftung Warentest,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4" y="1772815"/>
            <a:ext cx="7806208" cy="43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Steuer in Investitionsrechnungen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8416" y="4340376"/>
            <a:ext cx="7616502" cy="12488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können aber einen großen Einfluss auf Investitionsentscheidungen haben. Im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Standardmodell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wird die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versteuerte Sachinvestition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einer versteuerten Finanzanlage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verglichen. Wenn wir Steuern berücksichtigen, kann es vorteilhaft sein, Investitionen früher abzuschreiben (NB: Kalkulationszins wird versteuert):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0112" y="2276872"/>
            <a:ext cx="3419872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400" i="1" kern="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= Investition in Periode 0</a:t>
            </a:r>
            <a:endParaRPr lang="de-DE" altLang="en-US" sz="1400" i="1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Projektlaufzeit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err="1" smtClean="0">
                <a:latin typeface="Arial" panose="020B0604020202020204" pitchFamily="34" charset="0"/>
              </a:rPr>
              <a:t>AfA</a:t>
            </a:r>
            <a:r>
              <a:rPr lang="de-DE" altLang="en-US" sz="1400" i="1" kern="0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Abschreibung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s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  = Steuersatz</a:t>
            </a:r>
            <a:endParaRPr lang="de-DE" altLang="en-US" sz="1400" kern="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42392" y="1863835"/>
            <a:ext cx="725800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unseren Investitionsrechnungen hatten wir Steuern nicht berücksichtigt, z.B. bei der Kapitalwertmethode: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haben Steuern auf das Investitionsverhalten von Firmen?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Erreichen wir Klimaneutralität schneller über Steuern auf Treibhausgasemissionen, Verbote fossiler Anlagen oder Subventionen klimaschönender Technologien?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Stille Reserven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1680" y="2060848"/>
            <a:ext cx="65500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Stille Reserven </a:t>
            </a:r>
            <a:r>
              <a:rPr lang="de-DE" altLang="en-US" sz="1800" kern="0" dirty="0">
                <a:latin typeface="Arial" panose="020B0604020202020204" pitchFamily="34" charset="0"/>
              </a:rPr>
              <a:t>sind Vermögenswerte, die nicht in der Bilanz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auftauchen, </a:t>
            </a:r>
            <a:r>
              <a:rPr lang="de-DE" altLang="en-US" sz="1800" kern="0" dirty="0">
                <a:latin typeface="Arial" panose="020B0604020202020204" pitchFamily="34" charset="0"/>
              </a:rPr>
              <a:t>und stellen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nicht ersichtliche </a:t>
            </a:r>
            <a:r>
              <a:rPr lang="de-DE" altLang="en-US" sz="1800" kern="0" dirty="0">
                <a:latin typeface="Arial" panose="020B0604020202020204" pitchFamily="34" charset="0"/>
              </a:rPr>
              <a:t>Bestandteile des</a:t>
            </a: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Eigenkapitals dar.</a:t>
            </a:r>
          </a:p>
          <a:p>
            <a:pPr marL="0" indent="0">
              <a:buNone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Beispiele: 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Frühzeitig abgeschriebene Güter</a:t>
            </a: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>
                <a:latin typeface="Arial" panose="020B0604020202020204" pitchFamily="34" charset="0"/>
              </a:rPr>
              <a:t>Andere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unterbewertete Vermögen (z.B. Grundstück für €50.000 gekauft, aber Wert steigt)</a:t>
            </a:r>
          </a:p>
          <a:p>
            <a:endParaRPr lang="de-DE" altLang="en-US" sz="1800" kern="0" dirty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Überbewertete Schulden</a:t>
            </a:r>
          </a:p>
        </p:txBody>
      </p:sp>
    </p:spTree>
    <p:extLst>
      <p:ext uri="{BB962C8B-B14F-4D97-AF65-F5344CB8AC3E}">
        <p14:creationId xmlns:p14="http://schemas.microsoft.com/office/powerpoint/2010/main" val="350005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245224" y="1442054"/>
            <a:ext cx="2625725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 dirty="0">
                <a:latin typeface="Arial" panose="020B0604020202020204" pitchFamily="34" charset="0"/>
              </a:rPr>
              <a:t>Stille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Reserven vom Jahr 20 bis zum Jahr 30 (hat einen Marktwert, aber keinen Buchwert in der Bilanz)</a:t>
            </a:r>
            <a:endParaRPr lang="de-DE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Ampel-Koalition plant „Super-Abschreibungen“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79512" y="1662130"/>
            <a:ext cx="8712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Die Ampel-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Koaltion</a:t>
            </a:r>
            <a:r>
              <a:rPr lang="de-DE" altLang="en-US" sz="1800" dirty="0" smtClean="0">
                <a:latin typeface="Arial" panose="020B0604020202020204" pitchFamily="34" charset="0"/>
              </a:rPr>
              <a:t> plant „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Super-Abschreibungen</a:t>
            </a:r>
            <a:r>
              <a:rPr lang="de-DE" altLang="en-US" sz="1800" dirty="0" smtClean="0">
                <a:latin typeface="Arial" panose="020B0604020202020204" pitchFamily="34" charset="0"/>
              </a:rPr>
              <a:t>“, </a:t>
            </a:r>
            <a:r>
              <a:rPr lang="de-DE" altLang="en-US" sz="1800" dirty="0">
                <a:latin typeface="Arial" panose="020B0604020202020204" pitchFamily="34" charset="0"/>
              </a:rPr>
              <a:t>beschleunigte Abschreibungen </a:t>
            </a:r>
            <a:r>
              <a:rPr lang="de-DE" altLang="en-US" sz="1800" dirty="0" smtClean="0">
                <a:latin typeface="Arial" panose="020B0604020202020204" pitchFamily="34" charset="0"/>
              </a:rPr>
              <a:t>für Klimaschutz </a:t>
            </a:r>
            <a:r>
              <a:rPr lang="de-DE" altLang="en-US" sz="1800" dirty="0">
                <a:latin typeface="Arial" panose="020B0604020202020204" pitchFamily="34" charset="0"/>
              </a:rPr>
              <a:t>und digitale </a:t>
            </a:r>
            <a:r>
              <a:rPr lang="de-DE" altLang="en-US" sz="1800" dirty="0" smtClean="0">
                <a:latin typeface="Arial" panose="020B0604020202020204" pitchFamily="34" charset="0"/>
              </a:rPr>
              <a:t>Wirtschaftsgüter als eine Art Investitionsprämie.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279" y="6488221"/>
            <a:ext cx="205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Tagesschau,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7" y="2401241"/>
            <a:ext cx="5328592" cy="44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0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err="1">
                <a:latin typeface="Arial" panose="020B0604020202020204" pitchFamily="34" charset="0"/>
              </a:rPr>
              <a:t>Periodenüberschuß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Abschreibungen </a:t>
            </a:r>
            <a:r>
              <a:rPr lang="de-DE" altLang="en-US" sz="1800" i="1" dirty="0" err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 dirty="0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 dirty="0" err="1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Standardmodell (Fokus in der Vorlesung)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b="1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</a:t>
            </a:r>
            <a:r>
              <a:rPr lang="de-DE" altLang="en-US" sz="1400" i="1" dirty="0">
                <a:latin typeface="Arial" panose="020B0604020202020204" pitchFamily="34" charset="0"/>
              </a:rPr>
              <a:t>Cash Flow</a:t>
            </a:r>
            <a:r>
              <a:rPr lang="de-DE" altLang="en-US" sz="1400" dirty="0">
                <a:latin typeface="Arial" panose="020B0604020202020204" pitchFamily="34" charset="0"/>
              </a:rPr>
              <a:t>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Abschreibungen in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Z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zusätzlicher </a:t>
            </a:r>
            <a:r>
              <a:rPr lang="de-DE" altLang="en-US" sz="1400" dirty="0" err="1">
                <a:latin typeface="Arial" panose="020B0604020202020204" pitchFamily="34" charset="0"/>
              </a:rPr>
              <a:t>Zinsauf</a:t>
            </a:r>
            <a:r>
              <a:rPr lang="de-DE" altLang="en-US" sz="1400" dirty="0">
                <a:latin typeface="Arial" panose="020B0604020202020204" pitchFamily="34" charset="0"/>
              </a:rPr>
              <a:t>-	wand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br>
              <a:rPr lang="de-DE" altLang="en-US" sz="1400" i="1" dirty="0">
                <a:latin typeface="Arial" panose="020B0604020202020204" pitchFamily="34" charset="0"/>
              </a:rPr>
            </a:br>
            <a:r>
              <a:rPr lang="de-DE" altLang="en-US" sz="1400" i="1" dirty="0" smtClean="0">
                <a:latin typeface="Arial" panose="020B0604020202020204" pitchFamily="34" charset="0"/>
              </a:rPr>
              <a:t>i</a:t>
            </a:r>
            <a:r>
              <a:rPr lang="de-DE" altLang="en-US" sz="1400" dirty="0">
                <a:latin typeface="Arial" panose="020B0604020202020204" pitchFamily="34" charset="0"/>
              </a:rPr>
              <a:t>	Kalkulationszins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s</a:t>
            </a:r>
            <a:r>
              <a:rPr lang="de-DE" altLang="en-US" sz="1400" dirty="0">
                <a:latin typeface="Arial" panose="020B0604020202020204" pitchFamily="34" charset="0"/>
              </a:rPr>
              <a:t>	Grenzsteuersatz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Nutzungsdauer der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	Investition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765687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sind Geschäftsführer*in eines prosperierenden Unternehmens und planen die Anschaffung eines weiteren Servers und nötigen Zubehör. In diesem Beispiel kostet ihre IT-Anlage 12.000 €, und wird linear über 4 Jahre auf null Euro abgeschrieben. Der Kalkulationszins beträgt 10% p.a. bei einem Steuersatz von 40%. Sie rechnen durch den Server mit folgenden Einnahmen: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70411"/>
              </p:ext>
            </p:extLst>
          </p:nvPr>
        </p:nvGraphicFramePr>
        <p:xfrm>
          <a:off x="1668016" y="3429000"/>
          <a:ext cx="6096000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 [a]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CF</a:t>
                      </a:r>
                      <a:r>
                        <a:rPr lang="de-DE" baseline="0" dirty="0" smtClean="0"/>
                        <a:t> [€]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3.700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8888" y="4509120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hoch ist der Kapitalwert für die IT-Anlage, lohnt sich der Erwerb?</a:t>
            </a:r>
          </a:p>
          <a:p>
            <a:pPr marL="342900" indent="-342900">
              <a:buAutoNum type="alphaLcParenR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finanziellen Vorteil (Steuervorteil) stellt für Ihr Unternehmen die Verkürzung der Abschreibungszeiträume für PCs von 4 auf 3 Jahre ab dem nächsten Jahr (t=1) dar? Im Falle eines steuerlichen Verlusts nehme man einen sofortigen Verlustausgleich an, verbunden mit einer entsprechenden Steuerrückzahlung in der gleichen Periode.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442826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Kapitalwert: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12.000 €, T = 4a, i = 10%, s =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𝐴𝑓𝐴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12.000 €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=3000 €/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B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blipFill>
                <a:blip r:embed="rId2"/>
                <a:stretch>
                  <a:fillRect l="-529" t="-2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𝐴𝑓𝐴</m:t>
                                      </m:r>
                                    </m:e>
                                    <m:sub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altLang="en-US" sz="180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1800" kern="0" dirty="0" smtClean="0"/>
              </a:p>
              <a:p>
                <a:endParaRPr lang="de-DE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=−12.000+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3.500 −0,4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3.500 −3.000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1+0,1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1−0,4</m:t>
                              </m:r>
                            </m:e>
                          </m:d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3.700 −280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4.000 −400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00 −4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=126,21</m:t>
                      </m:r>
                    </m:oMath>
                  </m:oMathPara>
                </a14:m>
                <a:endParaRPr lang="de-DE" sz="1800" b="0" dirty="0" smtClean="0"/>
              </a:p>
              <a:p>
                <a:endParaRPr lang="de-DE" sz="1800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260648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7656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Steuervorteil T = 4a   →   T = 3a</a:t>
            </a:r>
            <a:endParaRPr lang="pt-BR" sz="1800" i="1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5861"/>
              </p:ext>
            </p:extLst>
          </p:nvPr>
        </p:nvGraphicFramePr>
        <p:xfrm>
          <a:off x="1835696" y="2377787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3a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9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 mit</a:t>
                      </a:r>
                      <a:r>
                        <a:rPr lang="de-DE" baseline="0" dirty="0" smtClean="0"/>
                        <a:t> Steuer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835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Nettobarwert der veränderten Zahlungsreihe: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=118,7€</m:t>
                      </m:r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Vorteil des Unternehmens durch vorzeitige Abschreibungen. 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blipFill>
                <a:blip r:embed="rId2"/>
                <a:stretch>
                  <a:fillRect l="-794" t="-2128" b="-4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Externe Kosten: Beispiel von CO</a:t>
            </a:r>
            <a:r>
              <a:rPr lang="de-DE" altLang="en-US" baseline="-25000" dirty="0" smtClean="0"/>
              <a:t>2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Energiebedingte Emissionen können mit Schädigungen verbunden sein, die </a:t>
            </a:r>
            <a:r>
              <a:rPr lang="de-DE" altLang="en-US" sz="1800" dirty="0" smtClean="0">
                <a:latin typeface="Arial" panose="020B0604020202020204" pitchFamily="34" charset="0"/>
              </a:rPr>
              <a:t>nicht </a:t>
            </a:r>
            <a:r>
              <a:rPr lang="de-DE" altLang="en-US" sz="1800" dirty="0">
                <a:latin typeface="Arial" panose="020B0604020202020204" pitchFamily="34" charset="0"/>
              </a:rPr>
              <a:t>in den Energiepreisen enthalten sind und damit nicht vom Verursacher getragen werden</a:t>
            </a:r>
            <a:r>
              <a:rPr lang="de-DE" altLang="en-US" sz="1800" dirty="0" smtClean="0">
                <a:latin typeface="Arial" panose="020B0604020202020204" pitchFamily="34" charset="0"/>
              </a:rPr>
              <a:t>. Die Schäden betreffen hauptsächlich künftige Generationen.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Lösung: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besteuern / 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bepreisen</a:t>
            </a:r>
            <a:r>
              <a:rPr lang="de-DE" altLang="en-US" sz="1800" dirty="0" smtClean="0">
                <a:latin typeface="Arial" panose="020B0604020202020204" pitchFamily="34" charset="0"/>
              </a:rPr>
              <a:t>. Soziale Kosten werden von den Verursachern getragen. Umstieg auf klimafreundliche Lösungen.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2021: Einführung von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 für Verkehr und Wärme: große Diskussion!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6372200" cy="30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2797" y="1484784"/>
            <a:ext cx="7438405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Rivalität: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konkurrierender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Wettbewerb für knappe Ressourcen.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14680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(Gemeingüter)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Problem: Unterschiedliche Auswirkungen auf Gruppen = Wähler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884368" cy="4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600" dirty="0" smtClean="0">
                <a:latin typeface="Arial" panose="020B0604020202020204" pitchFamily="34" charset="0"/>
              </a:rPr>
              <a:t>(die der Staat für wertvoll erachtet, z.B. Oper und Theater, Elektroautos, Wärmepumpen)</a:t>
            </a:r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Alkohol, Zigaretten, Glücksspiele, Umweltverschmutzung, fossile Brennstoffe)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</a:t>
            </a:r>
            <a:r>
              <a:rPr lang="de-DE" altLang="en-US" sz="1800" dirty="0" smtClean="0">
                <a:latin typeface="Arial" panose="020B0604020202020204" pitchFamily="34" charset="0"/>
              </a:rPr>
              <a:t>Leistungen bzw. verursachen staatlichen Kosten, z.B. wieviel man verbraucht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Einkommenssteuer)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Direkte und indirekte Steuern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2449513"/>
            <a:ext cx="2520131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=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Einkommensteuer, Körperschaftsteuer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148064" y="2452193"/>
            <a:ext cx="3240360" cy="2993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≠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Mehrwertsteuer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Steuerträger: Käufer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Steuerschuldner: Verkäufer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Körperschaftsteuer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2026</Words>
  <Application>Microsoft Office PowerPoint</Application>
  <PresentationFormat>On-screen Show (4:3)</PresentationFormat>
  <Paragraphs>367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Cambria Math</vt:lpstr>
      <vt:lpstr>MS Sans Serif</vt:lpstr>
      <vt:lpstr>Symbol</vt:lpstr>
      <vt:lpstr>Times New Roman</vt:lpstr>
      <vt:lpstr>erdmannvorlage</vt:lpstr>
      <vt:lpstr>Equation</vt:lpstr>
      <vt:lpstr>Wirtschaftliche Grundlagen  im Wintersemester 2023-4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Direkte und indirekte Steuern</vt:lpstr>
      <vt:lpstr>Steuersystematik</vt:lpstr>
      <vt:lpstr>Ertragskompetenz der Steuern nach Gebietskörperschaften 2016</vt:lpstr>
      <vt:lpstr>Einnahmen und Ausgaben des Staates  inkl. Sozialversicherungen </vt:lpstr>
      <vt:lpstr>Steuereinnahmen 2020</vt:lpstr>
      <vt:lpstr>Steuereinnahmen in Deutschland in Mill. Euro</vt:lpstr>
      <vt:lpstr>Umsatzsteuern  in Europa 2019</vt:lpstr>
      <vt:lpstr>Einkommensteuersätze in Deutschland </vt:lpstr>
      <vt:lpstr>Einkommensteuer: Grenzsteuersatz und Durchschnittssteuersatz</vt:lpstr>
      <vt:lpstr>Steuer in Investitionsrechnungen</vt:lpstr>
      <vt:lpstr> Gewinn und Verlustrechnung (Erfolgsrechnung) Gesamtkostenverfahren gemäß § 275 Abs. 2 und 3 HGB</vt:lpstr>
      <vt:lpstr>Einige Nutzungsdauern in den amtlichen Abschreibungstabellen [Jahre]</vt:lpstr>
      <vt:lpstr>Stille Reserven</vt:lpstr>
      <vt:lpstr>Abschreibungen und stille Reserven</vt:lpstr>
      <vt:lpstr>Steuerkredit vorzeitiger Abschreibungen</vt:lpstr>
      <vt:lpstr>Ampel-Koalition plant „Super-Abschreibungen“</vt:lpstr>
      <vt:lpstr>Aspekte und Ziele der Bilanzpolitik </vt:lpstr>
      <vt:lpstr>Cash-Flow und Steuern</vt:lpstr>
      <vt:lpstr>Beispielaufgabe</vt:lpstr>
      <vt:lpstr>Beispielaufgabe a)</vt:lpstr>
      <vt:lpstr>Beispielaufgabe b)</vt:lpstr>
      <vt:lpstr>Externe Kosten: Beispiel von CO2</vt:lpstr>
      <vt:lpstr>Problem: Unterschiedliche Auswirkungen auf Gruppen = Wähler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326</cp:revision>
  <cp:lastPrinted>2020-04-29T06:56:35Z</cp:lastPrinted>
  <dcterms:created xsi:type="dcterms:W3CDTF">1601-01-01T00:00:00Z</dcterms:created>
  <dcterms:modified xsi:type="dcterms:W3CDTF">2023-12-14T10:36:53Z</dcterms:modified>
</cp:coreProperties>
</file>