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27"/>
  </p:notesMasterIdLst>
  <p:handoutMasterIdLst>
    <p:handoutMasterId r:id="rId28"/>
  </p:handoutMasterIdLst>
  <p:sldIdLst>
    <p:sldId id="316" r:id="rId2"/>
    <p:sldId id="336" r:id="rId3"/>
    <p:sldId id="361" r:id="rId4"/>
    <p:sldId id="365" r:id="rId5"/>
    <p:sldId id="362" r:id="rId6"/>
    <p:sldId id="360" r:id="rId7"/>
    <p:sldId id="359" r:id="rId8"/>
    <p:sldId id="366" r:id="rId9"/>
    <p:sldId id="367" r:id="rId10"/>
    <p:sldId id="363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57" r:id="rId19"/>
    <p:sldId id="358" r:id="rId20"/>
    <p:sldId id="364" r:id="rId21"/>
    <p:sldId id="375" r:id="rId22"/>
    <p:sldId id="376" r:id="rId23"/>
    <p:sldId id="379" r:id="rId24"/>
    <p:sldId id="377" r:id="rId25"/>
    <p:sldId id="378" r:id="rId26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48" autoAdjust="0"/>
    <p:restoredTop sz="86383" autoAdjust="0"/>
  </p:normalViewPr>
  <p:slideViewPr>
    <p:cSldViewPr>
      <p:cViewPr varScale="1">
        <p:scale>
          <a:sx n="101" d="100"/>
          <a:sy n="101" d="100"/>
        </p:scale>
        <p:origin x="1404" y="108"/>
      </p:cViewPr>
      <p:guideLst>
        <p:guide orient="horz" pos="845"/>
        <p:guide pos="1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6D07E3D-D650-F54B-B7D9-B9E87DE316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C405694-4FE3-B446-9B46-423671FABF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A3EEA772-1A80-6740-8A17-B771EC80A7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5188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5145330-61B7-104E-9AE3-5915003F2B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5188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85261E-FAAA-414E-B849-A8DF92D2FC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90B5DB-F7B2-4449-BC52-6D51458A90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FE515D-7A2C-EB43-8917-1B21202AAE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2250" y="315913"/>
            <a:ext cx="6575425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AE2DB5B-776F-234C-A199-C0FC774F0D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7988" y="5565775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F46B13A0-8800-F842-BD8E-E103F75E5C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B3322BF-5FE4-ED4C-93E4-84CA47C41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40726E-5D8C-443C-A651-ABAAC79098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1957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17495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0611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0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431878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91197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10171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86644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24923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01397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81647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66047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013937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370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99864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66294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A45565F5-BA1D-0E4C-B9BE-A6A9144D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998AEA4-49D9-480F-B6FD-A750EE95CA27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mcc-berlin.net/fileadmin/data/C18_MCC_Publications/2021_MCC_Klimaschutz_mit_mehr_Gerechtigkeit.pdf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bcg.com/de-at/klimapfade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nclimate301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mweltbundesamt.de/publikationen/methodenkonvention-umweltkosten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dirty="0" smtClean="0"/>
              <a:t>Sommer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semester 2022</a:t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Klimawandel &amp; Energie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8686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Wandel in Energiesystemen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TU Berlin</a:t>
            </a:r>
          </a:p>
        </p:txBody>
      </p:sp>
    </p:spTree>
    <p:extLst>
      <p:ext uri="{BB962C8B-B14F-4D97-AF65-F5344CB8AC3E}">
        <p14:creationId xmlns:p14="http://schemas.microsoft.com/office/powerpoint/2010/main" val="232421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Was sind die Kosten </a:t>
            </a:r>
            <a:r>
              <a:rPr lang="de-DE" altLang="en-US" sz="2400" dirty="0"/>
              <a:t>und Potenziale der Vermeidung von</a:t>
            </a:r>
            <a:br>
              <a:rPr lang="de-DE" altLang="en-US" sz="2400" dirty="0"/>
            </a:br>
            <a:r>
              <a:rPr lang="de-DE" altLang="en-US" sz="2400" dirty="0" smtClean="0"/>
              <a:t>Treibhausgasemissionen?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876256" y="1930427"/>
            <a:ext cx="2149896" cy="36588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Spezifische Kosten (€/tCO</a:t>
            </a:r>
            <a:r>
              <a:rPr lang="de-DE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-äquivalent) und Potenziale (Volumen) für die Vermeidung von globalen Treibhausgasemissionen in 2030,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die weniger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als 60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€/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tCO</a:t>
            </a:r>
            <a:r>
              <a:rPr lang="de-DE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-äq kosten.</a:t>
            </a:r>
          </a:p>
          <a:p>
            <a:pPr marL="0" indent="0">
              <a:buNone/>
              <a:defRPr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Vergleichen Sie die Vermeidungskosten mit den Kosten von Klimawandel.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37741"/>
            <a:ext cx="6768752" cy="48160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1272" y="63537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Nauclér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T. and P. A.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Enkvist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(2009). Pathways to a Low-Carbon Economy - Version 2 of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Global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Greenhouse Gas Abatement Cost Curve. McKinsey &amp; Company. 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205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Instrumente zur CO</a:t>
            </a:r>
            <a:r>
              <a:rPr lang="de-DE" altLang="de-DE" baseline="-25000" dirty="0" smtClean="0"/>
              <a:t>2</a:t>
            </a:r>
            <a:r>
              <a:rPr lang="de-DE" altLang="de-DE" dirty="0" smtClean="0"/>
              <a:t>-Vermeidung</a:t>
            </a:r>
            <a:br>
              <a:rPr lang="de-DE" altLang="de-DE" dirty="0" smtClean="0"/>
            </a:br>
            <a:r>
              <a:rPr lang="de-DE" altLang="de-DE" dirty="0" smtClean="0"/>
              <a:t>- Steuern oder anderes Instrument?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908175" y="1981200"/>
            <a:ext cx="6911975" cy="4400128"/>
          </a:xfrm>
        </p:spPr>
        <p:txBody>
          <a:bodyPr/>
          <a:lstStyle/>
          <a:p>
            <a:pPr>
              <a:defRPr/>
            </a:pP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Emissionsstandard/Normen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Cap = Obergrenze)</a:t>
            </a:r>
          </a:p>
          <a:p>
            <a:pPr lvl="1"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Beispiel: Die EU-Verordnungen zur Verminderung der CO2-Emissionen von Straßenfahrzeugen: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Seit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2020 (vollumfänglich ab 2021) gilt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 Flottengrenzwert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für Pkw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von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95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/km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de-DE" sz="1800" b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-Steuer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Pigou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-Steuer)</a:t>
            </a:r>
          </a:p>
          <a:p>
            <a:pPr lvl="1"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Ziel: Lenkung des Verhaltens (weniger ein Fiskalzweck) zur Internalisierung externer Effekte (Soziale Kosten werden von den Verursachern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getragen)</a:t>
            </a: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Bespiel: Seit 2021 deutsche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CO2-Steuer auf Öl und Gas</a:t>
            </a: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Cap-</a:t>
            </a:r>
            <a:r>
              <a:rPr lang="de-DE" sz="1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-Trade-System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Handelsystem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Europäisches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Emissions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Trading System (ETS) für ~40% aller europäischer Emissionen (Energiewirtschaft, Flugverkehr innerhalb Europas und Industrie)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065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CO2-Vermeidungskosten</a:t>
            </a:r>
            <a:br>
              <a:rPr lang="de-DE" altLang="de-DE" smtClean="0"/>
            </a:br>
            <a:r>
              <a:rPr lang="de-DE" altLang="de-DE" smtClean="0"/>
              <a:t>Emissionsstandard/Normen</a:t>
            </a:r>
          </a:p>
        </p:txBody>
      </p:sp>
      <p:sp>
        <p:nvSpPr>
          <p:cNvPr id="4" name="Freihandform 3"/>
          <p:cNvSpPr>
            <a:spLocks/>
          </p:cNvSpPr>
          <p:nvPr/>
        </p:nvSpPr>
        <p:spPr bwMode="auto">
          <a:xfrm>
            <a:off x="5346700" y="4975225"/>
            <a:ext cx="2100263" cy="857250"/>
          </a:xfrm>
          <a:custGeom>
            <a:avLst/>
            <a:gdLst>
              <a:gd name="T0" fmla="*/ 0 w 2100648"/>
              <a:gd name="T1" fmla="*/ 0 h 856735"/>
              <a:gd name="T2" fmla="*/ 0 w 2100648"/>
              <a:gd name="T3" fmla="*/ 862935 h 856735"/>
              <a:gd name="T4" fmla="*/ 2096032 w 2100648"/>
              <a:gd name="T5" fmla="*/ 846341 h 856735"/>
              <a:gd name="T6" fmla="*/ 871291 w 2100648"/>
              <a:gd name="T7" fmla="*/ 481253 h 856735"/>
              <a:gd name="T8" fmla="*/ 476745 w 2100648"/>
              <a:gd name="T9" fmla="*/ 307005 h 856735"/>
              <a:gd name="T10" fmla="*/ 205490 w 2100648"/>
              <a:gd name="T11" fmla="*/ 149354 h 856735"/>
              <a:gd name="T12" fmla="*/ 0 w 2100648"/>
              <a:gd name="T13" fmla="*/ 0 h 856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5" name="Line 1"/>
          <p:cNvSpPr>
            <a:spLocks noChangeShapeType="1"/>
          </p:cNvSpPr>
          <p:nvPr/>
        </p:nvSpPr>
        <p:spPr bwMode="auto">
          <a:xfrm>
            <a:off x="5345113" y="4994275"/>
            <a:ext cx="1587" cy="792163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4537075" y="5830888"/>
            <a:ext cx="18796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Emissionsstandard (Cap)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2784475" y="4972050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>
            <a:off x="2762250" y="5821363"/>
            <a:ext cx="50466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15" name="Freeform 6"/>
          <p:cNvSpPr>
            <a:spLocks noChangeArrowheads="1"/>
          </p:cNvSpPr>
          <p:nvPr/>
        </p:nvSpPr>
        <p:spPr bwMode="auto">
          <a:xfrm>
            <a:off x="3870325" y="2095500"/>
            <a:ext cx="3535363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 flipV="1">
            <a:off x="2762250" y="2027238"/>
            <a:ext cx="1588" cy="37973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5308600" y="4933950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270000" y="4667250"/>
            <a:ext cx="1446213" cy="869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</p:txBody>
      </p:sp>
      <p:sp>
        <p:nvSpPr>
          <p:cNvPr id="17419" name="Oval 15"/>
          <p:cNvSpPr>
            <a:spLocks noChangeArrowheads="1"/>
          </p:cNvSpPr>
          <p:nvPr/>
        </p:nvSpPr>
        <p:spPr bwMode="auto">
          <a:xfrm>
            <a:off x="5311775" y="578167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2725738" y="4941888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7421" name="Text Box 9"/>
          <p:cNvSpPr txBox="1">
            <a:spLocks noChangeArrowheads="1"/>
          </p:cNvSpPr>
          <p:nvPr/>
        </p:nvSpPr>
        <p:spPr bwMode="auto">
          <a:xfrm>
            <a:off x="795338" y="1944688"/>
            <a:ext cx="2046287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[Euro/t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6" name="AutoShape 11"/>
          <p:cNvSpPr>
            <a:spLocks/>
          </p:cNvSpPr>
          <p:nvPr/>
        </p:nvSpPr>
        <p:spPr bwMode="auto">
          <a:xfrm rot="5400000">
            <a:off x="6230938" y="3700462"/>
            <a:ext cx="304800" cy="2054225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484813" y="3997325"/>
            <a:ext cx="19304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Notwendige Reduktion</a:t>
            </a:r>
          </a:p>
        </p:txBody>
      </p:sp>
      <p:sp>
        <p:nvSpPr>
          <p:cNvPr id="18" name="Line 1"/>
          <p:cNvSpPr>
            <a:spLocks noChangeShapeType="1"/>
          </p:cNvSpPr>
          <p:nvPr/>
        </p:nvSpPr>
        <p:spPr bwMode="auto">
          <a:xfrm>
            <a:off x="7424738" y="4932363"/>
            <a:ext cx="1587" cy="865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5" name="Oval 10"/>
          <p:cNvSpPr>
            <a:spLocks noChangeArrowheads="1"/>
          </p:cNvSpPr>
          <p:nvPr/>
        </p:nvSpPr>
        <p:spPr bwMode="auto">
          <a:xfrm>
            <a:off x="7391400" y="57753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6643688" y="500538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de-DE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Vermeidungskosten</a:t>
            </a:r>
          </a:p>
        </p:txBody>
      </p:sp>
      <p:sp>
        <p:nvSpPr>
          <p:cNvPr id="21" name="Line 1"/>
          <p:cNvSpPr>
            <a:spLocks noChangeShapeType="1"/>
          </p:cNvSpPr>
          <p:nvPr/>
        </p:nvSpPr>
        <p:spPr bwMode="auto">
          <a:xfrm flipH="1">
            <a:off x="6116638" y="5232400"/>
            <a:ext cx="549275" cy="44767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428" name="Text Box 9"/>
          <p:cNvSpPr txBox="1">
            <a:spLocks noChangeArrowheads="1"/>
          </p:cNvSpPr>
          <p:nvPr/>
        </p:nvSpPr>
        <p:spPr bwMode="auto">
          <a:xfrm>
            <a:off x="6940550" y="5795963"/>
            <a:ext cx="18399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-Emissionen [t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17429" name="AutoShape 11"/>
          <p:cNvSpPr>
            <a:spLocks noChangeArrowheads="1"/>
          </p:cNvSpPr>
          <p:nvPr/>
        </p:nvSpPr>
        <p:spPr bwMode="auto">
          <a:xfrm>
            <a:off x="6940550" y="5341938"/>
            <a:ext cx="968375" cy="328612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Startpunkt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52120" y="194468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Obergrenze gesetzt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Grenzvermeidungskosten abgeleitet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97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6" grpId="0" animBg="1"/>
      <p:bldP spid="17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CO2-Vermeidungskosten</a:t>
            </a:r>
            <a:br>
              <a:rPr lang="de-DE" altLang="de-DE" smtClean="0"/>
            </a:br>
            <a:r>
              <a:rPr lang="de-DE" altLang="de-DE" smtClean="0"/>
              <a:t>Pigou-Steuer</a:t>
            </a:r>
          </a:p>
        </p:txBody>
      </p:sp>
      <p:sp>
        <p:nvSpPr>
          <p:cNvPr id="24" name="Freihandform 23"/>
          <p:cNvSpPr>
            <a:spLocks/>
          </p:cNvSpPr>
          <p:nvPr/>
        </p:nvSpPr>
        <p:spPr bwMode="auto">
          <a:xfrm>
            <a:off x="5346700" y="4975225"/>
            <a:ext cx="2100263" cy="857250"/>
          </a:xfrm>
          <a:custGeom>
            <a:avLst/>
            <a:gdLst>
              <a:gd name="T0" fmla="*/ 0 w 2100648"/>
              <a:gd name="T1" fmla="*/ 0 h 856735"/>
              <a:gd name="T2" fmla="*/ 0 w 2100648"/>
              <a:gd name="T3" fmla="*/ 862935 h 856735"/>
              <a:gd name="T4" fmla="*/ 2096032 w 2100648"/>
              <a:gd name="T5" fmla="*/ 846341 h 856735"/>
              <a:gd name="T6" fmla="*/ 871291 w 2100648"/>
              <a:gd name="T7" fmla="*/ 481253 h 856735"/>
              <a:gd name="T8" fmla="*/ 476745 w 2100648"/>
              <a:gd name="T9" fmla="*/ 307005 h 856735"/>
              <a:gd name="T10" fmla="*/ 205490 w 2100648"/>
              <a:gd name="T11" fmla="*/ 149354 h 856735"/>
              <a:gd name="T12" fmla="*/ 0 w 2100648"/>
              <a:gd name="T13" fmla="*/ 0 h 856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4537075" y="5830888"/>
            <a:ext cx="1768475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 CO</a:t>
            </a:r>
            <a:r>
              <a:rPr lang="en-US" altLang="en-US" sz="1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-Emissionen</a:t>
            </a:r>
          </a:p>
        </p:txBody>
      </p:sp>
      <p:sp>
        <p:nvSpPr>
          <p:cNvPr id="18436" name="Freeform 6"/>
          <p:cNvSpPr>
            <a:spLocks noChangeArrowheads="1"/>
          </p:cNvSpPr>
          <p:nvPr/>
        </p:nvSpPr>
        <p:spPr bwMode="auto">
          <a:xfrm>
            <a:off x="3870325" y="2095500"/>
            <a:ext cx="3535363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6945313" y="5795963"/>
            <a:ext cx="18415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6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-Emissionen [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tCO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18438" name="Text Box 14"/>
          <p:cNvSpPr txBox="1">
            <a:spLocks noChangeArrowheads="1"/>
          </p:cNvSpPr>
          <p:nvPr/>
        </p:nvSpPr>
        <p:spPr bwMode="auto">
          <a:xfrm>
            <a:off x="1497013" y="4865688"/>
            <a:ext cx="1208087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-Steuer</a:t>
            </a: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971550" y="1944688"/>
            <a:ext cx="204628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[Euro/t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7" name="AutoShape 11"/>
          <p:cNvSpPr>
            <a:spLocks/>
          </p:cNvSpPr>
          <p:nvPr/>
        </p:nvSpPr>
        <p:spPr bwMode="auto">
          <a:xfrm rot="5400000">
            <a:off x="6230938" y="3700462"/>
            <a:ext cx="304800" cy="2054225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5421313" y="417353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 Reduktion</a:t>
            </a:r>
          </a:p>
        </p:txBody>
      </p:sp>
      <p:sp>
        <p:nvSpPr>
          <p:cNvPr id="39" name="Line 1"/>
          <p:cNvSpPr>
            <a:spLocks noChangeShapeType="1"/>
          </p:cNvSpPr>
          <p:nvPr/>
        </p:nvSpPr>
        <p:spPr bwMode="auto">
          <a:xfrm>
            <a:off x="7424738" y="4932363"/>
            <a:ext cx="1587" cy="865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6643688" y="500538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Vermeidungskosten</a:t>
            </a:r>
          </a:p>
        </p:txBody>
      </p:sp>
      <p:sp>
        <p:nvSpPr>
          <p:cNvPr id="3" name="Rechteck 2"/>
          <p:cNvSpPr>
            <a:spLocks noChangeArrowheads="1"/>
          </p:cNvSpPr>
          <p:nvPr/>
        </p:nvSpPr>
        <p:spPr bwMode="auto">
          <a:xfrm>
            <a:off x="2762250" y="4972050"/>
            <a:ext cx="2578100" cy="8413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b="1">
              <a:latin typeface="Book Antiqua" panose="02040602050305030304" pitchFamily="18" charset="0"/>
            </a:endParaRPr>
          </a:p>
        </p:txBody>
      </p:sp>
      <p:sp>
        <p:nvSpPr>
          <p:cNvPr id="42" name="Line 1"/>
          <p:cNvSpPr>
            <a:spLocks noChangeShapeType="1"/>
          </p:cNvSpPr>
          <p:nvPr/>
        </p:nvSpPr>
        <p:spPr bwMode="auto">
          <a:xfrm flipH="1">
            <a:off x="6116638" y="5232400"/>
            <a:ext cx="549275" cy="44767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6" name="AutoShape 11"/>
          <p:cNvSpPr>
            <a:spLocks noChangeArrowheads="1"/>
          </p:cNvSpPr>
          <p:nvPr/>
        </p:nvSpPr>
        <p:spPr bwMode="auto">
          <a:xfrm>
            <a:off x="6940550" y="5341938"/>
            <a:ext cx="968375" cy="328612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Startpunkt</a:t>
            </a: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3117850" y="5259388"/>
            <a:ext cx="1763713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Steueraufkommen</a:t>
            </a:r>
          </a:p>
        </p:txBody>
      </p:sp>
      <p:sp>
        <p:nvSpPr>
          <p:cNvPr id="18448" name="Line 7"/>
          <p:cNvSpPr>
            <a:spLocks noChangeShapeType="1"/>
          </p:cNvSpPr>
          <p:nvPr/>
        </p:nvSpPr>
        <p:spPr bwMode="auto">
          <a:xfrm flipV="1">
            <a:off x="2762250" y="2027238"/>
            <a:ext cx="1588" cy="37973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49" name="Line 5"/>
          <p:cNvSpPr>
            <a:spLocks noChangeShapeType="1"/>
          </p:cNvSpPr>
          <p:nvPr/>
        </p:nvSpPr>
        <p:spPr bwMode="auto">
          <a:xfrm>
            <a:off x="2762250" y="5821363"/>
            <a:ext cx="50466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Oval 15"/>
          <p:cNvSpPr>
            <a:spLocks noChangeArrowheads="1"/>
          </p:cNvSpPr>
          <p:nvPr/>
        </p:nvSpPr>
        <p:spPr bwMode="auto">
          <a:xfrm>
            <a:off x="5310188" y="57880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18451" name="Oval 10"/>
          <p:cNvSpPr>
            <a:spLocks noChangeArrowheads="1"/>
          </p:cNvSpPr>
          <p:nvPr/>
        </p:nvSpPr>
        <p:spPr bwMode="auto">
          <a:xfrm>
            <a:off x="7391400" y="57753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5" name="Line 1"/>
          <p:cNvSpPr>
            <a:spLocks noChangeShapeType="1"/>
          </p:cNvSpPr>
          <p:nvPr/>
        </p:nvSpPr>
        <p:spPr bwMode="auto">
          <a:xfrm>
            <a:off x="5343525" y="4967288"/>
            <a:ext cx="1588" cy="86360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5308600" y="4933950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7" name="Line 3"/>
          <p:cNvSpPr>
            <a:spLocks noChangeShapeType="1"/>
          </p:cNvSpPr>
          <p:nvPr/>
        </p:nvSpPr>
        <p:spPr bwMode="auto">
          <a:xfrm>
            <a:off x="2784475" y="4972050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455" name="Oval 16"/>
          <p:cNvSpPr>
            <a:spLocks noChangeArrowheads="1"/>
          </p:cNvSpPr>
          <p:nvPr/>
        </p:nvSpPr>
        <p:spPr bwMode="auto">
          <a:xfrm>
            <a:off x="2735263" y="4932363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8" name="TextBox 27"/>
          <p:cNvSpPr txBox="1"/>
          <p:nvPr/>
        </p:nvSpPr>
        <p:spPr>
          <a:xfrm>
            <a:off x="5652120" y="194468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Kosten als Steuer gesetzt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Volumen an 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-Reduktion wird abgeleitet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381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7" grpId="0" animBg="1"/>
      <p:bldP spid="38" grpId="0" animBg="1"/>
      <p:bldP spid="41" grpId="0" animBg="1"/>
      <p:bldP spid="3" grpId="0" animBg="1"/>
      <p:bldP spid="45" grpId="0" animBg="1"/>
      <p:bldP spid="34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CO2-Vermeidungskosten</a:t>
            </a:r>
            <a:br>
              <a:rPr lang="de-DE" altLang="de-DE" smtClean="0"/>
            </a:br>
            <a:r>
              <a:rPr lang="de-DE" altLang="de-DE" smtClean="0"/>
              <a:t>Cap-and-Trade-System</a:t>
            </a:r>
          </a:p>
        </p:txBody>
      </p:sp>
      <p:sp>
        <p:nvSpPr>
          <p:cNvPr id="44" name="Freihandform 43"/>
          <p:cNvSpPr>
            <a:spLocks/>
          </p:cNvSpPr>
          <p:nvPr/>
        </p:nvSpPr>
        <p:spPr bwMode="auto">
          <a:xfrm>
            <a:off x="5353050" y="4981575"/>
            <a:ext cx="2100263" cy="855663"/>
          </a:xfrm>
          <a:custGeom>
            <a:avLst/>
            <a:gdLst>
              <a:gd name="T0" fmla="*/ 0 w 2100648"/>
              <a:gd name="T1" fmla="*/ 0 h 856735"/>
              <a:gd name="T2" fmla="*/ 0 w 2100648"/>
              <a:gd name="T3" fmla="*/ 843959 h 856735"/>
              <a:gd name="T4" fmla="*/ 2096032 w 2100648"/>
              <a:gd name="T5" fmla="*/ 827730 h 856735"/>
              <a:gd name="T6" fmla="*/ 871291 w 2100648"/>
              <a:gd name="T7" fmla="*/ 470670 h 856735"/>
              <a:gd name="T8" fmla="*/ 476745 w 2100648"/>
              <a:gd name="T9" fmla="*/ 300255 h 856735"/>
              <a:gd name="T10" fmla="*/ 205490 w 2100648"/>
              <a:gd name="T11" fmla="*/ 146070 h 856735"/>
              <a:gd name="T12" fmla="*/ 0 w 2100648"/>
              <a:gd name="T13" fmla="*/ 0 h 856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100648" h="856735">
                <a:moveTo>
                  <a:pt x="0" y="0"/>
                </a:moveTo>
                <a:lnTo>
                  <a:pt x="0" y="856735"/>
                </a:lnTo>
                <a:lnTo>
                  <a:pt x="2100648" y="840260"/>
                </a:lnTo>
                <a:lnTo>
                  <a:pt x="873211" y="477795"/>
                </a:lnTo>
                <a:lnTo>
                  <a:pt x="477794" y="304800"/>
                </a:lnTo>
                <a:lnTo>
                  <a:pt x="205946" y="148281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de-DE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4897438" y="5895975"/>
            <a:ext cx="1768475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4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-Cap</a:t>
            </a: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2762250" y="5821363"/>
            <a:ext cx="5046663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1" name="Freeform 6"/>
          <p:cNvSpPr>
            <a:spLocks noChangeArrowheads="1"/>
          </p:cNvSpPr>
          <p:nvPr/>
        </p:nvSpPr>
        <p:spPr bwMode="auto">
          <a:xfrm>
            <a:off x="3870325" y="2095500"/>
            <a:ext cx="3535363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28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1270000" y="4667250"/>
            <a:ext cx="1446213" cy="676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Impliziter Zertifikate-preis</a:t>
            </a: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971550" y="1944688"/>
            <a:ext cx="204628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Grenz-Vermeidungs-kosten</a:t>
            </a:r>
          </a:p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[Euro/t CO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r>
              <a:rPr lang="en-US" altLang="en-US" sz="1600" baseline="-25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7" name="AutoShape 11"/>
          <p:cNvSpPr>
            <a:spLocks/>
          </p:cNvSpPr>
          <p:nvPr/>
        </p:nvSpPr>
        <p:spPr bwMode="auto">
          <a:xfrm rot="5400000">
            <a:off x="6230938" y="3700462"/>
            <a:ext cx="304800" cy="2054225"/>
          </a:xfrm>
          <a:prstGeom prst="leftBrace">
            <a:avLst>
              <a:gd name="adj1" fmla="val 56257"/>
              <a:gd name="adj2" fmla="val 48875"/>
            </a:avLst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58" name="Text Box 12"/>
          <p:cNvSpPr txBox="1">
            <a:spLocks noChangeArrowheads="1"/>
          </p:cNvSpPr>
          <p:nvPr/>
        </p:nvSpPr>
        <p:spPr bwMode="auto">
          <a:xfrm>
            <a:off x="5426075" y="4029075"/>
            <a:ext cx="1930400" cy="48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Notwendige Reduktion</a:t>
            </a:r>
          </a:p>
        </p:txBody>
      </p:sp>
      <p:sp>
        <p:nvSpPr>
          <p:cNvPr id="59" name="Line 1"/>
          <p:cNvSpPr>
            <a:spLocks noChangeShapeType="1"/>
          </p:cNvSpPr>
          <p:nvPr/>
        </p:nvSpPr>
        <p:spPr bwMode="auto">
          <a:xfrm>
            <a:off x="7424738" y="4932363"/>
            <a:ext cx="1587" cy="865187"/>
          </a:xfrm>
          <a:prstGeom prst="line">
            <a:avLst/>
          </a:prstGeom>
          <a:noFill/>
          <a:ln w="1270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67" name="Oval 10"/>
          <p:cNvSpPr>
            <a:spLocks noChangeArrowheads="1"/>
          </p:cNvSpPr>
          <p:nvPr/>
        </p:nvSpPr>
        <p:spPr bwMode="auto">
          <a:xfrm>
            <a:off x="7391400" y="577532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61" name="Text Box 12"/>
          <p:cNvSpPr txBox="1">
            <a:spLocks noChangeArrowheads="1"/>
          </p:cNvSpPr>
          <p:nvPr/>
        </p:nvSpPr>
        <p:spPr bwMode="auto">
          <a:xfrm>
            <a:off x="6643688" y="5005388"/>
            <a:ext cx="1930400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Vermeidungskosten</a:t>
            </a:r>
          </a:p>
        </p:txBody>
      </p:sp>
      <p:sp>
        <p:nvSpPr>
          <p:cNvPr id="62" name="Line 1"/>
          <p:cNvSpPr>
            <a:spLocks noChangeShapeType="1"/>
          </p:cNvSpPr>
          <p:nvPr/>
        </p:nvSpPr>
        <p:spPr bwMode="auto">
          <a:xfrm flipH="1">
            <a:off x="6116638" y="5232400"/>
            <a:ext cx="549275" cy="447675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0" name="Text Box 9"/>
          <p:cNvSpPr txBox="1">
            <a:spLocks noChangeArrowheads="1"/>
          </p:cNvSpPr>
          <p:nvPr/>
        </p:nvSpPr>
        <p:spPr bwMode="auto">
          <a:xfrm>
            <a:off x="6932613" y="5819775"/>
            <a:ext cx="174307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-Emissionen [tCO</a:t>
            </a:r>
            <a:r>
              <a:rPr lang="en-US" altLang="en-US" sz="1600" baseline="-25000" dirty="0" smtClean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US" alt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71" name="AutoShape 11"/>
          <p:cNvSpPr>
            <a:spLocks noChangeArrowheads="1"/>
          </p:cNvSpPr>
          <p:nvPr/>
        </p:nvSpPr>
        <p:spPr bwMode="auto">
          <a:xfrm>
            <a:off x="6940550" y="5341938"/>
            <a:ext cx="968375" cy="328612"/>
          </a:xfrm>
          <a:prstGeom prst="downArrowCallout">
            <a:avLst>
              <a:gd name="adj1" fmla="val 14980"/>
              <a:gd name="adj2" fmla="val 18118"/>
              <a:gd name="adj3" fmla="val 17778"/>
              <a:gd name="adj4" fmla="val 70032"/>
            </a:avLst>
          </a:prstGeom>
          <a:solidFill>
            <a:srgbClr val="FFFFB3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200">
                <a:solidFill>
                  <a:srgbClr val="000000"/>
                </a:solidFill>
                <a:latin typeface="Arial" panose="020B0604020202020204" pitchFamily="34" charset="0"/>
              </a:rPr>
              <a:t>Startpunkt</a:t>
            </a:r>
          </a:p>
        </p:txBody>
      </p:sp>
      <p:sp>
        <p:nvSpPr>
          <p:cNvPr id="65" name="Rechteck 64"/>
          <p:cNvSpPr>
            <a:spLocks noChangeArrowheads="1"/>
          </p:cNvSpPr>
          <p:nvPr/>
        </p:nvSpPr>
        <p:spPr bwMode="auto">
          <a:xfrm>
            <a:off x="2776538" y="4978400"/>
            <a:ext cx="2578100" cy="8413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de-DE" b="1">
              <a:latin typeface="Book Antiqua" panose="02040602050305030304" pitchFamily="18" charset="0"/>
            </a:endParaRPr>
          </a:p>
        </p:txBody>
      </p:sp>
      <p:sp>
        <p:nvSpPr>
          <p:cNvPr id="66" name="Text Box 12"/>
          <p:cNvSpPr txBox="1">
            <a:spLocks noChangeArrowheads="1"/>
          </p:cNvSpPr>
          <p:nvPr/>
        </p:nvSpPr>
        <p:spPr bwMode="auto">
          <a:xfrm>
            <a:off x="3611563" y="5241925"/>
            <a:ext cx="822325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125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Rente</a:t>
            </a:r>
          </a:p>
        </p:txBody>
      </p:sp>
      <p:sp>
        <p:nvSpPr>
          <p:cNvPr id="19474" name="Line 7"/>
          <p:cNvSpPr>
            <a:spLocks noChangeShapeType="1"/>
          </p:cNvSpPr>
          <p:nvPr/>
        </p:nvSpPr>
        <p:spPr bwMode="auto">
          <a:xfrm flipV="1">
            <a:off x="2762250" y="2027238"/>
            <a:ext cx="1588" cy="3797300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" name="Oval 16"/>
          <p:cNvSpPr>
            <a:spLocks noChangeArrowheads="1"/>
          </p:cNvSpPr>
          <p:nvPr/>
        </p:nvSpPr>
        <p:spPr bwMode="auto">
          <a:xfrm>
            <a:off x="2725738" y="4941888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48" name="Line 3"/>
          <p:cNvSpPr>
            <a:spLocks noChangeShapeType="1"/>
          </p:cNvSpPr>
          <p:nvPr/>
        </p:nvSpPr>
        <p:spPr bwMode="auto">
          <a:xfrm>
            <a:off x="2784475" y="4972050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Oval 13"/>
          <p:cNvSpPr>
            <a:spLocks noChangeArrowheads="1"/>
          </p:cNvSpPr>
          <p:nvPr/>
        </p:nvSpPr>
        <p:spPr bwMode="auto">
          <a:xfrm>
            <a:off x="5308600" y="4933950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46" name="Line 1"/>
          <p:cNvSpPr>
            <a:spLocks noChangeShapeType="1"/>
          </p:cNvSpPr>
          <p:nvPr/>
        </p:nvSpPr>
        <p:spPr bwMode="auto">
          <a:xfrm>
            <a:off x="5345113" y="4994275"/>
            <a:ext cx="1587" cy="792163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79" name="Oval 15"/>
          <p:cNvSpPr>
            <a:spLocks noChangeArrowheads="1"/>
          </p:cNvSpPr>
          <p:nvPr/>
        </p:nvSpPr>
        <p:spPr bwMode="auto">
          <a:xfrm>
            <a:off x="5311775" y="5781675"/>
            <a:ext cx="76200" cy="762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i="1"/>
          </a:p>
        </p:txBody>
      </p:sp>
      <p:sp>
        <p:nvSpPr>
          <p:cNvPr id="26" name="TextBox 25"/>
          <p:cNvSpPr txBox="1"/>
          <p:nvPr/>
        </p:nvSpPr>
        <p:spPr>
          <a:xfrm>
            <a:off x="5652120" y="1944688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Obergrenze gesetzt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Zertifikate für CO</a:t>
            </a:r>
            <a:r>
              <a:rPr lang="de-DE" sz="1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-Emissionen werden verteilt und/oder versteigert, dann gehandelt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523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7" grpId="0" animBg="1"/>
      <p:bldP spid="58" grpId="0" animBg="1"/>
      <p:bldP spid="61" grpId="0" animBg="1"/>
      <p:bldP spid="65" grpId="0" animBg="1"/>
      <p:bldP spid="66" grpId="0" animBg="1"/>
      <p:bldP spid="55" grpId="0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914400"/>
          </a:xfrm>
        </p:spPr>
        <p:txBody>
          <a:bodyPr/>
          <a:lstStyle/>
          <a:p>
            <a:r>
              <a:rPr lang="de-DE" altLang="en-US" smtClean="0"/>
              <a:t>Unternehmenssicht</a:t>
            </a:r>
            <a:br>
              <a:rPr lang="de-DE" altLang="en-US" smtClean="0"/>
            </a:br>
            <a:r>
              <a:rPr lang="de-DE" altLang="en-US" smtClean="0"/>
              <a:t>-Zertifikate und Vermeidungskosten</a:t>
            </a:r>
          </a:p>
        </p:txBody>
      </p:sp>
      <p:sp>
        <p:nvSpPr>
          <p:cNvPr id="20482" name="Line 3"/>
          <p:cNvSpPr>
            <a:spLocks noChangeShapeType="1"/>
          </p:cNvSpPr>
          <p:nvPr/>
        </p:nvSpPr>
        <p:spPr bwMode="auto">
          <a:xfrm>
            <a:off x="2762250" y="5821363"/>
            <a:ext cx="5046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3" name="Freeform 4"/>
          <p:cNvSpPr>
            <a:spLocks/>
          </p:cNvSpPr>
          <p:nvPr/>
        </p:nvSpPr>
        <p:spPr bwMode="auto">
          <a:xfrm>
            <a:off x="3929063" y="2095500"/>
            <a:ext cx="3476625" cy="3703638"/>
          </a:xfrm>
          <a:custGeom>
            <a:avLst/>
            <a:gdLst>
              <a:gd name="T0" fmla="*/ 0 w 2190"/>
              <a:gd name="T1" fmla="*/ 0 h 2333"/>
              <a:gd name="T2" fmla="*/ 2147483646 w 2190"/>
              <a:gd name="T3" fmla="*/ 2147483646 h 2333"/>
              <a:gd name="T4" fmla="*/ 2147483646 w 2190"/>
              <a:gd name="T5" fmla="*/ 2147483646 h 2333"/>
              <a:gd name="T6" fmla="*/ 2147483646 w 2190"/>
              <a:gd name="T7" fmla="*/ 2147483646 h 2333"/>
              <a:gd name="T8" fmla="*/ 0 60000 65536"/>
              <a:gd name="T9" fmla="*/ 0 60000 65536"/>
              <a:gd name="T10" fmla="*/ 0 60000 65536"/>
              <a:gd name="T11" fmla="*/ 0 60000 65536"/>
              <a:gd name="T12" fmla="*/ 0 w 2190"/>
              <a:gd name="T13" fmla="*/ 0 h 2333"/>
              <a:gd name="T14" fmla="*/ 2190 w 2190"/>
              <a:gd name="T15" fmla="*/ 2333 h 23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0" h="2333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755" y="1724"/>
                  <a:pt x="1065" y="1928"/>
                </a:cubicBezTo>
                <a:cubicBezTo>
                  <a:pt x="1375" y="2132"/>
                  <a:pt x="1956" y="2249"/>
                  <a:pt x="2190" y="2333"/>
                </a:cubicBezTo>
              </a:path>
            </a:pathLst>
          </a:custGeom>
          <a:noFill/>
          <a:ln w="444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 flipV="1">
            <a:off x="2762250" y="2030413"/>
            <a:ext cx="0" cy="379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2895600" y="2057400"/>
            <a:ext cx="2209800" cy="835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Vermeidungskosten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von Unternehmen 1 (Grenzkosten)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6248400" y="5867400"/>
            <a:ext cx="2590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Treibhausgase</a:t>
            </a:r>
          </a:p>
        </p:txBody>
      </p:sp>
      <p:sp>
        <p:nvSpPr>
          <p:cNvPr id="20487" name="Oval 8"/>
          <p:cNvSpPr>
            <a:spLocks noChangeArrowheads="1"/>
          </p:cNvSpPr>
          <p:nvPr/>
        </p:nvSpPr>
        <p:spPr bwMode="auto">
          <a:xfrm>
            <a:off x="7391400" y="5791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55337" name="AutoShape 9"/>
          <p:cNvSpPr>
            <a:spLocks noChangeArrowheads="1"/>
          </p:cNvSpPr>
          <p:nvPr/>
        </p:nvSpPr>
        <p:spPr bwMode="auto">
          <a:xfrm>
            <a:off x="6629400" y="4953000"/>
            <a:ext cx="1600200" cy="762000"/>
          </a:xfrm>
          <a:prstGeom prst="downArrowCallout">
            <a:avLst>
              <a:gd name="adj1" fmla="val 14992"/>
              <a:gd name="adj2" fmla="val 18122"/>
              <a:gd name="adj3" fmla="val 17778"/>
              <a:gd name="adj4" fmla="val 70032"/>
            </a:avLst>
          </a:prstGeom>
          <a:solidFill>
            <a:srgbClr val="FFFFB3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Emissionen von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Unternehmen 1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667000" y="3886200"/>
            <a:ext cx="5105400" cy="2328863"/>
            <a:chOff x="1680" y="2448"/>
            <a:chExt cx="3216" cy="1467"/>
          </a:xfrm>
        </p:grpSpPr>
        <p:sp>
          <p:nvSpPr>
            <p:cNvPr id="20491" name="Line 11"/>
            <p:cNvSpPr>
              <a:spLocks noChangeShapeType="1"/>
            </p:cNvSpPr>
            <p:nvPr/>
          </p:nvSpPr>
          <p:spPr bwMode="auto">
            <a:xfrm>
              <a:off x="3377" y="312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2" name="Line 12"/>
            <p:cNvSpPr>
              <a:spLocks noChangeShapeType="1"/>
            </p:cNvSpPr>
            <p:nvPr/>
          </p:nvSpPr>
          <p:spPr bwMode="auto">
            <a:xfrm flipH="1">
              <a:off x="1680" y="3128"/>
              <a:ext cx="16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3" name="Text Box 13"/>
            <p:cNvSpPr txBox="1">
              <a:spLocks noChangeArrowheads="1"/>
            </p:cNvSpPr>
            <p:nvPr/>
          </p:nvSpPr>
          <p:spPr bwMode="auto">
            <a:xfrm>
              <a:off x="1968" y="3667"/>
              <a:ext cx="177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zugeteilte Zertifikate</a:t>
              </a:r>
              <a:r>
                <a:rPr lang="de-DE" altLang="en-US" sz="1800" i="1">
                  <a:latin typeface="Arial" panose="020B0604020202020204" pitchFamily="34" charset="0"/>
                </a:rPr>
                <a:t> Q</a:t>
              </a:r>
              <a:r>
                <a:rPr lang="de-DE" altLang="en-US" sz="1800" baseline="-25000">
                  <a:latin typeface="Arial" panose="020B0604020202020204" pitchFamily="34" charset="0"/>
                </a:rPr>
                <a:t>1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0494" name="Oval 14"/>
            <p:cNvSpPr>
              <a:spLocks noChangeArrowheads="1"/>
            </p:cNvSpPr>
            <p:nvPr/>
          </p:nvSpPr>
          <p:spPr bwMode="auto">
            <a:xfrm>
              <a:off x="3360" y="31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0495" name="AutoShape 15"/>
            <p:cNvSpPr>
              <a:spLocks/>
            </p:cNvSpPr>
            <p:nvPr/>
          </p:nvSpPr>
          <p:spPr bwMode="auto">
            <a:xfrm rot="5400000">
              <a:off x="3960" y="2328"/>
              <a:ext cx="192" cy="1296"/>
            </a:xfrm>
            <a:prstGeom prst="leftBrace">
              <a:avLst>
                <a:gd name="adj1" fmla="val 56250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0496" name="Line 16"/>
            <p:cNvSpPr>
              <a:spLocks noChangeShapeType="1"/>
            </p:cNvSpPr>
            <p:nvPr/>
          </p:nvSpPr>
          <p:spPr bwMode="auto">
            <a:xfrm>
              <a:off x="4679" y="307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497" name="Text Box 17"/>
            <p:cNvSpPr txBox="1">
              <a:spLocks noChangeArrowheads="1"/>
            </p:cNvSpPr>
            <p:nvPr/>
          </p:nvSpPr>
          <p:spPr bwMode="auto">
            <a:xfrm>
              <a:off x="3216" y="2448"/>
              <a:ext cx="1680" cy="3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Reduktionsmaßnahmen 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durch Unternehmen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4395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5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7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914400"/>
          </a:xfrm>
        </p:spPr>
        <p:txBody>
          <a:bodyPr/>
          <a:lstStyle/>
          <a:p>
            <a:r>
              <a:rPr lang="de-DE" altLang="en-US" smtClean="0"/>
              <a:t>Prinzip des Zertifikatehandels</a:t>
            </a:r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7207250" y="5581650"/>
            <a:ext cx="16319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Treibhausgase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092450" y="5581650"/>
            <a:ext cx="16319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400">
                <a:latin typeface="Arial" panose="020B0604020202020204" pitchFamily="34" charset="0"/>
              </a:rPr>
              <a:t>Treibhausgase</a:t>
            </a:r>
          </a:p>
        </p:txBody>
      </p:sp>
      <p:grpSp>
        <p:nvGrpSpPr>
          <p:cNvPr id="21508" name="Group 5"/>
          <p:cNvGrpSpPr>
            <a:grpSpLocks/>
          </p:cNvGrpSpPr>
          <p:nvPr/>
        </p:nvGrpSpPr>
        <p:grpSpPr bwMode="auto">
          <a:xfrm>
            <a:off x="4876800" y="1752600"/>
            <a:ext cx="3313113" cy="4135438"/>
            <a:chOff x="3072" y="1248"/>
            <a:chExt cx="2087" cy="2605"/>
          </a:xfrm>
        </p:grpSpPr>
        <p:sp>
          <p:nvSpPr>
            <p:cNvPr id="21527" name="Text Box 6"/>
            <p:cNvSpPr txBox="1">
              <a:spLocks noChangeArrowheads="1"/>
            </p:cNvSpPr>
            <p:nvPr/>
          </p:nvSpPr>
          <p:spPr bwMode="auto">
            <a:xfrm>
              <a:off x="3072" y="3648"/>
              <a:ext cx="1118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Zertifikate</a:t>
              </a:r>
              <a:r>
                <a:rPr lang="de-DE" altLang="en-US" sz="1400" i="1">
                  <a:latin typeface="Arial" panose="020B0604020202020204" pitchFamily="34" charset="0"/>
                </a:rPr>
                <a:t> Q</a:t>
              </a:r>
              <a:r>
                <a:rPr lang="de-DE" altLang="en-US" sz="1400" baseline="-25000">
                  <a:latin typeface="Arial" panose="020B0604020202020204" pitchFamily="34" charset="0"/>
                </a:rPr>
                <a:t>2</a:t>
              </a:r>
              <a:endParaRPr lang="de-DE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21528" name="Line 7"/>
            <p:cNvSpPr>
              <a:spLocks noChangeShapeType="1"/>
            </p:cNvSpPr>
            <p:nvPr/>
          </p:nvSpPr>
          <p:spPr bwMode="auto">
            <a:xfrm>
              <a:off x="3158" y="3632"/>
              <a:ext cx="20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9" name="Freeform 8"/>
            <p:cNvSpPr>
              <a:spLocks/>
            </p:cNvSpPr>
            <p:nvPr/>
          </p:nvSpPr>
          <p:spPr bwMode="auto">
            <a:xfrm>
              <a:off x="3312" y="1289"/>
              <a:ext cx="1687" cy="2329"/>
            </a:xfrm>
            <a:custGeom>
              <a:avLst/>
              <a:gdLst>
                <a:gd name="T0" fmla="*/ 0 w 2190"/>
                <a:gd name="T1" fmla="*/ 0 h 2333"/>
                <a:gd name="T2" fmla="*/ 2 w 2190"/>
                <a:gd name="T3" fmla="*/ 1038 h 2333"/>
                <a:gd name="T4" fmla="*/ 2 w 2190"/>
                <a:gd name="T5" fmla="*/ 1820 h 2333"/>
                <a:gd name="T6" fmla="*/ 2 w 2190"/>
                <a:gd name="T7" fmla="*/ 2189 h 23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90"/>
                <a:gd name="T13" fmla="*/ 0 h 2333"/>
                <a:gd name="T14" fmla="*/ 2190 w 2190"/>
                <a:gd name="T15" fmla="*/ 2333 h 23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90" h="2333">
                  <a:moveTo>
                    <a:pt x="0" y="0"/>
                  </a:moveTo>
                  <a:cubicBezTo>
                    <a:pt x="55" y="184"/>
                    <a:pt x="153" y="789"/>
                    <a:pt x="330" y="1110"/>
                  </a:cubicBezTo>
                  <a:cubicBezTo>
                    <a:pt x="507" y="1431"/>
                    <a:pt x="755" y="1724"/>
                    <a:pt x="1065" y="1928"/>
                  </a:cubicBezTo>
                  <a:cubicBezTo>
                    <a:pt x="1375" y="2132"/>
                    <a:pt x="1956" y="2249"/>
                    <a:pt x="2190" y="2333"/>
                  </a:cubicBezTo>
                </a:path>
              </a:pathLst>
            </a:custGeom>
            <a:noFill/>
            <a:ln w="444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0" name="Line 9"/>
            <p:cNvSpPr>
              <a:spLocks noChangeShapeType="1"/>
            </p:cNvSpPr>
            <p:nvPr/>
          </p:nvSpPr>
          <p:spPr bwMode="auto">
            <a:xfrm flipV="1">
              <a:off x="3158" y="1248"/>
              <a:ext cx="0" cy="2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1" name="Text Box 10"/>
            <p:cNvSpPr txBox="1">
              <a:spLocks noChangeArrowheads="1"/>
            </p:cNvSpPr>
            <p:nvPr/>
          </p:nvSpPr>
          <p:spPr bwMode="auto">
            <a:xfrm>
              <a:off x="3211" y="1265"/>
              <a:ext cx="965" cy="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Vermeidungs-kosten von Unternehmen 2</a:t>
              </a:r>
            </a:p>
          </p:txBody>
        </p:sp>
        <p:sp>
          <p:nvSpPr>
            <p:cNvPr id="21532" name="Line 11"/>
            <p:cNvSpPr>
              <a:spLocks noChangeShapeType="1"/>
            </p:cNvSpPr>
            <p:nvPr/>
          </p:nvSpPr>
          <p:spPr bwMode="auto">
            <a:xfrm>
              <a:off x="3696" y="2592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3" name="Line 12"/>
            <p:cNvSpPr>
              <a:spLocks noChangeShapeType="1"/>
            </p:cNvSpPr>
            <p:nvPr/>
          </p:nvSpPr>
          <p:spPr bwMode="auto">
            <a:xfrm flipH="1">
              <a:off x="3120" y="264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4" name="AutoShape 13"/>
            <p:cNvSpPr>
              <a:spLocks/>
            </p:cNvSpPr>
            <p:nvPr/>
          </p:nvSpPr>
          <p:spPr bwMode="auto">
            <a:xfrm rot="5400000">
              <a:off x="4248" y="1896"/>
              <a:ext cx="191" cy="1296"/>
            </a:xfrm>
            <a:prstGeom prst="leftBrace">
              <a:avLst>
                <a:gd name="adj1" fmla="val 56545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35" name="Line 14"/>
            <p:cNvSpPr>
              <a:spLocks noChangeShapeType="1"/>
            </p:cNvSpPr>
            <p:nvPr/>
          </p:nvSpPr>
          <p:spPr bwMode="auto">
            <a:xfrm>
              <a:off x="4992" y="2592"/>
              <a:ext cx="0" cy="10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36" name="Text Box 15"/>
            <p:cNvSpPr txBox="1">
              <a:spLocks noChangeArrowheads="1"/>
            </p:cNvSpPr>
            <p:nvPr/>
          </p:nvSpPr>
          <p:spPr bwMode="auto">
            <a:xfrm>
              <a:off x="3888" y="2112"/>
              <a:ext cx="1057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Reduktion durch Unternehmen 2</a:t>
              </a:r>
            </a:p>
          </p:txBody>
        </p:sp>
        <p:sp>
          <p:nvSpPr>
            <p:cNvPr id="21537" name="Oval 16"/>
            <p:cNvSpPr>
              <a:spLocks noChangeArrowheads="1"/>
            </p:cNvSpPr>
            <p:nvPr/>
          </p:nvSpPr>
          <p:spPr bwMode="auto">
            <a:xfrm>
              <a:off x="3672" y="261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38" name="Oval 17"/>
            <p:cNvSpPr>
              <a:spLocks noChangeArrowheads="1"/>
            </p:cNvSpPr>
            <p:nvPr/>
          </p:nvSpPr>
          <p:spPr bwMode="auto">
            <a:xfrm>
              <a:off x="4971" y="360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21509" name="Group 18"/>
          <p:cNvGrpSpPr>
            <a:grpSpLocks/>
          </p:cNvGrpSpPr>
          <p:nvPr/>
        </p:nvGrpSpPr>
        <p:grpSpPr bwMode="auto">
          <a:xfrm>
            <a:off x="838200" y="1752600"/>
            <a:ext cx="3236913" cy="4111625"/>
            <a:chOff x="528" y="1248"/>
            <a:chExt cx="2039" cy="2590"/>
          </a:xfrm>
        </p:grpSpPr>
        <p:sp>
          <p:nvSpPr>
            <p:cNvPr id="21515" name="Line 19"/>
            <p:cNvSpPr>
              <a:spLocks noChangeShapeType="1"/>
            </p:cNvSpPr>
            <p:nvPr/>
          </p:nvSpPr>
          <p:spPr bwMode="auto">
            <a:xfrm>
              <a:off x="566" y="3632"/>
              <a:ext cx="20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6" name="Freeform 20"/>
            <p:cNvSpPr>
              <a:spLocks/>
            </p:cNvSpPr>
            <p:nvPr/>
          </p:nvSpPr>
          <p:spPr bwMode="auto">
            <a:xfrm>
              <a:off x="1029" y="1289"/>
              <a:ext cx="1378" cy="2329"/>
            </a:xfrm>
            <a:custGeom>
              <a:avLst/>
              <a:gdLst>
                <a:gd name="T0" fmla="*/ 0 w 2190"/>
                <a:gd name="T1" fmla="*/ 0 h 2333"/>
                <a:gd name="T2" fmla="*/ 1 w 2190"/>
                <a:gd name="T3" fmla="*/ 1038 h 2333"/>
                <a:gd name="T4" fmla="*/ 1 w 2190"/>
                <a:gd name="T5" fmla="*/ 1820 h 2333"/>
                <a:gd name="T6" fmla="*/ 1 w 2190"/>
                <a:gd name="T7" fmla="*/ 2189 h 23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90"/>
                <a:gd name="T13" fmla="*/ 0 h 2333"/>
                <a:gd name="T14" fmla="*/ 2190 w 2190"/>
                <a:gd name="T15" fmla="*/ 2333 h 23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90" h="2333">
                  <a:moveTo>
                    <a:pt x="0" y="0"/>
                  </a:moveTo>
                  <a:cubicBezTo>
                    <a:pt x="55" y="184"/>
                    <a:pt x="153" y="789"/>
                    <a:pt x="330" y="1110"/>
                  </a:cubicBezTo>
                  <a:cubicBezTo>
                    <a:pt x="507" y="1431"/>
                    <a:pt x="755" y="1724"/>
                    <a:pt x="1065" y="1928"/>
                  </a:cubicBezTo>
                  <a:cubicBezTo>
                    <a:pt x="1375" y="2132"/>
                    <a:pt x="1956" y="2249"/>
                    <a:pt x="2190" y="2333"/>
                  </a:cubicBezTo>
                </a:path>
              </a:pathLst>
            </a:custGeom>
            <a:noFill/>
            <a:ln w="444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7" name="Line 21"/>
            <p:cNvSpPr>
              <a:spLocks noChangeShapeType="1"/>
            </p:cNvSpPr>
            <p:nvPr/>
          </p:nvSpPr>
          <p:spPr bwMode="auto">
            <a:xfrm flipV="1">
              <a:off x="566" y="1248"/>
              <a:ext cx="0" cy="2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18" name="Text Box 22"/>
            <p:cNvSpPr txBox="1">
              <a:spLocks noChangeArrowheads="1"/>
            </p:cNvSpPr>
            <p:nvPr/>
          </p:nvSpPr>
          <p:spPr bwMode="auto">
            <a:xfrm>
              <a:off x="619" y="1265"/>
              <a:ext cx="965" cy="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Vermeidungs-kosten von Unternehmen 1</a:t>
              </a:r>
            </a:p>
          </p:txBody>
        </p:sp>
        <p:sp>
          <p:nvSpPr>
            <p:cNvPr id="21519" name="Line 23"/>
            <p:cNvSpPr>
              <a:spLocks noChangeShapeType="1"/>
            </p:cNvSpPr>
            <p:nvPr/>
          </p:nvSpPr>
          <p:spPr bwMode="auto">
            <a:xfrm>
              <a:off x="1596" y="3086"/>
              <a:ext cx="0" cy="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0" name="Line 24"/>
            <p:cNvSpPr>
              <a:spLocks noChangeShapeType="1"/>
            </p:cNvSpPr>
            <p:nvPr/>
          </p:nvSpPr>
          <p:spPr bwMode="auto">
            <a:xfrm flipH="1">
              <a:off x="528" y="3072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1" name="Text Box 25"/>
            <p:cNvSpPr txBox="1">
              <a:spLocks noChangeArrowheads="1"/>
            </p:cNvSpPr>
            <p:nvPr/>
          </p:nvSpPr>
          <p:spPr bwMode="auto">
            <a:xfrm>
              <a:off x="710" y="3633"/>
              <a:ext cx="1118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        Zertifikate</a:t>
              </a:r>
              <a:r>
                <a:rPr lang="de-DE" altLang="en-US" sz="1400" i="1">
                  <a:latin typeface="Arial" panose="020B0604020202020204" pitchFamily="34" charset="0"/>
                </a:rPr>
                <a:t> Q</a:t>
              </a:r>
              <a:r>
                <a:rPr lang="de-DE" altLang="en-US" sz="1400" baseline="-25000">
                  <a:latin typeface="Arial" panose="020B0604020202020204" pitchFamily="34" charset="0"/>
                </a:rPr>
                <a:t>1</a:t>
              </a:r>
              <a:endParaRPr lang="de-DE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21522" name="AutoShape 26"/>
            <p:cNvSpPr>
              <a:spLocks/>
            </p:cNvSpPr>
            <p:nvPr/>
          </p:nvSpPr>
          <p:spPr bwMode="auto">
            <a:xfrm rot="5400000">
              <a:off x="1928" y="2535"/>
              <a:ext cx="191" cy="816"/>
            </a:xfrm>
            <a:prstGeom prst="leftBrace">
              <a:avLst>
                <a:gd name="adj1" fmla="val 35602"/>
                <a:gd name="adj2" fmla="val 48875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23" name="Line 27"/>
            <p:cNvSpPr>
              <a:spLocks noChangeShapeType="1"/>
            </p:cNvSpPr>
            <p:nvPr/>
          </p:nvSpPr>
          <p:spPr bwMode="auto">
            <a:xfrm>
              <a:off x="2416" y="3038"/>
              <a:ext cx="0" cy="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24" name="Text Box 28"/>
            <p:cNvSpPr txBox="1">
              <a:spLocks noChangeArrowheads="1"/>
            </p:cNvSpPr>
            <p:nvPr/>
          </p:nvSpPr>
          <p:spPr bwMode="auto">
            <a:xfrm>
              <a:off x="1488" y="2544"/>
              <a:ext cx="1057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>
                  <a:latin typeface="Arial" panose="020B0604020202020204" pitchFamily="34" charset="0"/>
                </a:rPr>
                <a:t>Reduktion durch Unternehmen 1</a:t>
              </a:r>
            </a:p>
          </p:txBody>
        </p:sp>
        <p:sp>
          <p:nvSpPr>
            <p:cNvPr id="21525" name="Oval 29"/>
            <p:cNvSpPr>
              <a:spLocks noChangeArrowheads="1"/>
            </p:cNvSpPr>
            <p:nvPr/>
          </p:nvSpPr>
          <p:spPr bwMode="auto">
            <a:xfrm>
              <a:off x="1580" y="304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1526" name="Oval 30"/>
            <p:cNvSpPr>
              <a:spLocks noChangeArrowheads="1"/>
            </p:cNvSpPr>
            <p:nvPr/>
          </p:nvSpPr>
          <p:spPr bwMode="auto">
            <a:xfrm>
              <a:off x="2400" y="360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21510" name="Group 31"/>
          <p:cNvGrpSpPr>
            <a:grpSpLocks/>
          </p:cNvGrpSpPr>
          <p:nvPr/>
        </p:nvGrpSpPr>
        <p:grpSpPr bwMode="auto">
          <a:xfrm>
            <a:off x="914400" y="3505200"/>
            <a:ext cx="4953000" cy="1524000"/>
            <a:chOff x="576" y="2352"/>
            <a:chExt cx="3120" cy="960"/>
          </a:xfrm>
        </p:grpSpPr>
        <p:sp>
          <p:nvSpPr>
            <p:cNvPr id="21512" name="AutoShape 32"/>
            <p:cNvSpPr>
              <a:spLocks/>
            </p:cNvSpPr>
            <p:nvPr/>
          </p:nvSpPr>
          <p:spPr bwMode="auto">
            <a:xfrm>
              <a:off x="3024" y="2640"/>
              <a:ext cx="96" cy="432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254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356385" name="Text Box 33"/>
            <p:cNvSpPr txBox="1">
              <a:spLocks noChangeArrowheads="1"/>
            </p:cNvSpPr>
            <p:nvPr/>
          </p:nvSpPr>
          <p:spPr bwMode="auto">
            <a:xfrm rot="16200000">
              <a:off x="2410" y="2726"/>
              <a:ext cx="960" cy="212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sz="1600" b="1">
                  <a:solidFill>
                    <a:schemeClr val="bg1"/>
                  </a:solidFill>
                </a:rPr>
                <a:t>ARBITRAGE</a:t>
              </a:r>
              <a:endParaRPr lang="de-DE" sz="1600" b="1">
                <a:solidFill>
                  <a:schemeClr val="bg1"/>
                </a:solidFill>
                <a:latin typeface="Book Antiqua" pitchFamily="18" charset="0"/>
              </a:endParaRPr>
            </a:p>
          </p:txBody>
        </p:sp>
        <p:sp>
          <p:nvSpPr>
            <p:cNvPr id="21514" name="Line 34"/>
            <p:cNvSpPr>
              <a:spLocks noChangeShapeType="1"/>
            </p:cNvSpPr>
            <p:nvPr/>
          </p:nvSpPr>
          <p:spPr bwMode="auto">
            <a:xfrm>
              <a:off x="576" y="3072"/>
              <a:ext cx="3120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462563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33600" y="1676400"/>
            <a:ext cx="5638800" cy="3810000"/>
            <a:chOff x="1344" y="1056"/>
            <a:chExt cx="3552" cy="2400"/>
          </a:xfrm>
        </p:grpSpPr>
        <p:sp>
          <p:nvSpPr>
            <p:cNvPr id="22549" name="Freeform 3"/>
            <p:cNvSpPr>
              <a:spLocks/>
            </p:cNvSpPr>
            <p:nvPr/>
          </p:nvSpPr>
          <p:spPr bwMode="auto">
            <a:xfrm>
              <a:off x="1776" y="1296"/>
              <a:ext cx="2880" cy="1776"/>
            </a:xfrm>
            <a:custGeom>
              <a:avLst/>
              <a:gdLst>
                <a:gd name="T0" fmla="*/ 760169816 w 2016"/>
                <a:gd name="T1" fmla="*/ 0 h 1776"/>
                <a:gd name="T2" fmla="*/ 579130067 w 2016"/>
                <a:gd name="T3" fmla="*/ 864 h 1776"/>
                <a:gd name="T4" fmla="*/ 289647647 w 2016"/>
                <a:gd name="T5" fmla="*/ 1488 h 1776"/>
                <a:gd name="T6" fmla="*/ 0 w 2016"/>
                <a:gd name="T7" fmla="*/ 1776 h 17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6"/>
                <a:gd name="T13" fmla="*/ 0 h 1776"/>
                <a:gd name="T14" fmla="*/ 2016 w 2016"/>
                <a:gd name="T15" fmla="*/ 1776 h 17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6" h="1776">
                  <a:moveTo>
                    <a:pt x="2016" y="0"/>
                  </a:moveTo>
                  <a:cubicBezTo>
                    <a:pt x="1880" y="308"/>
                    <a:pt x="1744" y="616"/>
                    <a:pt x="1536" y="864"/>
                  </a:cubicBezTo>
                  <a:cubicBezTo>
                    <a:pt x="1328" y="1112"/>
                    <a:pt x="1024" y="1336"/>
                    <a:pt x="768" y="1488"/>
                  </a:cubicBezTo>
                  <a:cubicBezTo>
                    <a:pt x="512" y="1640"/>
                    <a:pt x="128" y="1728"/>
                    <a:pt x="0" y="1776"/>
                  </a:cubicBezTo>
                </a:path>
              </a:pathLst>
            </a:custGeom>
            <a:noFill/>
            <a:ln w="44450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0" name="Line 4"/>
            <p:cNvSpPr>
              <a:spLocks noChangeShapeType="1"/>
            </p:cNvSpPr>
            <p:nvPr/>
          </p:nvSpPr>
          <p:spPr bwMode="auto">
            <a:xfrm>
              <a:off x="3967" y="2160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1" name="Text Box 5"/>
            <p:cNvSpPr txBox="1">
              <a:spLocks noChangeArrowheads="1"/>
            </p:cNvSpPr>
            <p:nvPr/>
          </p:nvSpPr>
          <p:spPr bwMode="auto">
            <a:xfrm>
              <a:off x="3456" y="1056"/>
              <a:ext cx="1440" cy="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  <a:t>Vermeidungskosten</a:t>
              </a:r>
              <a:b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</a:br>
              <a: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  <a:t>von Unternehmen 2 (Grenzkosten)</a:t>
              </a:r>
              <a:endParaRPr lang="de-DE" altLang="en-US" sz="1600">
                <a:latin typeface="Arial" panose="020B0604020202020204" pitchFamily="34" charset="0"/>
              </a:endParaRPr>
            </a:p>
          </p:txBody>
        </p:sp>
        <p:sp>
          <p:nvSpPr>
            <p:cNvPr id="22552" name="Line 6"/>
            <p:cNvSpPr>
              <a:spLocks noChangeShapeType="1"/>
            </p:cNvSpPr>
            <p:nvPr/>
          </p:nvSpPr>
          <p:spPr bwMode="auto">
            <a:xfrm flipH="1">
              <a:off x="2592" y="2174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53" name="Oval 7"/>
            <p:cNvSpPr>
              <a:spLocks noChangeArrowheads="1"/>
            </p:cNvSpPr>
            <p:nvPr/>
          </p:nvSpPr>
          <p:spPr bwMode="auto">
            <a:xfrm>
              <a:off x="3936" y="21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2554" name="AutoShape 8"/>
            <p:cNvSpPr>
              <a:spLocks/>
            </p:cNvSpPr>
            <p:nvPr/>
          </p:nvSpPr>
          <p:spPr bwMode="auto">
            <a:xfrm>
              <a:off x="1584" y="2160"/>
              <a:ext cx="144" cy="720"/>
            </a:xfrm>
            <a:prstGeom prst="leftBrace">
              <a:avLst>
                <a:gd name="adj1" fmla="val 41667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357385" name="Rectangle 9"/>
            <p:cNvSpPr>
              <a:spLocks noChangeArrowheads="1"/>
            </p:cNvSpPr>
            <p:nvPr/>
          </p:nvSpPr>
          <p:spPr bwMode="auto">
            <a:xfrm rot="16200000">
              <a:off x="1012" y="2396"/>
              <a:ext cx="875" cy="212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5000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1600" b="1">
                  <a:solidFill>
                    <a:schemeClr val="bg1"/>
                  </a:solidFill>
                </a:rPr>
                <a:t>ARBITRAGE</a:t>
              </a:r>
            </a:p>
          </p:txBody>
        </p:sp>
        <p:sp>
          <p:nvSpPr>
            <p:cNvPr id="22556" name="Rectangle 10"/>
            <p:cNvSpPr>
              <a:spLocks noChangeArrowheads="1"/>
            </p:cNvSpPr>
            <p:nvPr/>
          </p:nvSpPr>
          <p:spPr bwMode="auto">
            <a:xfrm>
              <a:off x="4032" y="3216"/>
              <a:ext cx="863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chemeClr val="tx2"/>
                  </a:solidFill>
                  <a:latin typeface="Arial" panose="020B0604020202020204" pitchFamily="34" charset="0"/>
                </a:rPr>
                <a:t>Zertifikate</a:t>
              </a:r>
              <a:r>
                <a:rPr lang="de-DE" altLang="en-US" sz="1600" i="1">
                  <a:solidFill>
                    <a:schemeClr val="tx2"/>
                  </a:solidFill>
                  <a:latin typeface="Arial" panose="020B0604020202020204" pitchFamily="34" charset="0"/>
                </a:rPr>
                <a:t> Q</a:t>
              </a:r>
              <a:r>
                <a:rPr lang="de-DE" altLang="en-US" sz="1600" baseline="-25000">
                  <a:solidFill>
                    <a:schemeClr val="tx2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2530" name="Rectangle 11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772400" cy="914400"/>
          </a:xfrm>
        </p:spPr>
        <p:txBody>
          <a:bodyPr/>
          <a:lstStyle/>
          <a:p>
            <a:r>
              <a:rPr lang="de-DE" altLang="en-US" smtClean="0"/>
              <a:t>Prinzip des Zertifikatehandels</a:t>
            </a:r>
          </a:p>
        </p:txBody>
      </p:sp>
      <p:sp>
        <p:nvSpPr>
          <p:cNvPr id="22531" name="Line 12"/>
          <p:cNvSpPr>
            <a:spLocks noChangeShapeType="1"/>
          </p:cNvSpPr>
          <p:nvPr/>
        </p:nvSpPr>
        <p:spPr bwMode="auto">
          <a:xfrm>
            <a:off x="2762250" y="5440363"/>
            <a:ext cx="5046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2" name="Freeform 13"/>
          <p:cNvSpPr>
            <a:spLocks/>
          </p:cNvSpPr>
          <p:nvPr/>
        </p:nvSpPr>
        <p:spPr bwMode="auto">
          <a:xfrm>
            <a:off x="4800600" y="1695450"/>
            <a:ext cx="2974975" cy="3514725"/>
          </a:xfrm>
          <a:custGeom>
            <a:avLst/>
            <a:gdLst>
              <a:gd name="T0" fmla="*/ 0 w 1874"/>
              <a:gd name="T1" fmla="*/ 0 h 2214"/>
              <a:gd name="T2" fmla="*/ 2147483646 w 1874"/>
              <a:gd name="T3" fmla="*/ 2147483646 h 2214"/>
              <a:gd name="T4" fmla="*/ 2147483646 w 1874"/>
              <a:gd name="T5" fmla="*/ 2147483646 h 2214"/>
              <a:gd name="T6" fmla="*/ 2147483646 w 1874"/>
              <a:gd name="T7" fmla="*/ 2147483646 h 2214"/>
              <a:gd name="T8" fmla="*/ 0 60000 65536"/>
              <a:gd name="T9" fmla="*/ 0 60000 65536"/>
              <a:gd name="T10" fmla="*/ 0 60000 65536"/>
              <a:gd name="T11" fmla="*/ 0 60000 65536"/>
              <a:gd name="T12" fmla="*/ 0 w 1874"/>
              <a:gd name="T13" fmla="*/ 0 h 2214"/>
              <a:gd name="T14" fmla="*/ 1874 w 1874"/>
              <a:gd name="T15" fmla="*/ 2214 h 2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74" h="2214">
                <a:moveTo>
                  <a:pt x="0" y="0"/>
                </a:moveTo>
                <a:cubicBezTo>
                  <a:pt x="55" y="184"/>
                  <a:pt x="153" y="789"/>
                  <a:pt x="330" y="1110"/>
                </a:cubicBezTo>
                <a:cubicBezTo>
                  <a:pt x="507" y="1431"/>
                  <a:pt x="808" y="1744"/>
                  <a:pt x="1065" y="1928"/>
                </a:cubicBezTo>
                <a:cubicBezTo>
                  <a:pt x="1322" y="2112"/>
                  <a:pt x="1706" y="2155"/>
                  <a:pt x="1874" y="2214"/>
                </a:cubicBezTo>
              </a:path>
            </a:pathLst>
          </a:custGeom>
          <a:noFill/>
          <a:ln w="444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3" name="Text Box 14"/>
          <p:cNvSpPr txBox="1">
            <a:spLocks noChangeArrowheads="1"/>
          </p:cNvSpPr>
          <p:nvPr/>
        </p:nvSpPr>
        <p:spPr bwMode="auto">
          <a:xfrm>
            <a:off x="2743200" y="1676400"/>
            <a:ext cx="2362200" cy="754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Vermeidungskosten</a:t>
            </a:r>
            <a:br>
              <a:rPr lang="de-DE" altLang="en-US" sz="1600">
                <a:latin typeface="Arial" panose="020B0604020202020204" pitchFamily="34" charset="0"/>
              </a:rPr>
            </a:br>
            <a:r>
              <a:rPr lang="de-DE" altLang="en-US" sz="1600">
                <a:latin typeface="Arial" panose="020B0604020202020204" pitchFamily="34" charset="0"/>
              </a:rPr>
              <a:t>von Unternehmen 1 (Grenzkosten)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2534" name="Line 15"/>
          <p:cNvSpPr>
            <a:spLocks noChangeShapeType="1"/>
          </p:cNvSpPr>
          <p:nvPr/>
        </p:nvSpPr>
        <p:spPr bwMode="auto">
          <a:xfrm flipH="1">
            <a:off x="2667000" y="4595813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5" name="Text Box 16"/>
          <p:cNvSpPr txBox="1">
            <a:spLocks noChangeArrowheads="1"/>
          </p:cNvSpPr>
          <p:nvPr/>
        </p:nvSpPr>
        <p:spPr bwMode="auto">
          <a:xfrm>
            <a:off x="3733800" y="5029200"/>
            <a:ext cx="14478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Zertifikate</a:t>
            </a:r>
            <a:r>
              <a:rPr lang="de-DE" altLang="en-US" sz="1600" i="1">
                <a:latin typeface="Arial" panose="020B0604020202020204" pitchFamily="34" charset="0"/>
              </a:rPr>
              <a:t> Q</a:t>
            </a:r>
            <a:r>
              <a:rPr lang="de-DE" altLang="en-US" sz="1600" baseline="-25000">
                <a:latin typeface="Arial" panose="020B0604020202020204" pitchFamily="34" charset="0"/>
              </a:rPr>
              <a:t>1</a:t>
            </a:r>
            <a:endParaRPr lang="de-DE" altLang="en-US" sz="1800" baseline="-25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2536" name="Oval 17"/>
          <p:cNvSpPr>
            <a:spLocks noChangeArrowheads="1"/>
          </p:cNvSpPr>
          <p:nvPr/>
        </p:nvSpPr>
        <p:spPr bwMode="auto">
          <a:xfrm>
            <a:off x="6248400" y="4572000"/>
            <a:ext cx="76200" cy="762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2537" name="Line 18"/>
          <p:cNvSpPr>
            <a:spLocks noChangeShapeType="1"/>
          </p:cNvSpPr>
          <p:nvPr/>
        </p:nvSpPr>
        <p:spPr bwMode="auto">
          <a:xfrm flipV="1">
            <a:off x="2762250" y="1649413"/>
            <a:ext cx="0" cy="379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8" name="Line 19"/>
          <p:cNvSpPr>
            <a:spLocks noChangeShapeType="1"/>
          </p:cNvSpPr>
          <p:nvPr/>
        </p:nvSpPr>
        <p:spPr bwMode="auto">
          <a:xfrm>
            <a:off x="6272213" y="4670425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539" name="Line 20"/>
          <p:cNvSpPr>
            <a:spLocks noChangeShapeType="1"/>
          </p:cNvSpPr>
          <p:nvPr/>
        </p:nvSpPr>
        <p:spPr bwMode="auto">
          <a:xfrm flipV="1">
            <a:off x="7772400" y="1676400"/>
            <a:ext cx="0" cy="379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029200" y="3476625"/>
            <a:ext cx="1828800" cy="3001963"/>
            <a:chOff x="3168" y="2190"/>
            <a:chExt cx="1152" cy="1891"/>
          </a:xfrm>
        </p:grpSpPr>
        <p:sp>
          <p:nvSpPr>
            <p:cNvPr id="22542" name="Freeform 22"/>
            <p:cNvSpPr>
              <a:spLocks/>
            </p:cNvSpPr>
            <p:nvPr/>
          </p:nvSpPr>
          <p:spPr bwMode="auto">
            <a:xfrm>
              <a:off x="3563" y="2468"/>
              <a:ext cx="405" cy="435"/>
            </a:xfrm>
            <a:custGeom>
              <a:avLst/>
              <a:gdLst>
                <a:gd name="T0" fmla="*/ 0 w 405"/>
                <a:gd name="T1" fmla="*/ 0 h 435"/>
                <a:gd name="T2" fmla="*/ 397 w 405"/>
                <a:gd name="T3" fmla="*/ 0 h 435"/>
                <a:gd name="T4" fmla="*/ 405 w 405"/>
                <a:gd name="T5" fmla="*/ 435 h 435"/>
                <a:gd name="T6" fmla="*/ 172 w 405"/>
                <a:gd name="T7" fmla="*/ 202 h 435"/>
                <a:gd name="T8" fmla="*/ 0 w 405"/>
                <a:gd name="T9" fmla="*/ 0 h 4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5"/>
                <a:gd name="T16" fmla="*/ 0 h 435"/>
                <a:gd name="T17" fmla="*/ 405 w 405"/>
                <a:gd name="T18" fmla="*/ 435 h 4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5" h="435">
                  <a:moveTo>
                    <a:pt x="0" y="0"/>
                  </a:moveTo>
                  <a:lnTo>
                    <a:pt x="397" y="0"/>
                  </a:lnTo>
                  <a:lnTo>
                    <a:pt x="405" y="435"/>
                  </a:lnTo>
                  <a:lnTo>
                    <a:pt x="172" y="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43" name="Freeform 23"/>
            <p:cNvSpPr>
              <a:spLocks/>
            </p:cNvSpPr>
            <p:nvPr/>
          </p:nvSpPr>
          <p:spPr bwMode="auto">
            <a:xfrm>
              <a:off x="3548" y="2190"/>
              <a:ext cx="420" cy="278"/>
            </a:xfrm>
            <a:custGeom>
              <a:avLst/>
              <a:gdLst>
                <a:gd name="T0" fmla="*/ 15 w 420"/>
                <a:gd name="T1" fmla="*/ 263 h 278"/>
                <a:gd name="T2" fmla="*/ 412 w 420"/>
                <a:gd name="T3" fmla="*/ 0 h 278"/>
                <a:gd name="T4" fmla="*/ 420 w 420"/>
                <a:gd name="T5" fmla="*/ 278 h 278"/>
                <a:gd name="T6" fmla="*/ 0 w 420"/>
                <a:gd name="T7" fmla="*/ 270 h 2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0"/>
                <a:gd name="T13" fmla="*/ 0 h 278"/>
                <a:gd name="T14" fmla="*/ 420 w 420"/>
                <a:gd name="T15" fmla="*/ 278 h 2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0" h="278">
                  <a:moveTo>
                    <a:pt x="15" y="263"/>
                  </a:moveTo>
                  <a:lnTo>
                    <a:pt x="412" y="0"/>
                  </a:lnTo>
                  <a:lnTo>
                    <a:pt x="420" y="278"/>
                  </a:lnTo>
                  <a:lnTo>
                    <a:pt x="0" y="270"/>
                  </a:lnTo>
                </a:path>
              </a:pathLst>
            </a:custGeom>
            <a:solidFill>
              <a:srgbClr val="FF66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44" name="Oval 24"/>
            <p:cNvSpPr>
              <a:spLocks noChangeArrowheads="1"/>
            </p:cNvSpPr>
            <p:nvPr/>
          </p:nvSpPr>
          <p:spPr bwMode="auto">
            <a:xfrm>
              <a:off x="3525" y="2419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2545" name="Line 25"/>
            <p:cNvSpPr>
              <a:spLocks noChangeShapeType="1"/>
            </p:cNvSpPr>
            <p:nvPr/>
          </p:nvSpPr>
          <p:spPr bwMode="auto">
            <a:xfrm>
              <a:off x="3552" y="2496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546" name="AutoShape 26"/>
            <p:cNvSpPr>
              <a:spLocks/>
            </p:cNvSpPr>
            <p:nvPr/>
          </p:nvSpPr>
          <p:spPr bwMode="auto">
            <a:xfrm rot="-5400000">
              <a:off x="3696" y="3312"/>
              <a:ext cx="144" cy="43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2547" name="Text Box 27"/>
            <p:cNvSpPr txBox="1">
              <a:spLocks noChangeArrowheads="1"/>
            </p:cNvSpPr>
            <p:nvPr/>
          </p:nvSpPr>
          <p:spPr bwMode="auto">
            <a:xfrm>
              <a:off x="3168" y="3600"/>
              <a:ext cx="1152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Zertifikatehandel </a:t>
              </a:r>
              <a:r>
                <a:rPr lang="de-DE" altLang="en-US" sz="1200">
                  <a:latin typeface="Arial" panose="020B0604020202020204" pitchFamily="34" charset="0"/>
                </a:rPr>
                <a:t>(Unternehmen 2 kauft von Unternehmen 1)</a:t>
              </a:r>
              <a:endParaRPr lang="de-DE" altLang="en-US" sz="1200" baseline="-250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548" name="Oval 28"/>
            <p:cNvSpPr>
              <a:spLocks noChangeArrowheads="1"/>
            </p:cNvSpPr>
            <p:nvPr/>
          </p:nvSpPr>
          <p:spPr bwMode="auto">
            <a:xfrm>
              <a:off x="3525" y="2419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357405" name="Text Box 29"/>
          <p:cNvSpPr txBox="1">
            <a:spLocks noChangeArrowheads="1"/>
          </p:cNvSpPr>
          <p:nvPr/>
        </p:nvSpPr>
        <p:spPr bwMode="auto">
          <a:xfrm>
            <a:off x="6372225" y="3933825"/>
            <a:ext cx="1873250" cy="312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1,7 Mrd EURO</a:t>
            </a:r>
            <a:endParaRPr lang="de-DE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157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40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Aktuelle CO</a:t>
            </a:r>
            <a:r>
              <a:rPr lang="de-DE" altLang="en-US" baseline="-25000" dirty="0" smtClean="0"/>
              <a:t>2</a:t>
            </a:r>
            <a:r>
              <a:rPr lang="de-DE" altLang="en-US" dirty="0" smtClean="0"/>
              <a:t>-Preise</a:t>
            </a:r>
          </a:p>
        </p:txBody>
      </p:sp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539552" y="1676400"/>
            <a:ext cx="84969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In 2021 sind die ETS-Zertifikat-Preise auf </a:t>
            </a:r>
            <a:r>
              <a:rPr lang="de-DE" altLang="en-US" sz="1800" dirty="0" smtClean="0">
                <a:latin typeface="Arial" panose="020B0604020202020204" pitchFamily="34" charset="0"/>
              </a:rPr>
              <a:t>über €</a:t>
            </a:r>
            <a:r>
              <a:rPr lang="de-DE" altLang="en-US" sz="1800" dirty="0" smtClean="0">
                <a:latin typeface="Arial" panose="020B0604020202020204" pitchFamily="34" charset="0"/>
              </a:rPr>
              <a:t>9</a:t>
            </a:r>
            <a:r>
              <a:rPr lang="de-DE" altLang="en-US" sz="1800" dirty="0" smtClean="0">
                <a:latin typeface="Arial" panose="020B0604020202020204" pitchFamily="34" charset="0"/>
              </a:rPr>
              <a:t>0/tCO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 smtClean="0">
                <a:latin typeface="Arial" panose="020B0604020202020204" pitchFamily="34" charset="0"/>
              </a:rPr>
              <a:t> </a:t>
            </a:r>
            <a:r>
              <a:rPr lang="de-DE" altLang="en-US" sz="1800" dirty="0" smtClean="0">
                <a:latin typeface="Arial" panose="020B0604020202020204" pitchFamily="34" charset="0"/>
              </a:rPr>
              <a:t>gestiegen. Wohin jetzt?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68344" y="645303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MCC, 2021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8064896" cy="389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38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Andere Strategie: Innovation fördern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48" y="2322731"/>
            <a:ext cx="8150546" cy="4248472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9552" y="1676400"/>
            <a:ext cx="82996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Technologie-Förderung hat neue Märkte geschaffen, Produktionsvolumen erhöht, was zu Kostenreduktionen geführt hat (Lerneffekt = Learning-</a:t>
            </a:r>
            <a:r>
              <a:rPr lang="de-DE" altLang="en-US" sz="1800" dirty="0" err="1" smtClean="0">
                <a:latin typeface="Arial" panose="020B0604020202020204" pitchFamily="34" charset="0"/>
              </a:rPr>
              <a:t>By</a:t>
            </a:r>
            <a:r>
              <a:rPr lang="de-DE" altLang="en-US" sz="1800" dirty="0" smtClean="0">
                <a:latin typeface="Arial" panose="020B0604020202020204" pitchFamily="34" charset="0"/>
              </a:rPr>
              <a:t>-</a:t>
            </a:r>
            <a:r>
              <a:rPr lang="de-DE" altLang="en-US" sz="1800" dirty="0" err="1" smtClean="0">
                <a:latin typeface="Arial" panose="020B0604020202020204" pitchFamily="34" charset="0"/>
              </a:rPr>
              <a:t>Doing</a:t>
            </a:r>
            <a:r>
              <a:rPr lang="de-DE" altLang="en-US" sz="1800" dirty="0" smtClean="0">
                <a:latin typeface="Arial" panose="020B0604020202020204" pitchFamily="34" charset="0"/>
              </a:rPr>
              <a:t>)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endParaRPr lang="de-DE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755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 &amp; Energie: Fragen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776864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Klimawandel und Energie vereinen viele Themen der Wirtschaftswissenschaften.</a:t>
            </a:r>
          </a:p>
          <a:p>
            <a:pPr marL="0" indent="0">
              <a:buNone/>
              <a:defRPr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Was sind die wirtschaftlichen Folgen des Klimawandels?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Können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wir uns als Gesellschaft eine Energiewende leisten, ohne große wirtschaftliche Einbußen?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Können Märkte helfen, Anreize für saubere Energie und die nötigen neuen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echnologien zu schaffen?</a:t>
            </a: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finanzieren wir die Investitionen für die Energiewende?</a:t>
            </a:r>
          </a:p>
          <a:p>
            <a:pPr>
              <a:defRPr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Welche Rolle spielt Innovation?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gehen wir mit den Risiken um, dass das Klima gefährliche Kipppunkte erreicht?</a:t>
            </a:r>
          </a:p>
        </p:txBody>
      </p:sp>
    </p:spTree>
    <p:extLst>
      <p:ext uri="{BB962C8B-B14F-4D97-AF65-F5344CB8AC3E}">
        <p14:creationId xmlns:p14="http://schemas.microsoft.com/office/powerpoint/2010/main" val="232304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Lerneffekte und Lernkurven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2C7D504-C239-2E4B-A1DC-55D2C824F43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351265" y="1484784"/>
                <a:ext cx="2952328" cy="4408487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  <a:defRPr/>
                </a:pP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Lernkurven: je mehr gebaut wird, desto mehr lernt man, wie man Kosten reduzieren kann (effizienter, weniger Material, andere Materiale, bessere Herstellungsverfahren)</a:t>
                </a:r>
              </a:p>
              <a:p>
                <a:pPr marL="0" indent="0">
                  <a:buNone/>
                  <a:defRPr/>
                </a:pP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Kosten reduzieren in Abhängigkeit von der kumulativen Produktionsmenge Q:</a:t>
                </a:r>
              </a:p>
              <a:p>
                <a:pPr marL="0" indent="0">
                  <a:buNone/>
                  <a:defRPr/>
                </a:pP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𝐾</m:t>
                      </m:r>
                      <m:r>
                        <a:rPr lang="de-DE" sz="1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de-DE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𝛾</m:t>
                          </m:r>
                        </m:sup>
                      </m:sSup>
                    </m:oMath>
                  </m:oMathPara>
                </a14:m>
                <a:endParaRPr lang="de-DE" sz="16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Solar-PV: </a:t>
                </a:r>
                <a14:m>
                  <m:oMath xmlns:m="http://schemas.openxmlformats.org/officeDocument/2006/math">
                    <m:r>
                      <a:rPr lang="de-DE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=0.3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  <a:defRPr/>
                </a:pPr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Ähnliche Effekte in Auto-Industrie, Flugzeuge, usw.</a:t>
                </a: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F2C7D504-C239-2E4B-A1DC-55D2C824F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265" y="1484784"/>
                <a:ext cx="2952328" cy="4408487"/>
              </a:xfrm>
              <a:prstGeom prst="rect">
                <a:avLst/>
              </a:prstGeom>
              <a:blipFill>
                <a:blip r:embed="rId2"/>
                <a:stretch>
                  <a:fillRect l="-1240" t="-415" b="-167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80" y="1268760"/>
            <a:ext cx="5355885" cy="551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08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Lerneffekte und Lernkurven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9" y="1556793"/>
            <a:ext cx="7643192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Viele Länder haben dazu beigetragen, darunter auch Deutschland mit dem Erneuerbaren-Energien-Gesetz (EEG, 2000).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78" y="2492895"/>
            <a:ext cx="6972953" cy="401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55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Lerneffekte und Lernkurven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9" y="1556793"/>
            <a:ext cx="7643192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Ähnliche Effekte sieht man auch bei Batterien für Elektro-Autos und erwartet man für andere wichtige Technologien wie Wasserstoff-Elektrolyse.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065" y="2348880"/>
            <a:ext cx="7092280" cy="439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68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Endenergieverbrach: Strom </a:t>
            </a:r>
            <a:r>
              <a:rPr lang="de-DE" altLang="en-US" sz="2400" smtClean="0"/>
              <a:t>ist zentraler </a:t>
            </a:r>
            <a:r>
              <a:rPr lang="de-DE" altLang="en-US" sz="2400" dirty="0" smtClean="0"/>
              <a:t>Energieträger der Transformation 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516216" y="6401843"/>
            <a:ext cx="2736304" cy="3240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BCG/BDI Klimapfade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2021</a:t>
            </a: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8064896" cy="452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73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Steuern, Innovation und Regulierung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9" y="1556792"/>
            <a:ext cx="7643192" cy="280831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Tat werden alle Instrumente benötigt und eingesetzt. Die richtige Mischung wird heftig umstritten (Debatte um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Deployment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versus Innovation).</a:t>
            </a:r>
          </a:p>
          <a:p>
            <a:pPr marL="0" indent="0">
              <a:buNone/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Steuern / Cap-Trade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Erfolge: Ausstieg aus Kohle in Großbritannien und bald in Europa; Sulfurdioxidreduktion, um sauren Regen zu bekämpfen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Normen und Standards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Erfolge: Auto-emissionen, Effizienzmaßnahmen für Kühlschränke, Gebäudesanierung, usw.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Technologie-Förderung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Erfolge: Solarenergie, Windenergie, Batterien, Elektro-Autos, Kernenergie, Wasserstoff?</a:t>
            </a:r>
          </a:p>
        </p:txBody>
      </p:sp>
    </p:spTree>
    <p:extLst>
      <p:ext uri="{BB962C8B-B14F-4D97-AF65-F5344CB8AC3E}">
        <p14:creationId xmlns:p14="http://schemas.microsoft.com/office/powerpoint/2010/main" val="839217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Literatur-Empfehlungen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44824"/>
            <a:ext cx="2849517" cy="43651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1844824"/>
            <a:ext cx="3096687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30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Was sind die Gefahren?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776864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Pariser Klimaabkommen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vom 12. Dezember 2015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wurde von 196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Staaten plus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Europäische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Union vereinbart mit dem Ziel,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Erderwärmung im Vergleich zum vorindustriellen Zeitalter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deutlich unter zwei Grad Celsius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zu begrenzen,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möglichst sogar auf unter 1,5 Grad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Durch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Eindämmung des Klimawandels unterhalb dieses Temperaturniveaus sollen Umweltfolgen wie Naturkatastrophen, Dürren und ein Anstieg der Meeresspiegel wirksam begrenzt werden.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30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Was sind die Gefahren?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6" y="2031507"/>
            <a:ext cx="6138267" cy="3891104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256538" y="1772815"/>
            <a:ext cx="2887462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Kipppunkte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WAIS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West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Antarctic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Sheet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(⇒ 5m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Meeresspiegelanstieg)</a:t>
            </a: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Grönland (7m)</a:t>
            </a: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EAIS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East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Antarctic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Sheet (&gt;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50 m) </a:t>
            </a: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THC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thermohaline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circulation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(wärmt Europa)</a:t>
            </a: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ENSO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Niño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–Southern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Oscillation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(nimmt zu, führt zu Extremwetterereignissen)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630932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Why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the right climate target was agreed in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Paris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Nature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Climate Change, 2016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71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Klimawandel: Was sind die Kosten?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1700808"/>
            <a:ext cx="7776864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Was sind die Kosten,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der Gesellschaft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durch Treibhausgasemissionen und dem daraus resultierenden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Klimawandel entstehen?</a:t>
            </a:r>
          </a:p>
          <a:p>
            <a:pPr marL="0" indent="0">
              <a:buNone/>
              <a:defRPr/>
            </a:pPr>
            <a:endParaRPr lang="de-DE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Direkte Kosten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Wetterextreme (Hurrikane, Hitzeperioden, Dürren, Hochwasser, Waldbrände)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Erhöhung des Meeresspiegels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Ernteausfälle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Rückgang des verfügbaren Trinkwassers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Verlust der biologischen Vielfalt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Ausbreitung von Wüsten</a:t>
            </a:r>
          </a:p>
          <a:p>
            <a:pPr marL="0" indent="0">
              <a:buNone/>
              <a:defRPr/>
            </a:pPr>
            <a:endParaRPr lang="de-DE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Anpassungskosten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Deiche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Klimaanlagen</a:t>
            </a: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Anpassung von Ackerkulturen</a:t>
            </a:r>
          </a:p>
          <a:p>
            <a:pPr marL="0" indent="0">
              <a:buNone/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Kosten entstehen über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mehrere Jahrhunderte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37446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Klimaschäden: Was kostet der Gesellschaft eine ausgestoßene Tonne CO</a:t>
            </a:r>
            <a:r>
              <a:rPr lang="de-DE" altLang="en-US" sz="2400" baseline="-25000" dirty="0" smtClean="0"/>
              <a:t>2</a:t>
            </a:r>
            <a:r>
              <a:rPr lang="de-DE" altLang="en-US" sz="2400" dirty="0" smtClean="0"/>
              <a:t>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584" y="1916832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Hier kann der Diskontierungszinssatz eine große Rolle spielen!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176" y="6381328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www.umweltbundesamt.de/publikationen/methodenkonvention-umweltkosten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17" y="2276872"/>
            <a:ext cx="7164288" cy="39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05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Warnung: Diskontierung über lange Zeiten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grpSp>
        <p:nvGrpSpPr>
          <p:cNvPr id="6" name="Group 189"/>
          <p:cNvGrpSpPr>
            <a:grpSpLocks/>
          </p:cNvGrpSpPr>
          <p:nvPr/>
        </p:nvGrpSpPr>
        <p:grpSpPr bwMode="auto">
          <a:xfrm>
            <a:off x="380654" y="2513526"/>
            <a:ext cx="5256386" cy="3509194"/>
            <a:chOff x="831" y="1054"/>
            <a:chExt cx="4707" cy="299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456" y="1116"/>
            <a:ext cx="776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3" name="Formel" r:id="rId3" imgW="0" imgH="0" progId="Equation.DSMT4">
                    <p:embed/>
                  </p:oleObj>
                </mc:Choice>
                <mc:Fallback>
                  <p:oleObj name="Formel" r:id="rId3" imgW="0" imgH="0" progId="Equation.DSMT4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6" y="1116"/>
                          <a:ext cx="776" cy="32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063" y="3113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063" y="2612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063" y="2108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063" y="16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063" y="11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081" y="1107"/>
              <a:ext cx="1" cy="250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047" y="36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047" y="31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047" y="2612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047" y="2108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047" y="16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047" y="11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081" y="3613"/>
              <a:ext cx="445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108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155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202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248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95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342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3893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4362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V="1">
              <a:off x="483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1081" y="1107"/>
              <a:ext cx="186" cy="99"/>
            </a:xfrm>
            <a:custGeom>
              <a:avLst/>
              <a:gdLst>
                <a:gd name="T0" fmla="*/ 0 w 172"/>
                <a:gd name="T1" fmla="*/ 0 h 105"/>
                <a:gd name="T2" fmla="*/ 1301 w 172"/>
                <a:gd name="T3" fmla="*/ 8 h 105"/>
                <a:gd name="T4" fmla="*/ 2657 w 172"/>
                <a:gd name="T5" fmla="*/ 14 h 105"/>
                <a:gd name="T6" fmla="*/ 0 60000 65536"/>
                <a:gd name="T7" fmla="*/ 0 60000 65536"/>
                <a:gd name="T8" fmla="*/ 0 60000 65536"/>
                <a:gd name="T9" fmla="*/ 0 w 172"/>
                <a:gd name="T10" fmla="*/ 0 h 105"/>
                <a:gd name="T11" fmla="*/ 172 w 172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05">
                  <a:moveTo>
                    <a:pt x="0" y="0"/>
                  </a:moveTo>
                  <a:lnTo>
                    <a:pt x="84" y="53"/>
                  </a:lnTo>
                  <a:lnTo>
                    <a:pt x="172" y="10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1267" y="1206"/>
              <a:ext cx="187" cy="91"/>
            </a:xfrm>
            <a:custGeom>
              <a:avLst/>
              <a:gdLst>
                <a:gd name="T0" fmla="*/ 0 w 172"/>
                <a:gd name="T1" fmla="*/ 0 h 97"/>
                <a:gd name="T2" fmla="*/ 1558 w 172"/>
                <a:gd name="T3" fmla="*/ 8 h 97"/>
                <a:gd name="T4" fmla="*/ 3218 w 172"/>
                <a:gd name="T5" fmla="*/ 10 h 97"/>
                <a:gd name="T6" fmla="*/ 0 60000 65536"/>
                <a:gd name="T7" fmla="*/ 0 60000 65536"/>
                <a:gd name="T8" fmla="*/ 0 60000 65536"/>
                <a:gd name="T9" fmla="*/ 0 w 172"/>
                <a:gd name="T10" fmla="*/ 0 h 97"/>
                <a:gd name="T11" fmla="*/ 172 w 172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97">
                  <a:moveTo>
                    <a:pt x="0" y="0"/>
                  </a:moveTo>
                  <a:lnTo>
                    <a:pt x="84" y="49"/>
                  </a:lnTo>
                  <a:lnTo>
                    <a:pt x="172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1454" y="1297"/>
              <a:ext cx="187" cy="9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1641" y="1388"/>
              <a:ext cx="191" cy="87"/>
            </a:xfrm>
            <a:custGeom>
              <a:avLst/>
              <a:gdLst>
                <a:gd name="T0" fmla="*/ 0 w 176"/>
                <a:gd name="T1" fmla="*/ 0 h 92"/>
                <a:gd name="T2" fmla="*/ 1548 w 176"/>
                <a:gd name="T3" fmla="*/ 9 h 92"/>
                <a:gd name="T4" fmla="*/ 3091 w 176"/>
                <a:gd name="T5" fmla="*/ 13 h 92"/>
                <a:gd name="T6" fmla="*/ 0 60000 65536"/>
                <a:gd name="T7" fmla="*/ 0 60000 65536"/>
                <a:gd name="T8" fmla="*/ 0 60000 65536"/>
                <a:gd name="T9" fmla="*/ 0 w 176"/>
                <a:gd name="T10" fmla="*/ 0 h 92"/>
                <a:gd name="T11" fmla="*/ 176 w 176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2">
                  <a:moveTo>
                    <a:pt x="0" y="0"/>
                  </a:moveTo>
                  <a:lnTo>
                    <a:pt x="88" y="48"/>
                  </a:lnTo>
                  <a:lnTo>
                    <a:pt x="176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1832" y="1475"/>
              <a:ext cx="188" cy="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2020" y="1558"/>
              <a:ext cx="186" cy="7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2206" y="1636"/>
              <a:ext cx="187" cy="7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2393" y="1715"/>
              <a:ext cx="186" cy="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2579" y="1790"/>
              <a:ext cx="188" cy="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2767" y="1860"/>
              <a:ext cx="191" cy="66"/>
            </a:xfrm>
            <a:custGeom>
              <a:avLst/>
              <a:gdLst>
                <a:gd name="T0" fmla="*/ 0 w 176"/>
                <a:gd name="T1" fmla="*/ 0 h 70"/>
                <a:gd name="T2" fmla="*/ 1548 w 176"/>
                <a:gd name="T3" fmla="*/ 8 h 70"/>
                <a:gd name="T4" fmla="*/ 3091 w 176"/>
                <a:gd name="T5" fmla="*/ 8 h 70"/>
                <a:gd name="T6" fmla="*/ 0 60000 65536"/>
                <a:gd name="T7" fmla="*/ 0 60000 65536"/>
                <a:gd name="T8" fmla="*/ 0 60000 65536"/>
                <a:gd name="T9" fmla="*/ 0 w 176"/>
                <a:gd name="T10" fmla="*/ 0 h 70"/>
                <a:gd name="T11" fmla="*/ 176 w 176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70">
                  <a:moveTo>
                    <a:pt x="0" y="0"/>
                  </a:moveTo>
                  <a:lnTo>
                    <a:pt x="88" y="35"/>
                  </a:lnTo>
                  <a:lnTo>
                    <a:pt x="176" y="7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2958" y="1926"/>
              <a:ext cx="188" cy="6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3146" y="1992"/>
              <a:ext cx="186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3332" y="2054"/>
              <a:ext cx="187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3519" y="2116"/>
              <a:ext cx="186" cy="5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3705" y="2174"/>
              <a:ext cx="188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893" y="2228"/>
              <a:ext cx="191" cy="53"/>
            </a:xfrm>
            <a:custGeom>
              <a:avLst/>
              <a:gdLst>
                <a:gd name="T0" fmla="*/ 0 w 176"/>
                <a:gd name="T1" fmla="*/ 0 h 57"/>
                <a:gd name="T2" fmla="*/ 1548 w 176"/>
                <a:gd name="T3" fmla="*/ 7 h 57"/>
                <a:gd name="T4" fmla="*/ 3091 w 176"/>
                <a:gd name="T5" fmla="*/ 7 h 57"/>
                <a:gd name="T6" fmla="*/ 0 60000 65536"/>
                <a:gd name="T7" fmla="*/ 0 60000 65536"/>
                <a:gd name="T8" fmla="*/ 0 60000 65536"/>
                <a:gd name="T9" fmla="*/ 0 w 176"/>
                <a:gd name="T10" fmla="*/ 0 h 57"/>
                <a:gd name="T11" fmla="*/ 176 w 176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7">
                  <a:moveTo>
                    <a:pt x="0" y="0"/>
                  </a:moveTo>
                  <a:lnTo>
                    <a:pt x="88" y="27"/>
                  </a:lnTo>
                  <a:lnTo>
                    <a:pt x="176" y="5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>
              <a:off x="4084" y="2281"/>
              <a:ext cx="187" cy="5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4271" y="2336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51"/>
            <p:cNvSpPr>
              <a:spLocks noChangeShapeType="1"/>
            </p:cNvSpPr>
            <p:nvPr/>
          </p:nvSpPr>
          <p:spPr bwMode="auto">
            <a:xfrm>
              <a:off x="4458" y="2385"/>
              <a:ext cx="186" cy="4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4644" y="2431"/>
              <a:ext cx="187" cy="50"/>
            </a:xfrm>
            <a:custGeom>
              <a:avLst/>
              <a:gdLst>
                <a:gd name="T0" fmla="*/ 0 w 172"/>
                <a:gd name="T1" fmla="*/ 0 h 53"/>
                <a:gd name="T2" fmla="*/ 1558 w 172"/>
                <a:gd name="T3" fmla="*/ 8 h 53"/>
                <a:gd name="T4" fmla="*/ 3218 w 172"/>
                <a:gd name="T5" fmla="*/ 8 h 53"/>
                <a:gd name="T6" fmla="*/ 0 60000 65536"/>
                <a:gd name="T7" fmla="*/ 0 60000 65536"/>
                <a:gd name="T8" fmla="*/ 0 60000 65536"/>
                <a:gd name="T9" fmla="*/ 0 w 172"/>
                <a:gd name="T10" fmla="*/ 0 h 53"/>
                <a:gd name="T11" fmla="*/ 172 w 172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3">
                  <a:moveTo>
                    <a:pt x="0" y="0"/>
                  </a:moveTo>
                  <a:lnTo>
                    <a:pt x="84" y="26"/>
                  </a:lnTo>
                  <a:lnTo>
                    <a:pt x="172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4831" y="2481"/>
              <a:ext cx="188" cy="41"/>
            </a:xfrm>
            <a:custGeom>
              <a:avLst/>
              <a:gdLst>
                <a:gd name="T0" fmla="*/ 0 w 173"/>
                <a:gd name="T1" fmla="*/ 0 h 44"/>
                <a:gd name="T2" fmla="*/ 1530 w 173"/>
                <a:gd name="T3" fmla="*/ 7 h 44"/>
                <a:gd name="T4" fmla="*/ 3185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4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5019" y="2522"/>
              <a:ext cx="190" cy="41"/>
            </a:xfrm>
            <a:custGeom>
              <a:avLst/>
              <a:gdLst>
                <a:gd name="T0" fmla="*/ 0 w 176"/>
                <a:gd name="T1" fmla="*/ 0 h 44"/>
                <a:gd name="T2" fmla="*/ 1292 w 176"/>
                <a:gd name="T3" fmla="*/ 7 h 44"/>
                <a:gd name="T4" fmla="*/ 2575 w 176"/>
                <a:gd name="T5" fmla="*/ 7 h 44"/>
                <a:gd name="T6" fmla="*/ 0 60000 65536"/>
                <a:gd name="T7" fmla="*/ 0 60000 65536"/>
                <a:gd name="T8" fmla="*/ 0 60000 65536"/>
                <a:gd name="T9" fmla="*/ 0 w 176"/>
                <a:gd name="T10" fmla="*/ 0 h 44"/>
                <a:gd name="T11" fmla="*/ 176 w 176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4">
                  <a:moveTo>
                    <a:pt x="0" y="0"/>
                  </a:moveTo>
                  <a:lnTo>
                    <a:pt x="88" y="22"/>
                  </a:lnTo>
                  <a:lnTo>
                    <a:pt x="176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55"/>
            <p:cNvSpPr>
              <a:spLocks noChangeShapeType="1"/>
            </p:cNvSpPr>
            <p:nvPr/>
          </p:nvSpPr>
          <p:spPr bwMode="auto">
            <a:xfrm>
              <a:off x="5209" y="2563"/>
              <a:ext cx="188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1081" y="1107"/>
              <a:ext cx="186" cy="190"/>
            </a:xfrm>
            <a:custGeom>
              <a:avLst/>
              <a:gdLst>
                <a:gd name="T0" fmla="*/ 0 w 172"/>
                <a:gd name="T1" fmla="*/ 0 h 202"/>
                <a:gd name="T2" fmla="*/ 1301 w 172"/>
                <a:gd name="T3" fmla="*/ 12 h 202"/>
                <a:gd name="T4" fmla="*/ 2657 w 172"/>
                <a:gd name="T5" fmla="*/ 23 h 202"/>
                <a:gd name="T6" fmla="*/ 0 60000 65536"/>
                <a:gd name="T7" fmla="*/ 0 60000 65536"/>
                <a:gd name="T8" fmla="*/ 0 60000 65536"/>
                <a:gd name="T9" fmla="*/ 0 w 172"/>
                <a:gd name="T10" fmla="*/ 0 h 202"/>
                <a:gd name="T11" fmla="*/ 172 w 172"/>
                <a:gd name="T12" fmla="*/ 202 h 2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02">
                  <a:moveTo>
                    <a:pt x="0" y="0"/>
                  </a:moveTo>
                  <a:lnTo>
                    <a:pt x="84" y="101"/>
                  </a:lnTo>
                  <a:lnTo>
                    <a:pt x="172" y="2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1267" y="1297"/>
              <a:ext cx="187" cy="174"/>
            </a:xfrm>
            <a:custGeom>
              <a:avLst/>
              <a:gdLst>
                <a:gd name="T0" fmla="*/ 0 w 172"/>
                <a:gd name="T1" fmla="*/ 0 h 185"/>
                <a:gd name="T2" fmla="*/ 1558 w 172"/>
                <a:gd name="T3" fmla="*/ 11 h 185"/>
                <a:gd name="T4" fmla="*/ 3218 w 172"/>
                <a:gd name="T5" fmla="*/ 22 h 185"/>
                <a:gd name="T6" fmla="*/ 0 60000 65536"/>
                <a:gd name="T7" fmla="*/ 0 60000 65536"/>
                <a:gd name="T8" fmla="*/ 0 60000 65536"/>
                <a:gd name="T9" fmla="*/ 0 w 172"/>
                <a:gd name="T10" fmla="*/ 0 h 185"/>
                <a:gd name="T11" fmla="*/ 172 w 172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5">
                  <a:moveTo>
                    <a:pt x="0" y="0"/>
                  </a:moveTo>
                  <a:lnTo>
                    <a:pt x="84" y="93"/>
                  </a:lnTo>
                  <a:lnTo>
                    <a:pt x="172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60"/>
            <p:cNvSpPr>
              <a:spLocks noChangeShapeType="1"/>
            </p:cNvSpPr>
            <p:nvPr/>
          </p:nvSpPr>
          <p:spPr bwMode="auto">
            <a:xfrm>
              <a:off x="1454" y="1471"/>
              <a:ext cx="187" cy="1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1641" y="1633"/>
              <a:ext cx="191" cy="148"/>
            </a:xfrm>
            <a:custGeom>
              <a:avLst/>
              <a:gdLst>
                <a:gd name="T0" fmla="*/ 0 w 176"/>
                <a:gd name="T1" fmla="*/ 0 h 158"/>
                <a:gd name="T2" fmla="*/ 1548 w 176"/>
                <a:gd name="T3" fmla="*/ 7 h 158"/>
                <a:gd name="T4" fmla="*/ 3091 w 176"/>
                <a:gd name="T5" fmla="*/ 17 h 158"/>
                <a:gd name="T6" fmla="*/ 0 60000 65536"/>
                <a:gd name="T7" fmla="*/ 0 60000 65536"/>
                <a:gd name="T8" fmla="*/ 0 60000 65536"/>
                <a:gd name="T9" fmla="*/ 0 w 176"/>
                <a:gd name="T10" fmla="*/ 0 h 158"/>
                <a:gd name="T11" fmla="*/ 176 w 176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58">
                  <a:moveTo>
                    <a:pt x="0" y="0"/>
                  </a:moveTo>
                  <a:lnTo>
                    <a:pt x="88" y="79"/>
                  </a:lnTo>
                  <a:lnTo>
                    <a:pt x="176" y="15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1832" y="1781"/>
              <a:ext cx="188" cy="141"/>
            </a:xfrm>
            <a:custGeom>
              <a:avLst/>
              <a:gdLst>
                <a:gd name="T0" fmla="*/ 0 w 173"/>
                <a:gd name="T1" fmla="*/ 0 h 150"/>
                <a:gd name="T2" fmla="*/ 1639 w 173"/>
                <a:gd name="T3" fmla="*/ 8 h 150"/>
                <a:gd name="T4" fmla="*/ 3185 w 173"/>
                <a:gd name="T5" fmla="*/ 18 h 150"/>
                <a:gd name="T6" fmla="*/ 0 60000 65536"/>
                <a:gd name="T7" fmla="*/ 0 60000 65536"/>
                <a:gd name="T8" fmla="*/ 0 60000 65536"/>
                <a:gd name="T9" fmla="*/ 0 w 173"/>
                <a:gd name="T10" fmla="*/ 0 h 150"/>
                <a:gd name="T11" fmla="*/ 173 w 173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50">
                  <a:moveTo>
                    <a:pt x="0" y="0"/>
                  </a:moveTo>
                  <a:lnTo>
                    <a:pt x="89" y="75"/>
                  </a:lnTo>
                  <a:lnTo>
                    <a:pt x="173" y="15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2020" y="1922"/>
              <a:ext cx="186" cy="124"/>
            </a:xfrm>
            <a:custGeom>
              <a:avLst/>
              <a:gdLst>
                <a:gd name="T0" fmla="*/ 0 w 172"/>
                <a:gd name="T1" fmla="*/ 0 h 132"/>
                <a:gd name="T2" fmla="*/ 1293 w 172"/>
                <a:gd name="T3" fmla="*/ 8 h 132"/>
                <a:gd name="T4" fmla="*/ 2657 w 172"/>
                <a:gd name="T5" fmla="*/ 15 h 132"/>
                <a:gd name="T6" fmla="*/ 0 60000 65536"/>
                <a:gd name="T7" fmla="*/ 0 60000 65536"/>
                <a:gd name="T8" fmla="*/ 0 60000 65536"/>
                <a:gd name="T9" fmla="*/ 0 w 172"/>
                <a:gd name="T10" fmla="*/ 0 h 132"/>
                <a:gd name="T11" fmla="*/ 172 w 172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32">
                  <a:moveTo>
                    <a:pt x="0" y="0"/>
                  </a:moveTo>
                  <a:lnTo>
                    <a:pt x="83" y="66"/>
                  </a:lnTo>
                  <a:lnTo>
                    <a:pt x="172" y="13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2206" y="2046"/>
              <a:ext cx="187" cy="120"/>
            </a:xfrm>
            <a:custGeom>
              <a:avLst/>
              <a:gdLst>
                <a:gd name="T0" fmla="*/ 0 w 172"/>
                <a:gd name="T1" fmla="*/ 0 h 127"/>
                <a:gd name="T2" fmla="*/ 1558 w 172"/>
                <a:gd name="T3" fmla="*/ 9 h 127"/>
                <a:gd name="T4" fmla="*/ 3218 w 172"/>
                <a:gd name="T5" fmla="*/ 19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2393" y="2166"/>
              <a:ext cx="186" cy="108"/>
            </a:xfrm>
            <a:custGeom>
              <a:avLst/>
              <a:gdLst>
                <a:gd name="T0" fmla="*/ 0 w 172"/>
                <a:gd name="T1" fmla="*/ 0 h 115"/>
                <a:gd name="T2" fmla="*/ 1301 w 172"/>
                <a:gd name="T3" fmla="*/ 8 h 115"/>
                <a:gd name="T4" fmla="*/ 2657 w 172"/>
                <a:gd name="T5" fmla="*/ 13 h 115"/>
                <a:gd name="T6" fmla="*/ 0 60000 65536"/>
                <a:gd name="T7" fmla="*/ 0 60000 65536"/>
                <a:gd name="T8" fmla="*/ 0 60000 65536"/>
                <a:gd name="T9" fmla="*/ 0 w 172"/>
                <a:gd name="T10" fmla="*/ 0 h 115"/>
                <a:gd name="T11" fmla="*/ 172 w 17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15">
                  <a:moveTo>
                    <a:pt x="0" y="0"/>
                  </a:moveTo>
                  <a:lnTo>
                    <a:pt x="84" y="57"/>
                  </a:lnTo>
                  <a:lnTo>
                    <a:pt x="172" y="11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2579" y="2274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7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2767" y="2377"/>
              <a:ext cx="191" cy="90"/>
            </a:xfrm>
            <a:custGeom>
              <a:avLst/>
              <a:gdLst>
                <a:gd name="T0" fmla="*/ 0 w 176"/>
                <a:gd name="T1" fmla="*/ 0 h 96"/>
                <a:gd name="T2" fmla="*/ 1548 w 176"/>
                <a:gd name="T3" fmla="*/ 8 h 96"/>
                <a:gd name="T4" fmla="*/ 3091 w 176"/>
                <a:gd name="T5" fmla="*/ 10 h 96"/>
                <a:gd name="T6" fmla="*/ 0 60000 65536"/>
                <a:gd name="T7" fmla="*/ 0 60000 65536"/>
                <a:gd name="T8" fmla="*/ 0 60000 65536"/>
                <a:gd name="T9" fmla="*/ 0 w 176"/>
                <a:gd name="T10" fmla="*/ 0 h 96"/>
                <a:gd name="T11" fmla="*/ 176 w 17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6">
                  <a:moveTo>
                    <a:pt x="0" y="0"/>
                  </a:moveTo>
                  <a:lnTo>
                    <a:pt x="88" y="48"/>
                  </a:lnTo>
                  <a:lnTo>
                    <a:pt x="176" y="9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>
              <a:off x="2958" y="2467"/>
              <a:ext cx="188" cy="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3146" y="2555"/>
              <a:ext cx="186" cy="83"/>
            </a:xfrm>
            <a:custGeom>
              <a:avLst/>
              <a:gdLst>
                <a:gd name="T0" fmla="*/ 0 w 172"/>
                <a:gd name="T1" fmla="*/ 0 h 88"/>
                <a:gd name="T2" fmla="*/ 1301 w 172"/>
                <a:gd name="T3" fmla="*/ 8 h 88"/>
                <a:gd name="T4" fmla="*/ 2657 w 172"/>
                <a:gd name="T5" fmla="*/ 11 h 88"/>
                <a:gd name="T6" fmla="*/ 0 60000 65536"/>
                <a:gd name="T7" fmla="*/ 0 60000 65536"/>
                <a:gd name="T8" fmla="*/ 0 60000 65536"/>
                <a:gd name="T9" fmla="*/ 0 w 172"/>
                <a:gd name="T10" fmla="*/ 0 h 88"/>
                <a:gd name="T11" fmla="*/ 172 w 172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88">
                  <a:moveTo>
                    <a:pt x="0" y="0"/>
                  </a:moveTo>
                  <a:lnTo>
                    <a:pt x="84" y="44"/>
                  </a:lnTo>
                  <a:lnTo>
                    <a:pt x="172" y="8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3332" y="2638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39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3519" y="2708"/>
              <a:ext cx="186" cy="70"/>
            </a:xfrm>
            <a:custGeom>
              <a:avLst/>
              <a:gdLst>
                <a:gd name="T0" fmla="*/ 0 w 172"/>
                <a:gd name="T1" fmla="*/ 0 h 74"/>
                <a:gd name="T2" fmla="*/ 1301 w 172"/>
                <a:gd name="T3" fmla="*/ 9 h 74"/>
                <a:gd name="T4" fmla="*/ 2657 w 172"/>
                <a:gd name="T5" fmla="*/ 9 h 74"/>
                <a:gd name="T6" fmla="*/ 0 60000 65536"/>
                <a:gd name="T7" fmla="*/ 0 60000 65536"/>
                <a:gd name="T8" fmla="*/ 0 60000 65536"/>
                <a:gd name="T9" fmla="*/ 0 w 172"/>
                <a:gd name="T10" fmla="*/ 0 h 74"/>
                <a:gd name="T11" fmla="*/ 172 w 17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4">
                  <a:moveTo>
                    <a:pt x="0" y="0"/>
                  </a:moveTo>
                  <a:lnTo>
                    <a:pt x="84" y="39"/>
                  </a:lnTo>
                  <a:lnTo>
                    <a:pt x="172" y="7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72"/>
            <p:cNvSpPr>
              <a:spLocks noChangeShapeType="1"/>
            </p:cNvSpPr>
            <p:nvPr/>
          </p:nvSpPr>
          <p:spPr bwMode="auto">
            <a:xfrm>
              <a:off x="3705" y="2778"/>
              <a:ext cx="188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3893" y="2840"/>
              <a:ext cx="191" cy="58"/>
            </a:xfrm>
            <a:custGeom>
              <a:avLst/>
              <a:gdLst>
                <a:gd name="T0" fmla="*/ 0 w 176"/>
                <a:gd name="T1" fmla="*/ 0 h 62"/>
                <a:gd name="T2" fmla="*/ 1548 w 176"/>
                <a:gd name="T3" fmla="*/ 7 h 62"/>
                <a:gd name="T4" fmla="*/ 3091 w 176"/>
                <a:gd name="T5" fmla="*/ 7 h 62"/>
                <a:gd name="T6" fmla="*/ 0 60000 65536"/>
                <a:gd name="T7" fmla="*/ 0 60000 65536"/>
                <a:gd name="T8" fmla="*/ 0 60000 65536"/>
                <a:gd name="T9" fmla="*/ 0 w 176"/>
                <a:gd name="T10" fmla="*/ 0 h 62"/>
                <a:gd name="T11" fmla="*/ 176 w 176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62">
                  <a:moveTo>
                    <a:pt x="0" y="0"/>
                  </a:moveTo>
                  <a:lnTo>
                    <a:pt x="88" y="31"/>
                  </a:lnTo>
                  <a:lnTo>
                    <a:pt x="176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74"/>
            <p:cNvSpPr>
              <a:spLocks noChangeShapeType="1"/>
            </p:cNvSpPr>
            <p:nvPr/>
          </p:nvSpPr>
          <p:spPr bwMode="auto">
            <a:xfrm>
              <a:off x="4084" y="2898"/>
              <a:ext cx="187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Line 75"/>
            <p:cNvSpPr>
              <a:spLocks noChangeShapeType="1"/>
            </p:cNvSpPr>
            <p:nvPr/>
          </p:nvSpPr>
          <p:spPr bwMode="auto">
            <a:xfrm>
              <a:off x="4271" y="2952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76"/>
            <p:cNvSpPr>
              <a:spLocks noChangeShapeType="1"/>
            </p:cNvSpPr>
            <p:nvPr/>
          </p:nvSpPr>
          <p:spPr bwMode="auto">
            <a:xfrm>
              <a:off x="4458" y="3001"/>
              <a:ext cx="186" cy="4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4644" y="3046"/>
              <a:ext cx="187" cy="47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12 h 49"/>
                <a:gd name="T4" fmla="*/ 3218 w 172"/>
                <a:gd name="T5" fmla="*/ 12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4831" y="3093"/>
              <a:ext cx="188" cy="36"/>
            </a:xfrm>
            <a:custGeom>
              <a:avLst/>
              <a:gdLst>
                <a:gd name="T0" fmla="*/ 0 w 173"/>
                <a:gd name="T1" fmla="*/ 0 h 39"/>
                <a:gd name="T2" fmla="*/ 1530 w 173"/>
                <a:gd name="T3" fmla="*/ 6 h 39"/>
                <a:gd name="T4" fmla="*/ 3185 w 173"/>
                <a:gd name="T5" fmla="*/ 6 h 39"/>
                <a:gd name="T6" fmla="*/ 0 60000 65536"/>
                <a:gd name="T7" fmla="*/ 0 60000 65536"/>
                <a:gd name="T8" fmla="*/ 0 60000 65536"/>
                <a:gd name="T9" fmla="*/ 0 w 173"/>
                <a:gd name="T10" fmla="*/ 0 h 39"/>
                <a:gd name="T11" fmla="*/ 173 w 17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9">
                  <a:moveTo>
                    <a:pt x="0" y="0"/>
                  </a:moveTo>
                  <a:lnTo>
                    <a:pt x="84" y="22"/>
                  </a:lnTo>
                  <a:lnTo>
                    <a:pt x="173" y="3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5019" y="3129"/>
              <a:ext cx="190" cy="38"/>
            </a:xfrm>
            <a:custGeom>
              <a:avLst/>
              <a:gdLst>
                <a:gd name="T0" fmla="*/ 0 w 176"/>
                <a:gd name="T1" fmla="*/ 0 h 40"/>
                <a:gd name="T2" fmla="*/ 1292 w 176"/>
                <a:gd name="T3" fmla="*/ 10 h 40"/>
                <a:gd name="T4" fmla="*/ 2575 w 176"/>
                <a:gd name="T5" fmla="*/ 10 h 40"/>
                <a:gd name="T6" fmla="*/ 0 60000 65536"/>
                <a:gd name="T7" fmla="*/ 0 60000 65536"/>
                <a:gd name="T8" fmla="*/ 0 60000 65536"/>
                <a:gd name="T9" fmla="*/ 0 w 176"/>
                <a:gd name="T10" fmla="*/ 0 h 40"/>
                <a:gd name="T11" fmla="*/ 176 w 17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0">
                  <a:moveTo>
                    <a:pt x="0" y="0"/>
                  </a:moveTo>
                  <a:lnTo>
                    <a:pt x="88" y="22"/>
                  </a:lnTo>
                  <a:lnTo>
                    <a:pt x="176" y="4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80"/>
            <p:cNvSpPr>
              <a:spLocks noChangeShapeType="1"/>
            </p:cNvSpPr>
            <p:nvPr/>
          </p:nvSpPr>
          <p:spPr bwMode="auto">
            <a:xfrm>
              <a:off x="5209" y="3167"/>
              <a:ext cx="188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081" y="1107"/>
              <a:ext cx="186" cy="278"/>
            </a:xfrm>
            <a:custGeom>
              <a:avLst/>
              <a:gdLst>
                <a:gd name="T0" fmla="*/ 0 w 172"/>
                <a:gd name="T1" fmla="*/ 0 h 295"/>
                <a:gd name="T2" fmla="*/ 1301 w 172"/>
                <a:gd name="T3" fmla="*/ 20 h 295"/>
                <a:gd name="T4" fmla="*/ 1972 w 172"/>
                <a:gd name="T5" fmla="*/ 28 h 295"/>
                <a:gd name="T6" fmla="*/ 2657 w 172"/>
                <a:gd name="T7" fmla="*/ 37 h 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295"/>
                <a:gd name="T14" fmla="*/ 172 w 172"/>
                <a:gd name="T15" fmla="*/ 295 h 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295">
                  <a:moveTo>
                    <a:pt x="0" y="0"/>
                  </a:moveTo>
                  <a:lnTo>
                    <a:pt x="84" y="149"/>
                  </a:lnTo>
                  <a:lnTo>
                    <a:pt x="128" y="224"/>
                  </a:lnTo>
                  <a:lnTo>
                    <a:pt x="172" y="2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267" y="1385"/>
              <a:ext cx="187" cy="243"/>
            </a:xfrm>
            <a:custGeom>
              <a:avLst/>
              <a:gdLst>
                <a:gd name="T0" fmla="*/ 0 w 172"/>
                <a:gd name="T1" fmla="*/ 0 h 259"/>
                <a:gd name="T2" fmla="*/ 1558 w 172"/>
                <a:gd name="T3" fmla="*/ 15 h 259"/>
                <a:gd name="T4" fmla="*/ 3218 w 172"/>
                <a:gd name="T5" fmla="*/ 28 h 259"/>
                <a:gd name="T6" fmla="*/ 0 60000 65536"/>
                <a:gd name="T7" fmla="*/ 0 60000 65536"/>
                <a:gd name="T8" fmla="*/ 0 60000 65536"/>
                <a:gd name="T9" fmla="*/ 0 w 172"/>
                <a:gd name="T10" fmla="*/ 0 h 259"/>
                <a:gd name="T11" fmla="*/ 172 w 172"/>
                <a:gd name="T12" fmla="*/ 259 h 2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59">
                  <a:moveTo>
                    <a:pt x="0" y="0"/>
                  </a:moveTo>
                  <a:lnTo>
                    <a:pt x="84" y="132"/>
                  </a:lnTo>
                  <a:lnTo>
                    <a:pt x="172" y="25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1454" y="1628"/>
              <a:ext cx="187" cy="219"/>
            </a:xfrm>
            <a:custGeom>
              <a:avLst/>
              <a:gdLst>
                <a:gd name="T0" fmla="*/ 0 w 173"/>
                <a:gd name="T1" fmla="*/ 0 h 233"/>
                <a:gd name="T2" fmla="*/ 1286 w 173"/>
                <a:gd name="T3" fmla="*/ 14 h 233"/>
                <a:gd name="T4" fmla="*/ 2639 w 173"/>
                <a:gd name="T5" fmla="*/ 26 h 233"/>
                <a:gd name="T6" fmla="*/ 0 60000 65536"/>
                <a:gd name="T7" fmla="*/ 0 60000 65536"/>
                <a:gd name="T8" fmla="*/ 0 60000 65536"/>
                <a:gd name="T9" fmla="*/ 0 w 173"/>
                <a:gd name="T10" fmla="*/ 0 h 233"/>
                <a:gd name="T11" fmla="*/ 173 w 173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33">
                  <a:moveTo>
                    <a:pt x="0" y="0"/>
                  </a:moveTo>
                  <a:lnTo>
                    <a:pt x="84" y="119"/>
                  </a:lnTo>
                  <a:lnTo>
                    <a:pt x="173" y="2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86"/>
            <p:cNvSpPr>
              <a:spLocks/>
            </p:cNvSpPr>
            <p:nvPr/>
          </p:nvSpPr>
          <p:spPr bwMode="auto">
            <a:xfrm>
              <a:off x="1641" y="1847"/>
              <a:ext cx="191" cy="195"/>
            </a:xfrm>
            <a:custGeom>
              <a:avLst/>
              <a:gdLst>
                <a:gd name="T0" fmla="*/ 0 w 176"/>
                <a:gd name="T1" fmla="*/ 0 h 207"/>
                <a:gd name="T2" fmla="*/ 1548 w 176"/>
                <a:gd name="T3" fmla="*/ 14 h 207"/>
                <a:gd name="T4" fmla="*/ 3091 w 176"/>
                <a:gd name="T5" fmla="*/ 25 h 207"/>
                <a:gd name="T6" fmla="*/ 0 60000 65536"/>
                <a:gd name="T7" fmla="*/ 0 60000 65536"/>
                <a:gd name="T8" fmla="*/ 0 60000 65536"/>
                <a:gd name="T9" fmla="*/ 0 w 176"/>
                <a:gd name="T10" fmla="*/ 0 h 207"/>
                <a:gd name="T11" fmla="*/ 176 w 176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07">
                  <a:moveTo>
                    <a:pt x="0" y="0"/>
                  </a:moveTo>
                  <a:lnTo>
                    <a:pt x="88" y="106"/>
                  </a:lnTo>
                  <a:lnTo>
                    <a:pt x="176" y="20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1832" y="2042"/>
              <a:ext cx="188" cy="174"/>
            </a:xfrm>
            <a:custGeom>
              <a:avLst/>
              <a:gdLst>
                <a:gd name="T0" fmla="*/ 0 w 173"/>
                <a:gd name="T1" fmla="*/ 0 h 185"/>
                <a:gd name="T2" fmla="*/ 1639 w 173"/>
                <a:gd name="T3" fmla="*/ 11 h 185"/>
                <a:gd name="T4" fmla="*/ 3185 w 173"/>
                <a:gd name="T5" fmla="*/ 22 h 185"/>
                <a:gd name="T6" fmla="*/ 0 60000 65536"/>
                <a:gd name="T7" fmla="*/ 0 60000 65536"/>
                <a:gd name="T8" fmla="*/ 0 60000 65536"/>
                <a:gd name="T9" fmla="*/ 0 w 173"/>
                <a:gd name="T10" fmla="*/ 0 h 185"/>
                <a:gd name="T11" fmla="*/ 173 w 173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85">
                  <a:moveTo>
                    <a:pt x="0" y="0"/>
                  </a:moveTo>
                  <a:lnTo>
                    <a:pt x="89" y="97"/>
                  </a:lnTo>
                  <a:lnTo>
                    <a:pt x="173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020" y="2216"/>
              <a:ext cx="186" cy="153"/>
            </a:xfrm>
            <a:custGeom>
              <a:avLst/>
              <a:gdLst>
                <a:gd name="T0" fmla="*/ 0 w 172"/>
                <a:gd name="T1" fmla="*/ 0 h 163"/>
                <a:gd name="T2" fmla="*/ 1293 w 172"/>
                <a:gd name="T3" fmla="*/ 8 h 163"/>
                <a:gd name="T4" fmla="*/ 2657 w 172"/>
                <a:gd name="T5" fmla="*/ 19 h 163"/>
                <a:gd name="T6" fmla="*/ 0 60000 65536"/>
                <a:gd name="T7" fmla="*/ 0 60000 65536"/>
                <a:gd name="T8" fmla="*/ 0 60000 65536"/>
                <a:gd name="T9" fmla="*/ 0 w 172"/>
                <a:gd name="T10" fmla="*/ 0 h 163"/>
                <a:gd name="T11" fmla="*/ 172 w 172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63">
                  <a:moveTo>
                    <a:pt x="0" y="0"/>
                  </a:moveTo>
                  <a:lnTo>
                    <a:pt x="83" y="84"/>
                  </a:lnTo>
                  <a:lnTo>
                    <a:pt x="172" y="16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9"/>
            <p:cNvSpPr>
              <a:spLocks/>
            </p:cNvSpPr>
            <p:nvPr/>
          </p:nvSpPr>
          <p:spPr bwMode="auto">
            <a:xfrm>
              <a:off x="2206" y="2369"/>
              <a:ext cx="187" cy="136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8 h 145"/>
                <a:gd name="T4" fmla="*/ 3218 w 172"/>
                <a:gd name="T5" fmla="*/ 17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90"/>
            <p:cNvSpPr>
              <a:spLocks/>
            </p:cNvSpPr>
            <p:nvPr/>
          </p:nvSpPr>
          <p:spPr bwMode="auto">
            <a:xfrm>
              <a:off x="2393" y="2505"/>
              <a:ext cx="186" cy="120"/>
            </a:xfrm>
            <a:custGeom>
              <a:avLst/>
              <a:gdLst>
                <a:gd name="T0" fmla="*/ 0 w 172"/>
                <a:gd name="T1" fmla="*/ 0 h 128"/>
                <a:gd name="T2" fmla="*/ 1301 w 172"/>
                <a:gd name="T3" fmla="*/ 8 h 128"/>
                <a:gd name="T4" fmla="*/ 2657 w 172"/>
                <a:gd name="T5" fmla="*/ 15 h 128"/>
                <a:gd name="T6" fmla="*/ 0 60000 65536"/>
                <a:gd name="T7" fmla="*/ 0 60000 65536"/>
                <a:gd name="T8" fmla="*/ 0 60000 65536"/>
                <a:gd name="T9" fmla="*/ 0 w 172"/>
                <a:gd name="T10" fmla="*/ 0 h 128"/>
                <a:gd name="T11" fmla="*/ 172 w 172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8">
                  <a:moveTo>
                    <a:pt x="0" y="0"/>
                  </a:moveTo>
                  <a:lnTo>
                    <a:pt x="84" y="66"/>
                  </a:lnTo>
                  <a:lnTo>
                    <a:pt x="172" y="12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91"/>
            <p:cNvSpPr>
              <a:spLocks/>
            </p:cNvSpPr>
            <p:nvPr/>
          </p:nvSpPr>
          <p:spPr bwMode="auto">
            <a:xfrm>
              <a:off x="2579" y="2625"/>
              <a:ext cx="188" cy="111"/>
            </a:xfrm>
            <a:custGeom>
              <a:avLst/>
              <a:gdLst>
                <a:gd name="T0" fmla="*/ 0 w 173"/>
                <a:gd name="T1" fmla="*/ 0 h 118"/>
                <a:gd name="T2" fmla="*/ 1530 w 173"/>
                <a:gd name="T3" fmla="*/ 8 h 118"/>
                <a:gd name="T4" fmla="*/ 3185 w 173"/>
                <a:gd name="T5" fmla="*/ 15 h 118"/>
                <a:gd name="T6" fmla="*/ 0 60000 65536"/>
                <a:gd name="T7" fmla="*/ 0 60000 65536"/>
                <a:gd name="T8" fmla="*/ 0 60000 65536"/>
                <a:gd name="T9" fmla="*/ 0 w 173"/>
                <a:gd name="T10" fmla="*/ 0 h 118"/>
                <a:gd name="T11" fmla="*/ 173 w 173"/>
                <a:gd name="T12" fmla="*/ 118 h 1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8">
                  <a:moveTo>
                    <a:pt x="0" y="0"/>
                  </a:moveTo>
                  <a:lnTo>
                    <a:pt x="84" y="61"/>
                  </a:lnTo>
                  <a:lnTo>
                    <a:pt x="173" y="11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767" y="2736"/>
              <a:ext cx="191" cy="96"/>
            </a:xfrm>
            <a:custGeom>
              <a:avLst/>
              <a:gdLst>
                <a:gd name="T0" fmla="*/ 0 w 176"/>
                <a:gd name="T1" fmla="*/ 0 h 102"/>
                <a:gd name="T2" fmla="*/ 1548 w 176"/>
                <a:gd name="T3" fmla="*/ 8 h 102"/>
                <a:gd name="T4" fmla="*/ 3091 w 176"/>
                <a:gd name="T5" fmla="*/ 13 h 102"/>
                <a:gd name="T6" fmla="*/ 0 60000 65536"/>
                <a:gd name="T7" fmla="*/ 0 60000 65536"/>
                <a:gd name="T8" fmla="*/ 0 60000 65536"/>
                <a:gd name="T9" fmla="*/ 0 w 176"/>
                <a:gd name="T10" fmla="*/ 0 h 102"/>
                <a:gd name="T11" fmla="*/ 176 w 176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02">
                  <a:moveTo>
                    <a:pt x="0" y="0"/>
                  </a:moveTo>
                  <a:lnTo>
                    <a:pt x="88" y="53"/>
                  </a:lnTo>
                  <a:lnTo>
                    <a:pt x="176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93"/>
            <p:cNvSpPr>
              <a:spLocks/>
            </p:cNvSpPr>
            <p:nvPr/>
          </p:nvSpPr>
          <p:spPr bwMode="auto">
            <a:xfrm>
              <a:off x="2958" y="2832"/>
              <a:ext cx="188" cy="87"/>
            </a:xfrm>
            <a:custGeom>
              <a:avLst/>
              <a:gdLst>
                <a:gd name="T0" fmla="*/ 0 w 173"/>
                <a:gd name="T1" fmla="*/ 0 h 92"/>
                <a:gd name="T2" fmla="*/ 1639 w 173"/>
                <a:gd name="T3" fmla="*/ 9 h 92"/>
                <a:gd name="T4" fmla="*/ 3185 w 173"/>
                <a:gd name="T5" fmla="*/ 13 h 92"/>
                <a:gd name="T6" fmla="*/ 0 60000 65536"/>
                <a:gd name="T7" fmla="*/ 0 60000 65536"/>
                <a:gd name="T8" fmla="*/ 0 60000 65536"/>
                <a:gd name="T9" fmla="*/ 0 w 173"/>
                <a:gd name="T10" fmla="*/ 0 h 92"/>
                <a:gd name="T11" fmla="*/ 173 w 173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92">
                  <a:moveTo>
                    <a:pt x="0" y="0"/>
                  </a:moveTo>
                  <a:lnTo>
                    <a:pt x="89" y="48"/>
                  </a:lnTo>
                  <a:lnTo>
                    <a:pt x="173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94"/>
            <p:cNvSpPr>
              <a:spLocks/>
            </p:cNvSpPr>
            <p:nvPr/>
          </p:nvSpPr>
          <p:spPr bwMode="auto">
            <a:xfrm>
              <a:off x="3146" y="2919"/>
              <a:ext cx="186" cy="74"/>
            </a:xfrm>
            <a:custGeom>
              <a:avLst/>
              <a:gdLst>
                <a:gd name="T0" fmla="*/ 0 w 172"/>
                <a:gd name="T1" fmla="*/ 0 h 79"/>
                <a:gd name="T2" fmla="*/ 1301 w 172"/>
                <a:gd name="T3" fmla="*/ 7 h 79"/>
                <a:gd name="T4" fmla="*/ 2657 w 172"/>
                <a:gd name="T5" fmla="*/ 7 h 79"/>
                <a:gd name="T6" fmla="*/ 0 60000 65536"/>
                <a:gd name="T7" fmla="*/ 0 60000 65536"/>
                <a:gd name="T8" fmla="*/ 0 60000 65536"/>
                <a:gd name="T9" fmla="*/ 0 w 172"/>
                <a:gd name="T10" fmla="*/ 0 h 79"/>
                <a:gd name="T11" fmla="*/ 172 w 172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9">
                  <a:moveTo>
                    <a:pt x="0" y="0"/>
                  </a:moveTo>
                  <a:lnTo>
                    <a:pt x="84" y="40"/>
                  </a:lnTo>
                  <a:lnTo>
                    <a:pt x="172" y="7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95"/>
            <p:cNvSpPr>
              <a:spLocks/>
            </p:cNvSpPr>
            <p:nvPr/>
          </p:nvSpPr>
          <p:spPr bwMode="auto">
            <a:xfrm>
              <a:off x="3332" y="2993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40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96"/>
            <p:cNvSpPr>
              <a:spLocks/>
            </p:cNvSpPr>
            <p:nvPr/>
          </p:nvSpPr>
          <p:spPr bwMode="auto">
            <a:xfrm>
              <a:off x="3519" y="3063"/>
              <a:ext cx="186" cy="59"/>
            </a:xfrm>
            <a:custGeom>
              <a:avLst/>
              <a:gdLst>
                <a:gd name="T0" fmla="*/ 0 w 172"/>
                <a:gd name="T1" fmla="*/ 0 h 62"/>
                <a:gd name="T2" fmla="*/ 1301 w 172"/>
                <a:gd name="T3" fmla="*/ 10 h 62"/>
                <a:gd name="T4" fmla="*/ 2657 w 172"/>
                <a:gd name="T5" fmla="*/ 10 h 62"/>
                <a:gd name="T6" fmla="*/ 0 60000 65536"/>
                <a:gd name="T7" fmla="*/ 0 60000 65536"/>
                <a:gd name="T8" fmla="*/ 0 60000 65536"/>
                <a:gd name="T9" fmla="*/ 0 w 172"/>
                <a:gd name="T10" fmla="*/ 0 h 62"/>
                <a:gd name="T11" fmla="*/ 172 w 172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2">
                  <a:moveTo>
                    <a:pt x="0" y="0"/>
                  </a:moveTo>
                  <a:lnTo>
                    <a:pt x="84" y="31"/>
                  </a:lnTo>
                  <a:lnTo>
                    <a:pt x="172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Line 97"/>
            <p:cNvSpPr>
              <a:spLocks noChangeShapeType="1"/>
            </p:cNvSpPr>
            <p:nvPr/>
          </p:nvSpPr>
          <p:spPr bwMode="auto">
            <a:xfrm>
              <a:off x="3705" y="3122"/>
              <a:ext cx="188" cy="5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98"/>
            <p:cNvSpPr>
              <a:spLocks/>
            </p:cNvSpPr>
            <p:nvPr/>
          </p:nvSpPr>
          <p:spPr bwMode="auto">
            <a:xfrm>
              <a:off x="3893" y="3175"/>
              <a:ext cx="191" cy="50"/>
            </a:xfrm>
            <a:custGeom>
              <a:avLst/>
              <a:gdLst>
                <a:gd name="T0" fmla="*/ 0 w 176"/>
                <a:gd name="T1" fmla="*/ 0 h 53"/>
                <a:gd name="T2" fmla="*/ 1548 w 176"/>
                <a:gd name="T3" fmla="*/ 8 h 53"/>
                <a:gd name="T4" fmla="*/ 3091 w 176"/>
                <a:gd name="T5" fmla="*/ 8 h 53"/>
                <a:gd name="T6" fmla="*/ 0 60000 65536"/>
                <a:gd name="T7" fmla="*/ 0 60000 65536"/>
                <a:gd name="T8" fmla="*/ 0 60000 65536"/>
                <a:gd name="T9" fmla="*/ 0 w 176"/>
                <a:gd name="T10" fmla="*/ 0 h 53"/>
                <a:gd name="T11" fmla="*/ 176 w 176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3">
                  <a:moveTo>
                    <a:pt x="0" y="0"/>
                  </a:moveTo>
                  <a:lnTo>
                    <a:pt x="88" y="26"/>
                  </a:lnTo>
                  <a:lnTo>
                    <a:pt x="176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99"/>
            <p:cNvSpPr>
              <a:spLocks/>
            </p:cNvSpPr>
            <p:nvPr/>
          </p:nvSpPr>
          <p:spPr bwMode="auto">
            <a:xfrm>
              <a:off x="4084" y="3225"/>
              <a:ext cx="187" cy="41"/>
            </a:xfrm>
            <a:custGeom>
              <a:avLst/>
              <a:gdLst>
                <a:gd name="T0" fmla="*/ 0 w 173"/>
                <a:gd name="T1" fmla="*/ 0 h 44"/>
                <a:gd name="T2" fmla="*/ 1347 w 173"/>
                <a:gd name="T3" fmla="*/ 7 h 44"/>
                <a:gd name="T4" fmla="*/ 2639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9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100"/>
            <p:cNvSpPr>
              <a:spLocks/>
            </p:cNvSpPr>
            <p:nvPr/>
          </p:nvSpPr>
          <p:spPr bwMode="auto">
            <a:xfrm>
              <a:off x="4271" y="3266"/>
              <a:ext cx="187" cy="42"/>
            </a:xfrm>
            <a:custGeom>
              <a:avLst/>
              <a:gdLst>
                <a:gd name="T0" fmla="*/ 0 w 172"/>
                <a:gd name="T1" fmla="*/ 0 h 44"/>
                <a:gd name="T2" fmla="*/ 1558 w 172"/>
                <a:gd name="T3" fmla="*/ 11 h 44"/>
                <a:gd name="T4" fmla="*/ 3218 w 172"/>
                <a:gd name="T5" fmla="*/ 11 h 44"/>
                <a:gd name="T6" fmla="*/ 0 60000 65536"/>
                <a:gd name="T7" fmla="*/ 0 60000 65536"/>
                <a:gd name="T8" fmla="*/ 0 60000 65536"/>
                <a:gd name="T9" fmla="*/ 0 w 172"/>
                <a:gd name="T10" fmla="*/ 0 h 44"/>
                <a:gd name="T11" fmla="*/ 172 w 172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4">
                  <a:moveTo>
                    <a:pt x="0" y="0"/>
                  </a:moveTo>
                  <a:lnTo>
                    <a:pt x="84" y="22"/>
                  </a:lnTo>
                  <a:lnTo>
                    <a:pt x="172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Line 101"/>
            <p:cNvSpPr>
              <a:spLocks noChangeShapeType="1"/>
            </p:cNvSpPr>
            <p:nvPr/>
          </p:nvSpPr>
          <p:spPr bwMode="auto">
            <a:xfrm>
              <a:off x="4458" y="3308"/>
              <a:ext cx="186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Line 102"/>
            <p:cNvSpPr>
              <a:spLocks noChangeShapeType="1"/>
            </p:cNvSpPr>
            <p:nvPr/>
          </p:nvSpPr>
          <p:spPr bwMode="auto">
            <a:xfrm>
              <a:off x="4644" y="3341"/>
              <a:ext cx="187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103"/>
            <p:cNvSpPr>
              <a:spLocks/>
            </p:cNvSpPr>
            <p:nvPr/>
          </p:nvSpPr>
          <p:spPr bwMode="auto">
            <a:xfrm>
              <a:off x="4831" y="3370"/>
              <a:ext cx="188" cy="28"/>
            </a:xfrm>
            <a:custGeom>
              <a:avLst/>
              <a:gdLst>
                <a:gd name="T0" fmla="*/ 0 w 173"/>
                <a:gd name="T1" fmla="*/ 0 h 30"/>
                <a:gd name="T2" fmla="*/ 1530 w 173"/>
                <a:gd name="T3" fmla="*/ 7 h 30"/>
                <a:gd name="T4" fmla="*/ 3185 w 173"/>
                <a:gd name="T5" fmla="*/ 7 h 30"/>
                <a:gd name="T6" fmla="*/ 0 60000 65536"/>
                <a:gd name="T7" fmla="*/ 0 60000 65536"/>
                <a:gd name="T8" fmla="*/ 0 60000 65536"/>
                <a:gd name="T9" fmla="*/ 0 w 173"/>
                <a:gd name="T10" fmla="*/ 0 h 30"/>
                <a:gd name="T11" fmla="*/ 173 w 17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0">
                  <a:moveTo>
                    <a:pt x="0" y="0"/>
                  </a:moveTo>
                  <a:lnTo>
                    <a:pt x="84" y="17"/>
                  </a:lnTo>
                  <a:lnTo>
                    <a:pt x="173" y="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104"/>
            <p:cNvSpPr>
              <a:spLocks/>
            </p:cNvSpPr>
            <p:nvPr/>
          </p:nvSpPr>
          <p:spPr bwMode="auto">
            <a:xfrm>
              <a:off x="5019" y="3398"/>
              <a:ext cx="190" cy="21"/>
            </a:xfrm>
            <a:custGeom>
              <a:avLst/>
              <a:gdLst>
                <a:gd name="T0" fmla="*/ 0 w 176"/>
                <a:gd name="T1" fmla="*/ 0 h 22"/>
                <a:gd name="T2" fmla="*/ 1292 w 176"/>
                <a:gd name="T3" fmla="*/ 11 h 22"/>
                <a:gd name="T4" fmla="*/ 2575 w 176"/>
                <a:gd name="T5" fmla="*/ 11 h 22"/>
                <a:gd name="T6" fmla="*/ 0 60000 65536"/>
                <a:gd name="T7" fmla="*/ 0 60000 65536"/>
                <a:gd name="T8" fmla="*/ 0 60000 65536"/>
                <a:gd name="T9" fmla="*/ 0 w 176"/>
                <a:gd name="T10" fmla="*/ 0 h 22"/>
                <a:gd name="T11" fmla="*/ 176 w 176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2">
                  <a:moveTo>
                    <a:pt x="0" y="0"/>
                  </a:moveTo>
                  <a:lnTo>
                    <a:pt x="88" y="14"/>
                  </a:lnTo>
                  <a:lnTo>
                    <a:pt x="176" y="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Line 105"/>
            <p:cNvSpPr>
              <a:spLocks noChangeShapeType="1"/>
            </p:cNvSpPr>
            <p:nvPr/>
          </p:nvSpPr>
          <p:spPr bwMode="auto">
            <a:xfrm>
              <a:off x="5209" y="3419"/>
              <a:ext cx="188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108"/>
            <p:cNvSpPr>
              <a:spLocks/>
            </p:cNvSpPr>
            <p:nvPr/>
          </p:nvSpPr>
          <p:spPr bwMode="auto">
            <a:xfrm>
              <a:off x="1081" y="1107"/>
              <a:ext cx="186" cy="356"/>
            </a:xfrm>
            <a:custGeom>
              <a:avLst/>
              <a:gdLst>
                <a:gd name="T0" fmla="*/ 0 w 172"/>
                <a:gd name="T1" fmla="*/ 0 h 378"/>
                <a:gd name="T2" fmla="*/ 1301 w 172"/>
                <a:gd name="T3" fmla="*/ 23 h 378"/>
                <a:gd name="T4" fmla="*/ 1972 w 172"/>
                <a:gd name="T5" fmla="*/ 35 h 378"/>
                <a:gd name="T6" fmla="*/ 2657 w 172"/>
                <a:gd name="T7" fmla="*/ 46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78"/>
                <a:gd name="T14" fmla="*/ 172 w 172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78">
                  <a:moveTo>
                    <a:pt x="0" y="0"/>
                  </a:moveTo>
                  <a:lnTo>
                    <a:pt x="84" y="193"/>
                  </a:lnTo>
                  <a:lnTo>
                    <a:pt x="128" y="286"/>
                  </a:lnTo>
                  <a:lnTo>
                    <a:pt x="172" y="3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109"/>
            <p:cNvSpPr>
              <a:spLocks/>
            </p:cNvSpPr>
            <p:nvPr/>
          </p:nvSpPr>
          <p:spPr bwMode="auto">
            <a:xfrm>
              <a:off x="1267" y="1463"/>
              <a:ext cx="187" cy="310"/>
            </a:xfrm>
            <a:custGeom>
              <a:avLst/>
              <a:gdLst>
                <a:gd name="T0" fmla="*/ 0 w 172"/>
                <a:gd name="T1" fmla="*/ 0 h 330"/>
                <a:gd name="T2" fmla="*/ 1558 w 172"/>
                <a:gd name="T3" fmla="*/ 20 h 330"/>
                <a:gd name="T4" fmla="*/ 2383 w 172"/>
                <a:gd name="T5" fmla="*/ 29 h 330"/>
                <a:gd name="T6" fmla="*/ 3218 w 172"/>
                <a:gd name="T7" fmla="*/ 37 h 3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30"/>
                <a:gd name="T14" fmla="*/ 172 w 172"/>
                <a:gd name="T15" fmla="*/ 330 h 3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30">
                  <a:moveTo>
                    <a:pt x="0" y="0"/>
                  </a:moveTo>
                  <a:lnTo>
                    <a:pt x="84" y="172"/>
                  </a:lnTo>
                  <a:lnTo>
                    <a:pt x="128" y="251"/>
                  </a:lnTo>
                  <a:lnTo>
                    <a:pt x="172" y="3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110"/>
            <p:cNvSpPr>
              <a:spLocks/>
            </p:cNvSpPr>
            <p:nvPr/>
          </p:nvSpPr>
          <p:spPr bwMode="auto">
            <a:xfrm>
              <a:off x="1454" y="1773"/>
              <a:ext cx="187" cy="260"/>
            </a:xfrm>
            <a:custGeom>
              <a:avLst/>
              <a:gdLst>
                <a:gd name="T0" fmla="*/ 0 w 173"/>
                <a:gd name="T1" fmla="*/ 0 h 277"/>
                <a:gd name="T2" fmla="*/ 691 w 173"/>
                <a:gd name="T3" fmla="*/ 8 h 277"/>
                <a:gd name="T4" fmla="*/ 1286 w 173"/>
                <a:gd name="T5" fmla="*/ 17 h 277"/>
                <a:gd name="T6" fmla="*/ 2639 w 173"/>
                <a:gd name="T7" fmla="*/ 31 h 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277"/>
                <a:gd name="T14" fmla="*/ 173 w 173"/>
                <a:gd name="T15" fmla="*/ 277 h 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277">
                  <a:moveTo>
                    <a:pt x="0" y="0"/>
                  </a:moveTo>
                  <a:lnTo>
                    <a:pt x="45" y="75"/>
                  </a:lnTo>
                  <a:lnTo>
                    <a:pt x="84" y="145"/>
                  </a:lnTo>
                  <a:lnTo>
                    <a:pt x="173" y="27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Freeform 111"/>
            <p:cNvSpPr>
              <a:spLocks/>
            </p:cNvSpPr>
            <p:nvPr/>
          </p:nvSpPr>
          <p:spPr bwMode="auto">
            <a:xfrm>
              <a:off x="1641" y="2033"/>
              <a:ext cx="191" cy="228"/>
            </a:xfrm>
            <a:custGeom>
              <a:avLst/>
              <a:gdLst>
                <a:gd name="T0" fmla="*/ 0 w 176"/>
                <a:gd name="T1" fmla="*/ 0 h 242"/>
                <a:gd name="T2" fmla="*/ 1548 w 176"/>
                <a:gd name="T3" fmla="*/ 17 h 242"/>
                <a:gd name="T4" fmla="*/ 3091 w 176"/>
                <a:gd name="T5" fmla="*/ 31 h 242"/>
                <a:gd name="T6" fmla="*/ 0 60000 65536"/>
                <a:gd name="T7" fmla="*/ 0 60000 65536"/>
                <a:gd name="T8" fmla="*/ 0 60000 65536"/>
                <a:gd name="T9" fmla="*/ 0 w 176"/>
                <a:gd name="T10" fmla="*/ 0 h 242"/>
                <a:gd name="T11" fmla="*/ 176 w 176"/>
                <a:gd name="T12" fmla="*/ 242 h 2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42">
                  <a:moveTo>
                    <a:pt x="0" y="0"/>
                  </a:moveTo>
                  <a:lnTo>
                    <a:pt x="88" y="128"/>
                  </a:lnTo>
                  <a:lnTo>
                    <a:pt x="176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112"/>
            <p:cNvSpPr>
              <a:spLocks/>
            </p:cNvSpPr>
            <p:nvPr/>
          </p:nvSpPr>
          <p:spPr bwMode="auto">
            <a:xfrm>
              <a:off x="1832" y="2261"/>
              <a:ext cx="188" cy="190"/>
            </a:xfrm>
            <a:custGeom>
              <a:avLst/>
              <a:gdLst>
                <a:gd name="T0" fmla="*/ 0 w 173"/>
                <a:gd name="T1" fmla="*/ 0 h 203"/>
                <a:gd name="T2" fmla="*/ 1639 w 173"/>
                <a:gd name="T3" fmla="*/ 11 h 203"/>
                <a:gd name="T4" fmla="*/ 3185 w 173"/>
                <a:gd name="T5" fmla="*/ 21 h 203"/>
                <a:gd name="T6" fmla="*/ 0 60000 65536"/>
                <a:gd name="T7" fmla="*/ 0 60000 65536"/>
                <a:gd name="T8" fmla="*/ 0 60000 65536"/>
                <a:gd name="T9" fmla="*/ 0 w 173"/>
                <a:gd name="T10" fmla="*/ 0 h 203"/>
                <a:gd name="T11" fmla="*/ 173 w 173"/>
                <a:gd name="T12" fmla="*/ 203 h 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03">
                  <a:moveTo>
                    <a:pt x="0" y="0"/>
                  </a:moveTo>
                  <a:lnTo>
                    <a:pt x="89" y="106"/>
                  </a:lnTo>
                  <a:lnTo>
                    <a:pt x="173" y="20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Freeform 113"/>
            <p:cNvSpPr>
              <a:spLocks/>
            </p:cNvSpPr>
            <p:nvPr/>
          </p:nvSpPr>
          <p:spPr bwMode="auto">
            <a:xfrm>
              <a:off x="2020" y="2451"/>
              <a:ext cx="186" cy="166"/>
            </a:xfrm>
            <a:custGeom>
              <a:avLst/>
              <a:gdLst>
                <a:gd name="T0" fmla="*/ 0 w 172"/>
                <a:gd name="T1" fmla="*/ 0 h 176"/>
                <a:gd name="T2" fmla="*/ 1293 w 172"/>
                <a:gd name="T3" fmla="*/ 12 h 176"/>
                <a:gd name="T4" fmla="*/ 2657 w 172"/>
                <a:gd name="T5" fmla="*/ 23 h 176"/>
                <a:gd name="T6" fmla="*/ 0 60000 65536"/>
                <a:gd name="T7" fmla="*/ 0 60000 65536"/>
                <a:gd name="T8" fmla="*/ 0 60000 65536"/>
                <a:gd name="T9" fmla="*/ 0 w 172"/>
                <a:gd name="T10" fmla="*/ 0 h 176"/>
                <a:gd name="T11" fmla="*/ 172 w 172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76">
                  <a:moveTo>
                    <a:pt x="0" y="0"/>
                  </a:moveTo>
                  <a:lnTo>
                    <a:pt x="83" y="92"/>
                  </a:lnTo>
                  <a:lnTo>
                    <a:pt x="172" y="17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Freeform 114"/>
            <p:cNvSpPr>
              <a:spLocks/>
            </p:cNvSpPr>
            <p:nvPr/>
          </p:nvSpPr>
          <p:spPr bwMode="auto">
            <a:xfrm>
              <a:off x="2206" y="2617"/>
              <a:ext cx="187" cy="145"/>
            </a:xfrm>
            <a:custGeom>
              <a:avLst/>
              <a:gdLst>
                <a:gd name="T0" fmla="*/ 0 w 172"/>
                <a:gd name="T1" fmla="*/ 0 h 154"/>
                <a:gd name="T2" fmla="*/ 1558 w 172"/>
                <a:gd name="T3" fmla="*/ 8 h 154"/>
                <a:gd name="T4" fmla="*/ 3218 w 172"/>
                <a:gd name="T5" fmla="*/ 19 h 154"/>
                <a:gd name="T6" fmla="*/ 0 60000 65536"/>
                <a:gd name="T7" fmla="*/ 0 60000 65536"/>
                <a:gd name="T8" fmla="*/ 0 60000 65536"/>
                <a:gd name="T9" fmla="*/ 0 w 172"/>
                <a:gd name="T10" fmla="*/ 0 h 154"/>
                <a:gd name="T11" fmla="*/ 172 w 172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54">
                  <a:moveTo>
                    <a:pt x="0" y="0"/>
                  </a:moveTo>
                  <a:lnTo>
                    <a:pt x="84" y="79"/>
                  </a:lnTo>
                  <a:lnTo>
                    <a:pt x="172" y="15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115"/>
            <p:cNvSpPr>
              <a:spLocks/>
            </p:cNvSpPr>
            <p:nvPr/>
          </p:nvSpPr>
          <p:spPr bwMode="auto">
            <a:xfrm>
              <a:off x="2393" y="2762"/>
              <a:ext cx="186" cy="119"/>
            </a:xfrm>
            <a:custGeom>
              <a:avLst/>
              <a:gdLst>
                <a:gd name="T0" fmla="*/ 0 w 172"/>
                <a:gd name="T1" fmla="*/ 0 h 127"/>
                <a:gd name="T2" fmla="*/ 1301 w 172"/>
                <a:gd name="T3" fmla="*/ 7 h 127"/>
                <a:gd name="T4" fmla="*/ 2657 w 172"/>
                <a:gd name="T5" fmla="*/ 14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116"/>
            <p:cNvSpPr>
              <a:spLocks/>
            </p:cNvSpPr>
            <p:nvPr/>
          </p:nvSpPr>
          <p:spPr bwMode="auto">
            <a:xfrm>
              <a:off x="2579" y="2881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8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117"/>
            <p:cNvSpPr>
              <a:spLocks/>
            </p:cNvSpPr>
            <p:nvPr/>
          </p:nvSpPr>
          <p:spPr bwMode="auto">
            <a:xfrm>
              <a:off x="2767" y="2984"/>
              <a:ext cx="191" cy="92"/>
            </a:xfrm>
            <a:custGeom>
              <a:avLst/>
              <a:gdLst>
                <a:gd name="T0" fmla="*/ 0 w 176"/>
                <a:gd name="T1" fmla="*/ 0 h 97"/>
                <a:gd name="T2" fmla="*/ 1548 w 176"/>
                <a:gd name="T3" fmla="*/ 9 h 97"/>
                <a:gd name="T4" fmla="*/ 3091 w 176"/>
                <a:gd name="T5" fmla="*/ 16 h 97"/>
                <a:gd name="T6" fmla="*/ 0 60000 65536"/>
                <a:gd name="T7" fmla="*/ 0 60000 65536"/>
                <a:gd name="T8" fmla="*/ 0 60000 65536"/>
                <a:gd name="T9" fmla="*/ 0 w 176"/>
                <a:gd name="T10" fmla="*/ 0 h 97"/>
                <a:gd name="T11" fmla="*/ 176 w 176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7">
                  <a:moveTo>
                    <a:pt x="0" y="0"/>
                  </a:moveTo>
                  <a:lnTo>
                    <a:pt x="88" y="49"/>
                  </a:lnTo>
                  <a:lnTo>
                    <a:pt x="176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Freeform 118"/>
            <p:cNvSpPr>
              <a:spLocks/>
            </p:cNvSpPr>
            <p:nvPr/>
          </p:nvSpPr>
          <p:spPr bwMode="auto">
            <a:xfrm>
              <a:off x="2958" y="3076"/>
              <a:ext cx="188" cy="79"/>
            </a:xfrm>
            <a:custGeom>
              <a:avLst/>
              <a:gdLst>
                <a:gd name="T0" fmla="*/ 0 w 173"/>
                <a:gd name="T1" fmla="*/ 0 h 84"/>
                <a:gd name="T2" fmla="*/ 1639 w 173"/>
                <a:gd name="T3" fmla="*/ 8 h 84"/>
                <a:gd name="T4" fmla="*/ 3185 w 173"/>
                <a:gd name="T5" fmla="*/ 9 h 84"/>
                <a:gd name="T6" fmla="*/ 0 60000 65536"/>
                <a:gd name="T7" fmla="*/ 0 60000 65536"/>
                <a:gd name="T8" fmla="*/ 0 60000 65536"/>
                <a:gd name="T9" fmla="*/ 0 w 173"/>
                <a:gd name="T10" fmla="*/ 0 h 84"/>
                <a:gd name="T11" fmla="*/ 173 w 173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84">
                  <a:moveTo>
                    <a:pt x="0" y="0"/>
                  </a:moveTo>
                  <a:lnTo>
                    <a:pt x="89" y="44"/>
                  </a:lnTo>
                  <a:lnTo>
                    <a:pt x="173" y="8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Freeform 119"/>
            <p:cNvSpPr>
              <a:spLocks/>
            </p:cNvSpPr>
            <p:nvPr/>
          </p:nvSpPr>
          <p:spPr bwMode="auto">
            <a:xfrm>
              <a:off x="3146" y="3155"/>
              <a:ext cx="186" cy="62"/>
            </a:xfrm>
            <a:custGeom>
              <a:avLst/>
              <a:gdLst>
                <a:gd name="T0" fmla="*/ 0 w 172"/>
                <a:gd name="T1" fmla="*/ 0 h 66"/>
                <a:gd name="T2" fmla="*/ 1301 w 172"/>
                <a:gd name="T3" fmla="*/ 8 h 66"/>
                <a:gd name="T4" fmla="*/ 2657 w 172"/>
                <a:gd name="T5" fmla="*/ 8 h 66"/>
                <a:gd name="T6" fmla="*/ 0 60000 65536"/>
                <a:gd name="T7" fmla="*/ 0 60000 65536"/>
                <a:gd name="T8" fmla="*/ 0 60000 65536"/>
                <a:gd name="T9" fmla="*/ 0 w 172"/>
                <a:gd name="T10" fmla="*/ 0 h 66"/>
                <a:gd name="T11" fmla="*/ 172 w 172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6">
                  <a:moveTo>
                    <a:pt x="0" y="0"/>
                  </a:moveTo>
                  <a:lnTo>
                    <a:pt x="84" y="35"/>
                  </a:lnTo>
                  <a:lnTo>
                    <a:pt x="172" y="6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Freeform 120"/>
            <p:cNvSpPr>
              <a:spLocks/>
            </p:cNvSpPr>
            <p:nvPr/>
          </p:nvSpPr>
          <p:spPr bwMode="auto">
            <a:xfrm>
              <a:off x="3332" y="3217"/>
              <a:ext cx="187" cy="57"/>
            </a:xfrm>
            <a:custGeom>
              <a:avLst/>
              <a:gdLst>
                <a:gd name="T0" fmla="*/ 0 w 172"/>
                <a:gd name="T1" fmla="*/ 0 h 61"/>
                <a:gd name="T2" fmla="*/ 1558 w 172"/>
                <a:gd name="T3" fmla="*/ 7 h 61"/>
                <a:gd name="T4" fmla="*/ 3218 w 172"/>
                <a:gd name="T5" fmla="*/ 7 h 61"/>
                <a:gd name="T6" fmla="*/ 0 60000 65536"/>
                <a:gd name="T7" fmla="*/ 0 60000 65536"/>
                <a:gd name="T8" fmla="*/ 0 60000 65536"/>
                <a:gd name="T9" fmla="*/ 0 w 172"/>
                <a:gd name="T10" fmla="*/ 0 h 61"/>
                <a:gd name="T11" fmla="*/ 172 w 172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1">
                  <a:moveTo>
                    <a:pt x="0" y="0"/>
                  </a:moveTo>
                  <a:lnTo>
                    <a:pt x="84" y="31"/>
                  </a:lnTo>
                  <a:lnTo>
                    <a:pt x="172" y="6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>
              <a:off x="3519" y="3274"/>
              <a:ext cx="186" cy="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3705" y="3324"/>
              <a:ext cx="188" cy="4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Freeform 123"/>
            <p:cNvSpPr>
              <a:spLocks/>
            </p:cNvSpPr>
            <p:nvPr/>
          </p:nvSpPr>
          <p:spPr bwMode="auto">
            <a:xfrm>
              <a:off x="3893" y="3365"/>
              <a:ext cx="191" cy="33"/>
            </a:xfrm>
            <a:custGeom>
              <a:avLst/>
              <a:gdLst>
                <a:gd name="T0" fmla="*/ 0 w 176"/>
                <a:gd name="T1" fmla="*/ 0 h 35"/>
                <a:gd name="T2" fmla="*/ 1548 w 176"/>
                <a:gd name="T3" fmla="*/ 8 h 35"/>
                <a:gd name="T4" fmla="*/ 3091 w 176"/>
                <a:gd name="T5" fmla="*/ 8 h 35"/>
                <a:gd name="T6" fmla="*/ 0 60000 65536"/>
                <a:gd name="T7" fmla="*/ 0 60000 65536"/>
                <a:gd name="T8" fmla="*/ 0 60000 65536"/>
                <a:gd name="T9" fmla="*/ 0 w 176"/>
                <a:gd name="T10" fmla="*/ 0 h 35"/>
                <a:gd name="T11" fmla="*/ 176 w 176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35">
                  <a:moveTo>
                    <a:pt x="0" y="0"/>
                  </a:moveTo>
                  <a:lnTo>
                    <a:pt x="88" y="18"/>
                  </a:lnTo>
                  <a:lnTo>
                    <a:pt x="176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Freeform 124"/>
            <p:cNvSpPr>
              <a:spLocks/>
            </p:cNvSpPr>
            <p:nvPr/>
          </p:nvSpPr>
          <p:spPr bwMode="auto">
            <a:xfrm>
              <a:off x="4084" y="3398"/>
              <a:ext cx="187" cy="34"/>
            </a:xfrm>
            <a:custGeom>
              <a:avLst/>
              <a:gdLst>
                <a:gd name="T0" fmla="*/ 0 w 173"/>
                <a:gd name="T1" fmla="*/ 0 h 36"/>
                <a:gd name="T2" fmla="*/ 1347 w 173"/>
                <a:gd name="T3" fmla="*/ 9 h 36"/>
                <a:gd name="T4" fmla="*/ 2639 w 173"/>
                <a:gd name="T5" fmla="*/ 9 h 36"/>
                <a:gd name="T6" fmla="*/ 0 60000 65536"/>
                <a:gd name="T7" fmla="*/ 0 60000 65536"/>
                <a:gd name="T8" fmla="*/ 0 60000 65536"/>
                <a:gd name="T9" fmla="*/ 0 w 173"/>
                <a:gd name="T10" fmla="*/ 0 h 36"/>
                <a:gd name="T11" fmla="*/ 173 w 1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6">
                  <a:moveTo>
                    <a:pt x="0" y="0"/>
                  </a:moveTo>
                  <a:lnTo>
                    <a:pt x="89" y="18"/>
                  </a:lnTo>
                  <a:lnTo>
                    <a:pt x="173" y="3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125"/>
            <p:cNvSpPr>
              <a:spLocks noChangeShapeType="1"/>
            </p:cNvSpPr>
            <p:nvPr/>
          </p:nvSpPr>
          <p:spPr bwMode="auto">
            <a:xfrm>
              <a:off x="4271" y="3432"/>
              <a:ext cx="187" cy="2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Line 126"/>
            <p:cNvSpPr>
              <a:spLocks noChangeShapeType="1"/>
            </p:cNvSpPr>
            <p:nvPr/>
          </p:nvSpPr>
          <p:spPr bwMode="auto">
            <a:xfrm>
              <a:off x="4458" y="3456"/>
              <a:ext cx="186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Line 127"/>
            <p:cNvSpPr>
              <a:spLocks noChangeShapeType="1"/>
            </p:cNvSpPr>
            <p:nvPr/>
          </p:nvSpPr>
          <p:spPr bwMode="auto">
            <a:xfrm>
              <a:off x="4644" y="3477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Line 128"/>
            <p:cNvSpPr>
              <a:spLocks noChangeShapeType="1"/>
            </p:cNvSpPr>
            <p:nvPr/>
          </p:nvSpPr>
          <p:spPr bwMode="auto">
            <a:xfrm>
              <a:off x="4831" y="3498"/>
              <a:ext cx="188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Freeform 129"/>
            <p:cNvSpPr>
              <a:spLocks/>
            </p:cNvSpPr>
            <p:nvPr/>
          </p:nvSpPr>
          <p:spPr bwMode="auto">
            <a:xfrm>
              <a:off x="5019" y="3515"/>
              <a:ext cx="190" cy="12"/>
            </a:xfrm>
            <a:custGeom>
              <a:avLst/>
              <a:gdLst>
                <a:gd name="T0" fmla="*/ 0 w 176"/>
                <a:gd name="T1" fmla="*/ 0 h 13"/>
                <a:gd name="T2" fmla="*/ 1292 w 176"/>
                <a:gd name="T3" fmla="*/ 6 h 13"/>
                <a:gd name="T4" fmla="*/ 2575 w 176"/>
                <a:gd name="T5" fmla="*/ 6 h 13"/>
                <a:gd name="T6" fmla="*/ 0 60000 65536"/>
                <a:gd name="T7" fmla="*/ 0 60000 65536"/>
                <a:gd name="T8" fmla="*/ 0 60000 65536"/>
                <a:gd name="T9" fmla="*/ 0 w 176"/>
                <a:gd name="T10" fmla="*/ 0 h 13"/>
                <a:gd name="T11" fmla="*/ 176 w 176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3">
                  <a:moveTo>
                    <a:pt x="0" y="0"/>
                  </a:moveTo>
                  <a:lnTo>
                    <a:pt x="88" y="8"/>
                  </a:lnTo>
                  <a:lnTo>
                    <a:pt x="176" y="1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130"/>
            <p:cNvSpPr>
              <a:spLocks noChangeShapeType="1"/>
            </p:cNvSpPr>
            <p:nvPr/>
          </p:nvSpPr>
          <p:spPr bwMode="auto">
            <a:xfrm>
              <a:off x="5209" y="3527"/>
              <a:ext cx="188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Freeform 133"/>
            <p:cNvSpPr>
              <a:spLocks/>
            </p:cNvSpPr>
            <p:nvPr/>
          </p:nvSpPr>
          <p:spPr bwMode="auto">
            <a:xfrm>
              <a:off x="1081" y="1107"/>
              <a:ext cx="186" cy="435"/>
            </a:xfrm>
            <a:custGeom>
              <a:avLst/>
              <a:gdLst>
                <a:gd name="T0" fmla="*/ 0 w 172"/>
                <a:gd name="T1" fmla="*/ 0 h 462"/>
                <a:gd name="T2" fmla="*/ 692 w 172"/>
                <a:gd name="T3" fmla="*/ 15 h 462"/>
                <a:gd name="T4" fmla="*/ 1301 w 172"/>
                <a:gd name="T5" fmla="*/ 28 h 462"/>
                <a:gd name="T6" fmla="*/ 1972 w 172"/>
                <a:gd name="T7" fmla="*/ 43 h 462"/>
                <a:gd name="T8" fmla="*/ 2657 w 172"/>
                <a:gd name="T9" fmla="*/ 55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462"/>
                <a:gd name="T17" fmla="*/ 172 w 172"/>
                <a:gd name="T18" fmla="*/ 462 h 4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462">
                  <a:moveTo>
                    <a:pt x="0" y="0"/>
                  </a:moveTo>
                  <a:lnTo>
                    <a:pt x="44" y="119"/>
                  </a:lnTo>
                  <a:lnTo>
                    <a:pt x="84" y="237"/>
                  </a:lnTo>
                  <a:lnTo>
                    <a:pt x="128" y="352"/>
                  </a:lnTo>
                  <a:lnTo>
                    <a:pt x="172" y="4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Freeform 134"/>
            <p:cNvSpPr>
              <a:spLocks/>
            </p:cNvSpPr>
            <p:nvPr/>
          </p:nvSpPr>
          <p:spPr bwMode="auto">
            <a:xfrm>
              <a:off x="1267" y="1542"/>
              <a:ext cx="187" cy="360"/>
            </a:xfrm>
            <a:custGeom>
              <a:avLst/>
              <a:gdLst>
                <a:gd name="T0" fmla="*/ 0 w 172"/>
                <a:gd name="T1" fmla="*/ 0 h 383"/>
                <a:gd name="T2" fmla="*/ 842 w 172"/>
                <a:gd name="T3" fmla="*/ 12 h 383"/>
                <a:gd name="T4" fmla="*/ 1558 w 172"/>
                <a:gd name="T5" fmla="*/ 23 h 383"/>
                <a:gd name="T6" fmla="*/ 2383 w 172"/>
                <a:gd name="T7" fmla="*/ 34 h 383"/>
                <a:gd name="T8" fmla="*/ 3218 w 172"/>
                <a:gd name="T9" fmla="*/ 43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383"/>
                <a:gd name="T17" fmla="*/ 172 w 172"/>
                <a:gd name="T18" fmla="*/ 383 h 3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383">
                  <a:moveTo>
                    <a:pt x="0" y="0"/>
                  </a:moveTo>
                  <a:lnTo>
                    <a:pt x="44" y="101"/>
                  </a:lnTo>
                  <a:lnTo>
                    <a:pt x="84" y="202"/>
                  </a:lnTo>
                  <a:lnTo>
                    <a:pt x="128" y="295"/>
                  </a:lnTo>
                  <a:lnTo>
                    <a:pt x="172" y="3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Freeform 135"/>
            <p:cNvSpPr>
              <a:spLocks/>
            </p:cNvSpPr>
            <p:nvPr/>
          </p:nvSpPr>
          <p:spPr bwMode="auto">
            <a:xfrm>
              <a:off x="1454" y="1902"/>
              <a:ext cx="187" cy="297"/>
            </a:xfrm>
            <a:custGeom>
              <a:avLst/>
              <a:gdLst>
                <a:gd name="T0" fmla="*/ 0 w 173"/>
                <a:gd name="T1" fmla="*/ 0 h 316"/>
                <a:gd name="T2" fmla="*/ 691 w 173"/>
                <a:gd name="T3" fmla="*/ 8 h 316"/>
                <a:gd name="T4" fmla="*/ 1286 w 173"/>
                <a:gd name="T5" fmla="*/ 20 h 316"/>
                <a:gd name="T6" fmla="*/ 1938 w 173"/>
                <a:gd name="T7" fmla="*/ 28 h 316"/>
                <a:gd name="T8" fmla="*/ 2639 w 173"/>
                <a:gd name="T9" fmla="*/ 3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316"/>
                <a:gd name="T17" fmla="*/ 173 w 17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316">
                  <a:moveTo>
                    <a:pt x="0" y="0"/>
                  </a:moveTo>
                  <a:lnTo>
                    <a:pt x="45" y="83"/>
                  </a:lnTo>
                  <a:lnTo>
                    <a:pt x="84" y="167"/>
                  </a:lnTo>
                  <a:lnTo>
                    <a:pt x="128" y="242"/>
                  </a:lnTo>
                  <a:lnTo>
                    <a:pt x="173" y="3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Freeform 136"/>
            <p:cNvSpPr>
              <a:spLocks/>
            </p:cNvSpPr>
            <p:nvPr/>
          </p:nvSpPr>
          <p:spPr bwMode="auto">
            <a:xfrm>
              <a:off x="1641" y="2199"/>
              <a:ext cx="191" cy="244"/>
            </a:xfrm>
            <a:custGeom>
              <a:avLst/>
              <a:gdLst>
                <a:gd name="T0" fmla="*/ 0 w 176"/>
                <a:gd name="T1" fmla="*/ 0 h 260"/>
                <a:gd name="T2" fmla="*/ 775 w 176"/>
                <a:gd name="T3" fmla="*/ 8 h 260"/>
                <a:gd name="T4" fmla="*/ 1548 w 176"/>
                <a:gd name="T5" fmla="*/ 16 h 260"/>
                <a:gd name="T6" fmla="*/ 3091 w 176"/>
                <a:gd name="T7" fmla="*/ 28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260"/>
                <a:gd name="T14" fmla="*/ 176 w 176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260">
                  <a:moveTo>
                    <a:pt x="0" y="0"/>
                  </a:moveTo>
                  <a:lnTo>
                    <a:pt x="44" y="71"/>
                  </a:lnTo>
                  <a:lnTo>
                    <a:pt x="88" y="137"/>
                  </a:lnTo>
                  <a:lnTo>
                    <a:pt x="176" y="26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Freeform 137"/>
            <p:cNvSpPr>
              <a:spLocks/>
            </p:cNvSpPr>
            <p:nvPr/>
          </p:nvSpPr>
          <p:spPr bwMode="auto">
            <a:xfrm>
              <a:off x="1832" y="2443"/>
              <a:ext cx="188" cy="203"/>
            </a:xfrm>
            <a:custGeom>
              <a:avLst/>
              <a:gdLst>
                <a:gd name="T0" fmla="*/ 0 w 173"/>
                <a:gd name="T1" fmla="*/ 0 h 216"/>
                <a:gd name="T2" fmla="*/ 1639 w 173"/>
                <a:gd name="T3" fmla="*/ 14 h 216"/>
                <a:gd name="T4" fmla="*/ 3185 w 173"/>
                <a:gd name="T5" fmla="*/ 24 h 216"/>
                <a:gd name="T6" fmla="*/ 0 60000 65536"/>
                <a:gd name="T7" fmla="*/ 0 60000 65536"/>
                <a:gd name="T8" fmla="*/ 0 60000 65536"/>
                <a:gd name="T9" fmla="*/ 0 w 173"/>
                <a:gd name="T10" fmla="*/ 0 h 216"/>
                <a:gd name="T11" fmla="*/ 173 w 173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16">
                  <a:moveTo>
                    <a:pt x="0" y="0"/>
                  </a:moveTo>
                  <a:lnTo>
                    <a:pt x="89" y="114"/>
                  </a:lnTo>
                  <a:lnTo>
                    <a:pt x="173" y="2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Freeform 138"/>
            <p:cNvSpPr>
              <a:spLocks/>
            </p:cNvSpPr>
            <p:nvPr/>
          </p:nvSpPr>
          <p:spPr bwMode="auto">
            <a:xfrm>
              <a:off x="2020" y="2646"/>
              <a:ext cx="186" cy="169"/>
            </a:xfrm>
            <a:custGeom>
              <a:avLst/>
              <a:gdLst>
                <a:gd name="T0" fmla="*/ 0 w 172"/>
                <a:gd name="T1" fmla="*/ 0 h 180"/>
                <a:gd name="T2" fmla="*/ 1293 w 172"/>
                <a:gd name="T3" fmla="*/ 10 h 180"/>
                <a:gd name="T4" fmla="*/ 2657 w 172"/>
                <a:gd name="T5" fmla="*/ 20 h 180"/>
                <a:gd name="T6" fmla="*/ 0 60000 65536"/>
                <a:gd name="T7" fmla="*/ 0 60000 65536"/>
                <a:gd name="T8" fmla="*/ 0 60000 65536"/>
                <a:gd name="T9" fmla="*/ 0 w 172"/>
                <a:gd name="T10" fmla="*/ 0 h 180"/>
                <a:gd name="T11" fmla="*/ 172 w 172"/>
                <a:gd name="T12" fmla="*/ 180 h 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0">
                  <a:moveTo>
                    <a:pt x="0" y="0"/>
                  </a:moveTo>
                  <a:lnTo>
                    <a:pt x="83" y="96"/>
                  </a:lnTo>
                  <a:lnTo>
                    <a:pt x="172" y="18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Freeform 139"/>
            <p:cNvSpPr>
              <a:spLocks/>
            </p:cNvSpPr>
            <p:nvPr/>
          </p:nvSpPr>
          <p:spPr bwMode="auto">
            <a:xfrm>
              <a:off x="2206" y="2815"/>
              <a:ext cx="187" cy="137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10 h 145"/>
                <a:gd name="T4" fmla="*/ 3218 w 172"/>
                <a:gd name="T5" fmla="*/ 21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Freeform 140"/>
            <p:cNvSpPr>
              <a:spLocks/>
            </p:cNvSpPr>
            <p:nvPr/>
          </p:nvSpPr>
          <p:spPr bwMode="auto">
            <a:xfrm>
              <a:off x="2393" y="2952"/>
              <a:ext cx="186" cy="115"/>
            </a:xfrm>
            <a:custGeom>
              <a:avLst/>
              <a:gdLst>
                <a:gd name="T0" fmla="*/ 0 w 172"/>
                <a:gd name="T1" fmla="*/ 0 h 123"/>
                <a:gd name="T2" fmla="*/ 1301 w 172"/>
                <a:gd name="T3" fmla="*/ 7 h 123"/>
                <a:gd name="T4" fmla="*/ 2657 w 172"/>
                <a:gd name="T5" fmla="*/ 12 h 123"/>
                <a:gd name="T6" fmla="*/ 0 60000 65536"/>
                <a:gd name="T7" fmla="*/ 0 60000 65536"/>
                <a:gd name="T8" fmla="*/ 0 60000 65536"/>
                <a:gd name="T9" fmla="*/ 0 w 172"/>
                <a:gd name="T10" fmla="*/ 0 h 123"/>
                <a:gd name="T11" fmla="*/ 172 w 172"/>
                <a:gd name="T12" fmla="*/ 123 h 1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3">
                  <a:moveTo>
                    <a:pt x="0" y="0"/>
                  </a:moveTo>
                  <a:lnTo>
                    <a:pt x="84" y="66"/>
                  </a:lnTo>
                  <a:lnTo>
                    <a:pt x="172" y="12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Freeform 141"/>
            <p:cNvSpPr>
              <a:spLocks/>
            </p:cNvSpPr>
            <p:nvPr/>
          </p:nvSpPr>
          <p:spPr bwMode="auto">
            <a:xfrm>
              <a:off x="2579" y="3067"/>
              <a:ext cx="188" cy="96"/>
            </a:xfrm>
            <a:custGeom>
              <a:avLst/>
              <a:gdLst>
                <a:gd name="T0" fmla="*/ 0 w 173"/>
                <a:gd name="T1" fmla="*/ 0 h 102"/>
                <a:gd name="T2" fmla="*/ 1530 w 173"/>
                <a:gd name="T3" fmla="*/ 8 h 102"/>
                <a:gd name="T4" fmla="*/ 3185 w 173"/>
                <a:gd name="T5" fmla="*/ 13 h 102"/>
                <a:gd name="T6" fmla="*/ 0 60000 65536"/>
                <a:gd name="T7" fmla="*/ 0 60000 65536"/>
                <a:gd name="T8" fmla="*/ 0 60000 65536"/>
                <a:gd name="T9" fmla="*/ 0 w 173"/>
                <a:gd name="T10" fmla="*/ 0 h 102"/>
                <a:gd name="T11" fmla="*/ 173 w 173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02">
                  <a:moveTo>
                    <a:pt x="0" y="0"/>
                  </a:moveTo>
                  <a:lnTo>
                    <a:pt x="84" y="53"/>
                  </a:lnTo>
                  <a:lnTo>
                    <a:pt x="173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Freeform 142"/>
            <p:cNvSpPr>
              <a:spLocks/>
            </p:cNvSpPr>
            <p:nvPr/>
          </p:nvSpPr>
          <p:spPr bwMode="auto">
            <a:xfrm>
              <a:off x="2767" y="3163"/>
              <a:ext cx="191" cy="78"/>
            </a:xfrm>
            <a:custGeom>
              <a:avLst/>
              <a:gdLst>
                <a:gd name="T0" fmla="*/ 0 w 176"/>
                <a:gd name="T1" fmla="*/ 0 h 83"/>
                <a:gd name="T2" fmla="*/ 1548 w 176"/>
                <a:gd name="T3" fmla="*/ 8 h 83"/>
                <a:gd name="T4" fmla="*/ 3091 w 176"/>
                <a:gd name="T5" fmla="*/ 8 h 83"/>
                <a:gd name="T6" fmla="*/ 0 60000 65536"/>
                <a:gd name="T7" fmla="*/ 0 60000 65536"/>
                <a:gd name="T8" fmla="*/ 0 60000 65536"/>
                <a:gd name="T9" fmla="*/ 0 w 176"/>
                <a:gd name="T10" fmla="*/ 0 h 83"/>
                <a:gd name="T11" fmla="*/ 176 w 176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83">
                  <a:moveTo>
                    <a:pt x="0" y="0"/>
                  </a:moveTo>
                  <a:lnTo>
                    <a:pt x="88" y="44"/>
                  </a:lnTo>
                  <a:lnTo>
                    <a:pt x="176" y="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Freeform 143"/>
            <p:cNvSpPr>
              <a:spLocks/>
            </p:cNvSpPr>
            <p:nvPr/>
          </p:nvSpPr>
          <p:spPr bwMode="auto">
            <a:xfrm>
              <a:off x="2958" y="3241"/>
              <a:ext cx="188" cy="67"/>
            </a:xfrm>
            <a:custGeom>
              <a:avLst/>
              <a:gdLst>
                <a:gd name="T0" fmla="*/ 0 w 173"/>
                <a:gd name="T1" fmla="*/ 0 h 71"/>
                <a:gd name="T2" fmla="*/ 1639 w 173"/>
                <a:gd name="T3" fmla="*/ 8 h 71"/>
                <a:gd name="T4" fmla="*/ 3185 w 173"/>
                <a:gd name="T5" fmla="*/ 8 h 71"/>
                <a:gd name="T6" fmla="*/ 0 60000 65536"/>
                <a:gd name="T7" fmla="*/ 0 60000 65536"/>
                <a:gd name="T8" fmla="*/ 0 60000 65536"/>
                <a:gd name="T9" fmla="*/ 0 w 173"/>
                <a:gd name="T10" fmla="*/ 0 h 71"/>
                <a:gd name="T11" fmla="*/ 173 w 173"/>
                <a:gd name="T12" fmla="*/ 71 h 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71">
                  <a:moveTo>
                    <a:pt x="0" y="0"/>
                  </a:moveTo>
                  <a:lnTo>
                    <a:pt x="89" y="35"/>
                  </a:lnTo>
                  <a:lnTo>
                    <a:pt x="173" y="7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Freeform 144"/>
            <p:cNvSpPr>
              <a:spLocks/>
            </p:cNvSpPr>
            <p:nvPr/>
          </p:nvSpPr>
          <p:spPr bwMode="auto">
            <a:xfrm>
              <a:off x="3146" y="3308"/>
              <a:ext cx="186" cy="49"/>
            </a:xfrm>
            <a:custGeom>
              <a:avLst/>
              <a:gdLst>
                <a:gd name="T0" fmla="*/ 0 w 172"/>
                <a:gd name="T1" fmla="*/ 0 h 52"/>
                <a:gd name="T2" fmla="*/ 1301 w 172"/>
                <a:gd name="T3" fmla="*/ 8 h 52"/>
                <a:gd name="T4" fmla="*/ 2657 w 172"/>
                <a:gd name="T5" fmla="*/ 8 h 52"/>
                <a:gd name="T6" fmla="*/ 0 60000 65536"/>
                <a:gd name="T7" fmla="*/ 0 60000 65536"/>
                <a:gd name="T8" fmla="*/ 0 60000 65536"/>
                <a:gd name="T9" fmla="*/ 0 w 172"/>
                <a:gd name="T10" fmla="*/ 0 h 52"/>
                <a:gd name="T11" fmla="*/ 172 w 172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2">
                  <a:moveTo>
                    <a:pt x="0" y="0"/>
                  </a:moveTo>
                  <a:lnTo>
                    <a:pt x="84" y="26"/>
                  </a:lnTo>
                  <a:lnTo>
                    <a:pt x="172" y="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Freeform 145"/>
            <p:cNvSpPr>
              <a:spLocks/>
            </p:cNvSpPr>
            <p:nvPr/>
          </p:nvSpPr>
          <p:spPr bwMode="auto">
            <a:xfrm>
              <a:off x="3332" y="3357"/>
              <a:ext cx="187" cy="46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8 h 49"/>
                <a:gd name="T4" fmla="*/ 3218 w 172"/>
                <a:gd name="T5" fmla="*/ 8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Line 146"/>
            <p:cNvSpPr>
              <a:spLocks noChangeShapeType="1"/>
            </p:cNvSpPr>
            <p:nvPr/>
          </p:nvSpPr>
          <p:spPr bwMode="auto">
            <a:xfrm>
              <a:off x="3519" y="3403"/>
              <a:ext cx="186" cy="3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Line 147"/>
            <p:cNvSpPr>
              <a:spLocks noChangeShapeType="1"/>
            </p:cNvSpPr>
            <p:nvPr/>
          </p:nvSpPr>
          <p:spPr bwMode="auto">
            <a:xfrm>
              <a:off x="3705" y="3439"/>
              <a:ext cx="188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Freeform 148"/>
            <p:cNvSpPr>
              <a:spLocks/>
            </p:cNvSpPr>
            <p:nvPr/>
          </p:nvSpPr>
          <p:spPr bwMode="auto">
            <a:xfrm>
              <a:off x="3893" y="3468"/>
              <a:ext cx="191" cy="26"/>
            </a:xfrm>
            <a:custGeom>
              <a:avLst/>
              <a:gdLst>
                <a:gd name="T0" fmla="*/ 0 w 176"/>
                <a:gd name="T1" fmla="*/ 0 h 27"/>
                <a:gd name="T2" fmla="*/ 1548 w 176"/>
                <a:gd name="T3" fmla="*/ 13 h 27"/>
                <a:gd name="T4" fmla="*/ 3091 w 176"/>
                <a:gd name="T5" fmla="*/ 13 h 27"/>
                <a:gd name="T6" fmla="*/ 0 60000 65536"/>
                <a:gd name="T7" fmla="*/ 0 60000 65536"/>
                <a:gd name="T8" fmla="*/ 0 60000 65536"/>
                <a:gd name="T9" fmla="*/ 0 w 176"/>
                <a:gd name="T10" fmla="*/ 0 h 27"/>
                <a:gd name="T11" fmla="*/ 176 w 17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7">
                  <a:moveTo>
                    <a:pt x="0" y="0"/>
                  </a:moveTo>
                  <a:lnTo>
                    <a:pt x="88" y="13"/>
                  </a:lnTo>
                  <a:lnTo>
                    <a:pt x="176" y="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Line 149"/>
            <p:cNvSpPr>
              <a:spLocks noChangeShapeType="1"/>
            </p:cNvSpPr>
            <p:nvPr/>
          </p:nvSpPr>
          <p:spPr bwMode="auto">
            <a:xfrm>
              <a:off x="4084" y="3494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Line 150"/>
            <p:cNvSpPr>
              <a:spLocks noChangeShapeType="1"/>
            </p:cNvSpPr>
            <p:nvPr/>
          </p:nvSpPr>
          <p:spPr bwMode="auto">
            <a:xfrm>
              <a:off x="4271" y="3515"/>
              <a:ext cx="187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Line 151"/>
            <p:cNvSpPr>
              <a:spLocks noChangeShapeType="1"/>
            </p:cNvSpPr>
            <p:nvPr/>
          </p:nvSpPr>
          <p:spPr bwMode="auto">
            <a:xfrm>
              <a:off x="4458" y="3531"/>
              <a:ext cx="186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Line 152"/>
            <p:cNvSpPr>
              <a:spLocks noChangeShapeType="1"/>
            </p:cNvSpPr>
            <p:nvPr/>
          </p:nvSpPr>
          <p:spPr bwMode="auto">
            <a:xfrm>
              <a:off x="4644" y="3547"/>
              <a:ext cx="187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Line 153"/>
            <p:cNvSpPr>
              <a:spLocks noChangeShapeType="1"/>
            </p:cNvSpPr>
            <p:nvPr/>
          </p:nvSpPr>
          <p:spPr bwMode="auto">
            <a:xfrm>
              <a:off x="4831" y="3560"/>
              <a:ext cx="188" cy="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Freeform 154"/>
            <p:cNvSpPr>
              <a:spLocks/>
            </p:cNvSpPr>
            <p:nvPr/>
          </p:nvSpPr>
          <p:spPr bwMode="auto">
            <a:xfrm>
              <a:off x="5019" y="3568"/>
              <a:ext cx="190" cy="9"/>
            </a:xfrm>
            <a:custGeom>
              <a:avLst/>
              <a:gdLst>
                <a:gd name="T0" fmla="*/ 0 w 176"/>
                <a:gd name="T1" fmla="*/ 0 h 9"/>
                <a:gd name="T2" fmla="*/ 1292 w 176"/>
                <a:gd name="T3" fmla="*/ 4 h 9"/>
                <a:gd name="T4" fmla="*/ 2575 w 176"/>
                <a:gd name="T5" fmla="*/ 9 h 9"/>
                <a:gd name="T6" fmla="*/ 0 60000 65536"/>
                <a:gd name="T7" fmla="*/ 0 60000 65536"/>
                <a:gd name="T8" fmla="*/ 0 60000 65536"/>
                <a:gd name="T9" fmla="*/ 0 w 176"/>
                <a:gd name="T10" fmla="*/ 0 h 9"/>
                <a:gd name="T11" fmla="*/ 176 w 17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">
                  <a:moveTo>
                    <a:pt x="0" y="0"/>
                  </a:moveTo>
                  <a:lnTo>
                    <a:pt x="88" y="4"/>
                  </a:lnTo>
                  <a:lnTo>
                    <a:pt x="176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Line 155"/>
            <p:cNvSpPr>
              <a:spLocks noChangeShapeType="1"/>
            </p:cNvSpPr>
            <p:nvPr/>
          </p:nvSpPr>
          <p:spPr bwMode="auto">
            <a:xfrm>
              <a:off x="5209" y="3577"/>
              <a:ext cx="188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Rectangle 158"/>
            <p:cNvSpPr>
              <a:spLocks noChangeArrowheads="1"/>
            </p:cNvSpPr>
            <p:nvPr/>
          </p:nvSpPr>
          <p:spPr bwMode="auto">
            <a:xfrm>
              <a:off x="831" y="35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159"/>
            <p:cNvSpPr>
              <a:spLocks noChangeArrowheads="1"/>
            </p:cNvSpPr>
            <p:nvPr/>
          </p:nvSpPr>
          <p:spPr bwMode="auto">
            <a:xfrm>
              <a:off x="831" y="30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160"/>
            <p:cNvSpPr>
              <a:spLocks noChangeArrowheads="1"/>
            </p:cNvSpPr>
            <p:nvPr/>
          </p:nvSpPr>
          <p:spPr bwMode="auto">
            <a:xfrm>
              <a:off x="831" y="2559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161"/>
            <p:cNvSpPr>
              <a:spLocks noChangeArrowheads="1"/>
            </p:cNvSpPr>
            <p:nvPr/>
          </p:nvSpPr>
          <p:spPr bwMode="auto">
            <a:xfrm>
              <a:off x="831" y="2055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162"/>
            <p:cNvSpPr>
              <a:spLocks noChangeArrowheads="1"/>
            </p:cNvSpPr>
            <p:nvPr/>
          </p:nvSpPr>
          <p:spPr bwMode="auto">
            <a:xfrm>
              <a:off x="831" y="1553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0,8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163"/>
            <p:cNvSpPr>
              <a:spLocks noChangeArrowheads="1"/>
            </p:cNvSpPr>
            <p:nvPr/>
          </p:nvSpPr>
          <p:spPr bwMode="auto">
            <a:xfrm>
              <a:off x="831" y="1054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164"/>
            <p:cNvSpPr>
              <a:spLocks noChangeArrowheads="1"/>
            </p:cNvSpPr>
            <p:nvPr/>
          </p:nvSpPr>
          <p:spPr bwMode="auto">
            <a:xfrm>
              <a:off x="105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165"/>
            <p:cNvSpPr>
              <a:spLocks noChangeArrowheads="1"/>
            </p:cNvSpPr>
            <p:nvPr/>
          </p:nvSpPr>
          <p:spPr bwMode="auto">
            <a:xfrm>
              <a:off x="152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166"/>
            <p:cNvSpPr>
              <a:spLocks noChangeArrowheads="1"/>
            </p:cNvSpPr>
            <p:nvPr/>
          </p:nvSpPr>
          <p:spPr bwMode="auto">
            <a:xfrm>
              <a:off x="1962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167"/>
            <p:cNvSpPr>
              <a:spLocks noChangeArrowheads="1"/>
            </p:cNvSpPr>
            <p:nvPr/>
          </p:nvSpPr>
          <p:spPr bwMode="auto">
            <a:xfrm>
              <a:off x="2431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168"/>
            <p:cNvSpPr>
              <a:spLocks noChangeArrowheads="1"/>
            </p:cNvSpPr>
            <p:nvPr/>
          </p:nvSpPr>
          <p:spPr bwMode="auto">
            <a:xfrm>
              <a:off x="290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169"/>
            <p:cNvSpPr>
              <a:spLocks noChangeArrowheads="1"/>
            </p:cNvSpPr>
            <p:nvPr/>
          </p:nvSpPr>
          <p:spPr bwMode="auto">
            <a:xfrm>
              <a:off x="337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170"/>
            <p:cNvSpPr>
              <a:spLocks noChangeArrowheads="1"/>
            </p:cNvSpPr>
            <p:nvPr/>
          </p:nvSpPr>
          <p:spPr bwMode="auto">
            <a:xfrm>
              <a:off x="383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171"/>
            <p:cNvSpPr>
              <a:spLocks noChangeArrowheads="1"/>
            </p:cNvSpPr>
            <p:nvPr/>
          </p:nvSpPr>
          <p:spPr bwMode="auto">
            <a:xfrm>
              <a:off x="430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172"/>
            <p:cNvSpPr>
              <a:spLocks noChangeArrowheads="1"/>
            </p:cNvSpPr>
            <p:nvPr/>
          </p:nvSpPr>
          <p:spPr bwMode="auto">
            <a:xfrm>
              <a:off x="4773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175"/>
            <p:cNvSpPr>
              <a:spLocks noChangeArrowheads="1"/>
            </p:cNvSpPr>
            <p:nvPr/>
          </p:nvSpPr>
          <p:spPr bwMode="auto">
            <a:xfrm>
              <a:off x="3649" y="3904"/>
              <a:ext cx="149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Zahlungszeitpunkt (Jahr)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177"/>
            <p:cNvSpPr>
              <a:spLocks noChangeArrowheads="1"/>
            </p:cNvSpPr>
            <p:nvPr/>
          </p:nvSpPr>
          <p:spPr bwMode="auto">
            <a:xfrm>
              <a:off x="1574" y="1190"/>
              <a:ext cx="80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 dirty="0">
                  <a:solidFill>
                    <a:srgbClr val="000000"/>
                  </a:solidFill>
                  <a:latin typeface="Arial" panose="020B0604020202020204" pitchFamily="34" charset="0"/>
                </a:rPr>
                <a:t>Barwertfaktor</a:t>
              </a:r>
              <a:endParaRPr lang="de-DE" altLang="en-US" sz="1600" dirty="0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178"/>
            <p:cNvSpPr>
              <a:spLocks noChangeArrowheads="1"/>
            </p:cNvSpPr>
            <p:nvPr/>
          </p:nvSpPr>
          <p:spPr bwMode="auto">
            <a:xfrm>
              <a:off x="4822" y="2286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179"/>
            <p:cNvSpPr>
              <a:spLocks noChangeArrowheads="1"/>
            </p:cNvSpPr>
            <p:nvPr/>
          </p:nvSpPr>
          <p:spPr bwMode="auto">
            <a:xfrm>
              <a:off x="4846" y="2302"/>
              <a:ext cx="23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180"/>
            <p:cNvSpPr>
              <a:spLocks noChangeArrowheads="1"/>
            </p:cNvSpPr>
            <p:nvPr/>
          </p:nvSpPr>
          <p:spPr bwMode="auto">
            <a:xfrm>
              <a:off x="4789" y="2906"/>
              <a:ext cx="21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181"/>
            <p:cNvSpPr>
              <a:spLocks noChangeArrowheads="1"/>
            </p:cNvSpPr>
            <p:nvPr/>
          </p:nvSpPr>
          <p:spPr bwMode="auto">
            <a:xfrm>
              <a:off x="4812" y="2922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182"/>
            <p:cNvSpPr>
              <a:spLocks noChangeArrowheads="1"/>
            </p:cNvSpPr>
            <p:nvPr/>
          </p:nvSpPr>
          <p:spPr bwMode="auto">
            <a:xfrm>
              <a:off x="4822" y="3229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183"/>
            <p:cNvSpPr>
              <a:spLocks noChangeArrowheads="1"/>
            </p:cNvSpPr>
            <p:nvPr/>
          </p:nvSpPr>
          <p:spPr bwMode="auto">
            <a:xfrm>
              <a:off x="4846" y="3246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184"/>
            <p:cNvSpPr>
              <a:spLocks noChangeArrowheads="1"/>
            </p:cNvSpPr>
            <p:nvPr/>
          </p:nvSpPr>
          <p:spPr bwMode="auto">
            <a:xfrm>
              <a:off x="2963" y="3291"/>
              <a:ext cx="2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185"/>
            <p:cNvSpPr>
              <a:spLocks noChangeArrowheads="1"/>
            </p:cNvSpPr>
            <p:nvPr/>
          </p:nvSpPr>
          <p:spPr bwMode="auto">
            <a:xfrm>
              <a:off x="2987" y="3308"/>
              <a:ext cx="30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70" name="AutoShape 5"/>
            <p:cNvSpPr>
              <a:spLocks noChangeArrowheads="1"/>
            </p:cNvSpPr>
            <p:nvPr/>
          </p:nvSpPr>
          <p:spPr bwMode="auto">
            <a:xfrm>
              <a:off x="2000" y="2195"/>
              <a:ext cx="52" cy="45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171" name="Rectangle 3"/>
          <p:cNvSpPr txBox="1">
            <a:spLocks noChangeArrowheads="1"/>
          </p:cNvSpPr>
          <p:nvPr/>
        </p:nvSpPr>
        <p:spPr>
          <a:xfrm>
            <a:off x="386674" y="1747114"/>
            <a:ext cx="8001749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Über lange Zeithorizonte kann die Diskontierung einen großen Effekt haben.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172" name="Rectangle 3"/>
          <p:cNvSpPr txBox="1">
            <a:spLocks noChangeArrowheads="1"/>
          </p:cNvSpPr>
          <p:nvPr/>
        </p:nvSpPr>
        <p:spPr>
          <a:xfrm>
            <a:off x="5812186" y="2513526"/>
            <a:ext cx="3031858" cy="38678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Vorteile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nicht </a:t>
            </a:r>
            <a:r>
              <a:rPr lang="de-DE" altLang="en-US" sz="1800" dirty="0">
                <a:latin typeface="Arial" panose="020B0604020202020204" pitchFamily="34" charset="0"/>
              </a:rPr>
              <a:t>gesehen,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Einnahmen </a:t>
            </a:r>
            <a:r>
              <a:rPr lang="de-DE" altLang="en-US" sz="1800" dirty="0">
                <a:latin typeface="Arial" panose="020B0604020202020204" pitchFamily="34" charset="0"/>
              </a:rPr>
              <a:t>von </a:t>
            </a:r>
            <a:r>
              <a:rPr lang="de-DE" altLang="en-US" sz="1800" dirty="0" smtClean="0">
                <a:latin typeface="Arial" panose="020B0604020202020204" pitchFamily="34" charset="0"/>
              </a:rPr>
              <a:t>langlebigen Kraftwerken oder Effizienzmaßnahmen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Langfristige Kosten </a:t>
            </a:r>
            <a:r>
              <a:rPr lang="de-DE" altLang="en-US" sz="1800" dirty="0" smtClean="0">
                <a:latin typeface="Arial" panose="020B0604020202020204" pitchFamily="34" charset="0"/>
              </a:rPr>
              <a:t>werden auch </a:t>
            </a:r>
            <a:r>
              <a:rPr lang="de-DE" altLang="en-US" sz="1800" dirty="0">
                <a:latin typeface="Arial" panose="020B0604020202020204" pitchFamily="34" charset="0"/>
              </a:rPr>
              <a:t>verborgen, </a:t>
            </a:r>
            <a:r>
              <a:rPr lang="de-DE" altLang="en-US" sz="1800" dirty="0" smtClean="0">
                <a:latin typeface="Arial" panose="020B0604020202020204" pitchFamily="34" charset="0"/>
              </a:rPr>
              <a:t>z.B. Rückbau</a:t>
            </a:r>
            <a:r>
              <a:rPr lang="de-DE" altLang="en-US" sz="1800" dirty="0">
                <a:latin typeface="Arial" panose="020B0604020202020204" pitchFamily="34" charset="0"/>
              </a:rPr>
              <a:t>, </a:t>
            </a:r>
            <a:r>
              <a:rPr lang="de-DE" altLang="en-US" sz="1800" dirty="0" smtClean="0">
                <a:latin typeface="Arial" panose="020B0604020202020204" pitchFamily="34" charset="0"/>
              </a:rPr>
              <a:t>Entsorgung, Klimaschäden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Umstrittenes Thema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48017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Wie viel dürfen wir noch ausstoßen, um mit Paris konsistent zu bleiben?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6588224" y="2044265"/>
            <a:ext cx="2232248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Um das 1,5C Ziel zu erreichen, müssen wir bis ungefähr 2050 aufhören, CO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auszustoßen, und andere Treibhausgase (wie Methan, Lachgas) auch reduzieren. Nach 2050 müssen wir sogar CO</a:t>
            </a:r>
            <a:r>
              <a:rPr lang="de-DE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aus der Luft holen (Negative Emission Technologies).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10328"/>
            <a:ext cx="5467895" cy="519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94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381000"/>
            <a:ext cx="6262687" cy="889000"/>
          </a:xfrm>
        </p:spPr>
        <p:txBody>
          <a:bodyPr/>
          <a:lstStyle/>
          <a:p>
            <a:r>
              <a:rPr lang="de-DE" altLang="en-US" smtClean="0"/>
              <a:t>Merkmale des Treibhausproblems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1635125" y="1587500"/>
            <a:ext cx="6911975" cy="4114800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de-DE" alt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Globalität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Der Ort der Emissionen spielt keine Rolle.</a:t>
            </a:r>
            <a:b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</a:pPr>
            <a:r>
              <a:rPr lang="de-DE" alt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Zeitliche Verschiebung der Konsequenzen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Schäden betreffen künftige Generationen, die verursachende Generation bleibt weitgehend ohne Beeinträchtigungen.</a:t>
            </a:r>
            <a:b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</a:pP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Lösungen nur bei international koordiniertem Vorgehen: Wer soll welche Beiträge liefern?</a:t>
            </a:r>
          </a:p>
          <a:p>
            <a:pPr>
              <a:spcBef>
                <a:spcPct val="40000"/>
              </a:spcBef>
            </a:pPr>
            <a:endParaRPr lang="de-DE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892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Office\Vorlagen\erdmannvorlage.pot</Template>
  <TotalTime>0</TotalTime>
  <Words>1151</Words>
  <Application>Microsoft Office PowerPoint</Application>
  <PresentationFormat>On-screen Show (4:3)</PresentationFormat>
  <Paragraphs>186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Book Antiqua</vt:lpstr>
      <vt:lpstr>Cambria Math</vt:lpstr>
      <vt:lpstr>Times New Roman</vt:lpstr>
      <vt:lpstr>erdmannvorlage</vt:lpstr>
      <vt:lpstr>Formel</vt:lpstr>
      <vt:lpstr>Wirtschaftliche Grundlagen  im Sommersemester 2022  Klimawandel &amp; Energie</vt:lpstr>
      <vt:lpstr>Klimawandel &amp; Energie: Fragen</vt:lpstr>
      <vt:lpstr>Klimawandel: Was sind die Gefahren?</vt:lpstr>
      <vt:lpstr>Klimawandel: Was sind die Gefahren?</vt:lpstr>
      <vt:lpstr>Klimawandel: Was sind die Kosten?</vt:lpstr>
      <vt:lpstr>Klimaschäden: Was kostet der Gesellschaft eine ausgestoßene Tonne CO2?</vt:lpstr>
      <vt:lpstr>Warnung: Diskontierung über lange Zeiten</vt:lpstr>
      <vt:lpstr>Wie viel dürfen wir noch ausstoßen, um mit Paris konsistent zu bleiben?</vt:lpstr>
      <vt:lpstr>Merkmale des Treibhausproblems</vt:lpstr>
      <vt:lpstr>Was sind die Kosten und Potenziale der Vermeidung von Treibhausgasemissionen?</vt:lpstr>
      <vt:lpstr>Instrumente zur CO2-Vermeidung - Steuern oder anderes Instrument? </vt:lpstr>
      <vt:lpstr>CO2-Vermeidungskosten Emissionsstandard/Normen</vt:lpstr>
      <vt:lpstr>CO2-Vermeidungskosten Pigou-Steuer</vt:lpstr>
      <vt:lpstr>CO2-Vermeidungskosten Cap-and-Trade-System</vt:lpstr>
      <vt:lpstr>Unternehmenssicht -Zertifikate und Vermeidungskosten</vt:lpstr>
      <vt:lpstr>Prinzip des Zertifikatehandels</vt:lpstr>
      <vt:lpstr>Prinzip des Zertifikatehandels</vt:lpstr>
      <vt:lpstr>Aktuelle CO2-Preise</vt:lpstr>
      <vt:lpstr>Andere Strategie: Innovation fördern</vt:lpstr>
      <vt:lpstr>Lerneffekte und Lernkurven</vt:lpstr>
      <vt:lpstr>Lerneffekte und Lernkurven</vt:lpstr>
      <vt:lpstr>Lerneffekte und Lernkurven</vt:lpstr>
      <vt:lpstr>Endenergieverbrach: Strom ist zentraler Energieträger der Transformation </vt:lpstr>
      <vt:lpstr>Klimawandel: Steuern, Innovation und Regulierung</vt:lpstr>
      <vt:lpstr>Literatur-Empfehlungen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Wirtschaftswissenschaftliche Grundlagen: Unternehmen</dc:title>
  <dc:creator>Tom Brown</dc:creator>
  <cp:lastModifiedBy>Tom Brown</cp:lastModifiedBy>
  <cp:revision>352</cp:revision>
  <cp:lastPrinted>2020-04-29T06:56:35Z</cp:lastPrinted>
  <dcterms:created xsi:type="dcterms:W3CDTF">1601-01-01T00:00:00Z</dcterms:created>
  <dcterms:modified xsi:type="dcterms:W3CDTF">2022-07-13T13:48:05Z</dcterms:modified>
</cp:coreProperties>
</file>