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1" r:id="rId1"/>
  </p:sldMasterIdLst>
  <p:notesMasterIdLst>
    <p:notesMasterId r:id="rId37"/>
  </p:notesMasterIdLst>
  <p:handoutMasterIdLst>
    <p:handoutMasterId r:id="rId38"/>
  </p:handoutMasterIdLst>
  <p:sldIdLst>
    <p:sldId id="316" r:id="rId2"/>
    <p:sldId id="336" r:id="rId3"/>
    <p:sldId id="341" r:id="rId4"/>
    <p:sldId id="342" r:id="rId5"/>
    <p:sldId id="343" r:id="rId6"/>
    <p:sldId id="344" r:id="rId7"/>
    <p:sldId id="345" r:id="rId8"/>
    <p:sldId id="346" r:id="rId9"/>
    <p:sldId id="347" r:id="rId10"/>
    <p:sldId id="348" r:id="rId11"/>
    <p:sldId id="349" r:id="rId12"/>
    <p:sldId id="350" r:id="rId13"/>
    <p:sldId id="351" r:id="rId14"/>
    <p:sldId id="352" r:id="rId15"/>
    <p:sldId id="353" r:id="rId16"/>
    <p:sldId id="354" r:id="rId17"/>
    <p:sldId id="356" r:id="rId18"/>
    <p:sldId id="337" r:id="rId19"/>
    <p:sldId id="357" r:id="rId20"/>
    <p:sldId id="358" r:id="rId21"/>
    <p:sldId id="359" r:id="rId22"/>
    <p:sldId id="338" r:id="rId23"/>
    <p:sldId id="360" r:id="rId24"/>
    <p:sldId id="340" r:id="rId25"/>
    <p:sldId id="339" r:id="rId26"/>
    <p:sldId id="355" r:id="rId27"/>
    <p:sldId id="361" r:id="rId28"/>
    <p:sldId id="363" r:id="rId29"/>
    <p:sldId id="364" r:id="rId30"/>
    <p:sldId id="371" r:id="rId31"/>
    <p:sldId id="365" r:id="rId32"/>
    <p:sldId id="366" r:id="rId33"/>
    <p:sldId id="367" r:id="rId34"/>
    <p:sldId id="368" r:id="rId35"/>
    <p:sldId id="369" r:id="rId36"/>
  </p:sldIdLst>
  <p:sldSz cx="9144000" cy="6858000" type="screen4x3"/>
  <p:notesSz cx="7099300" cy="10234613"/>
  <p:defaultTextStyle>
    <a:defPPr>
      <a:defRPr lang="en-US"/>
    </a:defPPr>
    <a:lvl1pPr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5pPr>
    <a:lvl6pPr marL="2286000" algn="l" defTabSz="914400" rtl="0" eaLnBrk="1" latinLnBrk="0" hangingPunct="1">
      <a:defRPr sz="2400" kern="1200">
        <a:solidFill>
          <a:schemeClr val="tx1"/>
        </a:solidFill>
        <a:latin typeface="Book Antiqua" panose="02040602050305030304" pitchFamily="18" charset="0"/>
        <a:ea typeface="+mn-ea"/>
        <a:cs typeface="+mn-cs"/>
      </a:defRPr>
    </a:lvl6pPr>
    <a:lvl7pPr marL="2743200" algn="l" defTabSz="914400" rtl="0" eaLnBrk="1" latinLnBrk="0" hangingPunct="1">
      <a:defRPr sz="2400" kern="1200">
        <a:solidFill>
          <a:schemeClr val="tx1"/>
        </a:solidFill>
        <a:latin typeface="Book Antiqua" panose="02040602050305030304" pitchFamily="18" charset="0"/>
        <a:ea typeface="+mn-ea"/>
        <a:cs typeface="+mn-cs"/>
      </a:defRPr>
    </a:lvl7pPr>
    <a:lvl8pPr marL="3200400" algn="l" defTabSz="914400" rtl="0" eaLnBrk="1" latinLnBrk="0" hangingPunct="1">
      <a:defRPr sz="2400" kern="1200">
        <a:solidFill>
          <a:schemeClr val="tx1"/>
        </a:solidFill>
        <a:latin typeface="Book Antiqua" panose="02040602050305030304" pitchFamily="18" charset="0"/>
        <a:ea typeface="+mn-ea"/>
        <a:cs typeface="+mn-cs"/>
      </a:defRPr>
    </a:lvl8pPr>
    <a:lvl9pPr marL="3657600" algn="l" defTabSz="914400" rtl="0" eaLnBrk="1" latinLnBrk="0" hangingPunct="1">
      <a:defRPr sz="2400" kern="1200">
        <a:solidFill>
          <a:schemeClr val="tx1"/>
        </a:solidFill>
        <a:latin typeface="Book Antiqua" panose="02040602050305030304" pitchFamily="18" charset="0"/>
        <a:ea typeface="+mn-ea"/>
        <a:cs typeface="+mn-cs"/>
      </a:defRPr>
    </a:lvl9pPr>
  </p:defaultTextStyle>
  <p:extLst>
    <p:ext uri="{EFAFB233-063F-42B5-8137-9DF3F51BA10A}">
      <p15:sldGuideLst xmlns:p15="http://schemas.microsoft.com/office/powerpoint/2012/main">
        <p15:guide id="1" orient="horz" pos="845">
          <p15:clr>
            <a:srgbClr val="A4A3A4"/>
          </p15:clr>
        </p15:guide>
        <p15:guide id="2" pos="1202">
          <p15:clr>
            <a:srgbClr val="A4A3A4"/>
          </p15:clr>
        </p15:guide>
      </p15:sldGuideLst>
    </p:ext>
    <p:ext uri="{2D200454-40CA-4A62-9FC3-DE9A4176ACB9}">
      <p15:notesGuideLst xmlns:p15="http://schemas.microsoft.com/office/powerpoint/2012/main">
        <p15:guide id="1" orient="horz" pos="3224">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948" autoAdjust="0"/>
    <p:restoredTop sz="86383" autoAdjust="0"/>
  </p:normalViewPr>
  <p:slideViewPr>
    <p:cSldViewPr>
      <p:cViewPr varScale="1">
        <p:scale>
          <a:sx n="101" d="100"/>
          <a:sy n="101" d="100"/>
        </p:scale>
        <p:origin x="1404" y="96"/>
      </p:cViewPr>
      <p:guideLst>
        <p:guide orient="horz" pos="845"/>
        <p:guide pos="1202"/>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45" d="100"/>
          <a:sy n="45" d="100"/>
        </p:scale>
        <p:origin x="-1416" y="-78"/>
      </p:cViewPr>
      <p:guideLst>
        <p:guide orient="horz" pos="3224"/>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46D07E3D-D650-F54B-B7D9-B9E87DE316B4}"/>
              </a:ext>
            </a:extLst>
          </p:cNvPr>
          <p:cNvSpPr>
            <a:spLocks noGrp="1" noChangeArrowheads="1"/>
          </p:cNvSpPr>
          <p:nvPr>
            <p:ph type="hdr" sz="quarter"/>
          </p:nvPr>
        </p:nvSpPr>
        <p:spPr bwMode="auto">
          <a:xfrm>
            <a:off x="0" y="0"/>
            <a:ext cx="3084513" cy="476250"/>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lvl1pPr defTabSz="960438">
              <a:defRPr sz="1300">
                <a:latin typeface="Times New Roman" pitchFamily="18" charset="0"/>
              </a:defRPr>
            </a:lvl1pPr>
          </a:lstStyle>
          <a:p>
            <a:pPr>
              <a:defRPr/>
            </a:pPr>
            <a:endParaRPr lang="de-DE"/>
          </a:p>
        </p:txBody>
      </p:sp>
      <p:sp>
        <p:nvSpPr>
          <p:cNvPr id="58371" name="Rectangle 3">
            <a:extLst>
              <a:ext uri="{FF2B5EF4-FFF2-40B4-BE49-F238E27FC236}">
                <a16:creationId xmlns:a16="http://schemas.microsoft.com/office/drawing/2014/main" id="{8C405694-4FE3-B446-9B46-423671FABFB9}"/>
              </a:ext>
            </a:extLst>
          </p:cNvPr>
          <p:cNvSpPr>
            <a:spLocks noGrp="1" noChangeArrowheads="1"/>
          </p:cNvSpPr>
          <p:nvPr>
            <p:ph type="dt" sz="quarter" idx="1"/>
          </p:nvPr>
        </p:nvSpPr>
        <p:spPr bwMode="auto">
          <a:xfrm>
            <a:off x="4060825" y="0"/>
            <a:ext cx="3003550" cy="476250"/>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lvl1pPr algn="r" defTabSz="960438">
              <a:defRPr sz="1300">
                <a:latin typeface="Times New Roman" pitchFamily="18" charset="0"/>
              </a:defRPr>
            </a:lvl1pPr>
          </a:lstStyle>
          <a:p>
            <a:pPr>
              <a:defRPr/>
            </a:pPr>
            <a:endParaRPr lang="de-DE"/>
          </a:p>
        </p:txBody>
      </p:sp>
      <p:sp>
        <p:nvSpPr>
          <p:cNvPr id="58372" name="Rectangle 4">
            <a:extLst>
              <a:ext uri="{FF2B5EF4-FFF2-40B4-BE49-F238E27FC236}">
                <a16:creationId xmlns:a16="http://schemas.microsoft.com/office/drawing/2014/main" id="{A3EEA772-1A80-6740-8A17-B771EC80A75A}"/>
              </a:ext>
            </a:extLst>
          </p:cNvPr>
          <p:cNvSpPr>
            <a:spLocks noGrp="1" noChangeArrowheads="1"/>
          </p:cNvSpPr>
          <p:nvPr>
            <p:ph type="ftr" sz="quarter" idx="2"/>
          </p:nvPr>
        </p:nvSpPr>
        <p:spPr bwMode="auto">
          <a:xfrm>
            <a:off x="0" y="9755188"/>
            <a:ext cx="3084513" cy="476250"/>
          </a:xfrm>
          <a:prstGeom prst="rect">
            <a:avLst/>
          </a:prstGeom>
          <a:noFill/>
          <a:ln w="9525">
            <a:noFill/>
            <a:miter lim="800000"/>
            <a:headEnd type="none" w="sm" len="sm"/>
            <a:tailEnd type="none" w="sm" len="sm"/>
          </a:ln>
          <a:effectLst/>
        </p:spPr>
        <p:txBody>
          <a:bodyPr vert="horz" wrap="square" lIns="96039" tIns="48019" rIns="96039" bIns="48019" numCol="1" anchor="b" anchorCtr="0" compatLnSpc="1">
            <a:prstTxWarp prst="textNoShape">
              <a:avLst/>
            </a:prstTxWarp>
          </a:bodyPr>
          <a:lstStyle>
            <a:lvl1pPr defTabSz="960438">
              <a:defRPr sz="1300">
                <a:latin typeface="Times New Roman" pitchFamily="18" charset="0"/>
              </a:defRPr>
            </a:lvl1pPr>
          </a:lstStyle>
          <a:p>
            <a:pPr>
              <a:defRPr/>
            </a:pPr>
            <a:endParaRPr lang="de-DE"/>
          </a:p>
        </p:txBody>
      </p:sp>
      <p:sp>
        <p:nvSpPr>
          <p:cNvPr id="58373" name="Rectangle 5">
            <a:extLst>
              <a:ext uri="{FF2B5EF4-FFF2-40B4-BE49-F238E27FC236}">
                <a16:creationId xmlns:a16="http://schemas.microsoft.com/office/drawing/2014/main" id="{A5145330-61B7-104E-9AE3-5915003F2B4F}"/>
              </a:ext>
            </a:extLst>
          </p:cNvPr>
          <p:cNvSpPr>
            <a:spLocks noGrp="1" noChangeArrowheads="1"/>
          </p:cNvSpPr>
          <p:nvPr>
            <p:ph type="sldNum" sz="quarter" idx="3"/>
          </p:nvPr>
        </p:nvSpPr>
        <p:spPr bwMode="auto">
          <a:xfrm>
            <a:off x="4060825" y="9755188"/>
            <a:ext cx="3003550" cy="476250"/>
          </a:xfrm>
          <a:prstGeom prst="rect">
            <a:avLst/>
          </a:prstGeom>
          <a:noFill/>
          <a:ln w="9525">
            <a:noFill/>
            <a:miter lim="800000"/>
            <a:headEnd type="none" w="sm" len="sm"/>
            <a:tailEnd type="none" w="sm" len="sm"/>
          </a:ln>
          <a:effectLst/>
        </p:spPr>
        <p:txBody>
          <a:bodyPr vert="horz" wrap="square" lIns="96039" tIns="48019" rIns="96039" bIns="48019" numCol="1" anchor="b" anchorCtr="0" compatLnSpc="1">
            <a:prstTxWarp prst="textNoShape">
              <a:avLst/>
            </a:prstTxWarp>
          </a:bodyPr>
          <a:lstStyle>
            <a:lvl1pPr algn="r" defTabSz="960438">
              <a:defRPr sz="1300">
                <a:latin typeface="Times New Roman" panose="02020603050405020304" pitchFamily="18" charset="0"/>
              </a:defRPr>
            </a:lvl1pPr>
          </a:lstStyle>
          <a:p>
            <a:pPr>
              <a:defRPr/>
            </a:pPr>
            <a:fld id="{7785261E-FAAA-414E-B849-A8DF92D2FC1F}" type="slidenum">
              <a:rPr lang="de-DE" altLang="en-US"/>
              <a:pPr>
                <a:defRPr/>
              </a:pPr>
              <a:t>‹#›</a:t>
            </a:fld>
            <a:endParaRPr lang="de-DE"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B690B5DB-F7B2-4449-BC52-6D51458A9038}"/>
              </a:ext>
            </a:extLst>
          </p:cNvPr>
          <p:cNvSpPr>
            <a:spLocks noGrp="1" noChangeArrowheads="1"/>
          </p:cNvSpPr>
          <p:nvPr>
            <p:ph type="hdr" sz="quarter"/>
          </p:nvPr>
        </p:nvSpPr>
        <p:spPr bwMode="auto">
          <a:xfrm>
            <a:off x="0" y="0"/>
            <a:ext cx="3076575" cy="512763"/>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lvl1pPr defTabSz="960438">
              <a:defRPr sz="1300">
                <a:latin typeface="Times New Roman" pitchFamily="18" charset="0"/>
              </a:defRPr>
            </a:lvl1pPr>
          </a:lstStyle>
          <a:p>
            <a:pPr>
              <a:defRPr/>
            </a:pPr>
            <a:endParaRPr lang="de-DE"/>
          </a:p>
        </p:txBody>
      </p:sp>
      <p:sp>
        <p:nvSpPr>
          <p:cNvPr id="16387" name="Rectangle 3">
            <a:extLst>
              <a:ext uri="{FF2B5EF4-FFF2-40B4-BE49-F238E27FC236}">
                <a16:creationId xmlns:a16="http://schemas.microsoft.com/office/drawing/2014/main" id="{24FE515D-7A2C-EB43-8917-1B21202AAEEE}"/>
              </a:ext>
            </a:extLst>
          </p:cNvPr>
          <p:cNvSpPr>
            <a:spLocks noGrp="1" noChangeArrowheads="1"/>
          </p:cNvSpPr>
          <p:nvPr>
            <p:ph type="dt" idx="1"/>
          </p:nvPr>
        </p:nvSpPr>
        <p:spPr bwMode="auto">
          <a:xfrm>
            <a:off x="4022725" y="0"/>
            <a:ext cx="3076575" cy="512763"/>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lvl1pPr algn="r" defTabSz="960438">
              <a:defRPr sz="1300">
                <a:latin typeface="Times New Roman" pitchFamily="18" charset="0"/>
              </a:defRPr>
            </a:lvl1pPr>
          </a:lstStyle>
          <a:p>
            <a:pPr>
              <a:defRPr/>
            </a:pPr>
            <a:endParaRPr lang="de-DE"/>
          </a:p>
        </p:txBody>
      </p:sp>
      <p:sp>
        <p:nvSpPr>
          <p:cNvPr id="2052" name="Rectangle 4"/>
          <p:cNvSpPr>
            <a:spLocks noGrp="1" noRot="1" noChangeAspect="1" noChangeArrowheads="1" noTextEdit="1"/>
          </p:cNvSpPr>
          <p:nvPr>
            <p:ph type="sldImg" idx="2"/>
          </p:nvPr>
        </p:nvSpPr>
        <p:spPr bwMode="auto">
          <a:xfrm>
            <a:off x="222250" y="315913"/>
            <a:ext cx="6575425" cy="49307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9" name="Rectangle 5">
            <a:extLst>
              <a:ext uri="{FF2B5EF4-FFF2-40B4-BE49-F238E27FC236}">
                <a16:creationId xmlns:a16="http://schemas.microsoft.com/office/drawing/2014/main" id="{5AE2DB5B-776F-234C-A199-C0FC774F0D65}"/>
              </a:ext>
            </a:extLst>
          </p:cNvPr>
          <p:cNvSpPr>
            <a:spLocks noGrp="1" noChangeArrowheads="1"/>
          </p:cNvSpPr>
          <p:nvPr>
            <p:ph type="body" sz="quarter" idx="3"/>
          </p:nvPr>
        </p:nvSpPr>
        <p:spPr bwMode="auto">
          <a:xfrm>
            <a:off x="407988" y="5565775"/>
            <a:ext cx="5962650" cy="3902075"/>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p>
            <a:pPr lvl="0"/>
            <a:r>
              <a:rPr lang="de-DE" noProof="0"/>
              <a:t>Klicken Sie, um die Formate des Vorlagentextes zu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16390" name="Rectangle 6">
            <a:extLst>
              <a:ext uri="{FF2B5EF4-FFF2-40B4-BE49-F238E27FC236}">
                <a16:creationId xmlns:a16="http://schemas.microsoft.com/office/drawing/2014/main" id="{F46B13A0-8800-F842-BD8E-E103F75E5C0E}"/>
              </a:ext>
            </a:extLst>
          </p:cNvPr>
          <p:cNvSpPr>
            <a:spLocks noGrp="1" noChangeArrowheads="1"/>
          </p:cNvSpPr>
          <p:nvPr>
            <p:ph type="ftr" sz="quarter" idx="4"/>
          </p:nvPr>
        </p:nvSpPr>
        <p:spPr bwMode="auto">
          <a:xfrm>
            <a:off x="0" y="9721850"/>
            <a:ext cx="3076575" cy="512763"/>
          </a:xfrm>
          <a:prstGeom prst="rect">
            <a:avLst/>
          </a:prstGeom>
          <a:noFill/>
          <a:ln w="9525">
            <a:noFill/>
            <a:miter lim="800000"/>
            <a:headEnd type="none" w="sm" len="sm"/>
            <a:tailEnd type="none" w="sm" len="sm"/>
          </a:ln>
          <a:effectLst/>
        </p:spPr>
        <p:txBody>
          <a:bodyPr vert="horz" wrap="square" lIns="96039" tIns="48019" rIns="96039" bIns="48019" numCol="1" anchor="b" anchorCtr="0" compatLnSpc="1">
            <a:prstTxWarp prst="textNoShape">
              <a:avLst/>
            </a:prstTxWarp>
          </a:bodyPr>
          <a:lstStyle>
            <a:lvl1pPr defTabSz="960438">
              <a:defRPr sz="1300">
                <a:latin typeface="Times New Roman" pitchFamily="18" charset="0"/>
              </a:defRPr>
            </a:lvl1pPr>
          </a:lstStyle>
          <a:p>
            <a:pPr>
              <a:defRPr/>
            </a:pPr>
            <a:endParaRPr lang="de-DE"/>
          </a:p>
        </p:txBody>
      </p:sp>
      <p:sp>
        <p:nvSpPr>
          <p:cNvPr id="16391" name="Rectangle 7">
            <a:extLst>
              <a:ext uri="{FF2B5EF4-FFF2-40B4-BE49-F238E27FC236}">
                <a16:creationId xmlns:a16="http://schemas.microsoft.com/office/drawing/2014/main" id="{BB3322BF-5FE4-ED4C-93E4-84CA47C41B74}"/>
              </a:ext>
            </a:extLst>
          </p:cNvPr>
          <p:cNvSpPr>
            <a:spLocks noGrp="1" noChangeArrowheads="1"/>
          </p:cNvSpPr>
          <p:nvPr>
            <p:ph type="sldNum" sz="quarter" idx="5"/>
          </p:nvPr>
        </p:nvSpPr>
        <p:spPr bwMode="auto">
          <a:xfrm>
            <a:off x="4022725" y="9721850"/>
            <a:ext cx="3076575" cy="512763"/>
          </a:xfrm>
          <a:prstGeom prst="rect">
            <a:avLst/>
          </a:prstGeom>
          <a:noFill/>
          <a:ln w="9525">
            <a:noFill/>
            <a:miter lim="800000"/>
            <a:headEnd type="none" w="sm" len="sm"/>
            <a:tailEnd type="none" w="sm" len="sm"/>
          </a:ln>
          <a:effectLst/>
        </p:spPr>
        <p:txBody>
          <a:bodyPr vert="horz" wrap="square" lIns="96039" tIns="48019" rIns="96039" bIns="48019" numCol="1" anchor="b" anchorCtr="0" compatLnSpc="1">
            <a:prstTxWarp prst="textNoShape">
              <a:avLst/>
            </a:prstTxWarp>
          </a:bodyPr>
          <a:lstStyle>
            <a:lvl1pPr algn="r" defTabSz="960438">
              <a:defRPr sz="1300">
                <a:latin typeface="Times New Roman" panose="02020603050405020304" pitchFamily="18" charset="0"/>
              </a:defRPr>
            </a:lvl1pPr>
          </a:lstStyle>
          <a:p>
            <a:pPr>
              <a:defRPr/>
            </a:pPr>
            <a:fld id="{2C40726E-5D8C-443C-A651-ABAAC790981F}" type="slidenum">
              <a:rPr lang="de-DE" altLang="en-US"/>
              <a:pPr>
                <a:defRPr/>
              </a:pPr>
              <a:t>‹#›</a:t>
            </a:fld>
            <a:endParaRPr lang="de-DE"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BCE26FFE-E9CD-46EC-BF56-92F90A00BA33}" type="slidenum">
              <a:rPr lang="de-DE" altLang="en-US" sz="1300" smtClean="0">
                <a:latin typeface="Times New Roman" panose="02020603050405020304" pitchFamily="18" charset="0"/>
              </a:rPr>
              <a:pPr/>
              <a:t>1</a:t>
            </a:fld>
            <a:endParaRPr lang="de-DE" altLang="en-US" sz="1300" smtClean="0">
              <a:latin typeface="Times New Roman" panose="02020603050405020304" pitchFamily="18" charset="0"/>
            </a:endParaRPr>
          </a:p>
        </p:txBody>
      </p:sp>
      <p:sp>
        <p:nvSpPr>
          <p:cNvPr id="5122" name="Rectangle 2"/>
          <p:cNvSpPr>
            <a:spLocks noGrp="1" noRot="1" noChangeAspect="1" noChangeArrowheads="1" noTextEdit="1"/>
          </p:cNvSpPr>
          <p:nvPr>
            <p:ph type="sldImg"/>
          </p:nvPr>
        </p:nvSpPr>
        <p:spPr>
          <a:xfrm>
            <a:off x="227013" y="317500"/>
            <a:ext cx="6573837" cy="4930775"/>
          </a:xfrm>
          <a:ln/>
        </p:spPr>
      </p:sp>
      <p:sp>
        <p:nvSpPr>
          <p:cNvPr id="51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en-US" noProof="1" smtClean="0"/>
          </a:p>
        </p:txBody>
      </p:sp>
    </p:spTree>
    <p:extLst>
      <p:ext uri="{BB962C8B-B14F-4D97-AF65-F5344CB8AC3E}">
        <p14:creationId xmlns:p14="http://schemas.microsoft.com/office/powerpoint/2010/main" val="3619579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186C6203-2A95-4B6F-88E8-91050407ACDD}" type="slidenum">
              <a:rPr lang="de-DE" altLang="de-DE" sz="1300">
                <a:latin typeface="Times New Roman" panose="02020603050405020304" pitchFamily="18" charset="0"/>
              </a:rPr>
              <a:pPr/>
              <a:t>28</a:t>
            </a:fld>
            <a:endParaRPr lang="de-DE" altLang="de-DE" sz="1300">
              <a:latin typeface="Times New Roman" panose="02020603050405020304" pitchFamily="18" charset="0"/>
            </a:endParaRPr>
          </a:p>
        </p:txBody>
      </p:sp>
      <p:sp>
        <p:nvSpPr>
          <p:cNvPr id="21507" name="Rectangle 2"/>
          <p:cNvSpPr>
            <a:spLocks noGrp="1" noRot="1" noChangeAspect="1" noChangeArrowheads="1" noTextEdit="1"/>
          </p:cNvSpPr>
          <p:nvPr>
            <p:ph type="sldImg"/>
          </p:nvPr>
        </p:nvSpPr>
        <p:spPr>
          <a:xfrm>
            <a:off x="227013" y="315913"/>
            <a:ext cx="6573837" cy="4930775"/>
          </a:xfrm>
          <a:ln/>
        </p:spPr>
      </p:sp>
      <p:sp>
        <p:nvSpPr>
          <p:cNvPr id="21508" name="Rectangle 3"/>
          <p:cNvSpPr>
            <a:spLocks noGrp="1" noChangeArrowheads="1"/>
          </p:cNvSpPr>
          <p:nvPr>
            <p:ph type="body" idx="1"/>
          </p:nvPr>
        </p:nvSpPr>
        <p:spPr>
          <a:xfrm>
            <a:off x="407988" y="5565775"/>
            <a:ext cx="5962650" cy="3898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de-DE" smtClean="0"/>
          </a:p>
        </p:txBody>
      </p:sp>
    </p:spTree>
    <p:extLst>
      <p:ext uri="{BB962C8B-B14F-4D97-AF65-F5344CB8AC3E}">
        <p14:creationId xmlns:p14="http://schemas.microsoft.com/office/powerpoint/2010/main" val="3648249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D33EA541-B5D6-4908-8B09-EFE43D79109B}" type="slidenum">
              <a:rPr lang="de-DE" altLang="de-DE" sz="1300">
                <a:latin typeface="Times New Roman" panose="02020603050405020304" pitchFamily="18" charset="0"/>
              </a:rPr>
              <a:pPr/>
              <a:t>29</a:t>
            </a:fld>
            <a:endParaRPr lang="de-DE" altLang="de-DE" sz="1300">
              <a:latin typeface="Times New Roman" panose="02020603050405020304" pitchFamily="18" charset="0"/>
            </a:endParaRPr>
          </a:p>
        </p:txBody>
      </p:sp>
      <p:sp>
        <p:nvSpPr>
          <p:cNvPr id="23555" name="Rectangle 2"/>
          <p:cNvSpPr>
            <a:spLocks noGrp="1" noRot="1" noChangeAspect="1" noChangeArrowheads="1" noTextEdit="1"/>
          </p:cNvSpPr>
          <p:nvPr>
            <p:ph type="sldImg"/>
          </p:nvPr>
        </p:nvSpPr>
        <p:spPr>
          <a:xfrm>
            <a:off x="227013" y="315913"/>
            <a:ext cx="6573837" cy="4930775"/>
          </a:xfrm>
          <a:ln/>
        </p:spPr>
      </p:sp>
      <p:sp>
        <p:nvSpPr>
          <p:cNvPr id="23556" name="Rectangle 3"/>
          <p:cNvSpPr>
            <a:spLocks noGrp="1" noChangeArrowheads="1"/>
          </p:cNvSpPr>
          <p:nvPr>
            <p:ph type="body" idx="1"/>
          </p:nvPr>
        </p:nvSpPr>
        <p:spPr>
          <a:xfrm>
            <a:off x="407988" y="5565775"/>
            <a:ext cx="5962650" cy="3898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de-DE" smtClean="0"/>
          </a:p>
        </p:txBody>
      </p:sp>
    </p:spTree>
    <p:extLst>
      <p:ext uri="{BB962C8B-B14F-4D97-AF65-F5344CB8AC3E}">
        <p14:creationId xmlns:p14="http://schemas.microsoft.com/office/powerpoint/2010/main" val="7940221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D33EA541-B5D6-4908-8B09-EFE43D79109B}" type="slidenum">
              <a:rPr lang="de-DE" altLang="de-DE" sz="1300">
                <a:latin typeface="Times New Roman" panose="02020603050405020304" pitchFamily="18" charset="0"/>
              </a:rPr>
              <a:pPr/>
              <a:t>30</a:t>
            </a:fld>
            <a:endParaRPr lang="de-DE" altLang="de-DE" sz="1300">
              <a:latin typeface="Times New Roman" panose="02020603050405020304" pitchFamily="18" charset="0"/>
            </a:endParaRPr>
          </a:p>
        </p:txBody>
      </p:sp>
      <p:sp>
        <p:nvSpPr>
          <p:cNvPr id="23555" name="Rectangle 2"/>
          <p:cNvSpPr>
            <a:spLocks noGrp="1" noRot="1" noChangeAspect="1" noChangeArrowheads="1" noTextEdit="1"/>
          </p:cNvSpPr>
          <p:nvPr>
            <p:ph type="sldImg"/>
          </p:nvPr>
        </p:nvSpPr>
        <p:spPr>
          <a:xfrm>
            <a:off x="227013" y="315913"/>
            <a:ext cx="6573837" cy="4930775"/>
          </a:xfrm>
          <a:ln/>
        </p:spPr>
      </p:sp>
      <p:sp>
        <p:nvSpPr>
          <p:cNvPr id="23556" name="Rectangle 3"/>
          <p:cNvSpPr>
            <a:spLocks noGrp="1" noChangeArrowheads="1"/>
          </p:cNvSpPr>
          <p:nvPr>
            <p:ph type="body" idx="1"/>
          </p:nvPr>
        </p:nvSpPr>
        <p:spPr>
          <a:xfrm>
            <a:off x="407988" y="5565775"/>
            <a:ext cx="5962650" cy="3898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de-DE" smtClean="0"/>
          </a:p>
        </p:txBody>
      </p:sp>
    </p:spTree>
    <p:extLst>
      <p:ext uri="{BB962C8B-B14F-4D97-AF65-F5344CB8AC3E}">
        <p14:creationId xmlns:p14="http://schemas.microsoft.com/office/powerpoint/2010/main" val="2144653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05174955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00611932"/>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092950" y="381000"/>
            <a:ext cx="1727200" cy="57150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1908175" y="381000"/>
            <a:ext cx="5032375" cy="57150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043187812"/>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1908175" y="381000"/>
            <a:ext cx="6767513" cy="960438"/>
          </a:xfrm>
        </p:spPr>
        <p:txBody>
          <a:bodyPr/>
          <a:lstStyle/>
          <a:p>
            <a:r>
              <a:rPr lang="de-DE"/>
              <a:t>Titelmasterformat durch Klicken bearbeiten</a:t>
            </a:r>
          </a:p>
        </p:txBody>
      </p:sp>
      <p:sp>
        <p:nvSpPr>
          <p:cNvPr id="3" name="Tabellenplatzhalter 2"/>
          <p:cNvSpPr>
            <a:spLocks noGrp="1"/>
          </p:cNvSpPr>
          <p:nvPr>
            <p:ph type="tbl" idx="1"/>
          </p:nvPr>
        </p:nvSpPr>
        <p:spPr>
          <a:xfrm>
            <a:off x="1908175" y="1981200"/>
            <a:ext cx="6911975" cy="4114800"/>
          </a:xfrm>
        </p:spPr>
        <p:txBody>
          <a:bodyPr/>
          <a:lstStyle/>
          <a:p>
            <a:pPr lvl="0"/>
            <a:endParaRPr lang="de-DE" noProof="0"/>
          </a:p>
        </p:txBody>
      </p:sp>
    </p:spTree>
    <p:extLst>
      <p:ext uri="{BB962C8B-B14F-4D97-AF65-F5344CB8AC3E}">
        <p14:creationId xmlns:p14="http://schemas.microsoft.com/office/powerpoint/2010/main" val="4121017150"/>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1908175" y="381000"/>
            <a:ext cx="6767513" cy="960438"/>
          </a:xfrm>
        </p:spPr>
        <p:txBody>
          <a:bodyPr/>
          <a:lstStyle/>
          <a:p>
            <a:r>
              <a:rPr lang="de-DE"/>
              <a:t>Titelmasterformat durch Klicken bearbeiten</a:t>
            </a:r>
          </a:p>
        </p:txBody>
      </p:sp>
      <p:sp>
        <p:nvSpPr>
          <p:cNvPr id="3" name="Textplatzhalter 2"/>
          <p:cNvSpPr>
            <a:spLocks noGrp="1"/>
          </p:cNvSpPr>
          <p:nvPr>
            <p:ph type="body" sz="half" idx="1"/>
          </p:nvPr>
        </p:nvSpPr>
        <p:spPr>
          <a:xfrm>
            <a:off x="1908175" y="1981200"/>
            <a:ext cx="3379788" cy="4114800"/>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5440363" y="1981200"/>
            <a:ext cx="3379787" cy="4114800"/>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32866443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i="0">
                <a:latin typeface="Arial" panose="020B0604020202020204" pitchFamily="34" charset="0"/>
                <a:cs typeface="Arial" panose="020B0604020202020204" pitchFamily="34" charset="0"/>
              </a:defRPr>
            </a:lvl1p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04249238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Tree>
    <p:extLst>
      <p:ext uri="{BB962C8B-B14F-4D97-AF65-F5344CB8AC3E}">
        <p14:creationId xmlns:p14="http://schemas.microsoft.com/office/powerpoint/2010/main" val="374013976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i="0">
                <a:latin typeface="Arial" panose="020B0604020202020204" pitchFamily="34" charset="0"/>
                <a:cs typeface="Arial" panose="020B0604020202020204" pitchFamily="34" charset="0"/>
              </a:defRPr>
            </a:lvl1pPr>
          </a:lstStyle>
          <a:p>
            <a:r>
              <a:rPr lang="de-DE"/>
              <a:t>Titelmasterformat durch Klicken bearbeiten</a:t>
            </a:r>
          </a:p>
        </p:txBody>
      </p:sp>
      <p:sp>
        <p:nvSpPr>
          <p:cNvPr id="3" name="Inhaltsplatzhalter 2"/>
          <p:cNvSpPr>
            <a:spLocks noGrp="1"/>
          </p:cNvSpPr>
          <p:nvPr>
            <p:ph sz="half" idx="1"/>
          </p:nvPr>
        </p:nvSpPr>
        <p:spPr>
          <a:xfrm>
            <a:off x="1908175" y="1981200"/>
            <a:ext cx="337978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5440363" y="1981200"/>
            <a:ext cx="337978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948164755"/>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i="0">
                <a:latin typeface="Arial" panose="020B0604020202020204" pitchFamily="34" charset="0"/>
                <a:cs typeface="Arial" panose="020B0604020202020204" pitchFamily="34" charset="0"/>
              </a:defRPr>
            </a:lvl1pPr>
          </a:lstStyle>
          <a:p>
            <a:r>
              <a:rPr lang="de-DE" dirty="0"/>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62660472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i="0">
                <a:latin typeface="Arial" panose="020B0604020202020204" pitchFamily="34" charset="0"/>
                <a:cs typeface="Arial" panose="020B0604020202020204" pitchFamily="34" charset="0"/>
              </a:defRPr>
            </a:lvl1pPr>
          </a:lstStyle>
          <a:p>
            <a:r>
              <a:rPr lang="de-DE" dirty="0"/>
              <a:t>Titelmasterformat durch Klicken bearbeiten</a:t>
            </a:r>
          </a:p>
        </p:txBody>
      </p:sp>
    </p:spTree>
    <p:extLst>
      <p:ext uri="{BB962C8B-B14F-4D97-AF65-F5344CB8AC3E}">
        <p14:creationId xmlns:p14="http://schemas.microsoft.com/office/powerpoint/2010/main" val="320139370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3937073"/>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Tree>
    <p:extLst>
      <p:ext uri="{BB962C8B-B14F-4D97-AF65-F5344CB8AC3E}">
        <p14:creationId xmlns:p14="http://schemas.microsoft.com/office/powerpoint/2010/main" val="110998644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Tree>
    <p:extLst>
      <p:ext uri="{BB962C8B-B14F-4D97-AF65-F5344CB8AC3E}">
        <p14:creationId xmlns:p14="http://schemas.microsoft.com/office/powerpoint/2010/main" val="82662942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08175" y="381000"/>
            <a:ext cx="6767513" cy="96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b" anchorCtr="0" compatLnSpc="1">
            <a:prstTxWarp prst="textNoShape">
              <a:avLst/>
            </a:prstTxWarp>
          </a:bodyPr>
          <a:lstStyle/>
          <a:p>
            <a:pPr lvl="0"/>
            <a:r>
              <a:rPr lang="en-US" altLang="en-US" smtClean="0"/>
              <a:t>Hier klicken, um Master-Titelformat zu bearbeiten.</a:t>
            </a:r>
          </a:p>
        </p:txBody>
      </p:sp>
      <p:sp>
        <p:nvSpPr>
          <p:cNvPr id="1027" name="Rectangle 3"/>
          <p:cNvSpPr>
            <a:spLocks noGrp="1" noChangeArrowheads="1"/>
          </p:cNvSpPr>
          <p:nvPr>
            <p:ph type="body" idx="1"/>
          </p:nvPr>
        </p:nvSpPr>
        <p:spPr bwMode="auto">
          <a:xfrm>
            <a:off x="1908175" y="1981200"/>
            <a:ext cx="691197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Hier klicken, um Master-Textformat zu bearbeiten.</a:t>
            </a:r>
          </a:p>
          <a:p>
            <a:pPr lvl="1"/>
            <a:r>
              <a:rPr lang="en-US" altLang="en-US" smtClean="0"/>
              <a:t>Zweite Ebene</a:t>
            </a:r>
          </a:p>
          <a:p>
            <a:pPr lvl="2"/>
            <a:r>
              <a:rPr lang="en-US" altLang="en-US" smtClean="0"/>
              <a:t>Dritte Ebene</a:t>
            </a:r>
          </a:p>
          <a:p>
            <a:pPr lvl="3"/>
            <a:r>
              <a:rPr lang="en-US" altLang="en-US" smtClean="0"/>
              <a:t>Vierte Ebene</a:t>
            </a:r>
          </a:p>
          <a:p>
            <a:pPr lvl="4"/>
            <a:r>
              <a:rPr lang="en-US" altLang="en-US" smtClean="0"/>
              <a:t>Fünfte Ebene Prof. Dr. Georg Erdmann</a:t>
            </a:r>
          </a:p>
        </p:txBody>
      </p:sp>
      <p:sp>
        <p:nvSpPr>
          <p:cNvPr id="6158" name="Text Box 14">
            <a:extLst>
              <a:ext uri="{FF2B5EF4-FFF2-40B4-BE49-F238E27FC236}">
                <a16:creationId xmlns:a16="http://schemas.microsoft.com/office/drawing/2014/main" id="{A45565F5-BA1D-0E4C-B9BE-A6A9144D8645}"/>
              </a:ext>
            </a:extLst>
          </p:cNvPr>
          <p:cNvSpPr txBox="1">
            <a:spLocks noChangeArrowheads="1"/>
          </p:cNvSpPr>
          <p:nvPr/>
        </p:nvSpPr>
        <p:spPr bwMode="auto">
          <a:xfrm>
            <a:off x="762000" y="6248400"/>
            <a:ext cx="609600" cy="244475"/>
          </a:xfrm>
          <a:prstGeom prst="rect">
            <a:avLst/>
          </a:prstGeom>
          <a:noFill/>
          <a:ln w="9525">
            <a:noFill/>
            <a:miter lim="800000"/>
            <a:headEnd type="none" w="sm" len="sm"/>
            <a:tailEnd type="none" w="sm" len="sm"/>
          </a:ln>
          <a:effectLst/>
        </p:spPr>
        <p:txBody>
          <a:bodyPr>
            <a:spAutoFit/>
          </a:bodyPr>
          <a:lstStyle>
            <a:lvl1pPr>
              <a:defRPr sz="2400">
                <a:solidFill>
                  <a:schemeClr val="tx1"/>
                </a:solidFill>
                <a:latin typeface="Book Antiqua" panose="02040602050305030304" pitchFamily="18" charset="0"/>
              </a:defRPr>
            </a:lvl1pPr>
            <a:lvl2pPr marL="742950" indent="-285750">
              <a:defRPr sz="2400">
                <a:solidFill>
                  <a:schemeClr val="tx1"/>
                </a:solidFill>
                <a:latin typeface="Book Antiqua" panose="02040602050305030304" pitchFamily="18" charset="0"/>
              </a:defRPr>
            </a:lvl2pPr>
            <a:lvl3pPr marL="1143000" indent="-228600">
              <a:defRPr sz="2400">
                <a:solidFill>
                  <a:schemeClr val="tx1"/>
                </a:solidFill>
                <a:latin typeface="Book Antiqua" panose="02040602050305030304" pitchFamily="18" charset="0"/>
              </a:defRPr>
            </a:lvl3pPr>
            <a:lvl4pPr marL="1600200" indent="-228600">
              <a:defRPr sz="2400">
                <a:solidFill>
                  <a:schemeClr val="tx1"/>
                </a:solidFill>
                <a:latin typeface="Book Antiqua" panose="02040602050305030304" pitchFamily="18" charset="0"/>
              </a:defRPr>
            </a:lvl4pPr>
            <a:lvl5pPr marL="2057400" indent="-228600">
              <a:defRPr sz="2400">
                <a:solidFill>
                  <a:schemeClr val="tx1"/>
                </a:solidFill>
                <a:latin typeface="Book Antiqua" panose="02040602050305030304" pitchFamily="18" charset="0"/>
              </a:defRPr>
            </a:lvl5pPr>
            <a:lvl6pPr marL="2514600" indent="-228600" eaLnBrk="0" fontAlgn="base" hangingPunct="0">
              <a:spcBef>
                <a:spcPct val="0"/>
              </a:spcBef>
              <a:spcAft>
                <a:spcPct val="0"/>
              </a:spcAft>
              <a:defRPr sz="2400">
                <a:solidFill>
                  <a:schemeClr val="tx1"/>
                </a:solidFill>
                <a:latin typeface="Book Antiqua" panose="02040602050305030304" pitchFamily="18" charset="0"/>
              </a:defRPr>
            </a:lvl6pPr>
            <a:lvl7pPr marL="2971800" indent="-228600" eaLnBrk="0" fontAlgn="base" hangingPunct="0">
              <a:spcBef>
                <a:spcPct val="0"/>
              </a:spcBef>
              <a:spcAft>
                <a:spcPct val="0"/>
              </a:spcAft>
              <a:defRPr sz="2400">
                <a:solidFill>
                  <a:schemeClr val="tx1"/>
                </a:solidFill>
                <a:latin typeface="Book Antiqua" panose="02040602050305030304" pitchFamily="18" charset="0"/>
              </a:defRPr>
            </a:lvl7pPr>
            <a:lvl8pPr marL="3429000" indent="-228600" eaLnBrk="0" fontAlgn="base" hangingPunct="0">
              <a:spcBef>
                <a:spcPct val="0"/>
              </a:spcBef>
              <a:spcAft>
                <a:spcPct val="0"/>
              </a:spcAft>
              <a:defRPr sz="2400">
                <a:solidFill>
                  <a:schemeClr val="tx1"/>
                </a:solidFill>
                <a:latin typeface="Book Antiqua" panose="02040602050305030304" pitchFamily="18" charset="0"/>
              </a:defRPr>
            </a:lvl8pPr>
            <a:lvl9pPr marL="3886200" indent="-228600" eaLnBrk="0" fontAlgn="base" hangingPunct="0">
              <a:spcBef>
                <a:spcPct val="0"/>
              </a:spcBef>
              <a:spcAft>
                <a:spcPct val="0"/>
              </a:spcAft>
              <a:defRPr sz="2400">
                <a:solidFill>
                  <a:schemeClr val="tx1"/>
                </a:solidFill>
                <a:latin typeface="Book Antiqua" panose="02040602050305030304" pitchFamily="18" charset="0"/>
              </a:defRPr>
            </a:lvl9pPr>
          </a:lstStyle>
          <a:p>
            <a:pPr>
              <a:spcBef>
                <a:spcPct val="50000"/>
              </a:spcBef>
              <a:defRPr/>
            </a:pPr>
            <a:fld id="{6998AEA4-49D9-480F-B6FD-A750EE95CA27}" type="slidenum">
              <a:rPr lang="de-DE" altLang="en-US" sz="1000" smtClean="0"/>
              <a:pPr>
                <a:spcBef>
                  <a:spcPct val="50000"/>
                </a:spcBef>
                <a:defRPr/>
              </a:pPr>
              <a:t>‹#›</a:t>
            </a:fld>
            <a:endParaRPr lang="de-DE" altLang="en-US"/>
          </a:p>
        </p:txBody>
      </p:sp>
      <p:pic>
        <p:nvPicPr>
          <p:cNvPr id="1029" name="Picture 15"/>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539750" y="606425"/>
            <a:ext cx="936625" cy="735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transition/>
  <p:txStyles>
    <p:titleStyle>
      <a:lvl1pPr algn="r" rtl="0" eaLnBrk="0" fontAlgn="base" hangingPunct="0">
        <a:spcBef>
          <a:spcPct val="0"/>
        </a:spcBef>
        <a:spcAft>
          <a:spcPct val="0"/>
        </a:spcAft>
        <a:defRPr sz="2800">
          <a:solidFill>
            <a:schemeClr val="tx2"/>
          </a:solidFill>
          <a:latin typeface="Arial" panose="020B0604020202020204" pitchFamily="34" charset="0"/>
          <a:ea typeface="+mj-ea"/>
          <a:cs typeface="Arial" panose="020B0604020202020204" pitchFamily="34" charset="0"/>
        </a:defRPr>
      </a:lvl1pPr>
      <a:lvl2pPr algn="r" rtl="0" eaLnBrk="0" fontAlgn="base" hangingPunct="0">
        <a:spcBef>
          <a:spcPct val="0"/>
        </a:spcBef>
        <a:spcAft>
          <a:spcPct val="0"/>
        </a:spcAft>
        <a:defRPr sz="2800">
          <a:solidFill>
            <a:schemeClr val="tx2"/>
          </a:solidFill>
          <a:latin typeface="Arial" panose="020B0604020202020204" pitchFamily="34" charset="0"/>
          <a:cs typeface="Arial" panose="020B0604020202020204" pitchFamily="34" charset="0"/>
        </a:defRPr>
      </a:lvl2pPr>
      <a:lvl3pPr algn="r" rtl="0" eaLnBrk="0" fontAlgn="base" hangingPunct="0">
        <a:spcBef>
          <a:spcPct val="0"/>
        </a:spcBef>
        <a:spcAft>
          <a:spcPct val="0"/>
        </a:spcAft>
        <a:defRPr sz="2800">
          <a:solidFill>
            <a:schemeClr val="tx2"/>
          </a:solidFill>
          <a:latin typeface="Arial" panose="020B0604020202020204" pitchFamily="34" charset="0"/>
          <a:cs typeface="Arial" panose="020B0604020202020204" pitchFamily="34" charset="0"/>
        </a:defRPr>
      </a:lvl3pPr>
      <a:lvl4pPr algn="r" rtl="0" eaLnBrk="0" fontAlgn="base" hangingPunct="0">
        <a:spcBef>
          <a:spcPct val="0"/>
        </a:spcBef>
        <a:spcAft>
          <a:spcPct val="0"/>
        </a:spcAft>
        <a:defRPr sz="2800">
          <a:solidFill>
            <a:schemeClr val="tx2"/>
          </a:solidFill>
          <a:latin typeface="Arial" panose="020B0604020202020204" pitchFamily="34" charset="0"/>
          <a:cs typeface="Arial" panose="020B0604020202020204" pitchFamily="34" charset="0"/>
        </a:defRPr>
      </a:lvl4pPr>
      <a:lvl5pPr algn="r" rtl="0" eaLnBrk="0" fontAlgn="base" hangingPunct="0">
        <a:spcBef>
          <a:spcPct val="0"/>
        </a:spcBef>
        <a:spcAft>
          <a:spcPct val="0"/>
        </a:spcAft>
        <a:defRPr sz="2800">
          <a:solidFill>
            <a:schemeClr val="tx2"/>
          </a:solidFill>
          <a:latin typeface="Arial" panose="020B0604020202020204" pitchFamily="34" charset="0"/>
          <a:cs typeface="Arial" panose="020B0604020202020204" pitchFamily="34" charset="0"/>
        </a:defRPr>
      </a:lvl5pPr>
      <a:lvl6pPr marL="457200" algn="r" rtl="0" eaLnBrk="0" fontAlgn="base" hangingPunct="0">
        <a:spcBef>
          <a:spcPct val="0"/>
        </a:spcBef>
        <a:spcAft>
          <a:spcPct val="0"/>
        </a:spcAft>
        <a:defRPr sz="2800" i="1">
          <a:solidFill>
            <a:schemeClr val="tx2"/>
          </a:solidFill>
          <a:latin typeface="Times New Roman" pitchFamily="18" charset="0"/>
        </a:defRPr>
      </a:lvl6pPr>
      <a:lvl7pPr marL="914400" algn="r" rtl="0" eaLnBrk="0" fontAlgn="base" hangingPunct="0">
        <a:spcBef>
          <a:spcPct val="0"/>
        </a:spcBef>
        <a:spcAft>
          <a:spcPct val="0"/>
        </a:spcAft>
        <a:defRPr sz="2800" i="1">
          <a:solidFill>
            <a:schemeClr val="tx2"/>
          </a:solidFill>
          <a:latin typeface="Times New Roman" pitchFamily="18" charset="0"/>
        </a:defRPr>
      </a:lvl7pPr>
      <a:lvl8pPr marL="1371600" algn="r" rtl="0" eaLnBrk="0" fontAlgn="base" hangingPunct="0">
        <a:spcBef>
          <a:spcPct val="0"/>
        </a:spcBef>
        <a:spcAft>
          <a:spcPct val="0"/>
        </a:spcAft>
        <a:defRPr sz="2800" i="1">
          <a:solidFill>
            <a:schemeClr val="tx2"/>
          </a:solidFill>
          <a:latin typeface="Times New Roman" pitchFamily="18" charset="0"/>
        </a:defRPr>
      </a:lvl8pPr>
      <a:lvl9pPr marL="1828800" algn="r" rtl="0" eaLnBrk="0" fontAlgn="base" hangingPunct="0">
        <a:spcBef>
          <a:spcPct val="0"/>
        </a:spcBef>
        <a:spcAft>
          <a:spcPct val="0"/>
        </a:spcAft>
        <a:defRPr sz="2800" i="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ub-ensys.github.io/"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6.xml"/><Relationship Id="rId4" Type="http://schemas.openxmlformats.org/officeDocument/2006/relationships/image" Target="../media/image5.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6.emf"/></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Layout" Target="../slideLayouts/slideLayout6.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image" Target="../media/image10.wmf"/><Relationship Id="rId5" Type="http://schemas.openxmlformats.org/officeDocument/2006/relationships/oleObject" Target="../embeddings/oleObject3.bin"/><Relationship Id="rId4" Type="http://schemas.openxmlformats.org/officeDocument/2006/relationships/image" Target="../media/image9.wmf"/></Relationships>
</file>

<file path=ppt/slides/_rels/slide2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hyperlink" Target="https://irena.org/publications/2021/Jun/Renewable-Power-Costs-in-2020"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hyperlink" Target="https://www.eex.com/de/marktdaten/strom/futures"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24.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4"/>
          <p:cNvSpPr>
            <a:spLocks noGrp="1" noChangeArrowheads="1"/>
          </p:cNvSpPr>
          <p:nvPr>
            <p:ph type="ctrTitle"/>
          </p:nvPr>
        </p:nvSpPr>
        <p:spPr>
          <a:xfrm>
            <a:off x="1920875" y="1262063"/>
            <a:ext cx="6800850" cy="2493962"/>
          </a:xfrm>
        </p:spPr>
        <p:txBody>
          <a:bodyPr/>
          <a:lstStyle/>
          <a:p>
            <a:r>
              <a:rPr lang="de-DE" altLang="en-US" b="1" i="0" dirty="0" smtClean="0">
                <a:latin typeface="Arial" panose="020B0604020202020204" pitchFamily="34" charset="0"/>
                <a:cs typeface="Arial" panose="020B0604020202020204" pitchFamily="34" charset="0"/>
              </a:rPr>
              <a:t>Wirtschaftliche Grundlagen </a:t>
            </a:r>
            <a:r>
              <a:rPr lang="de-DE" altLang="en-US" i="0" dirty="0" smtClean="0">
                <a:latin typeface="Arial" panose="020B0604020202020204" pitchFamily="34" charset="0"/>
                <a:cs typeface="Arial" panose="020B0604020202020204" pitchFamily="34" charset="0"/>
              </a:rPr>
              <a:t/>
            </a:r>
            <a:br>
              <a:rPr lang="de-DE" altLang="en-US" i="0" dirty="0" smtClean="0">
                <a:latin typeface="Arial" panose="020B0604020202020204" pitchFamily="34" charset="0"/>
                <a:cs typeface="Arial" panose="020B0604020202020204" pitchFamily="34" charset="0"/>
              </a:rPr>
            </a:br>
            <a:r>
              <a:rPr lang="de-DE" altLang="en-US" sz="2400" i="0" dirty="0">
                <a:latin typeface="Arial" panose="020B0604020202020204" pitchFamily="34" charset="0"/>
                <a:cs typeface="Arial" panose="020B0604020202020204" pitchFamily="34" charset="0"/>
              </a:rPr>
              <a:t>im </a:t>
            </a:r>
            <a:r>
              <a:rPr lang="de-DE" altLang="en-US" sz="2400" dirty="0" smtClean="0"/>
              <a:t>Winter</a:t>
            </a:r>
            <a:r>
              <a:rPr lang="de-DE" altLang="en-US" sz="2400" i="0" dirty="0" smtClean="0">
                <a:latin typeface="Arial" panose="020B0604020202020204" pitchFamily="34" charset="0"/>
                <a:cs typeface="Arial" panose="020B0604020202020204" pitchFamily="34" charset="0"/>
              </a:rPr>
              <a:t>semester 2022-3</a:t>
            </a:r>
            <a:r>
              <a:rPr lang="de-DE" altLang="en-US" sz="2400" i="0" dirty="0" smtClean="0">
                <a:latin typeface="Arial" panose="020B0604020202020204" pitchFamily="34" charset="0"/>
                <a:cs typeface="Arial" panose="020B0604020202020204" pitchFamily="34" charset="0"/>
              </a:rPr>
              <a:t/>
            </a:r>
            <a:br>
              <a:rPr lang="de-DE" altLang="en-US" sz="2400" i="0" dirty="0" smtClean="0">
                <a:latin typeface="Arial" panose="020B0604020202020204" pitchFamily="34" charset="0"/>
                <a:cs typeface="Arial" panose="020B0604020202020204" pitchFamily="34" charset="0"/>
              </a:rPr>
            </a:br>
            <a:r>
              <a:rPr lang="de-DE" altLang="en-US" sz="2400" dirty="0" smtClean="0"/>
              <a:t/>
            </a:r>
            <a:br>
              <a:rPr lang="de-DE" altLang="en-US" sz="2400" dirty="0" smtClean="0"/>
            </a:br>
            <a:r>
              <a:rPr lang="de-DE" altLang="en-US" sz="2400" b="1" dirty="0" smtClean="0"/>
              <a:t>Finanzierung &amp; Risiko</a:t>
            </a:r>
            <a:endParaRPr lang="en-GB" altLang="en-US" i="0" dirty="0" smtClean="0">
              <a:latin typeface="Arial" panose="020B0604020202020204" pitchFamily="34" charset="0"/>
              <a:cs typeface="Arial" panose="020B0604020202020204" pitchFamily="34" charset="0"/>
            </a:endParaRPr>
          </a:p>
        </p:txBody>
      </p:sp>
      <p:sp>
        <p:nvSpPr>
          <p:cNvPr id="2051" name="Rectangle 7">
            <a:extLst>
              <a:ext uri="{FF2B5EF4-FFF2-40B4-BE49-F238E27FC236}">
                <a16:creationId xmlns:a16="http://schemas.microsoft.com/office/drawing/2014/main" id="{E560D621-3922-3F44-BBCE-5928D5D33A52}"/>
              </a:ext>
            </a:extLst>
          </p:cNvPr>
          <p:cNvSpPr>
            <a:spLocks noChangeArrowheads="1"/>
          </p:cNvSpPr>
          <p:nvPr/>
        </p:nvSpPr>
        <p:spPr bwMode="auto">
          <a:xfrm>
            <a:off x="863600" y="5060950"/>
            <a:ext cx="5868640" cy="53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a:spAutoFit/>
          </a:bodyPr>
          <a:lstStyle>
            <a:lvl1pPr defTabSz="1047750">
              <a:spcBef>
                <a:spcPct val="20000"/>
              </a:spcBef>
              <a:buClr>
                <a:schemeClr val="tx2"/>
              </a:buClr>
              <a:buChar char="•"/>
              <a:defRPr sz="2400">
                <a:solidFill>
                  <a:schemeClr val="tx1"/>
                </a:solidFill>
                <a:latin typeface="Times New Roman" panose="02020603050405020304" pitchFamily="18" charset="0"/>
              </a:defRPr>
            </a:lvl1pPr>
            <a:lvl2pPr marL="742950" indent="-285750" defTabSz="1047750">
              <a:spcBef>
                <a:spcPct val="20000"/>
              </a:spcBef>
              <a:buClr>
                <a:schemeClr val="tx2"/>
              </a:buClr>
              <a:buChar char="–"/>
              <a:defRPr sz="2400">
                <a:solidFill>
                  <a:schemeClr val="tx1"/>
                </a:solidFill>
                <a:latin typeface="Times New Roman" panose="02020603050405020304" pitchFamily="18" charset="0"/>
              </a:defRPr>
            </a:lvl2pPr>
            <a:lvl3pPr marL="1143000" indent="-228600" defTabSz="1047750">
              <a:spcBef>
                <a:spcPct val="20000"/>
              </a:spcBef>
              <a:buClr>
                <a:schemeClr val="tx2"/>
              </a:buClr>
              <a:buChar char="•"/>
              <a:defRPr sz="2400">
                <a:solidFill>
                  <a:schemeClr val="tx1"/>
                </a:solidFill>
                <a:latin typeface="Times New Roman" panose="02020603050405020304" pitchFamily="18" charset="0"/>
              </a:defRPr>
            </a:lvl3pPr>
            <a:lvl4pPr marL="1600200" indent="-228600" defTabSz="1047750">
              <a:spcBef>
                <a:spcPct val="20000"/>
              </a:spcBef>
              <a:buClr>
                <a:schemeClr val="tx2"/>
              </a:buClr>
              <a:buChar char="–"/>
              <a:defRPr sz="2000">
                <a:solidFill>
                  <a:schemeClr val="tx1"/>
                </a:solidFill>
                <a:latin typeface="Times New Roman" panose="02020603050405020304" pitchFamily="18" charset="0"/>
              </a:defRPr>
            </a:lvl4pPr>
            <a:lvl5pPr marL="2057400" indent="-228600" defTabSz="1047750">
              <a:spcBef>
                <a:spcPct val="20000"/>
              </a:spcBef>
              <a:buClr>
                <a:schemeClr val="tx2"/>
              </a:buClr>
              <a:buChar char="•"/>
              <a:defRPr sz="2000">
                <a:solidFill>
                  <a:schemeClr val="tx1"/>
                </a:solidFill>
                <a:latin typeface="Times New Roman" panose="02020603050405020304" pitchFamily="18" charset="0"/>
              </a:defRPr>
            </a:lvl5pPr>
            <a:lvl6pPr marL="2514600" indent="-228600" defTabSz="1047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1047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1047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1047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spcBef>
                <a:spcPct val="0"/>
              </a:spcBef>
              <a:buClrTx/>
              <a:buFontTx/>
              <a:buNone/>
              <a:defRPr/>
            </a:pPr>
            <a:r>
              <a:rPr lang="de-DE" altLang="en-US" sz="1600" dirty="0">
                <a:solidFill>
                  <a:schemeClr val="tx1">
                    <a:lumMod val="75000"/>
                    <a:lumOff val="25000"/>
                  </a:schemeClr>
                </a:solidFill>
                <a:latin typeface="Arial" panose="020B0604020202020204" pitchFamily="34" charset="0"/>
              </a:rPr>
              <a:t>Prof. Tom Brown</a:t>
            </a:r>
          </a:p>
          <a:p>
            <a:pPr>
              <a:lnSpc>
                <a:spcPct val="90000"/>
              </a:lnSpc>
              <a:spcBef>
                <a:spcPct val="0"/>
              </a:spcBef>
              <a:buClrTx/>
              <a:buFontTx/>
              <a:buNone/>
              <a:defRPr/>
            </a:pPr>
            <a:r>
              <a:rPr lang="de-DE" altLang="en-US" sz="1600" dirty="0">
                <a:solidFill>
                  <a:schemeClr val="tx1">
                    <a:lumMod val="75000"/>
                    <a:lumOff val="25000"/>
                  </a:schemeClr>
                </a:solidFill>
                <a:latin typeface="Arial" panose="020B0604020202020204" pitchFamily="34" charset="0"/>
              </a:rPr>
              <a:t>Fachgebiet </a:t>
            </a:r>
            <a:r>
              <a:rPr lang="de-DE" altLang="en-US" sz="1600" dirty="0">
                <a:solidFill>
                  <a:schemeClr val="tx1">
                    <a:lumMod val="75000"/>
                    <a:lumOff val="25000"/>
                  </a:schemeClr>
                </a:solidFill>
                <a:latin typeface="Arial" panose="020B0604020202020204" pitchFamily="34" charset="0"/>
                <a:hlinkClick r:id="rId3"/>
              </a:rPr>
              <a:t>Digitaler Wandel in Energiesystemen</a:t>
            </a:r>
            <a:r>
              <a:rPr lang="de-DE" altLang="en-US" sz="1600" dirty="0">
                <a:solidFill>
                  <a:schemeClr val="tx1">
                    <a:lumMod val="75000"/>
                    <a:lumOff val="25000"/>
                  </a:schemeClr>
                </a:solidFill>
                <a:latin typeface="Arial" panose="020B0604020202020204" pitchFamily="34" charset="0"/>
              </a:rPr>
              <a:t> / TU Berlin</a:t>
            </a:r>
          </a:p>
        </p:txBody>
      </p:sp>
    </p:spTree>
    <p:extLst>
      <p:ext uri="{BB962C8B-B14F-4D97-AF65-F5344CB8AC3E}">
        <p14:creationId xmlns:p14="http://schemas.microsoft.com/office/powerpoint/2010/main" val="2324211513"/>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050"/>
          <p:cNvSpPr>
            <a:spLocks noGrp="1" noChangeArrowheads="1"/>
          </p:cNvSpPr>
          <p:nvPr>
            <p:ph type="title"/>
          </p:nvPr>
        </p:nvSpPr>
        <p:spPr>
          <a:xfrm>
            <a:off x="1908175" y="381000"/>
            <a:ext cx="6702425" cy="933450"/>
          </a:xfrm>
        </p:spPr>
        <p:txBody>
          <a:bodyPr/>
          <a:lstStyle/>
          <a:p>
            <a:r>
              <a:rPr lang="de-DE" altLang="en-US" smtClean="0"/>
              <a:t>Kurzfristige Fremdkapital-Finanzierung</a:t>
            </a:r>
          </a:p>
        </p:txBody>
      </p:sp>
      <p:sp>
        <p:nvSpPr>
          <p:cNvPr id="15363" name="Rectangle 2051"/>
          <p:cNvSpPr>
            <a:spLocks noGrp="1" noChangeArrowheads="1"/>
          </p:cNvSpPr>
          <p:nvPr>
            <p:ph type="body" idx="1"/>
          </p:nvPr>
        </p:nvSpPr>
        <p:spPr>
          <a:xfrm>
            <a:off x="2057400" y="1676400"/>
            <a:ext cx="6629400" cy="4660900"/>
          </a:xfrm>
        </p:spPr>
        <p:txBody>
          <a:bodyPr/>
          <a:lstStyle/>
          <a:p>
            <a:pPr>
              <a:lnSpc>
                <a:spcPct val="90000"/>
              </a:lnSpc>
            </a:pPr>
            <a:r>
              <a:rPr lang="de-DE" altLang="en-US" sz="1800" smtClean="0">
                <a:latin typeface="Arial" panose="020B0604020202020204" pitchFamily="34" charset="0"/>
              </a:rPr>
              <a:t>Lieferantenkredit (Lieferant gewährt Zahlungsfrist; </a:t>
            </a:r>
            <a:br>
              <a:rPr lang="de-DE" altLang="en-US" sz="1800" smtClean="0">
                <a:latin typeface="Arial" panose="020B0604020202020204" pitchFamily="34" charset="0"/>
              </a:rPr>
            </a:br>
            <a:r>
              <a:rPr lang="de-DE" altLang="en-US" sz="1800" smtClean="0">
                <a:latin typeface="Arial" panose="020B0604020202020204" pitchFamily="34" charset="0"/>
              </a:rPr>
              <a:t>Skonto = Kosten des Kredits)</a:t>
            </a:r>
            <a:br>
              <a:rPr lang="de-DE" altLang="en-US" sz="1800" smtClean="0">
                <a:latin typeface="Arial" panose="020B0604020202020204" pitchFamily="34" charset="0"/>
              </a:rPr>
            </a:br>
            <a:endParaRPr lang="de-DE" altLang="en-US" sz="1000" smtClean="0">
              <a:latin typeface="Arial" panose="020B0604020202020204" pitchFamily="34" charset="0"/>
            </a:endParaRPr>
          </a:p>
          <a:p>
            <a:pPr>
              <a:lnSpc>
                <a:spcPct val="90000"/>
              </a:lnSpc>
            </a:pPr>
            <a:r>
              <a:rPr lang="de-DE" altLang="en-US" sz="1800" smtClean="0">
                <a:latin typeface="Arial" panose="020B0604020202020204" pitchFamily="34" charset="0"/>
              </a:rPr>
              <a:t>Anzahlungen von Kunden (bis zu 1/3 des Verkaufspreises)</a:t>
            </a:r>
            <a:br>
              <a:rPr lang="de-DE" altLang="en-US" sz="1800" smtClean="0">
                <a:latin typeface="Arial" panose="020B0604020202020204" pitchFamily="34" charset="0"/>
              </a:rPr>
            </a:br>
            <a:endParaRPr lang="de-DE" altLang="en-US" sz="1000" smtClean="0">
              <a:latin typeface="Arial" panose="020B0604020202020204" pitchFamily="34" charset="0"/>
            </a:endParaRPr>
          </a:p>
          <a:p>
            <a:pPr>
              <a:lnSpc>
                <a:spcPct val="90000"/>
              </a:lnSpc>
            </a:pPr>
            <a:r>
              <a:rPr lang="de-DE" altLang="en-US" sz="1800" smtClean="0">
                <a:latin typeface="Arial" panose="020B0604020202020204" pitchFamily="34" charset="0"/>
              </a:rPr>
              <a:t>Factoring (Abtretung von Rechnungen an Kunden gegen eine Marge an ein Inkassobüro)</a:t>
            </a:r>
            <a:br>
              <a:rPr lang="de-DE" altLang="en-US" sz="1800" smtClean="0">
                <a:latin typeface="Arial" panose="020B0604020202020204" pitchFamily="34" charset="0"/>
              </a:rPr>
            </a:br>
            <a:endParaRPr lang="de-DE" altLang="en-US" sz="1000" smtClean="0">
              <a:latin typeface="Arial" panose="020B0604020202020204" pitchFamily="34" charset="0"/>
            </a:endParaRPr>
          </a:p>
          <a:p>
            <a:pPr>
              <a:lnSpc>
                <a:spcPct val="90000"/>
              </a:lnSpc>
            </a:pPr>
            <a:r>
              <a:rPr lang="de-DE" altLang="en-US" sz="1800" smtClean="0">
                <a:latin typeface="Arial" panose="020B0604020202020204" pitchFamily="34" charset="0"/>
              </a:rPr>
              <a:t>Zessionskredit (Abtretung von Kundenguthaben)</a:t>
            </a:r>
          </a:p>
          <a:p>
            <a:pPr>
              <a:lnSpc>
                <a:spcPct val="90000"/>
              </a:lnSpc>
            </a:pPr>
            <a:endParaRPr lang="de-DE" altLang="en-US" smtClean="0"/>
          </a:p>
          <a:p>
            <a:pPr>
              <a:lnSpc>
                <a:spcPct val="90000"/>
              </a:lnSpc>
            </a:pPr>
            <a:r>
              <a:rPr lang="de-DE" altLang="en-US" sz="1800" smtClean="0">
                <a:latin typeface="Arial" panose="020B0604020202020204" pitchFamily="34" charset="0"/>
              </a:rPr>
              <a:t>Kontokorrent-Kredit (Kreditlimite, die der Bankkunde jederzeit ausschöpfen kann)</a:t>
            </a:r>
            <a:br>
              <a:rPr lang="de-DE" altLang="en-US" sz="1800" smtClean="0">
                <a:latin typeface="Arial" panose="020B0604020202020204" pitchFamily="34" charset="0"/>
              </a:rPr>
            </a:br>
            <a:endParaRPr lang="de-DE" altLang="en-US" sz="1000" smtClean="0">
              <a:latin typeface="Arial" panose="020B0604020202020204" pitchFamily="34" charset="0"/>
            </a:endParaRPr>
          </a:p>
          <a:p>
            <a:pPr>
              <a:lnSpc>
                <a:spcPct val="90000"/>
              </a:lnSpc>
            </a:pPr>
            <a:r>
              <a:rPr lang="de-DE" altLang="en-US" sz="1800" smtClean="0">
                <a:latin typeface="Arial" panose="020B0604020202020204" pitchFamily="34" charset="0"/>
              </a:rPr>
              <a:t>Diskontkredit (Wechsel wird vor Fälligkeit gegen einen Diskont von einer Bank übernommen)</a:t>
            </a:r>
            <a:br>
              <a:rPr lang="de-DE" altLang="en-US" sz="1800" smtClean="0">
                <a:latin typeface="Arial" panose="020B0604020202020204" pitchFamily="34" charset="0"/>
              </a:rPr>
            </a:br>
            <a:endParaRPr lang="de-DE" altLang="en-US" sz="1000" smtClean="0">
              <a:latin typeface="Arial" panose="020B0604020202020204" pitchFamily="34" charset="0"/>
            </a:endParaRPr>
          </a:p>
          <a:p>
            <a:pPr>
              <a:lnSpc>
                <a:spcPct val="90000"/>
              </a:lnSpc>
            </a:pPr>
            <a:r>
              <a:rPr lang="de-DE" altLang="en-US" sz="1800" smtClean="0">
                <a:latin typeface="Arial" panose="020B0604020202020204" pitchFamily="34" charset="0"/>
              </a:rPr>
              <a:t>Lombardkredit Verpfändung von Wertschriften</a:t>
            </a:r>
            <a:br>
              <a:rPr lang="de-DE" altLang="en-US" sz="1800" smtClean="0">
                <a:latin typeface="Arial" panose="020B0604020202020204" pitchFamily="34" charset="0"/>
              </a:rPr>
            </a:br>
            <a:endParaRPr lang="de-DE" altLang="en-US" sz="1800" smtClean="0">
              <a:latin typeface="Arial" panose="020B0604020202020204" pitchFamily="34" charset="0"/>
            </a:endParaRPr>
          </a:p>
        </p:txBody>
      </p:sp>
    </p:spTree>
    <p:extLst>
      <p:ext uri="{BB962C8B-B14F-4D97-AF65-F5344CB8AC3E}">
        <p14:creationId xmlns:p14="http://schemas.microsoft.com/office/powerpoint/2010/main" val="217470164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908175" y="381000"/>
            <a:ext cx="6702425" cy="933450"/>
          </a:xfrm>
        </p:spPr>
        <p:txBody>
          <a:bodyPr/>
          <a:lstStyle/>
          <a:p>
            <a:r>
              <a:rPr lang="de-DE" altLang="en-US" smtClean="0"/>
              <a:t>Langfristige Fremdfinanzierung</a:t>
            </a:r>
          </a:p>
        </p:txBody>
      </p:sp>
      <p:sp>
        <p:nvSpPr>
          <p:cNvPr id="16387" name="Text Box 3"/>
          <p:cNvSpPr txBox="1">
            <a:spLocks noChangeArrowheads="1"/>
          </p:cNvSpPr>
          <p:nvPr/>
        </p:nvSpPr>
        <p:spPr bwMode="auto">
          <a:xfrm>
            <a:off x="1908175" y="1631950"/>
            <a:ext cx="69342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defTabSz="381000">
              <a:spcBef>
                <a:spcPct val="20000"/>
              </a:spcBef>
              <a:buClr>
                <a:schemeClr val="tx2"/>
              </a:buClr>
              <a:buChar char="•"/>
              <a:defRPr sz="2400">
                <a:solidFill>
                  <a:schemeClr val="tx1"/>
                </a:solidFill>
                <a:latin typeface="Times New Roman" panose="02020603050405020304" pitchFamily="18" charset="0"/>
              </a:defRPr>
            </a:lvl1pPr>
            <a:lvl2pPr marL="742950" indent="-285750" defTabSz="381000">
              <a:spcBef>
                <a:spcPct val="20000"/>
              </a:spcBef>
              <a:buClr>
                <a:schemeClr val="tx2"/>
              </a:buClr>
              <a:buChar char="–"/>
              <a:defRPr sz="2400">
                <a:solidFill>
                  <a:schemeClr val="tx1"/>
                </a:solidFill>
                <a:latin typeface="Times New Roman" panose="02020603050405020304" pitchFamily="18" charset="0"/>
              </a:defRPr>
            </a:lvl2pPr>
            <a:lvl3pPr marL="1143000" indent="-228600" defTabSz="381000">
              <a:spcBef>
                <a:spcPct val="20000"/>
              </a:spcBef>
              <a:buClr>
                <a:schemeClr val="tx2"/>
              </a:buClr>
              <a:buChar char="•"/>
              <a:defRPr sz="2400">
                <a:solidFill>
                  <a:schemeClr val="tx1"/>
                </a:solidFill>
                <a:latin typeface="Times New Roman" panose="02020603050405020304" pitchFamily="18" charset="0"/>
              </a:defRPr>
            </a:lvl3pPr>
            <a:lvl4pPr marL="1600200" indent="-228600" defTabSz="381000">
              <a:spcBef>
                <a:spcPct val="20000"/>
              </a:spcBef>
              <a:buClr>
                <a:schemeClr val="tx2"/>
              </a:buClr>
              <a:buChar char="–"/>
              <a:defRPr sz="2000">
                <a:solidFill>
                  <a:schemeClr val="tx1"/>
                </a:solidFill>
                <a:latin typeface="Times New Roman" panose="02020603050405020304" pitchFamily="18" charset="0"/>
              </a:defRPr>
            </a:lvl4pPr>
            <a:lvl5pPr marL="2057400" indent="-228600" defTabSz="381000">
              <a:spcBef>
                <a:spcPct val="20000"/>
              </a:spcBef>
              <a:buClr>
                <a:schemeClr val="tx2"/>
              </a:buClr>
              <a:buChar char="•"/>
              <a:defRPr sz="2000">
                <a:solidFill>
                  <a:schemeClr val="tx1"/>
                </a:solidFill>
                <a:latin typeface="Times New Roman" panose="02020603050405020304" pitchFamily="18" charset="0"/>
              </a:defRPr>
            </a:lvl5pPr>
            <a:lvl6pPr marL="25146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800">
                <a:latin typeface="Arial" panose="020B0604020202020204" pitchFamily="34" charset="0"/>
              </a:rPr>
              <a:t>Bankdarlehen: oft gesichert durch </a:t>
            </a:r>
          </a:p>
          <a:p>
            <a:pPr>
              <a:spcBef>
                <a:spcPct val="0"/>
              </a:spcBef>
              <a:buClrTx/>
              <a:buFontTx/>
              <a:buNone/>
            </a:pPr>
            <a:r>
              <a:rPr lang="de-DE" altLang="en-US" sz="1800">
                <a:latin typeface="Arial" panose="020B0604020202020204" pitchFamily="34" charset="0"/>
              </a:rPr>
              <a:t>	Stellung von Grundschulden (Hypothekardarlehen)</a:t>
            </a:r>
          </a:p>
          <a:p>
            <a:pPr>
              <a:spcBef>
                <a:spcPct val="0"/>
              </a:spcBef>
              <a:buClrTx/>
              <a:buFontTx/>
              <a:buNone/>
            </a:pPr>
            <a:r>
              <a:rPr lang="de-DE" altLang="en-US" sz="1800">
                <a:latin typeface="Arial" panose="020B0604020202020204" pitchFamily="34" charset="0"/>
              </a:rPr>
              <a:t>	Sicherungsübereignung der zu erwerbenden Anlagen</a:t>
            </a:r>
          </a:p>
          <a:p>
            <a:pPr>
              <a:spcBef>
                <a:spcPct val="0"/>
              </a:spcBef>
              <a:buClrTx/>
              <a:buFontTx/>
              <a:buNone/>
            </a:pPr>
            <a:r>
              <a:rPr lang="de-DE" altLang="en-US" sz="1800">
                <a:latin typeface="Arial" panose="020B0604020202020204" pitchFamily="34" charset="0"/>
              </a:rPr>
              <a:t>	Bürgschaften (teilweise Aufhebung der beschränkten Haftung)</a:t>
            </a:r>
          </a:p>
        </p:txBody>
      </p:sp>
      <p:sp>
        <p:nvSpPr>
          <p:cNvPr id="16388" name="Text Box 4"/>
          <p:cNvSpPr txBox="1">
            <a:spLocks noChangeArrowheads="1"/>
          </p:cNvSpPr>
          <p:nvPr/>
        </p:nvSpPr>
        <p:spPr bwMode="auto">
          <a:xfrm>
            <a:off x="1908175" y="3133725"/>
            <a:ext cx="6892925"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defTabSz="381000">
              <a:spcBef>
                <a:spcPct val="20000"/>
              </a:spcBef>
              <a:buClr>
                <a:schemeClr val="tx2"/>
              </a:buClr>
              <a:buChar char="•"/>
              <a:defRPr sz="2400">
                <a:solidFill>
                  <a:schemeClr val="tx1"/>
                </a:solidFill>
                <a:latin typeface="Times New Roman" panose="02020603050405020304" pitchFamily="18" charset="0"/>
              </a:defRPr>
            </a:lvl1pPr>
            <a:lvl2pPr marL="742950" indent="-285750" defTabSz="381000">
              <a:spcBef>
                <a:spcPct val="20000"/>
              </a:spcBef>
              <a:buClr>
                <a:schemeClr val="tx2"/>
              </a:buClr>
              <a:buChar char="–"/>
              <a:defRPr sz="2400">
                <a:solidFill>
                  <a:schemeClr val="tx1"/>
                </a:solidFill>
                <a:latin typeface="Times New Roman" panose="02020603050405020304" pitchFamily="18" charset="0"/>
              </a:defRPr>
            </a:lvl2pPr>
            <a:lvl3pPr marL="1143000" indent="-228600" defTabSz="381000">
              <a:spcBef>
                <a:spcPct val="20000"/>
              </a:spcBef>
              <a:buClr>
                <a:schemeClr val="tx2"/>
              </a:buClr>
              <a:buChar char="•"/>
              <a:defRPr sz="2400">
                <a:solidFill>
                  <a:schemeClr val="tx1"/>
                </a:solidFill>
                <a:latin typeface="Times New Roman" panose="02020603050405020304" pitchFamily="18" charset="0"/>
              </a:defRPr>
            </a:lvl3pPr>
            <a:lvl4pPr marL="1600200" indent="-228600" defTabSz="381000">
              <a:spcBef>
                <a:spcPct val="20000"/>
              </a:spcBef>
              <a:buClr>
                <a:schemeClr val="tx2"/>
              </a:buClr>
              <a:buChar char="–"/>
              <a:defRPr sz="2000">
                <a:solidFill>
                  <a:schemeClr val="tx1"/>
                </a:solidFill>
                <a:latin typeface="Times New Roman" panose="02020603050405020304" pitchFamily="18" charset="0"/>
              </a:defRPr>
            </a:lvl4pPr>
            <a:lvl5pPr marL="2057400" indent="-228600" defTabSz="381000">
              <a:spcBef>
                <a:spcPct val="20000"/>
              </a:spcBef>
              <a:buClr>
                <a:schemeClr val="tx2"/>
              </a:buClr>
              <a:buChar char="•"/>
              <a:defRPr sz="2000">
                <a:solidFill>
                  <a:schemeClr val="tx1"/>
                </a:solidFill>
                <a:latin typeface="Times New Roman" panose="02020603050405020304" pitchFamily="18" charset="0"/>
              </a:defRPr>
            </a:lvl5pPr>
            <a:lvl6pPr marL="25146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800">
                <a:latin typeface="Arial" panose="020B0604020202020204" pitchFamily="34" charset="0"/>
              </a:rPr>
              <a:t>Schuldschein-Darlehen: Schuldschein dient der Beweissicherung </a:t>
            </a:r>
          </a:p>
          <a:p>
            <a:pPr>
              <a:spcBef>
                <a:spcPct val="0"/>
              </a:spcBef>
              <a:buClrTx/>
              <a:buFontTx/>
              <a:buNone/>
            </a:pPr>
            <a:r>
              <a:rPr lang="de-DE" altLang="en-US" sz="1800">
                <a:latin typeface="Arial" panose="020B0604020202020204" pitchFamily="34" charset="0"/>
              </a:rPr>
              <a:t>	Voraussetzung hohe Bonität des Schuldners</a:t>
            </a:r>
          </a:p>
          <a:p>
            <a:pPr>
              <a:spcBef>
                <a:spcPct val="0"/>
              </a:spcBef>
              <a:buClrTx/>
              <a:buFontTx/>
              <a:buNone/>
            </a:pPr>
            <a:r>
              <a:rPr lang="de-DE" altLang="en-US" sz="1800">
                <a:latin typeface="Arial" panose="020B0604020202020204" pitchFamily="34" charset="0"/>
              </a:rPr>
              <a:t>	Kreditgeber sind Lebensversicherungen und andere Kapital-</a:t>
            </a:r>
            <a:br>
              <a:rPr lang="de-DE" altLang="en-US" sz="1800">
                <a:latin typeface="Arial" panose="020B0604020202020204" pitchFamily="34" charset="0"/>
              </a:rPr>
            </a:br>
            <a:r>
              <a:rPr lang="de-DE" altLang="en-US" sz="1800">
                <a:latin typeface="Arial" panose="020B0604020202020204" pitchFamily="34" charset="0"/>
              </a:rPr>
              <a:t>	sammelstellen</a:t>
            </a:r>
          </a:p>
          <a:p>
            <a:pPr>
              <a:spcBef>
                <a:spcPct val="0"/>
              </a:spcBef>
              <a:buClrTx/>
              <a:buFontTx/>
              <a:buNone/>
            </a:pPr>
            <a:r>
              <a:rPr lang="de-DE" altLang="en-US" sz="1800">
                <a:latin typeface="Arial" panose="020B0604020202020204" pitchFamily="34" charset="0"/>
              </a:rPr>
              <a:t>	nicht-handelbares Wertpapier, aber Gläubiger kann Schuld-</a:t>
            </a:r>
            <a:br>
              <a:rPr lang="de-DE" altLang="en-US" sz="1800">
                <a:latin typeface="Arial" panose="020B0604020202020204" pitchFamily="34" charset="0"/>
              </a:rPr>
            </a:br>
            <a:r>
              <a:rPr lang="de-DE" altLang="en-US" sz="1800">
                <a:latin typeface="Arial" panose="020B0604020202020204" pitchFamily="34" charset="0"/>
              </a:rPr>
              <a:t>	schein durch Zession übertragen</a:t>
            </a:r>
          </a:p>
        </p:txBody>
      </p:sp>
      <p:sp>
        <p:nvSpPr>
          <p:cNvPr id="16389" name="Text Box 5"/>
          <p:cNvSpPr txBox="1">
            <a:spLocks noChangeArrowheads="1"/>
          </p:cNvSpPr>
          <p:nvPr/>
        </p:nvSpPr>
        <p:spPr bwMode="auto">
          <a:xfrm>
            <a:off x="1908175" y="5102225"/>
            <a:ext cx="69342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defTabSz="381000">
              <a:spcBef>
                <a:spcPct val="20000"/>
              </a:spcBef>
              <a:buClr>
                <a:schemeClr val="tx2"/>
              </a:buClr>
              <a:buChar char="•"/>
              <a:defRPr sz="2400">
                <a:solidFill>
                  <a:schemeClr val="tx1"/>
                </a:solidFill>
                <a:latin typeface="Times New Roman" panose="02020603050405020304" pitchFamily="18" charset="0"/>
              </a:defRPr>
            </a:lvl1pPr>
            <a:lvl2pPr marL="742950" indent="-285750" defTabSz="381000">
              <a:spcBef>
                <a:spcPct val="20000"/>
              </a:spcBef>
              <a:buClr>
                <a:schemeClr val="tx2"/>
              </a:buClr>
              <a:buChar char="–"/>
              <a:defRPr sz="2400">
                <a:solidFill>
                  <a:schemeClr val="tx1"/>
                </a:solidFill>
                <a:latin typeface="Times New Roman" panose="02020603050405020304" pitchFamily="18" charset="0"/>
              </a:defRPr>
            </a:lvl2pPr>
            <a:lvl3pPr marL="1143000" indent="-228600" defTabSz="381000">
              <a:spcBef>
                <a:spcPct val="20000"/>
              </a:spcBef>
              <a:buClr>
                <a:schemeClr val="tx2"/>
              </a:buClr>
              <a:buChar char="•"/>
              <a:defRPr sz="2400">
                <a:solidFill>
                  <a:schemeClr val="tx1"/>
                </a:solidFill>
                <a:latin typeface="Times New Roman" panose="02020603050405020304" pitchFamily="18" charset="0"/>
              </a:defRPr>
            </a:lvl3pPr>
            <a:lvl4pPr marL="1600200" indent="-228600" defTabSz="381000">
              <a:spcBef>
                <a:spcPct val="20000"/>
              </a:spcBef>
              <a:buClr>
                <a:schemeClr val="tx2"/>
              </a:buClr>
              <a:buChar char="–"/>
              <a:defRPr sz="2000">
                <a:solidFill>
                  <a:schemeClr val="tx1"/>
                </a:solidFill>
                <a:latin typeface="Times New Roman" panose="02020603050405020304" pitchFamily="18" charset="0"/>
              </a:defRPr>
            </a:lvl4pPr>
            <a:lvl5pPr marL="2057400" indent="-228600" defTabSz="381000">
              <a:spcBef>
                <a:spcPct val="20000"/>
              </a:spcBef>
              <a:buClr>
                <a:schemeClr val="tx2"/>
              </a:buClr>
              <a:buChar char="•"/>
              <a:defRPr sz="2000">
                <a:solidFill>
                  <a:schemeClr val="tx1"/>
                </a:solidFill>
                <a:latin typeface="Times New Roman" panose="02020603050405020304" pitchFamily="18" charset="0"/>
              </a:defRPr>
            </a:lvl5pPr>
            <a:lvl6pPr marL="25146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800">
                <a:latin typeface="Arial" panose="020B0604020202020204" pitchFamily="34" charset="0"/>
              </a:rPr>
              <a:t>Anleihe / Obligation: Verbriefung langfristiger Darlehen</a:t>
            </a:r>
          </a:p>
          <a:p>
            <a:pPr>
              <a:spcBef>
                <a:spcPct val="0"/>
              </a:spcBef>
              <a:buClrTx/>
              <a:buFontTx/>
              <a:buNone/>
            </a:pPr>
            <a:r>
              <a:rPr lang="de-DE" altLang="en-US" sz="1800">
                <a:latin typeface="Arial" panose="020B0604020202020204" pitchFamily="34" charset="0"/>
              </a:rPr>
              <a:t>	Handelbarkeit an Börsen</a:t>
            </a:r>
          </a:p>
          <a:p>
            <a:pPr>
              <a:spcBef>
                <a:spcPct val="0"/>
              </a:spcBef>
              <a:buClrTx/>
              <a:buFontTx/>
              <a:buNone/>
            </a:pPr>
            <a:r>
              <a:rPr lang="de-DE" altLang="en-US" sz="1800">
                <a:latin typeface="Arial" panose="020B0604020202020204" pitchFamily="34" charset="0"/>
              </a:rPr>
              <a:t>	Emission an Genehmigung und Bonitätsprüfung gebunden</a:t>
            </a:r>
          </a:p>
          <a:p>
            <a:pPr>
              <a:spcBef>
                <a:spcPct val="0"/>
              </a:spcBef>
              <a:buClrTx/>
              <a:buFontTx/>
              <a:buNone/>
            </a:pPr>
            <a:r>
              <a:rPr lang="de-DE" altLang="en-US" sz="1800">
                <a:latin typeface="Arial" panose="020B0604020202020204" pitchFamily="34" charset="0"/>
              </a:rPr>
              <a:t>	Prospekthaftung der emittierenden Bank	</a:t>
            </a:r>
          </a:p>
        </p:txBody>
      </p:sp>
    </p:spTree>
    <p:extLst>
      <p:ext uri="{BB962C8B-B14F-4D97-AF65-F5344CB8AC3E}">
        <p14:creationId xmlns:p14="http://schemas.microsoft.com/office/powerpoint/2010/main" val="363192439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908175" y="381000"/>
            <a:ext cx="6767513" cy="931863"/>
          </a:xfrm>
        </p:spPr>
        <p:txBody>
          <a:bodyPr/>
          <a:lstStyle/>
          <a:p>
            <a:r>
              <a:rPr lang="de-DE" altLang="en-US" smtClean="0"/>
              <a:t>Darlehensarten </a:t>
            </a:r>
            <a:r>
              <a:rPr lang="de-DE" altLang="en-US" sz="1800" smtClean="0"/>
              <a:t>[Angaben in 1000 EUR]</a:t>
            </a:r>
          </a:p>
        </p:txBody>
      </p:sp>
      <p:pic>
        <p:nvPicPr>
          <p:cNvPr id="17411"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59263" y="3324225"/>
            <a:ext cx="623887" cy="20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
        <p:nvSpPr>
          <p:cNvPr id="17412" name="Text Box 6"/>
          <p:cNvSpPr txBox="1">
            <a:spLocks noChangeArrowheads="1"/>
          </p:cNvSpPr>
          <p:nvPr/>
        </p:nvSpPr>
        <p:spPr bwMode="auto">
          <a:xfrm>
            <a:off x="1593056" y="476659"/>
            <a:ext cx="1905000" cy="1202510"/>
          </a:xfrm>
          <a:prstGeom prst="rect">
            <a:avLst/>
          </a:prstGeom>
          <a:solidFill>
            <a:srgbClr val="FFFFA3"/>
          </a:solid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dirty="0">
                <a:latin typeface="Arial" panose="020B0604020202020204" pitchFamily="34" charset="0"/>
              </a:rPr>
              <a:t>Annahmen:</a:t>
            </a:r>
            <a:br>
              <a:rPr lang="de-DE" altLang="en-US" sz="1600" dirty="0">
                <a:latin typeface="Arial" panose="020B0604020202020204" pitchFamily="34" charset="0"/>
              </a:rPr>
            </a:br>
            <a:r>
              <a:rPr lang="de-DE" altLang="en-US" sz="1600" dirty="0">
                <a:latin typeface="Arial" panose="020B0604020202020204" pitchFamily="34" charset="0"/>
              </a:rPr>
              <a:t>Kreditvolumen 100 </a:t>
            </a:r>
            <a:br>
              <a:rPr lang="de-DE" altLang="en-US" sz="1600" dirty="0">
                <a:latin typeface="Arial" panose="020B0604020202020204" pitchFamily="34" charset="0"/>
              </a:rPr>
            </a:br>
            <a:r>
              <a:rPr lang="de-DE" altLang="en-US" sz="1600" dirty="0">
                <a:latin typeface="Arial" panose="020B0604020202020204" pitchFamily="34" charset="0"/>
              </a:rPr>
              <a:t>Zinssatz 7 </a:t>
            </a:r>
            <a:r>
              <a:rPr lang="de-DE" altLang="en-US" sz="1600" dirty="0" smtClean="0">
                <a:latin typeface="Arial" panose="020B0604020202020204" pitchFamily="34" charset="0"/>
              </a:rPr>
              <a:t>%</a:t>
            </a:r>
          </a:p>
          <a:p>
            <a:pPr>
              <a:spcBef>
                <a:spcPct val="50000"/>
              </a:spcBef>
              <a:buClrTx/>
              <a:buFontTx/>
              <a:buNone/>
            </a:pPr>
            <a:r>
              <a:rPr lang="de-DE" altLang="en-US" sz="1600" dirty="0" smtClean="0">
                <a:latin typeface="Arial" panose="020B0604020202020204" pitchFamily="34" charset="0"/>
              </a:rPr>
              <a:t>Tilg = Tilgung</a:t>
            </a:r>
            <a:endParaRPr lang="de-DE" altLang="en-US" sz="1600" dirty="0">
              <a:latin typeface="Book Antiqua" panose="02040602050305030304" pitchFamily="18" charset="0"/>
            </a:endParaRPr>
          </a:p>
        </p:txBody>
      </p:sp>
      <p:sp>
        <p:nvSpPr>
          <p:cNvPr id="17413" name="Rectangle 12"/>
          <p:cNvSpPr>
            <a:spLocks noChangeArrowheads="1"/>
          </p:cNvSpPr>
          <p:nvPr/>
        </p:nvSpPr>
        <p:spPr bwMode="auto">
          <a:xfrm>
            <a:off x="504825" y="3011488"/>
            <a:ext cx="6588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Periode</a:t>
            </a:r>
            <a:endParaRPr lang="de-DE" altLang="en-US">
              <a:latin typeface="Book Antiqua" panose="02040602050305030304" pitchFamily="18" charset="0"/>
            </a:endParaRPr>
          </a:p>
        </p:txBody>
      </p:sp>
      <p:sp>
        <p:nvSpPr>
          <p:cNvPr id="17414" name="Rectangle 13"/>
          <p:cNvSpPr>
            <a:spLocks noChangeArrowheads="1"/>
          </p:cNvSpPr>
          <p:nvPr/>
        </p:nvSpPr>
        <p:spPr bwMode="auto">
          <a:xfrm>
            <a:off x="1468438" y="3011488"/>
            <a:ext cx="498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Kredit</a:t>
            </a:r>
            <a:endParaRPr lang="de-DE" altLang="en-US">
              <a:latin typeface="Book Antiqua" panose="02040602050305030304" pitchFamily="18" charset="0"/>
            </a:endParaRPr>
          </a:p>
        </p:txBody>
      </p:sp>
      <p:sp>
        <p:nvSpPr>
          <p:cNvPr id="17415" name="Rectangle 14"/>
          <p:cNvSpPr>
            <a:spLocks noChangeArrowheads="1"/>
          </p:cNvSpPr>
          <p:nvPr/>
        </p:nvSpPr>
        <p:spPr bwMode="auto">
          <a:xfrm>
            <a:off x="2287588" y="3011488"/>
            <a:ext cx="360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Zins</a:t>
            </a:r>
            <a:endParaRPr lang="de-DE" altLang="en-US">
              <a:latin typeface="Book Antiqua" panose="02040602050305030304" pitchFamily="18" charset="0"/>
            </a:endParaRPr>
          </a:p>
        </p:txBody>
      </p:sp>
      <p:sp>
        <p:nvSpPr>
          <p:cNvPr id="17416" name="Rectangle 15"/>
          <p:cNvSpPr>
            <a:spLocks noChangeArrowheads="1"/>
          </p:cNvSpPr>
          <p:nvPr/>
        </p:nvSpPr>
        <p:spPr bwMode="auto">
          <a:xfrm>
            <a:off x="3063875" y="3011488"/>
            <a:ext cx="3079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Tilg</a:t>
            </a:r>
            <a:endParaRPr lang="de-DE" altLang="en-US">
              <a:latin typeface="Book Antiqua" panose="02040602050305030304" pitchFamily="18" charset="0"/>
            </a:endParaRPr>
          </a:p>
        </p:txBody>
      </p:sp>
      <p:sp>
        <p:nvSpPr>
          <p:cNvPr id="17417" name="Rectangle 16"/>
          <p:cNvSpPr>
            <a:spLocks noChangeArrowheads="1"/>
          </p:cNvSpPr>
          <p:nvPr/>
        </p:nvSpPr>
        <p:spPr bwMode="auto">
          <a:xfrm>
            <a:off x="3717925" y="3011488"/>
            <a:ext cx="498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Kredit</a:t>
            </a:r>
            <a:endParaRPr lang="de-DE" altLang="en-US">
              <a:latin typeface="Book Antiqua" panose="02040602050305030304" pitchFamily="18" charset="0"/>
            </a:endParaRPr>
          </a:p>
        </p:txBody>
      </p:sp>
      <p:sp>
        <p:nvSpPr>
          <p:cNvPr id="17418" name="Rectangle 17"/>
          <p:cNvSpPr>
            <a:spLocks noChangeArrowheads="1"/>
          </p:cNvSpPr>
          <p:nvPr/>
        </p:nvSpPr>
        <p:spPr bwMode="auto">
          <a:xfrm>
            <a:off x="4537075" y="3011488"/>
            <a:ext cx="360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Zins</a:t>
            </a:r>
            <a:endParaRPr lang="de-DE" altLang="en-US">
              <a:latin typeface="Book Antiqua" panose="02040602050305030304" pitchFamily="18" charset="0"/>
            </a:endParaRPr>
          </a:p>
        </p:txBody>
      </p:sp>
      <p:sp>
        <p:nvSpPr>
          <p:cNvPr id="17419" name="Rectangle 18"/>
          <p:cNvSpPr>
            <a:spLocks noChangeArrowheads="1"/>
          </p:cNvSpPr>
          <p:nvPr/>
        </p:nvSpPr>
        <p:spPr bwMode="auto">
          <a:xfrm>
            <a:off x="5313363" y="3011488"/>
            <a:ext cx="3079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Tilg</a:t>
            </a:r>
            <a:endParaRPr lang="de-DE" altLang="en-US">
              <a:latin typeface="Book Antiqua" panose="02040602050305030304" pitchFamily="18" charset="0"/>
            </a:endParaRPr>
          </a:p>
        </p:txBody>
      </p:sp>
      <p:sp>
        <p:nvSpPr>
          <p:cNvPr id="17420" name="Rectangle 19"/>
          <p:cNvSpPr>
            <a:spLocks noChangeArrowheads="1"/>
          </p:cNvSpPr>
          <p:nvPr/>
        </p:nvSpPr>
        <p:spPr bwMode="auto">
          <a:xfrm>
            <a:off x="5969000" y="3011488"/>
            <a:ext cx="498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Kredit</a:t>
            </a:r>
            <a:endParaRPr lang="de-DE" altLang="en-US">
              <a:latin typeface="Book Antiqua" panose="02040602050305030304" pitchFamily="18" charset="0"/>
            </a:endParaRPr>
          </a:p>
        </p:txBody>
      </p:sp>
      <p:sp>
        <p:nvSpPr>
          <p:cNvPr id="17421" name="Rectangle 20"/>
          <p:cNvSpPr>
            <a:spLocks noChangeArrowheads="1"/>
          </p:cNvSpPr>
          <p:nvPr/>
        </p:nvSpPr>
        <p:spPr bwMode="auto">
          <a:xfrm>
            <a:off x="6727825" y="3011488"/>
            <a:ext cx="47783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0.143</a:t>
            </a:r>
            <a:endParaRPr lang="de-DE" altLang="en-US">
              <a:latin typeface="Book Antiqua" panose="02040602050305030304" pitchFamily="18" charset="0"/>
            </a:endParaRPr>
          </a:p>
        </p:txBody>
      </p:sp>
      <p:sp>
        <p:nvSpPr>
          <p:cNvPr id="17422" name="Rectangle 21"/>
          <p:cNvSpPr>
            <a:spLocks noChangeArrowheads="1"/>
          </p:cNvSpPr>
          <p:nvPr/>
        </p:nvSpPr>
        <p:spPr bwMode="auto">
          <a:xfrm>
            <a:off x="7537450" y="3011488"/>
            <a:ext cx="360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Zins</a:t>
            </a:r>
            <a:endParaRPr lang="de-DE" altLang="en-US">
              <a:latin typeface="Book Antiqua" panose="02040602050305030304" pitchFamily="18" charset="0"/>
            </a:endParaRPr>
          </a:p>
        </p:txBody>
      </p:sp>
      <p:sp>
        <p:nvSpPr>
          <p:cNvPr id="17423" name="Rectangle 22"/>
          <p:cNvSpPr>
            <a:spLocks noChangeArrowheads="1"/>
          </p:cNvSpPr>
          <p:nvPr/>
        </p:nvSpPr>
        <p:spPr bwMode="auto">
          <a:xfrm>
            <a:off x="8313738" y="3011488"/>
            <a:ext cx="3079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Tilg</a:t>
            </a:r>
            <a:endParaRPr lang="de-DE" altLang="en-US">
              <a:latin typeface="Book Antiqua" panose="02040602050305030304" pitchFamily="18" charset="0"/>
            </a:endParaRPr>
          </a:p>
        </p:txBody>
      </p:sp>
      <p:sp>
        <p:nvSpPr>
          <p:cNvPr id="17424" name="Rectangle 23"/>
          <p:cNvSpPr>
            <a:spLocks noChangeArrowheads="1"/>
          </p:cNvSpPr>
          <p:nvPr/>
        </p:nvSpPr>
        <p:spPr bwMode="auto">
          <a:xfrm>
            <a:off x="776288" y="342582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25" name="Rectangle 24"/>
          <p:cNvSpPr>
            <a:spLocks noChangeArrowheads="1"/>
          </p:cNvSpPr>
          <p:nvPr/>
        </p:nvSpPr>
        <p:spPr bwMode="auto">
          <a:xfrm>
            <a:off x="1555750" y="3425825"/>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26" name="Rectangle 25"/>
          <p:cNvSpPr>
            <a:spLocks noChangeArrowheads="1"/>
          </p:cNvSpPr>
          <p:nvPr/>
        </p:nvSpPr>
        <p:spPr bwMode="auto">
          <a:xfrm>
            <a:off x="3806825" y="3425825"/>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27" name="Rectangle 26"/>
          <p:cNvSpPr>
            <a:spLocks noChangeArrowheads="1"/>
          </p:cNvSpPr>
          <p:nvPr/>
        </p:nvSpPr>
        <p:spPr bwMode="auto">
          <a:xfrm>
            <a:off x="6056313" y="3425825"/>
            <a:ext cx="31908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28" name="Rectangle 27"/>
          <p:cNvSpPr>
            <a:spLocks noChangeArrowheads="1"/>
          </p:cNvSpPr>
          <p:nvPr/>
        </p:nvSpPr>
        <p:spPr bwMode="auto">
          <a:xfrm>
            <a:off x="776288" y="36591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a:t>
            </a:r>
            <a:endParaRPr lang="de-DE" altLang="en-US">
              <a:latin typeface="Book Antiqua" panose="02040602050305030304" pitchFamily="18" charset="0"/>
            </a:endParaRPr>
          </a:p>
        </p:txBody>
      </p:sp>
      <p:sp>
        <p:nvSpPr>
          <p:cNvPr id="17429" name="Rectangle 28"/>
          <p:cNvSpPr>
            <a:spLocks noChangeArrowheads="1"/>
          </p:cNvSpPr>
          <p:nvPr/>
        </p:nvSpPr>
        <p:spPr bwMode="auto">
          <a:xfrm>
            <a:off x="1555750" y="3659188"/>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30" name="Rectangle 29"/>
          <p:cNvSpPr>
            <a:spLocks noChangeArrowheads="1"/>
          </p:cNvSpPr>
          <p:nvPr/>
        </p:nvSpPr>
        <p:spPr bwMode="auto">
          <a:xfrm>
            <a:off x="2411413" y="36591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31" name="Rectangle 30"/>
          <p:cNvSpPr>
            <a:spLocks noChangeArrowheads="1"/>
          </p:cNvSpPr>
          <p:nvPr/>
        </p:nvSpPr>
        <p:spPr bwMode="auto">
          <a:xfrm>
            <a:off x="3160713" y="36591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32" name="Rectangle 31"/>
          <p:cNvSpPr>
            <a:spLocks noChangeArrowheads="1"/>
          </p:cNvSpPr>
          <p:nvPr/>
        </p:nvSpPr>
        <p:spPr bwMode="auto">
          <a:xfrm>
            <a:off x="3859213" y="365918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90</a:t>
            </a:r>
            <a:endParaRPr lang="de-DE" altLang="en-US">
              <a:latin typeface="Book Antiqua" panose="02040602050305030304" pitchFamily="18" charset="0"/>
            </a:endParaRPr>
          </a:p>
        </p:txBody>
      </p:sp>
      <p:sp>
        <p:nvSpPr>
          <p:cNvPr id="17433" name="Rectangle 32"/>
          <p:cNvSpPr>
            <a:spLocks noChangeArrowheads="1"/>
          </p:cNvSpPr>
          <p:nvPr/>
        </p:nvSpPr>
        <p:spPr bwMode="auto">
          <a:xfrm>
            <a:off x="4660900" y="3659188"/>
            <a:ext cx="106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34" name="Rectangle 33"/>
          <p:cNvSpPr>
            <a:spLocks noChangeArrowheads="1"/>
          </p:cNvSpPr>
          <p:nvPr/>
        </p:nvSpPr>
        <p:spPr bwMode="auto">
          <a:xfrm>
            <a:off x="5357813" y="365918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35" name="Rectangle 34"/>
          <p:cNvSpPr>
            <a:spLocks noChangeArrowheads="1"/>
          </p:cNvSpPr>
          <p:nvPr/>
        </p:nvSpPr>
        <p:spPr bwMode="auto">
          <a:xfrm>
            <a:off x="6029325" y="365918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92.7</a:t>
            </a:r>
            <a:endParaRPr lang="de-DE" altLang="en-US">
              <a:latin typeface="Book Antiqua" panose="02040602050305030304" pitchFamily="18" charset="0"/>
            </a:endParaRPr>
          </a:p>
        </p:txBody>
      </p:sp>
      <p:sp>
        <p:nvSpPr>
          <p:cNvPr id="17436" name="Rectangle 35"/>
          <p:cNvSpPr>
            <a:spLocks noChangeArrowheads="1"/>
          </p:cNvSpPr>
          <p:nvPr/>
        </p:nvSpPr>
        <p:spPr bwMode="auto">
          <a:xfrm>
            <a:off x="6780213" y="365918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37" name="Rectangle 36"/>
          <p:cNvSpPr>
            <a:spLocks noChangeArrowheads="1"/>
          </p:cNvSpPr>
          <p:nvPr/>
        </p:nvSpPr>
        <p:spPr bwMode="auto">
          <a:xfrm>
            <a:off x="7581900" y="3659188"/>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7.0</a:t>
            </a:r>
            <a:endParaRPr lang="de-DE" altLang="en-US">
              <a:latin typeface="Book Antiqua" panose="02040602050305030304" pitchFamily="18" charset="0"/>
            </a:endParaRPr>
          </a:p>
        </p:txBody>
      </p:sp>
      <p:sp>
        <p:nvSpPr>
          <p:cNvPr id="17438" name="Rectangle 37"/>
          <p:cNvSpPr>
            <a:spLocks noChangeArrowheads="1"/>
          </p:cNvSpPr>
          <p:nvPr/>
        </p:nvSpPr>
        <p:spPr bwMode="auto">
          <a:xfrm>
            <a:off x="8332788" y="3659188"/>
            <a:ext cx="2651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7.3</a:t>
            </a:r>
            <a:endParaRPr lang="de-DE" altLang="en-US">
              <a:latin typeface="Book Antiqua" panose="02040602050305030304" pitchFamily="18" charset="0"/>
            </a:endParaRPr>
          </a:p>
        </p:txBody>
      </p:sp>
      <p:sp>
        <p:nvSpPr>
          <p:cNvPr id="17439" name="Rectangle 38"/>
          <p:cNvSpPr>
            <a:spLocks noChangeArrowheads="1"/>
          </p:cNvSpPr>
          <p:nvPr/>
        </p:nvSpPr>
        <p:spPr bwMode="auto">
          <a:xfrm>
            <a:off x="776288" y="38973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a:t>
            </a:r>
            <a:endParaRPr lang="de-DE" altLang="en-US">
              <a:latin typeface="Book Antiqua" panose="02040602050305030304" pitchFamily="18" charset="0"/>
            </a:endParaRPr>
          </a:p>
        </p:txBody>
      </p:sp>
      <p:sp>
        <p:nvSpPr>
          <p:cNvPr id="17440" name="Rectangle 39"/>
          <p:cNvSpPr>
            <a:spLocks noChangeArrowheads="1"/>
          </p:cNvSpPr>
          <p:nvPr/>
        </p:nvSpPr>
        <p:spPr bwMode="auto">
          <a:xfrm>
            <a:off x="1555750" y="3897313"/>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41" name="Rectangle 40"/>
          <p:cNvSpPr>
            <a:spLocks noChangeArrowheads="1"/>
          </p:cNvSpPr>
          <p:nvPr/>
        </p:nvSpPr>
        <p:spPr bwMode="auto">
          <a:xfrm>
            <a:off x="2411413" y="38973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42" name="Rectangle 41"/>
          <p:cNvSpPr>
            <a:spLocks noChangeArrowheads="1"/>
          </p:cNvSpPr>
          <p:nvPr/>
        </p:nvSpPr>
        <p:spPr bwMode="auto">
          <a:xfrm>
            <a:off x="3160713" y="38973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43" name="Rectangle 42"/>
          <p:cNvSpPr>
            <a:spLocks noChangeArrowheads="1"/>
          </p:cNvSpPr>
          <p:nvPr/>
        </p:nvSpPr>
        <p:spPr bwMode="auto">
          <a:xfrm>
            <a:off x="3859213" y="3897313"/>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80</a:t>
            </a:r>
            <a:endParaRPr lang="de-DE" altLang="en-US">
              <a:latin typeface="Book Antiqua" panose="02040602050305030304" pitchFamily="18" charset="0"/>
            </a:endParaRPr>
          </a:p>
        </p:txBody>
      </p:sp>
      <p:sp>
        <p:nvSpPr>
          <p:cNvPr id="17444" name="Rectangle 43"/>
          <p:cNvSpPr>
            <a:spLocks noChangeArrowheads="1"/>
          </p:cNvSpPr>
          <p:nvPr/>
        </p:nvSpPr>
        <p:spPr bwMode="auto">
          <a:xfrm>
            <a:off x="4581525" y="3897313"/>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6.3</a:t>
            </a:r>
            <a:endParaRPr lang="de-DE" altLang="en-US">
              <a:latin typeface="Book Antiqua" panose="02040602050305030304" pitchFamily="18" charset="0"/>
            </a:endParaRPr>
          </a:p>
        </p:txBody>
      </p:sp>
      <p:sp>
        <p:nvSpPr>
          <p:cNvPr id="17445" name="Rectangle 44"/>
          <p:cNvSpPr>
            <a:spLocks noChangeArrowheads="1"/>
          </p:cNvSpPr>
          <p:nvPr/>
        </p:nvSpPr>
        <p:spPr bwMode="auto">
          <a:xfrm>
            <a:off x="5357813" y="3897313"/>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46" name="Rectangle 45"/>
          <p:cNvSpPr>
            <a:spLocks noChangeArrowheads="1"/>
          </p:cNvSpPr>
          <p:nvPr/>
        </p:nvSpPr>
        <p:spPr bwMode="auto">
          <a:xfrm>
            <a:off x="6029325" y="3897313"/>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84.9</a:t>
            </a:r>
            <a:endParaRPr lang="de-DE" altLang="en-US">
              <a:latin typeface="Book Antiqua" panose="02040602050305030304" pitchFamily="18" charset="0"/>
            </a:endParaRPr>
          </a:p>
        </p:txBody>
      </p:sp>
      <p:sp>
        <p:nvSpPr>
          <p:cNvPr id="17447" name="Rectangle 46"/>
          <p:cNvSpPr>
            <a:spLocks noChangeArrowheads="1"/>
          </p:cNvSpPr>
          <p:nvPr/>
        </p:nvSpPr>
        <p:spPr bwMode="auto">
          <a:xfrm>
            <a:off x="6780213" y="3897313"/>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48" name="Rectangle 47"/>
          <p:cNvSpPr>
            <a:spLocks noChangeArrowheads="1"/>
          </p:cNvSpPr>
          <p:nvPr/>
        </p:nvSpPr>
        <p:spPr bwMode="auto">
          <a:xfrm>
            <a:off x="7581900" y="3897313"/>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6.5</a:t>
            </a:r>
            <a:endParaRPr lang="de-DE" altLang="en-US">
              <a:latin typeface="Book Antiqua" panose="02040602050305030304" pitchFamily="18" charset="0"/>
            </a:endParaRPr>
          </a:p>
        </p:txBody>
      </p:sp>
      <p:sp>
        <p:nvSpPr>
          <p:cNvPr id="17449" name="Rectangle 48"/>
          <p:cNvSpPr>
            <a:spLocks noChangeArrowheads="1"/>
          </p:cNvSpPr>
          <p:nvPr/>
        </p:nvSpPr>
        <p:spPr bwMode="auto">
          <a:xfrm>
            <a:off x="8332788" y="3897313"/>
            <a:ext cx="2651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7.8</a:t>
            </a:r>
            <a:endParaRPr lang="de-DE" altLang="en-US">
              <a:latin typeface="Book Antiqua" panose="02040602050305030304" pitchFamily="18" charset="0"/>
            </a:endParaRPr>
          </a:p>
        </p:txBody>
      </p:sp>
      <p:sp>
        <p:nvSpPr>
          <p:cNvPr id="17450" name="Rectangle 49"/>
          <p:cNvSpPr>
            <a:spLocks noChangeArrowheads="1"/>
          </p:cNvSpPr>
          <p:nvPr/>
        </p:nvSpPr>
        <p:spPr bwMode="auto">
          <a:xfrm>
            <a:off x="776288" y="413702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3</a:t>
            </a:r>
            <a:endParaRPr lang="de-DE" altLang="en-US">
              <a:latin typeface="Book Antiqua" panose="02040602050305030304" pitchFamily="18" charset="0"/>
            </a:endParaRPr>
          </a:p>
        </p:txBody>
      </p:sp>
      <p:sp>
        <p:nvSpPr>
          <p:cNvPr id="17451" name="Rectangle 50"/>
          <p:cNvSpPr>
            <a:spLocks noChangeArrowheads="1"/>
          </p:cNvSpPr>
          <p:nvPr/>
        </p:nvSpPr>
        <p:spPr bwMode="auto">
          <a:xfrm>
            <a:off x="1555750" y="4137025"/>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52" name="Rectangle 51"/>
          <p:cNvSpPr>
            <a:spLocks noChangeArrowheads="1"/>
          </p:cNvSpPr>
          <p:nvPr/>
        </p:nvSpPr>
        <p:spPr bwMode="auto">
          <a:xfrm>
            <a:off x="2411413" y="413702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53" name="Rectangle 52"/>
          <p:cNvSpPr>
            <a:spLocks noChangeArrowheads="1"/>
          </p:cNvSpPr>
          <p:nvPr/>
        </p:nvSpPr>
        <p:spPr bwMode="auto">
          <a:xfrm>
            <a:off x="3160713" y="413702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54" name="Rectangle 53"/>
          <p:cNvSpPr>
            <a:spLocks noChangeArrowheads="1"/>
          </p:cNvSpPr>
          <p:nvPr/>
        </p:nvSpPr>
        <p:spPr bwMode="auto">
          <a:xfrm>
            <a:off x="3859213" y="413702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70</a:t>
            </a:r>
            <a:endParaRPr lang="de-DE" altLang="en-US">
              <a:latin typeface="Book Antiqua" panose="02040602050305030304" pitchFamily="18" charset="0"/>
            </a:endParaRPr>
          </a:p>
        </p:txBody>
      </p:sp>
      <p:sp>
        <p:nvSpPr>
          <p:cNvPr id="17455" name="Rectangle 54"/>
          <p:cNvSpPr>
            <a:spLocks noChangeArrowheads="1"/>
          </p:cNvSpPr>
          <p:nvPr/>
        </p:nvSpPr>
        <p:spPr bwMode="auto">
          <a:xfrm>
            <a:off x="4581525" y="413702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5.6</a:t>
            </a:r>
            <a:endParaRPr lang="de-DE" altLang="en-US">
              <a:latin typeface="Book Antiqua" panose="02040602050305030304" pitchFamily="18" charset="0"/>
            </a:endParaRPr>
          </a:p>
        </p:txBody>
      </p:sp>
      <p:sp>
        <p:nvSpPr>
          <p:cNvPr id="17456" name="Rectangle 55"/>
          <p:cNvSpPr>
            <a:spLocks noChangeArrowheads="1"/>
          </p:cNvSpPr>
          <p:nvPr/>
        </p:nvSpPr>
        <p:spPr bwMode="auto">
          <a:xfrm>
            <a:off x="5357813" y="413702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57" name="Rectangle 56"/>
          <p:cNvSpPr>
            <a:spLocks noChangeArrowheads="1"/>
          </p:cNvSpPr>
          <p:nvPr/>
        </p:nvSpPr>
        <p:spPr bwMode="auto">
          <a:xfrm>
            <a:off x="6029325" y="413702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76.6</a:t>
            </a:r>
            <a:endParaRPr lang="de-DE" altLang="en-US">
              <a:latin typeface="Book Antiqua" panose="02040602050305030304" pitchFamily="18" charset="0"/>
            </a:endParaRPr>
          </a:p>
        </p:txBody>
      </p:sp>
      <p:sp>
        <p:nvSpPr>
          <p:cNvPr id="17458" name="Rectangle 57"/>
          <p:cNvSpPr>
            <a:spLocks noChangeArrowheads="1"/>
          </p:cNvSpPr>
          <p:nvPr/>
        </p:nvSpPr>
        <p:spPr bwMode="auto">
          <a:xfrm>
            <a:off x="6780213" y="413702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59" name="Rectangle 58"/>
          <p:cNvSpPr>
            <a:spLocks noChangeArrowheads="1"/>
          </p:cNvSpPr>
          <p:nvPr/>
        </p:nvSpPr>
        <p:spPr bwMode="auto">
          <a:xfrm>
            <a:off x="7581900" y="413702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5.9</a:t>
            </a:r>
            <a:endParaRPr lang="de-DE" altLang="en-US">
              <a:latin typeface="Book Antiqua" panose="02040602050305030304" pitchFamily="18" charset="0"/>
            </a:endParaRPr>
          </a:p>
        </p:txBody>
      </p:sp>
      <p:sp>
        <p:nvSpPr>
          <p:cNvPr id="17460" name="Rectangle 59"/>
          <p:cNvSpPr>
            <a:spLocks noChangeArrowheads="1"/>
          </p:cNvSpPr>
          <p:nvPr/>
        </p:nvSpPr>
        <p:spPr bwMode="auto">
          <a:xfrm>
            <a:off x="8332788" y="4137025"/>
            <a:ext cx="2651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8.3</a:t>
            </a:r>
            <a:endParaRPr lang="de-DE" altLang="en-US">
              <a:latin typeface="Book Antiqua" panose="02040602050305030304" pitchFamily="18" charset="0"/>
            </a:endParaRPr>
          </a:p>
        </p:txBody>
      </p:sp>
      <p:sp>
        <p:nvSpPr>
          <p:cNvPr id="17461" name="Rectangle 60"/>
          <p:cNvSpPr>
            <a:spLocks noChangeArrowheads="1"/>
          </p:cNvSpPr>
          <p:nvPr/>
        </p:nvSpPr>
        <p:spPr bwMode="auto">
          <a:xfrm>
            <a:off x="776288" y="437673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a:t>
            </a:r>
            <a:endParaRPr lang="de-DE" altLang="en-US">
              <a:latin typeface="Book Antiqua" panose="02040602050305030304" pitchFamily="18" charset="0"/>
            </a:endParaRPr>
          </a:p>
        </p:txBody>
      </p:sp>
      <p:sp>
        <p:nvSpPr>
          <p:cNvPr id="17462" name="Rectangle 61"/>
          <p:cNvSpPr>
            <a:spLocks noChangeArrowheads="1"/>
          </p:cNvSpPr>
          <p:nvPr/>
        </p:nvSpPr>
        <p:spPr bwMode="auto">
          <a:xfrm>
            <a:off x="1555750" y="4376738"/>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63" name="Rectangle 62"/>
          <p:cNvSpPr>
            <a:spLocks noChangeArrowheads="1"/>
          </p:cNvSpPr>
          <p:nvPr/>
        </p:nvSpPr>
        <p:spPr bwMode="auto">
          <a:xfrm>
            <a:off x="2411413" y="437673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64" name="Rectangle 63"/>
          <p:cNvSpPr>
            <a:spLocks noChangeArrowheads="1"/>
          </p:cNvSpPr>
          <p:nvPr/>
        </p:nvSpPr>
        <p:spPr bwMode="auto">
          <a:xfrm>
            <a:off x="3160713" y="437673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65" name="Rectangle 64"/>
          <p:cNvSpPr>
            <a:spLocks noChangeArrowheads="1"/>
          </p:cNvSpPr>
          <p:nvPr/>
        </p:nvSpPr>
        <p:spPr bwMode="auto">
          <a:xfrm>
            <a:off x="3859213" y="437673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60</a:t>
            </a:r>
            <a:endParaRPr lang="de-DE" altLang="en-US">
              <a:latin typeface="Book Antiqua" panose="02040602050305030304" pitchFamily="18" charset="0"/>
            </a:endParaRPr>
          </a:p>
        </p:txBody>
      </p:sp>
      <p:sp>
        <p:nvSpPr>
          <p:cNvPr id="17466" name="Rectangle 65"/>
          <p:cNvSpPr>
            <a:spLocks noChangeArrowheads="1"/>
          </p:cNvSpPr>
          <p:nvPr/>
        </p:nvSpPr>
        <p:spPr bwMode="auto">
          <a:xfrm>
            <a:off x="4581525" y="4376738"/>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4.9</a:t>
            </a:r>
            <a:endParaRPr lang="de-DE" altLang="en-US">
              <a:latin typeface="Book Antiqua" panose="02040602050305030304" pitchFamily="18" charset="0"/>
            </a:endParaRPr>
          </a:p>
        </p:txBody>
      </p:sp>
      <p:sp>
        <p:nvSpPr>
          <p:cNvPr id="17467" name="Rectangle 66"/>
          <p:cNvSpPr>
            <a:spLocks noChangeArrowheads="1"/>
          </p:cNvSpPr>
          <p:nvPr/>
        </p:nvSpPr>
        <p:spPr bwMode="auto">
          <a:xfrm>
            <a:off x="5357813" y="437673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68" name="Rectangle 67"/>
          <p:cNvSpPr>
            <a:spLocks noChangeArrowheads="1"/>
          </p:cNvSpPr>
          <p:nvPr/>
        </p:nvSpPr>
        <p:spPr bwMode="auto">
          <a:xfrm>
            <a:off x="6029325" y="437673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67.7</a:t>
            </a:r>
            <a:endParaRPr lang="de-DE" altLang="en-US">
              <a:latin typeface="Book Antiqua" panose="02040602050305030304" pitchFamily="18" charset="0"/>
            </a:endParaRPr>
          </a:p>
        </p:txBody>
      </p:sp>
      <p:sp>
        <p:nvSpPr>
          <p:cNvPr id="17469" name="Rectangle 68"/>
          <p:cNvSpPr>
            <a:spLocks noChangeArrowheads="1"/>
          </p:cNvSpPr>
          <p:nvPr/>
        </p:nvSpPr>
        <p:spPr bwMode="auto">
          <a:xfrm>
            <a:off x="6780213" y="437673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70" name="Rectangle 69"/>
          <p:cNvSpPr>
            <a:spLocks noChangeArrowheads="1"/>
          </p:cNvSpPr>
          <p:nvPr/>
        </p:nvSpPr>
        <p:spPr bwMode="auto">
          <a:xfrm>
            <a:off x="7581900" y="4376738"/>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5.4</a:t>
            </a:r>
            <a:endParaRPr lang="de-DE" altLang="en-US">
              <a:latin typeface="Book Antiqua" panose="02040602050305030304" pitchFamily="18" charset="0"/>
            </a:endParaRPr>
          </a:p>
        </p:txBody>
      </p:sp>
      <p:sp>
        <p:nvSpPr>
          <p:cNvPr id="17471" name="Rectangle 70"/>
          <p:cNvSpPr>
            <a:spLocks noChangeArrowheads="1"/>
          </p:cNvSpPr>
          <p:nvPr/>
        </p:nvSpPr>
        <p:spPr bwMode="auto">
          <a:xfrm>
            <a:off x="8332788" y="4376738"/>
            <a:ext cx="2651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8.9</a:t>
            </a:r>
            <a:endParaRPr lang="de-DE" altLang="en-US">
              <a:latin typeface="Book Antiqua" panose="02040602050305030304" pitchFamily="18" charset="0"/>
            </a:endParaRPr>
          </a:p>
        </p:txBody>
      </p:sp>
      <p:sp>
        <p:nvSpPr>
          <p:cNvPr id="17472" name="Rectangle 71"/>
          <p:cNvSpPr>
            <a:spLocks noChangeArrowheads="1"/>
          </p:cNvSpPr>
          <p:nvPr/>
        </p:nvSpPr>
        <p:spPr bwMode="auto">
          <a:xfrm>
            <a:off x="776288" y="461645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a:t>
            </a:r>
            <a:endParaRPr lang="de-DE" altLang="en-US">
              <a:latin typeface="Book Antiqua" panose="02040602050305030304" pitchFamily="18" charset="0"/>
            </a:endParaRPr>
          </a:p>
        </p:txBody>
      </p:sp>
      <p:sp>
        <p:nvSpPr>
          <p:cNvPr id="17473" name="Rectangle 72"/>
          <p:cNvSpPr>
            <a:spLocks noChangeArrowheads="1"/>
          </p:cNvSpPr>
          <p:nvPr/>
        </p:nvSpPr>
        <p:spPr bwMode="auto">
          <a:xfrm>
            <a:off x="1555750" y="4616450"/>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74" name="Rectangle 73"/>
          <p:cNvSpPr>
            <a:spLocks noChangeArrowheads="1"/>
          </p:cNvSpPr>
          <p:nvPr/>
        </p:nvSpPr>
        <p:spPr bwMode="auto">
          <a:xfrm>
            <a:off x="2411413" y="461645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75" name="Rectangle 74"/>
          <p:cNvSpPr>
            <a:spLocks noChangeArrowheads="1"/>
          </p:cNvSpPr>
          <p:nvPr/>
        </p:nvSpPr>
        <p:spPr bwMode="auto">
          <a:xfrm>
            <a:off x="3160713" y="461645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76" name="Rectangle 75"/>
          <p:cNvSpPr>
            <a:spLocks noChangeArrowheads="1"/>
          </p:cNvSpPr>
          <p:nvPr/>
        </p:nvSpPr>
        <p:spPr bwMode="auto">
          <a:xfrm>
            <a:off x="3859213" y="4616450"/>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50</a:t>
            </a:r>
            <a:endParaRPr lang="de-DE" altLang="en-US">
              <a:latin typeface="Book Antiqua" panose="02040602050305030304" pitchFamily="18" charset="0"/>
            </a:endParaRPr>
          </a:p>
        </p:txBody>
      </p:sp>
      <p:sp>
        <p:nvSpPr>
          <p:cNvPr id="17477" name="Rectangle 76"/>
          <p:cNvSpPr>
            <a:spLocks noChangeArrowheads="1"/>
          </p:cNvSpPr>
          <p:nvPr/>
        </p:nvSpPr>
        <p:spPr bwMode="auto">
          <a:xfrm>
            <a:off x="4581525" y="4616450"/>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4.2</a:t>
            </a:r>
            <a:endParaRPr lang="de-DE" altLang="en-US">
              <a:latin typeface="Book Antiqua" panose="02040602050305030304" pitchFamily="18" charset="0"/>
            </a:endParaRPr>
          </a:p>
        </p:txBody>
      </p:sp>
      <p:sp>
        <p:nvSpPr>
          <p:cNvPr id="17478" name="Rectangle 77"/>
          <p:cNvSpPr>
            <a:spLocks noChangeArrowheads="1"/>
          </p:cNvSpPr>
          <p:nvPr/>
        </p:nvSpPr>
        <p:spPr bwMode="auto">
          <a:xfrm>
            <a:off x="5357813" y="4616450"/>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79" name="Rectangle 78"/>
          <p:cNvSpPr>
            <a:spLocks noChangeArrowheads="1"/>
          </p:cNvSpPr>
          <p:nvPr/>
        </p:nvSpPr>
        <p:spPr bwMode="auto">
          <a:xfrm>
            <a:off x="6029325" y="4616450"/>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58.1</a:t>
            </a:r>
            <a:endParaRPr lang="de-DE" altLang="en-US">
              <a:latin typeface="Book Antiqua" panose="02040602050305030304" pitchFamily="18" charset="0"/>
            </a:endParaRPr>
          </a:p>
        </p:txBody>
      </p:sp>
      <p:sp>
        <p:nvSpPr>
          <p:cNvPr id="17480" name="Rectangle 79"/>
          <p:cNvSpPr>
            <a:spLocks noChangeArrowheads="1"/>
          </p:cNvSpPr>
          <p:nvPr/>
        </p:nvSpPr>
        <p:spPr bwMode="auto">
          <a:xfrm>
            <a:off x="6780213" y="4616450"/>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81" name="Rectangle 80"/>
          <p:cNvSpPr>
            <a:spLocks noChangeArrowheads="1"/>
          </p:cNvSpPr>
          <p:nvPr/>
        </p:nvSpPr>
        <p:spPr bwMode="auto">
          <a:xfrm>
            <a:off x="7581900" y="4616450"/>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4.7</a:t>
            </a:r>
            <a:endParaRPr lang="de-DE" altLang="en-US">
              <a:latin typeface="Book Antiqua" panose="02040602050305030304" pitchFamily="18" charset="0"/>
            </a:endParaRPr>
          </a:p>
        </p:txBody>
      </p:sp>
      <p:sp>
        <p:nvSpPr>
          <p:cNvPr id="17482" name="Rectangle 81"/>
          <p:cNvSpPr>
            <a:spLocks noChangeArrowheads="1"/>
          </p:cNvSpPr>
          <p:nvPr/>
        </p:nvSpPr>
        <p:spPr bwMode="auto">
          <a:xfrm>
            <a:off x="8332788" y="4616450"/>
            <a:ext cx="2651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9.6</a:t>
            </a:r>
            <a:endParaRPr lang="de-DE" altLang="en-US">
              <a:latin typeface="Book Antiqua" panose="02040602050305030304" pitchFamily="18" charset="0"/>
            </a:endParaRPr>
          </a:p>
        </p:txBody>
      </p:sp>
      <p:sp>
        <p:nvSpPr>
          <p:cNvPr id="17483" name="Rectangle 82"/>
          <p:cNvSpPr>
            <a:spLocks noChangeArrowheads="1"/>
          </p:cNvSpPr>
          <p:nvPr/>
        </p:nvSpPr>
        <p:spPr bwMode="auto">
          <a:xfrm>
            <a:off x="776288" y="485457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6</a:t>
            </a:r>
            <a:endParaRPr lang="de-DE" altLang="en-US">
              <a:latin typeface="Book Antiqua" panose="02040602050305030304" pitchFamily="18" charset="0"/>
            </a:endParaRPr>
          </a:p>
        </p:txBody>
      </p:sp>
      <p:sp>
        <p:nvSpPr>
          <p:cNvPr id="17484" name="Rectangle 83"/>
          <p:cNvSpPr>
            <a:spLocks noChangeArrowheads="1"/>
          </p:cNvSpPr>
          <p:nvPr/>
        </p:nvSpPr>
        <p:spPr bwMode="auto">
          <a:xfrm>
            <a:off x="1555750" y="4854575"/>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85" name="Rectangle 84"/>
          <p:cNvSpPr>
            <a:spLocks noChangeArrowheads="1"/>
          </p:cNvSpPr>
          <p:nvPr/>
        </p:nvSpPr>
        <p:spPr bwMode="auto">
          <a:xfrm>
            <a:off x="2411413" y="485457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86" name="Rectangle 85"/>
          <p:cNvSpPr>
            <a:spLocks noChangeArrowheads="1"/>
          </p:cNvSpPr>
          <p:nvPr/>
        </p:nvSpPr>
        <p:spPr bwMode="auto">
          <a:xfrm>
            <a:off x="3160713" y="485457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87" name="Rectangle 86"/>
          <p:cNvSpPr>
            <a:spLocks noChangeArrowheads="1"/>
          </p:cNvSpPr>
          <p:nvPr/>
        </p:nvSpPr>
        <p:spPr bwMode="auto">
          <a:xfrm>
            <a:off x="3859213" y="485457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40</a:t>
            </a:r>
            <a:endParaRPr lang="de-DE" altLang="en-US">
              <a:latin typeface="Book Antiqua" panose="02040602050305030304" pitchFamily="18" charset="0"/>
            </a:endParaRPr>
          </a:p>
        </p:txBody>
      </p:sp>
      <p:sp>
        <p:nvSpPr>
          <p:cNvPr id="17488" name="Rectangle 87"/>
          <p:cNvSpPr>
            <a:spLocks noChangeArrowheads="1"/>
          </p:cNvSpPr>
          <p:nvPr/>
        </p:nvSpPr>
        <p:spPr bwMode="auto">
          <a:xfrm>
            <a:off x="4581525" y="485457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3.5</a:t>
            </a:r>
            <a:endParaRPr lang="de-DE" altLang="en-US">
              <a:latin typeface="Book Antiqua" panose="02040602050305030304" pitchFamily="18" charset="0"/>
            </a:endParaRPr>
          </a:p>
        </p:txBody>
      </p:sp>
      <p:sp>
        <p:nvSpPr>
          <p:cNvPr id="17489" name="Rectangle 88"/>
          <p:cNvSpPr>
            <a:spLocks noChangeArrowheads="1"/>
          </p:cNvSpPr>
          <p:nvPr/>
        </p:nvSpPr>
        <p:spPr bwMode="auto">
          <a:xfrm>
            <a:off x="5357813" y="485457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90" name="Rectangle 89"/>
          <p:cNvSpPr>
            <a:spLocks noChangeArrowheads="1"/>
          </p:cNvSpPr>
          <p:nvPr/>
        </p:nvSpPr>
        <p:spPr bwMode="auto">
          <a:xfrm>
            <a:off x="6029325" y="485457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47.9</a:t>
            </a:r>
            <a:endParaRPr lang="de-DE" altLang="en-US">
              <a:latin typeface="Book Antiqua" panose="02040602050305030304" pitchFamily="18" charset="0"/>
            </a:endParaRPr>
          </a:p>
        </p:txBody>
      </p:sp>
      <p:sp>
        <p:nvSpPr>
          <p:cNvPr id="17491" name="Rectangle 90"/>
          <p:cNvSpPr>
            <a:spLocks noChangeArrowheads="1"/>
          </p:cNvSpPr>
          <p:nvPr/>
        </p:nvSpPr>
        <p:spPr bwMode="auto">
          <a:xfrm>
            <a:off x="6780213" y="485457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92" name="Rectangle 91"/>
          <p:cNvSpPr>
            <a:spLocks noChangeArrowheads="1"/>
          </p:cNvSpPr>
          <p:nvPr/>
        </p:nvSpPr>
        <p:spPr bwMode="auto">
          <a:xfrm>
            <a:off x="7581900" y="485457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4.1</a:t>
            </a:r>
            <a:endParaRPr lang="de-DE" altLang="en-US">
              <a:latin typeface="Book Antiqua" panose="02040602050305030304" pitchFamily="18" charset="0"/>
            </a:endParaRPr>
          </a:p>
        </p:txBody>
      </p:sp>
      <p:sp>
        <p:nvSpPr>
          <p:cNvPr id="17493" name="Rectangle 92"/>
          <p:cNvSpPr>
            <a:spLocks noChangeArrowheads="1"/>
          </p:cNvSpPr>
          <p:nvPr/>
        </p:nvSpPr>
        <p:spPr bwMode="auto">
          <a:xfrm>
            <a:off x="8280400" y="485457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10.2</a:t>
            </a:r>
            <a:endParaRPr lang="de-DE" altLang="en-US">
              <a:latin typeface="Book Antiqua" panose="02040602050305030304" pitchFamily="18" charset="0"/>
            </a:endParaRPr>
          </a:p>
        </p:txBody>
      </p:sp>
      <p:sp>
        <p:nvSpPr>
          <p:cNvPr id="17494" name="Rectangle 93"/>
          <p:cNvSpPr>
            <a:spLocks noChangeArrowheads="1"/>
          </p:cNvSpPr>
          <p:nvPr/>
        </p:nvSpPr>
        <p:spPr bwMode="auto">
          <a:xfrm>
            <a:off x="776288" y="50942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95" name="Rectangle 94"/>
          <p:cNvSpPr>
            <a:spLocks noChangeArrowheads="1"/>
          </p:cNvSpPr>
          <p:nvPr/>
        </p:nvSpPr>
        <p:spPr bwMode="auto">
          <a:xfrm>
            <a:off x="1555750" y="5094288"/>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96" name="Rectangle 95"/>
          <p:cNvSpPr>
            <a:spLocks noChangeArrowheads="1"/>
          </p:cNvSpPr>
          <p:nvPr/>
        </p:nvSpPr>
        <p:spPr bwMode="auto">
          <a:xfrm>
            <a:off x="2411413" y="50942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97" name="Rectangle 96"/>
          <p:cNvSpPr>
            <a:spLocks noChangeArrowheads="1"/>
          </p:cNvSpPr>
          <p:nvPr/>
        </p:nvSpPr>
        <p:spPr bwMode="auto">
          <a:xfrm>
            <a:off x="3160713" y="50942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98" name="Rectangle 97"/>
          <p:cNvSpPr>
            <a:spLocks noChangeArrowheads="1"/>
          </p:cNvSpPr>
          <p:nvPr/>
        </p:nvSpPr>
        <p:spPr bwMode="auto">
          <a:xfrm>
            <a:off x="3859213" y="509428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30</a:t>
            </a:r>
            <a:endParaRPr lang="de-DE" altLang="en-US">
              <a:latin typeface="Book Antiqua" panose="02040602050305030304" pitchFamily="18" charset="0"/>
            </a:endParaRPr>
          </a:p>
        </p:txBody>
      </p:sp>
      <p:sp>
        <p:nvSpPr>
          <p:cNvPr id="17499" name="Rectangle 98"/>
          <p:cNvSpPr>
            <a:spLocks noChangeArrowheads="1"/>
          </p:cNvSpPr>
          <p:nvPr/>
        </p:nvSpPr>
        <p:spPr bwMode="auto">
          <a:xfrm>
            <a:off x="4581525" y="5094288"/>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2.8</a:t>
            </a:r>
            <a:endParaRPr lang="de-DE" altLang="en-US">
              <a:latin typeface="Book Antiqua" panose="02040602050305030304" pitchFamily="18" charset="0"/>
            </a:endParaRPr>
          </a:p>
        </p:txBody>
      </p:sp>
      <p:sp>
        <p:nvSpPr>
          <p:cNvPr id="17500" name="Rectangle 99"/>
          <p:cNvSpPr>
            <a:spLocks noChangeArrowheads="1"/>
          </p:cNvSpPr>
          <p:nvPr/>
        </p:nvSpPr>
        <p:spPr bwMode="auto">
          <a:xfrm>
            <a:off x="5357813" y="509428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01" name="Rectangle 100"/>
          <p:cNvSpPr>
            <a:spLocks noChangeArrowheads="1"/>
          </p:cNvSpPr>
          <p:nvPr/>
        </p:nvSpPr>
        <p:spPr bwMode="auto">
          <a:xfrm>
            <a:off x="6029325" y="509428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36.9</a:t>
            </a:r>
            <a:endParaRPr lang="de-DE" altLang="en-US">
              <a:latin typeface="Book Antiqua" panose="02040602050305030304" pitchFamily="18" charset="0"/>
            </a:endParaRPr>
          </a:p>
        </p:txBody>
      </p:sp>
      <p:sp>
        <p:nvSpPr>
          <p:cNvPr id="17502" name="Rectangle 101"/>
          <p:cNvSpPr>
            <a:spLocks noChangeArrowheads="1"/>
          </p:cNvSpPr>
          <p:nvPr/>
        </p:nvSpPr>
        <p:spPr bwMode="auto">
          <a:xfrm>
            <a:off x="6780213" y="509428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503" name="Rectangle 102"/>
          <p:cNvSpPr>
            <a:spLocks noChangeArrowheads="1"/>
          </p:cNvSpPr>
          <p:nvPr/>
        </p:nvSpPr>
        <p:spPr bwMode="auto">
          <a:xfrm>
            <a:off x="7581900" y="5094288"/>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3.4</a:t>
            </a:r>
            <a:endParaRPr lang="de-DE" altLang="en-US">
              <a:latin typeface="Book Antiqua" panose="02040602050305030304" pitchFamily="18" charset="0"/>
            </a:endParaRPr>
          </a:p>
        </p:txBody>
      </p:sp>
      <p:sp>
        <p:nvSpPr>
          <p:cNvPr id="17504" name="Rectangle 103"/>
          <p:cNvSpPr>
            <a:spLocks noChangeArrowheads="1"/>
          </p:cNvSpPr>
          <p:nvPr/>
        </p:nvSpPr>
        <p:spPr bwMode="auto">
          <a:xfrm>
            <a:off x="8280400" y="509428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10.9</a:t>
            </a:r>
            <a:endParaRPr lang="de-DE" altLang="en-US">
              <a:latin typeface="Book Antiqua" panose="02040602050305030304" pitchFamily="18" charset="0"/>
            </a:endParaRPr>
          </a:p>
        </p:txBody>
      </p:sp>
      <p:sp>
        <p:nvSpPr>
          <p:cNvPr id="17505" name="Rectangle 104"/>
          <p:cNvSpPr>
            <a:spLocks noChangeArrowheads="1"/>
          </p:cNvSpPr>
          <p:nvPr/>
        </p:nvSpPr>
        <p:spPr bwMode="auto">
          <a:xfrm>
            <a:off x="776288" y="533400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8</a:t>
            </a:r>
            <a:endParaRPr lang="de-DE" altLang="en-US">
              <a:latin typeface="Book Antiqua" panose="02040602050305030304" pitchFamily="18" charset="0"/>
            </a:endParaRPr>
          </a:p>
        </p:txBody>
      </p:sp>
      <p:sp>
        <p:nvSpPr>
          <p:cNvPr id="17506" name="Rectangle 105"/>
          <p:cNvSpPr>
            <a:spLocks noChangeArrowheads="1"/>
          </p:cNvSpPr>
          <p:nvPr/>
        </p:nvSpPr>
        <p:spPr bwMode="auto">
          <a:xfrm>
            <a:off x="1555750" y="5334000"/>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507" name="Rectangle 106"/>
          <p:cNvSpPr>
            <a:spLocks noChangeArrowheads="1"/>
          </p:cNvSpPr>
          <p:nvPr/>
        </p:nvSpPr>
        <p:spPr bwMode="auto">
          <a:xfrm>
            <a:off x="2411413" y="533400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508" name="Rectangle 107"/>
          <p:cNvSpPr>
            <a:spLocks noChangeArrowheads="1"/>
          </p:cNvSpPr>
          <p:nvPr/>
        </p:nvSpPr>
        <p:spPr bwMode="auto">
          <a:xfrm>
            <a:off x="3160713" y="533400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509" name="Rectangle 108"/>
          <p:cNvSpPr>
            <a:spLocks noChangeArrowheads="1"/>
          </p:cNvSpPr>
          <p:nvPr/>
        </p:nvSpPr>
        <p:spPr bwMode="auto">
          <a:xfrm>
            <a:off x="3859213" y="5334000"/>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20</a:t>
            </a:r>
            <a:endParaRPr lang="de-DE" altLang="en-US">
              <a:latin typeface="Book Antiqua" panose="02040602050305030304" pitchFamily="18" charset="0"/>
            </a:endParaRPr>
          </a:p>
        </p:txBody>
      </p:sp>
      <p:sp>
        <p:nvSpPr>
          <p:cNvPr id="17510" name="Rectangle 109"/>
          <p:cNvSpPr>
            <a:spLocks noChangeArrowheads="1"/>
          </p:cNvSpPr>
          <p:nvPr/>
        </p:nvSpPr>
        <p:spPr bwMode="auto">
          <a:xfrm>
            <a:off x="4581525" y="5334000"/>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2.1</a:t>
            </a:r>
            <a:endParaRPr lang="de-DE" altLang="en-US">
              <a:latin typeface="Book Antiqua" panose="02040602050305030304" pitchFamily="18" charset="0"/>
            </a:endParaRPr>
          </a:p>
        </p:txBody>
      </p:sp>
      <p:sp>
        <p:nvSpPr>
          <p:cNvPr id="17511" name="Rectangle 110"/>
          <p:cNvSpPr>
            <a:spLocks noChangeArrowheads="1"/>
          </p:cNvSpPr>
          <p:nvPr/>
        </p:nvSpPr>
        <p:spPr bwMode="auto">
          <a:xfrm>
            <a:off x="5357813" y="5334000"/>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12" name="Rectangle 111"/>
          <p:cNvSpPr>
            <a:spLocks noChangeArrowheads="1"/>
          </p:cNvSpPr>
          <p:nvPr/>
        </p:nvSpPr>
        <p:spPr bwMode="auto">
          <a:xfrm>
            <a:off x="6029325" y="5334000"/>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25.3</a:t>
            </a:r>
            <a:endParaRPr lang="de-DE" altLang="en-US">
              <a:latin typeface="Book Antiqua" panose="02040602050305030304" pitchFamily="18" charset="0"/>
            </a:endParaRPr>
          </a:p>
        </p:txBody>
      </p:sp>
      <p:sp>
        <p:nvSpPr>
          <p:cNvPr id="17513" name="Rectangle 112"/>
          <p:cNvSpPr>
            <a:spLocks noChangeArrowheads="1"/>
          </p:cNvSpPr>
          <p:nvPr/>
        </p:nvSpPr>
        <p:spPr bwMode="auto">
          <a:xfrm>
            <a:off x="6780213" y="5334000"/>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514" name="Rectangle 113"/>
          <p:cNvSpPr>
            <a:spLocks noChangeArrowheads="1"/>
          </p:cNvSpPr>
          <p:nvPr/>
        </p:nvSpPr>
        <p:spPr bwMode="auto">
          <a:xfrm>
            <a:off x="7581900" y="5334000"/>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2.6</a:t>
            </a:r>
            <a:endParaRPr lang="de-DE" altLang="en-US">
              <a:latin typeface="Book Antiqua" panose="02040602050305030304" pitchFamily="18" charset="0"/>
            </a:endParaRPr>
          </a:p>
        </p:txBody>
      </p:sp>
      <p:sp>
        <p:nvSpPr>
          <p:cNvPr id="17515" name="Rectangle 114"/>
          <p:cNvSpPr>
            <a:spLocks noChangeArrowheads="1"/>
          </p:cNvSpPr>
          <p:nvPr/>
        </p:nvSpPr>
        <p:spPr bwMode="auto">
          <a:xfrm>
            <a:off x="8280400" y="5334000"/>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11.7</a:t>
            </a:r>
            <a:endParaRPr lang="de-DE" altLang="en-US">
              <a:latin typeface="Book Antiqua" panose="02040602050305030304" pitchFamily="18" charset="0"/>
            </a:endParaRPr>
          </a:p>
        </p:txBody>
      </p:sp>
      <p:sp>
        <p:nvSpPr>
          <p:cNvPr id="17516" name="Rectangle 115"/>
          <p:cNvSpPr>
            <a:spLocks noChangeArrowheads="1"/>
          </p:cNvSpPr>
          <p:nvPr/>
        </p:nvSpPr>
        <p:spPr bwMode="auto">
          <a:xfrm>
            <a:off x="776288" y="55737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9</a:t>
            </a:r>
            <a:endParaRPr lang="de-DE" altLang="en-US">
              <a:latin typeface="Book Antiqua" panose="02040602050305030304" pitchFamily="18" charset="0"/>
            </a:endParaRPr>
          </a:p>
        </p:txBody>
      </p:sp>
      <p:sp>
        <p:nvSpPr>
          <p:cNvPr id="17517" name="Rectangle 116"/>
          <p:cNvSpPr>
            <a:spLocks noChangeArrowheads="1"/>
          </p:cNvSpPr>
          <p:nvPr/>
        </p:nvSpPr>
        <p:spPr bwMode="auto">
          <a:xfrm>
            <a:off x="1555750" y="5573713"/>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518" name="Rectangle 117"/>
          <p:cNvSpPr>
            <a:spLocks noChangeArrowheads="1"/>
          </p:cNvSpPr>
          <p:nvPr/>
        </p:nvSpPr>
        <p:spPr bwMode="auto">
          <a:xfrm>
            <a:off x="2411413" y="55737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519" name="Rectangle 118"/>
          <p:cNvSpPr>
            <a:spLocks noChangeArrowheads="1"/>
          </p:cNvSpPr>
          <p:nvPr/>
        </p:nvSpPr>
        <p:spPr bwMode="auto">
          <a:xfrm>
            <a:off x="3160713" y="55737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520" name="Rectangle 119"/>
          <p:cNvSpPr>
            <a:spLocks noChangeArrowheads="1"/>
          </p:cNvSpPr>
          <p:nvPr/>
        </p:nvSpPr>
        <p:spPr bwMode="auto">
          <a:xfrm>
            <a:off x="3859213" y="5573713"/>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21" name="Rectangle 120"/>
          <p:cNvSpPr>
            <a:spLocks noChangeArrowheads="1"/>
          </p:cNvSpPr>
          <p:nvPr/>
        </p:nvSpPr>
        <p:spPr bwMode="auto">
          <a:xfrm>
            <a:off x="4581525" y="5573713"/>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a:t>
            </a:r>
            <a:endParaRPr lang="de-DE" altLang="en-US">
              <a:latin typeface="Book Antiqua" panose="02040602050305030304" pitchFamily="18" charset="0"/>
            </a:endParaRPr>
          </a:p>
        </p:txBody>
      </p:sp>
      <p:sp>
        <p:nvSpPr>
          <p:cNvPr id="17522" name="Rectangle 121"/>
          <p:cNvSpPr>
            <a:spLocks noChangeArrowheads="1"/>
          </p:cNvSpPr>
          <p:nvPr/>
        </p:nvSpPr>
        <p:spPr bwMode="auto">
          <a:xfrm>
            <a:off x="5357813" y="5573713"/>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23" name="Rectangle 122"/>
          <p:cNvSpPr>
            <a:spLocks noChangeArrowheads="1"/>
          </p:cNvSpPr>
          <p:nvPr/>
        </p:nvSpPr>
        <p:spPr bwMode="auto">
          <a:xfrm>
            <a:off x="6029325" y="5573713"/>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12.7</a:t>
            </a:r>
            <a:endParaRPr lang="de-DE" altLang="en-US">
              <a:latin typeface="Book Antiqua" panose="02040602050305030304" pitchFamily="18" charset="0"/>
            </a:endParaRPr>
          </a:p>
        </p:txBody>
      </p:sp>
      <p:sp>
        <p:nvSpPr>
          <p:cNvPr id="17524" name="Rectangle 123"/>
          <p:cNvSpPr>
            <a:spLocks noChangeArrowheads="1"/>
          </p:cNvSpPr>
          <p:nvPr/>
        </p:nvSpPr>
        <p:spPr bwMode="auto">
          <a:xfrm>
            <a:off x="6780213" y="5573713"/>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525" name="Rectangle 124"/>
          <p:cNvSpPr>
            <a:spLocks noChangeArrowheads="1"/>
          </p:cNvSpPr>
          <p:nvPr/>
        </p:nvSpPr>
        <p:spPr bwMode="auto">
          <a:xfrm>
            <a:off x="7581900" y="5573713"/>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1.8</a:t>
            </a:r>
            <a:endParaRPr lang="de-DE" altLang="en-US">
              <a:latin typeface="Book Antiqua" panose="02040602050305030304" pitchFamily="18" charset="0"/>
            </a:endParaRPr>
          </a:p>
        </p:txBody>
      </p:sp>
      <p:sp>
        <p:nvSpPr>
          <p:cNvPr id="17526" name="Rectangle 125"/>
          <p:cNvSpPr>
            <a:spLocks noChangeArrowheads="1"/>
          </p:cNvSpPr>
          <p:nvPr/>
        </p:nvSpPr>
        <p:spPr bwMode="auto">
          <a:xfrm>
            <a:off x="8280400" y="5573713"/>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12.5</a:t>
            </a:r>
            <a:endParaRPr lang="de-DE" altLang="en-US">
              <a:latin typeface="Book Antiqua" panose="02040602050305030304" pitchFamily="18" charset="0"/>
            </a:endParaRPr>
          </a:p>
        </p:txBody>
      </p:sp>
      <p:sp>
        <p:nvSpPr>
          <p:cNvPr id="17527" name="Rectangle 126"/>
          <p:cNvSpPr>
            <a:spLocks noChangeArrowheads="1"/>
          </p:cNvSpPr>
          <p:nvPr/>
        </p:nvSpPr>
        <p:spPr bwMode="auto">
          <a:xfrm>
            <a:off x="723900" y="581342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28" name="Rectangle 127"/>
          <p:cNvSpPr>
            <a:spLocks noChangeArrowheads="1"/>
          </p:cNvSpPr>
          <p:nvPr/>
        </p:nvSpPr>
        <p:spPr bwMode="auto">
          <a:xfrm>
            <a:off x="1660525" y="5813425"/>
            <a:ext cx="106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529" name="Rectangle 128"/>
          <p:cNvSpPr>
            <a:spLocks noChangeArrowheads="1"/>
          </p:cNvSpPr>
          <p:nvPr/>
        </p:nvSpPr>
        <p:spPr bwMode="auto">
          <a:xfrm>
            <a:off x="2411413" y="581342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530" name="Rectangle 129"/>
          <p:cNvSpPr>
            <a:spLocks noChangeArrowheads="1"/>
          </p:cNvSpPr>
          <p:nvPr/>
        </p:nvSpPr>
        <p:spPr bwMode="auto">
          <a:xfrm>
            <a:off x="3055938" y="5813425"/>
            <a:ext cx="31908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531" name="Rectangle 130"/>
          <p:cNvSpPr>
            <a:spLocks noChangeArrowheads="1"/>
          </p:cNvSpPr>
          <p:nvPr/>
        </p:nvSpPr>
        <p:spPr bwMode="auto">
          <a:xfrm>
            <a:off x="3911600" y="5813425"/>
            <a:ext cx="106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532" name="Rectangle 131"/>
          <p:cNvSpPr>
            <a:spLocks noChangeArrowheads="1"/>
          </p:cNvSpPr>
          <p:nvPr/>
        </p:nvSpPr>
        <p:spPr bwMode="auto">
          <a:xfrm>
            <a:off x="4581525" y="581342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0.7</a:t>
            </a:r>
            <a:endParaRPr lang="de-DE" altLang="en-US">
              <a:latin typeface="Book Antiqua" panose="02040602050305030304" pitchFamily="18" charset="0"/>
            </a:endParaRPr>
          </a:p>
        </p:txBody>
      </p:sp>
      <p:sp>
        <p:nvSpPr>
          <p:cNvPr id="17533" name="Rectangle 132"/>
          <p:cNvSpPr>
            <a:spLocks noChangeArrowheads="1"/>
          </p:cNvSpPr>
          <p:nvPr/>
        </p:nvSpPr>
        <p:spPr bwMode="auto">
          <a:xfrm>
            <a:off x="5357813" y="581342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34" name="Rectangle 133"/>
          <p:cNvSpPr>
            <a:spLocks noChangeArrowheads="1"/>
          </p:cNvSpPr>
          <p:nvPr/>
        </p:nvSpPr>
        <p:spPr bwMode="auto">
          <a:xfrm>
            <a:off x="6053138" y="5813425"/>
            <a:ext cx="3286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-0.7</a:t>
            </a:r>
            <a:endParaRPr lang="de-DE" altLang="en-US">
              <a:latin typeface="Book Antiqua" panose="02040602050305030304" pitchFamily="18" charset="0"/>
            </a:endParaRPr>
          </a:p>
        </p:txBody>
      </p:sp>
      <p:sp>
        <p:nvSpPr>
          <p:cNvPr id="17535" name="Rectangle 134"/>
          <p:cNvSpPr>
            <a:spLocks noChangeArrowheads="1"/>
          </p:cNvSpPr>
          <p:nvPr/>
        </p:nvSpPr>
        <p:spPr bwMode="auto">
          <a:xfrm>
            <a:off x="6780213" y="581342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536" name="Rectangle 135"/>
          <p:cNvSpPr>
            <a:spLocks noChangeArrowheads="1"/>
          </p:cNvSpPr>
          <p:nvPr/>
        </p:nvSpPr>
        <p:spPr bwMode="auto">
          <a:xfrm>
            <a:off x="7581900" y="581342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0.9</a:t>
            </a:r>
            <a:endParaRPr lang="de-DE" altLang="en-US">
              <a:latin typeface="Book Antiqua" panose="02040602050305030304" pitchFamily="18" charset="0"/>
            </a:endParaRPr>
          </a:p>
        </p:txBody>
      </p:sp>
      <p:sp>
        <p:nvSpPr>
          <p:cNvPr id="17537" name="Rectangle 136"/>
          <p:cNvSpPr>
            <a:spLocks noChangeArrowheads="1"/>
          </p:cNvSpPr>
          <p:nvPr/>
        </p:nvSpPr>
        <p:spPr bwMode="auto">
          <a:xfrm>
            <a:off x="8280400" y="581342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13.4</a:t>
            </a:r>
            <a:endParaRPr lang="de-DE" altLang="en-US">
              <a:latin typeface="Book Antiqua" panose="02040602050305030304" pitchFamily="18" charset="0"/>
            </a:endParaRPr>
          </a:p>
        </p:txBody>
      </p:sp>
      <p:sp>
        <p:nvSpPr>
          <p:cNvPr id="17538" name="Rectangle 137"/>
          <p:cNvSpPr>
            <a:spLocks noChangeArrowheads="1"/>
          </p:cNvSpPr>
          <p:nvPr/>
        </p:nvSpPr>
        <p:spPr bwMode="auto">
          <a:xfrm>
            <a:off x="1822450" y="2333625"/>
            <a:ext cx="14462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Festdarlehen</a:t>
            </a:r>
            <a:endParaRPr lang="de-DE" altLang="en-US">
              <a:latin typeface="Book Antiqua" panose="02040602050305030304" pitchFamily="18" charset="0"/>
            </a:endParaRPr>
          </a:p>
        </p:txBody>
      </p:sp>
      <p:sp>
        <p:nvSpPr>
          <p:cNvPr id="17539" name="Rectangle 138"/>
          <p:cNvSpPr>
            <a:spLocks noChangeArrowheads="1"/>
          </p:cNvSpPr>
          <p:nvPr/>
        </p:nvSpPr>
        <p:spPr bwMode="auto">
          <a:xfrm>
            <a:off x="6391275" y="2306638"/>
            <a:ext cx="22463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Annuitätendarlehen</a:t>
            </a:r>
            <a:endParaRPr lang="de-DE" altLang="en-US">
              <a:latin typeface="Book Antiqua" panose="02040602050305030304" pitchFamily="18" charset="0"/>
            </a:endParaRPr>
          </a:p>
        </p:txBody>
      </p:sp>
      <p:sp>
        <p:nvSpPr>
          <p:cNvPr id="17540" name="Rectangle 139"/>
          <p:cNvSpPr>
            <a:spLocks noChangeArrowheads="1"/>
          </p:cNvSpPr>
          <p:nvPr/>
        </p:nvSpPr>
        <p:spPr bwMode="auto">
          <a:xfrm>
            <a:off x="3817938" y="2316163"/>
            <a:ext cx="179863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Abzahlungsdarlehen</a:t>
            </a:r>
            <a:endParaRPr lang="de-DE" altLang="en-US">
              <a:latin typeface="Book Antiqua" panose="02040602050305030304" pitchFamily="18" charset="0"/>
            </a:endParaRPr>
          </a:p>
        </p:txBody>
      </p:sp>
      <p:sp>
        <p:nvSpPr>
          <p:cNvPr id="17541" name="Line 140"/>
          <p:cNvSpPr>
            <a:spLocks noChangeShapeType="1"/>
          </p:cNvSpPr>
          <p:nvPr/>
        </p:nvSpPr>
        <p:spPr bwMode="auto">
          <a:xfrm>
            <a:off x="304800" y="1906588"/>
            <a:ext cx="1588" cy="414496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42" name="Rectangle 141"/>
          <p:cNvSpPr>
            <a:spLocks noChangeArrowheads="1"/>
          </p:cNvSpPr>
          <p:nvPr/>
        </p:nvSpPr>
        <p:spPr bwMode="auto">
          <a:xfrm>
            <a:off x="304800" y="1906588"/>
            <a:ext cx="14288" cy="414496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43" name="Line 142"/>
          <p:cNvSpPr>
            <a:spLocks noChangeShapeType="1"/>
          </p:cNvSpPr>
          <p:nvPr/>
        </p:nvSpPr>
        <p:spPr bwMode="auto">
          <a:xfrm>
            <a:off x="1323975" y="1920875"/>
            <a:ext cx="1588" cy="41306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44" name="Rectangle 143"/>
          <p:cNvSpPr>
            <a:spLocks noChangeArrowheads="1"/>
          </p:cNvSpPr>
          <p:nvPr/>
        </p:nvSpPr>
        <p:spPr bwMode="auto">
          <a:xfrm>
            <a:off x="1323975" y="1920875"/>
            <a:ext cx="15875" cy="41306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45" name="Line 144"/>
          <p:cNvSpPr>
            <a:spLocks noChangeShapeType="1"/>
          </p:cNvSpPr>
          <p:nvPr/>
        </p:nvSpPr>
        <p:spPr bwMode="auto">
          <a:xfrm>
            <a:off x="3573463" y="1920875"/>
            <a:ext cx="1587" cy="41306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46" name="Rectangle 145"/>
          <p:cNvSpPr>
            <a:spLocks noChangeArrowheads="1"/>
          </p:cNvSpPr>
          <p:nvPr/>
        </p:nvSpPr>
        <p:spPr bwMode="auto">
          <a:xfrm>
            <a:off x="3573463" y="1920875"/>
            <a:ext cx="15875" cy="41306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47" name="Line 146"/>
          <p:cNvSpPr>
            <a:spLocks noChangeShapeType="1"/>
          </p:cNvSpPr>
          <p:nvPr/>
        </p:nvSpPr>
        <p:spPr bwMode="auto">
          <a:xfrm>
            <a:off x="5824538" y="1920875"/>
            <a:ext cx="1587" cy="41306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48" name="Rectangle 147"/>
          <p:cNvSpPr>
            <a:spLocks noChangeArrowheads="1"/>
          </p:cNvSpPr>
          <p:nvPr/>
        </p:nvSpPr>
        <p:spPr bwMode="auto">
          <a:xfrm>
            <a:off x="5824538" y="1920875"/>
            <a:ext cx="14287" cy="41306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49" name="Line 148"/>
          <p:cNvSpPr>
            <a:spLocks noChangeShapeType="1"/>
          </p:cNvSpPr>
          <p:nvPr/>
        </p:nvSpPr>
        <p:spPr bwMode="auto">
          <a:xfrm>
            <a:off x="8824913" y="1920875"/>
            <a:ext cx="1587" cy="41306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50" name="Rectangle 149"/>
          <p:cNvSpPr>
            <a:spLocks noChangeArrowheads="1"/>
          </p:cNvSpPr>
          <p:nvPr/>
        </p:nvSpPr>
        <p:spPr bwMode="auto">
          <a:xfrm>
            <a:off x="8824913" y="1920875"/>
            <a:ext cx="14287" cy="41306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51" name="Line 150"/>
          <p:cNvSpPr>
            <a:spLocks noChangeShapeType="1"/>
          </p:cNvSpPr>
          <p:nvPr/>
        </p:nvSpPr>
        <p:spPr bwMode="auto">
          <a:xfrm>
            <a:off x="319088" y="1906588"/>
            <a:ext cx="8520112"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52" name="Rectangle 151"/>
          <p:cNvSpPr>
            <a:spLocks noChangeArrowheads="1"/>
          </p:cNvSpPr>
          <p:nvPr/>
        </p:nvSpPr>
        <p:spPr bwMode="auto">
          <a:xfrm>
            <a:off x="319088" y="1906588"/>
            <a:ext cx="8520112" cy="142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53" name="Line 152"/>
          <p:cNvSpPr>
            <a:spLocks noChangeShapeType="1"/>
          </p:cNvSpPr>
          <p:nvPr/>
        </p:nvSpPr>
        <p:spPr bwMode="auto">
          <a:xfrm>
            <a:off x="319088" y="2841625"/>
            <a:ext cx="85201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54" name="Rectangle 153"/>
          <p:cNvSpPr>
            <a:spLocks noChangeArrowheads="1"/>
          </p:cNvSpPr>
          <p:nvPr/>
        </p:nvSpPr>
        <p:spPr bwMode="auto">
          <a:xfrm>
            <a:off x="319088" y="2841625"/>
            <a:ext cx="8520112" cy="142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55" name="Line 154"/>
          <p:cNvSpPr>
            <a:spLocks noChangeShapeType="1"/>
          </p:cNvSpPr>
          <p:nvPr/>
        </p:nvSpPr>
        <p:spPr bwMode="auto">
          <a:xfrm>
            <a:off x="319088" y="3319463"/>
            <a:ext cx="8520112"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56" name="Rectangle 155"/>
          <p:cNvSpPr>
            <a:spLocks noChangeArrowheads="1"/>
          </p:cNvSpPr>
          <p:nvPr/>
        </p:nvSpPr>
        <p:spPr bwMode="auto">
          <a:xfrm>
            <a:off x="319088" y="3319463"/>
            <a:ext cx="8520112" cy="158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57" name="Line 156"/>
          <p:cNvSpPr>
            <a:spLocks noChangeShapeType="1"/>
          </p:cNvSpPr>
          <p:nvPr/>
        </p:nvSpPr>
        <p:spPr bwMode="auto">
          <a:xfrm>
            <a:off x="319088" y="6037263"/>
            <a:ext cx="8520112"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58" name="Rectangle 157"/>
          <p:cNvSpPr>
            <a:spLocks noChangeArrowheads="1"/>
          </p:cNvSpPr>
          <p:nvPr/>
        </p:nvSpPr>
        <p:spPr bwMode="auto">
          <a:xfrm>
            <a:off x="319088" y="6037263"/>
            <a:ext cx="8520112" cy="142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51" name="Rectangle 3">
            <a:extLst>
              <a:ext uri="{FF2B5EF4-FFF2-40B4-BE49-F238E27FC236}">
                <a16:creationId xmlns:a16="http://schemas.microsoft.com/office/drawing/2014/main" id="{F2C7D504-C239-2E4B-A1DC-55D2C824F43F}"/>
              </a:ext>
            </a:extLst>
          </p:cNvPr>
          <p:cNvSpPr txBox="1">
            <a:spLocks noChangeArrowheads="1"/>
          </p:cNvSpPr>
          <p:nvPr/>
        </p:nvSpPr>
        <p:spPr>
          <a:xfrm>
            <a:off x="3992091" y="1287018"/>
            <a:ext cx="4683597" cy="313035"/>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r>
              <a:rPr lang="de-DE" sz="1600" dirty="0" smtClean="0">
                <a:latin typeface="Arial" panose="020B0604020202020204" pitchFamily="34" charset="0"/>
                <a:cs typeface="Arial" panose="020B0604020202020204" pitchFamily="34" charset="0"/>
              </a:rPr>
              <a:t>…unterscheiden sich durch Zeitplan der </a:t>
            </a:r>
            <a:r>
              <a:rPr lang="de-DE" sz="1600" b="1" dirty="0" smtClean="0">
                <a:solidFill>
                  <a:srgbClr val="C00000"/>
                </a:solidFill>
                <a:latin typeface="Arial" panose="020B0604020202020204" pitchFamily="34" charset="0"/>
                <a:cs typeface="Arial" panose="020B0604020202020204" pitchFamily="34" charset="0"/>
              </a:rPr>
              <a:t>Tilgung</a:t>
            </a:r>
            <a:r>
              <a:rPr lang="de-DE" sz="1600" dirty="0" smtClean="0">
                <a:latin typeface="Arial" panose="020B0604020202020204" pitchFamily="34" charset="0"/>
                <a:cs typeface="Arial" panose="020B0604020202020204" pitchFamily="34" charset="0"/>
              </a:rPr>
              <a:t>: Zurückzahlung des Nennbetrags</a:t>
            </a:r>
          </a:p>
        </p:txBody>
      </p:sp>
    </p:spTree>
    <p:extLst>
      <p:ext uri="{BB962C8B-B14F-4D97-AF65-F5344CB8AC3E}">
        <p14:creationId xmlns:p14="http://schemas.microsoft.com/office/powerpoint/2010/main" val="402307752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170"/>
          <p:cNvSpPr>
            <a:spLocks noGrp="1" noChangeArrowheads="1"/>
          </p:cNvSpPr>
          <p:nvPr>
            <p:ph type="title"/>
          </p:nvPr>
        </p:nvSpPr>
        <p:spPr>
          <a:xfrm>
            <a:off x="1908175" y="381000"/>
            <a:ext cx="6778625" cy="933450"/>
          </a:xfrm>
        </p:spPr>
        <p:txBody>
          <a:bodyPr/>
          <a:lstStyle/>
          <a:p>
            <a:r>
              <a:rPr lang="de-DE" altLang="en-US" smtClean="0"/>
              <a:t>Darlehensarten (Forts.)</a:t>
            </a:r>
          </a:p>
        </p:txBody>
      </p:sp>
      <p:grpSp>
        <p:nvGrpSpPr>
          <p:cNvPr id="18435" name="Group 7190"/>
          <p:cNvGrpSpPr>
            <a:grpSpLocks/>
          </p:cNvGrpSpPr>
          <p:nvPr/>
        </p:nvGrpSpPr>
        <p:grpSpPr bwMode="auto">
          <a:xfrm>
            <a:off x="533400" y="1752600"/>
            <a:ext cx="2895600" cy="3781425"/>
            <a:chOff x="336" y="1104"/>
            <a:chExt cx="1824" cy="2382"/>
          </a:xfrm>
        </p:grpSpPr>
        <p:sp>
          <p:nvSpPr>
            <p:cNvPr id="18449" name="Text Box 7171"/>
            <p:cNvSpPr txBox="1">
              <a:spLocks noChangeArrowheads="1"/>
            </p:cNvSpPr>
            <p:nvPr/>
          </p:nvSpPr>
          <p:spPr bwMode="auto">
            <a:xfrm>
              <a:off x="672" y="1104"/>
              <a:ext cx="11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Festdarlehen</a:t>
              </a:r>
            </a:p>
          </p:txBody>
        </p:sp>
        <p:pic>
          <p:nvPicPr>
            <p:cNvPr id="18450" name="Picture 717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6" y="1344"/>
              <a:ext cx="1770" cy="1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
          <p:nvSpPr>
            <p:cNvPr id="18451" name="Text Box 7180"/>
            <p:cNvSpPr txBox="1">
              <a:spLocks noChangeArrowheads="1"/>
            </p:cNvSpPr>
            <p:nvPr/>
          </p:nvSpPr>
          <p:spPr bwMode="auto">
            <a:xfrm>
              <a:off x="480" y="3120"/>
              <a:ext cx="1680"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a:latin typeface="Arial" panose="020B0604020202020204" pitchFamily="34" charset="0"/>
                </a:rPr>
                <a:t>Rückzahlung in einer Sum-me am Ende der Laufzeit </a:t>
              </a:r>
            </a:p>
          </p:txBody>
        </p:sp>
      </p:grpSp>
      <p:grpSp>
        <p:nvGrpSpPr>
          <p:cNvPr id="18436" name="Group 7189"/>
          <p:cNvGrpSpPr>
            <a:grpSpLocks/>
          </p:cNvGrpSpPr>
          <p:nvPr/>
        </p:nvGrpSpPr>
        <p:grpSpPr bwMode="auto">
          <a:xfrm>
            <a:off x="3276600" y="1752600"/>
            <a:ext cx="2895600" cy="3536950"/>
            <a:chOff x="2064" y="1104"/>
            <a:chExt cx="1824" cy="2228"/>
          </a:xfrm>
        </p:grpSpPr>
        <p:sp>
          <p:nvSpPr>
            <p:cNvPr id="18446" name="Text Box 7172"/>
            <p:cNvSpPr txBox="1">
              <a:spLocks noChangeArrowheads="1"/>
            </p:cNvSpPr>
            <p:nvPr/>
          </p:nvSpPr>
          <p:spPr bwMode="auto">
            <a:xfrm>
              <a:off x="2208" y="1104"/>
              <a:ext cx="148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Abzahlungsdarlehen</a:t>
              </a:r>
            </a:p>
          </p:txBody>
        </p:sp>
        <p:pic>
          <p:nvPicPr>
            <p:cNvPr id="18447" name="Picture 717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4" y="1344"/>
              <a:ext cx="1770" cy="1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
          <p:nvSpPr>
            <p:cNvPr id="18448" name="Text Box 7181"/>
            <p:cNvSpPr txBox="1">
              <a:spLocks noChangeArrowheads="1"/>
            </p:cNvSpPr>
            <p:nvPr/>
          </p:nvSpPr>
          <p:spPr bwMode="auto">
            <a:xfrm>
              <a:off x="2256" y="3120"/>
              <a:ext cx="163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a:latin typeface="Arial" panose="020B0604020202020204" pitchFamily="34" charset="0"/>
                </a:rPr>
                <a:t>Tilgung in festen Raten </a:t>
              </a:r>
            </a:p>
          </p:txBody>
        </p:sp>
      </p:grpSp>
      <p:grpSp>
        <p:nvGrpSpPr>
          <p:cNvPr id="18437" name="Group 7188"/>
          <p:cNvGrpSpPr>
            <a:grpSpLocks/>
          </p:cNvGrpSpPr>
          <p:nvPr/>
        </p:nvGrpSpPr>
        <p:grpSpPr bwMode="auto">
          <a:xfrm>
            <a:off x="6019800" y="1752600"/>
            <a:ext cx="2819400" cy="4025900"/>
            <a:chOff x="3792" y="1104"/>
            <a:chExt cx="1776" cy="2536"/>
          </a:xfrm>
        </p:grpSpPr>
        <p:sp>
          <p:nvSpPr>
            <p:cNvPr id="18443" name="Text Box 7173"/>
            <p:cNvSpPr txBox="1">
              <a:spLocks noChangeArrowheads="1"/>
            </p:cNvSpPr>
            <p:nvPr/>
          </p:nvSpPr>
          <p:spPr bwMode="auto">
            <a:xfrm>
              <a:off x="3984" y="1104"/>
              <a:ext cx="13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Annuitätendarlehen</a:t>
              </a:r>
            </a:p>
          </p:txBody>
        </p:sp>
        <p:pic>
          <p:nvPicPr>
            <p:cNvPr id="18444" name="Picture 717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92" y="1344"/>
              <a:ext cx="1770" cy="1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
          <p:nvSpPr>
            <p:cNvPr id="18445" name="Text Box 7183"/>
            <p:cNvSpPr txBox="1">
              <a:spLocks noChangeArrowheads="1"/>
            </p:cNvSpPr>
            <p:nvPr/>
          </p:nvSpPr>
          <p:spPr bwMode="auto">
            <a:xfrm>
              <a:off x="3984" y="3120"/>
              <a:ext cx="1584"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a:latin typeface="Arial" panose="020B0604020202020204" pitchFamily="34" charset="0"/>
                </a:rPr>
                <a:t>jährliche Zahlung eines gleich bleibenden Betrags (Annuität)</a:t>
              </a:r>
            </a:p>
          </p:txBody>
        </p:sp>
      </p:grpSp>
      <p:sp>
        <p:nvSpPr>
          <p:cNvPr id="18438" name="Text Box 7184"/>
          <p:cNvSpPr txBox="1">
            <a:spLocks noChangeArrowheads="1"/>
          </p:cNvSpPr>
          <p:nvPr/>
        </p:nvSpPr>
        <p:spPr bwMode="auto">
          <a:xfrm>
            <a:off x="2268538" y="836613"/>
            <a:ext cx="1905000" cy="825500"/>
          </a:xfrm>
          <a:prstGeom prst="rect">
            <a:avLst/>
          </a:prstGeom>
          <a:solidFill>
            <a:srgbClr val="FFFFA3"/>
          </a:solid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a:latin typeface="Arial" panose="020B0604020202020204" pitchFamily="34" charset="0"/>
              </a:rPr>
              <a:t>Annahmen:</a:t>
            </a:r>
            <a:br>
              <a:rPr lang="de-DE" altLang="en-US" sz="1600">
                <a:latin typeface="Arial" panose="020B0604020202020204" pitchFamily="34" charset="0"/>
              </a:rPr>
            </a:br>
            <a:r>
              <a:rPr lang="de-DE" altLang="en-US" sz="1600">
                <a:latin typeface="Arial" panose="020B0604020202020204" pitchFamily="34" charset="0"/>
              </a:rPr>
              <a:t>Kreditvolumen 100 </a:t>
            </a:r>
            <a:br>
              <a:rPr lang="de-DE" altLang="en-US" sz="1600">
                <a:latin typeface="Arial" panose="020B0604020202020204" pitchFamily="34" charset="0"/>
              </a:rPr>
            </a:br>
            <a:r>
              <a:rPr lang="de-DE" altLang="en-US" sz="1600">
                <a:latin typeface="Arial" panose="020B0604020202020204" pitchFamily="34" charset="0"/>
              </a:rPr>
              <a:t>Zinssatz 7 %</a:t>
            </a:r>
            <a:endParaRPr lang="de-DE" altLang="en-US" sz="1600">
              <a:latin typeface="Book Antiqua" panose="02040602050305030304" pitchFamily="18" charset="0"/>
            </a:endParaRPr>
          </a:p>
        </p:txBody>
      </p:sp>
      <p:sp>
        <p:nvSpPr>
          <p:cNvPr id="18439" name="Text Box 7185"/>
          <p:cNvSpPr txBox="1">
            <a:spLocks noChangeArrowheads="1"/>
          </p:cNvSpPr>
          <p:nvPr/>
        </p:nvSpPr>
        <p:spPr bwMode="auto">
          <a:xfrm>
            <a:off x="762000" y="5867400"/>
            <a:ext cx="7848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400">
                <a:latin typeface="Arial" panose="020B0604020202020204" pitchFamily="34" charset="0"/>
              </a:rPr>
              <a:t>Effektiv-Verzinsung: Interner Zinssatz des Kredits</a:t>
            </a:r>
            <a:br>
              <a:rPr lang="de-DE" altLang="en-US" sz="1400">
                <a:latin typeface="Arial" panose="020B0604020202020204" pitchFamily="34" charset="0"/>
              </a:rPr>
            </a:br>
            <a:r>
              <a:rPr lang="de-DE" altLang="en-US" sz="1400">
                <a:latin typeface="Arial" panose="020B0604020202020204" pitchFamily="34" charset="0"/>
              </a:rPr>
              <a:t>Bei flexiblen Zinsen spricht man von der anfänglichen Effektiv-Verzinsung des Kredits</a:t>
            </a:r>
            <a:endParaRPr lang="de-DE" altLang="en-US" sz="1400">
              <a:latin typeface="Book Antiqua" panose="02040602050305030304" pitchFamily="18" charset="0"/>
            </a:endParaRPr>
          </a:p>
        </p:txBody>
      </p:sp>
      <p:sp>
        <p:nvSpPr>
          <p:cNvPr id="18440" name="Text Box 7191"/>
          <p:cNvSpPr txBox="1">
            <a:spLocks noChangeArrowheads="1"/>
          </p:cNvSpPr>
          <p:nvPr/>
        </p:nvSpPr>
        <p:spPr bwMode="auto">
          <a:xfrm>
            <a:off x="515938" y="2089150"/>
            <a:ext cx="5111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900">
                <a:latin typeface="Arial" panose="020B0604020202020204" pitchFamily="34" charset="0"/>
              </a:rPr>
              <a:t>EURO</a:t>
            </a:r>
          </a:p>
        </p:txBody>
      </p:sp>
      <p:sp>
        <p:nvSpPr>
          <p:cNvPr id="18441" name="Text Box 7192"/>
          <p:cNvSpPr txBox="1">
            <a:spLocks noChangeArrowheads="1"/>
          </p:cNvSpPr>
          <p:nvPr/>
        </p:nvSpPr>
        <p:spPr bwMode="auto">
          <a:xfrm>
            <a:off x="3367088" y="2101850"/>
            <a:ext cx="5111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900">
                <a:latin typeface="Arial" panose="020B0604020202020204" pitchFamily="34" charset="0"/>
              </a:rPr>
              <a:t>EURO</a:t>
            </a:r>
          </a:p>
        </p:txBody>
      </p:sp>
      <p:sp>
        <p:nvSpPr>
          <p:cNvPr id="18442" name="Text Box 7193"/>
          <p:cNvSpPr txBox="1">
            <a:spLocks noChangeArrowheads="1"/>
          </p:cNvSpPr>
          <p:nvPr/>
        </p:nvSpPr>
        <p:spPr bwMode="auto">
          <a:xfrm>
            <a:off x="6042025" y="2062163"/>
            <a:ext cx="5111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900">
                <a:latin typeface="Arial" panose="020B0604020202020204" pitchFamily="34" charset="0"/>
              </a:rPr>
              <a:t>EURO</a:t>
            </a:r>
          </a:p>
        </p:txBody>
      </p:sp>
    </p:spTree>
    <p:extLst>
      <p:ext uri="{BB962C8B-B14F-4D97-AF65-F5344CB8AC3E}">
        <p14:creationId xmlns:p14="http://schemas.microsoft.com/office/powerpoint/2010/main" val="1390039524"/>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908175" y="381000"/>
            <a:ext cx="6767513" cy="933450"/>
          </a:xfrm>
        </p:spPr>
        <p:txBody>
          <a:bodyPr/>
          <a:lstStyle/>
          <a:p>
            <a:r>
              <a:rPr lang="de-DE" altLang="en-US" smtClean="0"/>
              <a:t>Kapitalmarkt - Geldmarkt </a:t>
            </a:r>
          </a:p>
        </p:txBody>
      </p:sp>
      <p:graphicFrame>
        <p:nvGraphicFramePr>
          <p:cNvPr id="19459" name="Object 3"/>
          <p:cNvGraphicFramePr>
            <a:graphicFrameLocks noGrp="1" noChangeAspect="1"/>
          </p:cNvGraphicFramePr>
          <p:nvPr>
            <p:ph type="tbl" idx="1"/>
          </p:nvPr>
        </p:nvGraphicFramePr>
        <p:xfrm>
          <a:off x="1979613" y="2852738"/>
          <a:ext cx="6896100" cy="3021012"/>
        </p:xfrm>
        <a:graphic>
          <a:graphicData uri="http://schemas.openxmlformats.org/presentationml/2006/ole">
            <mc:AlternateContent xmlns:mc="http://schemas.openxmlformats.org/markup-compatibility/2006">
              <mc:Choice xmlns:v="urn:schemas-microsoft-com:vml" Requires="v">
                <p:oleObj spid="_x0000_s8217" name="Document" r:id="rId3" imgW="7273039" imgH="3185936" progId="Word.Document.8">
                  <p:embed/>
                </p:oleObj>
              </mc:Choice>
              <mc:Fallback>
                <p:oleObj name="Document" r:id="rId3" imgW="7273039" imgH="3185936" progId="Word.Document.8">
                  <p:embed/>
                  <p:pic>
                    <p:nvPicPr>
                      <p:cNvPr id="19459"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79613" y="2852738"/>
                        <a:ext cx="6896100" cy="302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9460" name="Text Box 4"/>
          <p:cNvSpPr txBox="1">
            <a:spLocks noChangeArrowheads="1"/>
          </p:cNvSpPr>
          <p:nvPr/>
        </p:nvSpPr>
        <p:spPr bwMode="auto">
          <a:xfrm>
            <a:off x="2771775" y="1700213"/>
            <a:ext cx="5867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r">
              <a:spcBef>
                <a:spcPct val="50000"/>
              </a:spcBef>
              <a:buClrTx/>
              <a:buFontTx/>
              <a:buNone/>
            </a:pPr>
            <a:r>
              <a:rPr lang="de-DE" altLang="en-US" sz="1800">
                <a:latin typeface="Arial" panose="020B0604020202020204" pitchFamily="34" charset="0"/>
              </a:rPr>
              <a:t>Bei Finanzierung über Anleihen / Obligationen wendet sich der  Kreditnehmer direkt an den Kapitalmarkt </a:t>
            </a:r>
          </a:p>
        </p:txBody>
      </p:sp>
    </p:spTree>
    <p:extLst>
      <p:ext uri="{BB962C8B-B14F-4D97-AF65-F5344CB8AC3E}">
        <p14:creationId xmlns:p14="http://schemas.microsoft.com/office/powerpoint/2010/main" val="3471749570"/>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p:nvPr>
        </p:nvSpPr>
        <p:spPr>
          <a:xfrm>
            <a:off x="1908175" y="381000"/>
            <a:ext cx="6778625" cy="960438"/>
          </a:xfrm>
        </p:spPr>
        <p:txBody>
          <a:bodyPr/>
          <a:lstStyle/>
          <a:p>
            <a:pPr>
              <a:lnSpc>
                <a:spcPct val="90000"/>
              </a:lnSpc>
            </a:pPr>
            <a:r>
              <a:rPr lang="de-DE" altLang="en-US" sz="2400" dirty="0" smtClean="0"/>
              <a:t> </a:t>
            </a:r>
            <a:r>
              <a:rPr lang="en-GB" altLang="en-US" sz="2400" dirty="0"/>
              <a:t>„Weighted Average Cost of Capital“ </a:t>
            </a:r>
            <a:r>
              <a:rPr lang="en-GB" altLang="en-US" sz="2400" dirty="0" smtClean="0"/>
              <a:t>(</a:t>
            </a:r>
            <a:r>
              <a:rPr lang="de-DE" altLang="en-US" sz="2400" dirty="0" smtClean="0"/>
              <a:t>WACC)</a:t>
            </a:r>
          </a:p>
        </p:txBody>
      </p:sp>
      <p:sp>
        <p:nvSpPr>
          <p:cNvPr id="5122" name="Rectangle 165"/>
          <p:cNvSpPr>
            <a:spLocks noChangeArrowheads="1"/>
          </p:cNvSpPr>
          <p:nvPr/>
        </p:nvSpPr>
        <p:spPr bwMode="auto">
          <a:xfrm>
            <a:off x="0" y="5402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noProof="1"/>
          </a:p>
        </p:txBody>
      </p:sp>
      <mc:AlternateContent xmlns:mc="http://schemas.openxmlformats.org/markup-compatibility/2006" xmlns:a14="http://schemas.microsoft.com/office/drawing/2010/main">
        <mc:Choice Requires="a14">
          <p:sp>
            <p:nvSpPr>
              <p:cNvPr id="6" name="Rectangle 3">
                <a:extLst>
                  <a:ext uri="{FF2B5EF4-FFF2-40B4-BE49-F238E27FC236}">
                    <a16:creationId xmlns:a16="http://schemas.microsoft.com/office/drawing/2014/main" id="{F2C7D504-C239-2E4B-A1DC-55D2C824F43F}"/>
                  </a:ext>
                </a:extLst>
              </p:cNvPr>
              <p:cNvSpPr txBox="1">
                <a:spLocks noChangeArrowheads="1"/>
              </p:cNvSpPr>
              <p:nvPr/>
            </p:nvSpPr>
            <p:spPr>
              <a:xfrm>
                <a:off x="1259632" y="1700808"/>
                <a:ext cx="6934200" cy="4408487"/>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r>
                  <a:rPr lang="de-DE" sz="1800" dirty="0" smtClean="0">
                    <a:latin typeface="Arial" panose="020B0604020202020204" pitchFamily="34" charset="0"/>
                    <a:cs typeface="Arial" panose="020B0604020202020204" pitchFamily="34" charset="0"/>
                  </a:rPr>
                  <a:t>Eigen- und Fremdkapitalgeber erwarten unterschiedliche Verzinsung ihres eingebrachten Kapitals.</a:t>
                </a:r>
              </a:p>
              <a:p>
                <a:pPr marL="0" indent="0">
                  <a:buNone/>
                  <a:defRPr/>
                </a:pPr>
                <a:r>
                  <a:rPr lang="de-DE" sz="1800" b="1" dirty="0" smtClean="0">
                    <a:solidFill>
                      <a:srgbClr val="C00000"/>
                    </a:solidFill>
                    <a:latin typeface="Arial" panose="020B0604020202020204" pitchFamily="34" charset="0"/>
                    <a:cs typeface="Arial" panose="020B0604020202020204" pitchFamily="34" charset="0"/>
                  </a:rPr>
                  <a:t>„</a:t>
                </a:r>
                <a:r>
                  <a:rPr lang="de-DE" sz="1800" b="1" dirty="0" err="1" smtClean="0">
                    <a:solidFill>
                      <a:srgbClr val="C00000"/>
                    </a:solidFill>
                    <a:latin typeface="Arial" panose="020B0604020202020204" pitchFamily="34" charset="0"/>
                    <a:cs typeface="Arial" panose="020B0604020202020204" pitchFamily="34" charset="0"/>
                  </a:rPr>
                  <a:t>Weighted</a:t>
                </a:r>
                <a:r>
                  <a:rPr lang="de-DE" sz="1800" b="1" dirty="0" smtClean="0">
                    <a:solidFill>
                      <a:srgbClr val="C00000"/>
                    </a:solidFill>
                    <a:latin typeface="Arial" panose="020B0604020202020204" pitchFamily="34" charset="0"/>
                    <a:cs typeface="Arial" panose="020B0604020202020204" pitchFamily="34" charset="0"/>
                  </a:rPr>
                  <a:t> </a:t>
                </a:r>
                <a:r>
                  <a:rPr lang="de-DE" sz="1800" b="1" dirty="0">
                    <a:solidFill>
                      <a:srgbClr val="C00000"/>
                    </a:solidFill>
                    <a:latin typeface="Arial" panose="020B0604020202020204" pitchFamily="34" charset="0"/>
                    <a:cs typeface="Arial" panose="020B0604020202020204" pitchFamily="34" charset="0"/>
                  </a:rPr>
                  <a:t>Average </a:t>
                </a:r>
                <a:r>
                  <a:rPr lang="de-DE" sz="1800" b="1" dirty="0" err="1">
                    <a:solidFill>
                      <a:srgbClr val="C00000"/>
                    </a:solidFill>
                    <a:latin typeface="Arial" panose="020B0604020202020204" pitchFamily="34" charset="0"/>
                    <a:cs typeface="Arial" panose="020B0604020202020204" pitchFamily="34" charset="0"/>
                  </a:rPr>
                  <a:t>Cost</a:t>
                </a:r>
                <a:r>
                  <a:rPr lang="de-DE" sz="1800" b="1" dirty="0">
                    <a:solidFill>
                      <a:srgbClr val="C00000"/>
                    </a:solidFill>
                    <a:latin typeface="Arial" panose="020B0604020202020204" pitchFamily="34" charset="0"/>
                    <a:cs typeface="Arial" panose="020B0604020202020204" pitchFamily="34" charset="0"/>
                  </a:rPr>
                  <a:t> </a:t>
                </a:r>
                <a:r>
                  <a:rPr lang="de-DE" sz="1800" b="1" dirty="0" err="1">
                    <a:solidFill>
                      <a:srgbClr val="C00000"/>
                    </a:solidFill>
                    <a:latin typeface="Arial" panose="020B0604020202020204" pitchFamily="34" charset="0"/>
                    <a:cs typeface="Arial" panose="020B0604020202020204" pitchFamily="34" charset="0"/>
                  </a:rPr>
                  <a:t>of</a:t>
                </a:r>
                <a:r>
                  <a:rPr lang="de-DE" sz="1800" b="1" dirty="0">
                    <a:solidFill>
                      <a:srgbClr val="C00000"/>
                    </a:solidFill>
                    <a:latin typeface="Arial" panose="020B0604020202020204" pitchFamily="34" charset="0"/>
                    <a:cs typeface="Arial" panose="020B0604020202020204" pitchFamily="34" charset="0"/>
                  </a:rPr>
                  <a:t> </a:t>
                </a:r>
                <a:r>
                  <a:rPr lang="de-DE" sz="1800" b="1" dirty="0" smtClean="0">
                    <a:solidFill>
                      <a:srgbClr val="C00000"/>
                    </a:solidFill>
                    <a:latin typeface="Arial" panose="020B0604020202020204" pitchFamily="34" charset="0"/>
                    <a:cs typeface="Arial" panose="020B0604020202020204" pitchFamily="34" charset="0"/>
                  </a:rPr>
                  <a:t>Capital“ (WACC) </a:t>
                </a:r>
                <a:r>
                  <a:rPr lang="de-DE" sz="1800" dirty="0" smtClean="0">
                    <a:latin typeface="Arial" panose="020B0604020202020204" pitchFamily="34" charset="0"/>
                    <a:cs typeface="Arial" panose="020B0604020202020204" pitchFamily="34" charset="0"/>
                  </a:rPr>
                  <a:t>bezeichnet die gewichteten durchschnittlichen Kapitalkosten einer Firma und dient als Mindestrendite für Investition, d.h. wird benutzt als Kalkulationszins in dynamischen Investitionsrechnungen.</a:t>
                </a:r>
              </a:p>
              <a:p>
                <a:pPr marL="0" indent="0">
                  <a:buNone/>
                  <a:defRPr/>
                </a:pPr>
                <a:endParaRPr lang="de-DE" sz="1800" dirty="0" smtClean="0">
                  <a:latin typeface="Arial" panose="020B0604020202020204" pitchFamily="34" charset="0"/>
                  <a:cs typeface="Arial" panose="020B0604020202020204" pitchFamily="34" charset="0"/>
                </a:endParaRPr>
              </a:p>
              <a:p>
                <a:pPr marL="0" indent="0">
                  <a:buNone/>
                  <a:defRPr/>
                </a:pPr>
                <a14:m>
                  <m:oMathPara xmlns:m="http://schemas.openxmlformats.org/officeDocument/2006/math">
                    <m:oMathParaPr>
                      <m:jc m:val="centerGroup"/>
                    </m:oMathParaPr>
                    <m:oMath xmlns:m="http://schemas.openxmlformats.org/officeDocument/2006/math">
                      <m:r>
                        <a:rPr lang="de-DE" sz="1800" b="0" i="1" smtClean="0">
                          <a:latin typeface="Cambria Math" panose="02040503050406030204" pitchFamily="18" charset="0"/>
                          <a:cs typeface="Arial" panose="020B0604020202020204" pitchFamily="34" charset="0"/>
                        </a:rPr>
                        <m:t>𝑊𝐴𝐶𝐶</m:t>
                      </m:r>
                      <m:r>
                        <a:rPr lang="de-DE" sz="1800" b="0" i="1" smtClean="0">
                          <a:latin typeface="Cambria Math" panose="02040503050406030204" pitchFamily="18" charset="0"/>
                          <a:cs typeface="Arial" panose="020B0604020202020204" pitchFamily="34" charset="0"/>
                        </a:rPr>
                        <m:t>= </m:t>
                      </m:r>
                      <m:f>
                        <m:fPr>
                          <m:ctrlPr>
                            <a:rPr lang="de-DE" sz="1800" b="0" i="1" smtClean="0">
                              <a:latin typeface="Cambria Math" panose="02040503050406030204" pitchFamily="18" charset="0"/>
                              <a:cs typeface="Arial" panose="020B0604020202020204" pitchFamily="34" charset="0"/>
                            </a:rPr>
                          </m:ctrlPr>
                        </m:fPr>
                        <m:num>
                          <m:r>
                            <a:rPr lang="de-DE" sz="1800" b="0" i="1" smtClean="0">
                              <a:latin typeface="Cambria Math" panose="02040503050406030204" pitchFamily="18" charset="0"/>
                              <a:cs typeface="Arial" panose="020B0604020202020204" pitchFamily="34" charset="0"/>
                            </a:rPr>
                            <m:t>𝐸𝐾</m:t>
                          </m:r>
                        </m:num>
                        <m:den>
                          <m:r>
                            <a:rPr lang="de-DE" sz="1800" b="0" i="1" smtClean="0">
                              <a:latin typeface="Cambria Math" panose="02040503050406030204" pitchFamily="18" charset="0"/>
                              <a:cs typeface="Arial" panose="020B0604020202020204" pitchFamily="34" charset="0"/>
                            </a:rPr>
                            <m:t>𝐸𝐾</m:t>
                          </m:r>
                          <m:r>
                            <a:rPr lang="de-DE" sz="1800" b="0" i="1" smtClean="0">
                              <a:latin typeface="Cambria Math" panose="02040503050406030204" pitchFamily="18" charset="0"/>
                              <a:cs typeface="Arial" panose="020B0604020202020204" pitchFamily="34" charset="0"/>
                            </a:rPr>
                            <m:t>+</m:t>
                          </m:r>
                          <m:r>
                            <a:rPr lang="de-DE" sz="1800" b="0" i="1" smtClean="0">
                              <a:latin typeface="Cambria Math" panose="02040503050406030204" pitchFamily="18" charset="0"/>
                              <a:cs typeface="Arial" panose="020B0604020202020204" pitchFamily="34" charset="0"/>
                            </a:rPr>
                            <m:t>𝐹𝐾</m:t>
                          </m:r>
                        </m:den>
                      </m:f>
                      <m:r>
                        <a:rPr lang="de-DE" sz="1800" b="0" i="1" smtClean="0">
                          <a:latin typeface="Cambria Math" panose="02040503050406030204" pitchFamily="18" charset="0"/>
                          <a:cs typeface="Arial" panose="020B0604020202020204" pitchFamily="34" charset="0"/>
                        </a:rPr>
                        <m:t> </m:t>
                      </m:r>
                      <m:sSub>
                        <m:sSubPr>
                          <m:ctrlPr>
                            <a:rPr lang="de-DE" sz="1800" b="0" i="1" smtClean="0">
                              <a:latin typeface="Cambria Math" panose="02040503050406030204" pitchFamily="18" charset="0"/>
                              <a:cs typeface="Arial" panose="020B0604020202020204" pitchFamily="34" charset="0"/>
                            </a:rPr>
                          </m:ctrlPr>
                        </m:sSubPr>
                        <m:e>
                          <m:r>
                            <a:rPr lang="de-DE" sz="1800" b="0" i="1" smtClean="0">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𝐸𝐾</m:t>
                          </m:r>
                        </m:sub>
                      </m:sSub>
                      <m:r>
                        <a:rPr lang="de-DE" sz="1800" b="0" i="1" smtClean="0">
                          <a:latin typeface="Cambria Math" panose="02040503050406030204" pitchFamily="18" charset="0"/>
                          <a:cs typeface="Arial" panose="020B0604020202020204" pitchFamily="34" charset="0"/>
                        </a:rPr>
                        <m:t>+</m:t>
                      </m:r>
                      <m:f>
                        <m:fPr>
                          <m:ctrlPr>
                            <a:rPr lang="de-DE" sz="1800" i="1">
                              <a:latin typeface="Cambria Math" panose="02040503050406030204" pitchFamily="18" charset="0"/>
                              <a:cs typeface="Arial" panose="020B0604020202020204" pitchFamily="34" charset="0"/>
                            </a:rPr>
                          </m:ctrlPr>
                        </m:fPr>
                        <m:num>
                          <m:r>
                            <a:rPr lang="de-DE" sz="1800" b="0" i="1" smtClean="0">
                              <a:latin typeface="Cambria Math" panose="02040503050406030204" pitchFamily="18" charset="0"/>
                              <a:cs typeface="Arial" panose="020B0604020202020204" pitchFamily="34" charset="0"/>
                            </a:rPr>
                            <m:t>𝐹</m:t>
                          </m:r>
                          <m:r>
                            <a:rPr lang="de-DE" sz="1800" i="1">
                              <a:latin typeface="Cambria Math" panose="02040503050406030204" pitchFamily="18" charset="0"/>
                              <a:cs typeface="Arial" panose="020B0604020202020204" pitchFamily="34" charset="0"/>
                            </a:rPr>
                            <m:t>𝐾</m:t>
                          </m:r>
                        </m:num>
                        <m:den>
                          <m:r>
                            <a:rPr lang="de-DE" sz="1800" i="1">
                              <a:latin typeface="Cambria Math" panose="02040503050406030204" pitchFamily="18" charset="0"/>
                              <a:cs typeface="Arial" panose="020B0604020202020204" pitchFamily="34" charset="0"/>
                            </a:rPr>
                            <m:t>𝐸𝐾</m:t>
                          </m:r>
                          <m:r>
                            <a:rPr lang="de-DE" sz="1800" i="1">
                              <a:latin typeface="Cambria Math" panose="02040503050406030204" pitchFamily="18" charset="0"/>
                              <a:cs typeface="Arial" panose="020B0604020202020204" pitchFamily="34" charset="0"/>
                            </a:rPr>
                            <m:t>+</m:t>
                          </m:r>
                          <m:r>
                            <a:rPr lang="de-DE" sz="1800" i="1">
                              <a:latin typeface="Cambria Math" panose="02040503050406030204" pitchFamily="18" charset="0"/>
                              <a:cs typeface="Arial" panose="020B0604020202020204" pitchFamily="34" charset="0"/>
                            </a:rPr>
                            <m:t>𝐹𝐾</m:t>
                          </m:r>
                        </m:den>
                      </m:f>
                      <m:r>
                        <a:rPr lang="de-DE" sz="1800" i="1">
                          <a:latin typeface="Cambria Math" panose="02040503050406030204" pitchFamily="18" charset="0"/>
                          <a:cs typeface="Arial" panose="020B0604020202020204" pitchFamily="34" charset="0"/>
                        </a:rPr>
                        <m:t> </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𝐹</m:t>
                          </m:r>
                          <m:r>
                            <a:rPr lang="de-DE" sz="1800" i="1">
                              <a:latin typeface="Cambria Math" panose="02040503050406030204" pitchFamily="18" charset="0"/>
                              <a:cs typeface="Arial" panose="020B0604020202020204" pitchFamily="34" charset="0"/>
                            </a:rPr>
                            <m:t>𝐾</m:t>
                          </m:r>
                        </m:sub>
                      </m:sSub>
                    </m:oMath>
                  </m:oMathPara>
                </a14:m>
                <a:endParaRPr lang="de-DE" sz="1800" dirty="0">
                  <a:latin typeface="Arial" panose="020B0604020202020204" pitchFamily="34" charset="0"/>
                  <a:cs typeface="Arial" panose="020B0604020202020204" pitchFamily="34" charset="0"/>
                </a:endParaRPr>
              </a:p>
              <a:p>
                <a:pPr marL="0" indent="0">
                  <a:buNone/>
                  <a:defRPr/>
                </a:pPr>
                <a:endParaRPr lang="de-DE" sz="1800" dirty="0" smtClean="0">
                  <a:latin typeface="Arial" panose="020B0604020202020204" pitchFamily="34" charset="0"/>
                  <a:cs typeface="Arial" panose="020B0604020202020204" pitchFamily="34" charset="0"/>
                </a:endParaRPr>
              </a:p>
              <a:p>
                <a:pPr marL="0" indent="0">
                  <a:buNone/>
                  <a:defRPr/>
                </a:pPr>
                <a:endParaRPr lang="de-DE" sz="1800" dirty="0">
                  <a:latin typeface="Arial" panose="020B0604020202020204" pitchFamily="34" charset="0"/>
                  <a:cs typeface="Arial" panose="020B0604020202020204" pitchFamily="34" charset="0"/>
                </a:endParaRPr>
              </a:p>
            </p:txBody>
          </p:sp>
        </mc:Choice>
        <mc:Fallback xmlns="">
          <p:sp>
            <p:nvSpPr>
              <p:cNvPr id="6" name="Rectangle 3">
                <a:extLst>
                  <a:ext uri="{FF2B5EF4-FFF2-40B4-BE49-F238E27FC236}">
                    <a16:creationId xmlns:a16="http://schemas.microsoft.com/office/drawing/2014/main" id="{F2C7D504-C239-2E4B-A1DC-55D2C824F43F}"/>
                  </a:ext>
                </a:extLst>
              </p:cNvPr>
              <p:cNvSpPr txBox="1">
                <a:spLocks noRot="1" noChangeAspect="1" noMove="1" noResize="1" noEditPoints="1" noAdjustHandles="1" noChangeArrowheads="1" noChangeShapeType="1" noTextEdit="1"/>
              </p:cNvSpPr>
              <p:nvPr/>
            </p:nvSpPr>
            <p:spPr>
              <a:xfrm>
                <a:off x="1259632" y="1700808"/>
                <a:ext cx="6934200" cy="4408487"/>
              </a:xfrm>
              <a:prstGeom prst="rect">
                <a:avLst/>
              </a:prstGeom>
              <a:blipFill>
                <a:blip r:embed="rId2"/>
                <a:stretch>
                  <a:fillRect l="-792" t="-692"/>
                </a:stretch>
              </a:blipFill>
            </p:spPr>
            <p:txBody>
              <a:bodyPr/>
              <a:lstStyle/>
              <a:p>
                <a:r>
                  <a:rPr lang="de-DE">
                    <a:noFill/>
                  </a:rPr>
                  <a:t> </a:t>
                </a:r>
              </a:p>
            </p:txBody>
          </p:sp>
        </mc:Fallback>
      </mc:AlternateContent>
      <p:graphicFrame>
        <p:nvGraphicFramePr>
          <p:cNvPr id="2" name="Table 1"/>
          <p:cNvGraphicFramePr>
            <a:graphicFrameLocks noGrp="1"/>
          </p:cNvGraphicFramePr>
          <p:nvPr>
            <p:extLst>
              <p:ext uri="{D42A27DB-BD31-4B8C-83A1-F6EECF244321}">
                <p14:modId xmlns:p14="http://schemas.microsoft.com/office/powerpoint/2010/main" val="1870944286"/>
              </p:ext>
            </p:extLst>
          </p:nvPr>
        </p:nvGraphicFramePr>
        <p:xfrm>
          <a:off x="1678732" y="4797152"/>
          <a:ext cx="6096000" cy="148336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681059764"/>
                    </a:ext>
                  </a:extLst>
                </a:gridCol>
                <a:gridCol w="3048000">
                  <a:extLst>
                    <a:ext uri="{9D8B030D-6E8A-4147-A177-3AD203B41FA5}">
                      <a16:colId xmlns:a16="http://schemas.microsoft.com/office/drawing/2014/main" val="2488744545"/>
                    </a:ext>
                  </a:extLst>
                </a:gridCol>
              </a:tblGrid>
              <a:tr h="370840">
                <a:tc>
                  <a:txBody>
                    <a:bodyPr/>
                    <a:lstStyle/>
                    <a:p>
                      <a:r>
                        <a:rPr lang="de-DE" dirty="0" smtClean="0"/>
                        <a:t>Industrie</a:t>
                      </a:r>
                      <a:endParaRPr lang="de-DE" dirty="0"/>
                    </a:p>
                  </a:txBody>
                  <a:tcPr/>
                </a:tc>
                <a:tc>
                  <a:txBody>
                    <a:bodyPr/>
                    <a:lstStyle/>
                    <a:p>
                      <a:r>
                        <a:rPr lang="de-DE" dirty="0" smtClean="0"/>
                        <a:t>WACC (typische Werte)</a:t>
                      </a:r>
                      <a:endParaRPr lang="de-DE" dirty="0"/>
                    </a:p>
                  </a:txBody>
                  <a:tcPr/>
                </a:tc>
                <a:extLst>
                  <a:ext uri="{0D108BD9-81ED-4DB2-BD59-A6C34878D82A}">
                    <a16:rowId xmlns:a16="http://schemas.microsoft.com/office/drawing/2014/main" val="2014673869"/>
                  </a:ext>
                </a:extLst>
              </a:tr>
              <a:tr h="370840">
                <a:tc>
                  <a:txBody>
                    <a:bodyPr/>
                    <a:lstStyle/>
                    <a:p>
                      <a:r>
                        <a:rPr lang="de-DE" dirty="0" smtClean="0"/>
                        <a:t>Ölindustrie</a:t>
                      </a:r>
                      <a:endParaRPr lang="de-DE" dirty="0"/>
                    </a:p>
                  </a:txBody>
                  <a:tcPr/>
                </a:tc>
                <a:tc>
                  <a:txBody>
                    <a:bodyPr/>
                    <a:lstStyle/>
                    <a:p>
                      <a:r>
                        <a:rPr lang="de-DE" dirty="0" smtClean="0"/>
                        <a:t>15-20%</a:t>
                      </a:r>
                      <a:endParaRPr lang="de-DE" dirty="0"/>
                    </a:p>
                  </a:txBody>
                  <a:tcPr/>
                </a:tc>
                <a:extLst>
                  <a:ext uri="{0D108BD9-81ED-4DB2-BD59-A6C34878D82A}">
                    <a16:rowId xmlns:a16="http://schemas.microsoft.com/office/drawing/2014/main" val="2990561556"/>
                  </a:ext>
                </a:extLst>
              </a:tr>
              <a:tr h="370840">
                <a:tc>
                  <a:txBody>
                    <a:bodyPr/>
                    <a:lstStyle/>
                    <a:p>
                      <a:r>
                        <a:rPr lang="de-DE" dirty="0" smtClean="0"/>
                        <a:t>Solarindustrie in Deutschland</a:t>
                      </a:r>
                      <a:endParaRPr lang="de-DE" dirty="0"/>
                    </a:p>
                  </a:txBody>
                  <a:tcPr/>
                </a:tc>
                <a:tc>
                  <a:txBody>
                    <a:bodyPr/>
                    <a:lstStyle/>
                    <a:p>
                      <a:r>
                        <a:rPr lang="de-DE" dirty="0" smtClean="0"/>
                        <a:t>3-4%</a:t>
                      </a:r>
                      <a:endParaRPr lang="de-DE" dirty="0"/>
                    </a:p>
                  </a:txBody>
                  <a:tcPr/>
                </a:tc>
                <a:extLst>
                  <a:ext uri="{0D108BD9-81ED-4DB2-BD59-A6C34878D82A}">
                    <a16:rowId xmlns:a16="http://schemas.microsoft.com/office/drawing/2014/main" val="3845609654"/>
                  </a:ext>
                </a:extLst>
              </a:tr>
              <a:tr h="370840">
                <a:tc>
                  <a:txBody>
                    <a:bodyPr/>
                    <a:lstStyle/>
                    <a:p>
                      <a:r>
                        <a:rPr lang="de-DE" dirty="0" smtClean="0"/>
                        <a:t>Wind</a:t>
                      </a:r>
                      <a:r>
                        <a:rPr lang="de-DE" baseline="0" dirty="0" smtClean="0"/>
                        <a:t> auf hoher See</a:t>
                      </a:r>
                      <a:endParaRPr lang="de-DE" dirty="0"/>
                    </a:p>
                  </a:txBody>
                  <a:tcPr/>
                </a:tc>
                <a:tc>
                  <a:txBody>
                    <a:bodyPr/>
                    <a:lstStyle/>
                    <a:p>
                      <a:r>
                        <a:rPr lang="de-DE" dirty="0" smtClean="0"/>
                        <a:t>10-15%</a:t>
                      </a:r>
                      <a:endParaRPr lang="de-DE" dirty="0"/>
                    </a:p>
                  </a:txBody>
                  <a:tcPr/>
                </a:tc>
                <a:extLst>
                  <a:ext uri="{0D108BD9-81ED-4DB2-BD59-A6C34878D82A}">
                    <a16:rowId xmlns:a16="http://schemas.microsoft.com/office/drawing/2014/main" val="771656402"/>
                  </a:ext>
                </a:extLst>
              </a:tr>
            </a:tbl>
          </a:graphicData>
        </a:graphic>
      </p:graphicFrame>
    </p:spTree>
    <p:extLst>
      <p:ext uri="{BB962C8B-B14F-4D97-AF65-F5344CB8AC3E}">
        <p14:creationId xmlns:p14="http://schemas.microsoft.com/office/powerpoint/2010/main" val="1297330911"/>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el 1"/>
          <p:cNvSpPr>
            <a:spLocks noGrp="1"/>
          </p:cNvSpPr>
          <p:nvPr>
            <p:ph type="title"/>
          </p:nvPr>
        </p:nvSpPr>
        <p:spPr/>
        <p:txBody>
          <a:bodyPr/>
          <a:lstStyle/>
          <a:p>
            <a:r>
              <a:rPr lang="de-DE" altLang="en-US" dirty="0" smtClean="0"/>
              <a:t>Projektfinanzierung</a:t>
            </a:r>
          </a:p>
        </p:txBody>
      </p:sp>
      <p:sp>
        <p:nvSpPr>
          <p:cNvPr id="37891" name="Inhaltsplatzhalter 2"/>
          <p:cNvSpPr>
            <a:spLocks noGrp="1"/>
          </p:cNvSpPr>
          <p:nvPr>
            <p:ph idx="1"/>
          </p:nvPr>
        </p:nvSpPr>
        <p:spPr>
          <a:xfrm>
            <a:off x="1736725" y="1590675"/>
            <a:ext cx="7083425" cy="4764088"/>
          </a:xfrm>
        </p:spPr>
        <p:txBody>
          <a:bodyPr/>
          <a:lstStyle/>
          <a:p>
            <a:r>
              <a:rPr lang="de-DE" altLang="en-US" sz="1800" b="1" dirty="0" smtClean="0">
                <a:solidFill>
                  <a:srgbClr val="C00000"/>
                </a:solidFill>
                <a:latin typeface="Arial" panose="020B0604020202020204" pitchFamily="34" charset="0"/>
                <a:cs typeface="Arial" panose="020B0604020202020204" pitchFamily="34" charset="0"/>
              </a:rPr>
              <a:t>Projektfinanzierung</a:t>
            </a:r>
            <a:r>
              <a:rPr lang="de-DE" altLang="en-US" sz="1800" dirty="0" smtClean="0">
                <a:latin typeface="Arial" panose="020B0604020202020204" pitchFamily="34" charset="0"/>
                <a:cs typeface="Arial" panose="020B0604020202020204" pitchFamily="34" charset="0"/>
              </a:rPr>
              <a:t> als Alternative zur Unternehmensfinanzierung: „Special </a:t>
            </a:r>
            <a:r>
              <a:rPr lang="de-DE" altLang="en-US" sz="1800" dirty="0" err="1" smtClean="0">
                <a:latin typeface="Arial" panose="020B0604020202020204" pitchFamily="34" charset="0"/>
                <a:cs typeface="Arial" panose="020B0604020202020204" pitchFamily="34" charset="0"/>
              </a:rPr>
              <a:t>Purpose</a:t>
            </a:r>
            <a:r>
              <a:rPr lang="de-DE" altLang="en-US" sz="1800" dirty="0">
                <a:latin typeface="Arial" panose="020B0604020202020204" pitchFamily="34" charset="0"/>
                <a:cs typeface="Arial" panose="020B0604020202020204" pitchFamily="34" charset="0"/>
              </a:rPr>
              <a:t> </a:t>
            </a:r>
            <a:r>
              <a:rPr lang="de-DE" altLang="en-US" sz="1800" dirty="0" err="1">
                <a:latin typeface="Arial" panose="020B0604020202020204" pitchFamily="34" charset="0"/>
                <a:cs typeface="Arial" panose="020B0604020202020204" pitchFamily="34" charset="0"/>
              </a:rPr>
              <a:t>Vehicle</a:t>
            </a:r>
            <a:r>
              <a:rPr lang="de-DE" altLang="en-US" sz="1800" dirty="0" smtClean="0">
                <a:latin typeface="Arial" panose="020B0604020202020204" pitchFamily="34" charset="0"/>
                <a:cs typeface="Arial" panose="020B0604020202020204" pitchFamily="34" charset="0"/>
              </a:rPr>
              <a:t>“ - eine </a:t>
            </a:r>
            <a:r>
              <a:rPr lang="de-DE" altLang="en-US" sz="1800" dirty="0">
                <a:latin typeface="Arial" panose="020B0604020202020204" pitchFamily="34" charset="0"/>
                <a:cs typeface="Arial" panose="020B0604020202020204" pitchFamily="34" charset="0"/>
              </a:rPr>
              <a:t>wirtschaftlich und zumeist rechtlich </a:t>
            </a:r>
            <a:r>
              <a:rPr lang="de-DE" altLang="en-US" sz="1800" dirty="0" smtClean="0">
                <a:latin typeface="Arial" panose="020B0604020202020204" pitchFamily="34" charset="0"/>
                <a:cs typeface="Arial" panose="020B0604020202020204" pitchFamily="34" charset="0"/>
              </a:rPr>
              <a:t>abgrenzbare, </a:t>
            </a:r>
            <a:r>
              <a:rPr lang="de-DE" altLang="en-US" sz="1800" dirty="0">
                <a:latin typeface="Arial" panose="020B0604020202020204" pitchFamily="34" charset="0"/>
                <a:cs typeface="Arial" panose="020B0604020202020204" pitchFamily="34" charset="0"/>
              </a:rPr>
              <a:t>sich selbst </a:t>
            </a:r>
            <a:r>
              <a:rPr lang="de-DE" altLang="en-US" sz="1800" dirty="0" smtClean="0">
                <a:latin typeface="Arial" panose="020B0604020202020204" pitchFamily="34" charset="0"/>
                <a:cs typeface="Arial" panose="020B0604020202020204" pitchFamily="34" charset="0"/>
              </a:rPr>
              <a:t>refinanzierende </a:t>
            </a:r>
            <a:r>
              <a:rPr lang="de-DE" altLang="en-US" sz="1800" dirty="0">
                <a:latin typeface="Arial" panose="020B0604020202020204" pitchFamily="34" charset="0"/>
                <a:cs typeface="Arial" panose="020B0604020202020204" pitchFamily="34" charset="0"/>
              </a:rPr>
              <a:t>Wirtschaftseinheit von begrenzter Lebensdauer</a:t>
            </a:r>
            <a:endParaRPr lang="de-DE" altLang="en-US" sz="1800" dirty="0" smtClean="0">
              <a:latin typeface="Arial" panose="020B0604020202020204" pitchFamily="34" charset="0"/>
              <a:cs typeface="Arial" panose="020B0604020202020204" pitchFamily="34" charset="0"/>
            </a:endParaRPr>
          </a:p>
          <a:p>
            <a:r>
              <a:rPr lang="de-DE" altLang="en-US" sz="1800" dirty="0" smtClean="0">
                <a:latin typeface="Arial" panose="020B0604020202020204" pitchFamily="34" charset="0"/>
                <a:cs typeface="Arial" panose="020B0604020202020204" pitchFamily="34" charset="0"/>
              </a:rPr>
              <a:t>Für die operativen Kosten, die Bedienung des Kapitaldiensts und die Ausschüttung an die Investoren stehen ausschließlich die aus dem Projekt generierten </a:t>
            </a:r>
            <a:r>
              <a:rPr lang="de-DE" altLang="en-US" sz="1800" i="1" dirty="0" smtClean="0">
                <a:latin typeface="Arial" panose="020B0604020202020204" pitchFamily="34" charset="0"/>
                <a:cs typeface="Arial" panose="020B0604020202020204" pitchFamily="34" charset="0"/>
              </a:rPr>
              <a:t>Cash-Flows</a:t>
            </a:r>
            <a:r>
              <a:rPr lang="de-DE" altLang="en-US" sz="1800" dirty="0" smtClean="0">
                <a:latin typeface="Arial" panose="020B0604020202020204" pitchFamily="34" charset="0"/>
                <a:cs typeface="Arial" panose="020B0604020202020204" pitchFamily="34" charset="0"/>
              </a:rPr>
              <a:t> zur Verfügung</a:t>
            </a:r>
          </a:p>
          <a:p>
            <a:pPr>
              <a:spcBef>
                <a:spcPts val="1800"/>
              </a:spcBef>
            </a:pPr>
            <a:r>
              <a:rPr lang="de-DE" altLang="en-US" sz="1800" dirty="0" smtClean="0">
                <a:latin typeface="Arial" panose="020B0604020202020204" pitchFamily="34" charset="0"/>
                <a:cs typeface="Arial" panose="020B0604020202020204" pitchFamily="34" charset="0"/>
              </a:rPr>
              <a:t>Motivation der Projekt-Sponsoren: </a:t>
            </a:r>
          </a:p>
          <a:p>
            <a:pPr lvl="1">
              <a:spcBef>
                <a:spcPts val="450"/>
              </a:spcBef>
            </a:pPr>
            <a:r>
              <a:rPr lang="de-DE" altLang="en-US" sz="1800" dirty="0" smtClean="0">
                <a:latin typeface="Arial" panose="020B0604020202020204" pitchFamily="34" charset="0"/>
                <a:cs typeface="Arial" panose="020B0604020202020204" pitchFamily="34" charset="0"/>
              </a:rPr>
              <a:t>Begrenzung der negativen Projektauswirkungen auf die Sponsoren (Eigenkapitalgeber): Erzeugt besonderes Schutzbedürfnis der Fremdkapitalgeber</a:t>
            </a:r>
          </a:p>
          <a:p>
            <a:pPr lvl="1">
              <a:spcBef>
                <a:spcPts val="450"/>
              </a:spcBef>
            </a:pPr>
            <a:r>
              <a:rPr lang="de-DE" altLang="en-US" sz="1800" dirty="0" smtClean="0">
                <a:latin typeface="Arial" panose="020B0604020202020204" pitchFamily="34" charset="0"/>
                <a:cs typeface="Arial" panose="020B0604020202020204" pitchFamily="34" charset="0"/>
              </a:rPr>
              <a:t>Form der Kooperation mehrerer Sponsoren bei Großprojekten, wenn diese gleichzeitig Wettbewerber sind </a:t>
            </a:r>
          </a:p>
          <a:p>
            <a:pPr>
              <a:spcBef>
                <a:spcPts val="1800"/>
              </a:spcBef>
            </a:pPr>
            <a:r>
              <a:rPr lang="de-DE" altLang="en-US" sz="1800" dirty="0" smtClean="0">
                <a:latin typeface="Arial" panose="020B0604020202020204" pitchFamily="34" charset="0"/>
                <a:cs typeface="Arial" panose="020B0604020202020204" pitchFamily="34" charset="0"/>
              </a:rPr>
              <a:t>Risiko-Analyse des Projekterfolgs und Zuordnung der Risiken zu den Projektbeteiligten</a:t>
            </a:r>
          </a:p>
        </p:txBody>
      </p:sp>
    </p:spTree>
    <p:extLst>
      <p:ext uri="{BB962C8B-B14F-4D97-AF65-F5344CB8AC3E}">
        <p14:creationId xmlns:p14="http://schemas.microsoft.com/office/powerpoint/2010/main" val="2541104887"/>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el 1"/>
          <p:cNvSpPr>
            <a:spLocks noGrp="1"/>
          </p:cNvSpPr>
          <p:nvPr>
            <p:ph type="title"/>
          </p:nvPr>
        </p:nvSpPr>
        <p:spPr/>
        <p:txBody>
          <a:bodyPr/>
          <a:lstStyle/>
          <a:p>
            <a:r>
              <a:rPr lang="de-DE" altLang="en-US" dirty="0" smtClean="0"/>
              <a:t>Projektfinanzierung von Stromerzeugern</a:t>
            </a:r>
          </a:p>
        </p:txBody>
      </p:sp>
      <p:sp>
        <p:nvSpPr>
          <p:cNvPr id="37891" name="Inhaltsplatzhalter 2"/>
          <p:cNvSpPr>
            <a:spLocks noGrp="1"/>
          </p:cNvSpPr>
          <p:nvPr>
            <p:ph idx="1"/>
          </p:nvPr>
        </p:nvSpPr>
        <p:spPr>
          <a:xfrm>
            <a:off x="1736725" y="1590675"/>
            <a:ext cx="7083425" cy="4764088"/>
          </a:xfrm>
        </p:spPr>
        <p:txBody>
          <a:bodyPr/>
          <a:lstStyle/>
          <a:p>
            <a:pPr marL="0" indent="0">
              <a:buNone/>
            </a:pPr>
            <a:r>
              <a:rPr lang="de-DE" altLang="en-US" sz="1800" dirty="0" smtClean="0">
                <a:latin typeface="Arial" panose="020B0604020202020204" pitchFamily="34" charset="0"/>
                <a:cs typeface="Arial" panose="020B0604020202020204" pitchFamily="34" charset="0"/>
              </a:rPr>
              <a:t>Wind und Solaranlagen werden oft über Projektfinanzierung gebaut.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4812" y="2276872"/>
            <a:ext cx="8737117" cy="3888432"/>
          </a:xfrm>
          <a:prstGeom prst="rect">
            <a:avLst/>
          </a:prstGeom>
        </p:spPr>
      </p:pic>
    </p:spTree>
    <p:extLst>
      <p:ext uri="{BB962C8B-B14F-4D97-AF65-F5344CB8AC3E}">
        <p14:creationId xmlns:p14="http://schemas.microsoft.com/office/powerpoint/2010/main" val="3646312135"/>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Line 26"/>
          <p:cNvSpPr>
            <a:spLocks noChangeShapeType="1"/>
          </p:cNvSpPr>
          <p:nvPr/>
        </p:nvSpPr>
        <p:spPr bwMode="auto">
          <a:xfrm flipV="1">
            <a:off x="2411760" y="6348699"/>
            <a:ext cx="5581650" cy="12700"/>
          </a:xfrm>
          <a:prstGeom prst="line">
            <a:avLst/>
          </a:prstGeom>
          <a:noFill/>
          <a:ln w="254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lIns="90000" tIns="46800" rIns="90000" bIns="46800">
            <a:spAutoFit/>
          </a:bodyPr>
          <a:lstStyle/>
          <a:p>
            <a:endParaRPr lang="de-DE"/>
          </a:p>
        </p:txBody>
      </p:sp>
      <p:sp>
        <p:nvSpPr>
          <p:cNvPr id="50178" name="Line 27"/>
          <p:cNvSpPr>
            <a:spLocks noChangeShapeType="1"/>
          </p:cNvSpPr>
          <p:nvPr/>
        </p:nvSpPr>
        <p:spPr bwMode="auto">
          <a:xfrm flipV="1">
            <a:off x="2411760" y="3564224"/>
            <a:ext cx="0" cy="2797175"/>
          </a:xfrm>
          <a:prstGeom prst="line">
            <a:avLst/>
          </a:prstGeom>
          <a:noFill/>
          <a:ln w="254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lIns="90000" tIns="46800" rIns="90000" bIns="46800">
            <a:spAutoFit/>
          </a:bodyPr>
          <a:lstStyle/>
          <a:p>
            <a:endParaRPr lang="de-DE"/>
          </a:p>
        </p:txBody>
      </p:sp>
      <p:sp>
        <p:nvSpPr>
          <p:cNvPr id="50179" name="Rectangle 12"/>
          <p:cNvSpPr>
            <a:spLocks noChangeArrowheads="1"/>
          </p:cNvSpPr>
          <p:nvPr/>
        </p:nvSpPr>
        <p:spPr bwMode="auto">
          <a:xfrm>
            <a:off x="6078885" y="6339174"/>
            <a:ext cx="19288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a:solidFill>
                  <a:srgbClr val="000000"/>
                </a:solidFill>
                <a:latin typeface="Arial" panose="020B0604020202020204" pitchFamily="34" charset="0"/>
              </a:rPr>
              <a:t>Verschuldungsgrad</a:t>
            </a:r>
          </a:p>
        </p:txBody>
      </p:sp>
      <p:sp>
        <p:nvSpPr>
          <p:cNvPr id="50180" name="Line 17"/>
          <p:cNvSpPr>
            <a:spLocks noChangeShapeType="1"/>
          </p:cNvSpPr>
          <p:nvPr/>
        </p:nvSpPr>
        <p:spPr bwMode="auto">
          <a:xfrm flipV="1">
            <a:off x="2421285" y="3927761"/>
            <a:ext cx="5105400" cy="1524000"/>
          </a:xfrm>
          <a:prstGeom prst="line">
            <a:avLst/>
          </a:prstGeom>
          <a:noFill/>
          <a:ln w="38100">
            <a:solidFill>
              <a:srgbClr val="800000"/>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50181" name="Rectangle 2"/>
          <p:cNvSpPr>
            <a:spLocks noGrp="1" noChangeArrowheads="1"/>
          </p:cNvSpPr>
          <p:nvPr>
            <p:ph type="title"/>
          </p:nvPr>
        </p:nvSpPr>
        <p:spPr>
          <a:xfrm>
            <a:off x="1893888" y="381000"/>
            <a:ext cx="6716712" cy="933450"/>
          </a:xfrm>
        </p:spPr>
        <p:txBody>
          <a:bodyPr/>
          <a:lstStyle/>
          <a:p>
            <a:r>
              <a:rPr lang="de-DE" altLang="en-US" dirty="0" err="1" smtClean="0"/>
              <a:t>Leverage</a:t>
            </a:r>
            <a:r>
              <a:rPr lang="de-DE" altLang="en-US" dirty="0" smtClean="0"/>
              <a:t>-Effekt (</a:t>
            </a:r>
            <a:r>
              <a:rPr lang="de-DE" altLang="en-US" dirty="0" err="1" smtClean="0"/>
              <a:t>Hebelung</a:t>
            </a:r>
            <a:r>
              <a:rPr lang="de-DE" altLang="en-US" dirty="0" smtClean="0"/>
              <a:t>) der Kapitalstruktur</a:t>
            </a:r>
          </a:p>
        </p:txBody>
      </p:sp>
      <mc:AlternateContent xmlns:mc="http://schemas.openxmlformats.org/markup-compatibility/2006" xmlns:a14="http://schemas.microsoft.com/office/drawing/2010/main">
        <mc:Choice Requires="a14">
          <p:sp>
            <p:nvSpPr>
              <p:cNvPr id="50182" name="Rectangle 10"/>
              <p:cNvSpPr>
                <a:spLocks noChangeArrowheads="1"/>
              </p:cNvSpPr>
              <p:nvPr/>
            </p:nvSpPr>
            <p:spPr bwMode="auto">
              <a:xfrm>
                <a:off x="1811685" y="3672174"/>
                <a:ext cx="521851" cy="34073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14:m>
                  <m:oMathPara xmlns:m="http://schemas.openxmlformats.org/officeDocument/2006/math">
                    <m:oMathParaPr>
                      <m:jc m:val="centerGroup"/>
                    </m:oMathParaPr>
                    <m:oMath xmlns:m="http://schemas.openxmlformats.org/officeDocument/2006/math">
                      <m:sSub>
                        <m:sSubPr>
                          <m:ctrlPr>
                            <a:rPr lang="de-DE" sz="1600" i="1" smtClean="0">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b="0" i="1" smtClean="0">
                              <a:latin typeface="Cambria Math" panose="02040503050406030204" pitchFamily="18" charset="0"/>
                              <a:cs typeface="Arial" panose="020B0604020202020204" pitchFamily="34" charset="0"/>
                            </a:rPr>
                            <m:t>𝐸</m:t>
                          </m:r>
                          <m:r>
                            <a:rPr lang="de-DE" sz="1600" i="1">
                              <a:latin typeface="Cambria Math" panose="02040503050406030204" pitchFamily="18" charset="0"/>
                              <a:cs typeface="Arial" panose="020B0604020202020204" pitchFamily="34" charset="0"/>
                            </a:rPr>
                            <m:t>𝐾</m:t>
                          </m:r>
                        </m:sub>
                      </m:sSub>
                    </m:oMath>
                  </m:oMathPara>
                </a14:m>
                <a:endParaRPr lang="de-DE" altLang="en-US" sz="1600" dirty="0">
                  <a:solidFill>
                    <a:srgbClr val="000000"/>
                  </a:solidFill>
                  <a:latin typeface="Arial" panose="020B0604020202020204" pitchFamily="34" charset="0"/>
                </a:endParaRPr>
              </a:p>
            </p:txBody>
          </p:sp>
        </mc:Choice>
        <mc:Fallback xmlns="">
          <p:sp>
            <p:nvSpPr>
              <p:cNvPr id="50182" name="Rectangle 10"/>
              <p:cNvSpPr>
                <a:spLocks noRot="1" noChangeAspect="1" noMove="1" noResize="1" noEditPoints="1" noAdjustHandles="1" noChangeArrowheads="1" noChangeShapeType="1" noTextEdit="1"/>
              </p:cNvSpPr>
              <p:nvPr/>
            </p:nvSpPr>
            <p:spPr bwMode="auto">
              <a:xfrm>
                <a:off x="1811685" y="3672174"/>
                <a:ext cx="521851" cy="340735"/>
              </a:xfrm>
              <a:prstGeom prst="rect">
                <a:avLst/>
              </a:prstGeom>
              <a:blipFill>
                <a:blip r:embed="rId2"/>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0183" name="Rectangle 11"/>
              <p:cNvSpPr>
                <a:spLocks noChangeArrowheads="1"/>
              </p:cNvSpPr>
              <p:nvPr/>
            </p:nvSpPr>
            <p:spPr bwMode="auto">
              <a:xfrm>
                <a:off x="1322735" y="4716749"/>
                <a:ext cx="1100792" cy="34073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i="1" dirty="0" smtClean="0">
                    <a:solidFill>
                      <a:srgbClr val="000000"/>
                    </a:solidFill>
                    <a:latin typeface="Arial" panose="020B0604020202020204" pitchFamily="34" charset="0"/>
                  </a:rPr>
                  <a:t>2 </a:t>
                </a:r>
                <a14:m>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i="1">
                            <a:latin typeface="Cambria Math" panose="02040503050406030204" pitchFamily="18" charset="0"/>
                            <a:cs typeface="Arial" panose="020B0604020202020204" pitchFamily="34" charset="0"/>
                          </a:rPr>
                          <m:t>𝐺𝐾</m:t>
                        </m:r>
                      </m:sub>
                    </m:sSub>
                  </m:oMath>
                </a14:m>
                <a:r>
                  <a:rPr lang="de-DE" altLang="en-US" sz="1600" i="1" dirty="0" smtClean="0">
                    <a:solidFill>
                      <a:srgbClr val="000000"/>
                    </a:solidFill>
                    <a:latin typeface="Arial" panose="020B0604020202020204" pitchFamily="34" charset="0"/>
                  </a:rPr>
                  <a:t> - </a:t>
                </a:r>
                <a14:m>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b="0" i="1" smtClean="0">
                            <a:latin typeface="Cambria Math" panose="02040503050406030204" pitchFamily="18" charset="0"/>
                            <a:cs typeface="Arial" panose="020B0604020202020204" pitchFamily="34" charset="0"/>
                          </a:rPr>
                          <m:t>𝐹</m:t>
                        </m:r>
                        <m:r>
                          <a:rPr lang="de-DE" sz="1600" i="1">
                            <a:latin typeface="Cambria Math" panose="02040503050406030204" pitchFamily="18" charset="0"/>
                            <a:cs typeface="Arial" panose="020B0604020202020204" pitchFamily="34" charset="0"/>
                          </a:rPr>
                          <m:t>𝐾</m:t>
                        </m:r>
                      </m:sub>
                    </m:sSub>
                  </m:oMath>
                </a14:m>
                <a:endParaRPr lang="de-DE" altLang="en-US" sz="1600" i="1" dirty="0">
                  <a:solidFill>
                    <a:srgbClr val="000000"/>
                  </a:solidFill>
                  <a:latin typeface="Arial" panose="020B0604020202020204" pitchFamily="34" charset="0"/>
                </a:endParaRPr>
              </a:p>
            </p:txBody>
          </p:sp>
        </mc:Choice>
        <mc:Fallback xmlns="">
          <p:sp>
            <p:nvSpPr>
              <p:cNvPr id="50183" name="Rectangle 11"/>
              <p:cNvSpPr>
                <a:spLocks noRot="1" noChangeAspect="1" noMove="1" noResize="1" noEditPoints="1" noAdjustHandles="1" noChangeArrowheads="1" noChangeShapeType="1" noTextEdit="1"/>
              </p:cNvSpPr>
              <p:nvPr/>
            </p:nvSpPr>
            <p:spPr bwMode="auto">
              <a:xfrm>
                <a:off x="1322735" y="4716749"/>
                <a:ext cx="1100792" cy="340735"/>
              </a:xfrm>
              <a:prstGeom prst="rect">
                <a:avLst/>
              </a:prstGeom>
              <a:blipFill>
                <a:blip r:embed="rId3"/>
                <a:stretch>
                  <a:fillRect l="-3315" t="-5357" b="-21429"/>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de-DE">
                    <a:noFill/>
                  </a:rPr>
                  <a:t> </a:t>
                </a:r>
              </a:p>
            </p:txBody>
          </p:sp>
        </mc:Fallback>
      </mc:AlternateContent>
      <p:sp>
        <p:nvSpPr>
          <p:cNvPr id="50184" name="Rectangle 13"/>
          <p:cNvSpPr>
            <a:spLocks noChangeArrowheads="1"/>
          </p:cNvSpPr>
          <p:nvPr/>
        </p:nvSpPr>
        <p:spPr bwMode="auto">
          <a:xfrm>
            <a:off x="4326285" y="6339174"/>
            <a:ext cx="2936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a:solidFill>
                  <a:srgbClr val="000000"/>
                </a:solidFill>
                <a:latin typeface="Arial" panose="020B0604020202020204" pitchFamily="34" charset="0"/>
              </a:rPr>
              <a:t>1</a:t>
            </a:r>
          </a:p>
        </p:txBody>
      </p:sp>
      <p:sp>
        <p:nvSpPr>
          <p:cNvPr id="50185" name="Rectangle 14"/>
          <p:cNvSpPr>
            <a:spLocks noChangeArrowheads="1"/>
          </p:cNvSpPr>
          <p:nvPr/>
        </p:nvSpPr>
        <p:spPr bwMode="auto">
          <a:xfrm>
            <a:off x="2421285" y="4842161"/>
            <a:ext cx="2057400" cy="1524000"/>
          </a:xfrm>
          <a:prstGeom prst="rect">
            <a:avLst/>
          </a:prstGeom>
          <a:noFill/>
          <a:ln w="9525">
            <a:solidFill>
              <a:schemeClr val="tx1"/>
            </a:solidFill>
            <a:prstDash val="dash"/>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0186" name="Oval 15"/>
          <p:cNvSpPr>
            <a:spLocks noChangeArrowheads="1"/>
          </p:cNvSpPr>
          <p:nvPr/>
        </p:nvSpPr>
        <p:spPr bwMode="auto">
          <a:xfrm>
            <a:off x="2367310" y="5405724"/>
            <a:ext cx="76200" cy="76200"/>
          </a:xfrm>
          <a:prstGeom prst="ellipse">
            <a:avLst/>
          </a:prstGeom>
          <a:solidFill>
            <a:srgbClr val="FF0000"/>
          </a:solidFill>
          <a:ln w="9525">
            <a:solidFill>
              <a:schemeClr val="tx1"/>
            </a:solidFill>
            <a:round/>
            <a:headEnd type="none" w="sm" len="sm"/>
            <a:tailEnd type="none" w="sm" len="sm"/>
          </a:ln>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0187" name="Oval 16"/>
          <p:cNvSpPr>
            <a:spLocks noChangeArrowheads="1"/>
          </p:cNvSpPr>
          <p:nvPr/>
        </p:nvSpPr>
        <p:spPr bwMode="auto">
          <a:xfrm>
            <a:off x="4429473" y="4791361"/>
            <a:ext cx="76200" cy="76200"/>
          </a:xfrm>
          <a:prstGeom prst="ellipse">
            <a:avLst/>
          </a:prstGeom>
          <a:solidFill>
            <a:srgbClr val="FF0000"/>
          </a:solidFill>
          <a:ln w="9525">
            <a:solidFill>
              <a:schemeClr val="tx1"/>
            </a:solidFill>
            <a:round/>
            <a:headEnd type="none" w="sm" len="sm"/>
            <a:tailEnd type="none" w="sm" len="sm"/>
          </a:ln>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mc:AlternateContent xmlns:mc="http://schemas.openxmlformats.org/markup-compatibility/2006" xmlns:a14="http://schemas.microsoft.com/office/drawing/2010/main">
        <mc:Choice Requires="a14">
          <p:sp>
            <p:nvSpPr>
              <p:cNvPr id="50188" name="Text Box 18"/>
              <p:cNvSpPr txBox="1">
                <a:spLocks noChangeArrowheads="1"/>
              </p:cNvSpPr>
              <p:nvPr/>
            </p:nvSpPr>
            <p:spPr bwMode="auto">
              <a:xfrm>
                <a:off x="95350" y="2766722"/>
                <a:ext cx="2057400" cy="925511"/>
              </a:xfrm>
              <a:prstGeom prst="rect">
                <a:avLst/>
              </a:prstGeom>
              <a:gradFill rotWithShape="0">
                <a:gsLst>
                  <a:gs pos="0">
                    <a:srgbClr val="800000"/>
                  </a:gs>
                  <a:gs pos="100000">
                    <a:srgbClr val="3B0000"/>
                  </a:gs>
                </a:gsLst>
                <a:lin ang="5400000" scaled="1"/>
              </a:gradFill>
              <a:ln>
                <a:noFill/>
              </a:ln>
              <a:extLst>
                <a:ext uri="{91240B29-F687-4F45-9708-019B960494DF}">
                  <a14:hiddenLine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b="1" dirty="0" smtClean="0">
                    <a:solidFill>
                      <a:schemeClr val="bg1"/>
                    </a:solidFill>
                    <a:latin typeface="Arial" panose="020B0604020202020204" pitchFamily="34" charset="0"/>
                  </a:rPr>
                  <a:t>Voraussetzung</a:t>
                </a:r>
                <a:br>
                  <a:rPr lang="de-DE" altLang="en-US" sz="1800" b="1" dirty="0" smtClean="0">
                    <a:solidFill>
                      <a:schemeClr val="bg1"/>
                    </a:solidFill>
                    <a:latin typeface="Arial" panose="020B0604020202020204" pitchFamily="34" charset="0"/>
                  </a:rPr>
                </a:br>
                <a:r>
                  <a:rPr lang="de-DE" altLang="en-US" sz="1800" b="1" dirty="0" smtClean="0">
                    <a:solidFill>
                      <a:schemeClr val="bg1"/>
                    </a:solidFill>
                    <a:latin typeface="Arial" panose="020B0604020202020204" pitchFamily="34" charset="0"/>
                  </a:rPr>
                  <a:t>des </a:t>
                </a:r>
                <a:r>
                  <a:rPr lang="de-DE" altLang="en-US" sz="1800" b="1" dirty="0" err="1">
                    <a:solidFill>
                      <a:schemeClr val="bg1"/>
                    </a:solidFill>
                    <a:latin typeface="Arial" panose="020B0604020202020204" pitchFamily="34" charset="0"/>
                  </a:rPr>
                  <a:t>Leverages</a:t>
                </a:r>
                <a:r>
                  <a:rPr lang="de-DE" altLang="en-US" sz="1800" b="1" dirty="0">
                    <a:solidFill>
                      <a:schemeClr val="bg1"/>
                    </a:solidFill>
                    <a:latin typeface="Arial" panose="020B0604020202020204" pitchFamily="34" charset="0"/>
                  </a:rPr>
                  <a:t>:</a:t>
                </a:r>
                <a:br>
                  <a:rPr lang="de-DE" altLang="en-US" sz="1800" b="1" dirty="0">
                    <a:solidFill>
                      <a:schemeClr val="bg1"/>
                    </a:solidFill>
                    <a:latin typeface="Arial" panose="020B0604020202020204" pitchFamily="34" charset="0"/>
                  </a:rPr>
                </a:br>
                <a14:m>
                  <m:oMath xmlns:m="http://schemas.openxmlformats.org/officeDocument/2006/math">
                    <m:sSub>
                      <m:sSubPr>
                        <m:ctrlPr>
                          <a:rPr lang="de-DE" sz="1800" i="1" smtClean="0">
                            <a:solidFill>
                              <a:schemeClr val="bg1"/>
                            </a:solidFill>
                            <a:latin typeface="Cambria Math" panose="02040503050406030204" pitchFamily="18" charset="0"/>
                            <a:cs typeface="Arial" panose="020B0604020202020204" pitchFamily="34" charset="0"/>
                          </a:rPr>
                        </m:ctrlPr>
                      </m:sSubPr>
                      <m:e>
                        <m:r>
                          <a:rPr lang="de-DE" sz="1800" i="1">
                            <a:solidFill>
                              <a:schemeClr val="bg1"/>
                            </a:solidFill>
                            <a:latin typeface="Cambria Math" panose="02040503050406030204" pitchFamily="18" charset="0"/>
                            <a:cs typeface="Arial" panose="020B0604020202020204" pitchFamily="34" charset="0"/>
                          </a:rPr>
                          <m:t>𝑖</m:t>
                        </m:r>
                      </m:e>
                      <m:sub>
                        <m:r>
                          <a:rPr lang="de-DE" sz="1800" b="0" i="1" smtClean="0">
                            <a:solidFill>
                              <a:schemeClr val="bg1"/>
                            </a:solidFill>
                            <a:latin typeface="Cambria Math" panose="02040503050406030204" pitchFamily="18" charset="0"/>
                            <a:cs typeface="Arial" panose="020B0604020202020204" pitchFamily="34" charset="0"/>
                          </a:rPr>
                          <m:t>𝐺</m:t>
                        </m:r>
                        <m:r>
                          <a:rPr lang="de-DE" sz="1800" i="1">
                            <a:solidFill>
                              <a:schemeClr val="bg1"/>
                            </a:solidFill>
                            <a:latin typeface="Cambria Math" panose="02040503050406030204" pitchFamily="18" charset="0"/>
                            <a:cs typeface="Arial" panose="020B0604020202020204" pitchFamily="34" charset="0"/>
                          </a:rPr>
                          <m:t>𝐾</m:t>
                        </m:r>
                      </m:sub>
                    </m:sSub>
                  </m:oMath>
                </a14:m>
                <a:r>
                  <a:rPr lang="de-DE" altLang="en-US" sz="1800" b="1" i="1" dirty="0" smtClean="0">
                    <a:solidFill>
                      <a:schemeClr val="bg1"/>
                    </a:solidFill>
                    <a:latin typeface="Arial" panose="020B0604020202020204" pitchFamily="34" charset="0"/>
                  </a:rPr>
                  <a:t> &gt; </a:t>
                </a:r>
                <a14:m>
                  <m:oMath xmlns:m="http://schemas.openxmlformats.org/officeDocument/2006/math">
                    <m:sSub>
                      <m:sSubPr>
                        <m:ctrlPr>
                          <a:rPr lang="de-DE" sz="1800" i="1">
                            <a:solidFill>
                              <a:schemeClr val="bg1"/>
                            </a:solidFill>
                            <a:latin typeface="Cambria Math" panose="02040503050406030204" pitchFamily="18" charset="0"/>
                            <a:cs typeface="Arial" panose="020B0604020202020204" pitchFamily="34" charset="0"/>
                          </a:rPr>
                        </m:ctrlPr>
                      </m:sSubPr>
                      <m:e>
                        <m:r>
                          <a:rPr lang="de-DE" sz="1800" i="1">
                            <a:solidFill>
                              <a:schemeClr val="bg1"/>
                            </a:solidFill>
                            <a:latin typeface="Cambria Math" panose="02040503050406030204" pitchFamily="18" charset="0"/>
                            <a:cs typeface="Arial" panose="020B0604020202020204" pitchFamily="34" charset="0"/>
                          </a:rPr>
                          <m:t>𝑖</m:t>
                        </m:r>
                      </m:e>
                      <m:sub>
                        <m:r>
                          <a:rPr lang="de-DE" sz="1800" b="0" i="1" smtClean="0">
                            <a:solidFill>
                              <a:schemeClr val="bg1"/>
                            </a:solidFill>
                            <a:latin typeface="Cambria Math" panose="02040503050406030204" pitchFamily="18" charset="0"/>
                            <a:cs typeface="Arial" panose="020B0604020202020204" pitchFamily="34" charset="0"/>
                          </a:rPr>
                          <m:t>𝐹</m:t>
                        </m:r>
                        <m:r>
                          <a:rPr lang="de-DE" sz="1800" i="1">
                            <a:solidFill>
                              <a:schemeClr val="bg1"/>
                            </a:solidFill>
                            <a:latin typeface="Cambria Math" panose="02040503050406030204" pitchFamily="18" charset="0"/>
                            <a:cs typeface="Arial" panose="020B0604020202020204" pitchFamily="34" charset="0"/>
                          </a:rPr>
                          <m:t>𝐾</m:t>
                        </m:r>
                      </m:sub>
                    </m:sSub>
                  </m:oMath>
                </a14:m>
                <a:endParaRPr lang="de-DE" altLang="en-US" sz="1800" b="1" dirty="0">
                  <a:solidFill>
                    <a:schemeClr val="bg1"/>
                  </a:solidFill>
                  <a:latin typeface="Arial" panose="020B0604020202020204" pitchFamily="34" charset="0"/>
                </a:endParaRPr>
              </a:p>
            </p:txBody>
          </p:sp>
        </mc:Choice>
        <mc:Fallback xmlns="">
          <p:sp>
            <p:nvSpPr>
              <p:cNvPr id="50188" name="Text Box 18"/>
              <p:cNvSpPr txBox="1">
                <a:spLocks noRot="1" noChangeAspect="1" noMove="1" noResize="1" noEditPoints="1" noAdjustHandles="1" noChangeArrowheads="1" noChangeShapeType="1" noTextEdit="1"/>
              </p:cNvSpPr>
              <p:nvPr/>
            </p:nvSpPr>
            <p:spPr bwMode="auto">
              <a:xfrm>
                <a:off x="95350" y="2766722"/>
                <a:ext cx="2057400" cy="925511"/>
              </a:xfrm>
              <a:prstGeom prst="rect">
                <a:avLst/>
              </a:prstGeom>
              <a:blipFill>
                <a:blip r:embed="rId4"/>
                <a:stretch>
                  <a:fillRect t="-3289" b="-9211"/>
                </a:stretch>
              </a:blip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0189" name="Rectangle 21"/>
              <p:cNvSpPr>
                <a:spLocks noChangeArrowheads="1"/>
              </p:cNvSpPr>
              <p:nvPr/>
            </p:nvSpPr>
            <p:spPr bwMode="auto">
              <a:xfrm>
                <a:off x="1781523" y="5272374"/>
                <a:ext cx="534675" cy="34073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14:m>
                  <m:oMathPara xmlns:m="http://schemas.openxmlformats.org/officeDocument/2006/math">
                    <m:oMathParaPr>
                      <m:jc m:val="centerGroup"/>
                    </m:oMathParaPr>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i="1">
                              <a:latin typeface="Cambria Math" panose="02040503050406030204" pitchFamily="18" charset="0"/>
                              <a:cs typeface="Arial" panose="020B0604020202020204" pitchFamily="34" charset="0"/>
                            </a:rPr>
                            <m:t>𝐺𝐾</m:t>
                          </m:r>
                        </m:sub>
                      </m:sSub>
                    </m:oMath>
                  </m:oMathPara>
                </a14:m>
                <a:endParaRPr lang="de-DE" altLang="en-US" sz="1600" i="1" dirty="0">
                  <a:solidFill>
                    <a:srgbClr val="000000"/>
                  </a:solidFill>
                  <a:latin typeface="Arial" panose="020B0604020202020204" pitchFamily="34" charset="0"/>
                </a:endParaRPr>
              </a:p>
            </p:txBody>
          </p:sp>
        </mc:Choice>
        <mc:Fallback xmlns="">
          <p:sp>
            <p:nvSpPr>
              <p:cNvPr id="50189" name="Rectangle 21"/>
              <p:cNvSpPr>
                <a:spLocks noRot="1" noChangeAspect="1" noMove="1" noResize="1" noEditPoints="1" noAdjustHandles="1" noChangeArrowheads="1" noChangeShapeType="1" noTextEdit="1"/>
              </p:cNvSpPr>
              <p:nvPr/>
            </p:nvSpPr>
            <p:spPr bwMode="auto">
              <a:xfrm>
                <a:off x="1781523" y="5272374"/>
                <a:ext cx="534675" cy="340735"/>
              </a:xfrm>
              <a:prstGeom prst="rect">
                <a:avLst/>
              </a:prstGeom>
              <a:blipFill>
                <a:blip r:embed="rId5"/>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de-DE">
                    <a:noFill/>
                  </a:rPr>
                  <a:t> </a:t>
                </a:r>
              </a:p>
            </p:txBody>
          </p:sp>
        </mc:Fallback>
      </mc:AlternateContent>
      <p:sp>
        <p:nvSpPr>
          <p:cNvPr id="50190" name="Rectangle 22"/>
          <p:cNvSpPr>
            <a:spLocks noChangeArrowheads="1"/>
          </p:cNvSpPr>
          <p:nvPr/>
        </p:nvSpPr>
        <p:spPr bwMode="auto">
          <a:xfrm>
            <a:off x="2345085" y="6339174"/>
            <a:ext cx="2936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a:solidFill>
                  <a:srgbClr val="000000"/>
                </a:solidFill>
                <a:latin typeface="Arial" panose="020B0604020202020204" pitchFamily="34" charset="0"/>
              </a:rPr>
              <a:t>0</a:t>
            </a:r>
          </a:p>
        </p:txBody>
      </p:sp>
      <p:sp>
        <p:nvSpPr>
          <p:cNvPr id="50191" name="Rectangle 24"/>
          <p:cNvSpPr>
            <a:spLocks noChangeArrowheads="1"/>
          </p:cNvSpPr>
          <p:nvPr/>
        </p:nvSpPr>
        <p:spPr bwMode="auto">
          <a:xfrm>
            <a:off x="0" y="32575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mc:AlternateContent xmlns:mc="http://schemas.openxmlformats.org/markup-compatibility/2006" xmlns:a14="http://schemas.microsoft.com/office/drawing/2010/main">
        <mc:Choice Requires="a14">
          <p:sp>
            <p:nvSpPr>
              <p:cNvPr id="50193" name="Rectangle 25"/>
              <p:cNvSpPr>
                <a:spLocks noChangeArrowheads="1"/>
              </p:cNvSpPr>
              <p:nvPr/>
            </p:nvSpPr>
            <p:spPr bwMode="auto">
              <a:xfrm>
                <a:off x="4603026" y="2130052"/>
                <a:ext cx="4607649" cy="18180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type="none" w="sm" len="sm"/>
                    <a:tailEnd type="none" w="sm" len="sm"/>
                  </a14:hiddenLine>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i="1" dirty="0" smtClean="0">
                    <a:latin typeface="Arial" panose="020B0604020202020204" pitchFamily="34" charset="0"/>
                    <a:sym typeface="Symbol" panose="05050102010706020507" pitchFamily="18" charset="2"/>
                  </a:rPr>
                  <a:t>BG	</a:t>
                </a:r>
                <a:r>
                  <a:rPr lang="de-DE" altLang="en-US" sz="1600" dirty="0" smtClean="0">
                    <a:latin typeface="Arial" panose="020B0604020202020204" pitchFamily="34" charset="0"/>
                    <a:sym typeface="Symbol" panose="05050102010706020507" pitchFamily="18" charset="2"/>
                  </a:rPr>
                  <a:t>Bruttogewinn</a:t>
                </a:r>
              </a:p>
              <a:p>
                <a:pPr>
                  <a:spcBef>
                    <a:spcPct val="0"/>
                  </a:spcBef>
                  <a:buClrTx/>
                  <a:buFontTx/>
                  <a:buNone/>
                </a:pPr>
                <a:r>
                  <a:rPr lang="de-DE" altLang="en-US" sz="1600" i="1" dirty="0" smtClean="0">
                    <a:latin typeface="Arial" panose="020B0604020202020204" pitchFamily="34" charset="0"/>
                    <a:sym typeface="Symbol" panose="05050102010706020507" pitchFamily="18" charset="2"/>
                  </a:rPr>
                  <a:t>FK</a:t>
                </a:r>
                <a:r>
                  <a:rPr lang="de-DE" altLang="en-US" sz="1600" dirty="0">
                    <a:latin typeface="Arial" panose="020B0604020202020204" pitchFamily="34" charset="0"/>
                    <a:sym typeface="Symbol" panose="05050102010706020507" pitchFamily="18" charset="2"/>
                  </a:rPr>
                  <a:t>	Fremdkapital</a:t>
                </a:r>
              </a:p>
              <a:p>
                <a:pPr>
                  <a:spcBef>
                    <a:spcPct val="0"/>
                  </a:spcBef>
                  <a:buClrTx/>
                  <a:buFontTx/>
                  <a:buNone/>
                </a:pPr>
                <a:r>
                  <a:rPr lang="de-DE" altLang="en-US" sz="1600" i="1" dirty="0">
                    <a:latin typeface="Arial" panose="020B0604020202020204" pitchFamily="34" charset="0"/>
                    <a:sym typeface="Symbol" panose="05050102010706020507" pitchFamily="18" charset="2"/>
                  </a:rPr>
                  <a:t>EK</a:t>
                </a:r>
                <a:r>
                  <a:rPr lang="de-DE" altLang="en-US" sz="1600" dirty="0">
                    <a:latin typeface="Arial" panose="020B0604020202020204" pitchFamily="34" charset="0"/>
                    <a:sym typeface="Symbol" panose="05050102010706020507" pitchFamily="18" charset="2"/>
                  </a:rPr>
                  <a:t>	Eigenkapital</a:t>
                </a:r>
              </a:p>
              <a:p>
                <a:pPr>
                  <a:spcBef>
                    <a:spcPct val="0"/>
                  </a:spcBef>
                  <a:buClrTx/>
                  <a:buFontTx/>
                  <a:buNone/>
                </a:pPr>
                <a:r>
                  <a:rPr lang="de-DE" altLang="en-US" sz="1600" i="1" dirty="0">
                    <a:latin typeface="Arial" panose="020B0604020202020204" pitchFamily="34" charset="0"/>
                    <a:sym typeface="Symbol" panose="05050102010706020507" pitchFamily="18" charset="2"/>
                  </a:rPr>
                  <a:t>FK/EK</a:t>
                </a:r>
                <a:r>
                  <a:rPr lang="de-DE" altLang="en-US" sz="1600" dirty="0">
                    <a:latin typeface="Arial" panose="020B0604020202020204" pitchFamily="34" charset="0"/>
                    <a:sym typeface="Symbol" panose="05050102010706020507" pitchFamily="18" charset="2"/>
                  </a:rPr>
                  <a:t>	Verschuldungsgrad</a:t>
                </a:r>
              </a:p>
              <a:p>
                <a:pPr>
                  <a:spcBef>
                    <a:spcPct val="0"/>
                  </a:spcBef>
                  <a:buClrTx/>
                  <a:buFontTx/>
                  <a:buNone/>
                </a:pPr>
                <a14:m>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b="0" i="1" smtClean="0">
                            <a:latin typeface="Cambria Math" panose="02040503050406030204" pitchFamily="18" charset="0"/>
                            <a:cs typeface="Arial" panose="020B0604020202020204" pitchFamily="34" charset="0"/>
                          </a:rPr>
                          <m:t>𝐹</m:t>
                        </m:r>
                        <m:r>
                          <a:rPr lang="de-DE" sz="1600" i="1">
                            <a:latin typeface="Cambria Math" panose="02040503050406030204" pitchFamily="18" charset="0"/>
                            <a:cs typeface="Arial" panose="020B0604020202020204" pitchFamily="34" charset="0"/>
                          </a:rPr>
                          <m:t>𝐾</m:t>
                        </m:r>
                      </m:sub>
                    </m:sSub>
                  </m:oMath>
                </a14:m>
                <a:r>
                  <a:rPr lang="de-DE" altLang="en-US" sz="1600" dirty="0">
                    <a:latin typeface="Arial" panose="020B0604020202020204" pitchFamily="34" charset="0"/>
                    <a:sym typeface="Symbol" panose="05050102010706020507" pitchFamily="18" charset="2"/>
                  </a:rPr>
                  <a:t>	</a:t>
                </a:r>
                <a:r>
                  <a:rPr lang="de-DE" altLang="en-US" sz="1600" dirty="0" smtClean="0">
                    <a:latin typeface="Arial" panose="020B0604020202020204" pitchFamily="34" charset="0"/>
                    <a:sym typeface="Symbol" panose="05050102010706020507" pitchFamily="18" charset="2"/>
                  </a:rPr>
                  <a:t>Fremdkapitalzins</a:t>
                </a:r>
              </a:p>
              <a:p>
                <a:pPr>
                  <a:spcBef>
                    <a:spcPct val="0"/>
                  </a:spcBef>
                  <a:buClrTx/>
                  <a:buFontTx/>
                  <a:buNone/>
                </a:pPr>
                <a14:m>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i="1">
                            <a:latin typeface="Cambria Math" panose="02040503050406030204" pitchFamily="18" charset="0"/>
                            <a:cs typeface="Arial" panose="020B0604020202020204" pitchFamily="34" charset="0"/>
                          </a:rPr>
                          <m:t>𝐸𝐾</m:t>
                        </m:r>
                      </m:sub>
                    </m:sSub>
                  </m:oMath>
                </a14:m>
                <a:r>
                  <a:rPr lang="de-DE" altLang="en-US" sz="1600" dirty="0">
                    <a:latin typeface="Arial" panose="020B0604020202020204" pitchFamily="34" charset="0"/>
                  </a:rPr>
                  <a:t>	erwartete  Eigenkapitalrendite</a:t>
                </a:r>
              </a:p>
              <a:p>
                <a:pPr>
                  <a:spcBef>
                    <a:spcPct val="0"/>
                  </a:spcBef>
                  <a:buClrTx/>
                  <a:buFontTx/>
                  <a:buNone/>
                </a:pPr>
                <a14:m>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i="1">
                            <a:latin typeface="Cambria Math" panose="02040503050406030204" pitchFamily="18" charset="0"/>
                            <a:cs typeface="Arial" panose="020B0604020202020204" pitchFamily="34" charset="0"/>
                          </a:rPr>
                          <m:t>𝐺𝐾</m:t>
                        </m:r>
                      </m:sub>
                    </m:sSub>
                  </m:oMath>
                </a14:m>
                <a:r>
                  <a:rPr lang="de-DE" altLang="en-US" sz="1600" i="1" dirty="0">
                    <a:latin typeface="Arial" panose="020B0604020202020204" pitchFamily="34" charset="0"/>
                    <a:sym typeface="Symbol" panose="05050102010706020507" pitchFamily="18" charset="2"/>
                  </a:rPr>
                  <a:t>	</a:t>
                </a:r>
                <a:r>
                  <a:rPr lang="de-DE" altLang="en-US" sz="1600" dirty="0">
                    <a:latin typeface="Arial" panose="020B0604020202020204" pitchFamily="34" charset="0"/>
                    <a:sym typeface="Symbol" panose="05050102010706020507" pitchFamily="18" charset="2"/>
                  </a:rPr>
                  <a:t>erwartete Gesamtkapitalrendite</a:t>
                </a:r>
                <a:r>
                  <a:rPr lang="de-DE" altLang="en-US" sz="1600" i="1" dirty="0">
                    <a:latin typeface="Arial" panose="020B0604020202020204" pitchFamily="34" charset="0"/>
                    <a:sym typeface="Symbol" panose="05050102010706020507" pitchFamily="18" charset="2"/>
                  </a:rPr>
                  <a:t> (</a:t>
                </a:r>
                <a:r>
                  <a:rPr lang="de-DE" altLang="en-US" sz="1600" i="1" dirty="0" smtClean="0">
                    <a:latin typeface="Arial" panose="020B0604020202020204" pitchFamily="34" charset="0"/>
                    <a:sym typeface="Symbol" panose="05050102010706020507" pitchFamily="18" charset="2"/>
                  </a:rPr>
                  <a:t>EBIT)</a:t>
                </a:r>
                <a:endParaRPr lang="de-DE" altLang="en-US" sz="1600" dirty="0">
                  <a:latin typeface="Arial" panose="020B0604020202020204" pitchFamily="34" charset="0"/>
                  <a:sym typeface="Symbol" panose="05050102010706020507" pitchFamily="18" charset="2"/>
                </a:endParaRPr>
              </a:p>
            </p:txBody>
          </p:sp>
        </mc:Choice>
        <mc:Fallback xmlns="">
          <p:sp>
            <p:nvSpPr>
              <p:cNvPr id="50193" name="Rectangle 25"/>
              <p:cNvSpPr>
                <a:spLocks noRot="1" noChangeAspect="1" noMove="1" noResize="1" noEditPoints="1" noAdjustHandles="1" noChangeArrowheads="1" noChangeShapeType="1" noTextEdit="1"/>
              </p:cNvSpPr>
              <p:nvPr/>
            </p:nvSpPr>
            <p:spPr bwMode="auto">
              <a:xfrm>
                <a:off x="4603026" y="2130052"/>
                <a:ext cx="4607649" cy="1818063"/>
              </a:xfrm>
              <a:prstGeom prst="rect">
                <a:avLst/>
              </a:prstGeom>
              <a:blipFill>
                <a:blip r:embed="rId6"/>
                <a:stretch>
                  <a:fillRect l="-794" t="-334" b="-3679"/>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0" name="Rectangle 3">
                <a:extLst>
                  <a:ext uri="{FF2B5EF4-FFF2-40B4-BE49-F238E27FC236}">
                    <a16:creationId xmlns:a16="http://schemas.microsoft.com/office/drawing/2014/main" id="{F2C7D504-C239-2E4B-A1DC-55D2C824F43F}"/>
                  </a:ext>
                </a:extLst>
              </p:cNvPr>
              <p:cNvSpPr txBox="1">
                <a:spLocks noChangeArrowheads="1"/>
              </p:cNvSpPr>
              <p:nvPr/>
            </p:nvSpPr>
            <p:spPr>
              <a:xfrm>
                <a:off x="127373" y="1109954"/>
                <a:ext cx="5831160" cy="1745899"/>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endParaRPr lang="de-DE" sz="1800" dirty="0" smtClean="0">
                  <a:latin typeface="Arial" panose="020B0604020202020204" pitchFamily="34" charset="0"/>
                  <a:cs typeface="Arial" panose="020B0604020202020204" pitchFamily="34" charset="0"/>
                </a:endParaRPr>
              </a:p>
              <a:p>
                <a:pPr marL="0" indent="0">
                  <a:buNone/>
                  <a:defRPr/>
                </a:pPr>
                <a14:m>
                  <m:oMathPara xmlns:m="http://schemas.openxmlformats.org/officeDocument/2006/math">
                    <m:oMathParaPr>
                      <m:jc m:val="centerGroup"/>
                    </m:oMathParaPr>
                    <m:oMath xmlns:m="http://schemas.openxmlformats.org/officeDocument/2006/math">
                      <m:r>
                        <a:rPr lang="de-DE" sz="1800" b="0" i="1" smtClean="0">
                          <a:latin typeface="Cambria Math" panose="02040503050406030204" pitchFamily="18" charset="0"/>
                          <a:cs typeface="Arial" panose="020B0604020202020204" pitchFamily="34" charset="0"/>
                        </a:rPr>
                        <m:t>𝐵𝐺</m:t>
                      </m:r>
                      <m:r>
                        <a:rPr lang="de-DE" sz="1800" b="0" i="1" smtClean="0">
                          <a:latin typeface="Cambria Math" panose="02040503050406030204" pitchFamily="18" charset="0"/>
                          <a:cs typeface="Arial" panose="020B0604020202020204" pitchFamily="34" charset="0"/>
                        </a:rPr>
                        <m:t>=(</m:t>
                      </m:r>
                      <m:r>
                        <a:rPr lang="de-DE" sz="1800" i="1">
                          <a:latin typeface="Cambria Math" panose="02040503050406030204" pitchFamily="18" charset="0"/>
                          <a:cs typeface="Arial" panose="020B0604020202020204" pitchFamily="34" charset="0"/>
                        </a:rPr>
                        <m:t>𝐸𝐾</m:t>
                      </m:r>
                      <m:r>
                        <a:rPr lang="de-DE" sz="1800" i="1">
                          <a:latin typeface="Cambria Math" panose="02040503050406030204" pitchFamily="18" charset="0"/>
                          <a:cs typeface="Arial" panose="020B0604020202020204" pitchFamily="34" charset="0"/>
                        </a:rPr>
                        <m:t>+</m:t>
                      </m:r>
                      <m:r>
                        <a:rPr lang="de-DE" sz="1800" i="1">
                          <a:latin typeface="Cambria Math" panose="02040503050406030204" pitchFamily="18" charset="0"/>
                          <a:cs typeface="Arial" panose="020B0604020202020204" pitchFamily="34" charset="0"/>
                        </a:rPr>
                        <m:t>𝐹𝐾</m:t>
                      </m:r>
                      <m:r>
                        <a:rPr lang="de-DE" sz="1800" b="0" i="1" smtClean="0">
                          <a:latin typeface="Cambria Math" panose="02040503050406030204" pitchFamily="18" charset="0"/>
                          <a:cs typeface="Arial" panose="020B0604020202020204" pitchFamily="34" charset="0"/>
                        </a:rPr>
                        <m:t>)</m:t>
                      </m:r>
                      <m:r>
                        <a:rPr lang="de-DE" sz="1800"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𝐺</m:t>
                          </m:r>
                          <m:r>
                            <a:rPr lang="de-DE" sz="1800" i="1">
                              <a:latin typeface="Cambria Math" panose="02040503050406030204" pitchFamily="18" charset="0"/>
                              <a:cs typeface="Arial" panose="020B0604020202020204" pitchFamily="34" charset="0"/>
                            </a:rPr>
                            <m:t>𝐾</m:t>
                          </m:r>
                        </m:sub>
                      </m:sSub>
                      <m:r>
                        <a:rPr lang="de-DE" sz="1800" b="0" i="1" smtClean="0">
                          <a:latin typeface="Cambria Math" panose="02040503050406030204" pitchFamily="18" charset="0"/>
                          <a:cs typeface="Arial" panose="020B0604020202020204" pitchFamily="34" charset="0"/>
                        </a:rPr>
                        <m:t>=</m:t>
                      </m:r>
                      <m:r>
                        <a:rPr lang="de-DE" sz="1800" b="0" i="1" smtClean="0">
                          <a:latin typeface="Cambria Math" panose="02040503050406030204" pitchFamily="18" charset="0"/>
                          <a:cs typeface="Arial" panose="020B0604020202020204" pitchFamily="34" charset="0"/>
                        </a:rPr>
                        <m:t>𝐸𝐾</m:t>
                      </m:r>
                      <m:r>
                        <a:rPr lang="de-DE" sz="1800"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de-DE" sz="1800" b="0" i="1" smtClean="0">
                              <a:latin typeface="Cambria Math" panose="02040503050406030204" pitchFamily="18" charset="0"/>
                              <a:cs typeface="Arial" panose="020B0604020202020204" pitchFamily="34" charset="0"/>
                            </a:rPr>
                          </m:ctrlPr>
                        </m:sSubPr>
                        <m:e>
                          <m:r>
                            <a:rPr lang="de-DE" sz="1800" b="0" i="1" smtClean="0">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𝐸𝐾</m:t>
                          </m:r>
                        </m:sub>
                      </m:sSub>
                      <m:r>
                        <a:rPr lang="de-DE" sz="1800" b="0" i="1" smtClean="0">
                          <a:latin typeface="Cambria Math" panose="02040503050406030204" pitchFamily="18" charset="0"/>
                          <a:cs typeface="Arial" panose="020B0604020202020204" pitchFamily="34" charset="0"/>
                        </a:rPr>
                        <m:t>+</m:t>
                      </m:r>
                      <m:r>
                        <a:rPr lang="de-DE" sz="1800" b="0" i="1" smtClean="0">
                          <a:latin typeface="Cambria Math" panose="02040503050406030204" pitchFamily="18" charset="0"/>
                          <a:cs typeface="Arial" panose="020B0604020202020204" pitchFamily="34" charset="0"/>
                        </a:rPr>
                        <m:t>𝐹𝐾</m:t>
                      </m:r>
                      <m:r>
                        <a:rPr lang="de-DE" sz="1800"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𝐹</m:t>
                          </m:r>
                          <m:r>
                            <a:rPr lang="de-DE" sz="1800" i="1">
                              <a:latin typeface="Cambria Math" panose="02040503050406030204" pitchFamily="18" charset="0"/>
                              <a:cs typeface="Arial" panose="020B0604020202020204" pitchFamily="34" charset="0"/>
                            </a:rPr>
                            <m:t>𝐾</m:t>
                          </m:r>
                        </m:sub>
                      </m:sSub>
                    </m:oMath>
                  </m:oMathPara>
                </a14:m>
                <a:endParaRPr lang="de-DE" sz="1800" dirty="0">
                  <a:latin typeface="Arial" panose="020B0604020202020204" pitchFamily="34" charset="0"/>
                  <a:cs typeface="Arial" panose="020B0604020202020204" pitchFamily="34" charset="0"/>
                </a:endParaRPr>
              </a:p>
              <a:p>
                <a:pPr marL="0" indent="0">
                  <a:buNone/>
                  <a:defRPr/>
                </a:pPr>
                <a14:m>
                  <m:oMathPara xmlns:m="http://schemas.openxmlformats.org/officeDocument/2006/math">
                    <m:oMathParaPr>
                      <m:jc m:val="centerGroup"/>
                    </m:oMathParaPr>
                    <m:oMath xmlns:m="http://schemas.openxmlformats.org/officeDocument/2006/math">
                      <m:r>
                        <a:rPr lang="de-DE" sz="1800" i="1" smtClean="0">
                          <a:latin typeface="Cambria Math" panose="02040503050406030204" pitchFamily="18" charset="0"/>
                          <a:ea typeface="Cambria Math" panose="02040503050406030204" pitchFamily="18" charset="0"/>
                          <a:cs typeface="Arial" panose="020B0604020202020204" pitchFamily="34" charset="0"/>
                        </a:rPr>
                        <m:t>⟹</m:t>
                      </m:r>
                      <m:r>
                        <a:rPr lang="de-DE" sz="1800" b="0" i="1" smtClean="0">
                          <a:latin typeface="Cambria Math" panose="02040503050406030204" pitchFamily="18" charset="0"/>
                          <a:ea typeface="Cambria Math" panose="02040503050406030204" pitchFamily="18" charset="0"/>
                          <a:cs typeface="Arial" panose="020B0604020202020204" pitchFamily="34" charset="0"/>
                        </a:rPr>
                        <m:t> </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𝐸𝐾</m:t>
                          </m:r>
                        </m:sub>
                      </m:sSub>
                      <m:r>
                        <a:rPr lang="de-DE" sz="1800" b="0" i="1" smtClean="0">
                          <a:latin typeface="Cambria Math" panose="02040503050406030204" pitchFamily="18" charset="0"/>
                          <a:cs typeface="Arial" panose="020B0604020202020204" pitchFamily="34" charset="0"/>
                        </a:rPr>
                        <m:t>= </m:t>
                      </m:r>
                      <m:f>
                        <m:fPr>
                          <m:ctrlPr>
                            <a:rPr lang="de-DE" sz="1800" b="0" i="1" smtClean="0">
                              <a:latin typeface="Cambria Math" panose="02040503050406030204" pitchFamily="18" charset="0"/>
                              <a:cs typeface="Arial" panose="020B0604020202020204" pitchFamily="34" charset="0"/>
                            </a:rPr>
                          </m:ctrlPr>
                        </m:fPr>
                        <m:num>
                          <m:r>
                            <a:rPr lang="de-DE" sz="1800" b="0" i="1" smtClean="0">
                              <a:latin typeface="Cambria Math" panose="02040503050406030204" pitchFamily="18" charset="0"/>
                              <a:cs typeface="Arial" panose="020B0604020202020204" pitchFamily="34" charset="0"/>
                            </a:rPr>
                            <m:t>1</m:t>
                          </m:r>
                        </m:num>
                        <m:den>
                          <m:r>
                            <a:rPr lang="de-DE" sz="1800" b="0" i="1" smtClean="0">
                              <a:latin typeface="Cambria Math" panose="02040503050406030204" pitchFamily="18" charset="0"/>
                              <a:cs typeface="Arial" panose="020B0604020202020204" pitchFamily="34" charset="0"/>
                            </a:rPr>
                            <m:t>𝐸𝐾</m:t>
                          </m:r>
                        </m:den>
                      </m:f>
                      <m:d>
                        <m:dPr>
                          <m:ctrlPr>
                            <a:rPr lang="de-DE" sz="1800" b="0" i="1" smtClean="0">
                              <a:latin typeface="Cambria Math" panose="02040503050406030204" pitchFamily="18" charset="0"/>
                              <a:cs typeface="Arial" panose="020B0604020202020204" pitchFamily="34" charset="0"/>
                            </a:rPr>
                          </m:ctrlPr>
                        </m:dPr>
                        <m:e>
                          <m:d>
                            <m:dPr>
                              <m:ctrlPr>
                                <a:rPr lang="de-DE" sz="1800" i="1">
                                  <a:latin typeface="Cambria Math" panose="02040503050406030204" pitchFamily="18" charset="0"/>
                                  <a:cs typeface="Arial" panose="020B0604020202020204" pitchFamily="34" charset="0"/>
                                </a:rPr>
                              </m:ctrlPr>
                            </m:dPr>
                            <m:e>
                              <m:r>
                                <a:rPr lang="de-DE" sz="1800" i="1">
                                  <a:latin typeface="Cambria Math" panose="02040503050406030204" pitchFamily="18" charset="0"/>
                                  <a:cs typeface="Arial" panose="020B0604020202020204" pitchFamily="34" charset="0"/>
                                </a:rPr>
                                <m:t>𝐸𝐾</m:t>
                              </m:r>
                              <m:r>
                                <a:rPr lang="de-DE" sz="1800" i="1">
                                  <a:latin typeface="Cambria Math" panose="02040503050406030204" pitchFamily="18" charset="0"/>
                                  <a:cs typeface="Arial" panose="020B0604020202020204" pitchFamily="34" charset="0"/>
                                </a:rPr>
                                <m:t>+</m:t>
                              </m:r>
                              <m:r>
                                <a:rPr lang="de-DE" sz="1800" i="1">
                                  <a:latin typeface="Cambria Math" panose="02040503050406030204" pitchFamily="18" charset="0"/>
                                  <a:cs typeface="Arial" panose="020B0604020202020204" pitchFamily="34" charset="0"/>
                                </a:rPr>
                                <m:t>𝐹𝐾</m:t>
                              </m:r>
                            </m:e>
                          </m:d>
                          <m:r>
                            <a:rPr lang="de-DE" sz="1800" i="1">
                              <a:latin typeface="Cambria Math" panose="02040503050406030204" pitchFamily="18" charset="0"/>
                              <a:ea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𝐺𝐾</m:t>
                              </m:r>
                            </m:sub>
                          </m:sSub>
                          <m:r>
                            <a:rPr lang="de-DE" sz="1800" b="0" i="1" smtClean="0">
                              <a:latin typeface="Cambria Math" panose="02040503050406030204" pitchFamily="18" charset="0"/>
                              <a:cs typeface="Arial" panose="020B0604020202020204" pitchFamily="34" charset="0"/>
                            </a:rPr>
                            <m:t>−</m:t>
                          </m:r>
                          <m:r>
                            <a:rPr lang="de-DE" sz="1800" i="1">
                              <a:latin typeface="Cambria Math" panose="02040503050406030204" pitchFamily="18" charset="0"/>
                              <a:cs typeface="Arial" panose="020B0604020202020204" pitchFamily="34" charset="0"/>
                            </a:rPr>
                            <m:t>𝐹𝐾</m:t>
                          </m:r>
                          <m:r>
                            <a:rPr lang="de-DE" sz="1800" i="1">
                              <a:latin typeface="Cambria Math" panose="02040503050406030204" pitchFamily="18" charset="0"/>
                              <a:ea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𝐹𝐾</m:t>
                              </m:r>
                            </m:sub>
                          </m:sSub>
                        </m:e>
                      </m:d>
                    </m:oMath>
                  </m:oMathPara>
                </a14:m>
                <a:endParaRPr lang="de-DE" sz="1800" b="0" dirty="0" smtClean="0">
                  <a:latin typeface="Arial" panose="020B0604020202020204" pitchFamily="34" charset="0"/>
                  <a:cs typeface="Arial" panose="020B0604020202020204" pitchFamily="34" charset="0"/>
                </a:endParaRPr>
              </a:p>
              <a:p>
                <a:pPr marL="0" indent="0">
                  <a:buNone/>
                  <a:defRPr/>
                </a:pPr>
                <a14:m>
                  <m:oMathPara xmlns:m="http://schemas.openxmlformats.org/officeDocument/2006/math">
                    <m:oMathParaPr>
                      <m:jc m:val="centerGroup"/>
                    </m:oMathParaPr>
                    <m:oMath xmlns:m="http://schemas.openxmlformats.org/officeDocument/2006/math">
                      <m:r>
                        <a:rPr lang="de-DE" sz="1800" b="0" i="1" smtClean="0">
                          <a:latin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𝐺𝐾</m:t>
                          </m:r>
                        </m:sub>
                      </m:sSub>
                      <m:r>
                        <a:rPr lang="de-DE" sz="1800" b="0" i="1" smtClean="0">
                          <a:latin typeface="Cambria Math" panose="02040503050406030204" pitchFamily="18" charset="0"/>
                          <a:cs typeface="Arial" panose="020B0604020202020204" pitchFamily="34" charset="0"/>
                        </a:rPr>
                        <m:t>+</m:t>
                      </m:r>
                      <m:f>
                        <m:fPr>
                          <m:ctrlPr>
                            <a:rPr lang="de-DE" sz="1800" b="0" i="1" smtClean="0">
                              <a:latin typeface="Cambria Math" panose="02040503050406030204" pitchFamily="18" charset="0"/>
                              <a:cs typeface="Arial" panose="020B0604020202020204" pitchFamily="34" charset="0"/>
                            </a:rPr>
                          </m:ctrlPr>
                        </m:fPr>
                        <m:num>
                          <m:r>
                            <a:rPr lang="de-DE" sz="1800" b="0" i="1" smtClean="0">
                              <a:latin typeface="Cambria Math" panose="02040503050406030204" pitchFamily="18" charset="0"/>
                              <a:cs typeface="Arial" panose="020B0604020202020204" pitchFamily="34" charset="0"/>
                            </a:rPr>
                            <m:t>𝐹𝐾</m:t>
                          </m:r>
                        </m:num>
                        <m:den>
                          <m:r>
                            <a:rPr lang="de-DE" sz="1800" b="0" i="1" smtClean="0">
                              <a:latin typeface="Cambria Math" panose="02040503050406030204" pitchFamily="18" charset="0"/>
                              <a:cs typeface="Arial" panose="020B0604020202020204" pitchFamily="34" charset="0"/>
                            </a:rPr>
                            <m:t>𝐸𝐾</m:t>
                          </m:r>
                        </m:den>
                      </m:f>
                      <m:r>
                        <a:rPr lang="de-DE" sz="1800" b="0" i="1" smtClean="0">
                          <a:latin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𝐺𝐾</m:t>
                          </m:r>
                        </m:sub>
                      </m:sSub>
                      <m:r>
                        <a:rPr lang="de-DE" sz="1800" i="1">
                          <a:latin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𝐹𝐾</m:t>
                          </m:r>
                        </m:sub>
                      </m:sSub>
                      <m:r>
                        <a:rPr lang="de-DE" sz="1800" b="0" i="1" smtClean="0">
                          <a:latin typeface="Cambria Math" panose="02040503050406030204" pitchFamily="18" charset="0"/>
                          <a:cs typeface="Arial" panose="020B0604020202020204" pitchFamily="34" charset="0"/>
                        </a:rPr>
                        <m:t>)</m:t>
                      </m:r>
                    </m:oMath>
                  </m:oMathPara>
                </a14:m>
                <a:endParaRPr lang="de-DE" sz="1800" dirty="0" smtClean="0">
                  <a:latin typeface="Arial" panose="020B0604020202020204" pitchFamily="34" charset="0"/>
                  <a:cs typeface="Arial" panose="020B0604020202020204" pitchFamily="34" charset="0"/>
                </a:endParaRPr>
              </a:p>
              <a:p>
                <a:pPr marL="0" indent="0">
                  <a:buNone/>
                  <a:defRPr/>
                </a:pPr>
                <a:endParaRPr lang="de-DE" sz="1800" dirty="0">
                  <a:latin typeface="Arial" panose="020B0604020202020204" pitchFamily="34" charset="0"/>
                  <a:cs typeface="Arial" panose="020B0604020202020204" pitchFamily="34" charset="0"/>
                </a:endParaRPr>
              </a:p>
            </p:txBody>
          </p:sp>
        </mc:Choice>
        <mc:Fallback xmlns="">
          <p:sp>
            <p:nvSpPr>
              <p:cNvPr id="20" name="Rectangle 3">
                <a:extLst>
                  <a:ext uri="{FF2B5EF4-FFF2-40B4-BE49-F238E27FC236}">
                    <a16:creationId xmlns:a16="http://schemas.microsoft.com/office/drawing/2014/main" id="{F2C7D504-C239-2E4B-A1DC-55D2C824F43F}"/>
                  </a:ext>
                </a:extLst>
              </p:cNvPr>
              <p:cNvSpPr txBox="1">
                <a:spLocks noRot="1" noChangeAspect="1" noMove="1" noResize="1" noEditPoints="1" noAdjustHandles="1" noChangeArrowheads="1" noChangeShapeType="1" noTextEdit="1"/>
              </p:cNvSpPr>
              <p:nvPr/>
            </p:nvSpPr>
            <p:spPr>
              <a:xfrm>
                <a:off x="127373" y="1109954"/>
                <a:ext cx="5831160" cy="1745899"/>
              </a:xfrm>
              <a:prstGeom prst="rect">
                <a:avLst/>
              </a:prstGeom>
              <a:blipFill>
                <a:blip r:embed="rId7"/>
                <a:stretch>
                  <a:fillRect/>
                </a:stretch>
              </a:blipFill>
            </p:spPr>
            <p:txBody>
              <a:bodyPr/>
              <a:lstStyle/>
              <a:p>
                <a:r>
                  <a:rPr lang="de-DE">
                    <a:noFill/>
                  </a:rPr>
                  <a:t> </a:t>
                </a:r>
              </a:p>
            </p:txBody>
          </p:sp>
        </mc:Fallback>
      </mc:AlternateContent>
    </p:spTree>
    <p:extLst>
      <p:ext uri="{BB962C8B-B14F-4D97-AF65-F5344CB8AC3E}">
        <p14:creationId xmlns:p14="http://schemas.microsoft.com/office/powerpoint/2010/main" val="209573794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a:xfrm>
            <a:off x="1893888" y="381000"/>
            <a:ext cx="6716712" cy="933450"/>
          </a:xfrm>
        </p:spPr>
        <p:txBody>
          <a:bodyPr/>
          <a:lstStyle/>
          <a:p>
            <a:r>
              <a:rPr lang="de-DE" altLang="en-US" dirty="0" err="1" smtClean="0"/>
              <a:t>Leverage</a:t>
            </a:r>
            <a:r>
              <a:rPr lang="de-DE" altLang="en-US" dirty="0" smtClean="0"/>
              <a:t>-Effekt (</a:t>
            </a:r>
            <a:r>
              <a:rPr lang="de-DE" altLang="en-US" dirty="0" err="1" smtClean="0"/>
              <a:t>Hebelung</a:t>
            </a:r>
            <a:r>
              <a:rPr lang="de-DE" altLang="en-US" dirty="0" smtClean="0"/>
              <a:t>) der Kapitalstruktur</a:t>
            </a:r>
          </a:p>
        </p:txBody>
      </p:sp>
      <p:sp>
        <p:nvSpPr>
          <p:cNvPr id="50191" name="Rectangle 24"/>
          <p:cNvSpPr>
            <a:spLocks noChangeArrowheads="1"/>
          </p:cNvSpPr>
          <p:nvPr/>
        </p:nvSpPr>
        <p:spPr bwMode="auto">
          <a:xfrm>
            <a:off x="0" y="32575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mc:AlternateContent xmlns:mc="http://schemas.openxmlformats.org/markup-compatibility/2006" xmlns:a14="http://schemas.microsoft.com/office/drawing/2010/main">
        <mc:Choice Requires="a14">
          <p:graphicFrame>
            <p:nvGraphicFramePr>
              <p:cNvPr id="2" name="Table 1"/>
              <p:cNvGraphicFramePr>
                <a:graphicFrameLocks noGrp="1"/>
              </p:cNvGraphicFramePr>
              <p:nvPr>
                <p:extLst>
                  <p:ext uri="{D42A27DB-BD31-4B8C-83A1-F6EECF244321}">
                    <p14:modId xmlns:p14="http://schemas.microsoft.com/office/powerpoint/2010/main" val="274497941"/>
                  </p:ext>
                </p:extLst>
              </p:nvPr>
            </p:nvGraphicFramePr>
            <p:xfrm>
              <a:off x="983940" y="2780928"/>
              <a:ext cx="7176120" cy="2494280"/>
            </p:xfrm>
            <a:graphic>
              <a:graphicData uri="http://schemas.openxmlformats.org/drawingml/2006/table">
                <a:tbl>
                  <a:tblPr firstRow="1" bandRow="1">
                    <a:tableStyleId>{5C22544A-7EE6-4342-B048-85BDC9FD1C3A}</a:tableStyleId>
                  </a:tblPr>
                  <a:tblGrid>
                    <a:gridCol w="1435224">
                      <a:extLst>
                        <a:ext uri="{9D8B030D-6E8A-4147-A177-3AD203B41FA5}">
                          <a16:colId xmlns:a16="http://schemas.microsoft.com/office/drawing/2014/main" val="2968658886"/>
                        </a:ext>
                      </a:extLst>
                    </a:gridCol>
                    <a:gridCol w="1435224">
                      <a:extLst>
                        <a:ext uri="{9D8B030D-6E8A-4147-A177-3AD203B41FA5}">
                          <a16:colId xmlns:a16="http://schemas.microsoft.com/office/drawing/2014/main" val="2142994262"/>
                        </a:ext>
                      </a:extLst>
                    </a:gridCol>
                    <a:gridCol w="1435224">
                      <a:extLst>
                        <a:ext uri="{9D8B030D-6E8A-4147-A177-3AD203B41FA5}">
                          <a16:colId xmlns:a16="http://schemas.microsoft.com/office/drawing/2014/main" val="1893725257"/>
                        </a:ext>
                      </a:extLst>
                    </a:gridCol>
                    <a:gridCol w="1435224">
                      <a:extLst>
                        <a:ext uri="{9D8B030D-6E8A-4147-A177-3AD203B41FA5}">
                          <a16:colId xmlns:a16="http://schemas.microsoft.com/office/drawing/2014/main" val="1386399667"/>
                        </a:ext>
                      </a:extLst>
                    </a:gridCol>
                    <a:gridCol w="1435224">
                      <a:extLst>
                        <a:ext uri="{9D8B030D-6E8A-4147-A177-3AD203B41FA5}">
                          <a16:colId xmlns:a16="http://schemas.microsoft.com/office/drawing/2014/main" val="2844731076"/>
                        </a:ext>
                      </a:extLst>
                    </a:gridCol>
                  </a:tblGrid>
                  <a:tr h="370840">
                    <a:tc>
                      <a:txBody>
                        <a:bodyPr/>
                        <a:lstStyle/>
                        <a:p>
                          <a:r>
                            <a:rPr lang="de-DE" dirty="0" smtClean="0"/>
                            <a:t>FK</a:t>
                          </a:r>
                          <a:r>
                            <a:rPr lang="de-DE" baseline="0" dirty="0" smtClean="0"/>
                            <a:t> [% GK]</a:t>
                          </a:r>
                          <a:endParaRPr lang="de-D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smtClean="0"/>
                            <a:t>EK</a:t>
                          </a:r>
                          <a:r>
                            <a:rPr lang="de-DE" baseline="0" dirty="0" smtClean="0"/>
                            <a:t> [% GK]</a:t>
                          </a:r>
                          <a:endParaRPr lang="de-DE" dirty="0" smtClean="0"/>
                        </a:p>
                      </a:txBody>
                      <a:tcPr/>
                    </a:tc>
                    <a:tc>
                      <a:txBody>
                        <a:bodyPr/>
                        <a:lstStyle/>
                        <a:p>
                          <a:r>
                            <a:rPr lang="de-DE" dirty="0" smtClean="0"/>
                            <a:t>Zinsen</a:t>
                          </a:r>
                          <a:endParaRPr lang="de-DE" dirty="0"/>
                        </a:p>
                      </a:txBody>
                      <a:tcPr/>
                    </a:tc>
                    <a:tc>
                      <a:txBody>
                        <a:bodyPr/>
                        <a:lstStyle/>
                        <a:p>
                          <a:r>
                            <a:rPr lang="de-DE" dirty="0" smtClean="0"/>
                            <a:t>Verbleibender</a:t>
                          </a:r>
                          <a:r>
                            <a:rPr lang="de-DE" baseline="0" dirty="0" smtClean="0"/>
                            <a:t> Gewinn</a:t>
                          </a:r>
                          <a:endParaRPr lang="de-DE" dirty="0"/>
                        </a:p>
                      </a:txBody>
                      <a:tcPr/>
                    </a:tc>
                    <a:tc>
                      <a:txBody>
                        <a:bodyPr/>
                        <a:lstStyle/>
                        <a:p>
                          <a14:m>
                            <m:oMath xmlns:m="http://schemas.openxmlformats.org/officeDocument/2006/math">
                              <m:sSub>
                                <m:sSubPr>
                                  <m:ctrlPr>
                                    <a:rPr lang="de-DE" sz="1800" i="1" smtClean="0">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b="1" i="1" smtClean="0">
                                      <a:latin typeface="Cambria Math" panose="02040503050406030204" pitchFamily="18" charset="0"/>
                                      <a:cs typeface="Arial" panose="020B0604020202020204" pitchFamily="34" charset="0"/>
                                    </a:rPr>
                                    <m:t>𝑬</m:t>
                                  </m:r>
                                  <m:r>
                                    <a:rPr lang="de-DE" sz="1800" i="1">
                                      <a:latin typeface="Cambria Math" panose="02040503050406030204" pitchFamily="18" charset="0"/>
                                      <a:cs typeface="Arial" panose="020B0604020202020204" pitchFamily="34" charset="0"/>
                                    </a:rPr>
                                    <m:t>𝐾</m:t>
                                  </m:r>
                                </m:sub>
                              </m:sSub>
                            </m:oMath>
                          </a14:m>
                          <a:r>
                            <a:rPr lang="de-DE" dirty="0" smtClean="0"/>
                            <a:t> [%]</a:t>
                          </a:r>
                          <a:endParaRPr lang="de-DE" dirty="0"/>
                        </a:p>
                      </a:txBody>
                      <a:tcPr/>
                    </a:tc>
                    <a:extLst>
                      <a:ext uri="{0D108BD9-81ED-4DB2-BD59-A6C34878D82A}">
                        <a16:rowId xmlns:a16="http://schemas.microsoft.com/office/drawing/2014/main" val="2867140627"/>
                      </a:ext>
                    </a:extLst>
                  </a:tr>
                  <a:tr h="370840">
                    <a:tc>
                      <a:txBody>
                        <a:bodyPr/>
                        <a:lstStyle/>
                        <a:p>
                          <a:r>
                            <a:rPr lang="de-DE" dirty="0" smtClean="0"/>
                            <a:t>0</a:t>
                          </a:r>
                          <a:endParaRPr lang="de-DE" dirty="0"/>
                        </a:p>
                      </a:txBody>
                      <a:tcPr/>
                    </a:tc>
                    <a:tc>
                      <a:txBody>
                        <a:bodyPr/>
                        <a:lstStyle/>
                        <a:p>
                          <a:r>
                            <a:rPr lang="de-DE" dirty="0" smtClean="0"/>
                            <a:t>100</a:t>
                          </a:r>
                          <a:endParaRPr lang="de-DE" dirty="0"/>
                        </a:p>
                      </a:txBody>
                      <a:tcPr/>
                    </a:tc>
                    <a:tc>
                      <a:txBody>
                        <a:bodyPr/>
                        <a:lstStyle/>
                        <a:p>
                          <a:r>
                            <a:rPr lang="de-DE" dirty="0" smtClean="0"/>
                            <a:t>0</a:t>
                          </a:r>
                          <a:endParaRPr lang="de-DE" dirty="0"/>
                        </a:p>
                      </a:txBody>
                      <a:tcPr/>
                    </a:tc>
                    <a:tc>
                      <a:txBody>
                        <a:bodyPr/>
                        <a:lstStyle/>
                        <a:p>
                          <a:r>
                            <a:rPr lang="de-DE" dirty="0" smtClean="0"/>
                            <a:t>15</a:t>
                          </a:r>
                          <a:endParaRPr lang="de-DE" dirty="0"/>
                        </a:p>
                      </a:txBody>
                      <a:tcPr/>
                    </a:tc>
                    <a:tc>
                      <a:txBody>
                        <a:bodyPr/>
                        <a:lstStyle/>
                        <a:p>
                          <a:r>
                            <a:rPr lang="de-DE" dirty="0" smtClean="0"/>
                            <a:t>15</a:t>
                          </a:r>
                          <a:endParaRPr lang="de-DE" dirty="0"/>
                        </a:p>
                      </a:txBody>
                      <a:tcPr/>
                    </a:tc>
                    <a:extLst>
                      <a:ext uri="{0D108BD9-81ED-4DB2-BD59-A6C34878D82A}">
                        <a16:rowId xmlns:a16="http://schemas.microsoft.com/office/drawing/2014/main" val="4127618307"/>
                      </a:ext>
                    </a:extLst>
                  </a:tr>
                  <a:tr h="370840">
                    <a:tc>
                      <a:txBody>
                        <a:bodyPr/>
                        <a:lstStyle/>
                        <a:p>
                          <a:r>
                            <a:rPr lang="de-DE" dirty="0" smtClean="0"/>
                            <a:t>50</a:t>
                          </a:r>
                          <a:endParaRPr lang="de-DE" dirty="0"/>
                        </a:p>
                      </a:txBody>
                      <a:tcPr/>
                    </a:tc>
                    <a:tc>
                      <a:txBody>
                        <a:bodyPr/>
                        <a:lstStyle/>
                        <a:p>
                          <a:r>
                            <a:rPr lang="de-DE" dirty="0" smtClean="0"/>
                            <a:t>50</a:t>
                          </a:r>
                          <a:endParaRPr lang="de-DE" dirty="0"/>
                        </a:p>
                      </a:txBody>
                      <a:tcPr/>
                    </a:tc>
                    <a:tc>
                      <a:txBody>
                        <a:bodyPr/>
                        <a:lstStyle/>
                        <a:p>
                          <a:r>
                            <a:rPr lang="de-DE" dirty="0" smtClean="0"/>
                            <a:t>5</a:t>
                          </a:r>
                          <a:endParaRPr lang="de-DE" dirty="0"/>
                        </a:p>
                      </a:txBody>
                      <a:tcPr/>
                    </a:tc>
                    <a:tc>
                      <a:txBody>
                        <a:bodyPr/>
                        <a:lstStyle/>
                        <a:p>
                          <a:r>
                            <a:rPr lang="de-DE" dirty="0" smtClean="0"/>
                            <a:t>10</a:t>
                          </a:r>
                          <a:endParaRPr lang="de-DE" dirty="0"/>
                        </a:p>
                      </a:txBody>
                      <a:tcPr/>
                    </a:tc>
                    <a:tc>
                      <a:txBody>
                        <a:bodyPr/>
                        <a:lstStyle/>
                        <a:p>
                          <a:r>
                            <a:rPr lang="de-DE" dirty="0" smtClean="0"/>
                            <a:t>20</a:t>
                          </a:r>
                          <a:endParaRPr lang="de-DE" dirty="0"/>
                        </a:p>
                      </a:txBody>
                      <a:tcPr/>
                    </a:tc>
                    <a:extLst>
                      <a:ext uri="{0D108BD9-81ED-4DB2-BD59-A6C34878D82A}">
                        <a16:rowId xmlns:a16="http://schemas.microsoft.com/office/drawing/2014/main" val="1815698836"/>
                      </a:ext>
                    </a:extLst>
                  </a:tr>
                  <a:tr h="370840">
                    <a:tc>
                      <a:txBody>
                        <a:bodyPr/>
                        <a:lstStyle/>
                        <a:p>
                          <a:r>
                            <a:rPr lang="de-DE" dirty="0" smtClean="0"/>
                            <a:t>80</a:t>
                          </a:r>
                          <a:endParaRPr lang="de-DE" dirty="0"/>
                        </a:p>
                      </a:txBody>
                      <a:tcPr/>
                    </a:tc>
                    <a:tc>
                      <a:txBody>
                        <a:bodyPr/>
                        <a:lstStyle/>
                        <a:p>
                          <a:r>
                            <a:rPr lang="de-DE" dirty="0" smtClean="0"/>
                            <a:t>20</a:t>
                          </a:r>
                          <a:endParaRPr lang="de-DE" dirty="0"/>
                        </a:p>
                      </a:txBody>
                      <a:tcPr/>
                    </a:tc>
                    <a:tc>
                      <a:txBody>
                        <a:bodyPr/>
                        <a:lstStyle/>
                        <a:p>
                          <a:r>
                            <a:rPr lang="de-DE" dirty="0" smtClean="0"/>
                            <a:t>8</a:t>
                          </a:r>
                          <a:endParaRPr lang="de-DE" dirty="0"/>
                        </a:p>
                      </a:txBody>
                      <a:tcPr/>
                    </a:tc>
                    <a:tc>
                      <a:txBody>
                        <a:bodyPr/>
                        <a:lstStyle/>
                        <a:p>
                          <a:r>
                            <a:rPr lang="de-DE" dirty="0" smtClean="0"/>
                            <a:t>7</a:t>
                          </a:r>
                          <a:endParaRPr lang="de-DE" dirty="0"/>
                        </a:p>
                      </a:txBody>
                      <a:tcPr/>
                    </a:tc>
                    <a:tc>
                      <a:txBody>
                        <a:bodyPr/>
                        <a:lstStyle/>
                        <a:p>
                          <a:r>
                            <a:rPr lang="de-DE" dirty="0" smtClean="0"/>
                            <a:t>35</a:t>
                          </a:r>
                          <a:endParaRPr lang="de-DE" dirty="0"/>
                        </a:p>
                      </a:txBody>
                      <a:tcPr/>
                    </a:tc>
                    <a:extLst>
                      <a:ext uri="{0D108BD9-81ED-4DB2-BD59-A6C34878D82A}">
                        <a16:rowId xmlns:a16="http://schemas.microsoft.com/office/drawing/2014/main" val="2865668489"/>
                      </a:ext>
                    </a:extLst>
                  </a:tr>
                  <a:tr h="370840">
                    <a:tc>
                      <a:txBody>
                        <a:bodyPr/>
                        <a:lstStyle/>
                        <a:p>
                          <a:r>
                            <a:rPr lang="de-DE" dirty="0" smtClean="0"/>
                            <a:t>90</a:t>
                          </a:r>
                          <a:endParaRPr lang="de-DE" dirty="0"/>
                        </a:p>
                      </a:txBody>
                      <a:tcPr/>
                    </a:tc>
                    <a:tc>
                      <a:txBody>
                        <a:bodyPr/>
                        <a:lstStyle/>
                        <a:p>
                          <a:r>
                            <a:rPr lang="de-DE" dirty="0" smtClean="0"/>
                            <a:t>10</a:t>
                          </a:r>
                          <a:endParaRPr lang="de-DE" dirty="0"/>
                        </a:p>
                      </a:txBody>
                      <a:tcPr/>
                    </a:tc>
                    <a:tc>
                      <a:txBody>
                        <a:bodyPr/>
                        <a:lstStyle/>
                        <a:p>
                          <a:r>
                            <a:rPr lang="de-DE" dirty="0" smtClean="0"/>
                            <a:t>9</a:t>
                          </a:r>
                          <a:endParaRPr lang="de-DE" dirty="0"/>
                        </a:p>
                      </a:txBody>
                      <a:tcPr/>
                    </a:tc>
                    <a:tc>
                      <a:txBody>
                        <a:bodyPr/>
                        <a:lstStyle/>
                        <a:p>
                          <a:r>
                            <a:rPr lang="de-DE" dirty="0" smtClean="0"/>
                            <a:t>6</a:t>
                          </a:r>
                          <a:endParaRPr lang="de-DE" dirty="0"/>
                        </a:p>
                      </a:txBody>
                      <a:tcPr/>
                    </a:tc>
                    <a:tc>
                      <a:txBody>
                        <a:bodyPr/>
                        <a:lstStyle/>
                        <a:p>
                          <a:r>
                            <a:rPr lang="de-DE" dirty="0" smtClean="0"/>
                            <a:t>60</a:t>
                          </a:r>
                          <a:endParaRPr lang="de-DE" dirty="0"/>
                        </a:p>
                      </a:txBody>
                      <a:tcPr/>
                    </a:tc>
                    <a:extLst>
                      <a:ext uri="{0D108BD9-81ED-4DB2-BD59-A6C34878D82A}">
                        <a16:rowId xmlns:a16="http://schemas.microsoft.com/office/drawing/2014/main" val="1338065670"/>
                      </a:ext>
                    </a:extLst>
                  </a:tr>
                  <a:tr h="370840">
                    <a:tc>
                      <a:txBody>
                        <a:bodyPr/>
                        <a:lstStyle/>
                        <a:p>
                          <a:r>
                            <a:rPr lang="de-DE" dirty="0" smtClean="0"/>
                            <a:t>99</a:t>
                          </a:r>
                          <a:endParaRPr lang="de-DE" dirty="0"/>
                        </a:p>
                      </a:txBody>
                      <a:tcPr/>
                    </a:tc>
                    <a:tc>
                      <a:txBody>
                        <a:bodyPr/>
                        <a:lstStyle/>
                        <a:p>
                          <a:r>
                            <a:rPr lang="de-DE" dirty="0" smtClean="0"/>
                            <a:t>1</a:t>
                          </a:r>
                          <a:endParaRPr lang="de-DE" dirty="0"/>
                        </a:p>
                      </a:txBody>
                      <a:tcPr/>
                    </a:tc>
                    <a:tc>
                      <a:txBody>
                        <a:bodyPr/>
                        <a:lstStyle/>
                        <a:p>
                          <a:r>
                            <a:rPr lang="de-DE" dirty="0" smtClean="0"/>
                            <a:t>9,9</a:t>
                          </a:r>
                          <a:endParaRPr lang="de-DE" dirty="0"/>
                        </a:p>
                      </a:txBody>
                      <a:tcPr/>
                    </a:tc>
                    <a:tc>
                      <a:txBody>
                        <a:bodyPr/>
                        <a:lstStyle/>
                        <a:p>
                          <a:r>
                            <a:rPr lang="de-DE" dirty="0" smtClean="0"/>
                            <a:t>5,1</a:t>
                          </a:r>
                          <a:endParaRPr lang="de-DE" dirty="0"/>
                        </a:p>
                      </a:txBody>
                      <a:tcPr/>
                    </a:tc>
                    <a:tc>
                      <a:txBody>
                        <a:bodyPr/>
                        <a:lstStyle/>
                        <a:p>
                          <a:r>
                            <a:rPr lang="de-DE" dirty="0" smtClean="0"/>
                            <a:t>510</a:t>
                          </a:r>
                          <a:endParaRPr lang="de-DE" dirty="0"/>
                        </a:p>
                      </a:txBody>
                      <a:tcPr/>
                    </a:tc>
                    <a:extLst>
                      <a:ext uri="{0D108BD9-81ED-4DB2-BD59-A6C34878D82A}">
                        <a16:rowId xmlns:a16="http://schemas.microsoft.com/office/drawing/2014/main" val="642970194"/>
                      </a:ext>
                    </a:extLst>
                  </a:tr>
                </a:tbl>
              </a:graphicData>
            </a:graphic>
          </p:graphicFrame>
        </mc:Choice>
        <mc:Fallback xmlns="">
          <p:graphicFrame>
            <p:nvGraphicFramePr>
              <p:cNvPr id="2" name="Table 1"/>
              <p:cNvGraphicFramePr>
                <a:graphicFrameLocks noGrp="1"/>
              </p:cNvGraphicFramePr>
              <p:nvPr>
                <p:extLst>
                  <p:ext uri="{D42A27DB-BD31-4B8C-83A1-F6EECF244321}">
                    <p14:modId xmlns:p14="http://schemas.microsoft.com/office/powerpoint/2010/main" val="274497941"/>
                  </p:ext>
                </p:extLst>
              </p:nvPr>
            </p:nvGraphicFramePr>
            <p:xfrm>
              <a:off x="983940" y="2780928"/>
              <a:ext cx="7176120" cy="2494280"/>
            </p:xfrm>
            <a:graphic>
              <a:graphicData uri="http://schemas.openxmlformats.org/drawingml/2006/table">
                <a:tbl>
                  <a:tblPr firstRow="1" bandRow="1">
                    <a:tableStyleId>{5C22544A-7EE6-4342-B048-85BDC9FD1C3A}</a:tableStyleId>
                  </a:tblPr>
                  <a:tblGrid>
                    <a:gridCol w="1435224">
                      <a:extLst>
                        <a:ext uri="{9D8B030D-6E8A-4147-A177-3AD203B41FA5}">
                          <a16:colId xmlns:a16="http://schemas.microsoft.com/office/drawing/2014/main" val="2968658886"/>
                        </a:ext>
                      </a:extLst>
                    </a:gridCol>
                    <a:gridCol w="1435224">
                      <a:extLst>
                        <a:ext uri="{9D8B030D-6E8A-4147-A177-3AD203B41FA5}">
                          <a16:colId xmlns:a16="http://schemas.microsoft.com/office/drawing/2014/main" val="2142994262"/>
                        </a:ext>
                      </a:extLst>
                    </a:gridCol>
                    <a:gridCol w="1435224">
                      <a:extLst>
                        <a:ext uri="{9D8B030D-6E8A-4147-A177-3AD203B41FA5}">
                          <a16:colId xmlns:a16="http://schemas.microsoft.com/office/drawing/2014/main" val="1893725257"/>
                        </a:ext>
                      </a:extLst>
                    </a:gridCol>
                    <a:gridCol w="1435224">
                      <a:extLst>
                        <a:ext uri="{9D8B030D-6E8A-4147-A177-3AD203B41FA5}">
                          <a16:colId xmlns:a16="http://schemas.microsoft.com/office/drawing/2014/main" val="1386399667"/>
                        </a:ext>
                      </a:extLst>
                    </a:gridCol>
                    <a:gridCol w="1435224">
                      <a:extLst>
                        <a:ext uri="{9D8B030D-6E8A-4147-A177-3AD203B41FA5}">
                          <a16:colId xmlns:a16="http://schemas.microsoft.com/office/drawing/2014/main" val="2844731076"/>
                        </a:ext>
                      </a:extLst>
                    </a:gridCol>
                  </a:tblGrid>
                  <a:tr h="640080">
                    <a:tc>
                      <a:txBody>
                        <a:bodyPr/>
                        <a:lstStyle/>
                        <a:p>
                          <a:r>
                            <a:rPr lang="de-DE" dirty="0" smtClean="0"/>
                            <a:t>FK</a:t>
                          </a:r>
                          <a:r>
                            <a:rPr lang="de-DE" baseline="0" dirty="0" smtClean="0"/>
                            <a:t> [% GK]</a:t>
                          </a:r>
                          <a:endParaRPr lang="de-D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smtClean="0"/>
                            <a:t>EK</a:t>
                          </a:r>
                          <a:r>
                            <a:rPr lang="de-DE" baseline="0" dirty="0" smtClean="0"/>
                            <a:t> [% GK]</a:t>
                          </a:r>
                          <a:endParaRPr lang="de-DE" dirty="0" smtClean="0"/>
                        </a:p>
                      </a:txBody>
                      <a:tcPr/>
                    </a:tc>
                    <a:tc>
                      <a:txBody>
                        <a:bodyPr/>
                        <a:lstStyle/>
                        <a:p>
                          <a:r>
                            <a:rPr lang="de-DE" dirty="0" smtClean="0"/>
                            <a:t>Zinsen</a:t>
                          </a:r>
                          <a:endParaRPr lang="de-DE" dirty="0"/>
                        </a:p>
                      </a:txBody>
                      <a:tcPr/>
                    </a:tc>
                    <a:tc>
                      <a:txBody>
                        <a:bodyPr/>
                        <a:lstStyle/>
                        <a:p>
                          <a:r>
                            <a:rPr lang="de-DE" dirty="0" smtClean="0"/>
                            <a:t>Verbleibender</a:t>
                          </a:r>
                          <a:r>
                            <a:rPr lang="de-DE" baseline="0" dirty="0" smtClean="0"/>
                            <a:t> Gewinn</a:t>
                          </a:r>
                          <a:endParaRPr lang="de-DE" dirty="0"/>
                        </a:p>
                      </a:txBody>
                      <a:tcPr/>
                    </a:tc>
                    <a:tc>
                      <a:txBody>
                        <a:bodyPr/>
                        <a:lstStyle/>
                        <a:p>
                          <a:endParaRPr lang="de-DE"/>
                        </a:p>
                      </a:txBody>
                      <a:tcPr>
                        <a:blipFill>
                          <a:blip r:embed="rId2"/>
                          <a:stretch>
                            <a:fillRect l="-399576" t="-4762" r="-1695" b="-304762"/>
                          </a:stretch>
                        </a:blipFill>
                      </a:tcPr>
                    </a:tc>
                    <a:extLst>
                      <a:ext uri="{0D108BD9-81ED-4DB2-BD59-A6C34878D82A}">
                        <a16:rowId xmlns:a16="http://schemas.microsoft.com/office/drawing/2014/main" val="2867140627"/>
                      </a:ext>
                    </a:extLst>
                  </a:tr>
                  <a:tr h="370840">
                    <a:tc>
                      <a:txBody>
                        <a:bodyPr/>
                        <a:lstStyle/>
                        <a:p>
                          <a:r>
                            <a:rPr lang="de-DE" dirty="0" smtClean="0"/>
                            <a:t>0</a:t>
                          </a:r>
                          <a:endParaRPr lang="de-DE" dirty="0"/>
                        </a:p>
                      </a:txBody>
                      <a:tcPr/>
                    </a:tc>
                    <a:tc>
                      <a:txBody>
                        <a:bodyPr/>
                        <a:lstStyle/>
                        <a:p>
                          <a:r>
                            <a:rPr lang="de-DE" dirty="0" smtClean="0"/>
                            <a:t>100</a:t>
                          </a:r>
                          <a:endParaRPr lang="de-DE" dirty="0"/>
                        </a:p>
                      </a:txBody>
                      <a:tcPr/>
                    </a:tc>
                    <a:tc>
                      <a:txBody>
                        <a:bodyPr/>
                        <a:lstStyle/>
                        <a:p>
                          <a:r>
                            <a:rPr lang="de-DE" dirty="0" smtClean="0"/>
                            <a:t>0</a:t>
                          </a:r>
                          <a:endParaRPr lang="de-DE" dirty="0"/>
                        </a:p>
                      </a:txBody>
                      <a:tcPr/>
                    </a:tc>
                    <a:tc>
                      <a:txBody>
                        <a:bodyPr/>
                        <a:lstStyle/>
                        <a:p>
                          <a:r>
                            <a:rPr lang="de-DE" dirty="0" smtClean="0"/>
                            <a:t>15</a:t>
                          </a:r>
                          <a:endParaRPr lang="de-DE" dirty="0"/>
                        </a:p>
                      </a:txBody>
                      <a:tcPr/>
                    </a:tc>
                    <a:tc>
                      <a:txBody>
                        <a:bodyPr/>
                        <a:lstStyle/>
                        <a:p>
                          <a:r>
                            <a:rPr lang="de-DE" dirty="0" smtClean="0"/>
                            <a:t>15</a:t>
                          </a:r>
                          <a:endParaRPr lang="de-DE" dirty="0"/>
                        </a:p>
                      </a:txBody>
                      <a:tcPr/>
                    </a:tc>
                    <a:extLst>
                      <a:ext uri="{0D108BD9-81ED-4DB2-BD59-A6C34878D82A}">
                        <a16:rowId xmlns:a16="http://schemas.microsoft.com/office/drawing/2014/main" val="4127618307"/>
                      </a:ext>
                    </a:extLst>
                  </a:tr>
                  <a:tr h="370840">
                    <a:tc>
                      <a:txBody>
                        <a:bodyPr/>
                        <a:lstStyle/>
                        <a:p>
                          <a:r>
                            <a:rPr lang="de-DE" dirty="0" smtClean="0"/>
                            <a:t>50</a:t>
                          </a:r>
                          <a:endParaRPr lang="de-DE" dirty="0"/>
                        </a:p>
                      </a:txBody>
                      <a:tcPr/>
                    </a:tc>
                    <a:tc>
                      <a:txBody>
                        <a:bodyPr/>
                        <a:lstStyle/>
                        <a:p>
                          <a:r>
                            <a:rPr lang="de-DE" dirty="0" smtClean="0"/>
                            <a:t>50</a:t>
                          </a:r>
                          <a:endParaRPr lang="de-DE" dirty="0"/>
                        </a:p>
                      </a:txBody>
                      <a:tcPr/>
                    </a:tc>
                    <a:tc>
                      <a:txBody>
                        <a:bodyPr/>
                        <a:lstStyle/>
                        <a:p>
                          <a:r>
                            <a:rPr lang="de-DE" dirty="0" smtClean="0"/>
                            <a:t>5</a:t>
                          </a:r>
                          <a:endParaRPr lang="de-DE" dirty="0"/>
                        </a:p>
                      </a:txBody>
                      <a:tcPr/>
                    </a:tc>
                    <a:tc>
                      <a:txBody>
                        <a:bodyPr/>
                        <a:lstStyle/>
                        <a:p>
                          <a:r>
                            <a:rPr lang="de-DE" dirty="0" smtClean="0"/>
                            <a:t>10</a:t>
                          </a:r>
                          <a:endParaRPr lang="de-DE" dirty="0"/>
                        </a:p>
                      </a:txBody>
                      <a:tcPr/>
                    </a:tc>
                    <a:tc>
                      <a:txBody>
                        <a:bodyPr/>
                        <a:lstStyle/>
                        <a:p>
                          <a:r>
                            <a:rPr lang="de-DE" dirty="0" smtClean="0"/>
                            <a:t>20</a:t>
                          </a:r>
                          <a:endParaRPr lang="de-DE" dirty="0"/>
                        </a:p>
                      </a:txBody>
                      <a:tcPr/>
                    </a:tc>
                    <a:extLst>
                      <a:ext uri="{0D108BD9-81ED-4DB2-BD59-A6C34878D82A}">
                        <a16:rowId xmlns:a16="http://schemas.microsoft.com/office/drawing/2014/main" val="1815698836"/>
                      </a:ext>
                    </a:extLst>
                  </a:tr>
                  <a:tr h="370840">
                    <a:tc>
                      <a:txBody>
                        <a:bodyPr/>
                        <a:lstStyle/>
                        <a:p>
                          <a:r>
                            <a:rPr lang="de-DE" dirty="0" smtClean="0"/>
                            <a:t>80</a:t>
                          </a:r>
                          <a:endParaRPr lang="de-DE" dirty="0"/>
                        </a:p>
                      </a:txBody>
                      <a:tcPr/>
                    </a:tc>
                    <a:tc>
                      <a:txBody>
                        <a:bodyPr/>
                        <a:lstStyle/>
                        <a:p>
                          <a:r>
                            <a:rPr lang="de-DE" dirty="0" smtClean="0"/>
                            <a:t>20</a:t>
                          </a:r>
                          <a:endParaRPr lang="de-DE" dirty="0"/>
                        </a:p>
                      </a:txBody>
                      <a:tcPr/>
                    </a:tc>
                    <a:tc>
                      <a:txBody>
                        <a:bodyPr/>
                        <a:lstStyle/>
                        <a:p>
                          <a:r>
                            <a:rPr lang="de-DE" dirty="0" smtClean="0"/>
                            <a:t>8</a:t>
                          </a:r>
                          <a:endParaRPr lang="de-DE" dirty="0"/>
                        </a:p>
                      </a:txBody>
                      <a:tcPr/>
                    </a:tc>
                    <a:tc>
                      <a:txBody>
                        <a:bodyPr/>
                        <a:lstStyle/>
                        <a:p>
                          <a:r>
                            <a:rPr lang="de-DE" dirty="0" smtClean="0"/>
                            <a:t>7</a:t>
                          </a:r>
                          <a:endParaRPr lang="de-DE" dirty="0"/>
                        </a:p>
                      </a:txBody>
                      <a:tcPr/>
                    </a:tc>
                    <a:tc>
                      <a:txBody>
                        <a:bodyPr/>
                        <a:lstStyle/>
                        <a:p>
                          <a:r>
                            <a:rPr lang="de-DE" dirty="0" smtClean="0"/>
                            <a:t>35</a:t>
                          </a:r>
                          <a:endParaRPr lang="de-DE" dirty="0"/>
                        </a:p>
                      </a:txBody>
                      <a:tcPr/>
                    </a:tc>
                    <a:extLst>
                      <a:ext uri="{0D108BD9-81ED-4DB2-BD59-A6C34878D82A}">
                        <a16:rowId xmlns:a16="http://schemas.microsoft.com/office/drawing/2014/main" val="2865668489"/>
                      </a:ext>
                    </a:extLst>
                  </a:tr>
                  <a:tr h="370840">
                    <a:tc>
                      <a:txBody>
                        <a:bodyPr/>
                        <a:lstStyle/>
                        <a:p>
                          <a:r>
                            <a:rPr lang="de-DE" dirty="0" smtClean="0"/>
                            <a:t>90</a:t>
                          </a:r>
                          <a:endParaRPr lang="de-DE" dirty="0"/>
                        </a:p>
                      </a:txBody>
                      <a:tcPr/>
                    </a:tc>
                    <a:tc>
                      <a:txBody>
                        <a:bodyPr/>
                        <a:lstStyle/>
                        <a:p>
                          <a:r>
                            <a:rPr lang="de-DE" dirty="0" smtClean="0"/>
                            <a:t>10</a:t>
                          </a:r>
                          <a:endParaRPr lang="de-DE" dirty="0"/>
                        </a:p>
                      </a:txBody>
                      <a:tcPr/>
                    </a:tc>
                    <a:tc>
                      <a:txBody>
                        <a:bodyPr/>
                        <a:lstStyle/>
                        <a:p>
                          <a:r>
                            <a:rPr lang="de-DE" dirty="0" smtClean="0"/>
                            <a:t>9</a:t>
                          </a:r>
                          <a:endParaRPr lang="de-DE" dirty="0"/>
                        </a:p>
                      </a:txBody>
                      <a:tcPr/>
                    </a:tc>
                    <a:tc>
                      <a:txBody>
                        <a:bodyPr/>
                        <a:lstStyle/>
                        <a:p>
                          <a:r>
                            <a:rPr lang="de-DE" dirty="0" smtClean="0"/>
                            <a:t>6</a:t>
                          </a:r>
                          <a:endParaRPr lang="de-DE" dirty="0"/>
                        </a:p>
                      </a:txBody>
                      <a:tcPr/>
                    </a:tc>
                    <a:tc>
                      <a:txBody>
                        <a:bodyPr/>
                        <a:lstStyle/>
                        <a:p>
                          <a:r>
                            <a:rPr lang="de-DE" dirty="0" smtClean="0"/>
                            <a:t>60</a:t>
                          </a:r>
                          <a:endParaRPr lang="de-DE" dirty="0"/>
                        </a:p>
                      </a:txBody>
                      <a:tcPr/>
                    </a:tc>
                    <a:extLst>
                      <a:ext uri="{0D108BD9-81ED-4DB2-BD59-A6C34878D82A}">
                        <a16:rowId xmlns:a16="http://schemas.microsoft.com/office/drawing/2014/main" val="1338065670"/>
                      </a:ext>
                    </a:extLst>
                  </a:tr>
                  <a:tr h="370840">
                    <a:tc>
                      <a:txBody>
                        <a:bodyPr/>
                        <a:lstStyle/>
                        <a:p>
                          <a:r>
                            <a:rPr lang="de-DE" dirty="0" smtClean="0"/>
                            <a:t>99</a:t>
                          </a:r>
                          <a:endParaRPr lang="de-DE" dirty="0"/>
                        </a:p>
                      </a:txBody>
                      <a:tcPr/>
                    </a:tc>
                    <a:tc>
                      <a:txBody>
                        <a:bodyPr/>
                        <a:lstStyle/>
                        <a:p>
                          <a:r>
                            <a:rPr lang="de-DE" dirty="0" smtClean="0"/>
                            <a:t>1</a:t>
                          </a:r>
                          <a:endParaRPr lang="de-DE" dirty="0"/>
                        </a:p>
                      </a:txBody>
                      <a:tcPr/>
                    </a:tc>
                    <a:tc>
                      <a:txBody>
                        <a:bodyPr/>
                        <a:lstStyle/>
                        <a:p>
                          <a:r>
                            <a:rPr lang="de-DE" dirty="0" smtClean="0"/>
                            <a:t>9,9</a:t>
                          </a:r>
                          <a:endParaRPr lang="de-DE" dirty="0"/>
                        </a:p>
                      </a:txBody>
                      <a:tcPr/>
                    </a:tc>
                    <a:tc>
                      <a:txBody>
                        <a:bodyPr/>
                        <a:lstStyle/>
                        <a:p>
                          <a:r>
                            <a:rPr lang="de-DE" dirty="0" smtClean="0"/>
                            <a:t>5,1</a:t>
                          </a:r>
                          <a:endParaRPr lang="de-DE" dirty="0"/>
                        </a:p>
                      </a:txBody>
                      <a:tcPr/>
                    </a:tc>
                    <a:tc>
                      <a:txBody>
                        <a:bodyPr/>
                        <a:lstStyle/>
                        <a:p>
                          <a:r>
                            <a:rPr lang="de-DE" dirty="0" smtClean="0"/>
                            <a:t>510</a:t>
                          </a:r>
                          <a:endParaRPr lang="de-DE" dirty="0"/>
                        </a:p>
                      </a:txBody>
                      <a:tcPr/>
                    </a:tc>
                    <a:extLst>
                      <a:ext uri="{0D108BD9-81ED-4DB2-BD59-A6C34878D82A}">
                        <a16:rowId xmlns:a16="http://schemas.microsoft.com/office/drawing/2014/main" val="642970194"/>
                      </a:ext>
                    </a:extLst>
                  </a:tr>
                </a:tbl>
              </a:graphicData>
            </a:graphic>
          </p:graphicFrame>
        </mc:Fallback>
      </mc:AlternateContent>
      <p:sp>
        <p:nvSpPr>
          <p:cNvPr id="21" name="Inhaltsplatzhalter 2"/>
          <p:cNvSpPr txBox="1">
            <a:spLocks/>
          </p:cNvSpPr>
          <p:nvPr/>
        </p:nvSpPr>
        <p:spPr>
          <a:xfrm>
            <a:off x="1030287" y="5778942"/>
            <a:ext cx="7083425" cy="450304"/>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FontTx/>
              <a:buNone/>
            </a:pPr>
            <a:r>
              <a:rPr lang="de-DE" altLang="en-US" sz="1800" kern="0" dirty="0" smtClean="0">
                <a:latin typeface="Arial" panose="020B0604020202020204" pitchFamily="34" charset="0"/>
                <a:cs typeface="Arial" panose="020B0604020202020204" pitchFamily="34" charset="0"/>
              </a:rPr>
              <a:t>Die Eigenkapitalrendite mag groß sein, aber man geht das Risiko ein, dass man auch einen großen Verlust ausweisen kann.</a:t>
            </a:r>
          </a:p>
        </p:txBody>
      </p:sp>
      <mc:AlternateContent xmlns:mc="http://schemas.openxmlformats.org/markup-compatibility/2006" xmlns:a14="http://schemas.microsoft.com/office/drawing/2010/main">
        <mc:Choice Requires="a14">
          <p:sp>
            <p:nvSpPr>
              <p:cNvPr id="22" name="Inhaltsplatzhalter 2"/>
              <p:cNvSpPr txBox="1">
                <a:spLocks/>
              </p:cNvSpPr>
              <p:nvPr/>
            </p:nvSpPr>
            <p:spPr>
              <a:xfrm>
                <a:off x="899592" y="1853605"/>
                <a:ext cx="7083425" cy="450304"/>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FontTx/>
                  <a:buNone/>
                </a:pPr>
                <a:r>
                  <a:rPr lang="de-DE" altLang="en-US" sz="1800" kern="0" dirty="0" smtClean="0">
                    <a:latin typeface="Arial" panose="020B0604020202020204" pitchFamily="34" charset="0"/>
                    <a:cs typeface="Arial" panose="020B0604020202020204" pitchFamily="34" charset="0"/>
                  </a:rPr>
                  <a:t>Beispiel für ROI </a:t>
                </a:r>
                <a14:m>
                  <m:oMath xmlns:m="http://schemas.openxmlformats.org/officeDocument/2006/math">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𝐺𝐾</m:t>
                        </m:r>
                      </m:sub>
                    </m:sSub>
                  </m:oMath>
                </a14:m>
                <a:r>
                  <a:rPr lang="de-DE" altLang="en-US" sz="1800" kern="0" dirty="0" smtClean="0">
                    <a:latin typeface="Arial" panose="020B0604020202020204" pitchFamily="34" charset="0"/>
                    <a:cs typeface="Arial" panose="020B0604020202020204" pitchFamily="34" charset="0"/>
                  </a:rPr>
                  <a:t> = 15%, Bilanzsumme = 100, </a:t>
                </a:r>
                <a14:m>
                  <m:oMath xmlns:m="http://schemas.openxmlformats.org/officeDocument/2006/math">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𝐹</m:t>
                        </m:r>
                        <m:r>
                          <a:rPr lang="de-DE" sz="1800" i="1">
                            <a:latin typeface="Cambria Math" panose="02040503050406030204" pitchFamily="18" charset="0"/>
                            <a:cs typeface="Arial" panose="020B0604020202020204" pitchFamily="34" charset="0"/>
                          </a:rPr>
                          <m:t>𝐾</m:t>
                        </m:r>
                      </m:sub>
                    </m:sSub>
                  </m:oMath>
                </a14:m>
                <a:r>
                  <a:rPr lang="de-DE" altLang="en-US" sz="1800" kern="0" dirty="0" smtClean="0">
                    <a:latin typeface="Arial" panose="020B0604020202020204" pitchFamily="34" charset="0"/>
                    <a:cs typeface="Arial" panose="020B0604020202020204" pitchFamily="34" charset="0"/>
                  </a:rPr>
                  <a:t> = 10% </a:t>
                </a:r>
              </a:p>
            </p:txBody>
          </p:sp>
        </mc:Choice>
        <mc:Fallback xmlns="">
          <p:sp>
            <p:nvSpPr>
              <p:cNvPr id="22" name="Inhaltsplatzhalter 2"/>
              <p:cNvSpPr txBox="1">
                <a:spLocks noRot="1" noChangeAspect="1" noMove="1" noResize="1" noEditPoints="1" noAdjustHandles="1" noChangeArrowheads="1" noChangeShapeType="1" noTextEdit="1"/>
              </p:cNvSpPr>
              <p:nvPr/>
            </p:nvSpPr>
            <p:spPr>
              <a:xfrm>
                <a:off x="899592" y="1853605"/>
                <a:ext cx="7083425" cy="450304"/>
              </a:xfrm>
              <a:prstGeom prst="rect">
                <a:avLst/>
              </a:prstGeom>
              <a:blipFill>
                <a:blip r:embed="rId3"/>
                <a:stretch>
                  <a:fillRect l="-775" t="-6757" b="-2703"/>
                </a:stretch>
              </a:blipFill>
            </p:spPr>
            <p:txBody>
              <a:bodyPr/>
              <a:lstStyle/>
              <a:p>
                <a:r>
                  <a:rPr lang="de-DE">
                    <a:noFill/>
                  </a:rPr>
                  <a:t> </a:t>
                </a:r>
              </a:p>
            </p:txBody>
          </p:sp>
        </mc:Fallback>
      </mc:AlternateContent>
    </p:spTree>
    <p:extLst>
      <p:ext uri="{BB962C8B-B14F-4D97-AF65-F5344CB8AC3E}">
        <p14:creationId xmlns:p14="http://schemas.microsoft.com/office/powerpoint/2010/main" val="127866316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p:nvPr>
        </p:nvSpPr>
        <p:spPr>
          <a:xfrm>
            <a:off x="1908175" y="381000"/>
            <a:ext cx="6778625" cy="960438"/>
          </a:xfrm>
        </p:spPr>
        <p:txBody>
          <a:bodyPr/>
          <a:lstStyle/>
          <a:p>
            <a:pPr>
              <a:lnSpc>
                <a:spcPct val="90000"/>
              </a:lnSpc>
            </a:pPr>
            <a:r>
              <a:rPr lang="de-DE" altLang="en-US" sz="2400" dirty="0" smtClean="0"/>
              <a:t>Finanzierung &amp; Risiko: Fragen</a:t>
            </a:r>
          </a:p>
        </p:txBody>
      </p:sp>
      <p:sp>
        <p:nvSpPr>
          <p:cNvPr id="5122" name="Rectangle 165"/>
          <p:cNvSpPr>
            <a:spLocks noChangeArrowheads="1"/>
          </p:cNvSpPr>
          <p:nvPr/>
        </p:nvSpPr>
        <p:spPr bwMode="auto">
          <a:xfrm>
            <a:off x="0" y="5402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noProof="1"/>
          </a:p>
        </p:txBody>
      </p:sp>
      <p:sp>
        <p:nvSpPr>
          <p:cNvPr id="6" name="Rectangle 3">
            <a:extLst>
              <a:ext uri="{FF2B5EF4-FFF2-40B4-BE49-F238E27FC236}">
                <a16:creationId xmlns:a16="http://schemas.microsoft.com/office/drawing/2014/main" id="{F2C7D504-C239-2E4B-A1DC-55D2C824F43F}"/>
              </a:ext>
            </a:extLst>
          </p:cNvPr>
          <p:cNvSpPr txBox="1">
            <a:spLocks noChangeArrowheads="1"/>
          </p:cNvSpPr>
          <p:nvPr/>
        </p:nvSpPr>
        <p:spPr>
          <a:xfrm>
            <a:off x="1259632" y="1700808"/>
            <a:ext cx="6934200" cy="4408487"/>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a:defRPr/>
            </a:pPr>
            <a:r>
              <a:rPr lang="de-DE" sz="1800" dirty="0" smtClean="0">
                <a:latin typeface="Arial" panose="020B0604020202020204" pitchFamily="34" charset="0"/>
                <a:cs typeface="Arial" panose="020B0604020202020204" pitchFamily="34" charset="0"/>
              </a:rPr>
              <a:t>Wie beschaffen Firmen Kapital?</a:t>
            </a:r>
          </a:p>
          <a:p>
            <a:pPr>
              <a:defRPr/>
            </a:pPr>
            <a:endParaRPr lang="de-DE" sz="1800" dirty="0">
              <a:latin typeface="Arial" panose="020B0604020202020204" pitchFamily="34" charset="0"/>
              <a:cs typeface="Arial" panose="020B0604020202020204" pitchFamily="34" charset="0"/>
            </a:endParaRPr>
          </a:p>
          <a:p>
            <a:pPr>
              <a:defRPr/>
            </a:pPr>
            <a:r>
              <a:rPr lang="de-DE" sz="1800" dirty="0" smtClean="0">
                <a:latin typeface="Arial" panose="020B0604020202020204" pitchFamily="34" charset="0"/>
                <a:cs typeface="Arial" panose="020B0604020202020204" pitchFamily="34" charset="0"/>
              </a:rPr>
              <a:t>Was ist die richtige Mischung aus Eigen- und Fremdkapital?</a:t>
            </a:r>
          </a:p>
          <a:p>
            <a:pPr>
              <a:defRPr/>
            </a:pPr>
            <a:endParaRPr lang="de-DE" sz="1800" dirty="0">
              <a:latin typeface="Arial" panose="020B0604020202020204" pitchFamily="34" charset="0"/>
              <a:cs typeface="Arial" panose="020B0604020202020204" pitchFamily="34" charset="0"/>
            </a:endParaRPr>
          </a:p>
          <a:p>
            <a:pPr>
              <a:defRPr/>
            </a:pPr>
            <a:r>
              <a:rPr lang="de-DE" sz="1800" dirty="0" smtClean="0">
                <a:latin typeface="Arial" panose="020B0604020202020204" pitchFamily="34" charset="0"/>
                <a:cs typeface="Arial" panose="020B0604020202020204" pitchFamily="34" charset="0"/>
              </a:rPr>
              <a:t>Wie viel </a:t>
            </a:r>
            <a:r>
              <a:rPr lang="de-DE" sz="1800" dirty="0" err="1" smtClean="0">
                <a:latin typeface="Arial" panose="020B0604020202020204" pitchFamily="34" charset="0"/>
                <a:cs typeface="Arial" panose="020B0604020202020204" pitchFamily="34" charset="0"/>
              </a:rPr>
              <a:t>Leverage</a:t>
            </a:r>
            <a:r>
              <a:rPr lang="de-DE" sz="1800" dirty="0" smtClean="0">
                <a:latin typeface="Arial" panose="020B0604020202020204" pitchFamily="34" charset="0"/>
                <a:cs typeface="Arial" panose="020B0604020202020204" pitchFamily="34" charset="0"/>
              </a:rPr>
              <a:t> („</a:t>
            </a:r>
            <a:r>
              <a:rPr lang="de-DE" sz="1800" dirty="0" err="1" smtClean="0">
                <a:latin typeface="Arial" panose="020B0604020202020204" pitchFamily="34" charset="0"/>
                <a:cs typeface="Arial" panose="020B0604020202020204" pitchFamily="34" charset="0"/>
              </a:rPr>
              <a:t>Hebelung</a:t>
            </a:r>
            <a:r>
              <a:rPr lang="de-DE" sz="1800" dirty="0" smtClean="0">
                <a:latin typeface="Arial" panose="020B0604020202020204" pitchFamily="34" charset="0"/>
                <a:cs typeface="Arial" panose="020B0604020202020204" pitchFamily="34" charset="0"/>
              </a:rPr>
              <a:t>“) ist empfehlenswert?</a:t>
            </a:r>
          </a:p>
          <a:p>
            <a:pPr>
              <a:defRPr/>
            </a:pPr>
            <a:endParaRPr lang="de-DE" sz="1800" dirty="0">
              <a:latin typeface="Arial" panose="020B0604020202020204" pitchFamily="34" charset="0"/>
              <a:cs typeface="Arial" panose="020B0604020202020204" pitchFamily="34" charset="0"/>
            </a:endParaRPr>
          </a:p>
          <a:p>
            <a:pPr>
              <a:defRPr/>
            </a:pPr>
            <a:r>
              <a:rPr lang="de-DE" sz="1800" dirty="0" smtClean="0">
                <a:latin typeface="Arial" panose="020B0604020202020204" pitchFamily="34" charset="0"/>
                <a:cs typeface="Arial" panose="020B0604020202020204" pitchFamily="34" charset="0"/>
              </a:rPr>
              <a:t>Welche Darlehensart passt meiner Firma am besten?</a:t>
            </a:r>
          </a:p>
          <a:p>
            <a:pPr>
              <a:defRPr/>
            </a:pPr>
            <a:endParaRPr lang="de-DE" sz="1800" dirty="0">
              <a:latin typeface="Arial" panose="020B0604020202020204" pitchFamily="34" charset="0"/>
              <a:cs typeface="Arial" panose="020B0604020202020204" pitchFamily="34" charset="0"/>
            </a:endParaRPr>
          </a:p>
          <a:p>
            <a:pPr>
              <a:defRPr/>
            </a:pPr>
            <a:r>
              <a:rPr lang="de-DE" sz="1800" dirty="0" smtClean="0">
                <a:latin typeface="Arial" panose="020B0604020202020204" pitchFamily="34" charset="0"/>
                <a:cs typeface="Arial" panose="020B0604020202020204" pitchFamily="34" charset="0"/>
              </a:rPr>
              <a:t>Wie bewerten Firmen Risiken?</a:t>
            </a:r>
          </a:p>
          <a:p>
            <a:pPr>
              <a:defRPr/>
            </a:pPr>
            <a:endParaRPr lang="de-DE" sz="1800" dirty="0">
              <a:latin typeface="Arial" panose="020B0604020202020204" pitchFamily="34" charset="0"/>
              <a:cs typeface="Arial" panose="020B0604020202020204" pitchFamily="34" charset="0"/>
            </a:endParaRPr>
          </a:p>
          <a:p>
            <a:pPr>
              <a:defRPr/>
            </a:pPr>
            <a:r>
              <a:rPr lang="de-DE" sz="1800" dirty="0" smtClean="0">
                <a:latin typeface="Arial" panose="020B0604020202020204" pitchFamily="34" charset="0"/>
                <a:cs typeface="Arial" panose="020B0604020202020204" pitchFamily="34" charset="0"/>
              </a:rPr>
              <a:t>Wie verteilen Firmen Ihre Investitionen im Einklang mit deren Risikobereitschaft?</a:t>
            </a:r>
          </a:p>
        </p:txBody>
      </p:sp>
    </p:spTree>
    <p:extLst>
      <p:ext uri="{BB962C8B-B14F-4D97-AF65-F5344CB8AC3E}">
        <p14:creationId xmlns:p14="http://schemas.microsoft.com/office/powerpoint/2010/main" val="2323049153"/>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a:xfrm>
            <a:off x="1893888" y="381000"/>
            <a:ext cx="6716712" cy="933450"/>
          </a:xfrm>
        </p:spPr>
        <p:txBody>
          <a:bodyPr/>
          <a:lstStyle/>
          <a:p>
            <a:r>
              <a:rPr lang="de-DE" altLang="en-US" dirty="0" smtClean="0"/>
              <a:t>Risiko und Statistiken</a:t>
            </a:r>
          </a:p>
        </p:txBody>
      </p:sp>
      <p:sp>
        <p:nvSpPr>
          <p:cNvPr id="50191" name="Rectangle 24"/>
          <p:cNvSpPr>
            <a:spLocks noChangeArrowheads="1"/>
          </p:cNvSpPr>
          <p:nvPr/>
        </p:nvSpPr>
        <p:spPr bwMode="auto">
          <a:xfrm>
            <a:off x="0" y="32575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mc:AlternateContent xmlns:mc="http://schemas.openxmlformats.org/markup-compatibility/2006" xmlns:a14="http://schemas.microsoft.com/office/drawing/2010/main">
        <mc:Choice Requires="a14">
          <p:sp>
            <p:nvSpPr>
              <p:cNvPr id="22" name="Inhaltsplatzhalter 2"/>
              <p:cNvSpPr txBox="1">
                <a:spLocks/>
              </p:cNvSpPr>
              <p:nvPr/>
            </p:nvSpPr>
            <p:spPr>
              <a:xfrm>
                <a:off x="899592" y="1853604"/>
                <a:ext cx="7416824" cy="2151459"/>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FontTx/>
                  <a:buNone/>
                </a:pPr>
                <a:r>
                  <a:rPr lang="de-DE" altLang="en-US" sz="1800" kern="0" dirty="0" smtClean="0">
                    <a:latin typeface="Arial" panose="020B0604020202020204" pitchFamily="34" charset="0"/>
                    <a:cs typeface="Arial" panose="020B0604020202020204" pitchFamily="34" charset="0"/>
                  </a:rPr>
                  <a:t>Sie haben 100.000 EUR zu investieren und 2 Alternativen:</a:t>
                </a:r>
              </a:p>
              <a:p>
                <a:pPr>
                  <a:buFontTx/>
                  <a:buAutoNum type="arabicParenR"/>
                </a:pPr>
                <a:r>
                  <a:rPr lang="de-DE" altLang="en-US" sz="1800" kern="0" dirty="0" smtClean="0">
                    <a:latin typeface="Arial" panose="020B0604020202020204" pitchFamily="34" charset="0"/>
                    <a:cs typeface="Arial" panose="020B0604020202020204" pitchFamily="34" charset="0"/>
                  </a:rPr>
                  <a:t>risikolose Solaranlage mit einer Rendite von 12%.</a:t>
                </a:r>
              </a:p>
              <a:p>
                <a:pPr>
                  <a:buFontTx/>
                  <a:buAutoNum type="arabicParenR"/>
                </a:pPr>
                <a:r>
                  <a:rPr lang="de-DE" altLang="en-US" sz="1800" kern="0" dirty="0" smtClean="0">
                    <a:latin typeface="Arial" panose="020B0604020202020204" pitchFamily="34" charset="0"/>
                    <a:cs typeface="Arial" panose="020B0604020202020204" pitchFamily="34" charset="0"/>
                  </a:rPr>
                  <a:t>Ein Windrad auf hoher See mit 90% Wahrscheinlichkeit einer Rendite von 15% und 10% Wahrscheinlichkeit, dass eine seltene Robbe sein Zuhause im Fundament macht, was zu einer Rendite von -10% führt, weil man das Windrad ab und zu abstellen muss.</a:t>
                </a:r>
              </a:p>
              <a:p>
                <a:pPr marL="0" indent="0">
                  <a:buNone/>
                </a:pPr>
                <a:r>
                  <a:rPr lang="de-DE" altLang="en-US" sz="1800" kern="0" dirty="0" smtClean="0">
                    <a:latin typeface="Arial" panose="020B0604020202020204" pitchFamily="34" charset="0"/>
                    <a:cs typeface="Arial" panose="020B0604020202020204" pitchFamily="34" charset="0"/>
                  </a:rPr>
                  <a:t>Was tun Sie?</a:t>
                </a:r>
              </a:p>
              <a:p>
                <a:pPr marL="0" indent="0">
                  <a:buNone/>
                </a:pPr>
                <a:endParaRPr lang="de-DE" altLang="en-US" sz="1800" kern="0" dirty="0">
                  <a:latin typeface="Arial" panose="020B0604020202020204" pitchFamily="34" charset="0"/>
                  <a:cs typeface="Arial" panose="020B0604020202020204" pitchFamily="34" charset="0"/>
                </a:endParaRPr>
              </a:p>
              <a:p>
                <a:pPr marL="0" indent="0">
                  <a:buNone/>
                </a:pPr>
                <a:r>
                  <a:rPr lang="de-DE" altLang="en-US" sz="1800" kern="0" dirty="0" smtClean="0">
                    <a:latin typeface="Arial" panose="020B0604020202020204" pitchFamily="34" charset="0"/>
                    <a:cs typeface="Arial" panose="020B0604020202020204" pitchFamily="34" charset="0"/>
                  </a:rPr>
                  <a:t>Man kann den </a:t>
                </a:r>
                <a:r>
                  <a:rPr lang="de-DE" altLang="en-US" sz="1800" b="1" kern="0" dirty="0" smtClean="0">
                    <a:solidFill>
                      <a:srgbClr val="C00000"/>
                    </a:solidFill>
                    <a:latin typeface="Arial" panose="020B0604020202020204" pitchFamily="34" charset="0"/>
                    <a:cs typeface="Arial" panose="020B0604020202020204" pitchFamily="34" charset="0"/>
                  </a:rPr>
                  <a:t>Erwartungswert</a:t>
                </a:r>
                <a:r>
                  <a:rPr lang="de-DE" altLang="en-US" sz="1800" kern="0" dirty="0" smtClean="0">
                    <a:latin typeface="Arial" panose="020B0604020202020204" pitchFamily="34" charset="0"/>
                    <a:cs typeface="Arial" panose="020B0604020202020204" pitchFamily="34" charset="0"/>
                  </a:rPr>
                  <a:t> </a:t>
                </a:r>
                <a:r>
                  <a:rPr lang="de-DE" altLang="en-US" sz="1800" i="1" kern="0" dirty="0" smtClean="0">
                    <a:latin typeface="Arial" panose="020B0604020202020204" pitchFamily="34" charset="0"/>
                    <a:cs typeface="Arial" panose="020B0604020202020204" pitchFamily="34" charset="0"/>
                  </a:rPr>
                  <a:t>EW(R) </a:t>
                </a:r>
                <a:r>
                  <a:rPr lang="de-DE" altLang="en-US" sz="1800" kern="0" dirty="0" smtClean="0">
                    <a:latin typeface="Arial" panose="020B0604020202020204" pitchFamily="34" charset="0"/>
                    <a:cs typeface="Arial" panose="020B0604020202020204" pitchFamily="34" charset="0"/>
                  </a:rPr>
                  <a:t>der Rendite </a:t>
                </a:r>
                <a:r>
                  <a:rPr lang="de-DE" altLang="en-US" sz="1800" i="1" kern="0" dirty="0" smtClean="0">
                    <a:latin typeface="Arial" panose="020B0604020202020204" pitchFamily="34" charset="0"/>
                    <a:cs typeface="Arial" panose="020B0604020202020204" pitchFamily="34" charset="0"/>
                  </a:rPr>
                  <a:t>R</a:t>
                </a:r>
                <a:r>
                  <a:rPr lang="de-DE" altLang="en-US" sz="1800" kern="0" dirty="0" smtClean="0">
                    <a:latin typeface="Arial" panose="020B0604020202020204" pitchFamily="34" charset="0"/>
                    <a:cs typeface="Arial" panose="020B0604020202020204" pitchFamily="34" charset="0"/>
                  </a:rPr>
                  <a:t> bilden:</a:t>
                </a:r>
              </a:p>
              <a:p>
                <a:pPr marL="0" indent="0">
                  <a:buNone/>
                </a:pPr>
                <a14:m>
                  <m:oMathPara xmlns:m="http://schemas.openxmlformats.org/officeDocument/2006/math">
                    <m:oMathParaPr>
                      <m:jc m:val="centerGroup"/>
                    </m:oMathParaPr>
                    <m:oMath xmlns:m="http://schemas.openxmlformats.org/officeDocument/2006/math">
                      <m:r>
                        <a:rPr lang="de-DE" altLang="en-US" sz="1800" b="0" i="1" kern="0" smtClean="0">
                          <a:latin typeface="Cambria Math" panose="02040503050406030204" pitchFamily="18" charset="0"/>
                          <a:cs typeface="Arial" panose="020B0604020202020204" pitchFamily="34" charset="0"/>
                        </a:rPr>
                        <m:t>𝐸𝑊</m:t>
                      </m:r>
                      <m:d>
                        <m:dPr>
                          <m:ctrlPr>
                            <a:rPr lang="de-DE" altLang="en-US" sz="1800" b="0" i="1" kern="0" smtClean="0">
                              <a:latin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 </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𝜇</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nary>
                        <m:naryPr>
                          <m:chr m:val="∑"/>
                          <m:supHide m:val="on"/>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naryPr>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up/>
                        <m:e>
                          <m:sSub>
                            <m:sSub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b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𝑝</m:t>
                              </m:r>
                            </m:e>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sSub>
                            <m:sSub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b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𝑟</m:t>
                              </m:r>
                            </m:e>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Sub>
                        </m:e>
                      </m:nary>
                    </m:oMath>
                  </m:oMathPara>
                </a14:m>
                <a:endParaRPr lang="de-DE" altLang="en-US" sz="1800" kern="0" dirty="0" smtClean="0">
                  <a:latin typeface="Arial" panose="020B0604020202020204" pitchFamily="34" charset="0"/>
                  <a:cs typeface="Arial" panose="020B0604020202020204" pitchFamily="34" charset="0"/>
                </a:endParaRPr>
              </a:p>
              <a:p>
                <a:pPr>
                  <a:buAutoNum type="arabicParenR"/>
                </a:pPr>
                <a14:m>
                  <m:oMath xmlns:m="http://schemas.openxmlformats.org/officeDocument/2006/math">
                    <m:r>
                      <a:rPr lang="de-DE" altLang="en-US" sz="1800" i="1" kern="0" dirty="0" smtClean="0">
                        <a:latin typeface="Cambria Math" panose="02040503050406030204" pitchFamily="18" charset="0"/>
                        <a:cs typeface="Arial" panose="020B0604020202020204" pitchFamily="34" charset="0"/>
                      </a:rPr>
                      <m:t>𝐸𝑊</m:t>
                    </m:r>
                    <m:d>
                      <m:dPr>
                        <m:ctrlPr>
                          <a:rPr lang="de-DE" altLang="en-US" sz="1800" i="1" kern="0" dirty="0" smtClean="0">
                            <a:latin typeface="Cambria Math" panose="02040503050406030204" pitchFamily="18" charset="0"/>
                            <a:cs typeface="Arial" panose="020B0604020202020204" pitchFamily="34" charset="0"/>
                          </a:rPr>
                        </m:ctrlPr>
                      </m:dPr>
                      <m:e>
                        <m:r>
                          <a:rPr lang="de-DE" altLang="en-US" sz="1800" i="1" kern="0" dirty="0" smtClean="0">
                            <a:latin typeface="Cambria Math" panose="02040503050406030204" pitchFamily="18" charset="0"/>
                            <a:cs typeface="Arial" panose="020B0604020202020204" pitchFamily="34" charset="0"/>
                          </a:rPr>
                          <m:t>𝑅</m:t>
                        </m:r>
                      </m:e>
                    </m:d>
                    <m:r>
                      <a:rPr lang="de-DE" altLang="en-US" sz="1800" i="1" kern="0" dirty="0" smtClean="0">
                        <a:latin typeface="Cambria Math" panose="02040503050406030204" pitchFamily="18" charset="0"/>
                        <a:cs typeface="Arial" panose="020B0604020202020204" pitchFamily="34" charset="0"/>
                      </a:rPr>
                      <m:t>= 1</m:t>
                    </m:r>
                    <m:r>
                      <a:rPr lang="de-DE" altLang="en-US" sz="1800" i="1" kern="0" dirty="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b="0" i="1" kern="0" dirty="0" smtClean="0">
                        <a:latin typeface="Cambria Math" panose="02040503050406030204" pitchFamily="18" charset="0"/>
                        <a:ea typeface="Cambria Math" panose="02040503050406030204" pitchFamily="18" charset="0"/>
                        <a:cs typeface="Arial" panose="020B0604020202020204" pitchFamily="34" charset="0"/>
                      </a:rPr>
                      <m:t>0,12=0,12</m:t>
                    </m:r>
                  </m:oMath>
                </a14:m>
                <a:endParaRPr lang="de-DE" altLang="en-US" sz="1800" kern="0" dirty="0" smtClean="0">
                  <a:latin typeface="Arial" panose="020B0604020202020204" pitchFamily="34" charset="0"/>
                  <a:cs typeface="Arial" panose="020B0604020202020204" pitchFamily="34" charset="0"/>
                </a:endParaRPr>
              </a:p>
              <a:p>
                <a:pPr>
                  <a:buFontTx/>
                  <a:buAutoNum type="arabicParenR"/>
                </a:pPr>
                <a14:m>
                  <m:oMath xmlns:m="http://schemas.openxmlformats.org/officeDocument/2006/math">
                    <m:r>
                      <a:rPr lang="de-DE" altLang="en-US" sz="1800" i="1" kern="0" dirty="0">
                        <a:latin typeface="Cambria Math" panose="02040503050406030204" pitchFamily="18" charset="0"/>
                        <a:cs typeface="Arial" panose="020B0604020202020204" pitchFamily="34" charset="0"/>
                      </a:rPr>
                      <m:t>𝐸𝑊</m:t>
                    </m:r>
                    <m:d>
                      <m:dPr>
                        <m:ctrlPr>
                          <a:rPr lang="de-DE" altLang="en-US" sz="1800" i="1" kern="0" dirty="0">
                            <a:latin typeface="Cambria Math" panose="02040503050406030204" pitchFamily="18" charset="0"/>
                            <a:cs typeface="Arial" panose="020B0604020202020204" pitchFamily="34" charset="0"/>
                          </a:rPr>
                        </m:ctrlPr>
                      </m:dPr>
                      <m:e>
                        <m:r>
                          <a:rPr lang="de-DE" altLang="en-US" sz="1800" i="1" kern="0" dirty="0">
                            <a:latin typeface="Cambria Math" panose="02040503050406030204" pitchFamily="18" charset="0"/>
                            <a:cs typeface="Arial" panose="020B0604020202020204" pitchFamily="34" charset="0"/>
                          </a:rPr>
                          <m:t>𝑅</m:t>
                        </m:r>
                      </m:e>
                    </m:d>
                    <m:r>
                      <a:rPr lang="de-DE" altLang="en-US" sz="1800" i="1" kern="0" dirty="0">
                        <a:latin typeface="Cambria Math" panose="02040503050406030204" pitchFamily="18" charset="0"/>
                        <a:cs typeface="Arial" panose="020B0604020202020204" pitchFamily="34" charset="0"/>
                      </a:rPr>
                      <m:t>=</m:t>
                    </m:r>
                    <m:r>
                      <a:rPr lang="de-DE" altLang="en-US" sz="1800" b="0" i="1" kern="0" dirty="0" smtClean="0">
                        <a:latin typeface="Cambria Math" panose="02040503050406030204" pitchFamily="18" charset="0"/>
                        <a:cs typeface="Arial" panose="020B0604020202020204" pitchFamily="34" charset="0"/>
                      </a:rPr>
                      <m:t>0,9</m:t>
                    </m:r>
                    <m:r>
                      <a:rPr lang="de-DE" altLang="en-US" sz="1800" i="1" kern="0" dirty="0">
                        <a:latin typeface="Cambria Math" panose="02040503050406030204" pitchFamily="18" charset="0"/>
                        <a:ea typeface="Cambria Math" panose="02040503050406030204" pitchFamily="18" charset="0"/>
                        <a:cs typeface="Arial" panose="020B0604020202020204" pitchFamily="34" charset="0"/>
                      </a:rPr>
                      <m:t>∙</m:t>
                    </m:r>
                    <m:r>
                      <a:rPr lang="de-DE" altLang="en-US" sz="1800" b="0" i="1" kern="0" dirty="0" smtClean="0">
                        <a:latin typeface="Cambria Math" panose="02040503050406030204" pitchFamily="18" charset="0"/>
                        <a:ea typeface="Cambria Math" panose="02040503050406030204" pitchFamily="18" charset="0"/>
                        <a:cs typeface="Arial" panose="020B0604020202020204" pitchFamily="34" charset="0"/>
                      </a:rPr>
                      <m:t>0,15+0,1</m:t>
                    </m:r>
                    <m:r>
                      <a:rPr lang="de-DE" altLang="en-US" sz="1800" i="1" kern="0" dirty="0">
                        <a:latin typeface="Cambria Math" panose="02040503050406030204" pitchFamily="18" charset="0"/>
                        <a:ea typeface="Cambria Math" panose="02040503050406030204" pitchFamily="18" charset="0"/>
                        <a:cs typeface="Arial" panose="020B0604020202020204" pitchFamily="34" charset="0"/>
                      </a:rPr>
                      <m:t>∙</m:t>
                    </m:r>
                    <m:r>
                      <a:rPr lang="de-DE" altLang="en-US" sz="1800" b="0" i="1" kern="0" dirty="0" smtClean="0">
                        <a:latin typeface="Cambria Math" panose="02040503050406030204" pitchFamily="18" charset="0"/>
                        <a:ea typeface="Cambria Math" panose="02040503050406030204" pitchFamily="18" charset="0"/>
                        <a:cs typeface="Arial" panose="020B0604020202020204" pitchFamily="34" charset="0"/>
                      </a:rPr>
                      <m:t>(−0,1)</m:t>
                    </m:r>
                    <m:r>
                      <a:rPr lang="de-DE" altLang="en-US" sz="1800" i="1" kern="0" dirty="0">
                        <a:latin typeface="Cambria Math" panose="02040503050406030204" pitchFamily="18" charset="0"/>
                        <a:ea typeface="Cambria Math" panose="02040503050406030204" pitchFamily="18" charset="0"/>
                        <a:cs typeface="Arial" panose="020B0604020202020204" pitchFamily="34" charset="0"/>
                      </a:rPr>
                      <m:t>=0</m:t>
                    </m:r>
                    <m:r>
                      <a:rPr lang="de-DE" altLang="en-US" sz="1800" b="0" i="1" kern="0" dirty="0" smtClean="0">
                        <a:latin typeface="Cambria Math" panose="02040503050406030204" pitchFamily="18" charset="0"/>
                        <a:ea typeface="Cambria Math" panose="02040503050406030204" pitchFamily="18" charset="0"/>
                        <a:cs typeface="Arial" panose="020B0604020202020204" pitchFamily="34" charset="0"/>
                      </a:rPr>
                      <m:t>,125</m:t>
                    </m:r>
                  </m:oMath>
                </a14:m>
                <a:endParaRPr lang="de-DE" altLang="en-US" sz="1800" kern="0" dirty="0">
                  <a:latin typeface="Arial" panose="020B0604020202020204" pitchFamily="34" charset="0"/>
                  <a:cs typeface="Arial" panose="020B0604020202020204" pitchFamily="34" charset="0"/>
                </a:endParaRPr>
              </a:p>
              <a:p>
                <a:pPr marL="0" indent="0">
                  <a:buNone/>
                </a:pPr>
                <a:endParaRPr lang="de-DE" altLang="en-US" sz="1800" kern="0" dirty="0" smtClean="0">
                  <a:latin typeface="Arial" panose="020B0604020202020204" pitchFamily="34" charset="0"/>
                  <a:cs typeface="Arial" panose="020B0604020202020204" pitchFamily="34" charset="0"/>
                </a:endParaRPr>
              </a:p>
            </p:txBody>
          </p:sp>
        </mc:Choice>
        <mc:Fallback xmlns="">
          <p:sp>
            <p:nvSpPr>
              <p:cNvPr id="22" name="Inhaltsplatzhalter 2"/>
              <p:cNvSpPr txBox="1">
                <a:spLocks noRot="1" noChangeAspect="1" noMove="1" noResize="1" noEditPoints="1" noAdjustHandles="1" noChangeArrowheads="1" noChangeShapeType="1" noTextEdit="1"/>
              </p:cNvSpPr>
              <p:nvPr/>
            </p:nvSpPr>
            <p:spPr>
              <a:xfrm>
                <a:off x="899592" y="1853604"/>
                <a:ext cx="7416824" cy="2151459"/>
              </a:xfrm>
              <a:prstGeom prst="rect">
                <a:avLst/>
              </a:prstGeom>
              <a:blipFill>
                <a:blip r:embed="rId2"/>
                <a:stretch>
                  <a:fillRect l="-740" t="-1416" b="-97450"/>
                </a:stretch>
              </a:blipFill>
            </p:spPr>
            <p:txBody>
              <a:bodyPr/>
              <a:lstStyle/>
              <a:p>
                <a:r>
                  <a:rPr lang="de-DE">
                    <a:noFill/>
                  </a:rPr>
                  <a:t> </a:t>
                </a:r>
              </a:p>
            </p:txBody>
          </p:sp>
        </mc:Fallback>
      </mc:AlternateContent>
    </p:spTree>
    <p:extLst>
      <p:ext uri="{BB962C8B-B14F-4D97-AF65-F5344CB8AC3E}">
        <p14:creationId xmlns:p14="http://schemas.microsoft.com/office/powerpoint/2010/main" val="3598815135"/>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a:xfrm>
            <a:off x="1893888" y="381000"/>
            <a:ext cx="6716712" cy="933450"/>
          </a:xfrm>
        </p:spPr>
        <p:txBody>
          <a:bodyPr/>
          <a:lstStyle/>
          <a:p>
            <a:r>
              <a:rPr lang="de-DE" altLang="en-US" dirty="0" smtClean="0"/>
              <a:t>Risiko und Statistiken</a:t>
            </a:r>
          </a:p>
        </p:txBody>
      </p:sp>
      <p:sp>
        <p:nvSpPr>
          <p:cNvPr id="50191" name="Rectangle 24"/>
          <p:cNvSpPr>
            <a:spLocks noChangeArrowheads="1"/>
          </p:cNvSpPr>
          <p:nvPr/>
        </p:nvSpPr>
        <p:spPr bwMode="auto">
          <a:xfrm>
            <a:off x="0" y="32575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mc:AlternateContent xmlns:mc="http://schemas.openxmlformats.org/markup-compatibility/2006" xmlns:a14="http://schemas.microsoft.com/office/drawing/2010/main">
        <mc:Choice Requires="a14">
          <p:sp>
            <p:nvSpPr>
              <p:cNvPr id="22" name="Inhaltsplatzhalter 2"/>
              <p:cNvSpPr txBox="1">
                <a:spLocks/>
              </p:cNvSpPr>
              <p:nvPr/>
            </p:nvSpPr>
            <p:spPr>
              <a:xfrm>
                <a:off x="899592" y="1853604"/>
                <a:ext cx="7416824" cy="4239692"/>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FontTx/>
                  <a:buNone/>
                </a:pPr>
                <a:r>
                  <a:rPr lang="de-DE" altLang="en-US" sz="1800" kern="0" dirty="0" smtClean="0">
                    <a:latin typeface="Arial" panose="020B0604020202020204" pitchFamily="34" charset="0"/>
                    <a:cs typeface="Arial" panose="020B0604020202020204" pitchFamily="34" charset="0"/>
                  </a:rPr>
                  <a:t>Um das Risiko abzuschätzen bilden wir die </a:t>
                </a:r>
                <a:r>
                  <a:rPr lang="de-DE" altLang="en-US" sz="1800" b="1" kern="0" dirty="0" smtClean="0">
                    <a:solidFill>
                      <a:srgbClr val="C00000"/>
                    </a:solidFill>
                    <a:latin typeface="Arial" panose="020B0604020202020204" pitchFamily="34" charset="0"/>
                    <a:cs typeface="Arial" panose="020B0604020202020204" pitchFamily="34" charset="0"/>
                  </a:rPr>
                  <a:t>Varianz</a:t>
                </a:r>
                <a:r>
                  <a:rPr lang="de-DE" altLang="en-US" sz="1800" kern="0" dirty="0" smtClean="0">
                    <a:latin typeface="Arial" panose="020B0604020202020204" pitchFamily="34" charset="0"/>
                    <a:cs typeface="Arial" panose="020B0604020202020204" pitchFamily="34" charset="0"/>
                  </a:rPr>
                  <a:t> und die </a:t>
                </a:r>
                <a:r>
                  <a:rPr lang="de-DE" altLang="en-US" sz="1800" b="1" kern="0" dirty="0" smtClean="0">
                    <a:solidFill>
                      <a:srgbClr val="C00000"/>
                    </a:solidFill>
                    <a:latin typeface="Arial" panose="020B0604020202020204" pitchFamily="34" charset="0"/>
                    <a:cs typeface="Arial" panose="020B0604020202020204" pitchFamily="34" charset="0"/>
                  </a:rPr>
                  <a:t>Standardabweichung</a:t>
                </a:r>
                <a:r>
                  <a:rPr lang="de-DE" altLang="en-US" sz="1800" kern="0" dirty="0" smtClean="0">
                    <a:latin typeface="Arial" panose="020B0604020202020204" pitchFamily="34" charset="0"/>
                    <a:cs typeface="Arial" panose="020B0604020202020204" pitchFamily="34" charset="0"/>
                  </a:rPr>
                  <a:t>.</a:t>
                </a:r>
              </a:p>
              <a:p>
                <a:pPr marL="0" indent="0">
                  <a:buFontTx/>
                  <a:buNone/>
                </a:pPr>
                <a:endParaRPr lang="de-DE" altLang="en-US" sz="1800" kern="0" dirty="0" smtClean="0">
                  <a:latin typeface="Arial" panose="020B0604020202020204" pitchFamily="34" charset="0"/>
                  <a:cs typeface="Arial" panose="020B0604020202020204" pitchFamily="34" charset="0"/>
                </a:endParaRPr>
              </a:p>
              <a:p>
                <a:pPr marL="0" indent="0">
                  <a:buFontTx/>
                  <a:buNone/>
                </a:pPr>
                <a14:m>
                  <m:oMathPara xmlns:m="http://schemas.openxmlformats.org/officeDocument/2006/math">
                    <m:oMathParaPr>
                      <m:jc m:val="centerGroup"/>
                    </m:oMathParaPr>
                    <m:oMath xmlns:m="http://schemas.openxmlformats.org/officeDocument/2006/math">
                      <m:r>
                        <a:rPr lang="de-DE" altLang="en-US" sz="1800" b="0" i="1" kern="0" smtClean="0">
                          <a:latin typeface="Cambria Math" panose="02040503050406030204" pitchFamily="18" charset="0"/>
                          <a:cs typeface="Arial" panose="020B0604020202020204" pitchFamily="34" charset="0"/>
                        </a:rPr>
                        <m:t>𝑉𝑎𝑟</m:t>
                      </m:r>
                      <m:d>
                        <m:dPr>
                          <m:ctrlPr>
                            <a:rPr lang="de-DE" altLang="en-US" sz="1800" b="0" i="1" kern="0" smtClean="0">
                              <a:latin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 </m:t>
                      </m:r>
                      <m:sSup>
                        <m:sSup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p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𝜎</m:t>
                          </m:r>
                        </m:e>
                        <m: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2</m:t>
                          </m:r>
                        </m:sup>
                      </m:s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nary>
                        <m:naryPr>
                          <m:chr m:val="∑"/>
                          <m:supHide m:val="on"/>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naryPr>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up/>
                        <m:e>
                          <m:sSub>
                            <m:sSub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b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𝑝</m:t>
                              </m:r>
                            </m:e>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sSup>
                            <m:sSup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pPr>
                            <m:e>
                              <m:d>
                                <m:d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dPr>
                                <m:e>
                                  <m:sSub>
                                    <m:sSub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b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𝑟</m:t>
                                      </m:r>
                                    </m:e>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 </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𝜇</m:t>
                                  </m:r>
                                </m:e>
                              </m:d>
                            </m:e>
                            <m: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2</m:t>
                              </m:r>
                            </m:sup>
                          </m:sSup>
                        </m:e>
                      </m:nary>
                    </m:oMath>
                  </m:oMathPara>
                </a14:m>
                <a:endParaRPr lang="de-DE" altLang="en-US" sz="1800" kern="0" dirty="0" smtClean="0">
                  <a:latin typeface="Arial" panose="020B0604020202020204" pitchFamily="34" charset="0"/>
                  <a:cs typeface="Arial" panose="020B0604020202020204" pitchFamily="34" charset="0"/>
                </a:endParaRPr>
              </a:p>
              <a:p>
                <a:pPr marL="0" indent="0">
                  <a:buFontTx/>
                  <a:buNone/>
                </a:pPr>
                <a14:m>
                  <m:oMathPara xmlns:m="http://schemas.openxmlformats.org/officeDocument/2006/math">
                    <m:oMathParaPr>
                      <m:jc m:val="centerGroup"/>
                    </m:oMathParaPr>
                    <m:oMath xmlns:m="http://schemas.openxmlformats.org/officeDocument/2006/math">
                      <m:r>
                        <a:rPr lang="de-DE" altLang="en-US" sz="1800" b="0" i="1" kern="0" smtClean="0">
                          <a:latin typeface="Cambria Math" panose="02040503050406030204" pitchFamily="18" charset="0"/>
                          <a:cs typeface="Arial" panose="020B0604020202020204" pitchFamily="34" charset="0"/>
                        </a:rPr>
                        <m:t>𝑆𝐷</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m:t>
                      </m:r>
                      <m:r>
                        <a:rPr lang="de-DE" altLang="en-US" sz="1800" i="1" kern="0">
                          <a:latin typeface="Cambria Math" panose="02040503050406030204" pitchFamily="18" charset="0"/>
                          <a:ea typeface="Cambria Math" panose="02040503050406030204" pitchFamily="18" charset="0"/>
                          <a:cs typeface="Arial" panose="020B0604020202020204" pitchFamily="34" charset="0"/>
                        </a:rPr>
                        <m:t>𝜎</m:t>
                      </m:r>
                      <m:r>
                        <a:rPr lang="de-DE" altLang="en-US" sz="1800" i="1" kern="0">
                          <a:latin typeface="Cambria Math" panose="02040503050406030204" pitchFamily="18" charset="0"/>
                          <a:ea typeface="Cambria Math" panose="02040503050406030204" pitchFamily="18" charset="0"/>
                          <a:cs typeface="Arial" panose="020B0604020202020204" pitchFamily="34" charset="0"/>
                        </a:rPr>
                        <m:t>=</m:t>
                      </m:r>
                      <m:rad>
                        <m:radPr>
                          <m:degHide m:val="on"/>
                          <m:ctrlPr>
                            <a:rPr lang="de-DE" altLang="en-US" sz="1800" i="1" kern="0" smtClean="0">
                              <a:latin typeface="Cambria Math" panose="02040503050406030204" pitchFamily="18" charset="0"/>
                              <a:ea typeface="Cambria Math" panose="02040503050406030204" pitchFamily="18" charset="0"/>
                              <a:cs typeface="Arial" panose="020B0604020202020204" pitchFamily="34" charset="0"/>
                            </a:rPr>
                          </m:ctrlPr>
                        </m:radPr>
                        <m:deg/>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𝑉𝑎𝑟</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𝑅</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e>
                      </m:rad>
                    </m:oMath>
                  </m:oMathPara>
                </a14:m>
                <a:endParaRPr lang="de-DE" altLang="en-US" sz="1800" kern="0" dirty="0" smtClean="0">
                  <a:latin typeface="Arial" panose="020B0604020202020204" pitchFamily="34" charset="0"/>
                  <a:cs typeface="Arial" panose="020B0604020202020204" pitchFamily="34" charset="0"/>
                </a:endParaRPr>
              </a:p>
              <a:p>
                <a:pPr marL="0" indent="0">
                  <a:buFontTx/>
                  <a:buNone/>
                </a:pPr>
                <a:endParaRPr lang="de-DE" altLang="en-US" sz="1800" kern="0" dirty="0" smtClean="0">
                  <a:latin typeface="Arial" panose="020B0604020202020204" pitchFamily="34" charset="0"/>
                  <a:cs typeface="Arial" panose="020B0604020202020204" pitchFamily="34" charset="0"/>
                </a:endParaRPr>
              </a:p>
              <a:p>
                <a:pPr>
                  <a:buFontTx/>
                  <a:buAutoNum type="arabicParenR"/>
                </a:pPr>
                <a14:m>
                  <m:oMath xmlns:m="http://schemas.openxmlformats.org/officeDocument/2006/math">
                    <m:r>
                      <a:rPr lang="de-DE" altLang="en-US" sz="1800" b="0" i="1" kern="0" smtClean="0">
                        <a:latin typeface="Cambria Math" panose="02040503050406030204" pitchFamily="18" charset="0"/>
                        <a:cs typeface="Arial" panose="020B0604020202020204" pitchFamily="34" charset="0"/>
                      </a:rPr>
                      <m:t>𝑉𝑎𝑟</m:t>
                    </m:r>
                    <m:d>
                      <m:dPr>
                        <m:ctrlPr>
                          <a:rPr lang="de-DE" altLang="en-US" sz="1800" b="0" i="1" kern="0" smtClean="0">
                            <a:latin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=1</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sSup>
                      <m:sSupPr>
                        <m:ctrlPr>
                          <a:rPr lang="de-DE" altLang="en-US" sz="1800" i="1" kern="0">
                            <a:latin typeface="Cambria Math" panose="02040503050406030204" pitchFamily="18" charset="0"/>
                            <a:ea typeface="Cambria Math" panose="02040503050406030204" pitchFamily="18" charset="0"/>
                            <a:cs typeface="Arial" panose="020B0604020202020204" pitchFamily="34" charset="0"/>
                          </a:rPr>
                        </m:ctrlPr>
                      </m:sSupPr>
                      <m:e>
                        <m:d>
                          <m:dPr>
                            <m:ctrlPr>
                              <a:rPr lang="de-DE" altLang="en-US" sz="1800" i="1" kern="0">
                                <a:latin typeface="Cambria Math" panose="02040503050406030204" pitchFamily="18" charset="0"/>
                                <a:ea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ea typeface="Cambria Math" panose="02040503050406030204" pitchFamily="18" charset="0"/>
                                <a:cs typeface="Arial" panose="020B0604020202020204" pitchFamily="34" charset="0"/>
                              </a:rPr>
                              <m:t>0</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,12</m:t>
                            </m:r>
                            <m:r>
                              <a:rPr lang="de-DE" altLang="en-US" sz="1800" i="1" kern="0">
                                <a:latin typeface="Cambria Math" panose="02040503050406030204" pitchFamily="18" charset="0"/>
                                <a:ea typeface="Cambria Math" panose="02040503050406030204" pitchFamily="18" charset="0"/>
                                <a:cs typeface="Arial" panose="020B0604020202020204" pitchFamily="34" charset="0"/>
                              </a:rPr>
                              <m:t>−0</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i="1" kern="0">
                                <a:latin typeface="Cambria Math" panose="02040503050406030204" pitchFamily="18" charset="0"/>
                                <a:ea typeface="Cambria Math" panose="02040503050406030204" pitchFamily="18" charset="0"/>
                                <a:cs typeface="Arial" panose="020B0604020202020204" pitchFamily="34" charset="0"/>
                              </a:rPr>
                              <m:t>12</m:t>
                            </m:r>
                          </m:e>
                        </m:d>
                      </m:e>
                      <m:sup>
                        <m:r>
                          <a:rPr lang="de-DE" altLang="en-US" sz="1800" i="1" kern="0">
                            <a:latin typeface="Cambria Math" panose="02040503050406030204" pitchFamily="18" charset="0"/>
                            <a:ea typeface="Cambria Math" panose="02040503050406030204" pitchFamily="18" charset="0"/>
                            <a:cs typeface="Arial" panose="020B0604020202020204" pitchFamily="34" charset="0"/>
                          </a:rPr>
                          <m:t>2</m:t>
                        </m:r>
                      </m:sup>
                    </m:s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=0</m:t>
                    </m:r>
                  </m:oMath>
                </a14:m>
                <a:r>
                  <a:rPr lang="de-DE" altLang="en-US" sz="1800" b="0" kern="0" dirty="0" smtClean="0">
                    <a:latin typeface="Arial" panose="020B0604020202020204" pitchFamily="34" charset="0"/>
                    <a:ea typeface="Cambria Math" panose="02040503050406030204" pitchFamily="18" charset="0"/>
                    <a:cs typeface="Arial" panose="020B0604020202020204" pitchFamily="34" charset="0"/>
                  </a:rPr>
                  <a:t>, </a:t>
                </a:r>
                <a14:m>
                  <m:oMath xmlns:m="http://schemas.openxmlformats.org/officeDocument/2006/math">
                    <m:r>
                      <a:rPr lang="de-DE" altLang="en-US" sz="1800" i="1" kern="0">
                        <a:latin typeface="Cambria Math" panose="02040503050406030204" pitchFamily="18" charset="0"/>
                        <a:cs typeface="Arial" panose="020B0604020202020204" pitchFamily="34" charset="0"/>
                      </a:rPr>
                      <m:t>𝑆𝐷</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m:t>
                    </m:r>
                    <m:r>
                      <a:rPr lang="de-DE" altLang="en-US" sz="1800" b="0" i="1" kern="0" smtClean="0">
                        <a:latin typeface="Cambria Math" panose="02040503050406030204" pitchFamily="18" charset="0"/>
                        <a:cs typeface="Arial" panose="020B0604020202020204" pitchFamily="34" charset="0"/>
                      </a:rPr>
                      <m:t>0</m:t>
                    </m:r>
                  </m:oMath>
                </a14:m>
                <a:endParaRPr lang="de-DE" altLang="en-US" sz="1800" b="0" kern="0" dirty="0" smtClean="0">
                  <a:latin typeface="Arial" panose="020B0604020202020204" pitchFamily="34" charset="0"/>
                  <a:ea typeface="Cambria Math" panose="02040503050406030204" pitchFamily="18" charset="0"/>
                  <a:cs typeface="Arial" panose="020B0604020202020204" pitchFamily="34" charset="0"/>
                </a:endParaRPr>
              </a:p>
              <a:p>
                <a:pPr>
                  <a:buFontTx/>
                  <a:buAutoNum type="arabicParenR"/>
                </a:pPr>
                <a14:m>
                  <m:oMath xmlns:m="http://schemas.openxmlformats.org/officeDocument/2006/math">
                    <m:r>
                      <a:rPr lang="de-DE" altLang="en-US" sz="1800" i="1" kern="0">
                        <a:latin typeface="Cambria Math" panose="02040503050406030204" pitchFamily="18" charset="0"/>
                        <a:cs typeface="Arial" panose="020B0604020202020204" pitchFamily="34" charset="0"/>
                      </a:rPr>
                      <m:t>𝑉𝑎𝑟</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=0,9</m:t>
                    </m:r>
                    <m:r>
                      <a:rPr lang="de-DE" altLang="en-US" sz="1800" i="1" kern="0">
                        <a:latin typeface="Cambria Math" panose="02040503050406030204" pitchFamily="18" charset="0"/>
                        <a:ea typeface="Cambria Math" panose="02040503050406030204" pitchFamily="18" charset="0"/>
                        <a:cs typeface="Arial" panose="020B0604020202020204" pitchFamily="34" charset="0"/>
                      </a:rPr>
                      <m:t>∙</m:t>
                    </m:r>
                    <m:sSup>
                      <m:sSup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pPr>
                      <m:e>
                        <m:d>
                          <m:dPr>
                            <m:ctrlPr>
                              <a:rPr lang="de-DE" altLang="en-US" sz="1800" i="1" kern="0">
                                <a:latin typeface="Cambria Math" panose="02040503050406030204" pitchFamily="18" charset="0"/>
                                <a:ea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ea typeface="Cambria Math" panose="02040503050406030204" pitchFamily="18" charset="0"/>
                                <a:cs typeface="Arial" panose="020B0604020202020204" pitchFamily="34" charset="0"/>
                              </a:rPr>
                              <m:t>0</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i="1" kern="0">
                                <a:latin typeface="Cambria Math" panose="02040503050406030204" pitchFamily="18" charset="0"/>
                                <a:ea typeface="Cambria Math" panose="02040503050406030204" pitchFamily="18" charset="0"/>
                                <a:cs typeface="Arial" panose="020B0604020202020204" pitchFamily="34" charset="0"/>
                              </a:rPr>
                              <m:t>1</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5</m:t>
                            </m:r>
                            <m:r>
                              <a:rPr lang="de-DE" altLang="en-US" sz="1800" i="1" kern="0">
                                <a:latin typeface="Cambria Math" panose="02040503050406030204" pitchFamily="18" charset="0"/>
                                <a:ea typeface="Cambria Math" panose="02040503050406030204" pitchFamily="18" charset="0"/>
                                <a:cs typeface="Arial" panose="020B0604020202020204" pitchFamily="34" charset="0"/>
                              </a:rPr>
                              <m:t>−0</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i="1" kern="0">
                                <a:latin typeface="Cambria Math" panose="02040503050406030204" pitchFamily="18" charset="0"/>
                                <a:ea typeface="Cambria Math" panose="02040503050406030204" pitchFamily="18" charset="0"/>
                                <a:cs typeface="Arial" panose="020B0604020202020204" pitchFamily="34" charset="0"/>
                              </a:rPr>
                              <m:t>1</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25</m:t>
                            </m:r>
                          </m:e>
                        </m:d>
                      </m:e>
                      <m: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2</m:t>
                        </m:r>
                      </m:sup>
                    </m:s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+0,1∗</m:t>
                    </m:r>
                    <m:sSup>
                      <m:sSup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pPr>
                      <m:e>
                        <m:d>
                          <m:d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−0,1−0,125</m:t>
                            </m:r>
                          </m:e>
                        </m:d>
                      </m:e>
                      <m: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2</m:t>
                        </m:r>
                      </m:sup>
                    </m:s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=0,0056</m:t>
                    </m:r>
                  </m:oMath>
                </a14:m>
                <a:r>
                  <a:rPr lang="de-DE" altLang="en-US" sz="1800" kern="0" dirty="0" smtClean="0">
                    <a:latin typeface="Arial" panose="020B0604020202020204" pitchFamily="34" charset="0"/>
                    <a:ea typeface="Cambria Math" panose="02040503050406030204" pitchFamily="18" charset="0"/>
                    <a:cs typeface="Arial" panose="020B0604020202020204" pitchFamily="34" charset="0"/>
                  </a:rPr>
                  <a:t>, </a:t>
                </a:r>
                <a14:m>
                  <m:oMath xmlns:m="http://schemas.openxmlformats.org/officeDocument/2006/math">
                    <m:r>
                      <a:rPr lang="de-DE" altLang="en-US" sz="1800" i="1" kern="0">
                        <a:latin typeface="Cambria Math" panose="02040503050406030204" pitchFamily="18" charset="0"/>
                        <a:cs typeface="Arial" panose="020B0604020202020204" pitchFamily="34" charset="0"/>
                      </a:rPr>
                      <m:t>𝑆𝐷</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m:t>
                    </m:r>
                    <m:r>
                      <a:rPr lang="de-DE" altLang="en-US" sz="1800" b="0" i="1" kern="0" smtClean="0">
                        <a:latin typeface="Cambria Math" panose="02040503050406030204" pitchFamily="18" charset="0"/>
                        <a:cs typeface="Arial" panose="020B0604020202020204" pitchFamily="34" charset="0"/>
                      </a:rPr>
                      <m:t>0,075</m:t>
                    </m:r>
                  </m:oMath>
                </a14:m>
                <a:endParaRPr lang="de-DE" altLang="en-US" sz="1800" kern="0" dirty="0" smtClean="0">
                  <a:latin typeface="Arial" panose="020B0604020202020204" pitchFamily="34" charset="0"/>
                  <a:ea typeface="Cambria Math" panose="02040503050406030204" pitchFamily="18" charset="0"/>
                  <a:cs typeface="Arial" panose="020B0604020202020204" pitchFamily="34" charset="0"/>
                </a:endParaRPr>
              </a:p>
              <a:p>
                <a:pPr marL="0" indent="0">
                  <a:buNone/>
                </a:pPr>
                <a:endParaRPr lang="de-DE" altLang="en-US" sz="1800" kern="0" dirty="0">
                  <a:latin typeface="Arial" panose="020B0604020202020204" pitchFamily="34" charset="0"/>
                  <a:ea typeface="Cambria Math" panose="02040503050406030204" pitchFamily="18" charset="0"/>
                  <a:cs typeface="Arial" panose="020B0604020202020204" pitchFamily="34" charset="0"/>
                </a:endParaRPr>
              </a:p>
              <a:p>
                <a:pPr marL="0" indent="0">
                  <a:buNone/>
                </a:pPr>
                <a:r>
                  <a:rPr lang="de-DE" altLang="en-US" sz="1800" kern="0" dirty="0" smtClean="0">
                    <a:latin typeface="Arial" panose="020B0604020202020204" pitchFamily="34" charset="0"/>
                    <a:ea typeface="Cambria Math" panose="02040503050406030204" pitchFamily="18" charset="0"/>
                    <a:cs typeface="Arial" panose="020B0604020202020204" pitchFamily="34" charset="0"/>
                  </a:rPr>
                  <a:t>Mit der Varianz, stellen wir das Risiko dar.</a:t>
                </a:r>
              </a:p>
              <a:p>
                <a:pPr marL="0" indent="0">
                  <a:buNone/>
                </a:pPr>
                <a:endParaRPr lang="de-DE" altLang="en-US" sz="1800" kern="0" dirty="0">
                  <a:latin typeface="Arial" panose="020B0604020202020204" pitchFamily="34" charset="0"/>
                  <a:ea typeface="Cambria Math" panose="02040503050406030204" pitchFamily="18" charset="0"/>
                  <a:cs typeface="Arial" panose="020B0604020202020204" pitchFamily="34" charset="0"/>
                </a:endParaRPr>
              </a:p>
              <a:p>
                <a:pPr marL="0" indent="0">
                  <a:buNone/>
                </a:pPr>
                <a:r>
                  <a:rPr lang="de-DE" altLang="en-US" sz="1800" kern="0" dirty="0" smtClean="0">
                    <a:latin typeface="Arial" panose="020B0604020202020204" pitchFamily="34" charset="0"/>
                    <a:ea typeface="Cambria Math" panose="02040503050406030204" pitchFamily="18" charset="0"/>
                    <a:cs typeface="Arial" panose="020B0604020202020204" pitchFamily="34" charset="0"/>
                  </a:rPr>
                  <a:t>Ein Grundprinzip der Wirtschaft ist, dass übernommene Risiken vergütet werden!</a:t>
                </a:r>
                <a:endParaRPr lang="de-DE" altLang="en-US" sz="1800" kern="0" dirty="0">
                  <a:latin typeface="Arial" panose="020B0604020202020204" pitchFamily="34" charset="0"/>
                  <a:ea typeface="Cambria Math" panose="02040503050406030204" pitchFamily="18" charset="0"/>
                  <a:cs typeface="Arial" panose="020B0604020202020204" pitchFamily="34" charset="0"/>
                </a:endParaRPr>
              </a:p>
              <a:p>
                <a:pPr>
                  <a:buFontTx/>
                  <a:buAutoNum type="arabicParenR"/>
                </a:pPr>
                <a:endParaRPr lang="de-DE" altLang="en-US" sz="1800" kern="0" dirty="0" smtClean="0">
                  <a:latin typeface="Arial" panose="020B0604020202020204" pitchFamily="34" charset="0"/>
                  <a:cs typeface="Arial" panose="020B0604020202020204" pitchFamily="34" charset="0"/>
                </a:endParaRPr>
              </a:p>
            </p:txBody>
          </p:sp>
        </mc:Choice>
        <mc:Fallback xmlns="">
          <p:sp>
            <p:nvSpPr>
              <p:cNvPr id="22" name="Inhaltsplatzhalter 2"/>
              <p:cNvSpPr txBox="1">
                <a:spLocks noRot="1" noChangeAspect="1" noMove="1" noResize="1" noEditPoints="1" noAdjustHandles="1" noChangeArrowheads="1" noChangeShapeType="1" noTextEdit="1"/>
              </p:cNvSpPr>
              <p:nvPr/>
            </p:nvSpPr>
            <p:spPr>
              <a:xfrm>
                <a:off x="899592" y="1853604"/>
                <a:ext cx="7416824" cy="4239692"/>
              </a:xfrm>
              <a:prstGeom prst="rect">
                <a:avLst/>
              </a:prstGeom>
              <a:blipFill>
                <a:blip r:embed="rId2"/>
                <a:stretch>
                  <a:fillRect l="-740" t="-718" b="-15948"/>
                </a:stretch>
              </a:blipFill>
            </p:spPr>
            <p:txBody>
              <a:bodyPr/>
              <a:lstStyle/>
              <a:p>
                <a:r>
                  <a:rPr lang="de-DE">
                    <a:noFill/>
                  </a:rPr>
                  <a:t> </a:t>
                </a:r>
              </a:p>
            </p:txBody>
          </p:sp>
        </mc:Fallback>
      </mc:AlternateContent>
    </p:spTree>
    <p:extLst>
      <p:ext uri="{BB962C8B-B14F-4D97-AF65-F5344CB8AC3E}">
        <p14:creationId xmlns:p14="http://schemas.microsoft.com/office/powerpoint/2010/main" val="1983838997"/>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a:xfrm>
            <a:off x="1908175" y="381000"/>
            <a:ext cx="6767513" cy="933450"/>
          </a:xfrm>
        </p:spPr>
        <p:txBody>
          <a:bodyPr/>
          <a:lstStyle/>
          <a:p>
            <a:r>
              <a:rPr lang="de-DE" altLang="en-US" smtClean="0"/>
              <a:t>Bewertung von Alternativen unter Risiko</a:t>
            </a:r>
          </a:p>
        </p:txBody>
      </p:sp>
      <mc:AlternateContent xmlns:mc="http://schemas.openxmlformats.org/markup-compatibility/2006" xmlns:a14="http://schemas.microsoft.com/office/drawing/2010/main">
        <mc:Choice Requires="a14">
          <p:sp>
            <p:nvSpPr>
              <p:cNvPr id="311299" name="Rectangle 3"/>
              <p:cNvSpPr>
                <a:spLocks noChangeArrowheads="1"/>
              </p:cNvSpPr>
              <p:nvPr/>
            </p:nvSpPr>
            <p:spPr bwMode="auto">
              <a:xfrm>
                <a:off x="1731963" y="1524000"/>
                <a:ext cx="7094537" cy="528937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92075" tIns="46038" rIns="92075" bIns="46038"/>
              <a:lstStyle>
                <a:lvl1pPr marL="342900" indent="-342900" defTabSz="742950">
                  <a:spcBef>
                    <a:spcPct val="20000"/>
                  </a:spcBef>
                  <a:buClr>
                    <a:schemeClr val="tx2"/>
                  </a:buClr>
                  <a:buChar char="•"/>
                  <a:defRPr sz="2400">
                    <a:solidFill>
                      <a:schemeClr val="tx1"/>
                    </a:solidFill>
                    <a:latin typeface="Times New Roman" panose="02020603050405020304" pitchFamily="18" charset="0"/>
                  </a:defRPr>
                </a:lvl1pPr>
                <a:lvl2pPr marL="742950" indent="-285750" defTabSz="742950">
                  <a:spcBef>
                    <a:spcPct val="20000"/>
                  </a:spcBef>
                  <a:buClr>
                    <a:schemeClr val="tx2"/>
                  </a:buClr>
                  <a:buChar char="–"/>
                  <a:defRPr sz="2400">
                    <a:solidFill>
                      <a:schemeClr val="tx1"/>
                    </a:solidFill>
                    <a:latin typeface="Times New Roman" panose="02020603050405020304" pitchFamily="18" charset="0"/>
                  </a:defRPr>
                </a:lvl2pPr>
                <a:lvl3pPr marL="1143000" indent="-228600" defTabSz="742950">
                  <a:spcBef>
                    <a:spcPct val="20000"/>
                  </a:spcBef>
                  <a:buClr>
                    <a:schemeClr val="tx2"/>
                  </a:buClr>
                  <a:buChar char="•"/>
                  <a:defRPr sz="2400">
                    <a:solidFill>
                      <a:schemeClr val="tx1"/>
                    </a:solidFill>
                    <a:latin typeface="Times New Roman" panose="02020603050405020304" pitchFamily="18" charset="0"/>
                  </a:defRPr>
                </a:lvl3pPr>
                <a:lvl4pPr marL="1600200" indent="-228600" defTabSz="742950">
                  <a:spcBef>
                    <a:spcPct val="20000"/>
                  </a:spcBef>
                  <a:buClr>
                    <a:schemeClr val="tx2"/>
                  </a:buClr>
                  <a:buChar char="–"/>
                  <a:defRPr sz="2000">
                    <a:solidFill>
                      <a:schemeClr val="tx1"/>
                    </a:solidFill>
                    <a:latin typeface="Times New Roman" panose="02020603050405020304" pitchFamily="18" charset="0"/>
                  </a:defRPr>
                </a:lvl4pPr>
                <a:lvl5pPr marL="2057400" indent="-228600" defTabSz="742950">
                  <a:spcBef>
                    <a:spcPct val="20000"/>
                  </a:spcBef>
                  <a:buClr>
                    <a:schemeClr val="tx2"/>
                  </a:buClr>
                  <a:buChar char="•"/>
                  <a:defRPr sz="2000">
                    <a:solidFill>
                      <a:schemeClr val="tx1"/>
                    </a:solidFill>
                    <a:latin typeface="Times New Roman" panose="02020603050405020304" pitchFamily="18" charset="0"/>
                  </a:defRPr>
                </a:lvl5pPr>
                <a:lvl6pPr marL="25146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65000"/>
                  </a:spcBef>
                </a:pPr>
                <a:r>
                  <a:rPr lang="de-DE" altLang="en-US" sz="1800" dirty="0" smtClean="0">
                    <a:latin typeface="Arial" panose="020B0604020202020204" pitchFamily="34" charset="0"/>
                  </a:rPr>
                  <a:t>Zu jeder Handlungsalternative ist eine komplette Darstellung von Zuständen und </a:t>
                </a:r>
                <a:r>
                  <a:rPr lang="de-DE" altLang="en-US" sz="1800" dirty="0" err="1">
                    <a:latin typeface="Arial" panose="020B0604020202020204" pitchFamily="34" charset="0"/>
                  </a:rPr>
                  <a:t>Eintretenswahrscheinlichkeiten</a:t>
                </a:r>
                <a:r>
                  <a:rPr lang="de-DE" altLang="en-US" sz="1800" dirty="0">
                    <a:latin typeface="Arial" panose="020B0604020202020204" pitchFamily="34" charset="0"/>
                  </a:rPr>
                  <a:t> erforderlich:</a:t>
                </a:r>
              </a:p>
              <a:p>
                <a:pPr>
                  <a:spcBef>
                    <a:spcPct val="65000"/>
                  </a:spcBef>
                </a:pPr>
                <a:endParaRPr lang="de-DE" altLang="en-US" sz="1800" dirty="0">
                  <a:latin typeface="Arial" panose="020B0604020202020204" pitchFamily="34" charset="0"/>
                </a:endParaRPr>
              </a:p>
              <a:p>
                <a:pPr>
                  <a:spcBef>
                    <a:spcPct val="65000"/>
                  </a:spcBef>
                </a:pPr>
                <a:endParaRPr lang="de-DE" altLang="en-US" sz="1800" dirty="0">
                  <a:latin typeface="Arial" panose="020B0604020202020204" pitchFamily="34" charset="0"/>
                </a:endParaRPr>
              </a:p>
              <a:p>
                <a:pPr>
                  <a:spcBef>
                    <a:spcPct val="65000"/>
                  </a:spcBef>
                </a:pPr>
                <a:endParaRPr lang="de-DE" altLang="en-US" sz="1800" dirty="0">
                  <a:latin typeface="Arial" panose="020B0604020202020204" pitchFamily="34" charset="0"/>
                </a:endParaRPr>
              </a:p>
              <a:p>
                <a:pPr>
                  <a:spcBef>
                    <a:spcPct val="65000"/>
                  </a:spcBef>
                </a:pPr>
                <a:endParaRPr lang="de-DE" altLang="en-US" sz="1800" dirty="0">
                  <a:latin typeface="Arial" panose="020B0604020202020204" pitchFamily="34" charset="0"/>
                </a:endParaRPr>
              </a:p>
              <a:p>
                <a:pPr>
                  <a:spcBef>
                    <a:spcPct val="65000"/>
                  </a:spcBef>
                </a:pPr>
                <a:endParaRPr lang="de-DE" altLang="en-US" sz="1000" dirty="0">
                  <a:latin typeface="Arial" panose="020B0604020202020204" pitchFamily="34" charset="0"/>
                </a:endParaRPr>
              </a:p>
              <a:p>
                <a:pPr>
                  <a:spcBef>
                    <a:spcPct val="65000"/>
                  </a:spcBef>
                </a:pPr>
                <a:r>
                  <a:rPr lang="de-DE" altLang="en-US" sz="1800" dirty="0">
                    <a:latin typeface="Arial" panose="020B0604020202020204" pitchFamily="34" charset="0"/>
                  </a:rPr>
                  <a:t>Bernoulli-Prinzip: Entscheide über die Alternativen entsprechend dem maximalen </a:t>
                </a:r>
                <a:r>
                  <a:rPr lang="de-DE" altLang="en-US" sz="1800" b="1" dirty="0" smtClean="0">
                    <a:solidFill>
                      <a:srgbClr val="C00000"/>
                    </a:solidFill>
                    <a:latin typeface="Arial" panose="020B0604020202020204" pitchFamily="34" charset="0"/>
                  </a:rPr>
                  <a:t>Erwartungsnutzen</a:t>
                </a:r>
                <a:r>
                  <a:rPr lang="de-DE" altLang="en-US" sz="1800" dirty="0">
                    <a:latin typeface="Arial" panose="020B0604020202020204" pitchFamily="34" charset="0"/>
                  </a:rPr>
                  <a:t> </a:t>
                </a:r>
                <a:r>
                  <a:rPr lang="de-DE" altLang="en-US" sz="1800" i="1" dirty="0" smtClean="0">
                    <a:latin typeface="Arial" panose="020B0604020202020204" pitchFamily="34" charset="0"/>
                  </a:rPr>
                  <a:t>E(R)</a:t>
                </a:r>
              </a:p>
              <a:p>
                <a:pPr>
                  <a:spcBef>
                    <a:spcPct val="65000"/>
                  </a:spcBef>
                </a:pPr>
                <a:endParaRPr lang="de-DE" altLang="en-US" sz="1800" i="1" dirty="0" smtClean="0">
                  <a:solidFill>
                    <a:schemeClr val="tx1"/>
                  </a:solidFill>
                  <a:latin typeface="Arial" panose="020B0604020202020204" pitchFamily="34" charset="0"/>
                </a:endParaRPr>
              </a:p>
              <a:p>
                <a:pPr marL="0" indent="0">
                  <a:spcBef>
                    <a:spcPct val="65000"/>
                  </a:spcBef>
                  <a:buNone/>
                </a:pPr>
                <a14:m>
                  <m:oMathPara xmlns:m="http://schemas.openxmlformats.org/officeDocument/2006/math">
                    <m:oMathParaPr>
                      <m:jc m:val="centerGroup"/>
                    </m:oMathParaPr>
                    <m:oMath xmlns:m="http://schemas.openxmlformats.org/officeDocument/2006/math">
                      <m:r>
                        <a:rPr lang="de-DE" altLang="en-US" sz="1800" b="0" i="1" smtClean="0">
                          <a:solidFill>
                            <a:schemeClr val="tx1"/>
                          </a:solidFill>
                          <a:latin typeface="Cambria Math" panose="02040503050406030204" pitchFamily="18" charset="0"/>
                        </a:rPr>
                        <m:t>𝐸</m:t>
                      </m:r>
                      <m:d>
                        <m:dPr>
                          <m:ctrlPr>
                            <a:rPr lang="de-DE" altLang="en-US" sz="1800" i="1" smtClean="0">
                              <a:solidFill>
                                <a:schemeClr val="tx1"/>
                              </a:solidFill>
                              <a:latin typeface="Cambria Math" panose="02040503050406030204" pitchFamily="18" charset="0"/>
                            </a:rPr>
                          </m:ctrlPr>
                        </m:dPr>
                        <m:e>
                          <m:r>
                            <a:rPr lang="de-DE" altLang="en-US" sz="1800" b="0" i="1" smtClean="0">
                              <a:solidFill>
                                <a:schemeClr val="tx1"/>
                              </a:solidFill>
                              <a:latin typeface="Cambria Math" panose="02040503050406030204" pitchFamily="18" charset="0"/>
                            </a:rPr>
                            <m:t>𝑅</m:t>
                          </m:r>
                        </m:e>
                      </m:d>
                      <m:r>
                        <a:rPr lang="de-DE" altLang="en-US" sz="1800" b="0" i="1" smtClean="0">
                          <a:solidFill>
                            <a:schemeClr val="tx1"/>
                          </a:solidFill>
                          <a:latin typeface="Cambria Math" panose="02040503050406030204" pitchFamily="18" charset="0"/>
                        </a:rPr>
                        <m:t>=</m:t>
                      </m:r>
                      <m:r>
                        <a:rPr lang="de-DE" altLang="en-US" sz="1800" b="0" i="1" smtClean="0">
                          <a:solidFill>
                            <a:schemeClr val="tx1"/>
                          </a:solidFill>
                          <a:latin typeface="Cambria Math" panose="02040503050406030204" pitchFamily="18" charset="0"/>
                        </a:rPr>
                        <m:t>𝐸𝑊</m:t>
                      </m:r>
                      <m:d>
                        <m:dPr>
                          <m:ctrlPr>
                            <a:rPr lang="de-DE" altLang="en-US" sz="1800" i="1" smtClean="0">
                              <a:solidFill>
                                <a:schemeClr val="tx1"/>
                              </a:solidFill>
                              <a:latin typeface="Cambria Math" panose="02040503050406030204" pitchFamily="18" charset="0"/>
                            </a:rPr>
                          </m:ctrlPr>
                        </m:dPr>
                        <m:e>
                          <m:r>
                            <a:rPr lang="de-DE" altLang="en-US" sz="1800" b="0" i="1" smtClean="0">
                              <a:solidFill>
                                <a:schemeClr val="tx1"/>
                              </a:solidFill>
                              <a:latin typeface="Cambria Math" panose="02040503050406030204" pitchFamily="18" charset="0"/>
                            </a:rPr>
                            <m:t>𝑅</m:t>
                          </m:r>
                        </m:e>
                      </m:d>
                      <m:r>
                        <a:rPr lang="de-DE" altLang="en-US" sz="1800" b="0" i="1" smtClean="0">
                          <a:solidFill>
                            <a:schemeClr val="tx1"/>
                          </a:solidFill>
                          <a:latin typeface="Cambria Math" panose="02040503050406030204" pitchFamily="18" charset="0"/>
                        </a:rPr>
                        <m:t>−</m:t>
                      </m:r>
                      <m:f>
                        <m:fPr>
                          <m:ctrlPr>
                            <a:rPr lang="de-DE" altLang="en-US" sz="1800" i="1" smtClean="0">
                              <a:solidFill>
                                <a:schemeClr val="tx1"/>
                              </a:solidFill>
                              <a:latin typeface="Cambria Math" panose="02040503050406030204" pitchFamily="18" charset="0"/>
                            </a:rPr>
                          </m:ctrlPr>
                        </m:fPr>
                        <m:num>
                          <m:r>
                            <a:rPr lang="de-DE" altLang="en-US" sz="1800" b="0" i="1" smtClean="0">
                              <a:solidFill>
                                <a:schemeClr val="tx1"/>
                              </a:solidFill>
                              <a:latin typeface="Cambria Math" panose="02040503050406030204" pitchFamily="18" charset="0"/>
                            </a:rPr>
                            <m:t>𝑎</m:t>
                          </m:r>
                        </m:num>
                        <m:den>
                          <m:r>
                            <a:rPr lang="de-DE" altLang="en-US" sz="1800" b="0" i="1" smtClean="0">
                              <a:solidFill>
                                <a:schemeClr val="tx1"/>
                              </a:solidFill>
                              <a:latin typeface="Cambria Math" panose="02040503050406030204" pitchFamily="18" charset="0"/>
                            </a:rPr>
                            <m:t>2</m:t>
                          </m:r>
                        </m:den>
                      </m:f>
                      <m:r>
                        <a:rPr lang="de-DE" altLang="en-US" sz="1800" b="0" i="1" smtClean="0">
                          <a:solidFill>
                            <a:schemeClr val="tx1"/>
                          </a:solidFill>
                          <a:latin typeface="Cambria Math" panose="02040503050406030204" pitchFamily="18" charset="0"/>
                          <a:ea typeface="Cambria Math" panose="02040503050406030204" pitchFamily="18" charset="0"/>
                        </a:rPr>
                        <m:t>∙ </m:t>
                      </m:r>
                      <m:sSup>
                        <m:sSupPr>
                          <m:ctrlPr>
                            <a:rPr lang="de-DE" altLang="en-US" sz="1800" i="1" smtClean="0">
                              <a:solidFill>
                                <a:schemeClr val="tx1"/>
                              </a:solidFill>
                              <a:latin typeface="Cambria Math" panose="02040503050406030204" pitchFamily="18" charset="0"/>
                              <a:ea typeface="Cambria Math" panose="02040503050406030204" pitchFamily="18" charset="0"/>
                            </a:rPr>
                          </m:ctrlPr>
                        </m:sSupPr>
                        <m:e>
                          <m:r>
                            <a:rPr lang="de-DE" altLang="en-US" sz="1800" b="0" i="1" smtClean="0">
                              <a:solidFill>
                                <a:schemeClr val="tx1"/>
                              </a:solidFill>
                              <a:latin typeface="Cambria Math" panose="02040503050406030204" pitchFamily="18" charset="0"/>
                              <a:ea typeface="Cambria Math" panose="02040503050406030204" pitchFamily="18" charset="0"/>
                            </a:rPr>
                            <m:t>𝜎</m:t>
                          </m:r>
                        </m:e>
                        <m:sup>
                          <m:r>
                            <a:rPr lang="de-DE" altLang="en-US" sz="1800" b="0" i="1" smtClean="0">
                              <a:solidFill>
                                <a:schemeClr val="tx1"/>
                              </a:solidFill>
                              <a:latin typeface="Cambria Math" panose="02040503050406030204" pitchFamily="18" charset="0"/>
                              <a:ea typeface="Cambria Math" panose="02040503050406030204" pitchFamily="18" charset="0"/>
                            </a:rPr>
                            <m:t>2</m:t>
                          </m:r>
                        </m:sup>
                      </m:sSup>
                    </m:oMath>
                  </m:oMathPara>
                </a14:m>
                <a:endParaRPr lang="de-DE" altLang="en-US" sz="1800" dirty="0" smtClean="0">
                  <a:solidFill>
                    <a:schemeClr val="tx1"/>
                  </a:solidFill>
                  <a:latin typeface="Arial" panose="020B0604020202020204" pitchFamily="34" charset="0"/>
                  <a:ea typeface="Cambria Math" panose="02040503050406030204" pitchFamily="18" charset="0"/>
                </a:endParaRPr>
              </a:p>
              <a:p>
                <a:pPr marL="0" indent="0">
                  <a:spcBef>
                    <a:spcPct val="65000"/>
                  </a:spcBef>
                  <a:buNone/>
                </a:pPr>
                <a:r>
                  <a:rPr lang="de-DE" altLang="en-US" sz="1800" dirty="0" smtClean="0">
                    <a:latin typeface="Arial" panose="020B0604020202020204" pitchFamily="34" charset="0"/>
                  </a:rPr>
                  <a:t>mit </a:t>
                </a:r>
                <a:r>
                  <a:rPr lang="de-DE" altLang="en-US" sz="1800" dirty="0">
                    <a:latin typeface="Arial" panose="020B0604020202020204" pitchFamily="34" charset="0"/>
                  </a:rPr>
                  <a:t>den jeweiligen erwarteten Renditen </a:t>
                </a:r>
                <a:r>
                  <a:rPr lang="de-DE" altLang="en-US" sz="1800" i="1" dirty="0" smtClean="0">
                    <a:latin typeface="Arial" panose="020B0604020202020204" pitchFamily="34" charset="0"/>
                    <a:sym typeface="Symbol" panose="05050102010706020507" pitchFamily="18" charset="2"/>
                  </a:rPr>
                  <a:t>EW(R)</a:t>
                </a:r>
                <a:r>
                  <a:rPr lang="de-DE" altLang="en-US" sz="1800" dirty="0" smtClean="0">
                    <a:latin typeface="Arial" panose="020B0604020202020204" pitchFamily="34" charset="0"/>
                    <a:sym typeface="Symbol" panose="05050102010706020507" pitchFamily="18" charset="2"/>
                  </a:rPr>
                  <a:t>, </a:t>
                </a:r>
                <a:r>
                  <a:rPr lang="de-DE" altLang="en-US" sz="1800" dirty="0">
                    <a:latin typeface="Arial" panose="020B0604020202020204" pitchFamily="34" charset="0"/>
                    <a:sym typeface="Symbol" panose="05050102010706020507" pitchFamily="18" charset="2"/>
                  </a:rPr>
                  <a:t>den entsprechenden Varianzen </a:t>
                </a:r>
                <a14:m>
                  <m:oMath xmlns:m="http://schemas.openxmlformats.org/officeDocument/2006/math">
                    <m:sSup>
                      <m:sSupPr>
                        <m:ctrlPr>
                          <a:rPr lang="de-DE" altLang="en-US" sz="1800" i="1">
                            <a:latin typeface="Cambria Math" panose="02040503050406030204" pitchFamily="18" charset="0"/>
                            <a:ea typeface="Cambria Math" panose="02040503050406030204" pitchFamily="18" charset="0"/>
                          </a:rPr>
                        </m:ctrlPr>
                      </m:sSupPr>
                      <m:e>
                        <m:r>
                          <a:rPr lang="de-DE" altLang="en-US" sz="1800" i="1">
                            <a:latin typeface="Cambria Math" panose="02040503050406030204" pitchFamily="18" charset="0"/>
                            <a:ea typeface="Cambria Math" panose="02040503050406030204" pitchFamily="18" charset="0"/>
                          </a:rPr>
                          <m:t>𝜎</m:t>
                        </m:r>
                      </m:e>
                      <m:sup>
                        <m:r>
                          <a:rPr lang="de-DE" altLang="en-US" sz="1800" i="1">
                            <a:latin typeface="Cambria Math" panose="02040503050406030204" pitchFamily="18" charset="0"/>
                            <a:ea typeface="Cambria Math" panose="02040503050406030204" pitchFamily="18" charset="0"/>
                          </a:rPr>
                          <m:t>2</m:t>
                        </m:r>
                      </m:sup>
                    </m:sSup>
                  </m:oMath>
                </a14:m>
                <a:r>
                  <a:rPr lang="de-DE" altLang="en-US" sz="1800" dirty="0" smtClean="0">
                    <a:latin typeface="Arial" panose="020B0604020202020204" pitchFamily="34" charset="0"/>
                    <a:sym typeface="Symbol" panose="05050102010706020507" pitchFamily="18" charset="2"/>
                  </a:rPr>
                  <a:t> und </a:t>
                </a:r>
                <a:r>
                  <a:rPr lang="de-DE" altLang="en-US" sz="1800" dirty="0">
                    <a:latin typeface="Arial" panose="020B0604020202020204" pitchFamily="34" charset="0"/>
                    <a:sym typeface="Symbol" panose="05050102010706020507" pitchFamily="18" charset="2"/>
                  </a:rPr>
                  <a:t>der individuellen Risikoaversion </a:t>
                </a:r>
                <a:r>
                  <a:rPr lang="de-DE" altLang="en-US" sz="1800" i="1" dirty="0" smtClean="0">
                    <a:latin typeface="Arial" panose="020B0604020202020204" pitchFamily="34" charset="0"/>
                    <a:cs typeface="Times New Roman" panose="02020603050405020304" pitchFamily="18" charset="0"/>
                    <a:sym typeface="Symbol" panose="05050102010706020507" pitchFamily="18" charset="2"/>
                  </a:rPr>
                  <a:t>a</a:t>
                </a:r>
                <a:r>
                  <a:rPr lang="de-DE" altLang="en-US" sz="1800" dirty="0" smtClean="0">
                    <a:latin typeface="Arial" panose="020B0604020202020204" pitchFamily="34" charset="0"/>
                    <a:cs typeface="Times New Roman" panose="02020603050405020304" pitchFamily="18" charset="0"/>
                    <a:sym typeface="Symbol" panose="05050102010706020507" pitchFamily="18" charset="2"/>
                  </a:rPr>
                  <a:t>.</a:t>
                </a:r>
                <a:endParaRPr lang="de-DE" altLang="en-US" sz="1800" dirty="0">
                  <a:latin typeface="Arial" panose="020B0604020202020204" pitchFamily="34" charset="0"/>
                </a:endParaRPr>
              </a:p>
            </p:txBody>
          </p:sp>
        </mc:Choice>
        <mc:Fallback xmlns="">
          <p:sp>
            <p:nvSpPr>
              <p:cNvPr id="311299" name="Rectangle 3"/>
              <p:cNvSpPr>
                <a:spLocks noRot="1" noChangeAspect="1" noMove="1" noResize="1" noEditPoints="1" noAdjustHandles="1" noChangeArrowheads="1" noChangeShapeType="1" noTextEdit="1"/>
              </p:cNvSpPr>
              <p:nvPr/>
            </p:nvSpPr>
            <p:spPr bwMode="auto">
              <a:xfrm>
                <a:off x="1731963" y="1524000"/>
                <a:ext cx="7094537" cy="5289376"/>
              </a:xfrm>
              <a:prstGeom prst="rect">
                <a:avLst/>
              </a:prstGeom>
              <a:blipFill>
                <a:blip r:embed="rId2"/>
                <a:stretch>
                  <a:fillRect l="-687" t="-576" r="-1460"/>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noFill/>
                  </a:rPr>
                  <a:t> </a:t>
                </a:r>
              </a:p>
            </p:txBody>
          </p:sp>
        </mc:Fallback>
      </mc:AlternateContent>
      <p:graphicFrame>
        <p:nvGraphicFramePr>
          <p:cNvPr id="311340" name="Group 44"/>
          <p:cNvGraphicFramePr>
            <a:graphicFrameLocks noGrp="1"/>
          </p:cNvGraphicFramePr>
          <p:nvPr>
            <p:ph idx="1"/>
          </p:nvPr>
        </p:nvGraphicFramePr>
        <p:xfrm>
          <a:off x="2225675" y="2273300"/>
          <a:ext cx="6054725" cy="1904998"/>
        </p:xfrm>
        <a:graphic>
          <a:graphicData uri="http://schemas.openxmlformats.org/drawingml/2006/table">
            <a:tbl>
              <a:tblPr/>
              <a:tblGrid>
                <a:gridCol w="1514475">
                  <a:extLst>
                    <a:ext uri="{9D8B030D-6E8A-4147-A177-3AD203B41FA5}">
                      <a16:colId xmlns:a16="http://schemas.microsoft.com/office/drawing/2014/main" val="20000"/>
                    </a:ext>
                  </a:extLst>
                </a:gridCol>
                <a:gridCol w="1512888">
                  <a:extLst>
                    <a:ext uri="{9D8B030D-6E8A-4147-A177-3AD203B41FA5}">
                      <a16:colId xmlns:a16="http://schemas.microsoft.com/office/drawing/2014/main" val="20001"/>
                    </a:ext>
                  </a:extLst>
                </a:gridCol>
                <a:gridCol w="1514475">
                  <a:extLst>
                    <a:ext uri="{9D8B030D-6E8A-4147-A177-3AD203B41FA5}">
                      <a16:colId xmlns:a16="http://schemas.microsoft.com/office/drawing/2014/main" val="20002"/>
                    </a:ext>
                  </a:extLst>
                </a:gridCol>
                <a:gridCol w="1512887">
                  <a:extLst>
                    <a:ext uri="{9D8B030D-6E8A-4147-A177-3AD203B41FA5}">
                      <a16:colId xmlns:a16="http://schemas.microsoft.com/office/drawing/2014/main" val="20003"/>
                    </a:ext>
                  </a:extLst>
                </a:gridCol>
              </a:tblGrid>
              <a:tr h="31773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endParaRPr kumimoji="0" lang="de-DE" sz="1600" b="0" i="0" u="none" strike="noStrike" cap="none" normalizeH="0" baseline="0" dirty="0">
                        <a:ln>
                          <a:noFill/>
                        </a:ln>
                        <a:solidFill>
                          <a:schemeClr val="tx1"/>
                        </a:solidFill>
                        <a:effectLst/>
                        <a:latin typeface="Arial" charset="0"/>
                      </a:endParaRP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Handlung </a:t>
                      </a:r>
                      <a:r>
                        <a:rPr kumimoji="0" lang="de-DE" sz="1600" b="0" i="1" u="none" strike="noStrike" cap="none" normalizeH="0" baseline="0">
                          <a:ln>
                            <a:noFill/>
                          </a:ln>
                          <a:solidFill>
                            <a:schemeClr val="tx1"/>
                          </a:solidFill>
                          <a:effectLst/>
                          <a:latin typeface="Arial" charset="0"/>
                        </a:rPr>
                        <a:t>j</a:t>
                      </a:r>
                      <a:r>
                        <a:rPr kumimoji="0" lang="de-DE" sz="1600" b="0" i="0" u="none" strike="noStrike" cap="none" normalizeH="0" baseline="0">
                          <a:ln>
                            <a:noFill/>
                          </a:ln>
                          <a:solidFill>
                            <a:schemeClr val="tx1"/>
                          </a:solidFill>
                          <a:effectLst/>
                          <a:latin typeface="Arial" charset="0"/>
                        </a:rPr>
                        <a:t>=1</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Handlung </a:t>
                      </a:r>
                      <a:r>
                        <a:rPr kumimoji="0" lang="de-DE" sz="1600" b="0" i="1" u="none" strike="noStrike" cap="none" normalizeH="0" baseline="0">
                          <a:ln>
                            <a:noFill/>
                          </a:ln>
                          <a:solidFill>
                            <a:schemeClr val="tx1"/>
                          </a:solidFill>
                          <a:effectLst/>
                          <a:latin typeface="Arial" charset="0"/>
                        </a:rPr>
                        <a:t>j</a:t>
                      </a:r>
                      <a:r>
                        <a:rPr kumimoji="0" lang="de-DE" sz="1600" b="0" i="0" u="none" strike="noStrike" cap="none" normalizeH="0" baseline="0">
                          <a:ln>
                            <a:noFill/>
                          </a:ln>
                          <a:solidFill>
                            <a:schemeClr val="tx1"/>
                          </a:solidFill>
                          <a:effectLst/>
                          <a:latin typeface="Arial" charset="0"/>
                        </a:rPr>
                        <a:t>=2</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Handlung </a:t>
                      </a:r>
                      <a:r>
                        <a:rPr kumimoji="0" lang="de-DE" sz="1600" b="0" i="1" u="none" strike="noStrike" cap="none" normalizeH="0" baseline="0">
                          <a:ln>
                            <a:noFill/>
                          </a:ln>
                          <a:solidFill>
                            <a:schemeClr val="tx1"/>
                          </a:solidFill>
                          <a:effectLst/>
                          <a:latin typeface="Arial" charset="0"/>
                        </a:rPr>
                        <a:t>j</a:t>
                      </a:r>
                      <a:r>
                        <a:rPr kumimoji="0" lang="de-DE" sz="1600" b="0" i="0" u="none" strike="noStrike" cap="none" normalizeH="0" baseline="0">
                          <a:ln>
                            <a:noFill/>
                          </a:ln>
                          <a:solidFill>
                            <a:schemeClr val="tx1"/>
                          </a:solidFill>
                          <a:effectLst/>
                          <a:latin typeface="Arial" charset="0"/>
                        </a:rPr>
                        <a:t>=3</a:t>
                      </a: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1773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Zustand 1</a:t>
                      </a: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11</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12</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13</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6323">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Zustand 2</a:t>
                      </a: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21</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22</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23</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773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Zustand 3</a:t>
                      </a: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31</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32</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dirty="0">
                          <a:ln>
                            <a:noFill/>
                          </a:ln>
                          <a:solidFill>
                            <a:schemeClr val="tx1"/>
                          </a:solidFill>
                          <a:effectLst/>
                          <a:latin typeface="Arial" charset="0"/>
                        </a:rPr>
                        <a:t>prob</a:t>
                      </a:r>
                      <a:r>
                        <a:rPr kumimoji="0" lang="de-DE" sz="1600" b="0" i="0" u="none" strike="noStrike" cap="none" normalizeH="0" baseline="-25000" dirty="0">
                          <a:ln>
                            <a:noFill/>
                          </a:ln>
                          <a:solidFill>
                            <a:schemeClr val="tx1"/>
                          </a:solidFill>
                          <a:effectLst/>
                          <a:latin typeface="Arial" charset="0"/>
                        </a:rPr>
                        <a:t>33</a:t>
                      </a:r>
                      <a:endParaRPr kumimoji="0" lang="de-DE" sz="1600" b="0" i="0" u="none" strike="noStrike" cap="none" normalizeH="0" baseline="0" dirty="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773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   ….</a:t>
                      </a: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a:t>
                      </a: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773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Summe</a:t>
                      </a: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1</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1</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1</a:t>
                      </a: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422845444"/>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a:xfrm>
            <a:off x="1908175" y="381000"/>
            <a:ext cx="6767513" cy="933450"/>
          </a:xfrm>
        </p:spPr>
        <p:txBody>
          <a:bodyPr/>
          <a:lstStyle/>
          <a:p>
            <a:r>
              <a:rPr lang="de-DE" altLang="en-US" smtClean="0"/>
              <a:t>Bewertung von Alternativen unter Risiko</a:t>
            </a:r>
          </a:p>
        </p:txBody>
      </p:sp>
      <mc:AlternateContent xmlns:mc="http://schemas.openxmlformats.org/markup-compatibility/2006" xmlns:a14="http://schemas.microsoft.com/office/drawing/2010/main">
        <mc:Choice Requires="a14">
          <p:sp>
            <p:nvSpPr>
              <p:cNvPr id="311299" name="Rectangle 3"/>
              <p:cNvSpPr>
                <a:spLocks noChangeArrowheads="1"/>
              </p:cNvSpPr>
              <p:nvPr/>
            </p:nvSpPr>
            <p:spPr bwMode="auto">
              <a:xfrm>
                <a:off x="1731963" y="1524000"/>
                <a:ext cx="7094537" cy="528937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92075" tIns="46038" rIns="92075" bIns="46038"/>
              <a:lstStyle>
                <a:lvl1pPr marL="342900" indent="-342900" defTabSz="742950">
                  <a:spcBef>
                    <a:spcPct val="20000"/>
                  </a:spcBef>
                  <a:buClr>
                    <a:schemeClr val="tx2"/>
                  </a:buClr>
                  <a:buChar char="•"/>
                  <a:defRPr sz="2400">
                    <a:solidFill>
                      <a:schemeClr val="tx1"/>
                    </a:solidFill>
                    <a:latin typeface="Times New Roman" panose="02020603050405020304" pitchFamily="18" charset="0"/>
                  </a:defRPr>
                </a:lvl1pPr>
                <a:lvl2pPr marL="742950" indent="-285750" defTabSz="742950">
                  <a:spcBef>
                    <a:spcPct val="20000"/>
                  </a:spcBef>
                  <a:buClr>
                    <a:schemeClr val="tx2"/>
                  </a:buClr>
                  <a:buChar char="–"/>
                  <a:defRPr sz="2400">
                    <a:solidFill>
                      <a:schemeClr val="tx1"/>
                    </a:solidFill>
                    <a:latin typeface="Times New Roman" panose="02020603050405020304" pitchFamily="18" charset="0"/>
                  </a:defRPr>
                </a:lvl2pPr>
                <a:lvl3pPr marL="1143000" indent="-228600" defTabSz="742950">
                  <a:spcBef>
                    <a:spcPct val="20000"/>
                  </a:spcBef>
                  <a:buClr>
                    <a:schemeClr val="tx2"/>
                  </a:buClr>
                  <a:buChar char="•"/>
                  <a:defRPr sz="2400">
                    <a:solidFill>
                      <a:schemeClr val="tx1"/>
                    </a:solidFill>
                    <a:latin typeface="Times New Roman" panose="02020603050405020304" pitchFamily="18" charset="0"/>
                  </a:defRPr>
                </a:lvl3pPr>
                <a:lvl4pPr marL="1600200" indent="-228600" defTabSz="742950">
                  <a:spcBef>
                    <a:spcPct val="20000"/>
                  </a:spcBef>
                  <a:buClr>
                    <a:schemeClr val="tx2"/>
                  </a:buClr>
                  <a:buChar char="–"/>
                  <a:defRPr sz="2000">
                    <a:solidFill>
                      <a:schemeClr val="tx1"/>
                    </a:solidFill>
                    <a:latin typeface="Times New Roman" panose="02020603050405020304" pitchFamily="18" charset="0"/>
                  </a:defRPr>
                </a:lvl4pPr>
                <a:lvl5pPr marL="2057400" indent="-228600" defTabSz="742950">
                  <a:spcBef>
                    <a:spcPct val="20000"/>
                  </a:spcBef>
                  <a:buClr>
                    <a:schemeClr val="tx2"/>
                  </a:buClr>
                  <a:buChar char="•"/>
                  <a:defRPr sz="2000">
                    <a:solidFill>
                      <a:schemeClr val="tx1"/>
                    </a:solidFill>
                    <a:latin typeface="Times New Roman" panose="02020603050405020304" pitchFamily="18" charset="0"/>
                  </a:defRPr>
                </a:lvl5pPr>
                <a:lvl6pPr marL="25146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marL="0" indent="0">
                  <a:spcBef>
                    <a:spcPct val="65000"/>
                  </a:spcBef>
                  <a:buNone/>
                </a:pPr>
                <a:r>
                  <a:rPr lang="de-DE" altLang="en-US" sz="1800" dirty="0" smtClean="0">
                    <a:latin typeface="Arial" panose="020B0604020202020204" pitchFamily="34" charset="0"/>
                  </a:rPr>
                  <a:t>Diese Methode wird auch das </a:t>
                </a:r>
                <a:r>
                  <a:rPr lang="de-DE" altLang="en-US" sz="1800" b="1" dirty="0" smtClean="0">
                    <a:solidFill>
                      <a:srgbClr val="C00000"/>
                    </a:solidFill>
                    <a:latin typeface="Arial" panose="020B0604020202020204" pitchFamily="34" charset="0"/>
                  </a:rPr>
                  <a:t>Erwartungswert-Varianz-Prinzip </a:t>
                </a:r>
                <a:r>
                  <a:rPr lang="de-DE" altLang="en-US" sz="1800" dirty="0" err="1" smtClean="0">
                    <a:latin typeface="Arial" panose="020B0604020202020204" pitchFamily="34" charset="0"/>
                  </a:rPr>
                  <a:t>bennant</a:t>
                </a:r>
                <a:r>
                  <a:rPr lang="de-DE" altLang="en-US" sz="1800" dirty="0" smtClean="0">
                    <a:latin typeface="Arial" panose="020B0604020202020204" pitchFamily="34" charset="0"/>
                  </a:rPr>
                  <a:t>, kurz (</a:t>
                </a:r>
                <a14:m>
                  <m:oMath xmlns:m="http://schemas.openxmlformats.org/officeDocument/2006/math">
                    <m:r>
                      <a:rPr lang="de-DE" altLang="en-US" sz="1800" i="1" kern="0">
                        <a:latin typeface="Cambria Math" panose="02040503050406030204" pitchFamily="18" charset="0"/>
                        <a:ea typeface="Cambria Math" panose="02040503050406030204" pitchFamily="18" charset="0"/>
                        <a:cs typeface="Arial" panose="020B0604020202020204" pitchFamily="34" charset="0"/>
                      </a:rPr>
                      <m:t>𝜇</m:t>
                    </m:r>
                    <m:r>
                      <a:rPr lang="de-DE" altLang="en-US" sz="1800" i="1" kern="0">
                        <a:latin typeface="Cambria Math" panose="02040503050406030204" pitchFamily="18" charset="0"/>
                        <a:ea typeface="Cambria Math" panose="02040503050406030204" pitchFamily="18" charset="0"/>
                        <a:cs typeface="Arial" panose="020B0604020202020204" pitchFamily="34" charset="0"/>
                      </a:rPr>
                      <m:t> ,</m:t>
                    </m:r>
                    <m:sSup>
                      <m:sSupPr>
                        <m:ctrlPr>
                          <a:rPr lang="de-DE" altLang="en-US" sz="1800" i="1" kern="0">
                            <a:latin typeface="Cambria Math" panose="02040503050406030204" pitchFamily="18" charset="0"/>
                            <a:ea typeface="Cambria Math" panose="02040503050406030204" pitchFamily="18" charset="0"/>
                            <a:cs typeface="Arial" panose="020B0604020202020204" pitchFamily="34" charset="0"/>
                          </a:rPr>
                        </m:ctrlPr>
                      </m:sSupPr>
                      <m:e>
                        <m:r>
                          <a:rPr lang="de-DE" altLang="en-US" sz="1800" i="1" kern="0">
                            <a:latin typeface="Cambria Math" panose="02040503050406030204" pitchFamily="18" charset="0"/>
                            <a:ea typeface="Cambria Math" panose="02040503050406030204" pitchFamily="18" charset="0"/>
                            <a:cs typeface="Arial" panose="020B0604020202020204" pitchFamily="34" charset="0"/>
                          </a:rPr>
                          <m:t>𝜎</m:t>
                        </m:r>
                      </m:e>
                      <m:sup>
                        <m:r>
                          <a:rPr lang="de-DE" altLang="en-US" sz="1800" i="1" kern="0">
                            <a:latin typeface="Cambria Math" panose="02040503050406030204" pitchFamily="18" charset="0"/>
                            <a:ea typeface="Cambria Math" panose="02040503050406030204" pitchFamily="18" charset="0"/>
                            <a:cs typeface="Arial" panose="020B0604020202020204" pitchFamily="34" charset="0"/>
                          </a:rPr>
                          <m:t>2</m:t>
                        </m:r>
                      </m:sup>
                    </m:sSup>
                  </m:oMath>
                </a14:m>
                <a:r>
                  <a:rPr lang="de-DE" altLang="en-US" sz="1800" dirty="0" smtClean="0">
                    <a:latin typeface="Arial" panose="020B0604020202020204" pitchFamily="34" charset="0"/>
                  </a:rPr>
                  <a:t>)-Prinzip.</a:t>
                </a:r>
              </a:p>
              <a:p>
                <a:pPr marL="0" indent="0">
                  <a:spcBef>
                    <a:spcPct val="65000"/>
                  </a:spcBef>
                  <a:buNone/>
                </a:pPr>
                <a:r>
                  <a:rPr lang="de-DE" altLang="en-US" sz="1800" dirty="0" smtClean="0">
                    <a:latin typeface="Arial" panose="020B0604020202020204" pitchFamily="34" charset="0"/>
                  </a:rPr>
                  <a:t>Für unser Beispiel (Solar gegenüber Offshore-Wind):</a:t>
                </a:r>
              </a:p>
              <a:p>
                <a:pPr>
                  <a:buFontTx/>
                  <a:buAutoNum type="arabicParenR"/>
                </a:pPr>
                <a14:m>
                  <m:oMath xmlns:m="http://schemas.openxmlformats.org/officeDocument/2006/math">
                    <m:r>
                      <a:rPr lang="de-DE" altLang="en-US" sz="1800" b="0" i="1" kern="0" smtClean="0">
                        <a:latin typeface="Cambria Math" panose="02040503050406030204" pitchFamily="18" charset="0"/>
                        <a:cs typeface="Arial" panose="020B0604020202020204" pitchFamily="34" charset="0"/>
                      </a:rPr>
                      <m:t>𝐸</m:t>
                    </m:r>
                    <m:d>
                      <m:dPr>
                        <m:ctrlPr>
                          <a:rPr lang="de-DE" altLang="en-US" sz="1800" b="0" i="1" kern="0" smtClean="0">
                            <a:latin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m:t>
                    </m:r>
                    <m:r>
                      <a:rPr lang="de-DE" altLang="en-US" sz="1800" b="0" i="1" kern="0" smtClean="0">
                        <a:latin typeface="Cambria Math" panose="02040503050406030204" pitchFamily="18" charset="0"/>
                        <a:cs typeface="Arial" panose="020B0604020202020204" pitchFamily="34" charset="0"/>
                      </a:rPr>
                      <m:t>𝐸𝑊</m:t>
                    </m:r>
                    <m:d>
                      <m:dPr>
                        <m:ctrlPr>
                          <a:rPr lang="de-DE" altLang="en-US" sz="1800" b="0" i="1" kern="0" smtClean="0">
                            <a:latin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m:t>
                    </m:r>
                    <m:f>
                      <m:fPr>
                        <m:ctrlPr>
                          <a:rPr lang="de-DE" altLang="en-US" sz="1800" b="0" i="1" kern="0" smtClean="0">
                            <a:latin typeface="Cambria Math" panose="02040503050406030204" pitchFamily="18" charset="0"/>
                            <a:cs typeface="Arial" panose="020B0604020202020204" pitchFamily="34" charset="0"/>
                          </a:rPr>
                        </m:ctrlPr>
                      </m:fPr>
                      <m:num>
                        <m:r>
                          <a:rPr lang="de-DE" altLang="en-US" sz="1800" b="0" i="1" kern="0" smtClean="0">
                            <a:latin typeface="Cambria Math" panose="02040503050406030204" pitchFamily="18" charset="0"/>
                            <a:cs typeface="Arial" panose="020B0604020202020204" pitchFamily="34" charset="0"/>
                          </a:rPr>
                          <m:t>𝑎</m:t>
                        </m:r>
                      </m:num>
                      <m:den>
                        <m:r>
                          <a:rPr lang="de-DE" altLang="en-US" sz="1800" b="0" i="1" kern="0" smtClean="0">
                            <a:latin typeface="Cambria Math" panose="02040503050406030204" pitchFamily="18" charset="0"/>
                            <a:cs typeface="Arial" panose="020B0604020202020204" pitchFamily="34" charset="0"/>
                          </a:rPr>
                          <m:t>2</m:t>
                        </m:r>
                      </m:den>
                    </m:f>
                    <m:r>
                      <a:rPr lang="de-DE" altLang="en-US" sz="1800" i="1" kern="0">
                        <a:latin typeface="Cambria Math" panose="02040503050406030204" pitchFamily="18" charset="0"/>
                        <a:cs typeface="Arial" panose="020B0604020202020204" pitchFamily="34" charset="0"/>
                      </a:rPr>
                      <m:t>𝑉𝑎𝑟</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=0,12</m:t>
                    </m:r>
                  </m:oMath>
                </a14:m>
                <a:endParaRPr lang="de-DE" altLang="en-US" sz="1800" i="1" kern="0" dirty="0" smtClean="0">
                  <a:latin typeface="Cambria Math" panose="02040503050406030204" pitchFamily="18" charset="0"/>
                  <a:cs typeface="Arial" panose="020B0604020202020204" pitchFamily="34" charset="0"/>
                </a:endParaRPr>
              </a:p>
              <a:p>
                <a:pPr>
                  <a:buFontTx/>
                  <a:buAutoNum type="arabicParenR"/>
                </a:pPr>
                <a14:m>
                  <m:oMath xmlns:m="http://schemas.openxmlformats.org/officeDocument/2006/math">
                    <m:r>
                      <a:rPr lang="de-DE" altLang="en-US" sz="1800" i="1" kern="0">
                        <a:latin typeface="Cambria Math" panose="02040503050406030204" pitchFamily="18" charset="0"/>
                        <a:cs typeface="Arial" panose="020B0604020202020204" pitchFamily="34" charset="0"/>
                      </a:rPr>
                      <m:t>𝐸</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m:t>
                    </m:r>
                    <m:r>
                      <a:rPr lang="de-DE" altLang="en-US" sz="1800" i="1" kern="0">
                        <a:latin typeface="Cambria Math" panose="02040503050406030204" pitchFamily="18" charset="0"/>
                        <a:cs typeface="Arial" panose="020B0604020202020204" pitchFamily="34" charset="0"/>
                      </a:rPr>
                      <m:t>𝐸𝑊</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m:t>
                    </m:r>
                    <m:f>
                      <m:fPr>
                        <m:ctrlPr>
                          <a:rPr lang="de-DE" altLang="en-US" sz="1800" i="1" kern="0">
                            <a:latin typeface="Cambria Math" panose="02040503050406030204" pitchFamily="18" charset="0"/>
                            <a:cs typeface="Arial" panose="020B0604020202020204" pitchFamily="34" charset="0"/>
                          </a:rPr>
                        </m:ctrlPr>
                      </m:fPr>
                      <m:num>
                        <m:r>
                          <a:rPr lang="de-DE" altLang="en-US" sz="1800" i="1" kern="0">
                            <a:latin typeface="Cambria Math" panose="02040503050406030204" pitchFamily="18" charset="0"/>
                            <a:cs typeface="Arial" panose="020B0604020202020204" pitchFamily="34" charset="0"/>
                          </a:rPr>
                          <m:t>𝑎</m:t>
                        </m:r>
                      </m:num>
                      <m:den>
                        <m:r>
                          <a:rPr lang="de-DE" altLang="en-US" sz="1800" i="1" kern="0">
                            <a:latin typeface="Cambria Math" panose="02040503050406030204" pitchFamily="18" charset="0"/>
                            <a:cs typeface="Arial" panose="020B0604020202020204" pitchFamily="34" charset="0"/>
                          </a:rPr>
                          <m:t>2</m:t>
                        </m:r>
                      </m:den>
                    </m:f>
                    <m:r>
                      <a:rPr lang="de-DE" altLang="en-US" sz="1800" i="1" kern="0">
                        <a:latin typeface="Cambria Math" panose="02040503050406030204" pitchFamily="18" charset="0"/>
                        <a:cs typeface="Arial" panose="020B0604020202020204" pitchFamily="34" charset="0"/>
                      </a:rPr>
                      <m:t>𝑉𝑎𝑟</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=0</m:t>
                    </m:r>
                    <m:r>
                      <a:rPr lang="de-DE" altLang="en-US" sz="1800" b="0" i="1" kern="0" smtClean="0">
                        <a:latin typeface="Cambria Math" panose="02040503050406030204" pitchFamily="18" charset="0"/>
                        <a:cs typeface="Arial" panose="020B0604020202020204" pitchFamily="34" charset="0"/>
                      </a:rPr>
                      <m:t>,</m:t>
                    </m:r>
                    <m:r>
                      <a:rPr lang="de-DE" altLang="en-US" sz="1800" i="1" kern="0">
                        <a:latin typeface="Cambria Math" panose="02040503050406030204" pitchFamily="18" charset="0"/>
                        <a:cs typeface="Arial" panose="020B0604020202020204" pitchFamily="34" charset="0"/>
                      </a:rPr>
                      <m:t>1</m:t>
                    </m:r>
                    <m:r>
                      <a:rPr lang="de-DE" altLang="en-US" sz="1800" b="0" i="1" kern="0" smtClean="0">
                        <a:latin typeface="Cambria Math" panose="02040503050406030204" pitchFamily="18" charset="0"/>
                        <a:cs typeface="Arial" panose="020B0604020202020204" pitchFamily="34" charset="0"/>
                      </a:rPr>
                      <m:t>25 − </m:t>
                    </m:r>
                    <m:f>
                      <m:fPr>
                        <m:ctrlPr>
                          <a:rPr lang="de-DE" altLang="en-US" sz="1800" i="1" kern="0">
                            <a:latin typeface="Cambria Math" panose="02040503050406030204" pitchFamily="18" charset="0"/>
                            <a:cs typeface="Arial" panose="020B0604020202020204" pitchFamily="34" charset="0"/>
                          </a:rPr>
                        </m:ctrlPr>
                      </m:fPr>
                      <m:num>
                        <m:r>
                          <a:rPr lang="de-DE" altLang="en-US" sz="1800" i="1" kern="0">
                            <a:latin typeface="Cambria Math" panose="02040503050406030204" pitchFamily="18" charset="0"/>
                            <a:cs typeface="Arial" panose="020B0604020202020204" pitchFamily="34" charset="0"/>
                          </a:rPr>
                          <m:t>𝑎</m:t>
                        </m:r>
                      </m:num>
                      <m:den>
                        <m:r>
                          <a:rPr lang="de-DE" altLang="en-US" sz="1800" i="1" kern="0">
                            <a:latin typeface="Cambria Math" panose="02040503050406030204" pitchFamily="18" charset="0"/>
                            <a:cs typeface="Arial" panose="020B0604020202020204" pitchFamily="34" charset="0"/>
                          </a:rPr>
                          <m:t>2</m:t>
                        </m:r>
                      </m:den>
                    </m:f>
                    <m:r>
                      <a:rPr lang="de-DE" altLang="en-US" sz="1800" i="1" kern="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0,0056</m:t>
                    </m:r>
                  </m:oMath>
                </a14:m>
                <a:endParaRPr lang="de-DE" altLang="en-US" sz="1800" i="1" kern="0" dirty="0">
                  <a:latin typeface="Cambria Math" panose="02040503050406030204" pitchFamily="18" charset="0"/>
                  <a:cs typeface="Arial" panose="020B0604020202020204" pitchFamily="34" charset="0"/>
                </a:endParaRPr>
              </a:p>
              <a:p>
                <a:pPr marL="0" indent="0">
                  <a:spcBef>
                    <a:spcPct val="65000"/>
                  </a:spcBef>
                  <a:buNone/>
                </a:pPr>
                <a:r>
                  <a:rPr lang="de-DE" altLang="en-US" sz="1800" dirty="0" smtClean="0">
                    <a:latin typeface="Arial" panose="020B0604020202020204" pitchFamily="34" charset="0"/>
                  </a:rPr>
                  <a:t>Typischerweise befindet sich </a:t>
                </a:r>
                <a:r>
                  <a:rPr lang="de-DE" altLang="en-US" sz="1800" i="1" dirty="0" smtClean="0">
                    <a:latin typeface="Arial" panose="020B0604020202020204" pitchFamily="34" charset="0"/>
                  </a:rPr>
                  <a:t>a </a:t>
                </a:r>
                <a:r>
                  <a:rPr lang="de-DE" altLang="en-US" sz="1800" dirty="0" smtClean="0">
                    <a:latin typeface="Arial" panose="020B0604020202020204" pitchFamily="34" charset="0"/>
                  </a:rPr>
                  <a:t>im Wertebereich [0,1], aber hängt von der persönlichen Risiko ab. Als Faustregel: je größer das Vermögen, desto geringer die Risikoaversion. Für Risikofreudige, kann </a:t>
                </a:r>
                <a:r>
                  <a:rPr lang="de-DE" altLang="en-US" sz="1800" i="1" dirty="0" smtClean="0">
                    <a:latin typeface="Arial" panose="020B0604020202020204" pitchFamily="34" charset="0"/>
                  </a:rPr>
                  <a:t>a</a:t>
                </a:r>
                <a:r>
                  <a:rPr lang="de-DE" altLang="en-US" sz="1800" dirty="0" smtClean="0">
                    <a:latin typeface="Arial" panose="020B0604020202020204" pitchFamily="34" charset="0"/>
                  </a:rPr>
                  <a:t> sogar negativ werden.</a:t>
                </a:r>
              </a:p>
              <a:p>
                <a:pPr marL="0" indent="0">
                  <a:spcBef>
                    <a:spcPct val="65000"/>
                  </a:spcBef>
                  <a:buNone/>
                </a:pPr>
                <a:r>
                  <a:rPr lang="de-DE" altLang="en-US" sz="1800" dirty="0" smtClean="0">
                    <a:latin typeface="Arial" panose="020B0604020202020204" pitchFamily="34" charset="0"/>
                  </a:rPr>
                  <a:t>Ab welchen </a:t>
                </a:r>
                <a:r>
                  <a:rPr lang="de-DE" altLang="en-US" sz="1800" i="1" dirty="0" smtClean="0">
                    <a:latin typeface="Arial" panose="020B0604020202020204" pitchFamily="34" charset="0"/>
                  </a:rPr>
                  <a:t>a</a:t>
                </a:r>
                <a:r>
                  <a:rPr lang="de-DE" altLang="en-US" sz="1800" dirty="0" smtClean="0">
                    <a:latin typeface="Arial" panose="020B0604020202020204" pitchFamily="34" charset="0"/>
                  </a:rPr>
                  <a:t> würden Sie die Solaranlage bevorzugen?</a:t>
                </a:r>
              </a:p>
              <a:p>
                <a:pPr marL="0" indent="0">
                  <a:spcBef>
                    <a:spcPct val="65000"/>
                  </a:spcBef>
                  <a:buNone/>
                </a:pPr>
                <a:r>
                  <a:rPr lang="de-DE" altLang="en-US" sz="1800" dirty="0" smtClean="0">
                    <a:latin typeface="Arial" panose="020B0604020202020204" pitchFamily="34" charset="0"/>
                  </a:rPr>
                  <a:t>Für </a:t>
                </a:r>
                <a14:m>
                  <m:oMath xmlns:m="http://schemas.openxmlformats.org/officeDocument/2006/math">
                    <m:r>
                      <a:rPr lang="de-DE" altLang="en-US" sz="1800" b="0" i="1" smtClean="0">
                        <a:latin typeface="Cambria Math" panose="02040503050406030204" pitchFamily="18" charset="0"/>
                      </a:rPr>
                      <m:t>𝑎</m:t>
                    </m:r>
                    <m:r>
                      <a:rPr lang="de-DE" altLang="en-US" sz="1800" b="0" i="1" smtClean="0">
                        <a:latin typeface="Cambria Math" panose="02040503050406030204" pitchFamily="18" charset="0"/>
                      </a:rPr>
                      <m:t>&gt;1.8</m:t>
                    </m:r>
                  </m:oMath>
                </a14:m>
                <a:r>
                  <a:rPr lang="de-DE" altLang="en-US" sz="1800" dirty="0" smtClean="0">
                    <a:latin typeface="Arial" panose="020B0604020202020204" pitchFamily="34" charset="0"/>
                  </a:rPr>
                  <a:t> (eher </a:t>
                </a:r>
                <a:r>
                  <a:rPr lang="de-DE" altLang="en-US" sz="1800" dirty="0" err="1" smtClean="0">
                    <a:latin typeface="Arial" panose="020B0604020202020204" pitchFamily="34" charset="0"/>
                  </a:rPr>
                  <a:t>risikoavers</a:t>
                </a:r>
                <a:r>
                  <a:rPr lang="de-DE" altLang="en-US" sz="1800" dirty="0" smtClean="0">
                    <a:latin typeface="Arial" panose="020B0604020202020204" pitchFamily="34" charset="0"/>
                  </a:rPr>
                  <a:t>), ist der Erwartungsnutzen von der Solaranlage höher </a:t>
                </a:r>
                <a14:m>
                  <m:oMath xmlns:m="http://schemas.openxmlformats.org/officeDocument/2006/math">
                    <m:r>
                      <a:rPr lang="de-DE" altLang="en-US" sz="1800" i="1" smtClean="0">
                        <a:latin typeface="Cambria Math" panose="02040503050406030204" pitchFamily="18" charset="0"/>
                        <a:ea typeface="Cambria Math" panose="02040503050406030204" pitchFamily="18" charset="0"/>
                      </a:rPr>
                      <m:t>⇒</m:t>
                    </m:r>
                  </m:oMath>
                </a14:m>
                <a:r>
                  <a:rPr lang="de-DE" altLang="en-US" sz="1800" dirty="0" smtClean="0">
                    <a:latin typeface="Arial" panose="020B0604020202020204" pitchFamily="34" charset="0"/>
                  </a:rPr>
                  <a:t> in Solaranlage investieren.</a:t>
                </a:r>
              </a:p>
              <a:p>
                <a:pPr marL="0" indent="0">
                  <a:spcBef>
                    <a:spcPct val="65000"/>
                  </a:spcBef>
                  <a:buNone/>
                </a:pPr>
                <a:r>
                  <a:rPr lang="de-DE" altLang="en-US" sz="1800" dirty="0" smtClean="0">
                    <a:latin typeface="Arial" panose="020B0604020202020204" pitchFamily="34" charset="0"/>
                  </a:rPr>
                  <a:t>Für </a:t>
                </a:r>
                <a14:m>
                  <m:oMath xmlns:m="http://schemas.openxmlformats.org/officeDocument/2006/math">
                    <m:r>
                      <m:rPr>
                        <m:sty m:val="p"/>
                      </m:rPr>
                      <a:rPr lang="de-DE" altLang="en-US" sz="1800" i="1" dirty="0" smtClean="0">
                        <a:latin typeface="Cambria Math" panose="02040503050406030204" pitchFamily="18" charset="0"/>
                      </a:rPr>
                      <m:t>a</m:t>
                    </m:r>
                    <m:r>
                      <a:rPr lang="de-DE" altLang="en-US" sz="1800" b="0" i="1" dirty="0" smtClean="0">
                        <a:latin typeface="Cambria Math" panose="02040503050406030204" pitchFamily="18" charset="0"/>
                      </a:rPr>
                      <m:t>&lt;</m:t>
                    </m:r>
                    <m:r>
                      <a:rPr lang="de-DE" altLang="en-US" sz="1800" i="1">
                        <a:latin typeface="Cambria Math" panose="02040503050406030204" pitchFamily="18" charset="0"/>
                      </a:rPr>
                      <m:t>1.8</m:t>
                    </m:r>
                  </m:oMath>
                </a14:m>
                <a:r>
                  <a:rPr lang="de-DE" altLang="en-US" sz="1800" dirty="0">
                    <a:latin typeface="Arial" panose="020B0604020202020204" pitchFamily="34" charset="0"/>
                  </a:rPr>
                  <a:t> (eher </a:t>
                </a:r>
                <a:r>
                  <a:rPr lang="de-DE" altLang="en-US" sz="1800" dirty="0" smtClean="0">
                    <a:latin typeface="Arial" panose="020B0604020202020204" pitchFamily="34" charset="0"/>
                  </a:rPr>
                  <a:t>risikofreudig), ist der Erwartungsnutzen von der Windanlage </a:t>
                </a:r>
                <a:r>
                  <a:rPr lang="de-DE" altLang="en-US" sz="1800" dirty="0">
                    <a:latin typeface="Arial" panose="020B0604020202020204" pitchFamily="34" charset="0"/>
                  </a:rPr>
                  <a:t>höher </a:t>
                </a:r>
                <a14:m>
                  <m:oMath xmlns:m="http://schemas.openxmlformats.org/officeDocument/2006/math">
                    <m:r>
                      <a:rPr lang="de-DE" altLang="en-US" sz="1800" i="1">
                        <a:latin typeface="Cambria Math" panose="02040503050406030204" pitchFamily="18" charset="0"/>
                        <a:ea typeface="Cambria Math" panose="02040503050406030204" pitchFamily="18" charset="0"/>
                      </a:rPr>
                      <m:t>⇒</m:t>
                    </m:r>
                  </m:oMath>
                </a14:m>
                <a:r>
                  <a:rPr lang="de-DE" altLang="en-US" sz="1800" dirty="0">
                    <a:latin typeface="Arial" panose="020B0604020202020204" pitchFamily="34" charset="0"/>
                  </a:rPr>
                  <a:t> </a:t>
                </a:r>
                <a:r>
                  <a:rPr lang="de-DE" altLang="en-US" sz="1800">
                    <a:latin typeface="Arial" panose="020B0604020202020204" pitchFamily="34" charset="0"/>
                  </a:rPr>
                  <a:t>in </a:t>
                </a:r>
                <a:r>
                  <a:rPr lang="de-DE" altLang="en-US" sz="1800" smtClean="0">
                    <a:latin typeface="Arial" panose="020B0604020202020204" pitchFamily="34" charset="0"/>
                  </a:rPr>
                  <a:t>Windanlage </a:t>
                </a:r>
                <a:r>
                  <a:rPr lang="de-DE" altLang="en-US" sz="1800" dirty="0">
                    <a:latin typeface="Arial" panose="020B0604020202020204" pitchFamily="34" charset="0"/>
                  </a:rPr>
                  <a:t>investieren.</a:t>
                </a:r>
              </a:p>
              <a:p>
                <a:pPr marL="0" indent="0">
                  <a:spcBef>
                    <a:spcPct val="65000"/>
                  </a:spcBef>
                  <a:buNone/>
                </a:pPr>
                <a:endParaRPr lang="de-DE" altLang="en-US" sz="1800" dirty="0" smtClean="0">
                  <a:latin typeface="Arial" panose="020B0604020202020204" pitchFamily="34" charset="0"/>
                </a:endParaRPr>
              </a:p>
              <a:p>
                <a:pPr marL="0" indent="0">
                  <a:spcBef>
                    <a:spcPct val="65000"/>
                  </a:spcBef>
                  <a:buNone/>
                </a:pPr>
                <a:endParaRPr lang="de-DE" altLang="en-US" sz="1800" dirty="0">
                  <a:latin typeface="Arial" panose="020B0604020202020204" pitchFamily="34" charset="0"/>
                </a:endParaRPr>
              </a:p>
            </p:txBody>
          </p:sp>
        </mc:Choice>
        <mc:Fallback xmlns="">
          <p:sp>
            <p:nvSpPr>
              <p:cNvPr id="311299" name="Rectangle 3"/>
              <p:cNvSpPr>
                <a:spLocks noRot="1" noChangeAspect="1" noMove="1" noResize="1" noEditPoints="1" noAdjustHandles="1" noChangeArrowheads="1" noChangeShapeType="1" noTextEdit="1"/>
              </p:cNvSpPr>
              <p:nvPr/>
            </p:nvSpPr>
            <p:spPr bwMode="auto">
              <a:xfrm>
                <a:off x="1731963" y="1524000"/>
                <a:ext cx="7094537" cy="5289376"/>
              </a:xfrm>
              <a:prstGeom prst="rect">
                <a:avLst/>
              </a:prstGeom>
              <a:blipFill>
                <a:blip r:embed="rId2"/>
                <a:stretch>
                  <a:fillRect l="-687" t="-576"/>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noFill/>
                  </a:rPr>
                  <a:t> </a:t>
                </a:r>
              </a:p>
            </p:txBody>
          </p:sp>
        </mc:Fallback>
      </mc:AlternateContent>
    </p:spTree>
    <p:extLst>
      <p:ext uri="{BB962C8B-B14F-4D97-AF65-F5344CB8AC3E}">
        <p14:creationId xmlns:p14="http://schemas.microsoft.com/office/powerpoint/2010/main" val="1383004126"/>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a:xfrm>
            <a:off x="1908175" y="381000"/>
            <a:ext cx="6767513" cy="933450"/>
          </a:xfrm>
        </p:spPr>
        <p:txBody>
          <a:bodyPr/>
          <a:lstStyle/>
          <a:p>
            <a:r>
              <a:rPr lang="de-DE" altLang="en-US" smtClean="0"/>
              <a:t>Statistische Kennzahlen</a:t>
            </a:r>
          </a:p>
        </p:txBody>
      </p:sp>
      <p:graphicFrame>
        <p:nvGraphicFramePr>
          <p:cNvPr id="53250" name="Object 3"/>
          <p:cNvGraphicFramePr>
            <a:graphicFrameLocks noChangeAspect="1"/>
          </p:cNvGraphicFramePr>
          <p:nvPr/>
        </p:nvGraphicFramePr>
        <p:xfrm>
          <a:off x="5545138" y="2827338"/>
          <a:ext cx="2686050" cy="658812"/>
        </p:xfrm>
        <a:graphic>
          <a:graphicData uri="http://schemas.openxmlformats.org/presentationml/2006/ole">
            <mc:AlternateContent xmlns:mc="http://schemas.openxmlformats.org/markup-compatibility/2006">
              <mc:Choice xmlns:v="urn:schemas-microsoft-com:vml" Requires="v">
                <p:oleObj spid="_x0000_s7218" name="Equation" r:id="rId3" imgW="0" imgH="0" progId="Equation.3">
                  <p:embed/>
                </p:oleObj>
              </mc:Choice>
              <mc:Fallback>
                <p:oleObj name="Equation" r:id="rId3" imgW="0" imgH="0" progId="Equation.3">
                  <p:embed/>
                  <p:pic>
                    <p:nvPicPr>
                      <p:cNvPr id="5325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45138" y="2827338"/>
                        <a:ext cx="2686050" cy="658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3251" name="Text Box 4"/>
          <p:cNvSpPr txBox="1">
            <a:spLocks noChangeArrowheads="1"/>
          </p:cNvSpPr>
          <p:nvPr/>
        </p:nvSpPr>
        <p:spPr bwMode="auto">
          <a:xfrm>
            <a:off x="2514600" y="1711325"/>
            <a:ext cx="3141663"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i="1">
                <a:latin typeface="Arial" panose="020B0604020202020204" pitchFamily="34" charset="0"/>
                <a:sym typeface="Symbol" panose="05050102010706020507" pitchFamily="18" charset="2"/>
              </a:rPr>
              <a:t></a:t>
            </a:r>
            <a:r>
              <a:rPr lang="de-DE" altLang="en-US" sz="1600">
                <a:latin typeface="Arial" panose="020B0604020202020204" pitchFamily="34" charset="0"/>
              </a:rPr>
              <a:t>(</a:t>
            </a:r>
            <a:r>
              <a:rPr lang="de-DE" altLang="en-US" sz="1600" i="1">
                <a:latin typeface="Arial" panose="020B0604020202020204" pitchFamily="34" charset="0"/>
              </a:rPr>
              <a:t>ROI</a:t>
            </a:r>
            <a:r>
              <a:rPr lang="de-DE" altLang="en-US" sz="1600">
                <a:latin typeface="Arial" panose="020B0604020202020204" pitchFamily="34" charset="0"/>
              </a:rPr>
              <a:t>)    erwartete Rendite</a:t>
            </a:r>
            <a:br>
              <a:rPr lang="de-DE" altLang="en-US" sz="1600">
                <a:latin typeface="Arial" panose="020B0604020202020204" pitchFamily="34" charset="0"/>
              </a:rPr>
            </a:br>
            <a:r>
              <a:rPr lang="de-DE" altLang="en-US" sz="1600" i="1">
                <a:latin typeface="Arial" panose="020B0604020202020204" pitchFamily="34" charset="0"/>
              </a:rPr>
              <a:t>ROI</a:t>
            </a:r>
            <a:r>
              <a:rPr lang="de-DE" altLang="en-US" sz="1600">
                <a:latin typeface="Arial" panose="020B0604020202020204" pitchFamily="34" charset="0"/>
              </a:rPr>
              <a:t>        </a:t>
            </a:r>
            <a:r>
              <a:rPr lang="de-DE" altLang="en-US" sz="1600" i="1">
                <a:latin typeface="Arial" panose="020B0604020202020204" pitchFamily="34" charset="0"/>
              </a:rPr>
              <a:t>Return on Investment</a:t>
            </a:r>
            <a:r>
              <a:rPr lang="de-DE" altLang="en-US" sz="1600">
                <a:latin typeface="Arial" panose="020B0604020202020204" pitchFamily="34" charset="0"/>
              </a:rPr>
              <a:t/>
            </a:r>
            <a:br>
              <a:rPr lang="de-DE" altLang="en-US" sz="1600">
                <a:latin typeface="Arial" panose="020B0604020202020204" pitchFamily="34" charset="0"/>
              </a:rPr>
            </a:br>
            <a:r>
              <a:rPr lang="de-DE" altLang="en-US" sz="1600" i="1">
                <a:latin typeface="Arial" panose="020B0604020202020204" pitchFamily="34" charset="0"/>
              </a:rPr>
              <a:t>prob</a:t>
            </a:r>
            <a:r>
              <a:rPr lang="de-DE" altLang="en-US" sz="1600">
                <a:latin typeface="Arial" panose="020B0604020202020204" pitchFamily="34" charset="0"/>
              </a:rPr>
              <a:t>       Wahrscheinlichkeit</a:t>
            </a:r>
            <a:br>
              <a:rPr lang="de-DE" altLang="en-US" sz="1600">
                <a:latin typeface="Arial" panose="020B0604020202020204" pitchFamily="34" charset="0"/>
              </a:rPr>
            </a:br>
            <a:r>
              <a:rPr lang="de-DE" altLang="en-US" sz="1600" i="1">
                <a:latin typeface="Arial" panose="020B0604020202020204" pitchFamily="34" charset="0"/>
              </a:rPr>
              <a:t>N</a:t>
            </a:r>
            <a:r>
              <a:rPr lang="de-DE" altLang="en-US" sz="1600">
                <a:latin typeface="Arial" panose="020B0604020202020204" pitchFamily="34" charset="0"/>
              </a:rPr>
              <a:t>            Zahl der Szenarien</a:t>
            </a:r>
          </a:p>
        </p:txBody>
      </p:sp>
      <p:sp>
        <p:nvSpPr>
          <p:cNvPr id="53252" name="Text Box 5"/>
          <p:cNvSpPr txBox="1">
            <a:spLocks noChangeArrowheads="1"/>
          </p:cNvSpPr>
          <p:nvPr/>
        </p:nvSpPr>
        <p:spPr bwMode="auto">
          <a:xfrm>
            <a:off x="2514600" y="2930525"/>
            <a:ext cx="3141663"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i="1">
                <a:latin typeface="Arial" panose="020B0604020202020204" pitchFamily="34" charset="0"/>
                <a:sym typeface="Symbol" panose="05050102010706020507" pitchFamily="18" charset="2"/>
              </a:rPr>
              <a:t></a:t>
            </a:r>
            <a:r>
              <a:rPr lang="de-DE" altLang="en-US" sz="1600" i="1" baseline="30000">
                <a:latin typeface="Arial" panose="020B0604020202020204" pitchFamily="34" charset="0"/>
                <a:sym typeface="Symbol" panose="05050102010706020507" pitchFamily="18" charset="2"/>
              </a:rPr>
              <a:t>2</a:t>
            </a:r>
            <a:r>
              <a:rPr lang="de-DE" altLang="en-US" sz="1600">
                <a:latin typeface="Arial" panose="020B0604020202020204" pitchFamily="34" charset="0"/>
              </a:rPr>
              <a:t>          Varianz der Rendite</a:t>
            </a:r>
            <a:br>
              <a:rPr lang="de-DE" altLang="en-US" sz="1600">
                <a:latin typeface="Arial" panose="020B0604020202020204" pitchFamily="34" charset="0"/>
              </a:rPr>
            </a:br>
            <a:r>
              <a:rPr lang="de-DE" altLang="en-US" sz="1600" i="1">
                <a:latin typeface="Arial" panose="020B0604020202020204" pitchFamily="34" charset="0"/>
                <a:sym typeface="Symbol" panose="05050102010706020507" pitchFamily="18" charset="2"/>
              </a:rPr>
              <a:t></a:t>
            </a:r>
            <a:r>
              <a:rPr lang="de-DE" altLang="en-US" sz="1600">
                <a:latin typeface="Arial" panose="020B0604020202020204" pitchFamily="34" charset="0"/>
              </a:rPr>
              <a:t>            Standardabweichung</a:t>
            </a:r>
          </a:p>
        </p:txBody>
      </p:sp>
      <p:graphicFrame>
        <p:nvGraphicFramePr>
          <p:cNvPr id="53253" name="Object 6"/>
          <p:cNvGraphicFramePr>
            <a:graphicFrameLocks noChangeAspect="1"/>
          </p:cNvGraphicFramePr>
          <p:nvPr/>
        </p:nvGraphicFramePr>
        <p:xfrm>
          <a:off x="5505450" y="1816100"/>
          <a:ext cx="1793875" cy="644525"/>
        </p:xfrm>
        <a:graphic>
          <a:graphicData uri="http://schemas.openxmlformats.org/presentationml/2006/ole">
            <mc:AlternateContent xmlns:mc="http://schemas.openxmlformats.org/markup-compatibility/2006">
              <mc:Choice xmlns:v="urn:schemas-microsoft-com:vml" Requires="v">
                <p:oleObj spid="_x0000_s7219" name="Equation" r:id="rId5" imgW="0" imgH="0" progId="Equation.3">
                  <p:embed/>
                </p:oleObj>
              </mc:Choice>
              <mc:Fallback>
                <p:oleObj name="Equation" r:id="rId5" imgW="0" imgH="0" progId="Equation.3">
                  <p:embed/>
                  <p:pic>
                    <p:nvPicPr>
                      <p:cNvPr id="53253"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05450" y="1816100"/>
                        <a:ext cx="1793875" cy="64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2" name="Group 7"/>
          <p:cNvGrpSpPr>
            <a:grpSpLocks/>
          </p:cNvGrpSpPr>
          <p:nvPr/>
        </p:nvGrpSpPr>
        <p:grpSpPr bwMode="auto">
          <a:xfrm>
            <a:off x="2108200" y="4249738"/>
            <a:ext cx="6080125" cy="2076450"/>
            <a:chOff x="1476" y="2507"/>
            <a:chExt cx="3830" cy="1308"/>
          </a:xfrm>
        </p:grpSpPr>
        <p:sp>
          <p:nvSpPr>
            <p:cNvPr id="53271" name="Text Box 8"/>
            <p:cNvSpPr txBox="1">
              <a:spLocks noChangeArrowheads="1"/>
            </p:cNvSpPr>
            <p:nvPr/>
          </p:nvSpPr>
          <p:spPr bwMode="auto">
            <a:xfrm>
              <a:off x="1476" y="2507"/>
              <a:ext cx="91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800">
                  <a:latin typeface="Arial" panose="020B0604020202020204" pitchFamily="34" charset="0"/>
                </a:rPr>
                <a:t>Ein Beispiel:</a:t>
              </a:r>
              <a:endParaRPr lang="de-DE" altLang="en-US">
                <a:latin typeface="Arial" panose="020B0604020202020204" pitchFamily="34" charset="0"/>
              </a:endParaRPr>
            </a:p>
          </p:txBody>
        </p:sp>
        <p:sp>
          <p:nvSpPr>
            <p:cNvPr id="53272" name="Line 9"/>
            <p:cNvSpPr>
              <a:spLocks noChangeShapeType="1"/>
            </p:cNvSpPr>
            <p:nvPr/>
          </p:nvSpPr>
          <p:spPr bwMode="auto">
            <a:xfrm flipV="1">
              <a:off x="4345" y="3144"/>
              <a:ext cx="334" cy="532"/>
            </a:xfrm>
            <a:prstGeom prst="line">
              <a:avLst/>
            </a:prstGeom>
            <a:noFill/>
            <a:ln w="31750">
              <a:solidFill>
                <a:schemeClr val="tx1"/>
              </a:solidFill>
              <a:round/>
              <a:headEnd type="none" w="sm" len="sm"/>
              <a:tailEnd type="triangle" w="sm" len="med"/>
            </a:ln>
            <a:extLst>
              <a:ext uri="{909E8E84-426E-40DD-AFC4-6F175D3DCCD1}">
                <a14:hiddenFill xmlns:a14="http://schemas.microsoft.com/office/drawing/2010/main">
                  <a:noFill/>
                </a14:hiddenFill>
              </a:ext>
            </a:extLst>
          </p:spPr>
          <p:txBody>
            <a:bodyPr wrap="none" anchor="ctr"/>
            <a:lstStyle/>
            <a:p>
              <a:endParaRPr lang="de-DE"/>
            </a:p>
          </p:txBody>
        </p:sp>
        <p:sp>
          <p:nvSpPr>
            <p:cNvPr id="53273" name="Line 10"/>
            <p:cNvSpPr>
              <a:spLocks noChangeShapeType="1"/>
            </p:cNvSpPr>
            <p:nvPr/>
          </p:nvSpPr>
          <p:spPr bwMode="auto">
            <a:xfrm>
              <a:off x="4373" y="3155"/>
              <a:ext cx="288" cy="0"/>
            </a:xfrm>
            <a:prstGeom prst="line">
              <a:avLst/>
            </a:prstGeom>
            <a:noFill/>
            <a:ln w="31750">
              <a:solidFill>
                <a:schemeClr val="tx1"/>
              </a:solidFill>
              <a:round/>
              <a:headEnd type="none" w="sm" len="sm"/>
              <a:tailEnd type="triangle" w="sm" len="med"/>
            </a:ln>
            <a:extLst>
              <a:ext uri="{909E8E84-426E-40DD-AFC4-6F175D3DCCD1}">
                <a14:hiddenFill xmlns:a14="http://schemas.microsoft.com/office/drawing/2010/main">
                  <a:noFill/>
                </a14:hiddenFill>
              </a:ext>
            </a:extLst>
          </p:spPr>
          <p:txBody>
            <a:bodyPr wrap="none" anchor="ctr"/>
            <a:lstStyle/>
            <a:p>
              <a:endParaRPr lang="de-DE"/>
            </a:p>
          </p:txBody>
        </p:sp>
        <p:sp>
          <p:nvSpPr>
            <p:cNvPr id="53274" name="Rectangle 11"/>
            <p:cNvSpPr>
              <a:spLocks noChangeArrowheads="1"/>
            </p:cNvSpPr>
            <p:nvPr/>
          </p:nvSpPr>
          <p:spPr bwMode="auto">
            <a:xfrm>
              <a:off x="1480" y="2777"/>
              <a:ext cx="2871" cy="236"/>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3275" name="Rectangle 12"/>
            <p:cNvSpPr>
              <a:spLocks noChangeArrowheads="1"/>
            </p:cNvSpPr>
            <p:nvPr/>
          </p:nvSpPr>
          <p:spPr bwMode="auto">
            <a:xfrm>
              <a:off x="1775" y="2843"/>
              <a:ext cx="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Arial" panose="020B0604020202020204" pitchFamily="34" charset="0"/>
                </a:rPr>
                <a:t>n</a:t>
              </a:r>
              <a:endParaRPr lang="de-DE" altLang="en-US" noProof="1">
                <a:latin typeface="Book Antiqua" panose="02040602050305030304" pitchFamily="18" charset="0"/>
              </a:endParaRPr>
            </a:p>
          </p:txBody>
        </p:sp>
        <p:sp>
          <p:nvSpPr>
            <p:cNvPr id="53276" name="Rectangle 13"/>
            <p:cNvSpPr>
              <a:spLocks noChangeArrowheads="1"/>
            </p:cNvSpPr>
            <p:nvPr/>
          </p:nvSpPr>
          <p:spPr bwMode="auto">
            <a:xfrm>
              <a:off x="2397" y="2843"/>
              <a:ext cx="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a:t>
              </a:r>
              <a:endParaRPr lang="de-DE" altLang="en-US" noProof="1">
                <a:latin typeface="Book Antiqua" panose="02040602050305030304" pitchFamily="18" charset="0"/>
              </a:endParaRPr>
            </a:p>
          </p:txBody>
        </p:sp>
        <p:sp>
          <p:nvSpPr>
            <p:cNvPr id="53277" name="Rectangle 14"/>
            <p:cNvSpPr>
              <a:spLocks noChangeArrowheads="1"/>
            </p:cNvSpPr>
            <p:nvPr/>
          </p:nvSpPr>
          <p:spPr bwMode="auto">
            <a:xfrm>
              <a:off x="2947" y="2843"/>
              <a:ext cx="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2</a:t>
              </a:r>
              <a:endParaRPr lang="de-DE" altLang="en-US" noProof="1">
                <a:latin typeface="Book Antiqua" panose="02040602050305030304" pitchFamily="18" charset="0"/>
              </a:endParaRPr>
            </a:p>
          </p:txBody>
        </p:sp>
        <p:sp>
          <p:nvSpPr>
            <p:cNvPr id="53278" name="Rectangle 15"/>
            <p:cNvSpPr>
              <a:spLocks noChangeArrowheads="1"/>
            </p:cNvSpPr>
            <p:nvPr/>
          </p:nvSpPr>
          <p:spPr bwMode="auto">
            <a:xfrm>
              <a:off x="3496" y="2843"/>
              <a:ext cx="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3</a:t>
              </a:r>
              <a:endParaRPr lang="de-DE" altLang="en-US" noProof="1">
                <a:latin typeface="Book Antiqua" panose="02040602050305030304" pitchFamily="18" charset="0"/>
              </a:endParaRPr>
            </a:p>
          </p:txBody>
        </p:sp>
        <p:sp>
          <p:nvSpPr>
            <p:cNvPr id="53279" name="Rectangle 16"/>
            <p:cNvSpPr>
              <a:spLocks noChangeArrowheads="1"/>
            </p:cNvSpPr>
            <p:nvPr/>
          </p:nvSpPr>
          <p:spPr bwMode="auto">
            <a:xfrm>
              <a:off x="4045" y="2843"/>
              <a:ext cx="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4</a:t>
              </a:r>
              <a:endParaRPr lang="de-DE" altLang="en-US" noProof="1">
                <a:latin typeface="Book Antiqua" panose="02040602050305030304" pitchFamily="18" charset="0"/>
              </a:endParaRPr>
            </a:p>
          </p:txBody>
        </p:sp>
        <p:sp>
          <p:nvSpPr>
            <p:cNvPr id="53280" name="Rectangle 17"/>
            <p:cNvSpPr>
              <a:spLocks noChangeArrowheads="1"/>
            </p:cNvSpPr>
            <p:nvPr/>
          </p:nvSpPr>
          <p:spPr bwMode="auto">
            <a:xfrm>
              <a:off x="1704" y="3078"/>
              <a:ext cx="213"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Arial" panose="020B0604020202020204" pitchFamily="34" charset="0"/>
                </a:rPr>
                <a:t>ROI</a:t>
              </a:r>
              <a:endParaRPr lang="de-DE" altLang="en-US" noProof="1">
                <a:latin typeface="Book Antiqua" panose="02040602050305030304" pitchFamily="18" charset="0"/>
              </a:endParaRPr>
            </a:p>
          </p:txBody>
        </p:sp>
        <p:sp>
          <p:nvSpPr>
            <p:cNvPr id="53281" name="Rectangle 18"/>
            <p:cNvSpPr>
              <a:spLocks noChangeArrowheads="1"/>
            </p:cNvSpPr>
            <p:nvPr/>
          </p:nvSpPr>
          <p:spPr bwMode="auto">
            <a:xfrm>
              <a:off x="2313" y="3078"/>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13</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0</a:t>
              </a:r>
              <a:endParaRPr lang="de-DE" altLang="en-US" noProof="1">
                <a:latin typeface="Book Antiqua" panose="02040602050305030304" pitchFamily="18" charset="0"/>
              </a:endParaRPr>
            </a:p>
          </p:txBody>
        </p:sp>
        <p:sp>
          <p:nvSpPr>
            <p:cNvPr id="53282" name="Rectangle 19"/>
            <p:cNvSpPr>
              <a:spLocks noChangeArrowheads="1"/>
            </p:cNvSpPr>
            <p:nvPr/>
          </p:nvSpPr>
          <p:spPr bwMode="auto">
            <a:xfrm>
              <a:off x="2862" y="3078"/>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14</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0</a:t>
              </a:r>
              <a:endParaRPr lang="de-DE" altLang="en-US" noProof="1">
                <a:latin typeface="Book Antiqua" panose="02040602050305030304" pitchFamily="18" charset="0"/>
              </a:endParaRPr>
            </a:p>
          </p:txBody>
        </p:sp>
        <p:sp>
          <p:nvSpPr>
            <p:cNvPr id="53283" name="Rectangle 20"/>
            <p:cNvSpPr>
              <a:spLocks noChangeArrowheads="1"/>
            </p:cNvSpPr>
            <p:nvPr/>
          </p:nvSpPr>
          <p:spPr bwMode="auto">
            <a:xfrm>
              <a:off x="3411" y="3078"/>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15</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0</a:t>
              </a:r>
              <a:endParaRPr lang="de-DE" altLang="en-US" noProof="1">
                <a:latin typeface="Book Antiqua" panose="02040602050305030304" pitchFamily="18" charset="0"/>
              </a:endParaRPr>
            </a:p>
          </p:txBody>
        </p:sp>
        <p:sp>
          <p:nvSpPr>
            <p:cNvPr id="53284" name="Rectangle 21"/>
            <p:cNvSpPr>
              <a:spLocks noChangeArrowheads="1"/>
            </p:cNvSpPr>
            <p:nvPr/>
          </p:nvSpPr>
          <p:spPr bwMode="auto">
            <a:xfrm>
              <a:off x="3961" y="3078"/>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16</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0</a:t>
              </a:r>
              <a:endParaRPr lang="de-DE" altLang="en-US" noProof="1">
                <a:latin typeface="Book Antiqua" panose="02040602050305030304" pitchFamily="18" charset="0"/>
              </a:endParaRPr>
            </a:p>
          </p:txBody>
        </p:sp>
        <p:sp>
          <p:nvSpPr>
            <p:cNvPr id="53285" name="Rectangle 22"/>
            <p:cNvSpPr>
              <a:spLocks noChangeArrowheads="1"/>
            </p:cNvSpPr>
            <p:nvPr/>
          </p:nvSpPr>
          <p:spPr bwMode="auto">
            <a:xfrm>
              <a:off x="4742" y="3042"/>
              <a:ext cx="165"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Symbol" panose="05050102010706020507" pitchFamily="18" charset="2"/>
                </a:rPr>
                <a:t>m =</a:t>
              </a:r>
              <a:endParaRPr lang="de-DE" altLang="en-US" noProof="1">
                <a:latin typeface="Book Antiqua" panose="02040602050305030304" pitchFamily="18" charset="0"/>
              </a:endParaRPr>
            </a:p>
          </p:txBody>
        </p:sp>
        <p:sp>
          <p:nvSpPr>
            <p:cNvPr id="53286" name="Rectangle 23"/>
            <p:cNvSpPr>
              <a:spLocks noChangeArrowheads="1"/>
            </p:cNvSpPr>
            <p:nvPr/>
          </p:nvSpPr>
          <p:spPr bwMode="auto">
            <a:xfrm>
              <a:off x="5005" y="3049"/>
              <a:ext cx="301"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14</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46</a:t>
              </a:r>
              <a:endParaRPr lang="de-DE" altLang="en-US" noProof="1">
                <a:latin typeface="Book Antiqua" panose="02040602050305030304" pitchFamily="18" charset="0"/>
              </a:endParaRPr>
            </a:p>
          </p:txBody>
        </p:sp>
        <p:sp>
          <p:nvSpPr>
            <p:cNvPr id="53287" name="Rectangle 24"/>
            <p:cNvSpPr>
              <a:spLocks noChangeArrowheads="1"/>
            </p:cNvSpPr>
            <p:nvPr/>
          </p:nvSpPr>
          <p:spPr bwMode="auto">
            <a:xfrm>
              <a:off x="1656" y="3624"/>
              <a:ext cx="28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Arial" panose="020B0604020202020204" pitchFamily="34" charset="0"/>
                </a:rPr>
                <a:t>Prob.</a:t>
              </a:r>
              <a:endParaRPr lang="de-DE" altLang="en-US" noProof="1">
                <a:latin typeface="Book Antiqua" panose="02040602050305030304" pitchFamily="18" charset="0"/>
              </a:endParaRPr>
            </a:p>
          </p:txBody>
        </p:sp>
        <p:sp>
          <p:nvSpPr>
            <p:cNvPr id="53288" name="Rectangle 25"/>
            <p:cNvSpPr>
              <a:spLocks noChangeArrowheads="1"/>
            </p:cNvSpPr>
            <p:nvPr/>
          </p:nvSpPr>
          <p:spPr bwMode="auto">
            <a:xfrm>
              <a:off x="2346" y="3624"/>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2</a:t>
              </a:r>
              <a:endParaRPr lang="de-DE" altLang="en-US" noProof="1">
                <a:latin typeface="Book Antiqua" panose="02040602050305030304" pitchFamily="18" charset="0"/>
              </a:endParaRPr>
            </a:p>
          </p:txBody>
        </p:sp>
        <p:sp>
          <p:nvSpPr>
            <p:cNvPr id="53289" name="Rectangle 26"/>
            <p:cNvSpPr>
              <a:spLocks noChangeArrowheads="1"/>
            </p:cNvSpPr>
            <p:nvPr/>
          </p:nvSpPr>
          <p:spPr bwMode="auto">
            <a:xfrm>
              <a:off x="2895" y="3624"/>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3</a:t>
              </a:r>
              <a:endParaRPr lang="de-DE" altLang="en-US" noProof="1">
                <a:latin typeface="Book Antiqua" panose="02040602050305030304" pitchFamily="18" charset="0"/>
              </a:endParaRPr>
            </a:p>
          </p:txBody>
        </p:sp>
        <p:sp>
          <p:nvSpPr>
            <p:cNvPr id="53290" name="Rectangle 27"/>
            <p:cNvSpPr>
              <a:spLocks noChangeArrowheads="1"/>
            </p:cNvSpPr>
            <p:nvPr/>
          </p:nvSpPr>
          <p:spPr bwMode="auto">
            <a:xfrm>
              <a:off x="3445" y="3624"/>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4</a:t>
              </a:r>
              <a:endParaRPr lang="de-DE" altLang="en-US" noProof="1">
                <a:latin typeface="Book Antiqua" panose="02040602050305030304" pitchFamily="18" charset="0"/>
              </a:endParaRPr>
            </a:p>
          </p:txBody>
        </p:sp>
        <p:sp>
          <p:nvSpPr>
            <p:cNvPr id="53291" name="Rectangle 28"/>
            <p:cNvSpPr>
              <a:spLocks noChangeArrowheads="1"/>
            </p:cNvSpPr>
            <p:nvPr/>
          </p:nvSpPr>
          <p:spPr bwMode="auto">
            <a:xfrm>
              <a:off x="3994" y="3624"/>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1</a:t>
              </a:r>
              <a:endParaRPr lang="de-DE" altLang="en-US" noProof="1">
                <a:latin typeface="Book Antiqua" panose="02040602050305030304" pitchFamily="18" charset="0"/>
              </a:endParaRPr>
            </a:p>
          </p:txBody>
        </p:sp>
        <p:sp>
          <p:nvSpPr>
            <p:cNvPr id="53292" name="Line 29"/>
            <p:cNvSpPr>
              <a:spLocks noChangeShapeType="1"/>
            </p:cNvSpPr>
            <p:nvPr/>
          </p:nvSpPr>
          <p:spPr bwMode="auto">
            <a:xfrm>
              <a:off x="1476" y="2773"/>
              <a:ext cx="1" cy="104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3293" name="Rectangle 30"/>
            <p:cNvSpPr>
              <a:spLocks noChangeArrowheads="1"/>
            </p:cNvSpPr>
            <p:nvPr/>
          </p:nvSpPr>
          <p:spPr bwMode="auto">
            <a:xfrm>
              <a:off x="1476" y="2773"/>
              <a:ext cx="8" cy="104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3294" name="Line 31"/>
            <p:cNvSpPr>
              <a:spLocks noChangeShapeType="1"/>
            </p:cNvSpPr>
            <p:nvPr/>
          </p:nvSpPr>
          <p:spPr bwMode="auto">
            <a:xfrm>
              <a:off x="1484" y="2773"/>
              <a:ext cx="287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3295" name="Rectangle 32"/>
            <p:cNvSpPr>
              <a:spLocks noChangeArrowheads="1"/>
            </p:cNvSpPr>
            <p:nvPr/>
          </p:nvSpPr>
          <p:spPr bwMode="auto">
            <a:xfrm>
              <a:off x="1484" y="2773"/>
              <a:ext cx="2871"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3296" name="Line 33"/>
            <p:cNvSpPr>
              <a:spLocks noChangeShapeType="1"/>
            </p:cNvSpPr>
            <p:nvPr/>
          </p:nvSpPr>
          <p:spPr bwMode="auto">
            <a:xfrm>
              <a:off x="1484" y="3008"/>
              <a:ext cx="287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3297" name="Rectangle 34"/>
            <p:cNvSpPr>
              <a:spLocks noChangeArrowheads="1"/>
            </p:cNvSpPr>
            <p:nvPr/>
          </p:nvSpPr>
          <p:spPr bwMode="auto">
            <a:xfrm>
              <a:off x="1484" y="3008"/>
              <a:ext cx="2871"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3298" name="Line 35"/>
            <p:cNvSpPr>
              <a:spLocks noChangeShapeType="1"/>
            </p:cNvSpPr>
            <p:nvPr/>
          </p:nvSpPr>
          <p:spPr bwMode="auto">
            <a:xfrm>
              <a:off x="1484" y="3807"/>
              <a:ext cx="287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3299" name="Line 36"/>
            <p:cNvSpPr>
              <a:spLocks noChangeShapeType="1"/>
            </p:cNvSpPr>
            <p:nvPr/>
          </p:nvSpPr>
          <p:spPr bwMode="auto">
            <a:xfrm>
              <a:off x="4343" y="2776"/>
              <a:ext cx="0" cy="1037"/>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de-DE"/>
            </a:p>
          </p:txBody>
        </p:sp>
      </p:grpSp>
      <p:grpSp>
        <p:nvGrpSpPr>
          <p:cNvPr id="3" name="Group 37"/>
          <p:cNvGrpSpPr>
            <a:grpSpLocks/>
          </p:cNvGrpSpPr>
          <p:nvPr/>
        </p:nvGrpSpPr>
        <p:grpSpPr bwMode="auto">
          <a:xfrm>
            <a:off x="2317750" y="5397500"/>
            <a:ext cx="5770563" cy="595313"/>
            <a:chOff x="1608" y="3230"/>
            <a:chExt cx="3635" cy="375"/>
          </a:xfrm>
        </p:grpSpPr>
        <p:sp>
          <p:nvSpPr>
            <p:cNvPr id="53256" name="Rectangle 38"/>
            <p:cNvSpPr>
              <a:spLocks noChangeArrowheads="1"/>
            </p:cNvSpPr>
            <p:nvPr/>
          </p:nvSpPr>
          <p:spPr bwMode="auto">
            <a:xfrm>
              <a:off x="1630" y="3262"/>
              <a:ext cx="385"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Arial" panose="020B0604020202020204" pitchFamily="34" charset="0"/>
                </a:rPr>
                <a:t>ROI -</a:t>
              </a:r>
              <a:r>
                <a:rPr lang="de-DE" altLang="en-US" sz="1500" i="1">
                  <a:solidFill>
                    <a:srgbClr val="000000"/>
                  </a:solidFill>
                  <a:latin typeface="Arial" panose="020B0604020202020204" pitchFamily="34" charset="0"/>
                </a:rPr>
                <a:t> </a:t>
              </a:r>
              <a:r>
                <a:rPr lang="el-GR" altLang="en-US" sz="1500" i="1">
                  <a:solidFill>
                    <a:srgbClr val="000000"/>
                  </a:solidFill>
                  <a:latin typeface="Arial" panose="020B0604020202020204" pitchFamily="34" charset="0"/>
                  <a:cs typeface="Arial" panose="020B0604020202020204" pitchFamily="34" charset="0"/>
                </a:rPr>
                <a:t>μ</a:t>
              </a:r>
              <a:endParaRPr lang="el-GR" altLang="en-US">
                <a:latin typeface="Arial" panose="020B0604020202020204" pitchFamily="34" charset="0"/>
                <a:cs typeface="Arial" panose="020B0604020202020204" pitchFamily="34" charset="0"/>
              </a:endParaRPr>
            </a:p>
          </p:txBody>
        </p:sp>
        <p:sp>
          <p:nvSpPr>
            <p:cNvPr id="53257" name="Rectangle 39"/>
            <p:cNvSpPr>
              <a:spLocks noChangeArrowheads="1"/>
            </p:cNvSpPr>
            <p:nvPr/>
          </p:nvSpPr>
          <p:spPr bwMode="auto">
            <a:xfrm>
              <a:off x="2326" y="3266"/>
              <a:ext cx="20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5</a:t>
              </a:r>
              <a:endParaRPr lang="de-DE" altLang="en-US" noProof="1">
                <a:latin typeface="Book Antiqua" panose="02040602050305030304" pitchFamily="18" charset="0"/>
              </a:endParaRPr>
            </a:p>
          </p:txBody>
        </p:sp>
        <p:sp>
          <p:nvSpPr>
            <p:cNvPr id="53258" name="Rectangle 40"/>
            <p:cNvSpPr>
              <a:spLocks noChangeArrowheads="1"/>
            </p:cNvSpPr>
            <p:nvPr/>
          </p:nvSpPr>
          <p:spPr bwMode="auto">
            <a:xfrm>
              <a:off x="2876" y="3266"/>
              <a:ext cx="20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5</a:t>
              </a:r>
              <a:endParaRPr lang="de-DE" altLang="en-US" noProof="1">
                <a:latin typeface="Book Antiqua" panose="02040602050305030304" pitchFamily="18" charset="0"/>
              </a:endParaRPr>
            </a:p>
          </p:txBody>
        </p:sp>
        <p:sp>
          <p:nvSpPr>
            <p:cNvPr id="53259" name="Rectangle 41"/>
            <p:cNvSpPr>
              <a:spLocks noChangeArrowheads="1"/>
            </p:cNvSpPr>
            <p:nvPr/>
          </p:nvSpPr>
          <p:spPr bwMode="auto">
            <a:xfrm>
              <a:off x="3445" y="3266"/>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5</a:t>
              </a:r>
              <a:endParaRPr lang="de-DE" altLang="en-US" noProof="1">
                <a:latin typeface="Book Antiqua" panose="02040602050305030304" pitchFamily="18" charset="0"/>
              </a:endParaRPr>
            </a:p>
          </p:txBody>
        </p:sp>
        <p:sp>
          <p:nvSpPr>
            <p:cNvPr id="53260" name="Rectangle 42"/>
            <p:cNvSpPr>
              <a:spLocks noChangeArrowheads="1"/>
            </p:cNvSpPr>
            <p:nvPr/>
          </p:nvSpPr>
          <p:spPr bwMode="auto">
            <a:xfrm>
              <a:off x="3994" y="3266"/>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5</a:t>
              </a:r>
              <a:endParaRPr lang="de-DE" altLang="en-US" noProof="1">
                <a:latin typeface="Book Antiqua" panose="02040602050305030304" pitchFamily="18" charset="0"/>
              </a:endParaRPr>
            </a:p>
          </p:txBody>
        </p:sp>
        <p:sp>
          <p:nvSpPr>
            <p:cNvPr id="53261" name="Rectangle 43"/>
            <p:cNvSpPr>
              <a:spLocks noChangeArrowheads="1"/>
            </p:cNvSpPr>
            <p:nvPr/>
          </p:nvSpPr>
          <p:spPr bwMode="auto">
            <a:xfrm>
              <a:off x="4721" y="3230"/>
              <a:ext cx="11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Symbol" panose="05050102010706020507" pitchFamily="18" charset="2"/>
                </a:rPr>
                <a:t>s</a:t>
              </a:r>
              <a:r>
                <a:rPr lang="de-DE" altLang="en-US" sz="1500" baseline="30000">
                  <a:solidFill>
                    <a:srgbClr val="000000"/>
                  </a:solidFill>
                  <a:latin typeface="Symbol" panose="05050102010706020507" pitchFamily="18" charset="2"/>
                </a:rPr>
                <a:t>2</a:t>
              </a:r>
              <a:endParaRPr lang="de-DE" altLang="en-US" baseline="30000" noProof="1">
                <a:latin typeface="Book Antiqua" panose="02040602050305030304" pitchFamily="18" charset="0"/>
              </a:endParaRPr>
            </a:p>
          </p:txBody>
        </p:sp>
        <p:sp>
          <p:nvSpPr>
            <p:cNvPr id="53262" name="Rectangle 44"/>
            <p:cNvSpPr>
              <a:spLocks noChangeArrowheads="1"/>
            </p:cNvSpPr>
            <p:nvPr/>
          </p:nvSpPr>
          <p:spPr bwMode="auto">
            <a:xfrm>
              <a:off x="4838" y="3272"/>
              <a:ext cx="96"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Symbol" panose="05050102010706020507" pitchFamily="18" charset="2"/>
                </a:rPr>
                <a:t> =</a:t>
              </a:r>
              <a:endParaRPr lang="de-DE" altLang="en-US" noProof="1">
                <a:latin typeface="Book Antiqua" panose="02040602050305030304" pitchFamily="18" charset="0"/>
              </a:endParaRPr>
            </a:p>
          </p:txBody>
        </p:sp>
        <p:sp>
          <p:nvSpPr>
            <p:cNvPr id="53263" name="Rectangle 45"/>
            <p:cNvSpPr>
              <a:spLocks noChangeArrowheads="1"/>
            </p:cNvSpPr>
            <p:nvPr/>
          </p:nvSpPr>
          <p:spPr bwMode="auto">
            <a:xfrm>
              <a:off x="5009" y="3260"/>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87</a:t>
              </a:r>
              <a:endParaRPr lang="de-DE" altLang="en-US" noProof="1">
                <a:latin typeface="Book Antiqua" panose="02040602050305030304" pitchFamily="18" charset="0"/>
              </a:endParaRPr>
            </a:p>
          </p:txBody>
        </p:sp>
        <p:sp>
          <p:nvSpPr>
            <p:cNvPr id="53264" name="Rectangle 46"/>
            <p:cNvSpPr>
              <a:spLocks noChangeArrowheads="1"/>
            </p:cNvSpPr>
            <p:nvPr/>
          </p:nvSpPr>
          <p:spPr bwMode="auto">
            <a:xfrm>
              <a:off x="1608" y="3456"/>
              <a:ext cx="509"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a:t>
              </a:r>
              <a:r>
                <a:rPr lang="de-DE" altLang="en-US" sz="1500" i="1" noProof="1">
                  <a:solidFill>
                    <a:srgbClr val="000000"/>
                  </a:solidFill>
                  <a:latin typeface="Arial" panose="020B0604020202020204" pitchFamily="34" charset="0"/>
                </a:rPr>
                <a:t>ROI </a:t>
              </a:r>
              <a:r>
                <a:rPr lang="de-DE" altLang="en-US" sz="1500" i="1">
                  <a:solidFill>
                    <a:srgbClr val="000000"/>
                  </a:solidFill>
                  <a:latin typeface="Arial" panose="020B0604020202020204" pitchFamily="34" charset="0"/>
                </a:rPr>
                <a:t>- </a:t>
              </a:r>
              <a:r>
                <a:rPr lang="el-GR" altLang="en-US" sz="1500" i="1">
                  <a:solidFill>
                    <a:srgbClr val="000000"/>
                  </a:solidFill>
                  <a:latin typeface="Arial" panose="020B0604020202020204" pitchFamily="34" charset="0"/>
                  <a:cs typeface="Arial" panose="020B0604020202020204" pitchFamily="34" charset="0"/>
                </a:rPr>
                <a:t>μ</a:t>
              </a:r>
              <a:r>
                <a:rPr lang="de-DE" altLang="en-US" sz="1500">
                  <a:solidFill>
                    <a:srgbClr val="000000"/>
                  </a:solidFill>
                  <a:latin typeface="Arial" panose="020B0604020202020204" pitchFamily="34" charset="0"/>
                  <a:cs typeface="Arial" panose="020B0604020202020204" pitchFamily="34" charset="0"/>
                </a:rPr>
                <a:t>)</a:t>
              </a:r>
              <a:r>
                <a:rPr lang="de-DE" altLang="en-US" sz="1500" baseline="30000">
                  <a:solidFill>
                    <a:srgbClr val="000000"/>
                  </a:solidFill>
                  <a:latin typeface="Arial" panose="020B0604020202020204" pitchFamily="34" charset="0"/>
                  <a:cs typeface="Arial" panose="020B0604020202020204" pitchFamily="34" charset="0"/>
                </a:rPr>
                <a:t>2</a:t>
              </a:r>
              <a:endParaRPr lang="el-GR" altLang="en-US" baseline="30000">
                <a:latin typeface="Arial" panose="020B0604020202020204" pitchFamily="34" charset="0"/>
                <a:cs typeface="Arial" panose="020B0604020202020204" pitchFamily="34" charset="0"/>
              </a:endParaRPr>
            </a:p>
          </p:txBody>
        </p:sp>
        <p:sp>
          <p:nvSpPr>
            <p:cNvPr id="53265" name="Rectangle 47"/>
            <p:cNvSpPr>
              <a:spLocks noChangeArrowheads="1"/>
            </p:cNvSpPr>
            <p:nvPr/>
          </p:nvSpPr>
          <p:spPr bwMode="auto">
            <a:xfrm>
              <a:off x="2346" y="3461"/>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2</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1</a:t>
              </a:r>
              <a:endParaRPr lang="de-DE" altLang="en-US" noProof="1">
                <a:latin typeface="Book Antiqua" panose="02040602050305030304" pitchFamily="18" charset="0"/>
              </a:endParaRPr>
            </a:p>
          </p:txBody>
        </p:sp>
        <p:sp>
          <p:nvSpPr>
            <p:cNvPr id="53266" name="Rectangle 48"/>
            <p:cNvSpPr>
              <a:spLocks noChangeArrowheads="1"/>
            </p:cNvSpPr>
            <p:nvPr/>
          </p:nvSpPr>
          <p:spPr bwMode="auto">
            <a:xfrm>
              <a:off x="2895" y="3461"/>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2</a:t>
              </a:r>
              <a:endParaRPr lang="de-DE" altLang="en-US" noProof="1">
                <a:latin typeface="Book Antiqua" panose="02040602050305030304" pitchFamily="18" charset="0"/>
              </a:endParaRPr>
            </a:p>
          </p:txBody>
        </p:sp>
        <p:sp>
          <p:nvSpPr>
            <p:cNvPr id="53267" name="Rectangle 49"/>
            <p:cNvSpPr>
              <a:spLocks noChangeArrowheads="1"/>
            </p:cNvSpPr>
            <p:nvPr/>
          </p:nvSpPr>
          <p:spPr bwMode="auto">
            <a:xfrm>
              <a:off x="3445" y="3461"/>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3</a:t>
              </a:r>
              <a:endParaRPr lang="de-DE" altLang="en-US" noProof="1">
                <a:latin typeface="Book Antiqua" panose="02040602050305030304" pitchFamily="18" charset="0"/>
              </a:endParaRPr>
            </a:p>
          </p:txBody>
        </p:sp>
        <p:sp>
          <p:nvSpPr>
            <p:cNvPr id="53268" name="Rectangle 50"/>
            <p:cNvSpPr>
              <a:spLocks noChangeArrowheads="1"/>
            </p:cNvSpPr>
            <p:nvPr/>
          </p:nvSpPr>
          <p:spPr bwMode="auto">
            <a:xfrm>
              <a:off x="3994" y="3461"/>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2</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4</a:t>
              </a:r>
              <a:endParaRPr lang="de-DE" altLang="en-US" noProof="1">
                <a:latin typeface="Book Antiqua" panose="02040602050305030304" pitchFamily="18" charset="0"/>
              </a:endParaRPr>
            </a:p>
          </p:txBody>
        </p:sp>
        <p:sp>
          <p:nvSpPr>
            <p:cNvPr id="53269" name="Rectangle 51"/>
            <p:cNvSpPr>
              <a:spLocks noChangeArrowheads="1"/>
            </p:cNvSpPr>
            <p:nvPr/>
          </p:nvSpPr>
          <p:spPr bwMode="auto">
            <a:xfrm>
              <a:off x="4724" y="3425"/>
              <a:ext cx="198"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Symbol" panose="05050102010706020507" pitchFamily="18" charset="2"/>
                </a:rPr>
                <a:t>s = </a:t>
              </a:r>
              <a:endParaRPr lang="de-DE" altLang="en-US" noProof="1">
                <a:latin typeface="Book Antiqua" panose="02040602050305030304" pitchFamily="18" charset="0"/>
              </a:endParaRPr>
            </a:p>
          </p:txBody>
        </p:sp>
        <p:sp>
          <p:nvSpPr>
            <p:cNvPr id="53270" name="Rectangle 52"/>
            <p:cNvSpPr>
              <a:spLocks noChangeArrowheads="1"/>
            </p:cNvSpPr>
            <p:nvPr/>
          </p:nvSpPr>
          <p:spPr bwMode="auto">
            <a:xfrm>
              <a:off x="5009" y="3455"/>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93</a:t>
              </a:r>
              <a:endParaRPr lang="de-DE" altLang="en-US" noProof="1">
                <a:latin typeface="Book Antiqua" panose="02040602050305030304" pitchFamily="18" charset="0"/>
              </a:endParaRPr>
            </a:p>
          </p:txBody>
        </p:sp>
      </p:grpSp>
    </p:spTree>
    <p:extLst>
      <p:ext uri="{BB962C8B-B14F-4D97-AF65-F5344CB8AC3E}">
        <p14:creationId xmlns:p14="http://schemas.microsoft.com/office/powerpoint/2010/main" val="273223741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a:xfrm>
            <a:off x="1908175" y="381000"/>
            <a:ext cx="6767513" cy="933450"/>
          </a:xfrm>
        </p:spPr>
        <p:txBody>
          <a:bodyPr/>
          <a:lstStyle/>
          <a:p>
            <a:r>
              <a:rPr lang="de-DE" altLang="en-US" dirty="0" smtClean="0"/>
              <a:t>Varianz und Standardabweichung von Stichproben</a:t>
            </a:r>
          </a:p>
        </p:txBody>
      </p:sp>
      <p:pic>
        <p:nvPicPr>
          <p:cNvPr id="5222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8525" y="3117850"/>
            <a:ext cx="3573463" cy="1389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27" name="TextBox 16"/>
          <p:cNvSpPr txBox="1">
            <a:spLocks noChangeArrowheads="1"/>
          </p:cNvSpPr>
          <p:nvPr/>
        </p:nvSpPr>
        <p:spPr bwMode="auto">
          <a:xfrm>
            <a:off x="1360488" y="4376738"/>
            <a:ext cx="679132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en-GB" altLang="en-GB">
                <a:latin typeface="Arial" panose="020B0604020202020204" pitchFamily="34" charset="0"/>
              </a:rPr>
              <a:t>S</a:t>
            </a:r>
            <a:r>
              <a:rPr lang="en-GB" altLang="en-GB" baseline="30000">
                <a:latin typeface="Arial" panose="020B0604020202020204" pitchFamily="34" charset="0"/>
              </a:rPr>
              <a:t>2</a:t>
            </a:r>
            <a:r>
              <a:rPr lang="en-GB" altLang="en-GB">
                <a:latin typeface="Arial" panose="020B0604020202020204" pitchFamily="34" charset="0"/>
              </a:rPr>
              <a:t>	=	Stichprobenvarianz</a:t>
            </a:r>
          </a:p>
          <a:p>
            <a:pPr>
              <a:spcBef>
                <a:spcPct val="0"/>
              </a:spcBef>
              <a:buClrTx/>
              <a:buFontTx/>
              <a:buNone/>
            </a:pPr>
            <a:r>
              <a:rPr lang="en-GB" altLang="en-GB">
                <a:latin typeface="Arial" panose="020B0604020202020204" pitchFamily="34" charset="0"/>
              </a:rPr>
              <a:t>x</a:t>
            </a:r>
            <a:r>
              <a:rPr lang="en-GB" altLang="en-GB" baseline="-25000">
                <a:latin typeface="Arial" panose="020B0604020202020204" pitchFamily="34" charset="0"/>
              </a:rPr>
              <a:t>i</a:t>
            </a:r>
            <a:r>
              <a:rPr lang="en-GB" altLang="en-GB">
                <a:latin typeface="Arial" panose="020B0604020202020204" pitchFamily="34" charset="0"/>
              </a:rPr>
              <a:t>	=	der Wert der einen Beobachtung</a:t>
            </a:r>
          </a:p>
          <a:p>
            <a:pPr>
              <a:spcBef>
                <a:spcPct val="0"/>
              </a:spcBef>
              <a:buClrTx/>
              <a:buFontTx/>
              <a:buNone/>
            </a:pPr>
            <a:r>
              <a:rPr lang="en-GB" altLang="en-GB">
                <a:latin typeface="Arial" panose="020B0604020202020204" pitchFamily="34" charset="0"/>
              </a:rPr>
              <a:t>	=	der Mittelwert aller Beobachtungen</a:t>
            </a:r>
          </a:p>
          <a:p>
            <a:pPr>
              <a:spcBef>
                <a:spcPct val="0"/>
              </a:spcBef>
              <a:buClrTx/>
              <a:buFontTx/>
              <a:buNone/>
            </a:pPr>
            <a:r>
              <a:rPr lang="en-GB" altLang="en-GB">
                <a:latin typeface="Arial" panose="020B0604020202020204" pitchFamily="34" charset="0"/>
              </a:rPr>
              <a:t>n	=	die Anzahl der Beobachtungen</a:t>
            </a:r>
          </a:p>
        </p:txBody>
      </p:sp>
      <p:pic>
        <p:nvPicPr>
          <p:cNvPr id="52228" name="Picture 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3825" y="5165725"/>
            <a:ext cx="27940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29" name="TextBox 18"/>
          <p:cNvSpPr txBox="1">
            <a:spLocks noChangeArrowheads="1"/>
          </p:cNvSpPr>
          <p:nvPr/>
        </p:nvSpPr>
        <p:spPr bwMode="auto">
          <a:xfrm>
            <a:off x="2520950" y="5251450"/>
            <a:ext cx="1841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en-GB" altLang="en-GB">
              <a:latin typeface="Arial" panose="020B0604020202020204" pitchFamily="34" charset="0"/>
            </a:endParaRPr>
          </a:p>
        </p:txBody>
      </p:sp>
      <p:sp>
        <p:nvSpPr>
          <p:cNvPr id="52230" name="TextBox 19"/>
          <p:cNvSpPr txBox="1">
            <a:spLocks noChangeArrowheads="1"/>
          </p:cNvSpPr>
          <p:nvPr/>
        </p:nvSpPr>
        <p:spPr bwMode="auto">
          <a:xfrm>
            <a:off x="454025" y="1584325"/>
            <a:ext cx="81153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pPr>
            <a:r>
              <a:rPr lang="en-GB" altLang="en-GB" sz="1800">
                <a:latin typeface="Arial" panose="020B0604020202020204" pitchFamily="34" charset="0"/>
              </a:rPr>
              <a:t>Standardabweichung als die Abweichung der Messwerte vom arithmetischen Mittelwert </a:t>
            </a:r>
          </a:p>
          <a:p>
            <a:pPr>
              <a:spcBef>
                <a:spcPct val="0"/>
              </a:spcBef>
              <a:buClrTx/>
            </a:pPr>
            <a:r>
              <a:rPr lang="en-GB" altLang="en-GB" sz="1800">
                <a:latin typeface="Arial" panose="020B0604020202020204" pitchFamily="34" charset="0"/>
              </a:rPr>
              <a:t>Varianz als ein Streuungsmaß - Verteilung von Werten um den Mittelwert (Quadrat der Standardabweichung geteilt durch die Anzahl der Messwerte)</a:t>
            </a:r>
          </a:p>
        </p:txBody>
      </p:sp>
    </p:spTree>
    <p:extLst>
      <p:ext uri="{BB962C8B-B14F-4D97-AF65-F5344CB8AC3E}">
        <p14:creationId xmlns:p14="http://schemas.microsoft.com/office/powerpoint/2010/main" val="626302703"/>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el 1"/>
          <p:cNvSpPr>
            <a:spLocks noGrp="1"/>
          </p:cNvSpPr>
          <p:nvPr>
            <p:ph type="title"/>
          </p:nvPr>
        </p:nvSpPr>
        <p:spPr/>
        <p:txBody>
          <a:bodyPr/>
          <a:lstStyle/>
          <a:p>
            <a:r>
              <a:rPr lang="de-DE" altLang="en-US" smtClean="0"/>
              <a:t>Risikoarkten, -Instrumente und -Träger</a:t>
            </a:r>
          </a:p>
        </p:txBody>
      </p:sp>
      <p:graphicFrame>
        <p:nvGraphicFramePr>
          <p:cNvPr id="4" name="Tabelle 3"/>
          <p:cNvGraphicFramePr>
            <a:graphicFrameLocks noGrp="1"/>
          </p:cNvGraphicFramePr>
          <p:nvPr>
            <p:extLst>
              <p:ext uri="{D42A27DB-BD31-4B8C-83A1-F6EECF244321}">
                <p14:modId xmlns:p14="http://schemas.microsoft.com/office/powerpoint/2010/main" val="3091239105"/>
              </p:ext>
            </p:extLst>
          </p:nvPr>
        </p:nvGraphicFramePr>
        <p:xfrm>
          <a:off x="895350" y="1438275"/>
          <a:ext cx="7808913" cy="4754592"/>
        </p:xfrm>
        <a:graphic>
          <a:graphicData uri="http://schemas.openxmlformats.org/drawingml/2006/table">
            <a:tbl>
              <a:tblPr firstRow="1" bandRow="1">
                <a:tableStyleId>{5C22544A-7EE6-4342-B048-85BDC9FD1C3A}</a:tableStyleId>
              </a:tblPr>
              <a:tblGrid>
                <a:gridCol w="2602971">
                  <a:extLst>
                    <a:ext uri="{9D8B030D-6E8A-4147-A177-3AD203B41FA5}">
                      <a16:colId xmlns:a16="http://schemas.microsoft.com/office/drawing/2014/main" val="20000"/>
                    </a:ext>
                  </a:extLst>
                </a:gridCol>
                <a:gridCol w="2602971">
                  <a:extLst>
                    <a:ext uri="{9D8B030D-6E8A-4147-A177-3AD203B41FA5}">
                      <a16:colId xmlns:a16="http://schemas.microsoft.com/office/drawing/2014/main" val="20001"/>
                    </a:ext>
                  </a:extLst>
                </a:gridCol>
                <a:gridCol w="2602971">
                  <a:extLst>
                    <a:ext uri="{9D8B030D-6E8A-4147-A177-3AD203B41FA5}">
                      <a16:colId xmlns:a16="http://schemas.microsoft.com/office/drawing/2014/main" val="20002"/>
                    </a:ext>
                  </a:extLst>
                </a:gridCol>
              </a:tblGrid>
              <a:tr h="335254">
                <a:tc>
                  <a:txBody>
                    <a:bodyPr/>
                    <a:lstStyle/>
                    <a:p>
                      <a:r>
                        <a:rPr lang="de-DE" sz="1600" noProof="0" smtClean="0">
                          <a:latin typeface="Arial" pitchFamily="34" charset="0"/>
                          <a:cs typeface="Arial" pitchFamily="34" charset="0"/>
                        </a:rPr>
                        <a:t>Risikoart</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Risiko-Instrument</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Risiko-Träger</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0"/>
                  </a:ext>
                </a:extLst>
              </a:tr>
              <a:tr h="5790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noProof="0" smtClean="0">
                          <a:latin typeface="Arial" pitchFamily="34" charset="0"/>
                          <a:cs typeface="Arial" pitchFamily="34" charset="0"/>
                        </a:rPr>
                        <a:t>Kostenüberschreitung</a:t>
                      </a:r>
                    </a:p>
                    <a:p>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Fertigstellungsgarantie, Kreditlinie</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Sponsoren, Anlagenlieferant</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1"/>
                  </a:ext>
                </a:extLst>
              </a:tr>
              <a:tr h="335254">
                <a:tc>
                  <a:txBody>
                    <a:bodyPr/>
                    <a:lstStyle/>
                    <a:p>
                      <a:r>
                        <a:rPr lang="de-DE" sz="1600" noProof="0" smtClean="0">
                          <a:latin typeface="Arial" pitchFamily="34" charset="0"/>
                          <a:cs typeface="Arial" pitchFamily="34" charset="0"/>
                        </a:rPr>
                        <a:t>Vertragserfüllung</a:t>
                      </a:r>
                      <a:r>
                        <a:rPr lang="de-DE" sz="1600" baseline="0" noProof="0" smtClean="0">
                          <a:latin typeface="Arial" pitchFamily="34" charset="0"/>
                          <a:cs typeface="Arial" pitchFamily="34" charset="0"/>
                        </a:rPr>
                        <a:t> Partner</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Machbarkeitsstudie</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Sponsoren</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2"/>
                  </a:ext>
                </a:extLst>
              </a:tr>
              <a:tr h="579092">
                <a:tc>
                  <a:txBody>
                    <a:bodyPr/>
                    <a:lstStyle/>
                    <a:p>
                      <a:r>
                        <a:rPr lang="de-DE" sz="1600" noProof="0" smtClean="0">
                          <a:latin typeface="Arial" pitchFamily="34" charset="0"/>
                          <a:cs typeface="Arial" pitchFamily="34" charset="0"/>
                        </a:rPr>
                        <a:t>Rohstoffe</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Vertragliche Regelung (</a:t>
                      </a:r>
                      <a:r>
                        <a:rPr lang="de-DE" sz="1600" i="1" noProof="0" smtClean="0">
                          <a:latin typeface="Arial" pitchFamily="34" charset="0"/>
                          <a:cs typeface="Arial" pitchFamily="34" charset="0"/>
                        </a:rPr>
                        <a:t>Take-or pay</a:t>
                      </a:r>
                      <a:r>
                        <a:rPr lang="de-DE" sz="1600" noProof="0" smtClean="0">
                          <a:latin typeface="Arial" pitchFamily="34" charset="0"/>
                          <a:cs typeface="Arial" pitchFamily="34" charset="0"/>
                        </a:rPr>
                        <a:t>)</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Zulieferer</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3"/>
                  </a:ext>
                </a:extLst>
              </a:tr>
              <a:tr h="579092">
                <a:tc>
                  <a:txBody>
                    <a:bodyPr/>
                    <a:lstStyle/>
                    <a:p>
                      <a:r>
                        <a:rPr lang="de-DE" sz="1600" noProof="0" smtClean="0">
                          <a:latin typeface="Arial" pitchFamily="34" charset="0"/>
                          <a:cs typeface="Arial" pitchFamily="34" charset="0"/>
                        </a:rPr>
                        <a:t>Abnahmerisiko</a:t>
                      </a:r>
                      <a:endParaRPr lang="de-DE" sz="1600" noProof="0">
                        <a:latin typeface="Arial" pitchFamily="34" charset="0"/>
                        <a:cs typeface="Arial" pitchFamily="34" charset="0"/>
                      </a:endParaRPr>
                    </a:p>
                  </a:txBody>
                  <a:tcPr marL="91439" marR="91439" marT="45708" marB="4570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noProof="0" smtClean="0">
                          <a:latin typeface="Arial" pitchFamily="34" charset="0"/>
                          <a:cs typeface="Arial" pitchFamily="34" charset="0"/>
                        </a:rPr>
                        <a:t>Vertragliche Regelung (</a:t>
                      </a:r>
                      <a:r>
                        <a:rPr lang="de-DE" sz="1600" i="1" noProof="0" smtClean="0">
                          <a:latin typeface="Arial" pitchFamily="34" charset="0"/>
                          <a:cs typeface="Arial" pitchFamily="34" charset="0"/>
                        </a:rPr>
                        <a:t>Take-or pay</a:t>
                      </a:r>
                      <a:r>
                        <a:rPr lang="de-DE" sz="1600" noProof="0" smtClean="0">
                          <a:latin typeface="Arial" pitchFamily="34" charset="0"/>
                          <a:cs typeface="Arial" pitchFamily="34" charset="0"/>
                        </a:rPr>
                        <a:t>)</a:t>
                      </a:r>
                    </a:p>
                  </a:txBody>
                  <a:tcPr marL="91439" marR="91439" marT="45708" marB="45708"/>
                </a:tc>
                <a:tc>
                  <a:txBody>
                    <a:bodyPr/>
                    <a:lstStyle/>
                    <a:p>
                      <a:r>
                        <a:rPr lang="de-DE" sz="1600" noProof="0" smtClean="0">
                          <a:latin typeface="Arial" pitchFamily="34" charset="0"/>
                          <a:cs typeface="Arial" pitchFamily="34" charset="0"/>
                        </a:rPr>
                        <a:t>Kunden</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4"/>
                  </a:ext>
                </a:extLst>
              </a:tr>
              <a:tr h="335254">
                <a:tc>
                  <a:txBody>
                    <a:bodyPr/>
                    <a:lstStyle/>
                    <a:p>
                      <a:r>
                        <a:rPr lang="de-DE" sz="1600" noProof="0" smtClean="0">
                          <a:latin typeface="Arial" pitchFamily="34" charset="0"/>
                          <a:cs typeface="Arial" pitchFamily="34" charset="0"/>
                        </a:rPr>
                        <a:t>Performance</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Machbarkeitsstudie</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Anlagenlieferant, Sponsor</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5"/>
                  </a:ext>
                </a:extLst>
              </a:tr>
              <a:tr h="335254">
                <a:tc>
                  <a:txBody>
                    <a:bodyPr/>
                    <a:lstStyle/>
                    <a:p>
                      <a:r>
                        <a:rPr lang="de-DE" sz="1600" noProof="0" smtClean="0">
                          <a:latin typeface="Arial" pitchFamily="34" charset="0"/>
                          <a:cs typeface="Arial" pitchFamily="34" charset="0"/>
                        </a:rPr>
                        <a:t>Technologierisiko</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Machbarkeitsstudie</a:t>
                      </a:r>
                      <a:endParaRPr lang="de-DE" sz="1600" noProof="0">
                        <a:latin typeface="Arial" pitchFamily="34" charset="0"/>
                        <a:cs typeface="Arial" pitchFamily="34" charset="0"/>
                      </a:endParaRPr>
                    </a:p>
                  </a:txBody>
                  <a:tcPr marL="91439" marR="91439" marT="45708" marB="45708"/>
                </a:tc>
                <a:tc>
                  <a:txBody>
                    <a:bodyPr/>
                    <a:lstStyle/>
                    <a:p>
                      <a:r>
                        <a:rPr lang="de-DE" sz="1600" noProof="0" dirty="0" smtClean="0">
                          <a:latin typeface="Arial" pitchFamily="34" charset="0"/>
                          <a:cs typeface="Arial" pitchFamily="34" charset="0"/>
                        </a:rPr>
                        <a:t>Anlagenlieferant, Sponsor</a:t>
                      </a:r>
                      <a:endParaRPr lang="de-DE" sz="1600" noProof="0" dirty="0">
                        <a:latin typeface="Arial" pitchFamily="34" charset="0"/>
                        <a:cs typeface="Arial" pitchFamily="34" charset="0"/>
                      </a:endParaRPr>
                    </a:p>
                  </a:txBody>
                  <a:tcPr marL="91439" marR="91439" marT="45708" marB="45708"/>
                </a:tc>
                <a:extLst>
                  <a:ext uri="{0D108BD9-81ED-4DB2-BD59-A6C34878D82A}">
                    <a16:rowId xmlns:a16="http://schemas.microsoft.com/office/drawing/2014/main" val="10006"/>
                  </a:ext>
                </a:extLst>
              </a:tr>
              <a:tr h="335254">
                <a:tc>
                  <a:txBody>
                    <a:bodyPr/>
                    <a:lstStyle/>
                    <a:p>
                      <a:r>
                        <a:rPr lang="de-DE" sz="1600" noProof="0" smtClean="0">
                          <a:latin typeface="Arial" pitchFamily="34" charset="0"/>
                          <a:cs typeface="Arial" pitchFamily="34" charset="0"/>
                        </a:rPr>
                        <a:t>Regulierungsrisiko</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Politisches Lobbying</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Sponsoren</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7"/>
                  </a:ext>
                </a:extLst>
              </a:tr>
              <a:tr h="335254">
                <a:tc>
                  <a:txBody>
                    <a:bodyPr/>
                    <a:lstStyle/>
                    <a:p>
                      <a:r>
                        <a:rPr lang="de-DE" sz="1600" noProof="0" smtClean="0">
                          <a:latin typeface="Arial" pitchFamily="34" charset="0"/>
                          <a:cs typeface="Arial" pitchFamily="34" charset="0"/>
                        </a:rPr>
                        <a:t>Länderrisiko</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Länder-Rating</a:t>
                      </a:r>
                      <a:endParaRPr lang="de-DE" sz="1600" noProof="0">
                        <a:latin typeface="Arial" pitchFamily="34" charset="0"/>
                        <a:cs typeface="Arial" pitchFamily="34" charset="0"/>
                      </a:endParaRPr>
                    </a:p>
                  </a:txBody>
                  <a:tcPr marL="91439" marR="91439" marT="45708" marB="4570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noProof="0" smtClean="0">
                          <a:latin typeface="Arial" pitchFamily="34" charset="0"/>
                          <a:cs typeface="Arial" pitchFamily="34" charset="0"/>
                        </a:rPr>
                        <a:t>Versicherung</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8"/>
                  </a:ext>
                </a:extLst>
              </a:tr>
              <a:tr h="335254">
                <a:tc>
                  <a:txBody>
                    <a:bodyPr/>
                    <a:lstStyle/>
                    <a:p>
                      <a:r>
                        <a:rPr lang="de-DE" sz="1600" noProof="0" smtClean="0">
                          <a:latin typeface="Arial" pitchFamily="34" charset="0"/>
                          <a:cs typeface="Arial" pitchFamily="34" charset="0"/>
                        </a:rPr>
                        <a:t>Zinsrisiko</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Kreditvertrag</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Finanzinstitute</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9"/>
                  </a:ext>
                </a:extLst>
              </a:tr>
              <a:tr h="335254">
                <a:tc>
                  <a:txBody>
                    <a:bodyPr/>
                    <a:lstStyle/>
                    <a:p>
                      <a:r>
                        <a:rPr lang="de-DE" sz="1600" noProof="0" smtClean="0">
                          <a:latin typeface="Arial" pitchFamily="34" charset="0"/>
                          <a:cs typeface="Arial" pitchFamily="34" charset="0"/>
                        </a:rPr>
                        <a:t>Wechselkursrisiko</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Kreditvertrag, Swaps, …</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Finanzinstitute</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10"/>
                  </a:ext>
                </a:extLst>
              </a:tr>
              <a:tr h="335254">
                <a:tc>
                  <a:txBody>
                    <a:bodyPr/>
                    <a:lstStyle/>
                    <a:p>
                      <a:r>
                        <a:rPr lang="de-DE" sz="1600" noProof="0" smtClean="0">
                          <a:latin typeface="Arial" pitchFamily="34" charset="0"/>
                          <a:cs typeface="Arial" pitchFamily="34" charset="0"/>
                        </a:rPr>
                        <a:t>Force</a:t>
                      </a:r>
                      <a:r>
                        <a:rPr lang="de-DE" sz="1600" baseline="0" noProof="0" smtClean="0">
                          <a:latin typeface="Arial" pitchFamily="34" charset="0"/>
                          <a:cs typeface="Arial" pitchFamily="34" charset="0"/>
                        </a:rPr>
                        <a:t> Majeure</a:t>
                      </a:r>
                      <a:endParaRPr lang="de-DE" sz="1600" noProof="0">
                        <a:latin typeface="Arial" pitchFamily="34" charset="0"/>
                        <a:cs typeface="Arial" pitchFamily="34" charset="0"/>
                      </a:endParaRPr>
                    </a:p>
                  </a:txBody>
                  <a:tcPr marL="91439" marR="91439" marT="45708" marB="45708"/>
                </a:tc>
                <a:tc>
                  <a:txBody>
                    <a:bodyPr/>
                    <a:lstStyle/>
                    <a:p>
                      <a:endParaRPr lang="de-DE" sz="1600" noProof="0">
                        <a:latin typeface="Arial" pitchFamily="34" charset="0"/>
                        <a:cs typeface="Arial" pitchFamily="34" charset="0"/>
                      </a:endParaRPr>
                    </a:p>
                  </a:txBody>
                  <a:tcPr marL="91439" marR="91439" marT="45708" marB="4570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noProof="0" dirty="0" smtClean="0">
                          <a:latin typeface="Arial" pitchFamily="34" charset="0"/>
                          <a:cs typeface="Arial" pitchFamily="34" charset="0"/>
                        </a:rPr>
                        <a:t>Versicherung</a:t>
                      </a:r>
                      <a:endParaRPr lang="de-DE" sz="1600" noProof="0" dirty="0">
                        <a:latin typeface="Arial" pitchFamily="34" charset="0"/>
                        <a:cs typeface="Arial" pitchFamily="34" charset="0"/>
                      </a:endParaRPr>
                    </a:p>
                  </a:txBody>
                  <a:tcPr marL="91439" marR="91439" marT="45708" marB="45708"/>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728527409"/>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el 1"/>
          <p:cNvSpPr>
            <a:spLocks noGrp="1"/>
          </p:cNvSpPr>
          <p:nvPr>
            <p:ph type="title"/>
          </p:nvPr>
        </p:nvSpPr>
        <p:spPr/>
        <p:txBody>
          <a:bodyPr/>
          <a:lstStyle/>
          <a:p>
            <a:r>
              <a:rPr lang="de-DE" altLang="en-US" dirty="0" smtClean="0"/>
              <a:t>WACC in G20 für Solaranlagen</a:t>
            </a:r>
          </a:p>
        </p:txBody>
      </p:sp>
      <p:sp>
        <p:nvSpPr>
          <p:cNvPr id="5" name="TextBox 4"/>
          <p:cNvSpPr txBox="1"/>
          <p:nvPr/>
        </p:nvSpPr>
        <p:spPr>
          <a:xfrm>
            <a:off x="4967536" y="6396335"/>
            <a:ext cx="4176464" cy="461665"/>
          </a:xfrm>
          <a:prstGeom prst="rect">
            <a:avLst/>
          </a:prstGeom>
          <a:noFill/>
        </p:spPr>
        <p:txBody>
          <a:bodyPr wrap="square" rtlCol="0">
            <a:spAutoFit/>
          </a:bodyPr>
          <a:lstStyle/>
          <a:p>
            <a:r>
              <a:rPr lang="en-GB" sz="1200" dirty="0" err="1" smtClean="0">
                <a:latin typeface="Arial" panose="020B0604020202020204" pitchFamily="34" charset="0"/>
                <a:cs typeface="Arial" panose="020B0604020202020204" pitchFamily="34" charset="0"/>
              </a:rPr>
              <a:t>Quelle</a:t>
            </a:r>
            <a:r>
              <a:rPr lang="en-GB" sz="1200" dirty="0" smtClean="0">
                <a:latin typeface="Arial" panose="020B0604020202020204" pitchFamily="34" charset="0"/>
                <a:cs typeface="Arial" panose="020B0604020202020204" pitchFamily="34" charset="0"/>
              </a:rPr>
              <a:t>: International </a:t>
            </a:r>
            <a:r>
              <a:rPr lang="en-GB" sz="1200" dirty="0">
                <a:latin typeface="Arial" panose="020B0604020202020204" pitchFamily="34" charset="0"/>
                <a:cs typeface="Arial" panose="020B0604020202020204" pitchFamily="34" charset="0"/>
              </a:rPr>
              <a:t>R</a:t>
            </a:r>
            <a:r>
              <a:rPr lang="en-GB" sz="1200" dirty="0" smtClean="0">
                <a:latin typeface="Arial" panose="020B0604020202020204" pitchFamily="34" charset="0"/>
                <a:cs typeface="Arial" panose="020B0604020202020204" pitchFamily="34" charset="0"/>
              </a:rPr>
              <a:t>enewable </a:t>
            </a:r>
            <a:r>
              <a:rPr lang="en-GB" sz="1200" dirty="0">
                <a:latin typeface="Arial" panose="020B0604020202020204" pitchFamily="34" charset="0"/>
                <a:cs typeface="Arial" panose="020B0604020202020204" pitchFamily="34" charset="0"/>
              </a:rPr>
              <a:t>E</a:t>
            </a:r>
            <a:r>
              <a:rPr lang="en-GB" sz="1200" dirty="0" smtClean="0">
                <a:latin typeface="Arial" panose="020B0604020202020204" pitchFamily="34" charset="0"/>
                <a:cs typeface="Arial" panose="020B0604020202020204" pitchFamily="34" charset="0"/>
              </a:rPr>
              <a:t>nergy Agency (</a:t>
            </a:r>
            <a:r>
              <a:rPr lang="en-GB" sz="1200" dirty="0">
                <a:latin typeface="Arial" panose="020B0604020202020204" pitchFamily="34" charset="0"/>
                <a:cs typeface="Arial" panose="020B0604020202020204" pitchFamily="34" charset="0"/>
              </a:rPr>
              <a:t>IRENA)</a:t>
            </a:r>
          </a:p>
          <a:p>
            <a:r>
              <a:rPr lang="en-GB" sz="1200" dirty="0">
                <a:latin typeface="Arial" panose="020B0604020202020204" pitchFamily="34" charset="0"/>
                <a:cs typeface="Arial" panose="020B0604020202020204" pitchFamily="34" charset="0"/>
                <a:hlinkClick r:id="rId2"/>
              </a:rPr>
              <a:t>Renewable Power Generation Costs in </a:t>
            </a:r>
            <a:r>
              <a:rPr lang="en-GB" sz="1200" dirty="0" smtClean="0">
                <a:latin typeface="Arial" panose="020B0604020202020204" pitchFamily="34" charset="0"/>
                <a:cs typeface="Arial" panose="020B0604020202020204" pitchFamily="34" charset="0"/>
                <a:hlinkClick r:id="rId2"/>
              </a:rPr>
              <a:t>2020</a:t>
            </a:r>
            <a:r>
              <a:rPr lang="en-GB" sz="1200" dirty="0" smtClean="0">
                <a:latin typeface="Arial" panose="020B0604020202020204" pitchFamily="34" charset="0"/>
                <a:cs typeface="Arial" panose="020B0604020202020204" pitchFamily="34" charset="0"/>
              </a:rPr>
              <a:t> (2021)</a:t>
            </a:r>
            <a:endParaRPr lang="de-DE" sz="1200" dirty="0">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31640" y="1523154"/>
            <a:ext cx="6822504" cy="4815138"/>
          </a:xfrm>
          <a:prstGeom prst="rect">
            <a:avLst/>
          </a:prstGeom>
        </p:spPr>
      </p:pic>
    </p:spTree>
    <p:extLst>
      <p:ext uri="{BB962C8B-B14F-4D97-AF65-F5344CB8AC3E}">
        <p14:creationId xmlns:p14="http://schemas.microsoft.com/office/powerpoint/2010/main" val="942903390"/>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de-DE" altLang="de-DE" dirty="0" smtClean="0"/>
              <a:t>Forwards, Futures, Options, Swaps</a:t>
            </a:r>
            <a:endParaRPr lang="en-US" altLang="de-DE" dirty="0" smtClean="0"/>
          </a:p>
        </p:txBody>
      </p:sp>
      <p:sp>
        <p:nvSpPr>
          <p:cNvPr id="20483" name="Rectangle 3"/>
          <p:cNvSpPr>
            <a:spLocks noChangeArrowheads="1"/>
          </p:cNvSpPr>
          <p:nvPr/>
        </p:nvSpPr>
        <p:spPr bwMode="auto">
          <a:xfrm>
            <a:off x="2187848" y="1526927"/>
            <a:ext cx="6605588" cy="466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None/>
            </a:pPr>
            <a:r>
              <a:rPr lang="de-DE" altLang="de-DE" sz="1600" b="1" dirty="0"/>
              <a:t>	</a:t>
            </a:r>
            <a:r>
              <a:rPr lang="de-DE" altLang="de-DE" sz="1600" b="1" dirty="0">
                <a:solidFill>
                  <a:srgbClr val="C00000"/>
                </a:solidFill>
                <a:latin typeface="Arial" panose="020B0604020202020204" pitchFamily="34" charset="0"/>
              </a:rPr>
              <a:t>Finanzinstrumente </a:t>
            </a:r>
            <a:r>
              <a:rPr lang="de-DE" altLang="de-DE" sz="1600" dirty="0">
                <a:latin typeface="Arial" panose="020B0604020202020204" pitchFamily="34" charset="0"/>
              </a:rPr>
              <a:t>wie Forwards, </a:t>
            </a:r>
            <a:r>
              <a:rPr lang="de-DE" altLang="de-DE" sz="1600" dirty="0" smtClean="0">
                <a:latin typeface="Arial" panose="020B0604020202020204" pitchFamily="34" charset="0"/>
              </a:rPr>
              <a:t>Futures, </a:t>
            </a:r>
            <a:r>
              <a:rPr lang="de-DE" altLang="de-DE" sz="1600" dirty="0">
                <a:latin typeface="Arial" panose="020B0604020202020204" pitchFamily="34" charset="0"/>
              </a:rPr>
              <a:t>Optionen und </a:t>
            </a:r>
            <a:r>
              <a:rPr lang="de-DE" altLang="de-DE" sz="1600" dirty="0" smtClean="0">
                <a:latin typeface="Arial" panose="020B0604020202020204" pitchFamily="34" charset="0"/>
              </a:rPr>
              <a:t>Swaps werden benutzt, um Preisrisiken </a:t>
            </a:r>
            <a:r>
              <a:rPr lang="de-DE" altLang="de-DE" sz="1600" dirty="0">
                <a:latin typeface="Arial" panose="020B0604020202020204" pitchFamily="34" charset="0"/>
              </a:rPr>
              <a:t>abzusichern</a:t>
            </a:r>
            <a:r>
              <a:rPr lang="de-DE" altLang="de-DE" sz="1600" dirty="0" smtClean="0">
                <a:latin typeface="Arial" panose="020B0604020202020204" pitchFamily="34" charset="0"/>
              </a:rPr>
              <a:t>.</a:t>
            </a:r>
          </a:p>
          <a:p>
            <a:pPr>
              <a:lnSpc>
                <a:spcPct val="90000"/>
              </a:lnSpc>
              <a:buNone/>
            </a:pPr>
            <a:endParaRPr lang="de-DE" altLang="de-DE" sz="1600" dirty="0">
              <a:latin typeface="Arial" panose="020B0604020202020204" pitchFamily="34" charset="0"/>
            </a:endParaRPr>
          </a:p>
          <a:p>
            <a:pPr>
              <a:lnSpc>
                <a:spcPct val="90000"/>
              </a:lnSpc>
              <a:buFontTx/>
              <a:buNone/>
            </a:pPr>
            <a:r>
              <a:rPr lang="de-DE" altLang="de-DE" sz="1600" b="1" dirty="0" smtClean="0">
                <a:solidFill>
                  <a:srgbClr val="C00000"/>
                </a:solidFill>
                <a:latin typeface="Arial" panose="020B0604020202020204" pitchFamily="34" charset="0"/>
              </a:rPr>
              <a:t>	Spothandel</a:t>
            </a:r>
            <a:r>
              <a:rPr lang="de-DE" altLang="de-DE" sz="1600" dirty="0">
                <a:latin typeface="Arial" panose="020B0604020202020204" pitchFamily="34" charset="0"/>
              </a:rPr>
              <a:t>: Lieferung und Bezahlung erfolgen im unmittelbarem zeitlichen Zusammenhang mit dem Abschluss des Kaufvertrags</a:t>
            </a:r>
          </a:p>
          <a:p>
            <a:pPr>
              <a:lnSpc>
                <a:spcPct val="90000"/>
              </a:lnSpc>
              <a:buFontTx/>
              <a:buNone/>
            </a:pPr>
            <a:r>
              <a:rPr lang="de-DE" altLang="de-DE" sz="1600" dirty="0">
                <a:latin typeface="Arial" panose="020B0604020202020204" pitchFamily="34" charset="0"/>
              </a:rPr>
              <a:t/>
            </a:r>
            <a:br>
              <a:rPr lang="de-DE" altLang="de-DE" sz="1600" dirty="0">
                <a:latin typeface="Arial" panose="020B0604020202020204" pitchFamily="34" charset="0"/>
              </a:rPr>
            </a:br>
            <a:endParaRPr lang="de-DE" altLang="de-DE" sz="1600" dirty="0">
              <a:latin typeface="Arial" panose="020B0604020202020204" pitchFamily="34" charset="0"/>
            </a:endParaRPr>
          </a:p>
          <a:p>
            <a:pPr>
              <a:lnSpc>
                <a:spcPct val="90000"/>
              </a:lnSpc>
              <a:buFontTx/>
              <a:buNone/>
            </a:pPr>
            <a:r>
              <a:rPr lang="de-DE" altLang="de-DE" sz="1600" b="1" dirty="0">
                <a:latin typeface="Arial" panose="020B0604020202020204" pitchFamily="34" charset="0"/>
              </a:rPr>
              <a:t>	</a:t>
            </a:r>
            <a:r>
              <a:rPr lang="de-DE" altLang="de-DE" sz="1600" b="1" dirty="0">
                <a:solidFill>
                  <a:srgbClr val="C00000"/>
                </a:solidFill>
                <a:latin typeface="Arial" panose="020B0604020202020204" pitchFamily="34" charset="0"/>
              </a:rPr>
              <a:t>Forwards</a:t>
            </a:r>
            <a:r>
              <a:rPr lang="de-DE" altLang="de-DE" sz="1600" dirty="0">
                <a:latin typeface="Arial" panose="020B0604020202020204" pitchFamily="34" charset="0"/>
              </a:rPr>
              <a:t>: Lieferkonditionen (Menge, Preis, Lieferort, Liefer- und Zahlungszeitpunkt) werden bei Abschluss des Kaufvertrags festgelegt, Lieferung und Bezahlung erfolgen zu einem späteren Zeitpunkt (</a:t>
            </a:r>
            <a:r>
              <a:rPr lang="de-DE" altLang="de-DE" sz="1600" i="1" dirty="0">
                <a:latin typeface="Arial" panose="020B0604020202020204" pitchFamily="34" charset="0"/>
              </a:rPr>
              <a:t>Settlement</a:t>
            </a:r>
            <a:r>
              <a:rPr lang="de-DE" altLang="de-DE" sz="1600" dirty="0">
                <a:latin typeface="Arial" panose="020B0604020202020204" pitchFamily="34" charset="0"/>
              </a:rPr>
              <a:t>)</a:t>
            </a:r>
            <a:br>
              <a:rPr lang="de-DE" altLang="de-DE" sz="1600" dirty="0">
                <a:latin typeface="Arial" panose="020B0604020202020204" pitchFamily="34" charset="0"/>
              </a:rPr>
            </a:br>
            <a:endParaRPr lang="de-DE" altLang="de-DE" sz="1600" dirty="0">
              <a:latin typeface="Arial" panose="020B0604020202020204" pitchFamily="34" charset="0"/>
            </a:endParaRPr>
          </a:p>
          <a:p>
            <a:pPr>
              <a:lnSpc>
                <a:spcPct val="90000"/>
              </a:lnSpc>
              <a:buFontTx/>
              <a:buNone/>
            </a:pPr>
            <a:endParaRPr lang="de-DE" altLang="de-DE" sz="1600" dirty="0">
              <a:latin typeface="Arial" panose="020B0604020202020204" pitchFamily="34" charset="0"/>
            </a:endParaRPr>
          </a:p>
          <a:p>
            <a:pPr>
              <a:lnSpc>
                <a:spcPct val="90000"/>
              </a:lnSpc>
              <a:buFontTx/>
              <a:buNone/>
            </a:pPr>
            <a:r>
              <a:rPr lang="de-DE" altLang="de-DE" sz="1600" b="1" dirty="0">
                <a:latin typeface="Arial" panose="020B0604020202020204" pitchFamily="34" charset="0"/>
              </a:rPr>
              <a:t>	</a:t>
            </a:r>
            <a:r>
              <a:rPr lang="de-DE" altLang="de-DE" sz="1600" b="1" dirty="0">
                <a:solidFill>
                  <a:srgbClr val="C00000"/>
                </a:solidFill>
                <a:latin typeface="Arial" panose="020B0604020202020204" pitchFamily="34" charset="0"/>
              </a:rPr>
              <a:t>Futures</a:t>
            </a:r>
            <a:r>
              <a:rPr lang="de-DE" altLang="de-DE" sz="1600" dirty="0">
                <a:latin typeface="Arial" panose="020B0604020202020204" pitchFamily="34" charset="0"/>
              </a:rPr>
              <a:t>: wie Forwards, </a:t>
            </a:r>
            <a:r>
              <a:rPr lang="de-DE" altLang="de-DE" sz="1600" dirty="0" smtClean="0">
                <a:latin typeface="Arial" panose="020B0604020202020204" pitchFamily="34" charset="0"/>
              </a:rPr>
              <a:t>aber standardisiert und an der Börse gehandelt</a:t>
            </a:r>
            <a:r>
              <a:rPr lang="de-DE" altLang="de-DE" sz="1600" dirty="0">
                <a:latin typeface="Arial" panose="020B0604020202020204" pitchFamily="34" charset="0"/>
              </a:rPr>
              <a:t/>
            </a:r>
            <a:br>
              <a:rPr lang="de-DE" altLang="de-DE" sz="1600" dirty="0">
                <a:latin typeface="Arial" panose="020B0604020202020204" pitchFamily="34" charset="0"/>
              </a:rPr>
            </a:br>
            <a:endParaRPr lang="de-DE" altLang="de-DE" sz="1600" dirty="0">
              <a:latin typeface="Arial" panose="020B0604020202020204" pitchFamily="34" charset="0"/>
            </a:endParaRPr>
          </a:p>
          <a:p>
            <a:pPr>
              <a:lnSpc>
                <a:spcPct val="90000"/>
              </a:lnSpc>
              <a:buFontTx/>
              <a:buNone/>
            </a:pPr>
            <a:r>
              <a:rPr lang="de-DE" altLang="de-DE" sz="1600" b="1" dirty="0">
                <a:latin typeface="Arial" panose="020B0604020202020204" pitchFamily="34" charset="0"/>
              </a:rPr>
              <a:t>	</a:t>
            </a:r>
            <a:r>
              <a:rPr lang="de-DE" altLang="de-DE" sz="1600" b="1" dirty="0">
                <a:solidFill>
                  <a:srgbClr val="C00000"/>
                </a:solidFill>
                <a:latin typeface="Arial" panose="020B0604020202020204" pitchFamily="34" charset="0"/>
              </a:rPr>
              <a:t>Call-Option</a:t>
            </a:r>
            <a:r>
              <a:rPr lang="de-DE" altLang="de-DE" sz="1600" dirty="0">
                <a:latin typeface="Arial" panose="020B0604020202020204" pitchFamily="34" charset="0"/>
              </a:rPr>
              <a:t>: wie Forward/Future, doch Käufer muss nicht kaufen</a:t>
            </a:r>
            <a:br>
              <a:rPr lang="de-DE" altLang="de-DE" sz="1600" dirty="0">
                <a:latin typeface="Arial" panose="020B0604020202020204" pitchFamily="34" charset="0"/>
              </a:rPr>
            </a:br>
            <a:endParaRPr lang="de-DE" altLang="de-DE" sz="1600" dirty="0">
              <a:latin typeface="Arial" panose="020B0604020202020204" pitchFamily="34" charset="0"/>
            </a:endParaRPr>
          </a:p>
          <a:p>
            <a:pPr>
              <a:lnSpc>
                <a:spcPct val="90000"/>
              </a:lnSpc>
              <a:buFontTx/>
              <a:buNone/>
            </a:pPr>
            <a:r>
              <a:rPr lang="de-DE" altLang="de-DE" sz="1600" b="1" dirty="0">
                <a:latin typeface="Arial" panose="020B0604020202020204" pitchFamily="34" charset="0"/>
              </a:rPr>
              <a:t>	</a:t>
            </a:r>
            <a:r>
              <a:rPr lang="de-DE" altLang="de-DE" sz="1600" b="1" dirty="0" err="1">
                <a:solidFill>
                  <a:srgbClr val="C00000"/>
                </a:solidFill>
                <a:latin typeface="Arial" panose="020B0604020202020204" pitchFamily="34" charset="0"/>
              </a:rPr>
              <a:t>Put</a:t>
            </a:r>
            <a:r>
              <a:rPr lang="de-DE" altLang="de-DE" sz="1600" b="1" dirty="0">
                <a:solidFill>
                  <a:srgbClr val="C00000"/>
                </a:solidFill>
                <a:latin typeface="Arial" panose="020B0604020202020204" pitchFamily="34" charset="0"/>
              </a:rPr>
              <a:t>-Option</a:t>
            </a:r>
            <a:r>
              <a:rPr lang="de-DE" altLang="de-DE" sz="1600" dirty="0">
                <a:latin typeface="Arial" panose="020B0604020202020204" pitchFamily="34" charset="0"/>
              </a:rPr>
              <a:t>: wie Forward/Future, doch Verkäufer muss nicht liefern</a:t>
            </a:r>
            <a:br>
              <a:rPr lang="de-DE" altLang="de-DE" sz="1600" dirty="0">
                <a:latin typeface="Arial" panose="020B0604020202020204" pitchFamily="34" charset="0"/>
              </a:rPr>
            </a:br>
            <a:endParaRPr lang="de-DE" altLang="de-DE" sz="1600" dirty="0">
              <a:latin typeface="Arial" panose="020B0604020202020204" pitchFamily="34" charset="0"/>
            </a:endParaRPr>
          </a:p>
          <a:p>
            <a:pPr>
              <a:lnSpc>
                <a:spcPct val="90000"/>
              </a:lnSpc>
              <a:buFontTx/>
              <a:buNone/>
            </a:pPr>
            <a:r>
              <a:rPr lang="de-DE" altLang="de-DE" sz="1600" b="1" dirty="0">
                <a:latin typeface="Arial" panose="020B0604020202020204" pitchFamily="34" charset="0"/>
              </a:rPr>
              <a:t>	</a:t>
            </a:r>
            <a:r>
              <a:rPr lang="de-DE" altLang="de-DE" sz="1600" b="1" dirty="0">
                <a:solidFill>
                  <a:srgbClr val="C00000"/>
                </a:solidFill>
                <a:latin typeface="Arial" panose="020B0604020202020204" pitchFamily="34" charset="0"/>
              </a:rPr>
              <a:t>Swap</a:t>
            </a:r>
            <a:r>
              <a:rPr lang="de-DE" altLang="de-DE" sz="1600" dirty="0">
                <a:latin typeface="Arial" panose="020B0604020202020204" pitchFamily="34" charset="0"/>
              </a:rPr>
              <a:t>: Kombination von zwei (oder mehr) Verträgen</a:t>
            </a:r>
          </a:p>
        </p:txBody>
      </p:sp>
      <p:sp>
        <p:nvSpPr>
          <p:cNvPr id="20484" name="Text Box 4"/>
          <p:cNvSpPr txBox="1">
            <a:spLocks noChangeArrowheads="1"/>
          </p:cNvSpPr>
          <p:nvPr/>
        </p:nvSpPr>
        <p:spPr bwMode="auto">
          <a:xfrm>
            <a:off x="730424" y="2316088"/>
            <a:ext cx="1295400" cy="641350"/>
          </a:xfrm>
          <a:prstGeom prst="rect">
            <a:avLst/>
          </a:prstGeom>
          <a:solidFill>
            <a:srgbClr val="FFFFA3"/>
          </a:solid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de-DE" sz="1800" dirty="0">
                <a:latin typeface="Arial" panose="020B0604020202020204" pitchFamily="34" charset="0"/>
              </a:rPr>
              <a:t>Kassa-</a:t>
            </a:r>
            <a:br>
              <a:rPr lang="de-DE" altLang="de-DE" sz="1800" dirty="0">
                <a:latin typeface="Arial" panose="020B0604020202020204" pitchFamily="34" charset="0"/>
              </a:rPr>
            </a:br>
            <a:r>
              <a:rPr lang="de-DE" altLang="de-DE" sz="1800" dirty="0">
                <a:latin typeface="Arial" panose="020B0604020202020204" pitchFamily="34" charset="0"/>
              </a:rPr>
              <a:t>Geschäfte</a:t>
            </a:r>
          </a:p>
        </p:txBody>
      </p:sp>
      <p:sp>
        <p:nvSpPr>
          <p:cNvPr id="20485" name="Text Box 5"/>
          <p:cNvSpPr txBox="1">
            <a:spLocks noChangeArrowheads="1"/>
          </p:cNvSpPr>
          <p:nvPr/>
        </p:nvSpPr>
        <p:spPr bwMode="auto">
          <a:xfrm>
            <a:off x="713706" y="3360663"/>
            <a:ext cx="1295400" cy="641350"/>
          </a:xfrm>
          <a:prstGeom prst="rect">
            <a:avLst/>
          </a:prstGeom>
          <a:solidFill>
            <a:srgbClr val="FFFFA3"/>
          </a:solid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de-DE" sz="1800">
                <a:latin typeface="Arial" panose="020B0604020202020204" pitchFamily="34" charset="0"/>
              </a:rPr>
              <a:t>Termin-</a:t>
            </a:r>
            <a:br>
              <a:rPr lang="de-DE" altLang="de-DE" sz="1800">
                <a:latin typeface="Arial" panose="020B0604020202020204" pitchFamily="34" charset="0"/>
              </a:rPr>
            </a:br>
            <a:r>
              <a:rPr lang="de-DE" altLang="de-DE" sz="1800">
                <a:latin typeface="Arial" panose="020B0604020202020204" pitchFamily="34" charset="0"/>
              </a:rPr>
              <a:t>Geschäfte</a:t>
            </a:r>
          </a:p>
        </p:txBody>
      </p:sp>
      <p:sp>
        <p:nvSpPr>
          <p:cNvPr id="20486" name="Text Box 6"/>
          <p:cNvSpPr txBox="1">
            <a:spLocks noChangeArrowheads="1"/>
          </p:cNvSpPr>
          <p:nvPr/>
        </p:nvSpPr>
        <p:spPr bwMode="auto">
          <a:xfrm>
            <a:off x="710729" y="5046588"/>
            <a:ext cx="1295400" cy="641350"/>
          </a:xfrm>
          <a:prstGeom prst="rect">
            <a:avLst/>
          </a:prstGeom>
          <a:solidFill>
            <a:srgbClr val="FFFFA3"/>
          </a:solid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de-DE" sz="1800">
                <a:latin typeface="Arial" panose="020B0604020202020204" pitchFamily="34" charset="0"/>
              </a:rPr>
              <a:t>Derivate-</a:t>
            </a:r>
            <a:br>
              <a:rPr lang="de-DE" altLang="de-DE" sz="1800">
                <a:latin typeface="Arial" panose="020B0604020202020204" pitchFamily="34" charset="0"/>
              </a:rPr>
            </a:br>
            <a:r>
              <a:rPr lang="de-DE" altLang="de-DE" sz="1800">
                <a:latin typeface="Arial" panose="020B0604020202020204" pitchFamily="34" charset="0"/>
              </a:rPr>
              <a:t>Geschäfte</a:t>
            </a:r>
          </a:p>
        </p:txBody>
      </p:sp>
      <p:sp>
        <p:nvSpPr>
          <p:cNvPr id="20487" name="AutoShape 7"/>
          <p:cNvSpPr>
            <a:spLocks/>
          </p:cNvSpPr>
          <p:nvPr/>
        </p:nvSpPr>
        <p:spPr bwMode="auto">
          <a:xfrm>
            <a:off x="2168153" y="4725144"/>
            <a:ext cx="127000" cy="1651000"/>
          </a:xfrm>
          <a:prstGeom prst="leftBrace">
            <a:avLst>
              <a:gd name="adj1" fmla="val 108333"/>
              <a:gd name="adj2" fmla="val 50000"/>
            </a:avLst>
          </a:prstGeom>
          <a:noFill/>
          <a:ln w="254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8" name="Rectangle 3"/>
          <p:cNvSpPr>
            <a:spLocks noChangeArrowheads="1"/>
          </p:cNvSpPr>
          <p:nvPr/>
        </p:nvSpPr>
        <p:spPr bwMode="auto">
          <a:xfrm>
            <a:off x="251520" y="1540619"/>
            <a:ext cx="7272808" cy="466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Tx/>
              <a:buNone/>
            </a:pPr>
            <a:endParaRPr lang="de-DE" altLang="de-DE" sz="1600" dirty="0">
              <a:latin typeface="Arial" panose="020B0604020202020204" pitchFamily="34" charset="0"/>
            </a:endParaRPr>
          </a:p>
        </p:txBody>
      </p:sp>
    </p:spTree>
    <p:extLst>
      <p:ext uri="{BB962C8B-B14F-4D97-AF65-F5344CB8AC3E}">
        <p14:creationId xmlns:p14="http://schemas.microsoft.com/office/powerpoint/2010/main" val="492427007"/>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909763" y="381000"/>
            <a:ext cx="6765925" cy="960438"/>
          </a:xfrm>
        </p:spPr>
        <p:txBody>
          <a:bodyPr/>
          <a:lstStyle/>
          <a:p>
            <a:r>
              <a:rPr lang="de-DE" altLang="de-DE" smtClean="0"/>
              <a:t>Begrifflichkeiten bei Fowards und Futures</a:t>
            </a:r>
          </a:p>
        </p:txBody>
      </p:sp>
      <p:sp>
        <p:nvSpPr>
          <p:cNvPr id="22531" name="Rectangle 3"/>
          <p:cNvSpPr>
            <a:spLocks noChangeArrowheads="1"/>
          </p:cNvSpPr>
          <p:nvPr/>
        </p:nvSpPr>
        <p:spPr bwMode="auto">
          <a:xfrm>
            <a:off x="2051720" y="1908175"/>
            <a:ext cx="6696075" cy="494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5000"/>
              </a:lnSpc>
              <a:spcBef>
                <a:spcPct val="35000"/>
              </a:spcBef>
            </a:pPr>
            <a:r>
              <a:rPr lang="de-DE" altLang="de-DE" sz="1600" b="1" dirty="0" smtClean="0">
                <a:solidFill>
                  <a:srgbClr val="C00000"/>
                </a:solidFill>
                <a:latin typeface="Arial" panose="020B0604020202020204" pitchFamily="34" charset="0"/>
              </a:rPr>
              <a:t>Kontraktgröße</a:t>
            </a:r>
          </a:p>
          <a:p>
            <a:pPr>
              <a:lnSpc>
                <a:spcPct val="95000"/>
              </a:lnSpc>
              <a:spcBef>
                <a:spcPct val="35000"/>
              </a:spcBef>
            </a:pPr>
            <a:endParaRPr lang="de-DE" altLang="de-DE" sz="1600" b="1" dirty="0" smtClean="0">
              <a:solidFill>
                <a:srgbClr val="C00000"/>
              </a:solidFill>
              <a:latin typeface="Arial" panose="020B0604020202020204" pitchFamily="34" charset="0"/>
            </a:endParaRPr>
          </a:p>
          <a:p>
            <a:pPr>
              <a:lnSpc>
                <a:spcPct val="95000"/>
              </a:lnSpc>
              <a:spcBef>
                <a:spcPct val="35000"/>
              </a:spcBef>
            </a:pPr>
            <a:r>
              <a:rPr lang="de-DE" altLang="de-DE" sz="1600" b="1" dirty="0" smtClean="0">
                <a:solidFill>
                  <a:srgbClr val="C00000"/>
                </a:solidFill>
                <a:latin typeface="Arial" panose="020B0604020202020204" pitchFamily="34" charset="0"/>
              </a:rPr>
              <a:t>Basiswert </a:t>
            </a:r>
            <a:r>
              <a:rPr lang="de-DE" altLang="de-DE" sz="1600" dirty="0" smtClean="0">
                <a:latin typeface="Arial" panose="020B0604020202020204" pitchFamily="34" charset="0"/>
              </a:rPr>
              <a:t>(Zugrundeliegendes Objekt, </a:t>
            </a:r>
            <a:r>
              <a:rPr lang="de-DE" altLang="de-DE" sz="1600" i="1" dirty="0" err="1" smtClean="0">
                <a:latin typeface="Arial" panose="020B0604020202020204" pitchFamily="34" charset="0"/>
              </a:rPr>
              <a:t>Underlying</a:t>
            </a:r>
            <a:r>
              <a:rPr lang="de-DE" altLang="de-DE" sz="1600" dirty="0" smtClean="0">
                <a:latin typeface="Arial" panose="020B0604020202020204" pitchFamily="34" charset="0"/>
              </a:rPr>
              <a:t>)</a:t>
            </a:r>
          </a:p>
          <a:p>
            <a:pPr>
              <a:lnSpc>
                <a:spcPct val="95000"/>
              </a:lnSpc>
              <a:spcBef>
                <a:spcPct val="35000"/>
              </a:spcBef>
            </a:pPr>
            <a:endParaRPr lang="de-DE" altLang="de-DE" sz="1600" b="1" dirty="0" smtClean="0">
              <a:solidFill>
                <a:srgbClr val="C00000"/>
              </a:solidFill>
              <a:latin typeface="Arial" panose="020B0604020202020204" pitchFamily="34" charset="0"/>
            </a:endParaRPr>
          </a:p>
          <a:p>
            <a:pPr>
              <a:lnSpc>
                <a:spcPct val="95000"/>
              </a:lnSpc>
              <a:spcBef>
                <a:spcPct val="35000"/>
              </a:spcBef>
            </a:pPr>
            <a:r>
              <a:rPr lang="de-DE" altLang="de-DE" sz="1600" b="1" dirty="0" smtClean="0">
                <a:solidFill>
                  <a:srgbClr val="C00000"/>
                </a:solidFill>
                <a:latin typeface="Arial" panose="020B0604020202020204" pitchFamily="34" charset="0"/>
              </a:rPr>
              <a:t>Ausübungspreis </a:t>
            </a:r>
            <a:r>
              <a:rPr lang="de-DE" altLang="de-DE" sz="1600" dirty="0" smtClean="0">
                <a:latin typeface="Arial" panose="020B0604020202020204" pitchFamily="34" charset="0"/>
              </a:rPr>
              <a:t>(</a:t>
            </a:r>
            <a:r>
              <a:rPr lang="de-DE" altLang="de-DE" sz="1600" i="1" dirty="0" smtClean="0">
                <a:latin typeface="Arial" panose="020B0604020202020204" pitchFamily="34" charset="0"/>
              </a:rPr>
              <a:t>Strike-Price</a:t>
            </a:r>
            <a:r>
              <a:rPr lang="de-DE" altLang="de-DE" sz="1600" dirty="0" smtClean="0">
                <a:latin typeface="Arial" panose="020B0604020202020204" pitchFamily="34" charset="0"/>
              </a:rPr>
              <a:t>)</a:t>
            </a:r>
          </a:p>
          <a:p>
            <a:pPr>
              <a:lnSpc>
                <a:spcPct val="95000"/>
              </a:lnSpc>
              <a:spcBef>
                <a:spcPct val="35000"/>
              </a:spcBef>
            </a:pPr>
            <a:endParaRPr lang="de-DE" altLang="de-DE" sz="1600" b="1" dirty="0">
              <a:solidFill>
                <a:srgbClr val="C00000"/>
              </a:solidFill>
              <a:latin typeface="Arial" panose="020B0604020202020204" pitchFamily="34" charset="0"/>
            </a:endParaRPr>
          </a:p>
          <a:p>
            <a:pPr>
              <a:lnSpc>
                <a:spcPct val="95000"/>
              </a:lnSpc>
              <a:spcBef>
                <a:spcPct val="35000"/>
              </a:spcBef>
            </a:pPr>
            <a:r>
              <a:rPr lang="de-DE" altLang="de-DE" sz="1600" b="1" dirty="0" smtClean="0">
                <a:solidFill>
                  <a:srgbClr val="C00000"/>
                </a:solidFill>
                <a:latin typeface="Arial" panose="020B0604020202020204" pitchFamily="34" charset="0"/>
              </a:rPr>
              <a:t>Fälligkeit</a:t>
            </a:r>
            <a:endParaRPr lang="de-DE" altLang="de-DE" sz="1600" b="1" dirty="0">
              <a:solidFill>
                <a:srgbClr val="C00000"/>
              </a:solidFill>
              <a:latin typeface="Arial" panose="020B0604020202020204" pitchFamily="34" charset="0"/>
            </a:endParaRPr>
          </a:p>
          <a:p>
            <a:pPr>
              <a:lnSpc>
                <a:spcPct val="95000"/>
              </a:lnSpc>
              <a:spcBef>
                <a:spcPct val="35000"/>
              </a:spcBef>
            </a:pPr>
            <a:endParaRPr lang="de-DE" altLang="de-DE" sz="1400" dirty="0">
              <a:latin typeface="Arial" panose="020B0604020202020204" pitchFamily="34" charset="0"/>
            </a:endParaRPr>
          </a:p>
          <a:p>
            <a:pPr>
              <a:lnSpc>
                <a:spcPct val="95000"/>
              </a:lnSpc>
              <a:spcBef>
                <a:spcPct val="35000"/>
              </a:spcBef>
            </a:pPr>
            <a:r>
              <a:rPr lang="de-DE" altLang="de-DE" sz="1600" b="1" dirty="0">
                <a:solidFill>
                  <a:srgbClr val="C00000"/>
                </a:solidFill>
                <a:latin typeface="Arial" panose="020B0604020202020204" pitchFamily="34" charset="0"/>
              </a:rPr>
              <a:t>Long Position</a:t>
            </a:r>
            <a:r>
              <a:rPr lang="de-DE" altLang="de-DE" sz="1600" dirty="0">
                <a:latin typeface="Arial" panose="020B0604020202020204" pitchFamily="34" charset="0"/>
              </a:rPr>
              <a:t>: Inhaber einer Long-Position hat mit steigendem Kurswert des </a:t>
            </a:r>
            <a:r>
              <a:rPr lang="de-DE" altLang="de-DE" sz="1600" i="1" dirty="0" err="1">
                <a:latin typeface="Arial" panose="020B0604020202020204" pitchFamily="34" charset="0"/>
              </a:rPr>
              <a:t>Underlyings</a:t>
            </a:r>
            <a:r>
              <a:rPr lang="de-DE" altLang="de-DE" sz="1600" dirty="0">
                <a:latin typeface="Arial" panose="020B0604020202020204" pitchFamily="34" charset="0"/>
              </a:rPr>
              <a:t> </a:t>
            </a:r>
            <a:r>
              <a:rPr lang="de-DE" altLang="de-DE" sz="1600" dirty="0" smtClean="0">
                <a:latin typeface="Arial" panose="020B0604020202020204" pitchFamily="34" charset="0"/>
              </a:rPr>
              <a:t>Vorteile</a:t>
            </a:r>
          </a:p>
          <a:p>
            <a:pPr>
              <a:lnSpc>
                <a:spcPct val="95000"/>
              </a:lnSpc>
              <a:spcBef>
                <a:spcPct val="35000"/>
              </a:spcBef>
            </a:pPr>
            <a:endParaRPr lang="de-DE" altLang="de-DE" sz="1600" dirty="0">
              <a:latin typeface="Arial" panose="020B0604020202020204" pitchFamily="34" charset="0"/>
            </a:endParaRPr>
          </a:p>
          <a:p>
            <a:pPr>
              <a:lnSpc>
                <a:spcPct val="95000"/>
              </a:lnSpc>
              <a:spcBef>
                <a:spcPct val="35000"/>
              </a:spcBef>
            </a:pPr>
            <a:r>
              <a:rPr lang="de-DE" altLang="de-DE" sz="1600" b="1" dirty="0" smtClean="0">
                <a:solidFill>
                  <a:srgbClr val="C00000"/>
                </a:solidFill>
                <a:latin typeface="Arial" panose="020B0604020202020204" pitchFamily="34" charset="0"/>
              </a:rPr>
              <a:t>Short </a:t>
            </a:r>
            <a:r>
              <a:rPr lang="de-DE" altLang="de-DE" sz="1600" b="1" dirty="0" err="1">
                <a:solidFill>
                  <a:srgbClr val="C00000"/>
                </a:solidFill>
                <a:latin typeface="Arial" panose="020B0604020202020204" pitchFamily="34" charset="0"/>
              </a:rPr>
              <a:t>position</a:t>
            </a:r>
            <a:r>
              <a:rPr lang="de-DE" altLang="de-DE" sz="1600" dirty="0">
                <a:latin typeface="Arial" panose="020B0604020202020204" pitchFamily="34" charset="0"/>
              </a:rPr>
              <a:t>: Inhaber einer Short-Position hat mit steigendem Kurswert des </a:t>
            </a:r>
            <a:r>
              <a:rPr lang="de-DE" altLang="de-DE" sz="1600" i="1" dirty="0" err="1">
                <a:latin typeface="Arial" panose="020B0604020202020204" pitchFamily="34" charset="0"/>
              </a:rPr>
              <a:t>Underlyings</a:t>
            </a:r>
            <a:r>
              <a:rPr lang="de-DE" altLang="de-DE" sz="1600" i="1" dirty="0">
                <a:latin typeface="Arial" panose="020B0604020202020204" pitchFamily="34" charset="0"/>
              </a:rPr>
              <a:t> </a:t>
            </a:r>
            <a:r>
              <a:rPr lang="de-DE" altLang="de-DE" sz="1600" dirty="0">
                <a:latin typeface="Arial" panose="020B0604020202020204" pitchFamily="34" charset="0"/>
              </a:rPr>
              <a:t>Nachteile</a:t>
            </a:r>
          </a:p>
          <a:p>
            <a:pPr marL="0" indent="0">
              <a:lnSpc>
                <a:spcPct val="95000"/>
              </a:lnSpc>
              <a:spcBef>
                <a:spcPct val="35000"/>
              </a:spcBef>
              <a:buNone/>
            </a:pPr>
            <a:endParaRPr lang="de-DE" altLang="de-DE" sz="1600" dirty="0">
              <a:latin typeface="Arial" panose="020B0604020202020204" pitchFamily="34" charset="0"/>
            </a:endParaRPr>
          </a:p>
        </p:txBody>
      </p:sp>
    </p:spTree>
    <p:extLst>
      <p:ext uri="{BB962C8B-B14F-4D97-AF65-F5344CB8AC3E}">
        <p14:creationId xmlns:p14="http://schemas.microsoft.com/office/powerpoint/2010/main" val="339781533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a:xfrm>
            <a:off x="1908175" y="381000"/>
            <a:ext cx="6911975" cy="960438"/>
          </a:xfrm>
        </p:spPr>
        <p:txBody>
          <a:bodyPr/>
          <a:lstStyle/>
          <a:p>
            <a:r>
              <a:rPr lang="de-DE" altLang="en-US" smtClean="0"/>
              <a:t>Eigenkapital – Fremdkapital </a:t>
            </a:r>
            <a:r>
              <a:rPr lang="de-DE" altLang="en-US" sz="1800" smtClean="0"/>
              <a:t>[Quelle: Fischer 1996: 65]</a:t>
            </a:r>
            <a:endParaRPr lang="de-DE" altLang="en-US" smtClean="0"/>
          </a:p>
        </p:txBody>
      </p:sp>
      <p:graphicFrame>
        <p:nvGraphicFramePr>
          <p:cNvPr id="316419" name="Group 3"/>
          <p:cNvGraphicFramePr>
            <a:graphicFrameLocks noGrp="1"/>
          </p:cNvGraphicFramePr>
          <p:nvPr>
            <p:ph idx="1"/>
          </p:nvPr>
        </p:nvGraphicFramePr>
        <p:xfrm>
          <a:off x="1258888" y="1557338"/>
          <a:ext cx="7559675" cy="4616450"/>
        </p:xfrm>
        <a:graphic>
          <a:graphicData uri="http://schemas.openxmlformats.org/drawingml/2006/table">
            <a:tbl>
              <a:tblPr/>
              <a:tblGrid>
                <a:gridCol w="1873250">
                  <a:extLst>
                    <a:ext uri="{9D8B030D-6E8A-4147-A177-3AD203B41FA5}">
                      <a16:colId xmlns:a16="http://schemas.microsoft.com/office/drawing/2014/main" val="20000"/>
                    </a:ext>
                  </a:extLst>
                </a:gridCol>
                <a:gridCol w="2843212">
                  <a:extLst>
                    <a:ext uri="{9D8B030D-6E8A-4147-A177-3AD203B41FA5}">
                      <a16:colId xmlns:a16="http://schemas.microsoft.com/office/drawing/2014/main" val="20001"/>
                    </a:ext>
                  </a:extLst>
                </a:gridCol>
                <a:gridCol w="2843213">
                  <a:extLst>
                    <a:ext uri="{9D8B030D-6E8A-4147-A177-3AD203B41FA5}">
                      <a16:colId xmlns:a16="http://schemas.microsoft.com/office/drawing/2014/main" val="20002"/>
                    </a:ext>
                  </a:extLst>
                </a:gridCol>
              </a:tblGrid>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endParaRPr kumimoji="0" lang="de-DE" sz="1600" b="0" i="0" u="none" strike="noStrike" cap="none" normalizeH="0" baseline="0" noProof="1">
                        <a:ln>
                          <a:noFill/>
                        </a:ln>
                        <a:solidFill>
                          <a:schemeClr val="tx1"/>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1" i="0" u="none" strike="noStrike" cap="none" normalizeH="0" baseline="0">
                          <a:ln>
                            <a:noFill/>
                          </a:ln>
                          <a:solidFill>
                            <a:srgbClr val="000000"/>
                          </a:solidFill>
                          <a:effectLst/>
                          <a:latin typeface="Arial" charset="0"/>
                        </a:rPr>
                        <a:t>Eigenkapital</a:t>
                      </a:r>
                      <a:endParaRPr kumimoji="0" lang="de-DE" sz="1600" b="1"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1" i="0" u="none" strike="noStrike" cap="none" normalizeH="0" baseline="0">
                          <a:ln>
                            <a:noFill/>
                          </a:ln>
                          <a:solidFill>
                            <a:srgbClr val="000000"/>
                          </a:solidFill>
                          <a:effectLst/>
                          <a:latin typeface="Arial" charset="0"/>
                        </a:rPr>
                        <a:t>Fremdkapital</a:t>
                      </a:r>
                      <a:endParaRPr kumimoji="0" lang="de-DE" sz="1600" b="1"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Rechtsstellung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Risikokapital</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Gläubigerkapital</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Fristigkeit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im Prinzip unbefristet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grundsätzlich befristet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Mitsprache</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gegeben</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ausgeschlossen</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Haftung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Un- / beschränkt</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Keine Haftung</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603333">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Ertragsanteil</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volle Teilhabe am Gewinn und Verlust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vom Gewinn unabhängige Zinszahlung</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823073">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Vermögensanteil</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aliquoter Anteil am Liquidationserlös</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fester Rückzahlungsan-spruch in Höhe der Forderung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Liquiditätswirkung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Liquiditätsstärkung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Liquiditätsschwächung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589044">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Kapitalstruktur</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Basis für Verschuldungskapazität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reduziert Bonität</a:t>
                      </a:r>
                      <a:br>
                        <a:rPr kumimoji="0" lang="de-DE" sz="1600" b="0" i="0" u="none" strike="noStrike" cap="none" normalizeH="0" baseline="0">
                          <a:ln>
                            <a:noFill/>
                          </a:ln>
                          <a:solidFill>
                            <a:srgbClr val="000000"/>
                          </a:solidFill>
                          <a:effectLst/>
                          <a:latin typeface="Arial" charset="0"/>
                        </a:rPr>
                      </a:b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589044">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Gewinnsteuern</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rgbClr val="000000"/>
                          </a:solidFill>
                          <a:effectLst/>
                          <a:latin typeface="Arial" charset="0"/>
                        </a:rPr>
                        <a:t>Ausschüttungen nicht abzugsberechtigt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rgbClr val="000000"/>
                          </a:solidFill>
                          <a:effectLst/>
                          <a:latin typeface="Arial" charset="0"/>
                        </a:rPr>
                        <a:t>Kreditkosten mindern Steuerbasis</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67362529"/>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909763" y="381000"/>
            <a:ext cx="6765925" cy="960438"/>
          </a:xfrm>
        </p:spPr>
        <p:txBody>
          <a:bodyPr/>
          <a:lstStyle/>
          <a:p>
            <a:r>
              <a:rPr lang="de-DE" altLang="de-DE" dirty="0" smtClean="0"/>
              <a:t>Futures für Strom</a:t>
            </a:r>
          </a:p>
        </p:txBody>
      </p:sp>
      <p:sp>
        <p:nvSpPr>
          <p:cNvPr id="22531" name="Rectangle 3"/>
          <p:cNvSpPr>
            <a:spLocks noChangeArrowheads="1"/>
          </p:cNvSpPr>
          <p:nvPr/>
        </p:nvSpPr>
        <p:spPr bwMode="auto">
          <a:xfrm>
            <a:off x="1403648" y="1556792"/>
            <a:ext cx="7272040" cy="552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marL="0" indent="0">
              <a:lnSpc>
                <a:spcPct val="95000"/>
              </a:lnSpc>
              <a:spcBef>
                <a:spcPct val="35000"/>
              </a:spcBef>
              <a:buNone/>
            </a:pPr>
            <a:r>
              <a:rPr lang="de-DE" altLang="de-DE" sz="1600" dirty="0" smtClean="0">
                <a:latin typeface="Arial" panose="020B0604020202020204" pitchFamily="34" charset="0"/>
              </a:rPr>
              <a:t>Stromkäufer und Stromverkäufer können das Risiko von Preisschwankungen durch den Handel von Futures abmildern. Futures für Strom in 2023-2031:</a:t>
            </a:r>
          </a:p>
        </p:txBody>
      </p:sp>
      <p:sp>
        <p:nvSpPr>
          <p:cNvPr id="4" name="Rectangle 3"/>
          <p:cNvSpPr>
            <a:spLocks noChangeArrowheads="1"/>
          </p:cNvSpPr>
          <p:nvPr/>
        </p:nvSpPr>
        <p:spPr bwMode="auto">
          <a:xfrm>
            <a:off x="5039544" y="6381328"/>
            <a:ext cx="4104456" cy="216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marL="0" indent="0">
              <a:lnSpc>
                <a:spcPct val="95000"/>
              </a:lnSpc>
              <a:spcBef>
                <a:spcPct val="35000"/>
              </a:spcBef>
              <a:buNone/>
            </a:pPr>
            <a:r>
              <a:rPr lang="de-DE" altLang="de-DE" sz="1200" dirty="0">
                <a:latin typeface="Arial" panose="020B0604020202020204" pitchFamily="34" charset="0"/>
              </a:rPr>
              <a:t>Quelle: </a:t>
            </a:r>
            <a:r>
              <a:rPr lang="de-DE" altLang="de-DE" sz="1200" dirty="0">
                <a:latin typeface="Arial" panose="020B0604020202020204" pitchFamily="34" charset="0"/>
                <a:hlinkClick r:id="rId3"/>
              </a:rPr>
              <a:t>https://www.eex.com/de/marktdaten/strom/futures</a:t>
            </a:r>
            <a:endParaRPr lang="de-DE" altLang="de-DE" sz="1200" dirty="0" smtClean="0">
              <a:latin typeface="Arial" panose="020B0604020202020204" pitchFamily="34" charset="0"/>
            </a:endParaRP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5576" y="2324869"/>
            <a:ext cx="8043699" cy="3480395"/>
          </a:xfrm>
          <a:prstGeom prst="rect">
            <a:avLst/>
          </a:prstGeom>
        </p:spPr>
      </p:pic>
    </p:spTree>
    <p:extLst>
      <p:ext uri="{BB962C8B-B14F-4D97-AF65-F5344CB8AC3E}">
        <p14:creationId xmlns:p14="http://schemas.microsoft.com/office/powerpoint/2010/main" val="4267587057"/>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de-DE" altLang="de-DE" smtClean="0"/>
              <a:t>Optionstypen</a:t>
            </a:r>
          </a:p>
        </p:txBody>
      </p:sp>
      <p:sp>
        <p:nvSpPr>
          <p:cNvPr id="34819" name="Rectangle 3"/>
          <p:cNvSpPr>
            <a:spLocks noGrp="1" noChangeArrowheads="1"/>
          </p:cNvSpPr>
          <p:nvPr>
            <p:ph type="body" idx="1"/>
          </p:nvPr>
        </p:nvSpPr>
        <p:spPr>
          <a:xfrm>
            <a:off x="1311275" y="1562100"/>
            <a:ext cx="7572375" cy="1397000"/>
          </a:xfrm>
        </p:spPr>
        <p:txBody>
          <a:bodyPr/>
          <a:lstStyle/>
          <a:p>
            <a:r>
              <a:rPr lang="de-DE" altLang="de-DE" sz="1800" b="1" dirty="0" smtClean="0">
                <a:solidFill>
                  <a:srgbClr val="C00000"/>
                </a:solidFill>
                <a:latin typeface="Arial" panose="020B0604020202020204" pitchFamily="34" charset="0"/>
              </a:rPr>
              <a:t>Call-Option</a:t>
            </a:r>
            <a:r>
              <a:rPr lang="de-DE" altLang="de-DE" sz="1800" dirty="0" smtClean="0">
                <a:latin typeface="Arial" panose="020B0604020202020204" pitchFamily="34" charset="0"/>
              </a:rPr>
              <a:t> (oder </a:t>
            </a:r>
            <a:r>
              <a:rPr lang="de-DE" altLang="de-DE" sz="1800" dirty="0" err="1" smtClean="0">
                <a:latin typeface="Arial" panose="020B0604020202020204" pitchFamily="34" charset="0"/>
              </a:rPr>
              <a:t>Kaufsoption</a:t>
            </a:r>
            <a:r>
              <a:rPr lang="de-DE" altLang="de-DE" sz="1800" dirty="0" smtClean="0">
                <a:latin typeface="Arial" panose="020B0604020202020204" pitchFamily="34" charset="0"/>
              </a:rPr>
              <a:t>) gibt Anleger*in das Recht, den Strom / die Aktien zum späteren Zeitpunkt zum Ausübungspreis zu kaufen</a:t>
            </a:r>
          </a:p>
          <a:p>
            <a:r>
              <a:rPr lang="de-DE" altLang="de-DE" sz="1800" b="1" dirty="0" err="1" smtClean="0">
                <a:solidFill>
                  <a:srgbClr val="C00000"/>
                </a:solidFill>
                <a:latin typeface="Arial" panose="020B0604020202020204" pitchFamily="34" charset="0"/>
              </a:rPr>
              <a:t>Put</a:t>
            </a:r>
            <a:r>
              <a:rPr lang="de-DE" altLang="de-DE" sz="1800" b="1" dirty="0" smtClean="0">
                <a:solidFill>
                  <a:srgbClr val="C00000"/>
                </a:solidFill>
                <a:latin typeface="Arial" panose="020B0604020202020204" pitchFamily="34" charset="0"/>
              </a:rPr>
              <a:t>-Option</a:t>
            </a:r>
            <a:r>
              <a:rPr lang="de-DE" altLang="de-DE" sz="1800" dirty="0" smtClean="0">
                <a:latin typeface="Arial" panose="020B0604020202020204" pitchFamily="34" charset="0"/>
              </a:rPr>
              <a:t> </a:t>
            </a:r>
            <a:r>
              <a:rPr lang="de-DE" altLang="de-DE" sz="1800" dirty="0">
                <a:latin typeface="Arial" panose="020B0604020202020204" pitchFamily="34" charset="0"/>
              </a:rPr>
              <a:t>(oder </a:t>
            </a:r>
            <a:r>
              <a:rPr lang="de-DE" altLang="de-DE" sz="1800" dirty="0" err="1" smtClean="0">
                <a:latin typeface="Arial" panose="020B0604020202020204" pitchFamily="34" charset="0"/>
              </a:rPr>
              <a:t>Verkäufsoption</a:t>
            </a:r>
            <a:r>
              <a:rPr lang="de-DE" altLang="de-DE" sz="1800" dirty="0">
                <a:latin typeface="Arial" panose="020B0604020202020204" pitchFamily="34" charset="0"/>
              </a:rPr>
              <a:t>) gibt Anleger*in das Recht, </a:t>
            </a:r>
            <a:r>
              <a:rPr lang="de-DE" altLang="de-DE" sz="1800" dirty="0" smtClean="0">
                <a:latin typeface="Arial" panose="020B0604020202020204" pitchFamily="34" charset="0"/>
              </a:rPr>
              <a:t>den Strom / die Aktien zum </a:t>
            </a:r>
            <a:r>
              <a:rPr lang="de-DE" altLang="de-DE" sz="1800" dirty="0">
                <a:latin typeface="Arial" panose="020B0604020202020204" pitchFamily="34" charset="0"/>
              </a:rPr>
              <a:t>späteren Zeitpunkt zum Ausübungspreis zu </a:t>
            </a:r>
            <a:r>
              <a:rPr lang="de-DE" altLang="de-DE" sz="1800" dirty="0" smtClean="0">
                <a:latin typeface="Arial" panose="020B0604020202020204" pitchFamily="34" charset="0"/>
              </a:rPr>
              <a:t>verkaufen</a:t>
            </a:r>
            <a:endParaRPr lang="de-DE" altLang="de-DE" sz="1800" dirty="0">
              <a:latin typeface="Arial" panose="020B0604020202020204" pitchFamily="34" charset="0"/>
            </a:endParaRPr>
          </a:p>
          <a:p>
            <a:endParaRPr lang="de-DE" altLang="de-DE" sz="1800" dirty="0" smtClean="0">
              <a:latin typeface="Arial" panose="020B0604020202020204" pitchFamily="34" charset="0"/>
            </a:endParaRPr>
          </a:p>
        </p:txBody>
      </p:sp>
      <p:sp>
        <p:nvSpPr>
          <p:cNvPr id="34820" name="Rectangle 4"/>
          <p:cNvSpPr>
            <a:spLocks noChangeArrowheads="1"/>
          </p:cNvSpPr>
          <p:nvPr/>
        </p:nvSpPr>
        <p:spPr bwMode="auto">
          <a:xfrm>
            <a:off x="1547813" y="3305175"/>
            <a:ext cx="7165975" cy="278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600" b="1">
                <a:latin typeface="Arial" panose="020B0604020202020204" pitchFamily="34" charset="0"/>
              </a:rPr>
              <a:t>Beispiel: EURO-CALL-OPTION</a:t>
            </a:r>
            <a:r>
              <a:rPr lang="de-DE" altLang="de-DE" sz="1600">
                <a:latin typeface="Arial" panose="020B0604020202020204" pitchFamily="34" charset="0"/>
              </a:rPr>
              <a:t/>
            </a:r>
            <a:br>
              <a:rPr lang="de-DE" altLang="de-DE" sz="1600">
                <a:latin typeface="Arial" panose="020B0604020202020204" pitchFamily="34" charset="0"/>
              </a:rPr>
            </a:br>
            <a:r>
              <a:rPr lang="de-DE" altLang="de-DE" sz="1600">
                <a:latin typeface="Arial" panose="020B0604020202020204" pitchFamily="34" charset="0"/>
              </a:rPr>
              <a:t>Werden Waren exportiert, erfolgt die Fakturierung meist in USD. Für die Angebotskalkulation muss ein Wechselkurs unterstellt werden. Damit verbunden ist das Risiko, dass sich bis zum Zahlungseingang der Wechselkurs ungünstig entwickelt und sich dadurch ein Kursverlust einstellt.</a:t>
            </a:r>
            <a:br>
              <a:rPr lang="de-DE" altLang="de-DE" sz="1600">
                <a:latin typeface="Arial" panose="020B0604020202020204" pitchFamily="34" charset="0"/>
              </a:rPr>
            </a:br>
            <a:r>
              <a:rPr lang="de-DE" altLang="de-DE" sz="1600">
                <a:latin typeface="Arial" panose="020B0604020202020204" pitchFamily="34" charset="0"/>
              </a:rPr>
              <a:t/>
            </a:r>
            <a:br>
              <a:rPr lang="de-DE" altLang="de-DE" sz="1600">
                <a:latin typeface="Arial" panose="020B0604020202020204" pitchFamily="34" charset="0"/>
              </a:rPr>
            </a:br>
            <a:r>
              <a:rPr lang="de-DE" altLang="de-DE" sz="1600">
                <a:latin typeface="Arial" panose="020B0604020202020204" pitchFamily="34" charset="0"/>
              </a:rPr>
              <a:t>Wenn der Exporteur gegen Zahlung einer Optionsprämie das Recht (nicht die Pflicht) erwirbt, zu einem festgelegten Wechselkurs (</a:t>
            </a:r>
            <a:r>
              <a:rPr lang="de-DE" altLang="de-DE" sz="1600" i="1">
                <a:latin typeface="Arial" panose="020B0604020202020204" pitchFamily="34" charset="0"/>
              </a:rPr>
              <a:t>Strike</a:t>
            </a:r>
            <a:r>
              <a:rPr lang="de-DE" altLang="de-DE" sz="1600">
                <a:latin typeface="Arial" panose="020B0604020202020204" pitchFamily="34" charset="0"/>
              </a:rPr>
              <a:t>) an einem definierten Tag den erwarteten Fremdwährungsbetrag gegen EURO einzutauschen, ist dieses Wechselkursrisiko eliminiert.</a:t>
            </a:r>
            <a:br>
              <a:rPr lang="de-DE" altLang="de-DE" sz="1600">
                <a:latin typeface="Arial" panose="020B0604020202020204" pitchFamily="34" charset="0"/>
              </a:rPr>
            </a:br>
            <a:endParaRPr lang="de-DE" altLang="de-DE" sz="1600">
              <a:latin typeface="Arial" panose="020B0604020202020204" pitchFamily="34" charset="0"/>
            </a:endParaRPr>
          </a:p>
        </p:txBody>
      </p:sp>
    </p:spTree>
    <p:extLst>
      <p:ext uri="{BB962C8B-B14F-4D97-AF65-F5344CB8AC3E}">
        <p14:creationId xmlns:p14="http://schemas.microsoft.com/office/powerpoint/2010/main" val="2880752569"/>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type="title"/>
          </p:nvPr>
        </p:nvSpPr>
        <p:spPr>
          <a:xfrm>
            <a:off x="1908175" y="381000"/>
            <a:ext cx="6702425" cy="1150938"/>
          </a:xfrm>
        </p:spPr>
        <p:txBody>
          <a:bodyPr/>
          <a:lstStyle/>
          <a:p>
            <a:r>
              <a:rPr lang="de-DE" altLang="de-DE" dirty="0" smtClean="0"/>
              <a:t>Beispiel: Euro-Call-Option</a:t>
            </a:r>
            <a:endParaRPr lang="de-DE" altLang="de-DE" sz="1800" dirty="0" smtClean="0"/>
          </a:p>
        </p:txBody>
      </p:sp>
      <p:sp>
        <p:nvSpPr>
          <p:cNvPr id="35844" name="Text Box 5"/>
          <p:cNvSpPr txBox="1">
            <a:spLocks noChangeArrowheads="1"/>
          </p:cNvSpPr>
          <p:nvPr/>
        </p:nvSpPr>
        <p:spPr bwMode="auto">
          <a:xfrm>
            <a:off x="1625599" y="3861048"/>
            <a:ext cx="7294563"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defTabSz="1428750">
              <a:spcBef>
                <a:spcPct val="20000"/>
              </a:spcBef>
              <a:buClr>
                <a:schemeClr val="tx2"/>
              </a:buClr>
              <a:buChar char="•"/>
              <a:defRPr sz="2400">
                <a:solidFill>
                  <a:schemeClr val="tx1"/>
                </a:solidFill>
                <a:latin typeface="Times New Roman" panose="02020603050405020304" pitchFamily="18" charset="0"/>
              </a:defRPr>
            </a:lvl1pPr>
            <a:lvl2pPr marL="742950" indent="-285750" defTabSz="1428750">
              <a:spcBef>
                <a:spcPct val="20000"/>
              </a:spcBef>
              <a:buClr>
                <a:schemeClr val="tx2"/>
              </a:buClr>
              <a:buChar char="–"/>
              <a:defRPr sz="2400">
                <a:solidFill>
                  <a:schemeClr val="tx1"/>
                </a:solidFill>
                <a:latin typeface="Times New Roman" panose="02020603050405020304" pitchFamily="18" charset="0"/>
              </a:defRPr>
            </a:lvl2pPr>
            <a:lvl3pPr marL="1143000" indent="-228600" defTabSz="1428750">
              <a:spcBef>
                <a:spcPct val="20000"/>
              </a:spcBef>
              <a:buClr>
                <a:schemeClr val="tx2"/>
              </a:buClr>
              <a:buChar char="•"/>
              <a:defRPr sz="2400">
                <a:solidFill>
                  <a:schemeClr val="tx1"/>
                </a:solidFill>
                <a:latin typeface="Times New Roman" panose="02020603050405020304" pitchFamily="18" charset="0"/>
              </a:defRPr>
            </a:lvl3pPr>
            <a:lvl4pPr marL="1600200" indent="-228600" defTabSz="1428750">
              <a:spcBef>
                <a:spcPct val="20000"/>
              </a:spcBef>
              <a:buClr>
                <a:schemeClr val="tx2"/>
              </a:buClr>
              <a:buChar char="–"/>
              <a:defRPr sz="2000">
                <a:solidFill>
                  <a:schemeClr val="tx1"/>
                </a:solidFill>
                <a:latin typeface="Times New Roman" panose="02020603050405020304" pitchFamily="18" charset="0"/>
              </a:defRPr>
            </a:lvl4pPr>
            <a:lvl5pPr marL="2057400" indent="-228600" defTabSz="1428750">
              <a:spcBef>
                <a:spcPct val="20000"/>
              </a:spcBef>
              <a:buClr>
                <a:schemeClr val="tx2"/>
              </a:buClr>
              <a:buChar char="•"/>
              <a:defRPr sz="2000">
                <a:solidFill>
                  <a:schemeClr val="tx1"/>
                </a:solidFill>
                <a:latin typeface="Times New Roman" panose="02020603050405020304" pitchFamily="18" charset="0"/>
              </a:defRPr>
            </a:lvl5pPr>
            <a:lvl6pPr marL="25146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40000"/>
              </a:spcBef>
              <a:buClrTx/>
              <a:buFontTx/>
              <a:buNone/>
            </a:pPr>
            <a:r>
              <a:rPr lang="de-DE" altLang="de-DE" sz="1600" dirty="0">
                <a:latin typeface="Arial" panose="020B0604020202020204" pitchFamily="34" charset="0"/>
              </a:rPr>
              <a:t>Beispiel: </a:t>
            </a:r>
            <a:r>
              <a:rPr lang="de-DE" altLang="de-DE" sz="1600" u="sng" dirty="0">
                <a:latin typeface="Arial" panose="020B0604020202020204" pitchFamily="34" charset="0"/>
              </a:rPr>
              <a:t>Kauf von EURO gegen USD</a:t>
            </a:r>
            <a:r>
              <a:rPr lang="de-DE" altLang="de-DE" sz="1600" dirty="0" smtClean="0">
                <a:latin typeface="Arial" panose="020B0604020202020204" pitchFamily="34" charset="0"/>
              </a:rPr>
              <a:t>:</a:t>
            </a:r>
          </a:p>
          <a:p>
            <a:pPr>
              <a:spcBef>
                <a:spcPct val="40000"/>
              </a:spcBef>
              <a:buClrTx/>
              <a:buFontTx/>
              <a:buNone/>
            </a:pPr>
            <a:r>
              <a:rPr lang="de-DE" altLang="de-DE" sz="1600" dirty="0" smtClean="0">
                <a:latin typeface="Arial" panose="020B0604020202020204" pitchFamily="34" charset="0"/>
              </a:rPr>
              <a:t>Kassakurs Januar: 1,3 EUR/USD</a:t>
            </a:r>
            <a:endParaRPr lang="de-DE" altLang="de-DE" sz="1600" dirty="0">
              <a:latin typeface="Arial" panose="020B0604020202020204" pitchFamily="34" charset="0"/>
            </a:endParaRPr>
          </a:p>
          <a:p>
            <a:pPr>
              <a:spcBef>
                <a:spcPct val="40000"/>
              </a:spcBef>
              <a:buClrTx/>
              <a:buFontTx/>
              <a:buNone/>
            </a:pPr>
            <a:r>
              <a:rPr lang="de-DE" altLang="de-DE" sz="1600" dirty="0">
                <a:latin typeface="Arial" panose="020B0604020202020204" pitchFamily="34" charset="0"/>
              </a:rPr>
              <a:t>Preis einer </a:t>
            </a:r>
            <a:r>
              <a:rPr lang="de-DE" altLang="de-DE" sz="1600" dirty="0" smtClean="0">
                <a:latin typeface="Arial" panose="020B0604020202020204" pitchFamily="34" charset="0"/>
              </a:rPr>
              <a:t>Juni-Call-Option</a:t>
            </a:r>
            <a:r>
              <a:rPr lang="de-DE" altLang="de-DE" sz="1600" dirty="0">
                <a:latin typeface="Arial" panose="020B0604020202020204" pitchFamily="34" charset="0"/>
              </a:rPr>
              <a:t>: 100‘000 EURO x 0,027 USD = 2‘700 USD</a:t>
            </a:r>
          </a:p>
          <a:p>
            <a:pPr>
              <a:spcBef>
                <a:spcPct val="40000"/>
              </a:spcBef>
              <a:buClrTx/>
              <a:buFontTx/>
              <a:buNone/>
            </a:pPr>
            <a:r>
              <a:rPr lang="de-DE" altLang="de-DE" sz="1600" dirty="0">
                <a:latin typeface="Arial" panose="020B0604020202020204" pitchFamily="34" charset="0"/>
              </a:rPr>
              <a:t>Bei Ausübung der Option kostet der EURO 1,325 + 0,027=1,352 USD</a:t>
            </a:r>
          </a:p>
          <a:p>
            <a:pPr>
              <a:spcBef>
                <a:spcPct val="40000"/>
              </a:spcBef>
              <a:buClrTx/>
              <a:buFontTx/>
              <a:buNone/>
            </a:pPr>
            <a:r>
              <a:rPr lang="de-DE" altLang="de-DE" sz="1600" dirty="0">
                <a:latin typeface="Arial" panose="020B0604020202020204" pitchFamily="34" charset="0"/>
              </a:rPr>
              <a:t>Gegenüber dem Kassakurs (1,3079 USD) entspricht dies einer Optionsprämie von 0,0441 USD (=3,36 %)</a:t>
            </a:r>
          </a:p>
          <a:p>
            <a:pPr>
              <a:spcBef>
                <a:spcPct val="40000"/>
              </a:spcBef>
              <a:buClrTx/>
              <a:buFontTx/>
              <a:buNone/>
            </a:pPr>
            <a:r>
              <a:rPr lang="de-DE" altLang="de-DE" sz="1600" dirty="0">
                <a:latin typeface="Arial" panose="020B0604020202020204" pitchFamily="34" charset="0"/>
              </a:rPr>
              <a:t>Wenn Kassakurs </a:t>
            </a:r>
            <a:r>
              <a:rPr lang="de-DE" altLang="de-DE" sz="1600" dirty="0" smtClean="0">
                <a:latin typeface="Arial" panose="020B0604020202020204" pitchFamily="34" charset="0"/>
              </a:rPr>
              <a:t>im Juni über </a:t>
            </a:r>
            <a:r>
              <a:rPr lang="de-DE" altLang="de-DE" sz="1600" dirty="0">
                <a:latin typeface="Arial" panose="020B0604020202020204" pitchFamily="34" charset="0"/>
              </a:rPr>
              <a:t>1,325 EUR/USD liegt, wird Option ausgeübt. Der Käufer der Call-Option sichert sich gegenüber steigendem EURO (bzw. fallenden USD) ab.</a:t>
            </a:r>
            <a:endParaRPr lang="de-DE" altLang="de-DE" b="1" dirty="0">
              <a:latin typeface="Book Antiqua" panose="02040602050305030304" pitchFamily="18" charset="0"/>
            </a:endParaRPr>
          </a:p>
        </p:txBody>
      </p:sp>
      <p:pic>
        <p:nvPicPr>
          <p:cNvPr id="35845" name="Picture 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87625" y="1739900"/>
            <a:ext cx="5370513" cy="177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Tree>
    <p:extLst>
      <p:ext uri="{BB962C8B-B14F-4D97-AF65-F5344CB8AC3E}">
        <p14:creationId xmlns:p14="http://schemas.microsoft.com/office/powerpoint/2010/main" val="2179525879"/>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4"/>
          <p:cNvSpPr>
            <a:spLocks noGrp="1" noChangeArrowheads="1"/>
          </p:cNvSpPr>
          <p:nvPr>
            <p:ph type="title"/>
          </p:nvPr>
        </p:nvSpPr>
        <p:spPr/>
        <p:txBody>
          <a:bodyPr/>
          <a:lstStyle/>
          <a:p>
            <a:r>
              <a:rPr lang="de-DE" altLang="de-DE" smtClean="0"/>
              <a:t>Pay-out-Diagramm von Call-Optionen</a:t>
            </a:r>
          </a:p>
        </p:txBody>
      </p:sp>
      <p:sp>
        <p:nvSpPr>
          <p:cNvPr id="36867" name="Freeform 2"/>
          <p:cNvSpPr>
            <a:spLocks/>
          </p:cNvSpPr>
          <p:nvPr/>
        </p:nvSpPr>
        <p:spPr bwMode="auto">
          <a:xfrm>
            <a:off x="1441450" y="3568700"/>
            <a:ext cx="3802063" cy="2011363"/>
          </a:xfrm>
          <a:custGeom>
            <a:avLst/>
            <a:gdLst>
              <a:gd name="T0" fmla="*/ 15875 w 2395"/>
              <a:gd name="T1" fmla="*/ 2003425 h 1267"/>
              <a:gd name="T2" fmla="*/ 77788 w 2395"/>
              <a:gd name="T3" fmla="*/ 2011363 h 1267"/>
              <a:gd name="T4" fmla="*/ 3802063 w 2395"/>
              <a:gd name="T5" fmla="*/ 0 h 1267"/>
              <a:gd name="T6" fmla="*/ 3009900 w 2395"/>
              <a:gd name="T7" fmla="*/ 0 h 1267"/>
              <a:gd name="T8" fmla="*/ 0 w 2395"/>
              <a:gd name="T9" fmla="*/ 1638300 h 1267"/>
              <a:gd name="T10" fmla="*/ 15875 w 2395"/>
              <a:gd name="T11" fmla="*/ 2003425 h 1267"/>
              <a:gd name="T12" fmla="*/ 0 60000 65536"/>
              <a:gd name="T13" fmla="*/ 0 60000 65536"/>
              <a:gd name="T14" fmla="*/ 0 60000 65536"/>
              <a:gd name="T15" fmla="*/ 0 60000 65536"/>
              <a:gd name="T16" fmla="*/ 0 60000 65536"/>
              <a:gd name="T17" fmla="*/ 0 60000 65536"/>
              <a:gd name="T18" fmla="*/ 0 w 2395"/>
              <a:gd name="T19" fmla="*/ 0 h 1267"/>
              <a:gd name="T20" fmla="*/ 2395 w 2395"/>
              <a:gd name="T21" fmla="*/ 1267 h 1267"/>
            </a:gdLst>
            <a:ahLst/>
            <a:cxnLst>
              <a:cxn ang="T12">
                <a:pos x="T0" y="T1"/>
              </a:cxn>
              <a:cxn ang="T13">
                <a:pos x="T2" y="T3"/>
              </a:cxn>
              <a:cxn ang="T14">
                <a:pos x="T4" y="T5"/>
              </a:cxn>
              <a:cxn ang="T15">
                <a:pos x="T6" y="T7"/>
              </a:cxn>
              <a:cxn ang="T16">
                <a:pos x="T8" y="T9"/>
              </a:cxn>
              <a:cxn ang="T17">
                <a:pos x="T10" y="T11"/>
              </a:cxn>
            </a:cxnLst>
            <a:rect l="T18" t="T19" r="T20" b="T21"/>
            <a:pathLst>
              <a:path w="2395" h="1267">
                <a:moveTo>
                  <a:pt x="10" y="1262"/>
                </a:moveTo>
                <a:lnTo>
                  <a:pt x="49" y="1267"/>
                </a:lnTo>
                <a:lnTo>
                  <a:pt x="2395" y="0"/>
                </a:lnTo>
                <a:lnTo>
                  <a:pt x="1896" y="0"/>
                </a:lnTo>
                <a:lnTo>
                  <a:pt x="0" y="1032"/>
                </a:lnTo>
                <a:lnTo>
                  <a:pt x="10" y="1262"/>
                </a:lnTo>
                <a:close/>
              </a:path>
            </a:pathLst>
          </a:custGeom>
          <a:solidFill>
            <a:srgbClr val="FFCC00">
              <a:alpha val="50195"/>
            </a:srgbClr>
          </a:soli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wrap="none" anchor="ctr"/>
          <a:lstStyle/>
          <a:p>
            <a:endParaRPr lang="de-DE"/>
          </a:p>
        </p:txBody>
      </p:sp>
      <p:sp>
        <p:nvSpPr>
          <p:cNvPr id="36868" name="Freeform 3"/>
          <p:cNvSpPr>
            <a:spLocks/>
          </p:cNvSpPr>
          <p:nvPr/>
        </p:nvSpPr>
        <p:spPr bwMode="auto">
          <a:xfrm>
            <a:off x="5224463" y="1649413"/>
            <a:ext cx="3408362" cy="1920875"/>
          </a:xfrm>
          <a:custGeom>
            <a:avLst/>
            <a:gdLst>
              <a:gd name="T0" fmla="*/ 0 w 1920"/>
              <a:gd name="T1" fmla="*/ 1920875 h 1104"/>
              <a:gd name="T2" fmla="*/ 3408362 w 1920"/>
              <a:gd name="T3" fmla="*/ 0 h 1104"/>
              <a:gd name="T4" fmla="*/ 3408362 w 1920"/>
              <a:gd name="T5" fmla="*/ 1920875 h 1104"/>
              <a:gd name="T6" fmla="*/ 0 w 1920"/>
              <a:gd name="T7" fmla="*/ 1920875 h 1104"/>
              <a:gd name="T8" fmla="*/ 0 60000 65536"/>
              <a:gd name="T9" fmla="*/ 0 60000 65536"/>
              <a:gd name="T10" fmla="*/ 0 60000 65536"/>
              <a:gd name="T11" fmla="*/ 0 60000 65536"/>
              <a:gd name="T12" fmla="*/ 0 w 1920"/>
              <a:gd name="T13" fmla="*/ 0 h 1104"/>
              <a:gd name="T14" fmla="*/ 1920 w 1920"/>
              <a:gd name="T15" fmla="*/ 1104 h 1104"/>
            </a:gdLst>
            <a:ahLst/>
            <a:cxnLst>
              <a:cxn ang="T8">
                <a:pos x="T0" y="T1"/>
              </a:cxn>
              <a:cxn ang="T9">
                <a:pos x="T2" y="T3"/>
              </a:cxn>
              <a:cxn ang="T10">
                <a:pos x="T4" y="T5"/>
              </a:cxn>
              <a:cxn ang="T11">
                <a:pos x="T6" y="T7"/>
              </a:cxn>
            </a:cxnLst>
            <a:rect l="T12" t="T13" r="T14" b="T15"/>
            <a:pathLst>
              <a:path w="1920" h="1104">
                <a:moveTo>
                  <a:pt x="0" y="1104"/>
                </a:moveTo>
                <a:lnTo>
                  <a:pt x="1920" y="0"/>
                </a:lnTo>
                <a:lnTo>
                  <a:pt x="1920" y="1104"/>
                </a:lnTo>
                <a:lnTo>
                  <a:pt x="0" y="1104"/>
                </a:lnTo>
                <a:close/>
              </a:path>
            </a:pathLst>
          </a:custGeom>
          <a:solidFill>
            <a:srgbClr val="99CC00">
              <a:alpha val="50195"/>
            </a:srgbClr>
          </a:soli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wrap="none" anchor="ctr"/>
          <a:lstStyle/>
          <a:p>
            <a:endParaRPr lang="de-DE"/>
          </a:p>
        </p:txBody>
      </p:sp>
      <p:sp>
        <p:nvSpPr>
          <p:cNvPr id="36869" name="Line 209"/>
          <p:cNvSpPr>
            <a:spLocks noChangeShapeType="1"/>
          </p:cNvSpPr>
          <p:nvPr/>
        </p:nvSpPr>
        <p:spPr bwMode="auto">
          <a:xfrm>
            <a:off x="1458913" y="2951163"/>
            <a:ext cx="7181850" cy="15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6870" name="Line 210"/>
          <p:cNvSpPr>
            <a:spLocks noChangeShapeType="1"/>
          </p:cNvSpPr>
          <p:nvPr/>
        </p:nvSpPr>
        <p:spPr bwMode="auto">
          <a:xfrm>
            <a:off x="1458913" y="1630363"/>
            <a:ext cx="7181850" cy="15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6871" name="Line 211"/>
          <p:cNvSpPr>
            <a:spLocks noChangeShapeType="1"/>
          </p:cNvSpPr>
          <p:nvPr/>
        </p:nvSpPr>
        <p:spPr bwMode="auto">
          <a:xfrm>
            <a:off x="3849688" y="1630363"/>
            <a:ext cx="1587" cy="39512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6872" name="Line 212"/>
          <p:cNvSpPr>
            <a:spLocks noChangeShapeType="1"/>
          </p:cNvSpPr>
          <p:nvPr/>
        </p:nvSpPr>
        <p:spPr bwMode="auto">
          <a:xfrm>
            <a:off x="6249988" y="1630363"/>
            <a:ext cx="1587" cy="39512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6873" name="Line 213"/>
          <p:cNvSpPr>
            <a:spLocks noChangeShapeType="1"/>
          </p:cNvSpPr>
          <p:nvPr/>
        </p:nvSpPr>
        <p:spPr bwMode="auto">
          <a:xfrm>
            <a:off x="8640763" y="1630363"/>
            <a:ext cx="1587" cy="39512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6874" name="Line 214"/>
          <p:cNvSpPr>
            <a:spLocks noChangeShapeType="1"/>
          </p:cNvSpPr>
          <p:nvPr/>
        </p:nvSpPr>
        <p:spPr bwMode="auto">
          <a:xfrm>
            <a:off x="1458913" y="1630363"/>
            <a:ext cx="1587" cy="3951287"/>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75" name="Line 215"/>
          <p:cNvSpPr>
            <a:spLocks noChangeShapeType="1"/>
          </p:cNvSpPr>
          <p:nvPr/>
        </p:nvSpPr>
        <p:spPr bwMode="auto">
          <a:xfrm>
            <a:off x="1408113" y="5581650"/>
            <a:ext cx="50800" cy="15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76" name="Line 217"/>
          <p:cNvSpPr>
            <a:spLocks noChangeShapeType="1"/>
          </p:cNvSpPr>
          <p:nvPr/>
        </p:nvSpPr>
        <p:spPr bwMode="auto">
          <a:xfrm>
            <a:off x="1408113" y="2951163"/>
            <a:ext cx="50800" cy="1587"/>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77" name="Line 218"/>
          <p:cNvSpPr>
            <a:spLocks noChangeShapeType="1"/>
          </p:cNvSpPr>
          <p:nvPr/>
        </p:nvSpPr>
        <p:spPr bwMode="auto">
          <a:xfrm>
            <a:off x="1408113" y="1630363"/>
            <a:ext cx="50800" cy="1587"/>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78" name="Line 219"/>
          <p:cNvSpPr>
            <a:spLocks noChangeShapeType="1"/>
          </p:cNvSpPr>
          <p:nvPr/>
        </p:nvSpPr>
        <p:spPr bwMode="auto">
          <a:xfrm>
            <a:off x="1458913" y="5581650"/>
            <a:ext cx="7181850" cy="1588"/>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79" name="Line 220"/>
          <p:cNvSpPr>
            <a:spLocks noChangeShapeType="1"/>
          </p:cNvSpPr>
          <p:nvPr/>
        </p:nvSpPr>
        <p:spPr bwMode="auto">
          <a:xfrm flipV="1">
            <a:off x="1458913" y="5581650"/>
            <a:ext cx="1587" cy="55563"/>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80" name="Line 221"/>
          <p:cNvSpPr>
            <a:spLocks noChangeShapeType="1"/>
          </p:cNvSpPr>
          <p:nvPr/>
        </p:nvSpPr>
        <p:spPr bwMode="auto">
          <a:xfrm flipV="1">
            <a:off x="3849688" y="5581650"/>
            <a:ext cx="1587" cy="55563"/>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81" name="Line 222"/>
          <p:cNvSpPr>
            <a:spLocks noChangeShapeType="1"/>
          </p:cNvSpPr>
          <p:nvPr/>
        </p:nvSpPr>
        <p:spPr bwMode="auto">
          <a:xfrm flipV="1">
            <a:off x="6249988" y="5581650"/>
            <a:ext cx="1587" cy="55563"/>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82" name="Line 223"/>
          <p:cNvSpPr>
            <a:spLocks noChangeShapeType="1"/>
          </p:cNvSpPr>
          <p:nvPr/>
        </p:nvSpPr>
        <p:spPr bwMode="auto">
          <a:xfrm flipV="1">
            <a:off x="8640763" y="5581650"/>
            <a:ext cx="1587" cy="55563"/>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83" name="Freeform 225"/>
          <p:cNvSpPr>
            <a:spLocks/>
          </p:cNvSpPr>
          <p:nvPr/>
        </p:nvSpPr>
        <p:spPr bwMode="auto">
          <a:xfrm>
            <a:off x="1458913" y="3584575"/>
            <a:ext cx="7181850" cy="1644650"/>
          </a:xfrm>
          <a:custGeom>
            <a:avLst/>
            <a:gdLst>
              <a:gd name="T0" fmla="*/ 0 w 871"/>
              <a:gd name="T1" fmla="*/ 1644650 h 182"/>
              <a:gd name="T2" fmla="*/ 601923 w 871"/>
              <a:gd name="T3" fmla="*/ 1310298 h 182"/>
              <a:gd name="T4" fmla="*/ 1195601 w 871"/>
              <a:gd name="T5" fmla="*/ 984983 h 182"/>
              <a:gd name="T6" fmla="*/ 1797524 w 871"/>
              <a:gd name="T7" fmla="*/ 650631 h 182"/>
              <a:gd name="T8" fmla="*/ 2391201 w 871"/>
              <a:gd name="T9" fmla="*/ 325315 h 182"/>
              <a:gd name="T10" fmla="*/ 2993125 w 871"/>
              <a:gd name="T11" fmla="*/ 0 h 182"/>
              <a:gd name="T12" fmla="*/ 3586802 w 871"/>
              <a:gd name="T13" fmla="*/ 0 h 182"/>
              <a:gd name="T14" fmla="*/ 4188725 w 871"/>
              <a:gd name="T15" fmla="*/ 0 h 182"/>
              <a:gd name="T16" fmla="*/ 4790649 w 871"/>
              <a:gd name="T17" fmla="*/ 0 h 182"/>
              <a:gd name="T18" fmla="*/ 5384326 w 871"/>
              <a:gd name="T19" fmla="*/ 0 h 182"/>
              <a:gd name="T20" fmla="*/ 5986249 w 871"/>
              <a:gd name="T21" fmla="*/ 0 h 182"/>
              <a:gd name="T22" fmla="*/ 6579927 w 871"/>
              <a:gd name="T23" fmla="*/ 0 h 182"/>
              <a:gd name="T24" fmla="*/ 7181850 w 871"/>
              <a:gd name="T25" fmla="*/ 0 h 18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71"/>
              <a:gd name="T40" fmla="*/ 0 h 182"/>
              <a:gd name="T41" fmla="*/ 871 w 871"/>
              <a:gd name="T42" fmla="*/ 182 h 18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71" h="182">
                <a:moveTo>
                  <a:pt x="0" y="182"/>
                </a:moveTo>
                <a:lnTo>
                  <a:pt x="73" y="145"/>
                </a:lnTo>
                <a:lnTo>
                  <a:pt x="145" y="109"/>
                </a:lnTo>
                <a:lnTo>
                  <a:pt x="218" y="72"/>
                </a:lnTo>
                <a:lnTo>
                  <a:pt x="290" y="36"/>
                </a:lnTo>
                <a:lnTo>
                  <a:pt x="363" y="0"/>
                </a:lnTo>
                <a:lnTo>
                  <a:pt x="435" y="0"/>
                </a:lnTo>
                <a:lnTo>
                  <a:pt x="508" y="0"/>
                </a:lnTo>
                <a:lnTo>
                  <a:pt x="581" y="0"/>
                </a:lnTo>
                <a:lnTo>
                  <a:pt x="653" y="0"/>
                </a:lnTo>
                <a:lnTo>
                  <a:pt x="726" y="0"/>
                </a:lnTo>
                <a:lnTo>
                  <a:pt x="798" y="0"/>
                </a:lnTo>
                <a:lnTo>
                  <a:pt x="871" y="0"/>
                </a:lnTo>
              </a:path>
            </a:pathLst>
          </a:custGeom>
          <a:noFill/>
          <a:ln w="2540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6884" name="Rectangle 327"/>
          <p:cNvSpPr>
            <a:spLocks noChangeArrowheads="1"/>
          </p:cNvSpPr>
          <p:nvPr/>
        </p:nvSpPr>
        <p:spPr bwMode="auto">
          <a:xfrm>
            <a:off x="1111250" y="5483225"/>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1.2</a:t>
            </a:r>
            <a:endParaRPr lang="de-DE" altLang="de-DE">
              <a:latin typeface="Book Antiqua" panose="02040602050305030304" pitchFamily="18" charset="0"/>
            </a:endParaRPr>
          </a:p>
        </p:txBody>
      </p:sp>
      <p:sp>
        <p:nvSpPr>
          <p:cNvPr id="36885" name="Rectangle 328"/>
          <p:cNvSpPr>
            <a:spLocks noChangeArrowheads="1"/>
          </p:cNvSpPr>
          <p:nvPr/>
        </p:nvSpPr>
        <p:spPr bwMode="auto">
          <a:xfrm>
            <a:off x="1111250" y="4162425"/>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a:t>
            </a:r>
            <a:endParaRPr lang="de-DE" altLang="de-DE">
              <a:latin typeface="Book Antiqua" panose="02040602050305030304" pitchFamily="18" charset="0"/>
            </a:endParaRPr>
          </a:p>
        </p:txBody>
      </p:sp>
      <p:sp>
        <p:nvSpPr>
          <p:cNvPr id="36886" name="Rectangle 329"/>
          <p:cNvSpPr>
            <a:spLocks noChangeArrowheads="1"/>
          </p:cNvSpPr>
          <p:nvPr/>
        </p:nvSpPr>
        <p:spPr bwMode="auto">
          <a:xfrm>
            <a:off x="1111250" y="2851150"/>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1.4</a:t>
            </a:r>
            <a:endParaRPr lang="de-DE" altLang="de-DE">
              <a:latin typeface="Book Antiqua" panose="02040602050305030304" pitchFamily="18" charset="0"/>
            </a:endParaRPr>
          </a:p>
        </p:txBody>
      </p:sp>
      <p:sp>
        <p:nvSpPr>
          <p:cNvPr id="36887" name="Rectangle 330"/>
          <p:cNvSpPr>
            <a:spLocks noChangeArrowheads="1"/>
          </p:cNvSpPr>
          <p:nvPr/>
        </p:nvSpPr>
        <p:spPr bwMode="auto">
          <a:xfrm>
            <a:off x="1111250" y="1531938"/>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1.5</a:t>
            </a:r>
            <a:endParaRPr lang="de-DE" altLang="de-DE">
              <a:latin typeface="Book Antiqua" panose="02040602050305030304" pitchFamily="18" charset="0"/>
            </a:endParaRPr>
          </a:p>
        </p:txBody>
      </p:sp>
      <p:sp>
        <p:nvSpPr>
          <p:cNvPr id="36888" name="Rectangle 331"/>
          <p:cNvSpPr>
            <a:spLocks noChangeArrowheads="1"/>
          </p:cNvSpPr>
          <p:nvPr/>
        </p:nvSpPr>
        <p:spPr bwMode="auto">
          <a:xfrm>
            <a:off x="1350963" y="5735638"/>
            <a:ext cx="2460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1.2</a:t>
            </a:r>
            <a:endParaRPr lang="de-DE" altLang="de-DE">
              <a:latin typeface="Book Antiqua" panose="02040602050305030304" pitchFamily="18" charset="0"/>
            </a:endParaRPr>
          </a:p>
        </p:txBody>
      </p:sp>
      <p:sp>
        <p:nvSpPr>
          <p:cNvPr id="36889" name="Rectangle 332"/>
          <p:cNvSpPr>
            <a:spLocks noChangeArrowheads="1"/>
          </p:cNvSpPr>
          <p:nvPr/>
        </p:nvSpPr>
        <p:spPr bwMode="auto">
          <a:xfrm>
            <a:off x="3743325" y="5735638"/>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a:t>
            </a:r>
            <a:endParaRPr lang="de-DE" altLang="de-DE">
              <a:latin typeface="Book Antiqua" panose="02040602050305030304" pitchFamily="18" charset="0"/>
            </a:endParaRPr>
          </a:p>
        </p:txBody>
      </p:sp>
      <p:sp>
        <p:nvSpPr>
          <p:cNvPr id="36890" name="Rectangle 333"/>
          <p:cNvSpPr>
            <a:spLocks noChangeArrowheads="1"/>
          </p:cNvSpPr>
          <p:nvPr/>
        </p:nvSpPr>
        <p:spPr bwMode="auto">
          <a:xfrm>
            <a:off x="6142038" y="5735638"/>
            <a:ext cx="2460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1.4</a:t>
            </a:r>
            <a:endParaRPr lang="de-DE" altLang="de-DE">
              <a:latin typeface="Book Antiqua" panose="02040602050305030304" pitchFamily="18" charset="0"/>
            </a:endParaRPr>
          </a:p>
        </p:txBody>
      </p:sp>
      <p:sp>
        <p:nvSpPr>
          <p:cNvPr id="36891" name="Rectangle 334"/>
          <p:cNvSpPr>
            <a:spLocks noChangeArrowheads="1"/>
          </p:cNvSpPr>
          <p:nvPr/>
        </p:nvSpPr>
        <p:spPr bwMode="auto">
          <a:xfrm>
            <a:off x="8534400" y="5735638"/>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1.5</a:t>
            </a:r>
            <a:endParaRPr lang="de-DE" altLang="de-DE">
              <a:latin typeface="Book Antiqua" panose="02040602050305030304" pitchFamily="18" charset="0"/>
            </a:endParaRPr>
          </a:p>
        </p:txBody>
      </p:sp>
      <p:sp>
        <p:nvSpPr>
          <p:cNvPr id="36892" name="Rectangle 335"/>
          <p:cNvSpPr>
            <a:spLocks noChangeArrowheads="1"/>
          </p:cNvSpPr>
          <p:nvPr/>
        </p:nvSpPr>
        <p:spPr bwMode="auto">
          <a:xfrm>
            <a:off x="3651250" y="5962650"/>
            <a:ext cx="241252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dirty="0">
                <a:solidFill>
                  <a:srgbClr val="000000"/>
                </a:solidFill>
                <a:latin typeface="Arial" panose="020B0604020202020204" pitchFamily="34" charset="0"/>
              </a:rPr>
              <a:t>Kassakurs </a:t>
            </a:r>
            <a:r>
              <a:rPr lang="de-DE" altLang="de-DE" sz="1400" dirty="0" smtClean="0">
                <a:solidFill>
                  <a:srgbClr val="000000"/>
                </a:solidFill>
                <a:latin typeface="Arial" panose="020B0604020202020204" pitchFamily="34" charset="0"/>
              </a:rPr>
              <a:t>im Juni [EUR/USD</a:t>
            </a:r>
            <a:r>
              <a:rPr lang="de-DE" altLang="de-DE" sz="1400" dirty="0">
                <a:solidFill>
                  <a:srgbClr val="000000"/>
                </a:solidFill>
                <a:latin typeface="Arial" panose="020B0604020202020204" pitchFamily="34" charset="0"/>
              </a:rPr>
              <a:t>]</a:t>
            </a:r>
            <a:endParaRPr lang="de-DE" altLang="de-DE" dirty="0">
              <a:latin typeface="Book Antiqua" panose="02040602050305030304" pitchFamily="18" charset="0"/>
            </a:endParaRPr>
          </a:p>
        </p:txBody>
      </p:sp>
      <p:sp>
        <p:nvSpPr>
          <p:cNvPr id="36893" name="Rectangle 336"/>
          <p:cNvSpPr>
            <a:spLocks noChangeArrowheads="1"/>
          </p:cNvSpPr>
          <p:nvPr/>
        </p:nvSpPr>
        <p:spPr bwMode="auto">
          <a:xfrm rot="-5400000">
            <a:off x="-783431" y="3429794"/>
            <a:ext cx="344011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Kurs für den Inhaber der Option [EUR/USD]</a:t>
            </a:r>
            <a:endParaRPr lang="de-DE" altLang="de-DE">
              <a:latin typeface="Book Antiqua" panose="02040602050305030304" pitchFamily="18" charset="0"/>
            </a:endParaRPr>
          </a:p>
        </p:txBody>
      </p:sp>
      <p:grpSp>
        <p:nvGrpSpPr>
          <p:cNvPr id="2" name="Group 359"/>
          <p:cNvGrpSpPr>
            <a:grpSpLocks/>
          </p:cNvGrpSpPr>
          <p:nvPr/>
        </p:nvGrpSpPr>
        <p:grpSpPr bwMode="auto">
          <a:xfrm>
            <a:off x="1458913" y="1639888"/>
            <a:ext cx="7181850" cy="3435350"/>
            <a:chOff x="843" y="1033"/>
            <a:chExt cx="4524" cy="2164"/>
          </a:xfrm>
        </p:grpSpPr>
        <p:sp>
          <p:nvSpPr>
            <p:cNvPr id="36906" name="Freeform 224"/>
            <p:cNvSpPr>
              <a:spLocks/>
            </p:cNvSpPr>
            <p:nvPr/>
          </p:nvSpPr>
          <p:spPr bwMode="auto">
            <a:xfrm>
              <a:off x="843" y="2366"/>
              <a:ext cx="4524" cy="831"/>
            </a:xfrm>
            <a:custGeom>
              <a:avLst/>
              <a:gdLst>
                <a:gd name="T0" fmla="*/ 0 w 871"/>
                <a:gd name="T1" fmla="*/ 831 h 146"/>
                <a:gd name="T2" fmla="*/ 379 w 871"/>
                <a:gd name="T3" fmla="*/ 620 h 146"/>
                <a:gd name="T4" fmla="*/ 753 w 871"/>
                <a:gd name="T5" fmla="*/ 416 h 146"/>
                <a:gd name="T6" fmla="*/ 1132 w 871"/>
                <a:gd name="T7" fmla="*/ 211 h 146"/>
                <a:gd name="T8" fmla="*/ 1506 w 871"/>
                <a:gd name="T9" fmla="*/ 0 h 146"/>
                <a:gd name="T10" fmla="*/ 1885 w 871"/>
                <a:gd name="T11" fmla="*/ 0 h 146"/>
                <a:gd name="T12" fmla="*/ 2259 w 871"/>
                <a:gd name="T13" fmla="*/ 0 h 146"/>
                <a:gd name="T14" fmla="*/ 2639 w 871"/>
                <a:gd name="T15" fmla="*/ 0 h 146"/>
                <a:gd name="T16" fmla="*/ 3018 w 871"/>
                <a:gd name="T17" fmla="*/ 0 h 146"/>
                <a:gd name="T18" fmla="*/ 3392 w 871"/>
                <a:gd name="T19" fmla="*/ 0 h 146"/>
                <a:gd name="T20" fmla="*/ 3771 w 871"/>
                <a:gd name="T21" fmla="*/ 0 h 146"/>
                <a:gd name="T22" fmla="*/ 4145 w 871"/>
                <a:gd name="T23" fmla="*/ 0 h 146"/>
                <a:gd name="T24" fmla="*/ 4524 w 871"/>
                <a:gd name="T25" fmla="*/ 0 h 14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71"/>
                <a:gd name="T40" fmla="*/ 0 h 146"/>
                <a:gd name="T41" fmla="*/ 871 w 871"/>
                <a:gd name="T42" fmla="*/ 146 h 14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71" h="146">
                  <a:moveTo>
                    <a:pt x="0" y="146"/>
                  </a:moveTo>
                  <a:lnTo>
                    <a:pt x="73" y="109"/>
                  </a:lnTo>
                  <a:lnTo>
                    <a:pt x="145" y="73"/>
                  </a:lnTo>
                  <a:lnTo>
                    <a:pt x="218" y="37"/>
                  </a:lnTo>
                  <a:lnTo>
                    <a:pt x="290" y="0"/>
                  </a:lnTo>
                  <a:lnTo>
                    <a:pt x="363" y="0"/>
                  </a:lnTo>
                  <a:lnTo>
                    <a:pt x="435" y="0"/>
                  </a:lnTo>
                  <a:lnTo>
                    <a:pt x="508" y="0"/>
                  </a:lnTo>
                  <a:lnTo>
                    <a:pt x="581" y="0"/>
                  </a:lnTo>
                  <a:lnTo>
                    <a:pt x="653" y="0"/>
                  </a:lnTo>
                  <a:lnTo>
                    <a:pt x="726" y="0"/>
                  </a:lnTo>
                  <a:lnTo>
                    <a:pt x="798" y="0"/>
                  </a:lnTo>
                  <a:lnTo>
                    <a:pt x="871" y="0"/>
                  </a:lnTo>
                </a:path>
              </a:pathLst>
            </a:custGeom>
            <a:noFill/>
            <a:ln w="25400">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6907" name="Line 338"/>
            <p:cNvSpPr>
              <a:spLocks noChangeShapeType="1"/>
            </p:cNvSpPr>
            <p:nvPr/>
          </p:nvSpPr>
          <p:spPr bwMode="auto">
            <a:xfrm>
              <a:off x="1019" y="1096"/>
              <a:ext cx="234" cy="1"/>
            </a:xfrm>
            <a:prstGeom prst="line">
              <a:avLst/>
            </a:prstGeom>
            <a:noFill/>
            <a:ln w="25400">
              <a:solidFill>
                <a:srgbClr val="00008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908" name="Rectangle 339"/>
            <p:cNvSpPr>
              <a:spLocks noChangeArrowheads="1"/>
            </p:cNvSpPr>
            <p:nvPr/>
          </p:nvSpPr>
          <p:spPr bwMode="auto">
            <a:xfrm>
              <a:off x="1279" y="1033"/>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500">
                  <a:solidFill>
                    <a:srgbClr val="000000"/>
                  </a:solidFill>
                  <a:latin typeface="Arial" panose="020B0604020202020204" pitchFamily="34" charset="0"/>
                </a:rPr>
                <a:t>1.3</a:t>
              </a:r>
              <a:endParaRPr lang="de-DE" altLang="de-DE">
                <a:latin typeface="Book Antiqua" panose="02040602050305030304" pitchFamily="18" charset="0"/>
              </a:endParaRPr>
            </a:p>
          </p:txBody>
        </p:sp>
      </p:grpSp>
      <p:sp>
        <p:nvSpPr>
          <p:cNvPr id="36895" name="Line 340"/>
          <p:cNvSpPr>
            <a:spLocks noChangeShapeType="1"/>
          </p:cNvSpPr>
          <p:nvPr/>
        </p:nvSpPr>
        <p:spPr bwMode="auto">
          <a:xfrm>
            <a:off x="1738313" y="2082800"/>
            <a:ext cx="371475" cy="1588"/>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96" name="Rectangle 341"/>
          <p:cNvSpPr>
            <a:spLocks noChangeArrowheads="1"/>
          </p:cNvSpPr>
          <p:nvPr/>
        </p:nvSpPr>
        <p:spPr bwMode="auto">
          <a:xfrm>
            <a:off x="2151063" y="1982788"/>
            <a:ext cx="47783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500">
                <a:solidFill>
                  <a:srgbClr val="000000"/>
                </a:solidFill>
                <a:latin typeface="Arial" panose="020B0604020202020204" pitchFamily="34" charset="0"/>
              </a:rPr>
              <a:t>1.325</a:t>
            </a:r>
            <a:endParaRPr lang="de-DE" altLang="de-DE">
              <a:latin typeface="Book Antiqua" panose="02040602050305030304" pitchFamily="18" charset="0"/>
            </a:endParaRPr>
          </a:p>
        </p:txBody>
      </p:sp>
      <p:grpSp>
        <p:nvGrpSpPr>
          <p:cNvPr id="3" name="Group 360"/>
          <p:cNvGrpSpPr>
            <a:grpSpLocks/>
          </p:cNvGrpSpPr>
          <p:nvPr/>
        </p:nvGrpSpPr>
        <p:grpSpPr bwMode="auto">
          <a:xfrm>
            <a:off x="1458913" y="2317750"/>
            <a:ext cx="7181850" cy="3021013"/>
            <a:chOff x="843" y="1460"/>
            <a:chExt cx="4524" cy="1903"/>
          </a:xfrm>
        </p:grpSpPr>
        <p:sp>
          <p:nvSpPr>
            <p:cNvPr id="36903" name="Freeform 226"/>
            <p:cNvSpPr>
              <a:spLocks/>
            </p:cNvSpPr>
            <p:nvPr/>
          </p:nvSpPr>
          <p:spPr bwMode="auto">
            <a:xfrm>
              <a:off x="843" y="2121"/>
              <a:ext cx="4524" cy="1242"/>
            </a:xfrm>
            <a:custGeom>
              <a:avLst/>
              <a:gdLst>
                <a:gd name="T0" fmla="*/ 0 w 871"/>
                <a:gd name="T1" fmla="*/ 1242 h 218"/>
                <a:gd name="T2" fmla="*/ 379 w 871"/>
                <a:gd name="T3" fmla="*/ 1037 h 218"/>
                <a:gd name="T4" fmla="*/ 753 w 871"/>
                <a:gd name="T5" fmla="*/ 826 h 218"/>
                <a:gd name="T6" fmla="*/ 1132 w 871"/>
                <a:gd name="T7" fmla="*/ 621 h 218"/>
                <a:gd name="T8" fmla="*/ 1506 w 871"/>
                <a:gd name="T9" fmla="*/ 410 h 218"/>
                <a:gd name="T10" fmla="*/ 1885 w 871"/>
                <a:gd name="T11" fmla="*/ 205 h 218"/>
                <a:gd name="T12" fmla="*/ 2259 w 871"/>
                <a:gd name="T13" fmla="*/ 0 h 218"/>
                <a:gd name="T14" fmla="*/ 2639 w 871"/>
                <a:gd name="T15" fmla="*/ 0 h 218"/>
                <a:gd name="T16" fmla="*/ 3018 w 871"/>
                <a:gd name="T17" fmla="*/ 0 h 218"/>
                <a:gd name="T18" fmla="*/ 3392 w 871"/>
                <a:gd name="T19" fmla="*/ 0 h 218"/>
                <a:gd name="T20" fmla="*/ 3771 w 871"/>
                <a:gd name="T21" fmla="*/ 0 h 218"/>
                <a:gd name="T22" fmla="*/ 4145 w 871"/>
                <a:gd name="T23" fmla="*/ 0 h 218"/>
                <a:gd name="T24" fmla="*/ 4524 w 871"/>
                <a:gd name="T25" fmla="*/ 0 h 21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71"/>
                <a:gd name="T40" fmla="*/ 0 h 218"/>
                <a:gd name="T41" fmla="*/ 871 w 871"/>
                <a:gd name="T42" fmla="*/ 218 h 21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71" h="218">
                  <a:moveTo>
                    <a:pt x="0" y="218"/>
                  </a:moveTo>
                  <a:lnTo>
                    <a:pt x="73" y="182"/>
                  </a:lnTo>
                  <a:lnTo>
                    <a:pt x="145" y="145"/>
                  </a:lnTo>
                  <a:lnTo>
                    <a:pt x="218" y="109"/>
                  </a:lnTo>
                  <a:lnTo>
                    <a:pt x="290" y="72"/>
                  </a:lnTo>
                  <a:lnTo>
                    <a:pt x="363" y="36"/>
                  </a:lnTo>
                  <a:lnTo>
                    <a:pt x="435" y="0"/>
                  </a:lnTo>
                  <a:lnTo>
                    <a:pt x="508" y="0"/>
                  </a:lnTo>
                  <a:lnTo>
                    <a:pt x="581" y="0"/>
                  </a:lnTo>
                  <a:lnTo>
                    <a:pt x="653" y="0"/>
                  </a:lnTo>
                  <a:lnTo>
                    <a:pt x="726" y="0"/>
                  </a:lnTo>
                  <a:lnTo>
                    <a:pt x="798" y="0"/>
                  </a:lnTo>
                  <a:lnTo>
                    <a:pt x="871" y="0"/>
                  </a:lnTo>
                </a:path>
              </a:pathLst>
            </a:custGeom>
            <a:noFill/>
            <a:ln w="25400">
              <a:solidFill>
                <a:srgbClr val="3366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6904" name="Line 342"/>
            <p:cNvSpPr>
              <a:spLocks noChangeShapeType="1"/>
            </p:cNvSpPr>
            <p:nvPr/>
          </p:nvSpPr>
          <p:spPr bwMode="auto">
            <a:xfrm>
              <a:off x="1019" y="1523"/>
              <a:ext cx="234" cy="1"/>
            </a:xfrm>
            <a:prstGeom prst="line">
              <a:avLst/>
            </a:prstGeom>
            <a:noFill/>
            <a:ln w="25400">
              <a:solidFill>
                <a:srgbClr val="3366FF"/>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905" name="Rectangle 343"/>
            <p:cNvSpPr>
              <a:spLocks noChangeArrowheads="1"/>
            </p:cNvSpPr>
            <p:nvPr/>
          </p:nvSpPr>
          <p:spPr bwMode="auto">
            <a:xfrm>
              <a:off x="1279" y="1460"/>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500">
                  <a:solidFill>
                    <a:srgbClr val="000000"/>
                  </a:solidFill>
                  <a:latin typeface="Arial" panose="020B0604020202020204" pitchFamily="34" charset="0"/>
                </a:rPr>
                <a:t>1.35</a:t>
              </a:r>
              <a:endParaRPr lang="de-DE" altLang="de-DE">
                <a:latin typeface="Book Antiqua" panose="02040602050305030304" pitchFamily="18" charset="0"/>
              </a:endParaRPr>
            </a:p>
          </p:txBody>
        </p:sp>
      </p:grpSp>
      <p:sp>
        <p:nvSpPr>
          <p:cNvPr id="36898" name="Rectangle 355"/>
          <p:cNvSpPr>
            <a:spLocks noChangeArrowheads="1"/>
          </p:cNvSpPr>
          <p:nvPr/>
        </p:nvSpPr>
        <p:spPr bwMode="auto">
          <a:xfrm>
            <a:off x="2838450" y="2009775"/>
            <a:ext cx="1016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Strike-Preise</a:t>
            </a:r>
            <a:endParaRPr lang="de-DE" altLang="de-DE">
              <a:latin typeface="Book Antiqua" panose="02040602050305030304" pitchFamily="18" charset="0"/>
            </a:endParaRPr>
          </a:p>
        </p:txBody>
      </p:sp>
      <p:sp>
        <p:nvSpPr>
          <p:cNvPr id="36899" name="Freeform 358"/>
          <p:cNvSpPr>
            <a:spLocks/>
          </p:cNvSpPr>
          <p:nvPr/>
        </p:nvSpPr>
        <p:spPr bwMode="auto">
          <a:xfrm>
            <a:off x="2649538" y="1690688"/>
            <a:ext cx="157162" cy="844550"/>
          </a:xfrm>
          <a:custGeom>
            <a:avLst/>
            <a:gdLst>
              <a:gd name="T0" fmla="*/ 0 w 272"/>
              <a:gd name="T1" fmla="*/ 0 h 1776"/>
              <a:gd name="T2" fmla="*/ 78581 w 272"/>
              <a:gd name="T3" fmla="*/ 70379 h 1776"/>
              <a:gd name="T4" fmla="*/ 78581 w 272"/>
              <a:gd name="T5" fmla="*/ 351896 h 1776"/>
              <a:gd name="T6" fmla="*/ 157162 w 272"/>
              <a:gd name="T7" fmla="*/ 422275 h 1776"/>
              <a:gd name="T8" fmla="*/ 78581 w 272"/>
              <a:gd name="T9" fmla="*/ 492654 h 1776"/>
              <a:gd name="T10" fmla="*/ 78581 w 272"/>
              <a:gd name="T11" fmla="*/ 774171 h 1776"/>
              <a:gd name="T12" fmla="*/ 0 w 272"/>
              <a:gd name="T13" fmla="*/ 844550 h 1776"/>
              <a:gd name="T14" fmla="*/ 0 60000 65536"/>
              <a:gd name="T15" fmla="*/ 0 60000 65536"/>
              <a:gd name="T16" fmla="*/ 0 60000 65536"/>
              <a:gd name="T17" fmla="*/ 0 60000 65536"/>
              <a:gd name="T18" fmla="*/ 0 60000 65536"/>
              <a:gd name="T19" fmla="*/ 0 60000 65536"/>
              <a:gd name="T20" fmla="*/ 0 60000 65536"/>
              <a:gd name="T21" fmla="*/ 0 w 272"/>
              <a:gd name="T22" fmla="*/ 0 h 1776"/>
              <a:gd name="T23" fmla="*/ 272 w 272"/>
              <a:gd name="T24" fmla="*/ 1776 h 177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72" h="1776">
                <a:moveTo>
                  <a:pt x="0" y="0"/>
                </a:moveTo>
                <a:cubicBezTo>
                  <a:pt x="76" y="0"/>
                  <a:pt x="136" y="67"/>
                  <a:pt x="136" y="148"/>
                </a:cubicBezTo>
                <a:lnTo>
                  <a:pt x="136" y="740"/>
                </a:lnTo>
                <a:cubicBezTo>
                  <a:pt x="136" y="822"/>
                  <a:pt x="197" y="888"/>
                  <a:pt x="272" y="888"/>
                </a:cubicBezTo>
                <a:cubicBezTo>
                  <a:pt x="197" y="888"/>
                  <a:pt x="136" y="955"/>
                  <a:pt x="136" y="1036"/>
                </a:cubicBezTo>
                <a:lnTo>
                  <a:pt x="136" y="1628"/>
                </a:lnTo>
                <a:cubicBezTo>
                  <a:pt x="136" y="1710"/>
                  <a:pt x="76" y="1776"/>
                  <a:pt x="0" y="1776"/>
                </a:cubicBezTo>
              </a:path>
            </a:pathLst>
          </a:cu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6900" name="Line 361"/>
          <p:cNvSpPr>
            <a:spLocks noChangeShapeType="1"/>
          </p:cNvSpPr>
          <p:nvPr/>
        </p:nvSpPr>
        <p:spPr bwMode="auto">
          <a:xfrm>
            <a:off x="4449763" y="3643313"/>
            <a:ext cx="0" cy="1936750"/>
          </a:xfrm>
          <a:prstGeom prst="line">
            <a:avLst/>
          </a:prstGeom>
          <a:noFill/>
          <a:ln w="952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de-DE"/>
          </a:p>
        </p:txBody>
      </p:sp>
      <p:sp>
        <p:nvSpPr>
          <p:cNvPr id="36901" name="Text Box 362"/>
          <p:cNvSpPr txBox="1">
            <a:spLocks noChangeArrowheads="1"/>
          </p:cNvSpPr>
          <p:nvPr/>
        </p:nvSpPr>
        <p:spPr bwMode="auto">
          <a:xfrm>
            <a:off x="7399338" y="2390775"/>
            <a:ext cx="1154112"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r">
              <a:spcBef>
                <a:spcPct val="0"/>
              </a:spcBef>
              <a:buClrTx/>
              <a:buFontTx/>
              <a:buNone/>
            </a:pPr>
            <a:r>
              <a:rPr lang="de-DE" altLang="de-DE" sz="1600">
                <a:latin typeface="Arial" panose="020B0604020202020204" pitchFamily="34" charset="0"/>
              </a:rPr>
              <a:t>Vorteil</a:t>
            </a:r>
            <a:br>
              <a:rPr lang="de-DE" altLang="de-DE" sz="1600">
                <a:latin typeface="Arial" panose="020B0604020202020204" pitchFamily="34" charset="0"/>
              </a:rPr>
            </a:br>
            <a:r>
              <a:rPr lang="de-DE" altLang="de-DE" sz="1600">
                <a:latin typeface="Arial" panose="020B0604020202020204" pitchFamily="34" charset="0"/>
              </a:rPr>
              <a:t>gegenüber</a:t>
            </a:r>
          </a:p>
          <a:p>
            <a:pPr algn="r">
              <a:spcBef>
                <a:spcPct val="0"/>
              </a:spcBef>
              <a:buClrTx/>
              <a:buFontTx/>
              <a:buNone/>
            </a:pPr>
            <a:r>
              <a:rPr lang="de-DE" altLang="de-DE" sz="1600">
                <a:latin typeface="Arial" panose="020B0604020202020204" pitchFamily="34" charset="0"/>
              </a:rPr>
              <a:t>Kassakurs</a:t>
            </a:r>
          </a:p>
        </p:txBody>
      </p:sp>
      <p:sp>
        <p:nvSpPr>
          <p:cNvPr id="36902" name="Text Box 363"/>
          <p:cNvSpPr txBox="1">
            <a:spLocks noChangeArrowheads="1"/>
          </p:cNvSpPr>
          <p:nvPr/>
        </p:nvSpPr>
        <p:spPr bwMode="auto">
          <a:xfrm>
            <a:off x="2346325" y="4892675"/>
            <a:ext cx="1604963"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r">
              <a:spcBef>
                <a:spcPct val="0"/>
              </a:spcBef>
              <a:buClrTx/>
              <a:buFontTx/>
              <a:buNone/>
            </a:pPr>
            <a:r>
              <a:rPr lang="de-DE" altLang="de-DE" sz="1600">
                <a:latin typeface="Arial" panose="020B0604020202020204" pitchFamily="34" charset="0"/>
              </a:rPr>
              <a:t>Nachteil gegen-</a:t>
            </a:r>
            <a:br>
              <a:rPr lang="de-DE" altLang="de-DE" sz="1600">
                <a:latin typeface="Arial" panose="020B0604020202020204" pitchFamily="34" charset="0"/>
              </a:rPr>
            </a:br>
            <a:r>
              <a:rPr lang="de-DE" altLang="de-DE" sz="1600">
                <a:latin typeface="Arial" panose="020B0604020202020204" pitchFamily="34" charset="0"/>
              </a:rPr>
              <a:t>über Kassakurs</a:t>
            </a:r>
          </a:p>
        </p:txBody>
      </p:sp>
    </p:spTree>
    <p:extLst>
      <p:ext uri="{BB962C8B-B14F-4D97-AF65-F5344CB8AC3E}">
        <p14:creationId xmlns:p14="http://schemas.microsoft.com/office/powerpoint/2010/main" val="85612922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7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78100" y="1738313"/>
            <a:ext cx="5383213" cy="177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
        <p:nvSpPr>
          <p:cNvPr id="37891" name="Text Box 5"/>
          <p:cNvSpPr txBox="1">
            <a:spLocks noChangeArrowheads="1"/>
          </p:cNvSpPr>
          <p:nvPr/>
        </p:nvSpPr>
        <p:spPr bwMode="auto">
          <a:xfrm>
            <a:off x="1422400" y="3810000"/>
            <a:ext cx="7416800" cy="2923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defTabSz="1428750">
              <a:spcBef>
                <a:spcPct val="20000"/>
              </a:spcBef>
              <a:buClr>
                <a:schemeClr val="tx2"/>
              </a:buClr>
              <a:buChar char="•"/>
              <a:defRPr sz="2400">
                <a:solidFill>
                  <a:schemeClr val="tx1"/>
                </a:solidFill>
                <a:latin typeface="Times New Roman" panose="02020603050405020304" pitchFamily="18" charset="0"/>
              </a:defRPr>
            </a:lvl1pPr>
            <a:lvl2pPr marL="742950" indent="-285750" defTabSz="1428750">
              <a:spcBef>
                <a:spcPct val="20000"/>
              </a:spcBef>
              <a:buClr>
                <a:schemeClr val="tx2"/>
              </a:buClr>
              <a:buChar char="–"/>
              <a:defRPr sz="2400">
                <a:solidFill>
                  <a:schemeClr val="tx1"/>
                </a:solidFill>
                <a:latin typeface="Times New Roman" panose="02020603050405020304" pitchFamily="18" charset="0"/>
              </a:defRPr>
            </a:lvl2pPr>
            <a:lvl3pPr marL="1143000" indent="-228600" defTabSz="1428750">
              <a:spcBef>
                <a:spcPct val="20000"/>
              </a:spcBef>
              <a:buClr>
                <a:schemeClr val="tx2"/>
              </a:buClr>
              <a:buChar char="•"/>
              <a:defRPr sz="2400">
                <a:solidFill>
                  <a:schemeClr val="tx1"/>
                </a:solidFill>
                <a:latin typeface="Times New Roman" panose="02020603050405020304" pitchFamily="18" charset="0"/>
              </a:defRPr>
            </a:lvl3pPr>
            <a:lvl4pPr marL="1600200" indent="-228600" defTabSz="1428750">
              <a:spcBef>
                <a:spcPct val="20000"/>
              </a:spcBef>
              <a:buClr>
                <a:schemeClr val="tx2"/>
              </a:buClr>
              <a:buChar char="–"/>
              <a:defRPr sz="2000">
                <a:solidFill>
                  <a:schemeClr val="tx1"/>
                </a:solidFill>
                <a:latin typeface="Times New Roman" panose="02020603050405020304" pitchFamily="18" charset="0"/>
              </a:defRPr>
            </a:lvl4pPr>
            <a:lvl5pPr marL="2057400" indent="-228600" defTabSz="1428750">
              <a:spcBef>
                <a:spcPct val="20000"/>
              </a:spcBef>
              <a:buClr>
                <a:schemeClr val="tx2"/>
              </a:buClr>
              <a:buChar char="•"/>
              <a:defRPr sz="2000">
                <a:solidFill>
                  <a:schemeClr val="tx1"/>
                </a:solidFill>
                <a:latin typeface="Times New Roman" panose="02020603050405020304" pitchFamily="18" charset="0"/>
              </a:defRPr>
            </a:lvl5pPr>
            <a:lvl6pPr marL="25146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de-DE" sz="1600" dirty="0">
                <a:latin typeface="Arial" panose="020B0604020202020204" pitchFamily="34" charset="0"/>
              </a:rPr>
              <a:t>Beispiel: </a:t>
            </a:r>
            <a:r>
              <a:rPr lang="de-DE" altLang="de-DE" sz="1600" u="sng" dirty="0">
                <a:latin typeface="Arial" panose="020B0604020202020204" pitchFamily="34" charset="0"/>
              </a:rPr>
              <a:t>Verkauf von EURO gegen USD</a:t>
            </a:r>
            <a:r>
              <a:rPr lang="de-DE" altLang="de-DE" sz="1600" dirty="0" smtClean="0">
                <a:latin typeface="Arial" panose="020B0604020202020204" pitchFamily="34" charset="0"/>
              </a:rPr>
              <a:t>:</a:t>
            </a:r>
          </a:p>
          <a:p>
            <a:pPr>
              <a:spcBef>
                <a:spcPct val="50000"/>
              </a:spcBef>
              <a:buClrTx/>
              <a:buNone/>
            </a:pPr>
            <a:r>
              <a:rPr lang="de-DE" altLang="de-DE" sz="1600" dirty="0">
                <a:latin typeface="Arial" panose="020B0604020202020204" pitchFamily="34" charset="0"/>
              </a:rPr>
              <a:t>Kassakurs Januar: 1,3 </a:t>
            </a:r>
            <a:r>
              <a:rPr lang="de-DE" altLang="de-DE" sz="1600" dirty="0" smtClean="0">
                <a:latin typeface="Arial" panose="020B0604020202020204" pitchFamily="34" charset="0"/>
              </a:rPr>
              <a:t>EUR/USD</a:t>
            </a:r>
            <a:endParaRPr lang="de-DE" altLang="de-DE" sz="1600" dirty="0">
              <a:latin typeface="Arial" panose="020B0604020202020204" pitchFamily="34" charset="0"/>
            </a:endParaRPr>
          </a:p>
          <a:p>
            <a:pPr>
              <a:spcBef>
                <a:spcPct val="50000"/>
              </a:spcBef>
              <a:buClrTx/>
              <a:buFontTx/>
              <a:buNone/>
            </a:pPr>
            <a:r>
              <a:rPr lang="de-DE" altLang="de-DE" sz="1600" dirty="0">
                <a:latin typeface="Arial" panose="020B0604020202020204" pitchFamily="34" charset="0"/>
              </a:rPr>
              <a:t>Preis einer </a:t>
            </a:r>
            <a:r>
              <a:rPr lang="de-DE" altLang="de-DE" sz="1600" dirty="0" smtClean="0">
                <a:latin typeface="Arial" panose="020B0604020202020204" pitchFamily="34" charset="0"/>
              </a:rPr>
              <a:t>Juni-</a:t>
            </a:r>
            <a:r>
              <a:rPr lang="de-DE" altLang="de-DE" sz="1600" dirty="0" err="1" smtClean="0">
                <a:latin typeface="Arial" panose="020B0604020202020204" pitchFamily="34" charset="0"/>
              </a:rPr>
              <a:t>Put</a:t>
            </a:r>
            <a:r>
              <a:rPr lang="de-DE" altLang="de-DE" sz="1600" dirty="0" smtClean="0">
                <a:latin typeface="Arial" panose="020B0604020202020204" pitchFamily="34" charset="0"/>
              </a:rPr>
              <a:t>-Option</a:t>
            </a:r>
            <a:r>
              <a:rPr lang="de-DE" altLang="de-DE" sz="1600" dirty="0">
                <a:latin typeface="Arial" panose="020B0604020202020204" pitchFamily="34" charset="0"/>
              </a:rPr>
              <a:t>: 100‘000 x 0,0421 USD = 4‘210 USD</a:t>
            </a:r>
          </a:p>
          <a:p>
            <a:pPr>
              <a:spcBef>
                <a:spcPct val="50000"/>
              </a:spcBef>
              <a:buClrTx/>
              <a:buFontTx/>
              <a:buNone/>
            </a:pPr>
            <a:r>
              <a:rPr lang="de-DE" altLang="de-DE" sz="1600" dirty="0">
                <a:latin typeface="Arial" panose="020B0604020202020204" pitchFamily="34" charset="0"/>
              </a:rPr>
              <a:t>Bei Ausübung der Option wird für den EURO 1,325 - 0,042 =1,283 USD bezahlt.</a:t>
            </a:r>
          </a:p>
          <a:p>
            <a:pPr>
              <a:spcBef>
                <a:spcPct val="50000"/>
              </a:spcBef>
              <a:buClrTx/>
              <a:buFontTx/>
              <a:buNone/>
            </a:pPr>
            <a:r>
              <a:rPr lang="de-DE" altLang="de-DE" sz="1600" dirty="0">
                <a:latin typeface="Arial" panose="020B0604020202020204" pitchFamily="34" charset="0"/>
              </a:rPr>
              <a:t>Gegenüber dem Kassakurs (1,3079 USD) entspricht dies einer Optionsprämie von 0,0249 USD (=1,9%)</a:t>
            </a:r>
          </a:p>
          <a:p>
            <a:pPr>
              <a:spcBef>
                <a:spcPct val="50000"/>
              </a:spcBef>
              <a:buClrTx/>
              <a:buFontTx/>
              <a:buNone/>
            </a:pPr>
            <a:r>
              <a:rPr lang="de-DE" altLang="de-DE" sz="1600" dirty="0">
                <a:latin typeface="Arial" panose="020B0604020202020204" pitchFamily="34" charset="0"/>
              </a:rPr>
              <a:t>Wenn Kassakurs </a:t>
            </a:r>
            <a:r>
              <a:rPr lang="de-DE" altLang="de-DE" sz="1600" dirty="0" smtClean="0">
                <a:latin typeface="Arial" panose="020B0604020202020204" pitchFamily="34" charset="0"/>
              </a:rPr>
              <a:t>im Juni </a:t>
            </a:r>
            <a:r>
              <a:rPr lang="de-DE" altLang="de-DE" sz="1600" dirty="0">
                <a:latin typeface="Arial" panose="020B0604020202020204" pitchFamily="34" charset="0"/>
              </a:rPr>
              <a:t>unter 1,325 EUR/USD liegt, wird die Option ausgeübt. Der Käufer der </a:t>
            </a:r>
            <a:r>
              <a:rPr lang="de-DE" altLang="de-DE" sz="1600" dirty="0" err="1">
                <a:latin typeface="Arial" panose="020B0604020202020204" pitchFamily="34" charset="0"/>
              </a:rPr>
              <a:t>Put</a:t>
            </a:r>
            <a:r>
              <a:rPr lang="de-DE" altLang="de-DE" sz="1600" dirty="0">
                <a:latin typeface="Arial" panose="020B0604020202020204" pitchFamily="34" charset="0"/>
              </a:rPr>
              <a:t>-Option sichert sich gegenüber fallendem EURO (bzw. steigendem USD) ab.</a:t>
            </a:r>
          </a:p>
        </p:txBody>
      </p:sp>
      <p:sp>
        <p:nvSpPr>
          <p:cNvPr id="37892" name="Rectangle 3"/>
          <p:cNvSpPr>
            <a:spLocks noGrp="1" noChangeArrowheads="1"/>
          </p:cNvSpPr>
          <p:nvPr>
            <p:ph type="title"/>
          </p:nvPr>
        </p:nvSpPr>
        <p:spPr>
          <a:xfrm>
            <a:off x="1908175" y="381000"/>
            <a:ext cx="6702425" cy="1149350"/>
          </a:xfrm>
        </p:spPr>
        <p:txBody>
          <a:bodyPr/>
          <a:lstStyle/>
          <a:p>
            <a:r>
              <a:rPr lang="de-DE" altLang="de-DE" dirty="0" smtClean="0"/>
              <a:t>Beispiel: Euro-</a:t>
            </a:r>
            <a:r>
              <a:rPr lang="de-DE" altLang="de-DE" dirty="0" err="1" smtClean="0"/>
              <a:t>Put</a:t>
            </a:r>
            <a:r>
              <a:rPr lang="de-DE" altLang="de-DE" dirty="0" smtClean="0"/>
              <a:t>-Option</a:t>
            </a:r>
            <a:endParaRPr lang="de-DE" altLang="de-DE" sz="1800" dirty="0" smtClean="0"/>
          </a:p>
        </p:txBody>
      </p:sp>
    </p:spTree>
    <p:extLst>
      <p:ext uri="{BB962C8B-B14F-4D97-AF65-F5344CB8AC3E}">
        <p14:creationId xmlns:p14="http://schemas.microsoft.com/office/powerpoint/2010/main" val="1762335135"/>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reeform 1199"/>
          <p:cNvSpPr>
            <a:spLocks/>
          </p:cNvSpPr>
          <p:nvPr/>
        </p:nvSpPr>
        <p:spPr bwMode="auto">
          <a:xfrm>
            <a:off x="3536950" y="1841500"/>
            <a:ext cx="5002213" cy="2757488"/>
          </a:xfrm>
          <a:custGeom>
            <a:avLst/>
            <a:gdLst>
              <a:gd name="T0" fmla="*/ 5002213 w 3151"/>
              <a:gd name="T1" fmla="*/ 0 h 1737"/>
              <a:gd name="T2" fmla="*/ 0 w 3151"/>
              <a:gd name="T3" fmla="*/ 2730500 h 1737"/>
              <a:gd name="T4" fmla="*/ 846138 w 3151"/>
              <a:gd name="T5" fmla="*/ 2757488 h 1737"/>
              <a:gd name="T6" fmla="*/ 5002213 w 3151"/>
              <a:gd name="T7" fmla="*/ 484188 h 1737"/>
              <a:gd name="T8" fmla="*/ 5002213 w 3151"/>
              <a:gd name="T9" fmla="*/ 0 h 1737"/>
              <a:gd name="T10" fmla="*/ 0 60000 65536"/>
              <a:gd name="T11" fmla="*/ 0 60000 65536"/>
              <a:gd name="T12" fmla="*/ 0 60000 65536"/>
              <a:gd name="T13" fmla="*/ 0 60000 65536"/>
              <a:gd name="T14" fmla="*/ 0 60000 65536"/>
              <a:gd name="T15" fmla="*/ 0 w 3151"/>
              <a:gd name="T16" fmla="*/ 0 h 1737"/>
              <a:gd name="T17" fmla="*/ 3151 w 3151"/>
              <a:gd name="T18" fmla="*/ 1737 h 1737"/>
            </a:gdLst>
            <a:ahLst/>
            <a:cxnLst>
              <a:cxn ang="T10">
                <a:pos x="T0" y="T1"/>
              </a:cxn>
              <a:cxn ang="T11">
                <a:pos x="T2" y="T3"/>
              </a:cxn>
              <a:cxn ang="T12">
                <a:pos x="T4" y="T5"/>
              </a:cxn>
              <a:cxn ang="T13">
                <a:pos x="T6" y="T7"/>
              </a:cxn>
              <a:cxn ang="T14">
                <a:pos x="T8" y="T9"/>
              </a:cxn>
            </a:cxnLst>
            <a:rect l="T15" t="T16" r="T17" b="T18"/>
            <a:pathLst>
              <a:path w="3151" h="1737">
                <a:moveTo>
                  <a:pt x="3151" y="0"/>
                </a:moveTo>
                <a:lnTo>
                  <a:pt x="0" y="1720"/>
                </a:lnTo>
                <a:lnTo>
                  <a:pt x="533" y="1737"/>
                </a:lnTo>
                <a:lnTo>
                  <a:pt x="3151" y="305"/>
                </a:lnTo>
                <a:lnTo>
                  <a:pt x="3151" y="0"/>
                </a:lnTo>
                <a:close/>
              </a:path>
            </a:pathLst>
          </a:custGeom>
          <a:solidFill>
            <a:srgbClr val="FFCC00">
              <a:alpha val="50195"/>
            </a:srgbClr>
          </a:soli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wrap="none" anchor="ctr"/>
          <a:lstStyle/>
          <a:p>
            <a:endParaRPr lang="de-DE"/>
          </a:p>
        </p:txBody>
      </p:sp>
      <p:sp>
        <p:nvSpPr>
          <p:cNvPr id="38915" name="Freeform 1200"/>
          <p:cNvSpPr>
            <a:spLocks/>
          </p:cNvSpPr>
          <p:nvPr/>
        </p:nvSpPr>
        <p:spPr bwMode="auto">
          <a:xfrm>
            <a:off x="1533525" y="4572000"/>
            <a:ext cx="2043113" cy="1062038"/>
          </a:xfrm>
          <a:custGeom>
            <a:avLst/>
            <a:gdLst>
              <a:gd name="T0" fmla="*/ 2043113 w 1219"/>
              <a:gd name="T1" fmla="*/ 0 h 661"/>
              <a:gd name="T2" fmla="*/ 28493 w 1219"/>
              <a:gd name="T3" fmla="*/ 1062038 h 661"/>
              <a:gd name="T4" fmla="*/ 0 w 1219"/>
              <a:gd name="T5" fmla="*/ 1049184 h 661"/>
              <a:gd name="T6" fmla="*/ 0 w 1219"/>
              <a:gd name="T7" fmla="*/ 22494 h 661"/>
              <a:gd name="T8" fmla="*/ 2043113 w 1219"/>
              <a:gd name="T9" fmla="*/ 0 h 661"/>
              <a:gd name="T10" fmla="*/ 0 60000 65536"/>
              <a:gd name="T11" fmla="*/ 0 60000 65536"/>
              <a:gd name="T12" fmla="*/ 0 60000 65536"/>
              <a:gd name="T13" fmla="*/ 0 60000 65536"/>
              <a:gd name="T14" fmla="*/ 0 60000 65536"/>
              <a:gd name="T15" fmla="*/ 0 w 1219"/>
              <a:gd name="T16" fmla="*/ 0 h 661"/>
              <a:gd name="T17" fmla="*/ 1219 w 1219"/>
              <a:gd name="T18" fmla="*/ 661 h 661"/>
            </a:gdLst>
            <a:ahLst/>
            <a:cxnLst>
              <a:cxn ang="T10">
                <a:pos x="T0" y="T1"/>
              </a:cxn>
              <a:cxn ang="T11">
                <a:pos x="T2" y="T3"/>
              </a:cxn>
              <a:cxn ang="T12">
                <a:pos x="T4" y="T5"/>
              </a:cxn>
              <a:cxn ang="T13">
                <a:pos x="T6" y="T7"/>
              </a:cxn>
              <a:cxn ang="T14">
                <a:pos x="T8" y="T9"/>
              </a:cxn>
            </a:cxnLst>
            <a:rect l="T15" t="T16" r="T17" b="T18"/>
            <a:pathLst>
              <a:path w="1219" h="661">
                <a:moveTo>
                  <a:pt x="1219" y="0"/>
                </a:moveTo>
                <a:lnTo>
                  <a:pt x="17" y="661"/>
                </a:lnTo>
                <a:lnTo>
                  <a:pt x="0" y="653"/>
                </a:lnTo>
                <a:lnTo>
                  <a:pt x="0" y="14"/>
                </a:lnTo>
                <a:lnTo>
                  <a:pt x="1219" y="0"/>
                </a:lnTo>
                <a:close/>
              </a:path>
            </a:pathLst>
          </a:custGeom>
          <a:solidFill>
            <a:srgbClr val="99CC00">
              <a:alpha val="50195"/>
            </a:srgbClr>
          </a:soli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wrap="none" anchor="ctr"/>
          <a:lstStyle/>
          <a:p>
            <a:endParaRPr lang="de-DE"/>
          </a:p>
        </p:txBody>
      </p:sp>
      <p:sp>
        <p:nvSpPr>
          <p:cNvPr id="38916" name="Rectangle 1026"/>
          <p:cNvSpPr>
            <a:spLocks noGrp="1" noChangeArrowheads="1"/>
          </p:cNvSpPr>
          <p:nvPr>
            <p:ph type="title"/>
          </p:nvPr>
        </p:nvSpPr>
        <p:spPr/>
        <p:txBody>
          <a:bodyPr/>
          <a:lstStyle/>
          <a:p>
            <a:r>
              <a:rPr lang="de-DE" altLang="de-DE" smtClean="0"/>
              <a:t>Pay-out-Diagramm von Put-Optionen</a:t>
            </a:r>
          </a:p>
        </p:txBody>
      </p:sp>
      <p:sp>
        <p:nvSpPr>
          <p:cNvPr id="38917" name="Rectangle 1031"/>
          <p:cNvSpPr>
            <a:spLocks noChangeArrowheads="1"/>
          </p:cNvSpPr>
          <p:nvPr/>
        </p:nvSpPr>
        <p:spPr bwMode="auto">
          <a:xfrm>
            <a:off x="1522413" y="1825625"/>
            <a:ext cx="700405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18" name="Line 1032"/>
          <p:cNvSpPr>
            <a:spLocks noChangeShapeType="1"/>
          </p:cNvSpPr>
          <p:nvPr/>
        </p:nvSpPr>
        <p:spPr bwMode="auto">
          <a:xfrm>
            <a:off x="1522413" y="4370388"/>
            <a:ext cx="7004050" cy="15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19" name="Line 1033"/>
          <p:cNvSpPr>
            <a:spLocks noChangeShapeType="1"/>
          </p:cNvSpPr>
          <p:nvPr/>
        </p:nvSpPr>
        <p:spPr bwMode="auto">
          <a:xfrm>
            <a:off x="1522413" y="3098800"/>
            <a:ext cx="7004050" cy="158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20" name="Line 1034"/>
          <p:cNvSpPr>
            <a:spLocks noChangeShapeType="1"/>
          </p:cNvSpPr>
          <p:nvPr/>
        </p:nvSpPr>
        <p:spPr bwMode="auto">
          <a:xfrm>
            <a:off x="1522413" y="1825625"/>
            <a:ext cx="7004050" cy="158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21" name="Line 1035"/>
          <p:cNvSpPr>
            <a:spLocks noChangeShapeType="1"/>
          </p:cNvSpPr>
          <p:nvPr/>
        </p:nvSpPr>
        <p:spPr bwMode="auto">
          <a:xfrm>
            <a:off x="3854450" y="1825625"/>
            <a:ext cx="1588" cy="381793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22" name="Line 1036"/>
          <p:cNvSpPr>
            <a:spLocks noChangeShapeType="1"/>
          </p:cNvSpPr>
          <p:nvPr/>
        </p:nvSpPr>
        <p:spPr bwMode="auto">
          <a:xfrm>
            <a:off x="6194425" y="1825625"/>
            <a:ext cx="1588" cy="381793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23" name="Line 1037"/>
          <p:cNvSpPr>
            <a:spLocks noChangeShapeType="1"/>
          </p:cNvSpPr>
          <p:nvPr/>
        </p:nvSpPr>
        <p:spPr bwMode="auto">
          <a:xfrm>
            <a:off x="8526463" y="1825625"/>
            <a:ext cx="1587" cy="381793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24" name="Line 1039"/>
          <p:cNvSpPr>
            <a:spLocks noChangeShapeType="1"/>
          </p:cNvSpPr>
          <p:nvPr/>
        </p:nvSpPr>
        <p:spPr bwMode="auto">
          <a:xfrm>
            <a:off x="1522413" y="1825625"/>
            <a:ext cx="1587" cy="3817938"/>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25" name="Line 1040"/>
          <p:cNvSpPr>
            <a:spLocks noChangeShapeType="1"/>
          </p:cNvSpPr>
          <p:nvPr/>
        </p:nvSpPr>
        <p:spPr bwMode="auto">
          <a:xfrm>
            <a:off x="1473200" y="5643563"/>
            <a:ext cx="49213"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26" name="Line 1042"/>
          <p:cNvSpPr>
            <a:spLocks noChangeShapeType="1"/>
          </p:cNvSpPr>
          <p:nvPr/>
        </p:nvSpPr>
        <p:spPr bwMode="auto">
          <a:xfrm>
            <a:off x="1473200" y="3098800"/>
            <a:ext cx="4921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27" name="Line 1043"/>
          <p:cNvSpPr>
            <a:spLocks noChangeShapeType="1"/>
          </p:cNvSpPr>
          <p:nvPr/>
        </p:nvSpPr>
        <p:spPr bwMode="auto">
          <a:xfrm>
            <a:off x="1473200" y="1825625"/>
            <a:ext cx="4921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28" name="Line 1044"/>
          <p:cNvSpPr>
            <a:spLocks noChangeShapeType="1"/>
          </p:cNvSpPr>
          <p:nvPr/>
        </p:nvSpPr>
        <p:spPr bwMode="auto">
          <a:xfrm>
            <a:off x="1522413" y="5643563"/>
            <a:ext cx="7004050" cy="1587"/>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29" name="Line 1045"/>
          <p:cNvSpPr>
            <a:spLocks noChangeShapeType="1"/>
          </p:cNvSpPr>
          <p:nvPr/>
        </p:nvSpPr>
        <p:spPr bwMode="auto">
          <a:xfrm flipV="1">
            <a:off x="1522413" y="5643563"/>
            <a:ext cx="1587" cy="523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30" name="Line 1046"/>
          <p:cNvSpPr>
            <a:spLocks noChangeShapeType="1"/>
          </p:cNvSpPr>
          <p:nvPr/>
        </p:nvSpPr>
        <p:spPr bwMode="auto">
          <a:xfrm flipV="1">
            <a:off x="3854450" y="5643563"/>
            <a:ext cx="1588" cy="523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31" name="Line 1047"/>
          <p:cNvSpPr>
            <a:spLocks noChangeShapeType="1"/>
          </p:cNvSpPr>
          <p:nvPr/>
        </p:nvSpPr>
        <p:spPr bwMode="auto">
          <a:xfrm flipV="1">
            <a:off x="6194425" y="5643563"/>
            <a:ext cx="1588" cy="523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32" name="Line 1048"/>
          <p:cNvSpPr>
            <a:spLocks noChangeShapeType="1"/>
          </p:cNvSpPr>
          <p:nvPr/>
        </p:nvSpPr>
        <p:spPr bwMode="auto">
          <a:xfrm flipV="1">
            <a:off x="8526463" y="5643563"/>
            <a:ext cx="1587" cy="523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64217" name="Freeform 1049"/>
          <p:cNvSpPr>
            <a:spLocks/>
          </p:cNvSpPr>
          <p:nvPr/>
        </p:nvSpPr>
        <p:spPr bwMode="auto">
          <a:xfrm>
            <a:off x="1522413" y="2190750"/>
            <a:ext cx="7004050" cy="2546350"/>
          </a:xfrm>
          <a:custGeom>
            <a:avLst/>
            <a:gdLst>
              <a:gd name="T0" fmla="*/ 0 w 862"/>
              <a:gd name="T1" fmla="*/ 2546350 h 292"/>
              <a:gd name="T2" fmla="*/ 585025 w 862"/>
              <a:gd name="T3" fmla="*/ 2546350 h 292"/>
              <a:gd name="T4" fmla="*/ 1170050 w 862"/>
              <a:gd name="T5" fmla="*/ 2546350 h 292"/>
              <a:gd name="T6" fmla="*/ 1755075 w 862"/>
              <a:gd name="T7" fmla="*/ 2546350 h 292"/>
              <a:gd name="T8" fmla="*/ 2331975 w 862"/>
              <a:gd name="T9" fmla="*/ 2546350 h 292"/>
              <a:gd name="T10" fmla="*/ 2917000 w 862"/>
              <a:gd name="T11" fmla="*/ 2232416 h 292"/>
              <a:gd name="T12" fmla="*/ 3502025 w 862"/>
              <a:gd name="T13" fmla="*/ 1909763 h 292"/>
              <a:gd name="T14" fmla="*/ 4087050 w 862"/>
              <a:gd name="T15" fmla="*/ 1595829 h 292"/>
              <a:gd name="T16" fmla="*/ 4672075 w 862"/>
              <a:gd name="T17" fmla="*/ 1273175 h 292"/>
              <a:gd name="T18" fmla="*/ 5248975 w 862"/>
              <a:gd name="T19" fmla="*/ 959241 h 292"/>
              <a:gd name="T20" fmla="*/ 5834000 w 862"/>
              <a:gd name="T21" fmla="*/ 636588 h 292"/>
              <a:gd name="T22" fmla="*/ 6419025 w 862"/>
              <a:gd name="T23" fmla="*/ 322654 h 292"/>
              <a:gd name="T24" fmla="*/ 7004050 w 862"/>
              <a:gd name="T25" fmla="*/ 0 h 29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62"/>
              <a:gd name="T40" fmla="*/ 0 h 292"/>
              <a:gd name="T41" fmla="*/ 862 w 862"/>
              <a:gd name="T42" fmla="*/ 292 h 29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62" h="292">
                <a:moveTo>
                  <a:pt x="0" y="292"/>
                </a:moveTo>
                <a:lnTo>
                  <a:pt x="72" y="292"/>
                </a:lnTo>
                <a:lnTo>
                  <a:pt x="144" y="292"/>
                </a:lnTo>
                <a:lnTo>
                  <a:pt x="216" y="292"/>
                </a:lnTo>
                <a:lnTo>
                  <a:pt x="287" y="292"/>
                </a:lnTo>
                <a:lnTo>
                  <a:pt x="359" y="256"/>
                </a:lnTo>
                <a:lnTo>
                  <a:pt x="431" y="219"/>
                </a:lnTo>
                <a:lnTo>
                  <a:pt x="503" y="183"/>
                </a:lnTo>
                <a:lnTo>
                  <a:pt x="575" y="146"/>
                </a:lnTo>
                <a:lnTo>
                  <a:pt x="646" y="110"/>
                </a:lnTo>
                <a:lnTo>
                  <a:pt x="718" y="73"/>
                </a:lnTo>
                <a:lnTo>
                  <a:pt x="790" y="37"/>
                </a:lnTo>
                <a:lnTo>
                  <a:pt x="862" y="0"/>
                </a:lnTo>
              </a:path>
            </a:pathLst>
          </a:custGeom>
          <a:noFill/>
          <a:ln w="23813">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8934" name="Freeform 1050"/>
          <p:cNvSpPr>
            <a:spLocks/>
          </p:cNvSpPr>
          <p:nvPr/>
        </p:nvSpPr>
        <p:spPr bwMode="auto">
          <a:xfrm>
            <a:off x="1522413" y="2357438"/>
            <a:ext cx="7004050" cy="2232025"/>
          </a:xfrm>
          <a:custGeom>
            <a:avLst/>
            <a:gdLst>
              <a:gd name="T0" fmla="*/ 0 w 862"/>
              <a:gd name="T1" fmla="*/ 2232025 h 256"/>
              <a:gd name="T2" fmla="*/ 585025 w 862"/>
              <a:gd name="T3" fmla="*/ 2232025 h 256"/>
              <a:gd name="T4" fmla="*/ 1170050 w 862"/>
              <a:gd name="T5" fmla="*/ 2232025 h 256"/>
              <a:gd name="T6" fmla="*/ 1755075 w 862"/>
              <a:gd name="T7" fmla="*/ 2232025 h 256"/>
              <a:gd name="T8" fmla="*/ 2331975 w 862"/>
              <a:gd name="T9" fmla="*/ 2232025 h 256"/>
              <a:gd name="T10" fmla="*/ 2917000 w 862"/>
              <a:gd name="T11" fmla="*/ 2232025 h 256"/>
              <a:gd name="T12" fmla="*/ 3502025 w 862"/>
              <a:gd name="T13" fmla="*/ 1909428 h 256"/>
              <a:gd name="T14" fmla="*/ 4087050 w 862"/>
              <a:gd name="T15" fmla="*/ 1595549 h 256"/>
              <a:gd name="T16" fmla="*/ 4672075 w 862"/>
              <a:gd name="T17" fmla="*/ 1272952 h 256"/>
              <a:gd name="T18" fmla="*/ 5248975 w 862"/>
              <a:gd name="T19" fmla="*/ 959073 h 256"/>
              <a:gd name="T20" fmla="*/ 5834000 w 862"/>
              <a:gd name="T21" fmla="*/ 636476 h 256"/>
              <a:gd name="T22" fmla="*/ 6419025 w 862"/>
              <a:gd name="T23" fmla="*/ 322597 h 256"/>
              <a:gd name="T24" fmla="*/ 7004050 w 862"/>
              <a:gd name="T25" fmla="*/ 0 h 2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62"/>
              <a:gd name="T40" fmla="*/ 0 h 256"/>
              <a:gd name="T41" fmla="*/ 862 w 862"/>
              <a:gd name="T42" fmla="*/ 256 h 25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62" h="256">
                <a:moveTo>
                  <a:pt x="0" y="256"/>
                </a:moveTo>
                <a:lnTo>
                  <a:pt x="72" y="256"/>
                </a:lnTo>
                <a:lnTo>
                  <a:pt x="144" y="256"/>
                </a:lnTo>
                <a:lnTo>
                  <a:pt x="216" y="256"/>
                </a:lnTo>
                <a:lnTo>
                  <a:pt x="287" y="256"/>
                </a:lnTo>
                <a:lnTo>
                  <a:pt x="359" y="256"/>
                </a:lnTo>
                <a:lnTo>
                  <a:pt x="431" y="219"/>
                </a:lnTo>
                <a:lnTo>
                  <a:pt x="503" y="183"/>
                </a:lnTo>
                <a:lnTo>
                  <a:pt x="575" y="146"/>
                </a:lnTo>
                <a:lnTo>
                  <a:pt x="646" y="110"/>
                </a:lnTo>
                <a:lnTo>
                  <a:pt x="718" y="73"/>
                </a:lnTo>
                <a:lnTo>
                  <a:pt x="790" y="37"/>
                </a:lnTo>
                <a:lnTo>
                  <a:pt x="862" y="0"/>
                </a:lnTo>
              </a:path>
            </a:pathLst>
          </a:custGeom>
          <a:noFill/>
          <a:ln w="23813">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264219" name="Freeform 1051"/>
          <p:cNvSpPr>
            <a:spLocks/>
          </p:cNvSpPr>
          <p:nvPr/>
        </p:nvSpPr>
        <p:spPr bwMode="auto">
          <a:xfrm>
            <a:off x="1522413" y="2566988"/>
            <a:ext cx="7004050" cy="1908175"/>
          </a:xfrm>
          <a:custGeom>
            <a:avLst/>
            <a:gdLst>
              <a:gd name="T0" fmla="*/ 0 w 862"/>
              <a:gd name="T1" fmla="*/ 1908175 h 219"/>
              <a:gd name="T2" fmla="*/ 585025 w 862"/>
              <a:gd name="T3" fmla="*/ 1908175 h 219"/>
              <a:gd name="T4" fmla="*/ 1170050 w 862"/>
              <a:gd name="T5" fmla="*/ 1908175 h 219"/>
              <a:gd name="T6" fmla="*/ 1755075 w 862"/>
              <a:gd name="T7" fmla="*/ 1908175 h 219"/>
              <a:gd name="T8" fmla="*/ 2331975 w 862"/>
              <a:gd name="T9" fmla="*/ 1908175 h 219"/>
              <a:gd name="T10" fmla="*/ 2917000 w 862"/>
              <a:gd name="T11" fmla="*/ 1908175 h 219"/>
              <a:gd name="T12" fmla="*/ 3502025 w 862"/>
              <a:gd name="T13" fmla="*/ 1908175 h 219"/>
              <a:gd name="T14" fmla="*/ 4087050 w 862"/>
              <a:gd name="T15" fmla="*/ 1594502 h 219"/>
              <a:gd name="T16" fmla="*/ 4672075 w 862"/>
              <a:gd name="T17" fmla="*/ 1272117 h 219"/>
              <a:gd name="T18" fmla="*/ 5248975 w 862"/>
              <a:gd name="T19" fmla="*/ 958444 h 219"/>
              <a:gd name="T20" fmla="*/ 5834000 w 862"/>
              <a:gd name="T21" fmla="*/ 636058 h 219"/>
              <a:gd name="T22" fmla="*/ 6419025 w 862"/>
              <a:gd name="T23" fmla="*/ 322386 h 219"/>
              <a:gd name="T24" fmla="*/ 7004050 w 862"/>
              <a:gd name="T25" fmla="*/ 0 h 2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62"/>
              <a:gd name="T40" fmla="*/ 0 h 219"/>
              <a:gd name="T41" fmla="*/ 862 w 862"/>
              <a:gd name="T42" fmla="*/ 219 h 21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62" h="219">
                <a:moveTo>
                  <a:pt x="0" y="219"/>
                </a:moveTo>
                <a:lnTo>
                  <a:pt x="72" y="219"/>
                </a:lnTo>
                <a:lnTo>
                  <a:pt x="144" y="219"/>
                </a:lnTo>
                <a:lnTo>
                  <a:pt x="216" y="219"/>
                </a:lnTo>
                <a:lnTo>
                  <a:pt x="287" y="219"/>
                </a:lnTo>
                <a:lnTo>
                  <a:pt x="359" y="219"/>
                </a:lnTo>
                <a:lnTo>
                  <a:pt x="431" y="219"/>
                </a:lnTo>
                <a:lnTo>
                  <a:pt x="503" y="183"/>
                </a:lnTo>
                <a:lnTo>
                  <a:pt x="575" y="146"/>
                </a:lnTo>
                <a:lnTo>
                  <a:pt x="646" y="110"/>
                </a:lnTo>
                <a:lnTo>
                  <a:pt x="718" y="73"/>
                </a:lnTo>
                <a:lnTo>
                  <a:pt x="790" y="37"/>
                </a:lnTo>
                <a:lnTo>
                  <a:pt x="862" y="0"/>
                </a:lnTo>
              </a:path>
            </a:pathLst>
          </a:custGeom>
          <a:noFill/>
          <a:ln w="23813">
            <a:solidFill>
              <a:srgbClr val="3366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8936" name="Rectangle 1053"/>
          <p:cNvSpPr>
            <a:spLocks noChangeArrowheads="1"/>
          </p:cNvSpPr>
          <p:nvPr/>
        </p:nvSpPr>
        <p:spPr bwMode="auto">
          <a:xfrm>
            <a:off x="1522413" y="4257675"/>
            <a:ext cx="1127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37" name="Rectangle 1054"/>
          <p:cNvSpPr>
            <a:spLocks noChangeArrowheads="1"/>
          </p:cNvSpPr>
          <p:nvPr/>
        </p:nvSpPr>
        <p:spPr bwMode="auto">
          <a:xfrm>
            <a:off x="170021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38" name="Rectangle 1055"/>
          <p:cNvSpPr>
            <a:spLocks noChangeArrowheads="1"/>
          </p:cNvSpPr>
          <p:nvPr/>
        </p:nvSpPr>
        <p:spPr bwMode="auto">
          <a:xfrm>
            <a:off x="1879600"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39" name="Rectangle 1056"/>
          <p:cNvSpPr>
            <a:spLocks noChangeArrowheads="1"/>
          </p:cNvSpPr>
          <p:nvPr/>
        </p:nvSpPr>
        <p:spPr bwMode="auto">
          <a:xfrm>
            <a:off x="2057400" y="4257675"/>
            <a:ext cx="492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0" name="Rectangle 1057"/>
          <p:cNvSpPr>
            <a:spLocks noChangeArrowheads="1"/>
          </p:cNvSpPr>
          <p:nvPr/>
        </p:nvSpPr>
        <p:spPr bwMode="auto">
          <a:xfrm>
            <a:off x="2106613" y="4257675"/>
            <a:ext cx="65087"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1" name="Rectangle 1058"/>
          <p:cNvSpPr>
            <a:spLocks noChangeArrowheads="1"/>
          </p:cNvSpPr>
          <p:nvPr/>
        </p:nvSpPr>
        <p:spPr bwMode="auto">
          <a:xfrm>
            <a:off x="223678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2" name="Rectangle 1059"/>
          <p:cNvSpPr>
            <a:spLocks noChangeArrowheads="1"/>
          </p:cNvSpPr>
          <p:nvPr/>
        </p:nvSpPr>
        <p:spPr bwMode="auto">
          <a:xfrm>
            <a:off x="2416175"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3" name="Rectangle 1060"/>
          <p:cNvSpPr>
            <a:spLocks noChangeArrowheads="1"/>
          </p:cNvSpPr>
          <p:nvPr/>
        </p:nvSpPr>
        <p:spPr bwMode="auto">
          <a:xfrm>
            <a:off x="2593975" y="4257675"/>
            <a:ext cx="98425"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4" name="Rectangle 1061"/>
          <p:cNvSpPr>
            <a:spLocks noChangeArrowheads="1"/>
          </p:cNvSpPr>
          <p:nvPr/>
        </p:nvSpPr>
        <p:spPr bwMode="auto">
          <a:xfrm>
            <a:off x="2692400" y="4257675"/>
            <a:ext cx="15875"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5" name="Rectangle 1062"/>
          <p:cNvSpPr>
            <a:spLocks noChangeArrowheads="1"/>
          </p:cNvSpPr>
          <p:nvPr/>
        </p:nvSpPr>
        <p:spPr bwMode="auto">
          <a:xfrm>
            <a:off x="2773363" y="4257675"/>
            <a:ext cx="1127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6" name="Rectangle 1063"/>
          <p:cNvSpPr>
            <a:spLocks noChangeArrowheads="1"/>
          </p:cNvSpPr>
          <p:nvPr/>
        </p:nvSpPr>
        <p:spPr bwMode="auto">
          <a:xfrm>
            <a:off x="295116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7" name="Rectangle 1064"/>
          <p:cNvSpPr>
            <a:spLocks noChangeArrowheads="1"/>
          </p:cNvSpPr>
          <p:nvPr/>
        </p:nvSpPr>
        <p:spPr bwMode="auto">
          <a:xfrm>
            <a:off x="3130550"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8" name="Rectangle 1065"/>
          <p:cNvSpPr>
            <a:spLocks noChangeArrowheads="1"/>
          </p:cNvSpPr>
          <p:nvPr/>
        </p:nvSpPr>
        <p:spPr bwMode="auto">
          <a:xfrm>
            <a:off x="3309938" y="4257675"/>
            <a:ext cx="1127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9" name="Rectangle 1066"/>
          <p:cNvSpPr>
            <a:spLocks noChangeArrowheads="1"/>
          </p:cNvSpPr>
          <p:nvPr/>
        </p:nvSpPr>
        <p:spPr bwMode="auto">
          <a:xfrm>
            <a:off x="348773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0" name="Rectangle 1067"/>
          <p:cNvSpPr>
            <a:spLocks noChangeArrowheads="1"/>
          </p:cNvSpPr>
          <p:nvPr/>
        </p:nvSpPr>
        <p:spPr bwMode="auto">
          <a:xfrm>
            <a:off x="3667125"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1" name="Rectangle 1068"/>
          <p:cNvSpPr>
            <a:spLocks noChangeArrowheads="1"/>
          </p:cNvSpPr>
          <p:nvPr/>
        </p:nvSpPr>
        <p:spPr bwMode="auto">
          <a:xfrm>
            <a:off x="3846513" y="4257675"/>
            <a:ext cx="7937"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2" name="Rectangle 1069"/>
          <p:cNvSpPr>
            <a:spLocks noChangeArrowheads="1"/>
          </p:cNvSpPr>
          <p:nvPr/>
        </p:nvSpPr>
        <p:spPr bwMode="auto">
          <a:xfrm>
            <a:off x="3854450" y="4257675"/>
            <a:ext cx="104775"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3" name="Rectangle 1070"/>
          <p:cNvSpPr>
            <a:spLocks noChangeArrowheads="1"/>
          </p:cNvSpPr>
          <p:nvPr/>
        </p:nvSpPr>
        <p:spPr bwMode="auto">
          <a:xfrm>
            <a:off x="402431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4" name="Rectangle 1071"/>
          <p:cNvSpPr>
            <a:spLocks noChangeArrowheads="1"/>
          </p:cNvSpPr>
          <p:nvPr/>
        </p:nvSpPr>
        <p:spPr bwMode="auto">
          <a:xfrm>
            <a:off x="4203700"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5" name="Rectangle 1072"/>
          <p:cNvSpPr>
            <a:spLocks noChangeArrowheads="1"/>
          </p:cNvSpPr>
          <p:nvPr/>
        </p:nvSpPr>
        <p:spPr bwMode="auto">
          <a:xfrm>
            <a:off x="4381500" y="4257675"/>
            <a:ext cx="5715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6" name="Rectangle 1073"/>
          <p:cNvSpPr>
            <a:spLocks noChangeArrowheads="1"/>
          </p:cNvSpPr>
          <p:nvPr/>
        </p:nvSpPr>
        <p:spPr bwMode="auto">
          <a:xfrm>
            <a:off x="4438650" y="4257675"/>
            <a:ext cx="5715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7" name="Rectangle 1074"/>
          <p:cNvSpPr>
            <a:spLocks noChangeArrowheads="1"/>
          </p:cNvSpPr>
          <p:nvPr/>
        </p:nvSpPr>
        <p:spPr bwMode="auto">
          <a:xfrm>
            <a:off x="456088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8" name="Rectangle 1075"/>
          <p:cNvSpPr>
            <a:spLocks noChangeArrowheads="1"/>
          </p:cNvSpPr>
          <p:nvPr/>
        </p:nvSpPr>
        <p:spPr bwMode="auto">
          <a:xfrm>
            <a:off x="4740275"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9" name="Rectangle 1076"/>
          <p:cNvSpPr>
            <a:spLocks noChangeArrowheads="1"/>
          </p:cNvSpPr>
          <p:nvPr/>
        </p:nvSpPr>
        <p:spPr bwMode="auto">
          <a:xfrm>
            <a:off x="4918075" y="4257675"/>
            <a:ext cx="10636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0" name="Rectangle 1077"/>
          <p:cNvSpPr>
            <a:spLocks noChangeArrowheads="1"/>
          </p:cNvSpPr>
          <p:nvPr/>
        </p:nvSpPr>
        <p:spPr bwMode="auto">
          <a:xfrm>
            <a:off x="5024438" y="4257675"/>
            <a:ext cx="7937"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1" name="Rectangle 1078"/>
          <p:cNvSpPr>
            <a:spLocks noChangeArrowheads="1"/>
          </p:cNvSpPr>
          <p:nvPr/>
        </p:nvSpPr>
        <p:spPr bwMode="auto">
          <a:xfrm>
            <a:off x="509746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2" name="Rectangle 1079"/>
          <p:cNvSpPr>
            <a:spLocks noChangeArrowheads="1"/>
          </p:cNvSpPr>
          <p:nvPr/>
        </p:nvSpPr>
        <p:spPr bwMode="auto">
          <a:xfrm>
            <a:off x="527526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3" name="Rectangle 1080"/>
          <p:cNvSpPr>
            <a:spLocks noChangeArrowheads="1"/>
          </p:cNvSpPr>
          <p:nvPr/>
        </p:nvSpPr>
        <p:spPr bwMode="auto">
          <a:xfrm>
            <a:off x="5454650"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4" name="Rectangle 1081"/>
          <p:cNvSpPr>
            <a:spLocks noChangeArrowheads="1"/>
          </p:cNvSpPr>
          <p:nvPr/>
        </p:nvSpPr>
        <p:spPr bwMode="auto">
          <a:xfrm>
            <a:off x="5634038" y="4257675"/>
            <a:ext cx="1127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5" name="Rectangle 1082"/>
          <p:cNvSpPr>
            <a:spLocks noChangeArrowheads="1"/>
          </p:cNvSpPr>
          <p:nvPr/>
        </p:nvSpPr>
        <p:spPr bwMode="auto">
          <a:xfrm>
            <a:off x="581183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6" name="Rectangle 1083"/>
          <p:cNvSpPr>
            <a:spLocks noChangeArrowheads="1"/>
          </p:cNvSpPr>
          <p:nvPr/>
        </p:nvSpPr>
        <p:spPr bwMode="auto">
          <a:xfrm>
            <a:off x="5991225"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7" name="Rectangle 1084"/>
          <p:cNvSpPr>
            <a:spLocks noChangeArrowheads="1"/>
          </p:cNvSpPr>
          <p:nvPr/>
        </p:nvSpPr>
        <p:spPr bwMode="auto">
          <a:xfrm>
            <a:off x="6170613" y="4257675"/>
            <a:ext cx="238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8" name="Rectangle 1085"/>
          <p:cNvSpPr>
            <a:spLocks noChangeArrowheads="1"/>
          </p:cNvSpPr>
          <p:nvPr/>
        </p:nvSpPr>
        <p:spPr bwMode="auto">
          <a:xfrm>
            <a:off x="6194425" y="4257675"/>
            <a:ext cx="889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9" name="Rectangle 1086"/>
          <p:cNvSpPr>
            <a:spLocks noChangeArrowheads="1"/>
          </p:cNvSpPr>
          <p:nvPr/>
        </p:nvSpPr>
        <p:spPr bwMode="auto">
          <a:xfrm>
            <a:off x="634841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0" name="Rectangle 1087"/>
          <p:cNvSpPr>
            <a:spLocks noChangeArrowheads="1"/>
          </p:cNvSpPr>
          <p:nvPr/>
        </p:nvSpPr>
        <p:spPr bwMode="auto">
          <a:xfrm>
            <a:off x="6527800"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1" name="Rectangle 1088"/>
          <p:cNvSpPr>
            <a:spLocks noChangeArrowheads="1"/>
          </p:cNvSpPr>
          <p:nvPr/>
        </p:nvSpPr>
        <p:spPr bwMode="auto">
          <a:xfrm>
            <a:off x="6705600" y="4257675"/>
            <a:ext cx="65088"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2" name="Rectangle 1089"/>
          <p:cNvSpPr>
            <a:spLocks noChangeArrowheads="1"/>
          </p:cNvSpPr>
          <p:nvPr/>
        </p:nvSpPr>
        <p:spPr bwMode="auto">
          <a:xfrm>
            <a:off x="6770688" y="4257675"/>
            <a:ext cx="492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3" name="Rectangle 1090"/>
          <p:cNvSpPr>
            <a:spLocks noChangeArrowheads="1"/>
          </p:cNvSpPr>
          <p:nvPr/>
        </p:nvSpPr>
        <p:spPr bwMode="auto">
          <a:xfrm>
            <a:off x="688498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4" name="Rectangle 1091"/>
          <p:cNvSpPr>
            <a:spLocks noChangeArrowheads="1"/>
          </p:cNvSpPr>
          <p:nvPr/>
        </p:nvSpPr>
        <p:spPr bwMode="auto">
          <a:xfrm>
            <a:off x="7064375"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5" name="Rectangle 1092"/>
          <p:cNvSpPr>
            <a:spLocks noChangeArrowheads="1"/>
          </p:cNvSpPr>
          <p:nvPr/>
        </p:nvSpPr>
        <p:spPr bwMode="auto">
          <a:xfrm>
            <a:off x="7242175"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6" name="Rectangle 1093"/>
          <p:cNvSpPr>
            <a:spLocks noChangeArrowheads="1"/>
          </p:cNvSpPr>
          <p:nvPr/>
        </p:nvSpPr>
        <p:spPr bwMode="auto">
          <a:xfrm>
            <a:off x="742156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7" name="Rectangle 1094"/>
          <p:cNvSpPr>
            <a:spLocks noChangeArrowheads="1"/>
          </p:cNvSpPr>
          <p:nvPr/>
        </p:nvSpPr>
        <p:spPr bwMode="auto">
          <a:xfrm>
            <a:off x="7600950"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8" name="Rectangle 1095"/>
          <p:cNvSpPr>
            <a:spLocks noChangeArrowheads="1"/>
          </p:cNvSpPr>
          <p:nvPr/>
        </p:nvSpPr>
        <p:spPr bwMode="auto">
          <a:xfrm>
            <a:off x="7778750"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9" name="Rectangle 1096"/>
          <p:cNvSpPr>
            <a:spLocks noChangeArrowheads="1"/>
          </p:cNvSpPr>
          <p:nvPr/>
        </p:nvSpPr>
        <p:spPr bwMode="auto">
          <a:xfrm>
            <a:off x="7958138" y="4257675"/>
            <a:ext cx="1127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80" name="Rectangle 1097"/>
          <p:cNvSpPr>
            <a:spLocks noChangeArrowheads="1"/>
          </p:cNvSpPr>
          <p:nvPr/>
        </p:nvSpPr>
        <p:spPr bwMode="auto">
          <a:xfrm>
            <a:off x="813593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81" name="Rectangle 1098"/>
          <p:cNvSpPr>
            <a:spLocks noChangeArrowheads="1"/>
          </p:cNvSpPr>
          <p:nvPr/>
        </p:nvSpPr>
        <p:spPr bwMode="auto">
          <a:xfrm>
            <a:off x="8315325"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82" name="Rectangle 1099"/>
          <p:cNvSpPr>
            <a:spLocks noChangeArrowheads="1"/>
          </p:cNvSpPr>
          <p:nvPr/>
        </p:nvSpPr>
        <p:spPr bwMode="auto">
          <a:xfrm>
            <a:off x="8494713" y="4257675"/>
            <a:ext cx="3175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83" name="Rectangle 1165"/>
          <p:cNvSpPr>
            <a:spLocks noChangeArrowheads="1"/>
          </p:cNvSpPr>
          <p:nvPr/>
        </p:nvSpPr>
        <p:spPr bwMode="auto">
          <a:xfrm>
            <a:off x="1181100" y="5548313"/>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1.2</a:t>
            </a:r>
            <a:endParaRPr lang="de-DE" altLang="de-DE" sz="1400">
              <a:latin typeface="Book Antiqua" panose="02040602050305030304" pitchFamily="18" charset="0"/>
            </a:endParaRPr>
          </a:p>
        </p:txBody>
      </p:sp>
      <p:sp>
        <p:nvSpPr>
          <p:cNvPr id="38984" name="Rectangle 1166"/>
          <p:cNvSpPr>
            <a:spLocks noChangeArrowheads="1"/>
          </p:cNvSpPr>
          <p:nvPr/>
        </p:nvSpPr>
        <p:spPr bwMode="auto">
          <a:xfrm>
            <a:off x="1181100" y="4275138"/>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a:t>
            </a:r>
            <a:endParaRPr lang="de-DE" altLang="de-DE" sz="1400">
              <a:latin typeface="Book Antiqua" panose="02040602050305030304" pitchFamily="18" charset="0"/>
            </a:endParaRPr>
          </a:p>
        </p:txBody>
      </p:sp>
      <p:sp>
        <p:nvSpPr>
          <p:cNvPr id="38985" name="Rectangle 1167"/>
          <p:cNvSpPr>
            <a:spLocks noChangeArrowheads="1"/>
          </p:cNvSpPr>
          <p:nvPr/>
        </p:nvSpPr>
        <p:spPr bwMode="auto">
          <a:xfrm>
            <a:off x="1181100" y="3001963"/>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1.4</a:t>
            </a:r>
            <a:endParaRPr lang="de-DE" altLang="de-DE" sz="1400">
              <a:latin typeface="Book Antiqua" panose="02040602050305030304" pitchFamily="18" charset="0"/>
            </a:endParaRPr>
          </a:p>
        </p:txBody>
      </p:sp>
      <p:sp>
        <p:nvSpPr>
          <p:cNvPr id="38986" name="Rectangle 1168"/>
          <p:cNvSpPr>
            <a:spLocks noChangeArrowheads="1"/>
          </p:cNvSpPr>
          <p:nvPr/>
        </p:nvSpPr>
        <p:spPr bwMode="auto">
          <a:xfrm>
            <a:off x="1181100" y="1728788"/>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1.5</a:t>
            </a:r>
            <a:endParaRPr lang="de-DE" altLang="de-DE" sz="1400">
              <a:latin typeface="Book Antiqua" panose="02040602050305030304" pitchFamily="18" charset="0"/>
            </a:endParaRPr>
          </a:p>
        </p:txBody>
      </p:sp>
      <p:sp>
        <p:nvSpPr>
          <p:cNvPr id="38987" name="Rectangle 1169"/>
          <p:cNvSpPr>
            <a:spLocks noChangeArrowheads="1"/>
          </p:cNvSpPr>
          <p:nvPr/>
        </p:nvSpPr>
        <p:spPr bwMode="auto">
          <a:xfrm>
            <a:off x="1366838" y="5791200"/>
            <a:ext cx="3444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1.20</a:t>
            </a:r>
            <a:endParaRPr lang="de-DE" altLang="de-DE" sz="1400">
              <a:latin typeface="Book Antiqua" panose="02040602050305030304" pitchFamily="18" charset="0"/>
            </a:endParaRPr>
          </a:p>
        </p:txBody>
      </p:sp>
      <p:sp>
        <p:nvSpPr>
          <p:cNvPr id="38988" name="Rectangle 1170"/>
          <p:cNvSpPr>
            <a:spLocks noChangeArrowheads="1"/>
          </p:cNvSpPr>
          <p:nvPr/>
        </p:nvSpPr>
        <p:spPr bwMode="auto">
          <a:xfrm>
            <a:off x="3698875" y="5791200"/>
            <a:ext cx="3444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1.30</a:t>
            </a:r>
            <a:endParaRPr lang="de-DE" altLang="de-DE" sz="1400">
              <a:latin typeface="Book Antiqua" panose="02040602050305030304" pitchFamily="18" charset="0"/>
            </a:endParaRPr>
          </a:p>
        </p:txBody>
      </p:sp>
      <p:sp>
        <p:nvSpPr>
          <p:cNvPr id="38989" name="Rectangle 1171"/>
          <p:cNvSpPr>
            <a:spLocks noChangeArrowheads="1"/>
          </p:cNvSpPr>
          <p:nvPr/>
        </p:nvSpPr>
        <p:spPr bwMode="auto">
          <a:xfrm>
            <a:off x="6040438" y="5791200"/>
            <a:ext cx="3444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1.40</a:t>
            </a:r>
            <a:endParaRPr lang="de-DE" altLang="de-DE" sz="1400">
              <a:latin typeface="Book Antiqua" panose="02040602050305030304" pitchFamily="18" charset="0"/>
            </a:endParaRPr>
          </a:p>
        </p:txBody>
      </p:sp>
      <p:sp>
        <p:nvSpPr>
          <p:cNvPr id="38990" name="Rectangle 1172"/>
          <p:cNvSpPr>
            <a:spLocks noChangeArrowheads="1"/>
          </p:cNvSpPr>
          <p:nvPr/>
        </p:nvSpPr>
        <p:spPr bwMode="auto">
          <a:xfrm>
            <a:off x="8372475" y="5791200"/>
            <a:ext cx="3444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1.50</a:t>
            </a:r>
            <a:endParaRPr lang="de-DE" altLang="de-DE" sz="1400">
              <a:latin typeface="Book Antiqua" panose="02040602050305030304" pitchFamily="18" charset="0"/>
            </a:endParaRPr>
          </a:p>
        </p:txBody>
      </p:sp>
      <p:sp>
        <p:nvSpPr>
          <p:cNvPr id="38991" name="Rectangle 1173"/>
          <p:cNvSpPr>
            <a:spLocks noChangeArrowheads="1"/>
          </p:cNvSpPr>
          <p:nvPr/>
        </p:nvSpPr>
        <p:spPr bwMode="auto">
          <a:xfrm>
            <a:off x="3651250" y="6000750"/>
            <a:ext cx="241252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dirty="0">
                <a:solidFill>
                  <a:srgbClr val="000000"/>
                </a:solidFill>
                <a:latin typeface="Arial" panose="020B0604020202020204" pitchFamily="34" charset="0"/>
              </a:rPr>
              <a:t>Kassakurs </a:t>
            </a:r>
            <a:r>
              <a:rPr lang="de-DE" altLang="de-DE" sz="1400" dirty="0" smtClean="0">
                <a:solidFill>
                  <a:srgbClr val="000000"/>
                </a:solidFill>
                <a:latin typeface="Arial" panose="020B0604020202020204" pitchFamily="34" charset="0"/>
              </a:rPr>
              <a:t>im Juni [EUR/USD</a:t>
            </a:r>
            <a:r>
              <a:rPr lang="de-DE" altLang="de-DE" sz="1400" dirty="0">
                <a:solidFill>
                  <a:srgbClr val="000000"/>
                </a:solidFill>
                <a:latin typeface="Arial" panose="020B0604020202020204" pitchFamily="34" charset="0"/>
              </a:rPr>
              <a:t>]</a:t>
            </a:r>
            <a:endParaRPr lang="de-DE" altLang="de-DE" sz="1400" dirty="0">
              <a:latin typeface="Book Antiqua" panose="02040602050305030304" pitchFamily="18" charset="0"/>
            </a:endParaRPr>
          </a:p>
        </p:txBody>
      </p:sp>
      <p:sp>
        <p:nvSpPr>
          <p:cNvPr id="38992" name="Rectangle 1174"/>
          <p:cNvSpPr>
            <a:spLocks noChangeArrowheads="1"/>
          </p:cNvSpPr>
          <p:nvPr/>
        </p:nvSpPr>
        <p:spPr bwMode="auto">
          <a:xfrm rot="-5400000">
            <a:off x="-734219" y="3413919"/>
            <a:ext cx="344011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Kurs für den Inhaber der Option [EUR/USD]</a:t>
            </a:r>
            <a:endParaRPr lang="de-DE" altLang="de-DE" sz="1400">
              <a:latin typeface="Book Antiqua" panose="02040602050305030304" pitchFamily="18" charset="0"/>
            </a:endParaRPr>
          </a:p>
        </p:txBody>
      </p:sp>
      <p:sp>
        <p:nvSpPr>
          <p:cNvPr id="38993" name="Line 1176"/>
          <p:cNvSpPr>
            <a:spLocks noChangeShapeType="1"/>
          </p:cNvSpPr>
          <p:nvPr/>
        </p:nvSpPr>
        <p:spPr bwMode="auto">
          <a:xfrm>
            <a:off x="1757363" y="1938338"/>
            <a:ext cx="365125" cy="1587"/>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94" name="Rectangle 1177"/>
          <p:cNvSpPr>
            <a:spLocks noChangeArrowheads="1"/>
          </p:cNvSpPr>
          <p:nvPr/>
        </p:nvSpPr>
        <p:spPr bwMode="auto">
          <a:xfrm>
            <a:off x="2163763" y="1843088"/>
            <a:ext cx="2460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a:t>
            </a:r>
            <a:endParaRPr lang="de-DE" altLang="de-DE" sz="1400">
              <a:latin typeface="Book Antiqua" panose="02040602050305030304" pitchFamily="18" charset="0"/>
            </a:endParaRPr>
          </a:p>
        </p:txBody>
      </p:sp>
      <p:sp>
        <p:nvSpPr>
          <p:cNvPr id="38995" name="Line 1178"/>
          <p:cNvSpPr>
            <a:spLocks noChangeShapeType="1"/>
          </p:cNvSpPr>
          <p:nvPr/>
        </p:nvSpPr>
        <p:spPr bwMode="auto">
          <a:xfrm>
            <a:off x="1757363" y="2270125"/>
            <a:ext cx="365125" cy="1588"/>
          </a:xfrm>
          <a:prstGeom prst="line">
            <a:avLst/>
          </a:prstGeom>
          <a:noFill/>
          <a:ln w="23813">
            <a:solidFill>
              <a:srgbClr val="0000FF"/>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96" name="Rectangle 1179"/>
          <p:cNvSpPr>
            <a:spLocks noChangeArrowheads="1"/>
          </p:cNvSpPr>
          <p:nvPr/>
        </p:nvSpPr>
        <p:spPr bwMode="auto">
          <a:xfrm>
            <a:off x="2163763" y="2173288"/>
            <a:ext cx="44291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1.325</a:t>
            </a:r>
            <a:endParaRPr lang="de-DE" altLang="de-DE" sz="1400">
              <a:latin typeface="Book Antiqua" panose="02040602050305030304" pitchFamily="18" charset="0"/>
            </a:endParaRPr>
          </a:p>
        </p:txBody>
      </p:sp>
      <p:sp>
        <p:nvSpPr>
          <p:cNvPr id="38997" name="Line 1180"/>
          <p:cNvSpPr>
            <a:spLocks noChangeShapeType="1"/>
          </p:cNvSpPr>
          <p:nvPr/>
        </p:nvSpPr>
        <p:spPr bwMode="auto">
          <a:xfrm>
            <a:off x="1757363" y="2592388"/>
            <a:ext cx="365125" cy="1587"/>
          </a:xfrm>
          <a:prstGeom prst="line">
            <a:avLst/>
          </a:prstGeom>
          <a:noFill/>
          <a:ln w="23813">
            <a:solidFill>
              <a:srgbClr val="3366FF"/>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98" name="Rectangle 1181"/>
          <p:cNvSpPr>
            <a:spLocks noChangeArrowheads="1"/>
          </p:cNvSpPr>
          <p:nvPr/>
        </p:nvSpPr>
        <p:spPr bwMode="auto">
          <a:xfrm>
            <a:off x="2163763" y="2497138"/>
            <a:ext cx="3444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1.35</a:t>
            </a:r>
            <a:endParaRPr lang="de-DE" altLang="de-DE" sz="1400">
              <a:latin typeface="Book Antiqua" panose="02040602050305030304" pitchFamily="18" charset="0"/>
            </a:endParaRPr>
          </a:p>
        </p:txBody>
      </p:sp>
      <p:sp>
        <p:nvSpPr>
          <p:cNvPr id="38999" name="Rectangle 1194"/>
          <p:cNvSpPr>
            <a:spLocks noChangeArrowheads="1"/>
          </p:cNvSpPr>
          <p:nvPr/>
        </p:nvSpPr>
        <p:spPr bwMode="auto">
          <a:xfrm>
            <a:off x="7542213" y="4003675"/>
            <a:ext cx="8778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Kassakurs </a:t>
            </a:r>
            <a:endParaRPr lang="de-DE" altLang="de-DE" sz="1400">
              <a:latin typeface="Book Antiqua" panose="02040602050305030304" pitchFamily="18" charset="0"/>
            </a:endParaRPr>
          </a:p>
        </p:txBody>
      </p:sp>
      <p:sp>
        <p:nvSpPr>
          <p:cNvPr id="39000" name="Rectangle 1196"/>
          <p:cNvSpPr>
            <a:spLocks noChangeArrowheads="1"/>
          </p:cNvSpPr>
          <p:nvPr/>
        </p:nvSpPr>
        <p:spPr bwMode="auto">
          <a:xfrm>
            <a:off x="2820988" y="2185988"/>
            <a:ext cx="1016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Strike-Preise</a:t>
            </a:r>
            <a:endParaRPr lang="de-DE" altLang="de-DE" sz="1400">
              <a:latin typeface="Book Antiqua" panose="02040602050305030304" pitchFamily="18" charset="0"/>
            </a:endParaRPr>
          </a:p>
        </p:txBody>
      </p:sp>
      <p:sp>
        <p:nvSpPr>
          <p:cNvPr id="39001" name="Freeform 1197"/>
          <p:cNvSpPr>
            <a:spLocks/>
          </p:cNvSpPr>
          <p:nvPr/>
        </p:nvSpPr>
        <p:spPr bwMode="auto">
          <a:xfrm>
            <a:off x="2646363" y="1919288"/>
            <a:ext cx="103187" cy="720725"/>
          </a:xfrm>
          <a:custGeom>
            <a:avLst/>
            <a:gdLst>
              <a:gd name="T0" fmla="*/ 0 w 256"/>
              <a:gd name="T1" fmla="*/ 0 h 1792"/>
              <a:gd name="T2" fmla="*/ 51594 w 256"/>
              <a:gd name="T3" fmla="*/ 60329 h 1792"/>
              <a:gd name="T4" fmla="*/ 51594 w 256"/>
              <a:gd name="T5" fmla="*/ 300436 h 1792"/>
              <a:gd name="T6" fmla="*/ 103187 w 256"/>
              <a:gd name="T7" fmla="*/ 360363 h 1792"/>
              <a:gd name="T8" fmla="*/ 51594 w 256"/>
              <a:gd name="T9" fmla="*/ 420691 h 1792"/>
              <a:gd name="T10" fmla="*/ 51594 w 256"/>
              <a:gd name="T11" fmla="*/ 660799 h 1792"/>
              <a:gd name="T12" fmla="*/ 0 w 256"/>
              <a:gd name="T13" fmla="*/ 720725 h 1792"/>
              <a:gd name="T14" fmla="*/ 0 60000 65536"/>
              <a:gd name="T15" fmla="*/ 0 60000 65536"/>
              <a:gd name="T16" fmla="*/ 0 60000 65536"/>
              <a:gd name="T17" fmla="*/ 0 60000 65536"/>
              <a:gd name="T18" fmla="*/ 0 60000 65536"/>
              <a:gd name="T19" fmla="*/ 0 60000 65536"/>
              <a:gd name="T20" fmla="*/ 0 60000 65536"/>
              <a:gd name="T21" fmla="*/ 0 w 256"/>
              <a:gd name="T22" fmla="*/ 0 h 1792"/>
              <a:gd name="T23" fmla="*/ 256 w 256"/>
              <a:gd name="T24" fmla="*/ 1792 h 179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56" h="1792">
                <a:moveTo>
                  <a:pt x="0" y="0"/>
                </a:moveTo>
                <a:cubicBezTo>
                  <a:pt x="71" y="0"/>
                  <a:pt x="128" y="67"/>
                  <a:pt x="128" y="150"/>
                </a:cubicBezTo>
                <a:lnTo>
                  <a:pt x="128" y="747"/>
                </a:lnTo>
                <a:cubicBezTo>
                  <a:pt x="128" y="830"/>
                  <a:pt x="186" y="896"/>
                  <a:pt x="256" y="896"/>
                </a:cubicBezTo>
                <a:cubicBezTo>
                  <a:pt x="186" y="896"/>
                  <a:pt x="128" y="963"/>
                  <a:pt x="128" y="1046"/>
                </a:cubicBezTo>
                <a:lnTo>
                  <a:pt x="128" y="1643"/>
                </a:lnTo>
                <a:cubicBezTo>
                  <a:pt x="128" y="1726"/>
                  <a:pt x="71" y="1792"/>
                  <a:pt x="0" y="1792"/>
                </a:cubicBezTo>
              </a:path>
            </a:pathLst>
          </a:cu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9002" name="Line 1202"/>
          <p:cNvSpPr>
            <a:spLocks noChangeShapeType="1"/>
          </p:cNvSpPr>
          <p:nvPr/>
        </p:nvSpPr>
        <p:spPr bwMode="auto">
          <a:xfrm>
            <a:off x="4437063" y="4100513"/>
            <a:ext cx="0" cy="1574800"/>
          </a:xfrm>
          <a:prstGeom prst="line">
            <a:avLst/>
          </a:prstGeom>
          <a:noFill/>
          <a:ln w="952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de-DE"/>
          </a:p>
        </p:txBody>
      </p:sp>
      <p:sp>
        <p:nvSpPr>
          <p:cNvPr id="39003" name="Text Box 1203"/>
          <p:cNvSpPr txBox="1">
            <a:spLocks noChangeArrowheads="1"/>
          </p:cNvSpPr>
          <p:nvPr/>
        </p:nvSpPr>
        <p:spPr bwMode="auto">
          <a:xfrm>
            <a:off x="1550988" y="4770438"/>
            <a:ext cx="1154112"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600">
                <a:latin typeface="Arial" panose="020B0604020202020204" pitchFamily="34" charset="0"/>
              </a:rPr>
              <a:t>Vorteil</a:t>
            </a:r>
            <a:br>
              <a:rPr lang="de-DE" altLang="de-DE" sz="1600">
                <a:latin typeface="Arial" panose="020B0604020202020204" pitchFamily="34" charset="0"/>
              </a:rPr>
            </a:br>
            <a:r>
              <a:rPr lang="de-DE" altLang="de-DE" sz="1600">
                <a:latin typeface="Arial" panose="020B0604020202020204" pitchFamily="34" charset="0"/>
              </a:rPr>
              <a:t>gegenüber</a:t>
            </a:r>
          </a:p>
          <a:p>
            <a:pPr>
              <a:spcBef>
                <a:spcPct val="0"/>
              </a:spcBef>
              <a:buClrTx/>
              <a:buFontTx/>
              <a:buNone/>
            </a:pPr>
            <a:r>
              <a:rPr lang="de-DE" altLang="de-DE" sz="1600">
                <a:latin typeface="Arial" panose="020B0604020202020204" pitchFamily="34" charset="0"/>
              </a:rPr>
              <a:t>Kassakurs</a:t>
            </a:r>
          </a:p>
        </p:txBody>
      </p:sp>
      <p:sp>
        <p:nvSpPr>
          <p:cNvPr id="39004" name="Text Box 1204"/>
          <p:cNvSpPr txBox="1">
            <a:spLocks noChangeArrowheads="1"/>
          </p:cNvSpPr>
          <p:nvPr/>
        </p:nvSpPr>
        <p:spPr bwMode="auto">
          <a:xfrm>
            <a:off x="4603750" y="2755900"/>
            <a:ext cx="19431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600">
                <a:latin typeface="Arial" panose="020B0604020202020204" pitchFamily="34" charset="0"/>
              </a:rPr>
              <a:t>Nachteil gegenüber</a:t>
            </a:r>
          </a:p>
          <a:p>
            <a:pPr>
              <a:spcBef>
                <a:spcPct val="0"/>
              </a:spcBef>
              <a:buClrTx/>
              <a:buFontTx/>
              <a:buNone/>
            </a:pPr>
            <a:r>
              <a:rPr lang="de-DE" altLang="de-DE" sz="1600">
                <a:latin typeface="Arial" panose="020B0604020202020204" pitchFamily="34" charset="0"/>
              </a:rPr>
              <a:t>Kassakurs</a:t>
            </a:r>
          </a:p>
        </p:txBody>
      </p:sp>
    </p:spTree>
    <p:extLst>
      <p:ext uri="{BB962C8B-B14F-4D97-AF65-F5344CB8AC3E}">
        <p14:creationId xmlns:p14="http://schemas.microsoft.com/office/powerpoint/2010/main" val="271908473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64219"/>
                                        </p:tgtEl>
                                        <p:attrNameLst>
                                          <p:attrName>style.visibility</p:attrName>
                                        </p:attrNameLst>
                                      </p:cBhvr>
                                      <p:to>
                                        <p:strVal val="visible"/>
                                      </p:to>
                                    </p:set>
                                    <p:animEffect transition="in" filter="blinds(horizontal)">
                                      <p:cBhvr>
                                        <p:cTn id="7" dur="500"/>
                                        <p:tgtEl>
                                          <p:spTgt spid="264219"/>
                                        </p:tgtEl>
                                      </p:cBhvr>
                                    </p:animEffect>
                                  </p:childTnLst>
                                </p:cTn>
                              </p:par>
                              <p:par>
                                <p:cTn id="8" presetID="3" presetClass="entr" presetSubtype="10" fill="hold" nodeType="withEffect">
                                  <p:stCondLst>
                                    <p:cond delay="0"/>
                                  </p:stCondLst>
                                  <p:childTnLst>
                                    <p:set>
                                      <p:cBhvr>
                                        <p:cTn id="9" dur="1" fill="hold">
                                          <p:stCondLst>
                                            <p:cond delay="0"/>
                                          </p:stCondLst>
                                        </p:cTn>
                                        <p:tgtEl>
                                          <p:spTgt spid="264217"/>
                                        </p:tgtEl>
                                        <p:attrNameLst>
                                          <p:attrName>style.visibility</p:attrName>
                                        </p:attrNameLst>
                                      </p:cBhvr>
                                      <p:to>
                                        <p:strVal val="visible"/>
                                      </p:to>
                                    </p:set>
                                    <p:animEffect transition="in" filter="blinds(horizontal)">
                                      <p:cBhvr>
                                        <p:cTn id="10" dur="500"/>
                                        <p:tgtEl>
                                          <p:spTgt spid="2642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908175" y="381000"/>
            <a:ext cx="6702425" cy="1103313"/>
          </a:xfrm>
        </p:spPr>
        <p:txBody>
          <a:bodyPr/>
          <a:lstStyle/>
          <a:p>
            <a:r>
              <a:rPr lang="de-DE" altLang="en-US" smtClean="0"/>
              <a:t>Finanzierungsarten </a:t>
            </a:r>
            <a:r>
              <a:rPr lang="de-DE" altLang="en-US" sz="1800" smtClean="0"/>
              <a:t/>
            </a:r>
            <a:br>
              <a:rPr lang="de-DE" altLang="en-US" sz="1800" smtClean="0"/>
            </a:br>
            <a:r>
              <a:rPr lang="de-DE" altLang="en-US" sz="1800" smtClean="0"/>
              <a:t>[Quelle: R. Nolden 1995 Industriebetriebslehre. Köln, München]</a:t>
            </a:r>
            <a:endParaRPr lang="de-DE" altLang="en-US" smtClean="0"/>
          </a:p>
        </p:txBody>
      </p:sp>
      <p:sp>
        <p:nvSpPr>
          <p:cNvPr id="9219" name="Text Box 3"/>
          <p:cNvSpPr txBox="1">
            <a:spLocks noChangeArrowheads="1"/>
          </p:cNvSpPr>
          <p:nvPr/>
        </p:nvSpPr>
        <p:spPr bwMode="auto">
          <a:xfrm>
            <a:off x="4067175" y="3233936"/>
            <a:ext cx="2333625" cy="376238"/>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Innenfinanzierung</a:t>
            </a:r>
          </a:p>
        </p:txBody>
      </p:sp>
      <p:sp>
        <p:nvSpPr>
          <p:cNvPr id="9220" name="Text Box 4"/>
          <p:cNvSpPr txBox="1">
            <a:spLocks noChangeArrowheads="1"/>
          </p:cNvSpPr>
          <p:nvPr/>
        </p:nvSpPr>
        <p:spPr bwMode="auto">
          <a:xfrm>
            <a:off x="6400800" y="3233936"/>
            <a:ext cx="2209800" cy="376238"/>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Außenfinanzierung</a:t>
            </a:r>
          </a:p>
        </p:txBody>
      </p:sp>
      <p:sp>
        <p:nvSpPr>
          <p:cNvPr id="9221" name="Text Box 5"/>
          <p:cNvSpPr txBox="1">
            <a:spLocks noChangeArrowheads="1"/>
          </p:cNvSpPr>
          <p:nvPr/>
        </p:nvSpPr>
        <p:spPr bwMode="auto">
          <a:xfrm>
            <a:off x="4067175" y="2852936"/>
            <a:ext cx="4543425" cy="376238"/>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nach der Herkunft der Mittel</a:t>
            </a:r>
          </a:p>
        </p:txBody>
      </p:sp>
      <p:sp>
        <p:nvSpPr>
          <p:cNvPr id="9222" name="Text Box 6"/>
          <p:cNvSpPr txBox="1">
            <a:spLocks noChangeArrowheads="1"/>
          </p:cNvSpPr>
          <p:nvPr/>
        </p:nvSpPr>
        <p:spPr bwMode="auto">
          <a:xfrm>
            <a:off x="4067175" y="3767336"/>
            <a:ext cx="2449513" cy="1139825"/>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Selbstfinanzierung</a:t>
            </a:r>
            <a:br>
              <a:rPr lang="de-DE" altLang="en-US" sz="1800">
                <a:latin typeface="Arial" panose="020B0604020202020204" pitchFamily="34" charset="0"/>
              </a:rPr>
            </a:br>
            <a:r>
              <a:rPr lang="de-DE" altLang="en-US" sz="1600">
                <a:latin typeface="Arial" panose="020B0604020202020204" pitchFamily="34" charset="0"/>
              </a:rPr>
              <a:t>(aus Gewinnen)</a:t>
            </a:r>
            <a:r>
              <a:rPr lang="de-DE" altLang="en-US" sz="1800">
                <a:latin typeface="Arial" panose="020B0604020202020204" pitchFamily="34" charset="0"/>
              </a:rPr>
              <a:t/>
            </a:r>
            <a:br>
              <a:rPr lang="de-DE" altLang="en-US" sz="1800">
                <a:latin typeface="Arial" panose="020B0604020202020204" pitchFamily="34" charset="0"/>
              </a:rPr>
            </a:br>
            <a:r>
              <a:rPr lang="de-DE" altLang="en-US" sz="1800">
                <a:latin typeface="Arial" panose="020B0604020202020204" pitchFamily="34" charset="0"/>
              </a:rPr>
              <a:t>Rückflussfinanzierung </a:t>
            </a:r>
            <a:r>
              <a:rPr lang="de-DE" altLang="en-US" sz="1600">
                <a:latin typeface="Arial" panose="020B0604020202020204" pitchFamily="34" charset="0"/>
              </a:rPr>
              <a:t>(aus Abschreibungen)</a:t>
            </a:r>
          </a:p>
        </p:txBody>
      </p:sp>
      <p:sp>
        <p:nvSpPr>
          <p:cNvPr id="9223" name="Text Box 7"/>
          <p:cNvSpPr txBox="1">
            <a:spLocks noChangeArrowheads="1"/>
          </p:cNvSpPr>
          <p:nvPr/>
        </p:nvSpPr>
        <p:spPr bwMode="auto">
          <a:xfrm>
            <a:off x="6400800" y="3767336"/>
            <a:ext cx="2209800" cy="1308100"/>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Einlagenfinanzierg.</a:t>
            </a:r>
          </a:p>
          <a:p>
            <a:pPr algn="ctr">
              <a:spcBef>
                <a:spcPct val="50000"/>
              </a:spcBef>
              <a:buClrTx/>
              <a:buFontTx/>
              <a:buNone/>
            </a:pPr>
            <a:r>
              <a:rPr lang="de-DE" altLang="en-US" sz="1800">
                <a:latin typeface="Arial" panose="020B0604020202020204" pitchFamily="34" charset="0"/>
              </a:rPr>
              <a:t>Beteiligungs-</a:t>
            </a:r>
            <a:br>
              <a:rPr lang="de-DE" altLang="en-US" sz="1800">
                <a:latin typeface="Arial" panose="020B0604020202020204" pitchFamily="34" charset="0"/>
              </a:rPr>
            </a:br>
            <a:r>
              <a:rPr lang="de-DE" altLang="en-US" sz="1800">
                <a:latin typeface="Arial" panose="020B0604020202020204" pitchFamily="34" charset="0"/>
              </a:rPr>
              <a:t>finanzierung</a:t>
            </a:r>
            <a:br>
              <a:rPr lang="de-DE" altLang="en-US" sz="1800">
                <a:latin typeface="Arial" panose="020B0604020202020204" pitchFamily="34" charset="0"/>
              </a:rPr>
            </a:br>
            <a:endParaRPr lang="de-DE" altLang="en-US" sz="1600">
              <a:latin typeface="Arial" panose="020B0604020202020204" pitchFamily="34" charset="0"/>
            </a:endParaRPr>
          </a:p>
        </p:txBody>
      </p:sp>
      <p:sp>
        <p:nvSpPr>
          <p:cNvPr id="9224" name="Text Box 8"/>
          <p:cNvSpPr txBox="1">
            <a:spLocks noChangeArrowheads="1"/>
          </p:cNvSpPr>
          <p:nvPr/>
        </p:nvSpPr>
        <p:spPr bwMode="auto">
          <a:xfrm>
            <a:off x="4067175" y="4910336"/>
            <a:ext cx="2333625" cy="1169988"/>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Finanzierung durch</a:t>
            </a:r>
            <a:br>
              <a:rPr lang="de-DE" altLang="en-US" sz="1800">
                <a:latin typeface="Arial" panose="020B0604020202020204" pitchFamily="34" charset="0"/>
              </a:rPr>
            </a:br>
            <a:r>
              <a:rPr lang="de-DE" altLang="en-US" sz="1800">
                <a:latin typeface="Arial" panose="020B0604020202020204" pitchFamily="34" charset="0"/>
              </a:rPr>
              <a:t>Rückstellungen</a:t>
            </a:r>
            <a:br>
              <a:rPr lang="de-DE" altLang="en-US" sz="1800">
                <a:latin typeface="Arial" panose="020B0604020202020204" pitchFamily="34" charset="0"/>
              </a:rPr>
            </a:br>
            <a:r>
              <a:rPr lang="de-DE" altLang="en-US" sz="1800">
                <a:latin typeface="Arial" panose="020B0604020202020204" pitchFamily="34" charset="0"/>
              </a:rPr>
              <a:t/>
            </a:r>
            <a:br>
              <a:rPr lang="de-DE" altLang="en-US" sz="1800">
                <a:latin typeface="Arial" panose="020B0604020202020204" pitchFamily="34" charset="0"/>
              </a:rPr>
            </a:br>
            <a:endParaRPr lang="de-DE" altLang="en-US" sz="1600">
              <a:latin typeface="Arial" panose="020B0604020202020204" pitchFamily="34" charset="0"/>
            </a:endParaRPr>
          </a:p>
        </p:txBody>
      </p:sp>
      <p:sp>
        <p:nvSpPr>
          <p:cNvPr id="9225" name="Text Box 9"/>
          <p:cNvSpPr txBox="1">
            <a:spLocks noChangeArrowheads="1"/>
          </p:cNvSpPr>
          <p:nvPr/>
        </p:nvSpPr>
        <p:spPr bwMode="auto">
          <a:xfrm>
            <a:off x="6400800" y="4910336"/>
            <a:ext cx="2209800" cy="1169988"/>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Kreditfinanzierung</a:t>
            </a:r>
            <a:br>
              <a:rPr lang="de-DE" altLang="en-US" sz="1800">
                <a:latin typeface="Arial" panose="020B0604020202020204" pitchFamily="34" charset="0"/>
              </a:rPr>
            </a:br>
            <a:r>
              <a:rPr lang="de-DE" altLang="en-US" sz="1800">
                <a:latin typeface="Arial" panose="020B0604020202020204" pitchFamily="34" charset="0"/>
              </a:rPr>
              <a:t/>
            </a:r>
            <a:br>
              <a:rPr lang="de-DE" altLang="en-US" sz="1800">
                <a:latin typeface="Arial" panose="020B0604020202020204" pitchFamily="34" charset="0"/>
              </a:rPr>
            </a:br>
            <a:r>
              <a:rPr lang="de-DE" altLang="en-US" sz="1800">
                <a:latin typeface="Arial" panose="020B0604020202020204" pitchFamily="34" charset="0"/>
              </a:rPr>
              <a:t/>
            </a:r>
            <a:br>
              <a:rPr lang="de-DE" altLang="en-US" sz="1800">
                <a:latin typeface="Arial" panose="020B0604020202020204" pitchFamily="34" charset="0"/>
              </a:rPr>
            </a:br>
            <a:endParaRPr lang="de-DE" altLang="en-US" sz="1600">
              <a:latin typeface="Arial" panose="020B0604020202020204" pitchFamily="34" charset="0"/>
            </a:endParaRPr>
          </a:p>
        </p:txBody>
      </p:sp>
      <p:sp>
        <p:nvSpPr>
          <p:cNvPr id="9226" name="Text Box 10"/>
          <p:cNvSpPr txBox="1">
            <a:spLocks noChangeArrowheads="1"/>
          </p:cNvSpPr>
          <p:nvPr/>
        </p:nvSpPr>
        <p:spPr bwMode="auto">
          <a:xfrm>
            <a:off x="2133600" y="3767336"/>
            <a:ext cx="1828800" cy="1139825"/>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Eigen-finanzierung</a:t>
            </a:r>
            <a:r>
              <a:rPr lang="de-DE" altLang="en-US" sz="1600">
                <a:latin typeface="Arial" panose="020B0604020202020204" pitchFamily="34" charset="0"/>
              </a:rPr>
              <a:t/>
            </a:r>
            <a:br>
              <a:rPr lang="de-DE" altLang="en-US" sz="1600">
                <a:latin typeface="Arial" panose="020B0604020202020204" pitchFamily="34" charset="0"/>
              </a:rPr>
            </a:br>
            <a:r>
              <a:rPr lang="de-DE" altLang="en-US" sz="1600">
                <a:latin typeface="Arial" panose="020B0604020202020204" pitchFamily="34" charset="0"/>
              </a:rPr>
              <a:t>(Zuführung von Eigenkapital)</a:t>
            </a:r>
          </a:p>
        </p:txBody>
      </p:sp>
      <p:sp>
        <p:nvSpPr>
          <p:cNvPr id="9227" name="Text Box 11"/>
          <p:cNvSpPr txBox="1">
            <a:spLocks noChangeArrowheads="1"/>
          </p:cNvSpPr>
          <p:nvPr/>
        </p:nvSpPr>
        <p:spPr bwMode="auto">
          <a:xfrm>
            <a:off x="2133600" y="4910336"/>
            <a:ext cx="1828800" cy="1139825"/>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Fremd-finanzierung</a:t>
            </a:r>
            <a:r>
              <a:rPr lang="de-DE" altLang="en-US" sz="1600">
                <a:latin typeface="Arial" panose="020B0604020202020204" pitchFamily="34" charset="0"/>
              </a:rPr>
              <a:t/>
            </a:r>
            <a:br>
              <a:rPr lang="de-DE" altLang="en-US" sz="1600">
                <a:latin typeface="Arial" panose="020B0604020202020204" pitchFamily="34" charset="0"/>
              </a:rPr>
            </a:br>
            <a:r>
              <a:rPr lang="de-DE" altLang="en-US" sz="1600">
                <a:latin typeface="Arial" panose="020B0604020202020204" pitchFamily="34" charset="0"/>
              </a:rPr>
              <a:t>(Zuführung von Gläubigerkapital) </a:t>
            </a:r>
          </a:p>
        </p:txBody>
      </p:sp>
      <p:sp>
        <p:nvSpPr>
          <p:cNvPr id="9228" name="Text Box 12"/>
          <p:cNvSpPr txBox="1">
            <a:spLocks noChangeArrowheads="1"/>
          </p:cNvSpPr>
          <p:nvPr/>
        </p:nvSpPr>
        <p:spPr bwMode="auto">
          <a:xfrm>
            <a:off x="1066800" y="3767336"/>
            <a:ext cx="1066800" cy="2298700"/>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nach Rechts-stellungder Kapital-geber</a:t>
            </a:r>
            <a:br>
              <a:rPr lang="de-DE" altLang="en-US" sz="1800">
                <a:latin typeface="Arial" panose="020B0604020202020204" pitchFamily="34" charset="0"/>
              </a:rPr>
            </a:br>
            <a:r>
              <a:rPr lang="de-DE" altLang="en-US" sz="1800">
                <a:latin typeface="Arial" panose="020B0604020202020204" pitchFamily="34" charset="0"/>
              </a:rPr>
              <a:t/>
            </a:r>
            <a:br>
              <a:rPr lang="de-DE" altLang="en-US" sz="1800">
                <a:latin typeface="Arial" panose="020B0604020202020204" pitchFamily="34" charset="0"/>
              </a:rPr>
            </a:br>
            <a:endParaRPr lang="de-DE" altLang="en-US" sz="1800">
              <a:latin typeface="Arial" panose="020B0604020202020204" pitchFamily="34" charset="0"/>
            </a:endParaRPr>
          </a:p>
        </p:txBody>
      </p:sp>
      <p:sp>
        <p:nvSpPr>
          <p:cNvPr id="13" name="Rectangle 3">
            <a:extLst>
              <a:ext uri="{FF2B5EF4-FFF2-40B4-BE49-F238E27FC236}">
                <a16:creationId xmlns:a16="http://schemas.microsoft.com/office/drawing/2014/main" id="{F2C7D504-C239-2E4B-A1DC-55D2C824F43F}"/>
              </a:ext>
            </a:extLst>
          </p:cNvPr>
          <p:cNvSpPr txBox="1">
            <a:spLocks noChangeArrowheads="1"/>
          </p:cNvSpPr>
          <p:nvPr/>
        </p:nvSpPr>
        <p:spPr>
          <a:xfrm>
            <a:off x="899592" y="1988840"/>
            <a:ext cx="7632848" cy="4408487"/>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r>
              <a:rPr lang="de-DE" sz="1800" b="1" dirty="0">
                <a:solidFill>
                  <a:srgbClr val="C00000"/>
                </a:solidFill>
                <a:latin typeface="Arial" panose="020B0604020202020204" pitchFamily="34" charset="0"/>
                <a:cs typeface="Arial" panose="020B0604020202020204" pitchFamily="34" charset="0"/>
              </a:rPr>
              <a:t>Finanzierung</a:t>
            </a:r>
            <a:r>
              <a:rPr lang="de-DE" sz="1800" dirty="0">
                <a:latin typeface="Arial" panose="020B0604020202020204" pitchFamily="34" charset="0"/>
                <a:cs typeface="Arial" panose="020B0604020202020204" pitchFamily="34" charset="0"/>
              </a:rPr>
              <a:t> </a:t>
            </a:r>
            <a:r>
              <a:rPr lang="de-DE" sz="1800" dirty="0" smtClean="0">
                <a:latin typeface="Arial" panose="020B0604020202020204" pitchFamily="34" charset="0"/>
                <a:cs typeface="Arial" panose="020B0604020202020204" pitchFamily="34" charset="0"/>
              </a:rPr>
              <a:t>beschreibt </a:t>
            </a:r>
            <a:r>
              <a:rPr lang="de-DE" sz="1800" dirty="0">
                <a:latin typeface="Arial" panose="020B0604020202020204" pitchFamily="34" charset="0"/>
                <a:cs typeface="Arial" panose="020B0604020202020204" pitchFamily="34" charset="0"/>
              </a:rPr>
              <a:t>die Kapitalbeschaffung für eine Unternehmung.</a:t>
            </a:r>
            <a:endParaRPr lang="de-DE" sz="1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215151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908175" y="457200"/>
            <a:ext cx="6778625" cy="857250"/>
          </a:xfrm>
        </p:spPr>
        <p:txBody>
          <a:bodyPr/>
          <a:lstStyle/>
          <a:p>
            <a:r>
              <a:rPr lang="de-DE" altLang="en-US" smtClean="0"/>
              <a:t>Innenfinanzierung - Außenfinanzierung</a:t>
            </a:r>
          </a:p>
        </p:txBody>
      </p:sp>
      <p:sp>
        <p:nvSpPr>
          <p:cNvPr id="10243" name="Text Box 3"/>
          <p:cNvSpPr txBox="1">
            <a:spLocks noChangeArrowheads="1"/>
          </p:cNvSpPr>
          <p:nvPr/>
        </p:nvSpPr>
        <p:spPr bwMode="auto">
          <a:xfrm>
            <a:off x="2057400" y="1752600"/>
            <a:ext cx="6781800" cy="421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800" b="1" dirty="0">
                <a:solidFill>
                  <a:srgbClr val="C00000"/>
                </a:solidFill>
                <a:latin typeface="Arial" panose="020B0604020202020204" pitchFamily="34" charset="0"/>
              </a:rPr>
              <a:t>Außenfinanzierung</a:t>
            </a:r>
            <a:r>
              <a:rPr lang="de-DE" altLang="en-US" sz="1800" dirty="0">
                <a:latin typeface="Arial" panose="020B0604020202020204" pitchFamily="34" charset="0"/>
              </a:rPr>
              <a:t>: „Vorgänge, die zu einem Zufluss von Zahlungsmitteln führen, ohne dass dazu unmittelbar Maßnahmen im Leistungsbereich der Unternehmung erforderlich sind“ (</a:t>
            </a:r>
            <a:r>
              <a:rPr lang="de-DE" altLang="en-US" sz="1800" dirty="0" err="1">
                <a:latin typeface="Arial" panose="020B0604020202020204" pitchFamily="34" charset="0"/>
              </a:rPr>
              <a:t>Spremann</a:t>
            </a:r>
            <a:r>
              <a:rPr lang="de-DE" altLang="en-US" sz="1800" dirty="0">
                <a:latin typeface="Arial" panose="020B0604020202020204" pitchFamily="34" charset="0"/>
              </a:rPr>
              <a:t> 1998, S. 320)</a:t>
            </a:r>
          </a:p>
          <a:p>
            <a:pPr>
              <a:spcBef>
                <a:spcPct val="50000"/>
              </a:spcBef>
              <a:buClrTx/>
              <a:buFontTx/>
              <a:buNone/>
            </a:pPr>
            <a:r>
              <a:rPr lang="de-DE" altLang="en-US" sz="1800" dirty="0">
                <a:latin typeface="Arial" panose="020B0604020202020204" pitchFamily="34" charset="0"/>
              </a:rPr>
              <a:t>Beispiele: Kreditaufnahme, Ausgabe von Anleihen oder Beteiligungstiteln, Einlagen alter oder neuer Gesellschafter</a:t>
            </a:r>
          </a:p>
          <a:p>
            <a:pPr>
              <a:spcBef>
                <a:spcPct val="50000"/>
              </a:spcBef>
              <a:buClrTx/>
              <a:buFontTx/>
              <a:buNone/>
            </a:pPr>
            <a:endParaRPr lang="de-DE" altLang="en-US" sz="1800" dirty="0">
              <a:latin typeface="Arial" panose="020B0604020202020204" pitchFamily="34" charset="0"/>
            </a:endParaRPr>
          </a:p>
          <a:p>
            <a:pPr>
              <a:spcBef>
                <a:spcPct val="50000"/>
              </a:spcBef>
              <a:buClrTx/>
              <a:buFontTx/>
              <a:buNone/>
            </a:pPr>
            <a:r>
              <a:rPr lang="de-DE" altLang="en-US" sz="1800" b="1" dirty="0">
                <a:solidFill>
                  <a:srgbClr val="C00000"/>
                </a:solidFill>
                <a:latin typeface="Arial" panose="020B0604020202020204" pitchFamily="34" charset="0"/>
              </a:rPr>
              <a:t>Innenfinanzierung</a:t>
            </a:r>
            <a:r>
              <a:rPr lang="de-DE" altLang="en-US" sz="1800" dirty="0">
                <a:latin typeface="Arial" panose="020B0604020202020204" pitchFamily="34" charset="0"/>
              </a:rPr>
              <a:t>: Zahlungsmittel, die dem Unternehmen durch den betrieblichen Umsatzprozess zufließen (also nicht das Ergebnis neuer Kontakte mit Kapitalgebern sind) und nicht für den betrieblichen Leistungsprozess ausgezahlt werden müssen</a:t>
            </a:r>
          </a:p>
          <a:p>
            <a:pPr>
              <a:spcBef>
                <a:spcPct val="50000"/>
              </a:spcBef>
              <a:buClrTx/>
              <a:buFontTx/>
              <a:buNone/>
            </a:pPr>
            <a:r>
              <a:rPr lang="de-DE" altLang="en-US" sz="1800" dirty="0">
                <a:latin typeface="Arial" panose="020B0604020202020204" pitchFamily="34" charset="0"/>
              </a:rPr>
              <a:t>Beispiele: Gewinnthesaurierung (Selbstfinanzierung), Rückstellungen, Abschreibungen</a:t>
            </a:r>
          </a:p>
        </p:txBody>
      </p:sp>
    </p:spTree>
    <p:extLst>
      <p:ext uri="{BB962C8B-B14F-4D97-AF65-F5344CB8AC3E}">
        <p14:creationId xmlns:p14="http://schemas.microsoft.com/office/powerpoint/2010/main" val="343403485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8175" y="381000"/>
            <a:ext cx="6702425" cy="933450"/>
          </a:xfrm>
        </p:spPr>
        <p:txBody>
          <a:bodyPr/>
          <a:lstStyle/>
          <a:p>
            <a:r>
              <a:rPr lang="de-DE" altLang="en-US" smtClean="0"/>
              <a:t>Innenfinanzierung</a:t>
            </a:r>
          </a:p>
        </p:txBody>
      </p:sp>
      <p:grpSp>
        <p:nvGrpSpPr>
          <p:cNvPr id="11267" name="Group 18"/>
          <p:cNvGrpSpPr>
            <a:grpSpLocks/>
          </p:cNvGrpSpPr>
          <p:nvPr/>
        </p:nvGrpSpPr>
        <p:grpSpPr bwMode="auto">
          <a:xfrm>
            <a:off x="2332038" y="1385888"/>
            <a:ext cx="6172200" cy="1128712"/>
            <a:chOff x="1392" y="1200"/>
            <a:chExt cx="3888" cy="711"/>
          </a:xfrm>
        </p:grpSpPr>
        <p:sp>
          <p:nvSpPr>
            <p:cNvPr id="11285" name="Text Box 3"/>
            <p:cNvSpPr txBox="1">
              <a:spLocks noChangeArrowheads="1"/>
            </p:cNvSpPr>
            <p:nvPr/>
          </p:nvSpPr>
          <p:spPr bwMode="auto">
            <a:xfrm>
              <a:off x="1392" y="1200"/>
              <a:ext cx="11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800">
                  <a:latin typeface="Arial" panose="020B0604020202020204" pitchFamily="34" charset="0"/>
                </a:rPr>
                <a:t>gebilligte</a:t>
              </a:r>
            </a:p>
          </p:txBody>
        </p:sp>
        <p:sp>
          <p:nvSpPr>
            <p:cNvPr id="11286" name="Text Box 4"/>
            <p:cNvSpPr txBox="1">
              <a:spLocks noChangeArrowheads="1"/>
            </p:cNvSpPr>
            <p:nvPr/>
          </p:nvSpPr>
          <p:spPr bwMode="auto">
            <a:xfrm>
              <a:off x="1392" y="1440"/>
              <a:ext cx="11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800">
                  <a:latin typeface="Arial" panose="020B0604020202020204" pitchFamily="34" charset="0"/>
                </a:rPr>
                <a:t>geduldete</a:t>
              </a:r>
            </a:p>
          </p:txBody>
        </p:sp>
        <p:sp>
          <p:nvSpPr>
            <p:cNvPr id="11287" name="Text Box 5"/>
            <p:cNvSpPr txBox="1">
              <a:spLocks noChangeArrowheads="1"/>
            </p:cNvSpPr>
            <p:nvPr/>
          </p:nvSpPr>
          <p:spPr bwMode="auto">
            <a:xfrm>
              <a:off x="1392" y="1680"/>
              <a:ext cx="11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800">
                  <a:latin typeface="Arial" panose="020B0604020202020204" pitchFamily="34" charset="0"/>
                </a:rPr>
                <a:t>erzwungene</a:t>
              </a:r>
            </a:p>
          </p:txBody>
        </p:sp>
        <p:sp>
          <p:nvSpPr>
            <p:cNvPr id="11288" name="Text Box 6"/>
            <p:cNvSpPr txBox="1">
              <a:spLocks noChangeArrowheads="1"/>
            </p:cNvSpPr>
            <p:nvPr/>
          </p:nvSpPr>
          <p:spPr bwMode="auto">
            <a:xfrm>
              <a:off x="2448" y="1344"/>
              <a:ext cx="2832" cy="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spcBef>
                  <a:spcPct val="50000"/>
                </a:spcBef>
                <a:buClrTx/>
                <a:buFontTx/>
                <a:buNone/>
              </a:pPr>
              <a:r>
                <a:rPr lang="de-DE" altLang="en-US" sz="1800">
                  <a:latin typeface="Arial" panose="020B0604020202020204" pitchFamily="34" charset="0"/>
                </a:rPr>
                <a:t>zeitliche Verschiebung ansonsten fälliger Auszahlungen an die Eigenkapitalgeber</a:t>
              </a:r>
            </a:p>
          </p:txBody>
        </p:sp>
        <p:sp>
          <p:nvSpPr>
            <p:cNvPr id="11289" name="AutoShape 8"/>
            <p:cNvSpPr>
              <a:spLocks/>
            </p:cNvSpPr>
            <p:nvPr/>
          </p:nvSpPr>
          <p:spPr bwMode="auto">
            <a:xfrm>
              <a:off x="2304" y="1248"/>
              <a:ext cx="144" cy="576"/>
            </a:xfrm>
            <a:prstGeom prst="rightBrace">
              <a:avLst>
                <a:gd name="adj1" fmla="val 59722"/>
                <a:gd name="adj2" fmla="val 47398"/>
              </a:avLst>
            </a:prstGeom>
            <a:noFill/>
            <a:ln w="28575">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grpSp>
      <p:sp>
        <p:nvSpPr>
          <p:cNvPr id="11268" name="Line 25"/>
          <p:cNvSpPr>
            <a:spLocks noChangeShapeType="1"/>
          </p:cNvSpPr>
          <p:nvPr/>
        </p:nvSpPr>
        <p:spPr bwMode="auto">
          <a:xfrm>
            <a:off x="3475038" y="4205288"/>
            <a:ext cx="762000" cy="3048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69" name="Line 24"/>
          <p:cNvSpPr>
            <a:spLocks noChangeShapeType="1"/>
          </p:cNvSpPr>
          <p:nvPr/>
        </p:nvSpPr>
        <p:spPr bwMode="auto">
          <a:xfrm flipH="1">
            <a:off x="2789238" y="4205288"/>
            <a:ext cx="685800" cy="3048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70" name="Line 23"/>
          <p:cNvSpPr>
            <a:spLocks noChangeShapeType="1"/>
          </p:cNvSpPr>
          <p:nvPr/>
        </p:nvSpPr>
        <p:spPr bwMode="auto">
          <a:xfrm>
            <a:off x="2560638" y="3138488"/>
            <a:ext cx="914400" cy="2286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71" name="Line 22"/>
          <p:cNvSpPr>
            <a:spLocks noChangeShapeType="1"/>
          </p:cNvSpPr>
          <p:nvPr/>
        </p:nvSpPr>
        <p:spPr bwMode="auto">
          <a:xfrm flipH="1">
            <a:off x="1493838" y="3138488"/>
            <a:ext cx="1066800" cy="2286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72" name="Line 27"/>
          <p:cNvSpPr>
            <a:spLocks noChangeShapeType="1"/>
          </p:cNvSpPr>
          <p:nvPr/>
        </p:nvSpPr>
        <p:spPr bwMode="auto">
          <a:xfrm>
            <a:off x="6523038" y="3367088"/>
            <a:ext cx="990600" cy="1524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73" name="Line 26"/>
          <p:cNvSpPr>
            <a:spLocks noChangeShapeType="1"/>
          </p:cNvSpPr>
          <p:nvPr/>
        </p:nvSpPr>
        <p:spPr bwMode="auto">
          <a:xfrm flipH="1">
            <a:off x="5532438" y="3367088"/>
            <a:ext cx="990600" cy="1524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74" name="Line 28"/>
          <p:cNvSpPr>
            <a:spLocks noChangeShapeType="1"/>
          </p:cNvSpPr>
          <p:nvPr/>
        </p:nvSpPr>
        <p:spPr bwMode="auto">
          <a:xfrm>
            <a:off x="7513638" y="4129088"/>
            <a:ext cx="0" cy="3810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lIns="90000" tIns="46800" rIns="90000" bIns="46800" anchor="ctr">
            <a:spAutoFit/>
          </a:bodyPr>
          <a:lstStyle/>
          <a:p>
            <a:endParaRPr lang="de-DE"/>
          </a:p>
        </p:txBody>
      </p:sp>
      <p:sp>
        <p:nvSpPr>
          <p:cNvPr id="11275" name="Text Box 9"/>
          <p:cNvSpPr txBox="1">
            <a:spLocks noChangeArrowheads="1"/>
          </p:cNvSpPr>
          <p:nvPr/>
        </p:nvSpPr>
        <p:spPr bwMode="auto">
          <a:xfrm>
            <a:off x="1265238" y="2757488"/>
            <a:ext cx="2590800" cy="376237"/>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Selbstfinanzierung</a:t>
            </a:r>
          </a:p>
        </p:txBody>
      </p:sp>
      <p:sp>
        <p:nvSpPr>
          <p:cNvPr id="11276" name="Text Box 10"/>
          <p:cNvSpPr txBox="1">
            <a:spLocks noChangeArrowheads="1"/>
          </p:cNvSpPr>
          <p:nvPr/>
        </p:nvSpPr>
        <p:spPr bwMode="auto">
          <a:xfrm>
            <a:off x="4618038" y="2757488"/>
            <a:ext cx="3733800" cy="596900"/>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800">
                <a:latin typeface="Arial" panose="020B0604020202020204" pitchFamily="34" charset="0"/>
              </a:rPr>
              <a:t>zahlungsunwirksame Aufwendungen</a:t>
            </a:r>
          </a:p>
        </p:txBody>
      </p:sp>
      <p:sp>
        <p:nvSpPr>
          <p:cNvPr id="11277" name="Text Box 11"/>
          <p:cNvSpPr txBox="1">
            <a:spLocks noChangeArrowheads="1"/>
          </p:cNvSpPr>
          <p:nvPr/>
        </p:nvSpPr>
        <p:spPr bwMode="auto">
          <a:xfrm>
            <a:off x="655638" y="3367088"/>
            <a:ext cx="1676400" cy="844550"/>
          </a:xfrm>
          <a:prstGeom prst="rect">
            <a:avLst/>
          </a:prstGeom>
          <a:solidFill>
            <a:srgbClr val="FFCC99"/>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800">
                <a:latin typeface="Arial" panose="020B0604020202020204" pitchFamily="34" charset="0"/>
              </a:rPr>
              <a:t>offen:</a:t>
            </a:r>
            <a:br>
              <a:rPr lang="de-DE" altLang="en-US" sz="1800">
                <a:latin typeface="Arial" panose="020B0604020202020204" pitchFamily="34" charset="0"/>
              </a:rPr>
            </a:br>
            <a:r>
              <a:rPr lang="de-DE" altLang="en-US" sz="1800">
                <a:latin typeface="Arial" panose="020B0604020202020204" pitchFamily="34" charset="0"/>
              </a:rPr>
              <a:t>Gewinn-thesaurierung</a:t>
            </a:r>
          </a:p>
        </p:txBody>
      </p:sp>
      <p:sp>
        <p:nvSpPr>
          <p:cNvPr id="11278" name="Text Box 12"/>
          <p:cNvSpPr txBox="1">
            <a:spLocks noChangeArrowheads="1"/>
          </p:cNvSpPr>
          <p:nvPr/>
        </p:nvSpPr>
        <p:spPr bwMode="auto">
          <a:xfrm>
            <a:off x="2636838" y="3367088"/>
            <a:ext cx="1600200" cy="844550"/>
          </a:xfrm>
          <a:prstGeom prst="rect">
            <a:avLst/>
          </a:prstGeom>
          <a:solidFill>
            <a:srgbClr val="FFCC99"/>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800">
                <a:latin typeface="Arial" panose="020B0604020202020204" pitchFamily="34" charset="0"/>
              </a:rPr>
              <a:t>verdeckt:</a:t>
            </a:r>
            <a:br>
              <a:rPr lang="de-DE" altLang="en-US" sz="1800">
                <a:latin typeface="Arial" panose="020B0604020202020204" pitchFamily="34" charset="0"/>
              </a:rPr>
            </a:br>
            <a:r>
              <a:rPr lang="de-DE" altLang="en-US" sz="1800">
                <a:latin typeface="Arial" panose="020B0604020202020204" pitchFamily="34" charset="0"/>
              </a:rPr>
              <a:t>stille</a:t>
            </a:r>
            <a:br>
              <a:rPr lang="de-DE" altLang="en-US" sz="1800">
                <a:latin typeface="Arial" panose="020B0604020202020204" pitchFamily="34" charset="0"/>
              </a:rPr>
            </a:br>
            <a:r>
              <a:rPr lang="de-DE" altLang="en-US" sz="1800">
                <a:latin typeface="Arial" panose="020B0604020202020204" pitchFamily="34" charset="0"/>
              </a:rPr>
              <a:t>Reserven</a:t>
            </a:r>
          </a:p>
        </p:txBody>
      </p:sp>
      <p:sp>
        <p:nvSpPr>
          <p:cNvPr id="11279" name="Text Box 13"/>
          <p:cNvSpPr txBox="1">
            <a:spLocks noChangeArrowheads="1"/>
          </p:cNvSpPr>
          <p:nvPr/>
        </p:nvSpPr>
        <p:spPr bwMode="auto">
          <a:xfrm>
            <a:off x="4694238" y="3519488"/>
            <a:ext cx="1676400" cy="803275"/>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600">
                <a:latin typeface="Arial" panose="020B0604020202020204" pitchFamily="34" charset="0"/>
              </a:rPr>
              <a:t>Rückfluss-Finanzierung</a:t>
            </a:r>
            <a:r>
              <a:rPr lang="de-DE" altLang="en-US" sz="1400">
                <a:latin typeface="Arial" panose="020B0604020202020204" pitchFamily="34" charset="0"/>
              </a:rPr>
              <a:t/>
            </a:r>
            <a:br>
              <a:rPr lang="de-DE" altLang="en-US" sz="1400">
                <a:latin typeface="Arial" panose="020B0604020202020204" pitchFamily="34" charset="0"/>
              </a:rPr>
            </a:br>
            <a:r>
              <a:rPr lang="de-DE" altLang="en-US" sz="1400">
                <a:latin typeface="Arial" panose="020B0604020202020204" pitchFamily="34" charset="0"/>
              </a:rPr>
              <a:t>[Abschreibungen]</a:t>
            </a:r>
            <a:endParaRPr lang="de-DE" altLang="en-US" sz="1800">
              <a:latin typeface="Arial" panose="020B0604020202020204" pitchFamily="34" charset="0"/>
            </a:endParaRPr>
          </a:p>
        </p:txBody>
      </p:sp>
      <p:sp>
        <p:nvSpPr>
          <p:cNvPr id="11280" name="Text Box 14"/>
          <p:cNvSpPr txBox="1">
            <a:spLocks noChangeArrowheads="1"/>
          </p:cNvSpPr>
          <p:nvPr/>
        </p:nvSpPr>
        <p:spPr bwMode="auto">
          <a:xfrm>
            <a:off x="6675438" y="3519488"/>
            <a:ext cx="1600200" cy="763587"/>
          </a:xfrm>
          <a:prstGeom prst="rect">
            <a:avLst/>
          </a:prstGeom>
          <a:solidFill>
            <a:srgbClr val="FFCC99"/>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600">
                <a:latin typeface="Arial" panose="020B0604020202020204" pitchFamily="34" charset="0"/>
              </a:rPr>
              <a:t>Finanzierung</a:t>
            </a:r>
            <a:r>
              <a:rPr lang="de-DE" altLang="en-US" sz="1600" b="1">
                <a:latin typeface="Arial" panose="020B0604020202020204" pitchFamily="34" charset="0"/>
              </a:rPr>
              <a:t> </a:t>
            </a:r>
            <a:r>
              <a:rPr lang="de-DE" altLang="en-US" sz="1600">
                <a:latin typeface="Arial" panose="020B0604020202020204" pitchFamily="34" charset="0"/>
              </a:rPr>
              <a:t>durch</a:t>
            </a:r>
            <a:r>
              <a:rPr lang="de-DE" altLang="en-US" sz="1600" b="1">
                <a:latin typeface="Arial" panose="020B0604020202020204" pitchFamily="34" charset="0"/>
              </a:rPr>
              <a:t/>
            </a:r>
            <a:br>
              <a:rPr lang="de-DE" altLang="en-US" sz="1600" b="1">
                <a:latin typeface="Arial" panose="020B0604020202020204" pitchFamily="34" charset="0"/>
              </a:rPr>
            </a:br>
            <a:r>
              <a:rPr lang="de-DE" altLang="en-US" sz="1600">
                <a:latin typeface="Arial" panose="020B0604020202020204" pitchFamily="34" charset="0"/>
              </a:rPr>
              <a:t>Rückstellungen</a:t>
            </a:r>
          </a:p>
        </p:txBody>
      </p:sp>
      <p:sp>
        <p:nvSpPr>
          <p:cNvPr id="11281" name="Text Box 15"/>
          <p:cNvSpPr txBox="1">
            <a:spLocks noChangeArrowheads="1"/>
          </p:cNvSpPr>
          <p:nvPr/>
        </p:nvSpPr>
        <p:spPr bwMode="auto">
          <a:xfrm>
            <a:off x="2103438" y="4510088"/>
            <a:ext cx="1295400" cy="677862"/>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400">
                <a:latin typeface="Arial" panose="020B0604020202020204" pitchFamily="34" charset="0"/>
              </a:rPr>
              <a:t>Unterbewer-tung von Aktiva</a:t>
            </a:r>
          </a:p>
        </p:txBody>
      </p:sp>
      <p:sp>
        <p:nvSpPr>
          <p:cNvPr id="11282" name="Text Box 16"/>
          <p:cNvSpPr txBox="1">
            <a:spLocks noChangeArrowheads="1"/>
          </p:cNvSpPr>
          <p:nvPr/>
        </p:nvSpPr>
        <p:spPr bwMode="auto">
          <a:xfrm>
            <a:off x="3551238" y="4510088"/>
            <a:ext cx="1295400" cy="677862"/>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400">
                <a:latin typeface="Arial" panose="020B0604020202020204" pitchFamily="34" charset="0"/>
              </a:rPr>
              <a:t>Überbewer-tung von Passiva</a:t>
            </a:r>
            <a:endParaRPr lang="de-DE" altLang="en-US" sz="1600">
              <a:latin typeface="Arial" panose="020B0604020202020204" pitchFamily="34" charset="0"/>
            </a:endParaRPr>
          </a:p>
        </p:txBody>
      </p:sp>
      <p:sp>
        <p:nvSpPr>
          <p:cNvPr id="11283" name="Text Box 17"/>
          <p:cNvSpPr txBox="1">
            <a:spLocks noChangeArrowheads="1"/>
          </p:cNvSpPr>
          <p:nvPr/>
        </p:nvSpPr>
        <p:spPr bwMode="auto">
          <a:xfrm>
            <a:off x="6904038" y="4510088"/>
            <a:ext cx="1295400" cy="677862"/>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400">
                <a:latin typeface="Arial" panose="020B0604020202020204" pitchFamily="34" charset="0"/>
              </a:rPr>
              <a:t>Finanzierung mit Fremdkapital</a:t>
            </a:r>
            <a:endParaRPr lang="de-DE" altLang="en-US" sz="1600">
              <a:latin typeface="Arial" panose="020B0604020202020204" pitchFamily="34" charset="0"/>
            </a:endParaRPr>
          </a:p>
        </p:txBody>
      </p:sp>
      <p:sp>
        <p:nvSpPr>
          <p:cNvPr id="11284" name="Text Box 20"/>
          <p:cNvSpPr txBox="1">
            <a:spLocks noChangeArrowheads="1"/>
          </p:cNvSpPr>
          <p:nvPr/>
        </p:nvSpPr>
        <p:spPr bwMode="auto">
          <a:xfrm>
            <a:off x="595313" y="5338763"/>
            <a:ext cx="8091487" cy="109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spcBef>
                <a:spcPct val="50000"/>
              </a:spcBef>
              <a:buClrTx/>
              <a:buFontTx/>
              <a:buNone/>
            </a:pPr>
            <a:r>
              <a:rPr lang="de-DE" altLang="en-US" sz="1800">
                <a:latin typeface="Arial" panose="020B0604020202020204" pitchFamily="34" charset="0"/>
              </a:rPr>
              <a:t>Selbstfinanzierung ist liquiditätsschonend (keine Rückzahlungspflicht, keine periodischen Zinszahlungen), verbessert die Bonität, ist unabhängig von der Stimmung am Kapitalmarkt und vergrößert die Flexibilität/Verfügungsmacht der Geschäftsführung </a:t>
            </a:r>
            <a:endParaRPr lang="de-DE" altLang="en-US" sz="1800">
              <a:latin typeface="Book Antiqua" panose="02040602050305030304" pitchFamily="18" charset="0"/>
            </a:endParaRPr>
          </a:p>
        </p:txBody>
      </p:sp>
    </p:spTree>
    <p:extLst>
      <p:ext uri="{BB962C8B-B14F-4D97-AF65-F5344CB8AC3E}">
        <p14:creationId xmlns:p14="http://schemas.microsoft.com/office/powerpoint/2010/main" val="2417828735"/>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p:cNvSpPr>
            <a:spLocks noGrp="1" noChangeArrowheads="1"/>
          </p:cNvSpPr>
          <p:nvPr>
            <p:ph type="title"/>
          </p:nvPr>
        </p:nvSpPr>
        <p:spPr>
          <a:xfrm>
            <a:off x="1908175" y="381000"/>
            <a:ext cx="6911975" cy="933450"/>
          </a:xfrm>
        </p:spPr>
        <p:txBody>
          <a:bodyPr/>
          <a:lstStyle/>
          <a:p>
            <a:r>
              <a:rPr lang="de-DE" altLang="en-US" smtClean="0"/>
              <a:t>Gewinnthesaurierung  (einbehaltene Gewinne)</a:t>
            </a:r>
          </a:p>
        </p:txBody>
      </p:sp>
      <p:sp>
        <p:nvSpPr>
          <p:cNvPr id="12291" name="Rectangle 1027"/>
          <p:cNvSpPr>
            <a:spLocks noGrp="1" noChangeArrowheads="1"/>
          </p:cNvSpPr>
          <p:nvPr>
            <p:ph type="body" idx="1"/>
          </p:nvPr>
        </p:nvSpPr>
        <p:spPr>
          <a:xfrm>
            <a:off x="2286000" y="1524000"/>
            <a:ext cx="6553200" cy="4876800"/>
          </a:xfrm>
        </p:spPr>
        <p:txBody>
          <a:bodyPr/>
          <a:lstStyle/>
          <a:p>
            <a:pPr>
              <a:buFontTx/>
              <a:buNone/>
            </a:pPr>
            <a:r>
              <a:rPr lang="de-DE" altLang="en-US" sz="1800" smtClean="0">
                <a:latin typeface="Arial" panose="020B0604020202020204" pitchFamily="34" charset="0"/>
              </a:rPr>
              <a:t>Vorteile</a:t>
            </a:r>
          </a:p>
          <a:p>
            <a:r>
              <a:rPr lang="de-DE" altLang="en-US" sz="1800" smtClean="0">
                <a:latin typeface="Arial" panose="020B0604020202020204" pitchFamily="34" charset="0"/>
              </a:rPr>
              <a:t>keine Veränderung der Herrschaftsverhältnisse</a:t>
            </a:r>
          </a:p>
          <a:p>
            <a:r>
              <a:rPr lang="de-DE" altLang="en-US" sz="1800" smtClean="0">
                <a:latin typeface="Arial" panose="020B0604020202020204" pitchFamily="34" charset="0"/>
              </a:rPr>
              <a:t>keine zusätzliche Informationspflicht seitens des Managements</a:t>
            </a:r>
          </a:p>
          <a:p>
            <a:r>
              <a:rPr lang="de-DE" altLang="en-US" sz="1800" smtClean="0">
                <a:latin typeface="Arial" panose="020B0604020202020204" pitchFamily="34" charset="0"/>
              </a:rPr>
              <a:t>keine Zahlungsbindung</a:t>
            </a:r>
          </a:p>
          <a:p>
            <a:r>
              <a:rPr lang="de-DE" altLang="en-US" sz="1800" smtClean="0">
                <a:latin typeface="Arial" panose="020B0604020202020204" pitchFamily="34" charset="0"/>
              </a:rPr>
              <a:t>keine „Doppelbesteuerung“ </a:t>
            </a:r>
          </a:p>
          <a:p>
            <a:r>
              <a:rPr lang="de-DE" altLang="en-US" sz="1800" smtClean="0">
                <a:latin typeface="Arial" panose="020B0604020202020204" pitchFamily="34" charset="0"/>
              </a:rPr>
              <a:t>gesetzliche Mindest-Rücklage (10 % des Grundkapitals)</a:t>
            </a:r>
          </a:p>
          <a:p>
            <a:endParaRPr lang="de-DE" altLang="en-US" sz="1800" smtClean="0">
              <a:latin typeface="Arial" panose="020B0604020202020204" pitchFamily="34" charset="0"/>
            </a:endParaRPr>
          </a:p>
          <a:p>
            <a:pPr>
              <a:buFontTx/>
              <a:buNone/>
            </a:pPr>
            <a:r>
              <a:rPr lang="de-DE" altLang="en-US" sz="1800" smtClean="0">
                <a:latin typeface="Arial" panose="020B0604020202020204" pitchFamily="34" charset="0"/>
              </a:rPr>
              <a:t>Nachteile</a:t>
            </a:r>
          </a:p>
          <a:p>
            <a:r>
              <a:rPr lang="de-DE" altLang="en-US" sz="1800" smtClean="0">
                <a:latin typeface="Arial" panose="020B0604020202020204" pitchFamily="34" charset="0"/>
              </a:rPr>
              <a:t>Billigung durch Gesellschafter notwendig (sofern nicht verdeckt durch stille Reserven)</a:t>
            </a:r>
          </a:p>
          <a:p>
            <a:r>
              <a:rPr lang="de-DE" altLang="en-US" sz="1800" smtClean="0">
                <a:latin typeface="Arial" panose="020B0604020202020204" pitchFamily="34" charset="0"/>
              </a:rPr>
              <a:t>meist mit hohen Renditeerwartungen der Gesellschafter verbunden (</a:t>
            </a:r>
            <a:r>
              <a:rPr lang="de-DE" altLang="en-US" sz="1800" i="1" smtClean="0">
                <a:latin typeface="Arial" panose="020B0604020202020204" pitchFamily="34" charset="0"/>
              </a:rPr>
              <a:t>Shareholder Value</a:t>
            </a:r>
            <a:r>
              <a:rPr lang="de-DE" altLang="en-US" sz="1800" smtClean="0">
                <a:latin typeface="Arial" panose="020B0604020202020204" pitchFamily="34" charset="0"/>
              </a:rPr>
              <a:t>)</a:t>
            </a:r>
          </a:p>
          <a:p>
            <a:endParaRPr lang="de-DE" altLang="en-US" sz="1800" smtClean="0">
              <a:latin typeface="Arial" panose="020B0604020202020204" pitchFamily="34" charset="0"/>
            </a:endParaRPr>
          </a:p>
          <a:p>
            <a:pPr>
              <a:buFontTx/>
              <a:buNone/>
            </a:pPr>
            <a:r>
              <a:rPr lang="de-DE" altLang="en-US" sz="1800" smtClean="0">
                <a:latin typeface="Arial" panose="020B0604020202020204" pitchFamily="34" charset="0"/>
              </a:rPr>
              <a:t>Dividendenpolitik</a:t>
            </a:r>
          </a:p>
        </p:txBody>
      </p:sp>
    </p:spTree>
    <p:extLst>
      <p:ext uri="{BB962C8B-B14F-4D97-AF65-F5344CB8AC3E}">
        <p14:creationId xmlns:p14="http://schemas.microsoft.com/office/powerpoint/2010/main" val="161245772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026"/>
          <p:cNvSpPr>
            <a:spLocks noGrp="1" noChangeArrowheads="1"/>
          </p:cNvSpPr>
          <p:nvPr>
            <p:ph type="title"/>
          </p:nvPr>
        </p:nvSpPr>
        <p:spPr>
          <a:xfrm>
            <a:off x="1908175" y="381000"/>
            <a:ext cx="6778625" cy="933450"/>
          </a:xfrm>
        </p:spPr>
        <p:txBody>
          <a:bodyPr/>
          <a:lstStyle/>
          <a:p>
            <a:r>
              <a:rPr lang="de-DE" altLang="en-US" smtClean="0"/>
              <a:t>Rückstellungen  </a:t>
            </a:r>
            <a:r>
              <a:rPr lang="de-DE" altLang="en-US" sz="1800" smtClean="0"/>
              <a:t>[Quelle: Nach Spremann 1998, S. 339]</a:t>
            </a:r>
            <a:endParaRPr lang="de-DE" altLang="en-US" smtClean="0"/>
          </a:p>
        </p:txBody>
      </p:sp>
      <p:sp>
        <p:nvSpPr>
          <p:cNvPr id="13315" name="Rectangle 1027"/>
          <p:cNvSpPr>
            <a:spLocks noGrp="1" noChangeArrowheads="1"/>
          </p:cNvSpPr>
          <p:nvPr>
            <p:ph type="body" idx="1"/>
          </p:nvPr>
        </p:nvSpPr>
        <p:spPr>
          <a:xfrm>
            <a:off x="1600200" y="1676400"/>
            <a:ext cx="7162800" cy="4648200"/>
          </a:xfrm>
        </p:spPr>
        <p:txBody>
          <a:bodyPr/>
          <a:lstStyle/>
          <a:p>
            <a:pPr>
              <a:buFontTx/>
              <a:buNone/>
            </a:pPr>
            <a:r>
              <a:rPr lang="de-DE" altLang="en-US" sz="1800" smtClean="0">
                <a:latin typeface="Arial" panose="020B0604020202020204" pitchFamily="34" charset="0"/>
              </a:rPr>
              <a:t>§ 153 (7) AktG:</a:t>
            </a:r>
          </a:p>
          <a:p>
            <a:pPr>
              <a:lnSpc>
                <a:spcPct val="90000"/>
              </a:lnSpc>
            </a:pPr>
            <a:r>
              <a:rPr lang="de-DE" altLang="en-US" sz="1800" smtClean="0">
                <a:latin typeface="Arial" panose="020B0604020202020204" pitchFamily="34" charset="0"/>
              </a:rPr>
              <a:t>Laufende Pensionen und Anwartschaften auf Pensionen (bei einer Direktzusage betrieblicher Altersversicherung)</a:t>
            </a:r>
          </a:p>
          <a:p>
            <a:pPr>
              <a:lnSpc>
                <a:spcPct val="90000"/>
              </a:lnSpc>
            </a:pPr>
            <a:r>
              <a:rPr lang="de-DE" altLang="en-US" sz="1800" smtClean="0">
                <a:latin typeface="Arial" panose="020B0604020202020204" pitchFamily="34" charset="0"/>
              </a:rPr>
              <a:t>ungewisse Verbindlichkeiten</a:t>
            </a:r>
          </a:p>
          <a:p>
            <a:pPr>
              <a:lnSpc>
                <a:spcPct val="90000"/>
              </a:lnSpc>
            </a:pPr>
            <a:r>
              <a:rPr lang="de-DE" altLang="en-US" sz="1800" smtClean="0">
                <a:latin typeface="Arial" panose="020B0604020202020204" pitchFamily="34" charset="0"/>
              </a:rPr>
              <a:t>drohende Verluste aus schwebenden Geschäften</a:t>
            </a:r>
          </a:p>
          <a:p>
            <a:pPr>
              <a:lnSpc>
                <a:spcPct val="90000"/>
              </a:lnSpc>
            </a:pPr>
            <a:r>
              <a:rPr lang="de-DE" altLang="en-US" sz="1800" smtClean="0">
                <a:latin typeface="Arial" panose="020B0604020202020204" pitchFamily="34" charset="0"/>
              </a:rPr>
              <a:t>im Geschäftsjahr unterlassene Aufwendungen für  Instandhaltung oder Abraumbeseitigung, die im folgenden Geschäftsjahr nachgeholt werden</a:t>
            </a:r>
          </a:p>
          <a:p>
            <a:pPr>
              <a:lnSpc>
                <a:spcPct val="90000"/>
              </a:lnSpc>
            </a:pPr>
            <a:r>
              <a:rPr lang="de-DE" altLang="en-US" sz="1800" smtClean="0">
                <a:latin typeface="Arial" panose="020B0604020202020204" pitchFamily="34" charset="0"/>
              </a:rPr>
              <a:t>Gewährleistungen, die ohne rechtliche Verpflichtungen erbracht werden</a:t>
            </a:r>
          </a:p>
          <a:p>
            <a:r>
              <a:rPr lang="de-DE" altLang="en-US" sz="1800" smtClean="0">
                <a:latin typeface="Arial" panose="020B0604020202020204" pitchFamily="34" charset="0"/>
              </a:rPr>
              <a:t>Etc.</a:t>
            </a:r>
          </a:p>
        </p:txBody>
      </p:sp>
    </p:spTree>
    <p:extLst>
      <p:ext uri="{BB962C8B-B14F-4D97-AF65-F5344CB8AC3E}">
        <p14:creationId xmlns:p14="http://schemas.microsoft.com/office/powerpoint/2010/main" val="948112266"/>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908175" y="381000"/>
            <a:ext cx="6767513" cy="933450"/>
          </a:xfrm>
        </p:spPr>
        <p:txBody>
          <a:bodyPr/>
          <a:lstStyle/>
          <a:p>
            <a:r>
              <a:rPr lang="de-DE" altLang="en-US" smtClean="0"/>
              <a:t>Außenfinanzierung</a:t>
            </a:r>
          </a:p>
        </p:txBody>
      </p:sp>
      <p:sp>
        <p:nvSpPr>
          <p:cNvPr id="14339" name="Rectangle 3"/>
          <p:cNvSpPr>
            <a:spLocks noGrp="1" noChangeArrowheads="1"/>
          </p:cNvSpPr>
          <p:nvPr>
            <p:ph type="body" idx="1"/>
          </p:nvPr>
        </p:nvSpPr>
        <p:spPr>
          <a:xfrm>
            <a:off x="2667000" y="1905000"/>
            <a:ext cx="6172200" cy="4114800"/>
          </a:xfrm>
        </p:spPr>
        <p:txBody>
          <a:bodyPr/>
          <a:lstStyle/>
          <a:p>
            <a:r>
              <a:rPr lang="de-DE" altLang="en-US" sz="2000" smtClean="0">
                <a:latin typeface="Arial" panose="020B0604020202020204" pitchFamily="34" charset="0"/>
              </a:rPr>
              <a:t>Eigenfinanzierung (Zahlungsmittelzufuhr durch die bisherigen Eigenkapitalgeber)</a:t>
            </a:r>
          </a:p>
          <a:p>
            <a:endParaRPr lang="de-DE" altLang="en-US" sz="2000" smtClean="0">
              <a:latin typeface="Arial" panose="020B0604020202020204" pitchFamily="34" charset="0"/>
            </a:endParaRPr>
          </a:p>
          <a:p>
            <a:r>
              <a:rPr lang="de-DE" altLang="en-US" sz="2000" smtClean="0">
                <a:latin typeface="Arial" panose="020B0604020202020204" pitchFamily="34" charset="0"/>
              </a:rPr>
              <a:t>Beteiligungsfinanzierung (durch neue Eigenkapitalgeber mit Einfluß auf Eigentums- </a:t>
            </a:r>
            <a:br>
              <a:rPr lang="de-DE" altLang="en-US" sz="2000" smtClean="0">
                <a:latin typeface="Arial" panose="020B0604020202020204" pitchFamily="34" charset="0"/>
              </a:rPr>
            </a:br>
            <a:r>
              <a:rPr lang="de-DE" altLang="en-US" sz="2000" smtClean="0">
                <a:latin typeface="Arial" panose="020B0604020202020204" pitchFamily="34" charset="0"/>
              </a:rPr>
              <a:t>und Entscheidungsrechte)</a:t>
            </a:r>
          </a:p>
          <a:p>
            <a:endParaRPr lang="de-DE" altLang="en-US" sz="2000" smtClean="0">
              <a:latin typeface="Arial" panose="020B0604020202020204" pitchFamily="34" charset="0"/>
            </a:endParaRPr>
          </a:p>
          <a:p>
            <a:r>
              <a:rPr lang="de-DE" altLang="en-US" sz="2000" smtClean="0">
                <a:latin typeface="Arial" panose="020B0604020202020204" pitchFamily="34" charset="0"/>
              </a:rPr>
              <a:t>langfristige Fremdfinanzierung</a:t>
            </a:r>
          </a:p>
          <a:p>
            <a:endParaRPr lang="de-DE" altLang="en-US" sz="2000" smtClean="0">
              <a:latin typeface="Arial" panose="020B0604020202020204" pitchFamily="34" charset="0"/>
            </a:endParaRPr>
          </a:p>
          <a:p>
            <a:r>
              <a:rPr lang="de-DE" altLang="en-US" sz="2000" smtClean="0">
                <a:latin typeface="Arial" panose="020B0604020202020204" pitchFamily="34" charset="0"/>
              </a:rPr>
              <a:t>kurzfristige Fremdfinanzierung</a:t>
            </a:r>
          </a:p>
        </p:txBody>
      </p:sp>
    </p:spTree>
    <p:extLst>
      <p:ext uri="{BB962C8B-B14F-4D97-AF65-F5344CB8AC3E}">
        <p14:creationId xmlns:p14="http://schemas.microsoft.com/office/powerpoint/2010/main" val="3454361288"/>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erdmannvorlage">
  <a:themeElements>
    <a:clrScheme name="">
      <a:dk1>
        <a:srgbClr val="000000"/>
      </a:dk1>
      <a:lt1>
        <a:srgbClr val="FFFFFF"/>
      </a:lt1>
      <a:dk2>
        <a:srgbClr val="CC3300"/>
      </a:dk2>
      <a:lt2>
        <a:srgbClr val="5F5F5F"/>
      </a:lt2>
      <a:accent1>
        <a:srgbClr val="CC6600"/>
      </a:accent1>
      <a:accent2>
        <a:srgbClr val="CC0066"/>
      </a:accent2>
      <a:accent3>
        <a:srgbClr val="FFFFFF"/>
      </a:accent3>
      <a:accent4>
        <a:srgbClr val="000000"/>
      </a:accent4>
      <a:accent5>
        <a:srgbClr val="E2B8AA"/>
      </a:accent5>
      <a:accent6>
        <a:srgbClr val="B9005C"/>
      </a:accent6>
      <a:hlink>
        <a:srgbClr val="CC00CC"/>
      </a:hlink>
      <a:folHlink>
        <a:srgbClr val="990099"/>
      </a:folHlink>
    </a:clrScheme>
    <a:fontScheme name="erdmannvorlage.pot">
      <a:majorFont>
        <a:latin typeface="Times New Roman"/>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Book Antiqua" pitchFamily="18"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Book Antiqua" pitchFamily="18" charset="0"/>
          </a:defRPr>
        </a:defPPr>
      </a:lstStyle>
    </a:lnDef>
  </a:objectDefaults>
  <a:extraClrSchemeLst>
    <a:extraClrScheme>
      <a:clrScheme name="erdmannvorlage.pot 1">
        <a:dk1>
          <a:srgbClr val="5F5F5F"/>
        </a:dk1>
        <a:lt1>
          <a:srgbClr val="FFFFCC"/>
        </a:lt1>
        <a:dk2>
          <a:srgbClr val="000000"/>
        </a:dk2>
        <a:lt2>
          <a:srgbClr val="FFCC66"/>
        </a:lt2>
        <a:accent1>
          <a:srgbClr val="FF9933"/>
        </a:accent1>
        <a:accent2>
          <a:srgbClr val="CC0066"/>
        </a:accent2>
        <a:accent3>
          <a:srgbClr val="AAAAAA"/>
        </a:accent3>
        <a:accent4>
          <a:srgbClr val="DADAAE"/>
        </a:accent4>
        <a:accent5>
          <a:srgbClr val="FFCAAD"/>
        </a:accent5>
        <a:accent6>
          <a:srgbClr val="B9005C"/>
        </a:accent6>
        <a:hlink>
          <a:srgbClr val="CC00CC"/>
        </a:hlink>
        <a:folHlink>
          <a:srgbClr val="990099"/>
        </a:folHlink>
      </a:clrScheme>
      <a:clrMap bg1="dk2" tx1="lt1" bg2="dk1" tx2="lt2" accent1="accent1" accent2="accent2" accent3="accent3" accent4="accent4" accent5="accent5" accent6="accent6" hlink="hlink" folHlink="folHlink"/>
    </a:extraClrScheme>
    <a:extraClrScheme>
      <a:clrScheme name="erdmannvorlage.pot 2">
        <a:dk1>
          <a:srgbClr val="000000"/>
        </a:dk1>
        <a:lt1>
          <a:srgbClr val="FFFFFF"/>
        </a:lt1>
        <a:dk2>
          <a:srgbClr val="FF9900"/>
        </a:dk2>
        <a:lt2>
          <a:srgbClr val="5F5F5F"/>
        </a:lt2>
        <a:accent1>
          <a:srgbClr val="FF9933"/>
        </a:accent1>
        <a:accent2>
          <a:srgbClr val="CC0066"/>
        </a:accent2>
        <a:accent3>
          <a:srgbClr val="FFFFFF"/>
        </a:accent3>
        <a:accent4>
          <a:srgbClr val="000000"/>
        </a:accent4>
        <a:accent5>
          <a:srgbClr val="FFCAAD"/>
        </a:accent5>
        <a:accent6>
          <a:srgbClr val="B9005C"/>
        </a:accent6>
        <a:hlink>
          <a:srgbClr val="CC00CC"/>
        </a:hlink>
        <a:folHlink>
          <a:srgbClr val="990099"/>
        </a:folHlink>
      </a:clrScheme>
      <a:clrMap bg1="lt1" tx1="dk1" bg2="lt2" tx2="dk2" accent1="accent1" accent2="accent2" accent3="accent3" accent4="accent4" accent5="accent5" accent6="accent6" hlink="hlink" folHlink="folHlink"/>
    </a:extraClrScheme>
    <a:extraClrScheme>
      <a:clrScheme name="erdmannvorlage.pot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C:\Programme\Microsoft Office\Vorlagen\erdmannvorlage.pot</Template>
  <TotalTime>0</TotalTime>
  <Words>2793</Words>
  <Application>Microsoft Office PowerPoint</Application>
  <PresentationFormat>On-screen Show (4:3)</PresentationFormat>
  <Paragraphs>586</Paragraphs>
  <Slides>35</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35</vt:i4>
      </vt:variant>
    </vt:vector>
  </HeadingPairs>
  <TitlesOfParts>
    <vt:vector size="43" baseType="lpstr">
      <vt:lpstr>Arial</vt:lpstr>
      <vt:lpstr>Book Antiqua</vt:lpstr>
      <vt:lpstr>Cambria Math</vt:lpstr>
      <vt:lpstr>Symbol</vt:lpstr>
      <vt:lpstr>Times New Roman</vt:lpstr>
      <vt:lpstr>erdmannvorlage</vt:lpstr>
      <vt:lpstr>Document</vt:lpstr>
      <vt:lpstr>Equation</vt:lpstr>
      <vt:lpstr>Wirtschaftliche Grundlagen  im Wintersemester 2022-3  Finanzierung &amp; Risiko</vt:lpstr>
      <vt:lpstr>Finanzierung &amp; Risiko: Fragen</vt:lpstr>
      <vt:lpstr>Eigenkapital – Fremdkapital [Quelle: Fischer 1996: 65]</vt:lpstr>
      <vt:lpstr>Finanzierungsarten  [Quelle: R. Nolden 1995 Industriebetriebslehre. Köln, München]</vt:lpstr>
      <vt:lpstr>Innenfinanzierung - Außenfinanzierung</vt:lpstr>
      <vt:lpstr>Innenfinanzierung</vt:lpstr>
      <vt:lpstr>Gewinnthesaurierung  (einbehaltene Gewinne)</vt:lpstr>
      <vt:lpstr>Rückstellungen  [Quelle: Nach Spremann 1998, S. 339]</vt:lpstr>
      <vt:lpstr>Außenfinanzierung</vt:lpstr>
      <vt:lpstr>Kurzfristige Fremdkapital-Finanzierung</vt:lpstr>
      <vt:lpstr>Langfristige Fremdfinanzierung</vt:lpstr>
      <vt:lpstr>Darlehensarten [Angaben in 1000 EUR]</vt:lpstr>
      <vt:lpstr>Darlehensarten (Forts.)</vt:lpstr>
      <vt:lpstr>Kapitalmarkt - Geldmarkt </vt:lpstr>
      <vt:lpstr> „Weighted Average Cost of Capital“ (WACC)</vt:lpstr>
      <vt:lpstr>Projektfinanzierung</vt:lpstr>
      <vt:lpstr>Projektfinanzierung von Stromerzeugern</vt:lpstr>
      <vt:lpstr>Leverage-Effekt (Hebelung) der Kapitalstruktur</vt:lpstr>
      <vt:lpstr>Leverage-Effekt (Hebelung) der Kapitalstruktur</vt:lpstr>
      <vt:lpstr>Risiko und Statistiken</vt:lpstr>
      <vt:lpstr>Risiko und Statistiken</vt:lpstr>
      <vt:lpstr>Bewertung von Alternativen unter Risiko</vt:lpstr>
      <vt:lpstr>Bewertung von Alternativen unter Risiko</vt:lpstr>
      <vt:lpstr>Statistische Kennzahlen</vt:lpstr>
      <vt:lpstr>Varianz und Standardabweichung von Stichproben</vt:lpstr>
      <vt:lpstr>Risikoarkten, -Instrumente und -Träger</vt:lpstr>
      <vt:lpstr>WACC in G20 für Solaranlagen</vt:lpstr>
      <vt:lpstr>Forwards, Futures, Options, Swaps</vt:lpstr>
      <vt:lpstr>Begrifflichkeiten bei Fowards und Futures</vt:lpstr>
      <vt:lpstr>Futures für Strom</vt:lpstr>
      <vt:lpstr>Optionstypen</vt:lpstr>
      <vt:lpstr>Beispiel: Euro-Call-Option</vt:lpstr>
      <vt:lpstr>Pay-out-Diagramm von Call-Optionen</vt:lpstr>
      <vt:lpstr>Beispiel: Euro-Put-Option</vt:lpstr>
      <vt:lpstr>Pay-out-Diagramm von Put-Optionen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Wirtschaftswissenschaftliche Grundlagen: Unternehmen</dc:title>
  <dc:creator>Tom Brown</dc:creator>
  <cp:lastModifiedBy>Tom Brown</cp:lastModifiedBy>
  <cp:revision>346</cp:revision>
  <cp:lastPrinted>2020-04-29T06:56:35Z</cp:lastPrinted>
  <dcterms:created xsi:type="dcterms:W3CDTF">1601-01-01T00:00:00Z</dcterms:created>
  <dcterms:modified xsi:type="dcterms:W3CDTF">2023-01-04T14:46:13Z</dcterms:modified>
</cp:coreProperties>
</file>