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316" r:id="rId2"/>
    <p:sldId id="336" r:id="rId3"/>
    <p:sldId id="274" r:id="rId4"/>
    <p:sldId id="317" r:id="rId5"/>
    <p:sldId id="318" r:id="rId6"/>
    <p:sldId id="319" r:id="rId7"/>
    <p:sldId id="321" r:id="rId8"/>
    <p:sldId id="322" r:id="rId9"/>
    <p:sldId id="326" r:id="rId10"/>
    <p:sldId id="334" r:id="rId11"/>
    <p:sldId id="327" r:id="rId12"/>
    <p:sldId id="328" r:id="rId13"/>
    <p:sldId id="329" r:id="rId14"/>
    <p:sldId id="330" r:id="rId15"/>
    <p:sldId id="331" r:id="rId16"/>
    <p:sldId id="325" r:id="rId17"/>
    <p:sldId id="332" r:id="rId18"/>
    <p:sldId id="323" r:id="rId19"/>
    <p:sldId id="333" r:id="rId20"/>
    <p:sldId id="324" r:id="rId21"/>
    <p:sldId id="337" r:id="rId22"/>
    <p:sldId id="335" r:id="rId2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04" y="96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ub-ensys.github.i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Wintersemester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Unternehmensformen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hlinkClick r:id="rId3"/>
              </a:rPr>
              <a:t>Digitaler Wandel in Energiesystemen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/ TU Berlin</a:t>
            </a: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Personen- und Kapitalgesellschaften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016273" y="1908075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 smtClean="0">
                <a:latin typeface="Arial" panose="020B0604020202020204" pitchFamily="34" charset="0"/>
              </a:rPr>
              <a:t>Personengesellschaft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588422" y="1901169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683568" y="2541290"/>
            <a:ext cx="3979614" cy="30243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Zusammenschluss aus mindestens zwei Rechtsträgern, die einen gemeinsamen Zweck verfolgen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mindestens eine Person haftet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mit Privatvermögen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 nötig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keine juristische Person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Gründung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5028479" y="2537470"/>
            <a:ext cx="3453534" cy="269334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auf gezeichnetes Kapital (Stammkapital für GmbH, Grundkapital für AG)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Vorschrift Mindestkapital (€25.000 für GmbH, €1 für UG, €50.000 für AG)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juristische Person (eigene Rechte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Pflichten, kann klagen und verklagt werden)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aufwendige Gründung</a:t>
            </a:r>
          </a:p>
        </p:txBody>
      </p:sp>
    </p:spTree>
    <p:extLst>
      <p:ext uri="{BB962C8B-B14F-4D97-AF65-F5344CB8AC3E}">
        <p14:creationId xmlns:p14="http://schemas.microsoft.com/office/powerpoint/2010/main" val="3744092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bürgerlichen Rechts (§ 705 BGB)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„mehrere Personen verpflichten sich gegenseitig die Erreichung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eines gemeinsamen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Zweckes in einer bestimmten Weise zu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fördern“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konkludentes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Handeln / Gesellschaftsvertrag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Gründung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Anteile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am Gewinn / Verlust und an der Liquidation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Gesellschafter haftet mit seinem Privatvermögen für alle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Grundform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Kooperation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Wohngemeinschaft, Lottogemeinschaft, Anwaltssozietät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36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Offene Handelsgesellschaft (§ 105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„eine Gesellschaft, deren Zweck auf den Betrieb eines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Handelsgewerbes unter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gemeinschaftlicher Firma gerichtet ist, wenn bei keinem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Gesellschafter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Haftung gegenüber den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Gesellschaftsgläubigern beschränkt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ist.“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selbständige Gesellschaft, Kaufmann im Sinne des HGB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Rechte erwerben und Verbindlichkeiten eingehen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Handelsregistereintrag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Führt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Firma, darf Prokura erteilen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Buchführungspflicht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der GbR mit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spezielle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Gewinnverteilung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Restaurants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49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Kommanditgesellschaft (§ 161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Unterscheidet sich von OHG nur dadurch, dass sie zwei Gruppen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von Gesellschaftern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umfasst: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oder mehrere persönlich haftende </a:t>
            </a:r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die das Geschäft führen</a:t>
            </a:r>
            <a:endParaRPr lang="de-DE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haften nur mit ihrer Einlage, sind dafür von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Geschäftsführung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ausgeschlossen, haben nur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Kontrollrechte sowie Gewinnanspruch</a:t>
            </a:r>
          </a:p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zusätzliches Startkapital suchen, aber eigenverantwortlich bleiben wollen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Restaurants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Geschichte: Venedig!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93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mit beschränkter Haftung </a:t>
            </a:r>
            <a:r>
              <a:rPr lang="de-DE" altLang="en-US" sz="2400" dirty="0" smtClean="0"/>
              <a:t>(GmbH)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899592" y="1484784"/>
            <a:ext cx="7582421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juristische 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Gesellschafter auf die Einlage beschränkt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bestimmt Rechte und Pflichten der Gesellschafter</a:t>
            </a:r>
          </a:p>
          <a:p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Geschäftsführer:in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Gesellschafterversammlung als Organe, evtl.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auch Aufsichtsrat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Gesellschafterversammlung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Jahresabschluss,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Gewinnverwendung; Bestellung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von Prokuristen; kann Änderungen des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Gesellschaftsvertrags beschließen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UG/Mini-GmbH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Einlage 1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24.999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€; einfache Gründung;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schärfere Insolvenzvorschriften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als bei GmbH; 25% des Jahresüberschusses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muss einbehalten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werden, bis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 Eigenkapital erreicht sind;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sonstige Regelungen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GmbH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5805264"/>
            <a:ext cx="3138166" cy="75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9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Aktiengesellschaft (AG)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Klassische Rechtsform für privatrechtliche Großunternehmen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juristische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Mindest-Grundkapital 50.000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damit Handelbarkeit der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Gesellschaftsanteile (Kapitalsammelfunktion)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Fähigkeit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große Eigenkapitalbeträge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flexibel aufzunehmen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Aktie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Wertpapier, Verbriefung von Forderungsrechten (Dividende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 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Mitgliedschaftsrechte des Aktionärs (Teilnahmerecht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 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Hauptversammlung, Stimmrecht)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361" y="5493902"/>
            <a:ext cx="3034680" cy="5334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512351"/>
            <a:ext cx="3115551" cy="49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59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Organe einer Aktiengesellschaft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004048" y="1987550"/>
            <a:ext cx="338613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Außerdem: Ausbalancierung der  Rechte von (Minderheits-) Aktionären, Arbeitnehmern, Gläubigern, Staat und Öffentlichkeit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91680" y="2003425"/>
            <a:ext cx="2584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Problem: Entkopplung von </a:t>
            </a:r>
            <a:r>
              <a:rPr lang="de-DE" altLang="en-US" sz="1600" dirty="0" err="1" smtClean="0">
                <a:latin typeface="Arial" panose="020B0604020202020204" pitchFamily="34" charset="0"/>
              </a:rPr>
              <a:t>Gesellschafter:innen</a:t>
            </a:r>
            <a:r>
              <a:rPr lang="de-DE" altLang="en-US" sz="1600" dirty="0" smtClean="0">
                <a:latin typeface="Arial" panose="020B0604020202020204" pitchFamily="34" charset="0"/>
              </a:rPr>
              <a:t> </a:t>
            </a:r>
            <a:r>
              <a:rPr lang="de-DE" altLang="en-US" sz="1600" dirty="0">
                <a:latin typeface="Arial" panose="020B0604020202020204" pitchFamily="34" charset="0"/>
              </a:rPr>
              <a:t>und Geschäftsführung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</a:t>
            </a:r>
            <a:r>
              <a:rPr lang="de-DE" altLang="en-US" sz="1600" dirty="0" err="1">
                <a:latin typeface="Arial" panose="020B0604020202020204" pitchFamily="34" charset="0"/>
              </a:rPr>
              <a:t>Principal</a:t>
            </a:r>
            <a:r>
              <a:rPr lang="de-DE" altLang="en-US" sz="1600" dirty="0">
                <a:latin typeface="Arial" panose="020B0604020202020204" pitchFamily="34" charset="0"/>
              </a:rPr>
              <a:t>-Agent-Problem)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937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Hauptversammlung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11563" y="3810000"/>
            <a:ext cx="2363787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Aufsichtsrat (AR)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023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Vorstand (VS)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82638" y="4286250"/>
            <a:ext cx="2714625" cy="179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Gewinnverwendung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Entlastung von VS &amp;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Wahl der Aktionärsvertreter in den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smtClean="0">
                <a:latin typeface="Arial" panose="020B0604020202020204" pitchFamily="34" charset="0"/>
              </a:rPr>
              <a:t>Satzungsänderungen </a:t>
            </a:r>
            <a:r>
              <a:rPr lang="de-DE" altLang="en-US" sz="1600" dirty="0">
                <a:latin typeface="Arial" panose="020B0604020202020204" pitchFamily="34" charset="0"/>
              </a:rPr>
              <a:t/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(z.B. Kapitalerhöhungen)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11563" y="4286250"/>
            <a:ext cx="2363787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Überwachung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Ernennung / Abberu-fung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Prüfung des Jahresab-schlusses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Vorschlag für die Ver-wendung des Gewinns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35688" y="4286250"/>
            <a:ext cx="236537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Leitung der AG in eigener Verantwortung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Vertretung der AG nach außen</a:t>
            </a:r>
          </a:p>
        </p:txBody>
      </p:sp>
    </p:spTree>
    <p:extLst>
      <p:ext uri="{BB962C8B-B14F-4D97-AF65-F5344CB8AC3E}">
        <p14:creationId xmlns:p14="http://schemas.microsoft.com/office/powerpoint/2010/main" val="393007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Mischformen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4" y="2262783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deren voll haftender Komplementär eine GmbH ist</a:t>
            </a:r>
          </a:p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Beispiel: Otto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331640" y="2450384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GmbH &amp; Co KG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331640" y="3668118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KGaA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33520" y="3432710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wobei Anteile der Kommanditisten in Aktien zerlegt sind</a:t>
            </a:r>
          </a:p>
          <a:p>
            <a:pPr marL="0" indent="0">
              <a:buNone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Beispiel: Merck KGaA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5" y="4819742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Selbsthilfe-Organisation ohne Gewinnerzielungsabsicht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32989" y="4961730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Genossenschaft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92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in Deutschland </a:t>
            </a:r>
            <a:r>
              <a:rPr lang="de-DE" altLang="en-US" sz="2400" dirty="0" smtClean="0"/>
              <a:t>2018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39660"/>
              </p:ext>
            </p:extLst>
          </p:nvPr>
        </p:nvGraphicFramePr>
        <p:xfrm>
          <a:off x="400074" y="2054954"/>
          <a:ext cx="8343852" cy="450840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2011686">
                  <a:extLst>
                    <a:ext uri="{9D8B030D-6E8A-4147-A177-3AD203B41FA5}">
                      <a16:colId xmlns:a16="http://schemas.microsoft.com/office/drawing/2014/main" val="36669533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6274734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5303147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8601813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57721233"/>
                    </a:ext>
                  </a:extLst>
                </a:gridCol>
                <a:gridCol w="1075582">
                  <a:extLst>
                    <a:ext uri="{9D8B030D-6E8A-4147-A177-3AD203B41FA5}">
                      <a16:colId xmlns:a16="http://schemas.microsoft.com/office/drawing/2014/main" val="830616778"/>
                    </a:ext>
                  </a:extLst>
                </a:gridCol>
              </a:tblGrid>
              <a:tr h="925009"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 smtClean="0"/>
                        <a:t>0 </a:t>
                      </a:r>
                      <a:r>
                        <a:rPr lang="de-DE" sz="1400" dirty="0"/>
                        <a:t>bis 9 </a:t>
                      </a:r>
                      <a:r>
                        <a:rPr lang="de-DE" sz="1400" dirty="0" smtClean="0"/>
                        <a:t>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10 bis 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50 bis 249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250 Beschäftigte und mehr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1603640877"/>
                  </a:ext>
                </a:extLst>
              </a:tr>
              <a:tr h="496412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Einzelunternehmer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2.078.768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64.740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2.457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78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2.146.043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939507430"/>
                  </a:ext>
                </a:extLst>
              </a:tr>
              <a:tr h="113930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Personengesellschaften (zum Beispiel OHG, KG)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324.411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55.038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13.013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2.953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395.415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185152847"/>
                  </a:ext>
                </a:extLst>
              </a:tr>
              <a:tr h="92500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Kapitalgesellschaften (GmbH, AG)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530.852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152.527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42.920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9.980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736.279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386425512"/>
                  </a:ext>
                </a:extLst>
              </a:tr>
              <a:tr h="71071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Sonstige Rechtsformen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169.865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26.569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7.079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2.441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205.954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846783712"/>
                  </a:ext>
                </a:extLst>
              </a:tr>
              <a:tr h="31195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3.103.896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298.874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65.469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15.452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3.483.691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41139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79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</a:t>
            </a:r>
            <a:r>
              <a:rPr lang="de-DE" altLang="en-US" sz="2400" dirty="0" smtClean="0"/>
              <a:t>wächst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84784"/>
            <a:ext cx="4896544" cy="512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20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überhaupt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Warum gründet man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unterscheiden sich die Rechtsformen AG, GmbH, OHG, KG und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Welche Rechtsform ist für meine Geschäftsidee geeignet?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wenn das Unternehmen erfolgreich verklagt wird?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beteiligt sich am Gewinn des Unternehmens?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wenn das Unternehmen Insolvenz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anmelden muss?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führt das Unternehmen?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altLang="en-US" sz="1600" dirty="0" smtClean="0">
                <a:latin typeface="Arial" panose="020B0604020202020204" pitchFamily="34" charset="0"/>
              </a:rPr>
              <a:t>der </a:t>
            </a:r>
            <a:r>
              <a:rPr lang="de-DE" altLang="en-US" sz="1600" dirty="0">
                <a:latin typeface="Arial" panose="020B0604020202020204" pitchFamily="34" charset="0"/>
              </a:rPr>
              <a:t>Gesellschafter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Leitungsbefugnis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Beteiligung am Gewinn / Verlust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Kapitalbeschaffung und Finanzierungsmöglichkeiten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Steuerliche Aspekte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Rechtsformabhängige Aufwendungen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Publizitätspflichten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Mitbestimmung der Arbeitnehmer</a:t>
            </a:r>
            <a:endParaRPr lang="de-DE" altLang="en-US" sz="1600" dirty="0"/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41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Quiz: Welche Rechtsform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Sie haben eine Geschäftsidee, haben genug Ersparnisse, um das Unternehmen für das erste Jahr zu finanzieren, und möchten bei Ihren Geschäftspartner*innen </a:t>
            </a: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ein großes Vertrauen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erwecken.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Sie haben eine Geschäftsidee, haben genug Ersparnisse, um das Unternehmen für das erste Jahr zu finanzieren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aber möchten nicht persönlich für Schaden haften.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Sie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sind </a:t>
            </a:r>
            <a:r>
              <a:rPr lang="de-DE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Elon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Musk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haben eine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Geschäftsidee, möchten keine eigenen Ersparnisse aufbringen, aber brauchen €10.000.000 Kapital.</a:t>
            </a:r>
            <a:endParaRPr lang="de-DE" altLang="en-US" sz="2000" dirty="0"/>
          </a:p>
          <a:p>
            <a:pPr marL="0" indent="0">
              <a:buNone/>
              <a:defRPr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 smtClean="0"/>
          </a:p>
          <a:p>
            <a:pPr marL="0" indent="0">
              <a:buNone/>
              <a:defRPr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560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4"/>
            <a:ext cx="7956376" cy="52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91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mögliche Definitionen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betreiben die Erzeugung von (knappen) Gütern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Diensten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durch eine Kombination von Produktionsfaktoren (Arbeit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Kapital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Aufgabenbereiche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u.a. die Faktorbeschaffung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z.B. Finanzierung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), der Transformationsprozess (Produktion)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Absatz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Marketing)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eine Institution zur Maximierung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Produktivität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(Output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Input)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(Ertrag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Aufwand)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(Gewinn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Kapital)</a:t>
            </a:r>
          </a:p>
          <a:p>
            <a:pPr marL="457200" lvl="1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dienen der Selbstverwirklichung,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Machtausübung, Ausbeutung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oder dem Prestige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Unternehmenden</a:t>
            </a:r>
          </a:p>
          <a:p>
            <a:pPr marL="5715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Institutionen mit dem Ziel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Selbsterhalts (Nachhaltigkeit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 als Form der Kooperation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661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„Unter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Firma kooperieren Abteilungen für Produktion,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Logistik, Absatz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Rechnungswesen. Unter der Firma arbeiten weiter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Arbeiter, Führungskräfte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Lieferanten, Kunden, Kreditgeber ebenso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kommunale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Behörden zusammen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Ein:e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bietet nicht nur physische Anwesenheit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während festgesetzter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Zeiten gegen Gehaltszahlungen (klare,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leicht beobachtbare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und kontrollierbare Tauschbedingung).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Der/die Vorgesetzte erwartet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auch Fleiß, technisches Wissen, Kreativität, Loyalität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Verschwiegenheit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Umgekehrt erwartet der Mitarbeiter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Anerkennung, Karrieremöglichkeit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gutes Betriebsklima etc. „Das Bündel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 dem/der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Gebotenen und das Bündel des dafür Erwarteten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sind komplexer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langfristiger, bedingter, unsicherer, schwerer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beobachtbar und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weniger leicht kontrollierbar, als dies beim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elementaren Markttausch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Fall ist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Unternehmung ist demnach ein Nexus, ein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Kernbündel gerade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mehr marktfähiger Kooperationskontrakte,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dennoch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so komplex sind,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dass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sie eine staatliche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 erfordern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würden.“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0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Existenzursachen von 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663</a:t>
            </a:r>
          </a:p>
          <a:p>
            <a:pPr marL="0" indent="0">
              <a:buNone/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Es gibt Firmen, weil es nicht-marktfähige Kooperationswünsche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gibt, für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 eine staatliche Organisation zu kompliziert und damit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ineffizient wäre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Ursachen für nicht-marktfähige Kooperationswünsche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Transaktionskosten (Ronald H.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Coase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1937): hohe Kosten für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Benutzung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Märkte (z.B. Kosten für den Abschluss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Monitoring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Verträgen). Ursachen können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Unvollständigkeit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Verträgen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zeitliches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Auseinanderfallen von Leistung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Gegenleistung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nicht-marktfähige Zwischenprodukte / Faktorspezifität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Oliver Williamson)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Synergieeffekte 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Team → nicht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separat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ausweisbare Einzelleistungen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Alchian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Demsetz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kann nicht feststellen, ob ein mangelhaftes Produkt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 fehlendes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Engagement oder auf Zufälle zurückzuführen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 → 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Moral </a:t>
            </a:r>
            <a:r>
              <a:rPr lang="de-DE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Hazard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„moralische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Wagnis“ (Kenneth J. Arrow)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71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Gewerbe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jede selbständige Tätigkeit, die auf Dauer ausgeübt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wird, 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Gewinne zu erzielen.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Unternehmen des Handels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Handwerks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u.a.; Ausnahmen: Agrarsektor, Ärzte, Rechtsanwälte u.a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Kaufmann/Kauffrau/Kaufleute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Wer ein Gewerbe betreibt und den Betrieb in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Handelsregister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eintragen lässt, gemäß HGB.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Gesellschaftsvertrag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vertragliche Grundlage einer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Gesellschaft, enthält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Bestimmungen über Geschäftsführung und Sitz u.a.</a:t>
            </a:r>
          </a:p>
          <a:p>
            <a:pPr>
              <a:defRPr/>
            </a:pPr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Anteilseigner:in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einer Gesellschaft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gesetzlich vorgeschriebene Information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Öffentlichkeit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Rechtsform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verschiedene Möglichkeiten für die rechtliche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 eines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Rechtspersönlichkeit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es existieren natürliche und juristische Personen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Prokura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Vollmacht zur Vertretung eines 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Handelsregister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öffentliches Verzeichnis in dem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rechtliche Verhältnisse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Handelsgewerbe aufgezeichnet sind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Verbindlichkeiten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Verpflichtungen oder Schulden eines Unternehmens</a:t>
            </a:r>
          </a:p>
          <a:p>
            <a:pPr>
              <a:defRPr/>
            </a:pPr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Gläubiger:in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jemand,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der/die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berechtigt ist, 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einem/r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Schuldner:in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eine Leistung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 fordern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3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Privatrechtliche 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02000" y="2717064"/>
            <a:ext cx="2420938" cy="92333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Gesellschaft bürgerlichen Rechts (GbR)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402000" y="5436452"/>
            <a:ext cx="2420938" cy="64611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Kommandit-gesellschaft (KG)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394075" y="4135438"/>
            <a:ext cx="2420938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Offene Handelsgesellschaft (OHG)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394075" y="1731226"/>
            <a:ext cx="2420938" cy="6508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Personen-gesellschaft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27075" y="1720850"/>
            <a:ext cx="2420938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Einzelunternehmen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192178" y="2713171"/>
            <a:ext cx="2286000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Gesellschaft mit beschränkter Haftung (GmbH)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209958" y="5436451"/>
            <a:ext cx="2286000" cy="646113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Aktiengesellschaft (AG)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194083" y="1731226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192178" y="4035851"/>
            <a:ext cx="2286000" cy="9223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Unternehmer-gesellschaft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 smtClean="0">
                <a:latin typeface="Arial" panose="020B0604020202020204" pitchFamily="34" charset="0"/>
              </a:rPr>
              <a:t>(UG/„Mini-GmbH</a:t>
            </a:r>
            <a:r>
              <a:rPr lang="de-DE" altLang="en-US" sz="1800" dirty="0">
                <a:latin typeface="Arial" panose="020B0604020202020204" pitchFamily="34" charset="0"/>
              </a:rPr>
              <a:t>“)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97706" y="3353891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Freiberufler*in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97706" y="2733975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Kauffrau / Kaufmann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97706" y="3941439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Land- und </a:t>
            </a:r>
            <a:r>
              <a:rPr lang="de-DE" altLang="en-US" sz="1800" dirty="0" smtClean="0">
                <a:latin typeface="Arial" panose="020B0604020202020204" pitchFamily="34" charset="0"/>
              </a:rPr>
              <a:t>Forstwirt*in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46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Einzelunternehmen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einzeln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agierende:r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Unternehmer:in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für Einstieg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gut geeignet (z. B. für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Handwerker:in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Kleingewerbetreibende,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Dienstleister:in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unbeschränkte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Haftung mit dem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entsteht automatisch bei Geschäftseröffnung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 vorgeschrieben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Anton Schlecker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6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1489</Words>
  <Application>Microsoft Office PowerPoint</Application>
  <PresentationFormat>On-screen Show (4:3)</PresentationFormat>
  <Paragraphs>236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Book Antiqua</vt:lpstr>
      <vt:lpstr>Times New Roman</vt:lpstr>
      <vt:lpstr>erdmannvorlage</vt:lpstr>
      <vt:lpstr>Wirtschaftliche Grundlagen  im Wintersemester 2022  Unternehmensformen</vt:lpstr>
      <vt:lpstr>Unternehmen: Fragen</vt:lpstr>
      <vt:lpstr>Unternehmen: mögliche Definitionen</vt:lpstr>
      <vt:lpstr>Unternehmen als Form der Kooperation</vt:lpstr>
      <vt:lpstr>Existenzursachen von Unternehmen</vt:lpstr>
      <vt:lpstr>Grundbegriffe</vt:lpstr>
      <vt:lpstr>Grundbegriffe</vt:lpstr>
      <vt:lpstr>Privatrechtliche Unternehmen</vt:lpstr>
      <vt:lpstr>Einzelunternehmen</vt:lpstr>
      <vt:lpstr>Personen- und Kapitalgesellschaften</vt:lpstr>
      <vt:lpstr>Gesellschaft bürgerlichen Rechts (§ 705 BGB)</vt:lpstr>
      <vt:lpstr>Offene Handelsgesellschaft (§ 105 HGB)</vt:lpstr>
      <vt:lpstr>Kommanditgesellschaft (§ 161 HGB)</vt:lpstr>
      <vt:lpstr>Gesellschaft mit beschränkter Haftung (GmbH)</vt:lpstr>
      <vt:lpstr>Aktiengesellschaft (AG)</vt:lpstr>
      <vt:lpstr>Organe einer Aktiengesellschaft</vt:lpstr>
      <vt:lpstr>Unternehmen: Mischformen</vt:lpstr>
      <vt:lpstr>Anzahl Unternehmen in Deutschland 2018</vt:lpstr>
      <vt:lpstr>Anzahl Unternehmen wächst</vt:lpstr>
      <vt:lpstr>Kriterien für die Wahl der Unternehmensrechtsform</vt:lpstr>
      <vt:lpstr>Quiz: Welche Rechtsform</vt:lpstr>
      <vt:lpstr>Kriterien für die Wahl der Unternehmensrechtsform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257</cp:revision>
  <cp:lastPrinted>2020-04-29T06:56:35Z</cp:lastPrinted>
  <dcterms:created xsi:type="dcterms:W3CDTF">1601-01-01T00:00:00Z</dcterms:created>
  <dcterms:modified xsi:type="dcterms:W3CDTF">2022-11-30T14:20:09Z</dcterms:modified>
</cp:coreProperties>
</file>