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6" r:id="rId18"/>
    <p:sldId id="337" r:id="rId19"/>
    <p:sldId id="357" r:id="rId20"/>
    <p:sldId id="358" r:id="rId21"/>
    <p:sldId id="359" r:id="rId22"/>
    <p:sldId id="338" r:id="rId23"/>
    <p:sldId id="360" r:id="rId24"/>
    <p:sldId id="340" r:id="rId25"/>
    <p:sldId id="339" r:id="rId26"/>
    <p:sldId id="355" r:id="rId27"/>
    <p:sldId id="361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s://irena.org/publications/2021/Jun/Renewable-Power-Costs-in-2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93056" y="476659"/>
            <a:ext cx="1905000" cy="120251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Annahmen: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Kreditvolumen 100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Zinssatz 7 </a:t>
            </a:r>
            <a:r>
              <a:rPr lang="de-DE" altLang="en-US" sz="1600" dirty="0" smtClean="0">
                <a:latin typeface="Arial" panose="020B0604020202020204" pitchFamily="34" charset="0"/>
              </a:rPr>
              <a:t>%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err="1" smtClean="0">
                <a:latin typeface="Arial" panose="020B0604020202020204" pitchFamily="34" charset="0"/>
              </a:rPr>
              <a:t>Tig</a:t>
            </a:r>
            <a:r>
              <a:rPr lang="de-DE" altLang="en-US" sz="1600" dirty="0" smtClean="0">
                <a:latin typeface="Arial" panose="020B0604020202020204" pitchFamily="34" charset="0"/>
              </a:rPr>
              <a:t> = Tilgung</a:t>
            </a:r>
            <a:endParaRPr lang="de-DE" altLang="en-US" sz="1600" dirty="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 </a:t>
            </a:r>
            <a:r>
              <a:rPr lang="en-GB" altLang="en-US" sz="2400" dirty="0"/>
              <a:t>„Weighted Average Cost of Capital“ </a:t>
            </a:r>
            <a:r>
              <a:rPr lang="en-GB" altLang="en-US" sz="2400" dirty="0" smtClean="0"/>
              <a:t>(</a:t>
            </a:r>
            <a:r>
              <a:rPr lang="de-DE" altLang="en-US" sz="2400" dirty="0" smtClean="0"/>
              <a:t>WACC)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Eigen- und Fremdkapitalgeber erwarten unterschiedliche Verzinsung ihres eingebrachten Kapitals.</a:t>
                </a:r>
              </a:p>
              <a:p>
                <a:pPr marL="0" indent="0">
                  <a:buNone/>
                  <a:defRPr/>
                </a:pP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de-DE" sz="1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Weighted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Capital“ (WACC)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bezeichnet die gewichteten durchschnittlichen Kapitalkosten einer Firma und dient als Mindestrendite für Investition, d.h. wird benutzt als Kalkulationszins in dynamischen Investitionsrechnungen.</a:t>
                </a: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𝑊𝐴𝐶𝐶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num>
                        <m:den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  <a:blipFill>
                <a:blip r:embed="rId2"/>
                <a:stretch>
                  <a:fillRect l="-792" t="-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286"/>
              </p:ext>
            </p:extLst>
          </p:nvPr>
        </p:nvGraphicFramePr>
        <p:xfrm>
          <a:off x="1678732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810597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88744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WACC (typische Werte)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Ölindustrie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15-20%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6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Solarindustrie in Deutschland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Wind</a:t>
                      </a:r>
                      <a:r>
                        <a:rPr lang="de-DE" baseline="0" dirty="0" smtClean="0"/>
                        <a:t> auf hoher See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10-15%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Projektfinanzierung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als Alternative zur Unternehmensfinanzierung: „Special </a:t>
            </a:r>
            <a:r>
              <a:rPr lang="de-DE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eine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wirtschaftlich und zumeist rechtlich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abgrenzbare,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sich selbst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refinanzierende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Wirtschaftseinheit von begrenzter Lebensdauer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operativen Kosten, die Bedienung des Kapitaldiensts und die Ausschüttung an die Investoren stehen ausschließlich die aus dem Projekt generierten </a:t>
            </a:r>
            <a:r>
              <a:rPr lang="de-DE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Cash-Flows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zur Verfügung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der Projekt-Sponsoren: 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Begrenzung der negativen Projektauswirkungen auf die Sponsoren (Eigenkapitalgeber): Erzeugt besonderes Schutzbedürfnis der Fremdkapitalgeber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 der Kooperation mehrerer Sponsoren bei Großprojekten, wenn diese gleichzeitig Wettbewerber sind 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Risiko-Analyse des Projekterfolgs und Zuordnung der Risiken zu den Projektbeteiligten</a:t>
            </a:r>
          </a:p>
        </p:txBody>
      </p:sp>
    </p:spTree>
    <p:extLst>
      <p:ext uri="{BB962C8B-B14F-4D97-AF65-F5344CB8AC3E}">
        <p14:creationId xmlns:p14="http://schemas.microsoft.com/office/powerpoint/2010/main" val="2541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411760" y="6348699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411760" y="3564224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078885" y="6339174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421285" y="3927761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2" name="Rectangle 10"/>
              <p:cNvSpPr>
                <a:spLocks noChangeArrowheads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3" name="Rectangle 11"/>
              <p:cNvSpPr>
                <a:spLocks noChangeArrowheads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blipFill>
                <a:blip r:embed="rId3"/>
                <a:stretch>
                  <a:fillRect l="-3315"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3262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421285" y="4842161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367310" y="5405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429473" y="4791361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8" name="Text Box 18"/>
              <p:cNvSpPr txBox="1">
                <a:spLocks noChangeArrowheads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gradFill rotWithShape="0">
                <a:gsLst>
                  <a:gs pos="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Voraussetzung</a:t>
                </a:r>
                <a:b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des </a:t>
                </a:r>
                <a:r>
                  <a:rPr lang="de-DE" altLang="en-US" sz="18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Leverages</a:t>
                </a:r>
                <a: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:</a:t>
                </a:r>
                <a:b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8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blipFill>
                <a:blip r:embed="rId4"/>
                <a:stretch>
                  <a:fillRect t="-3289" b="-92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9" name="Rectangle 21"/>
              <p:cNvSpPr>
                <a:spLocks noChangeArrowheads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</m:oMath>
                  </m:oMathPara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9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3450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93" name="Rectangle 25"/>
              <p:cNvSpPr>
                <a:spLocks noChangeArrowheads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BG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Bruttogewinn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Fremdkapital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Eigenkapital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FK/EK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Verschuldungsgrad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Fremdkapitalzins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</a:rPr>
                  <a:t>	erwartete  Eigenkapitalrendite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erwartete Gesamtkapitalrendite</a:t>
                </a: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 (</a:t>
                </a: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EBIT)</a:t>
                </a:r>
                <a:endParaRPr lang="de-DE" altLang="en-US" sz="16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0193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blipFill>
                <a:blip r:embed="rId6"/>
                <a:stretch>
                  <a:fillRect l="-794" t="-334" b="-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𝐵𝐺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d>
                        <m:d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𝐸𝐾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e>
                          </m:d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𝐺𝐾</m:t>
                              </m:r>
                            </m:sub>
                          </m:s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8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de-DE" sz="1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𝑬</m:t>
                                  </m:r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 smtClean="0"/>
                            <a:t> [%]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99576" t="-4762" r="-1695" b="-3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Inhaltsplatzhalter 2"/>
          <p:cNvSpPr txBox="1">
            <a:spLocks/>
          </p:cNvSpPr>
          <p:nvPr/>
        </p:nvSpPr>
        <p:spPr>
          <a:xfrm>
            <a:off x="1030287" y="5778942"/>
            <a:ext cx="7083425" cy="450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Die Eigenkapitalrendite mag groß sein, aber man geht das Risiko ein, dass man auch einen großen Verlust ausweisen kann.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Beispiel für ROI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15%, Bilanzsumme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10% </a:t>
                </a: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  <a:blipFill>
                <a:blip r:embed="rId3"/>
                <a:stretch>
                  <a:fillRect l="-775" t="-6757" b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663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Sie haben 100.000 EUR zu investieren und 2 Alternativen: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risikolose Solaranlage mit einer Rendite von 12%.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 Windrad auf hoher See mit 90% Wahrscheinlichkeit einer Rendite von 15% und 10% Wahrscheinlichkeit, dass eine seltene Robbe sein Zuhause im Fundament macht, was zu einer Rendite von -10% führt, weil man das Windrad ab und zu abstellen muss.</a:t>
                </a: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Was tun Sie?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 kann den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Erwartungswert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EW(R)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Rendite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bilden: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1</m:t>
                    </m:r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0,12=0,12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0,9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0,15+0,1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(−0,1)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125</m:t>
                    </m:r>
                  </m:oMath>
                </a14:m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  <a:blipFill>
                <a:blip r:embed="rId2"/>
                <a:stretch>
                  <a:fillRect l="-740" t="-1416" b="-974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81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Um das Risiko abzuschätzen bilden wir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Varianz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und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Standardabweichung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 </m:t>
                                  </m:r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𝑆𝐷</m:t>
                      </m:r>
                      <m:d>
                        <m:d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i="1" ker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𝑉𝑎𝑟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,12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12</m:t>
                            </m:r>
                          </m:e>
                        </m:d>
                      </m:e>
                      <m:sup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de-DE" altLang="en-US" sz="1800" b="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de-DE" altLang="en-US" sz="1800" b="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=0,9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25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+0,1∗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−0,1−0,125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=0,0056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0,075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Mit der Varianz, stellen wir das Risiko dar.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Ein Grundprinzip der Wirtschaft ist, dass übernommene Risiken vergütet werden!</a:t>
                </a: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  <a:blipFill>
                <a:blip r:embed="rId2"/>
                <a:stretch>
                  <a:fillRect l="-740" t="-718" b="-159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83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65000"/>
                  </a:spcBef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Zu jeder Handlungsalternative ist eine komplette Darstellung von Zuständen und </a:t>
                </a:r>
                <a:r>
                  <a:rPr lang="de-DE" altLang="en-US" sz="1800" dirty="0" err="1">
                    <a:latin typeface="Arial" panose="020B0604020202020204" pitchFamily="34" charset="0"/>
                  </a:rPr>
                  <a:t>Eintretenswahrscheinlichkeiten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erforderlich: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0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Bernoulli-Prinzip: Entscheide über die Alternativen entsprechend dem maximalen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Erwartungsnutzen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E(R)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i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alt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mit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den jeweiligen erwarteten Renditen </a:t>
                </a:r>
                <a:r>
                  <a:rPr lang="de-DE" altLang="en-US" sz="18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EW(R)</a:t>
                </a:r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,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den entsprechenden Varianzen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 und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der individuellen Risikoaversion </a:t>
                </a:r>
                <a:r>
                  <a:rPr lang="de-DE" altLang="en-US" sz="1800" i="1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 r="-1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Diese Methode wird auch das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Erwartungswert-Varianz-Prinzip </a:t>
                </a:r>
                <a:r>
                  <a:rPr lang="de-DE" altLang="en-US" sz="1800" dirty="0" err="1" smtClean="0">
                    <a:latin typeface="Arial" panose="020B0604020202020204" pitchFamily="34" charset="0"/>
                  </a:rPr>
                  <a:t>bennant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, kurz (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</m:t>
                    </m:r>
                    <m:sSup>
                      <m:sSup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)-Prinzip.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unser Beispiel (Solar gegenüber Offshore-Wind):</a:t>
                </a: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=0,12</m:t>
                    </m:r>
                  </m:oMath>
                </a14:m>
                <a:endParaRPr lang="de-DE" altLang="en-US" sz="1800" i="1" kern="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25 − </m:t>
                    </m:r>
                    <m:f>
                      <m:f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0,0056</m:t>
                    </m:r>
                  </m:oMath>
                </a14:m>
                <a:endParaRPr lang="de-DE" altLang="en-US" sz="1800" i="1" kern="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Typischerweise befindet sich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im Wertebereich [0,1], aber hängt von der persönlichen Risiko ab. Als Faustregel: je größer das Vermögen, desto geringer die Risikoaversion. Für Risikofreudige, kann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sogar negativ werden.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Ab welchen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würden Sie die Solaranlage bevorzugen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?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DE" altLang="en-US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altLang="en-US" sz="1800" b="0" i="1" smtClean="0">
                        <a:latin typeface="Cambria Math" panose="02040503050406030204" pitchFamily="18" charset="0"/>
                      </a:rPr>
                      <m:t>&gt;1.8</m:t>
                    </m:r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 (eher </a:t>
                </a:r>
                <a:r>
                  <a:rPr lang="de-DE" altLang="en-US" sz="1800" dirty="0" err="1" smtClean="0">
                    <a:latin typeface="Arial" panose="020B0604020202020204" pitchFamily="34" charset="0"/>
                  </a:rPr>
                  <a:t>risikoavers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), ist der Erwartungsnutzen von der Solaranlage höher </a:t>
                </a:r>
                <a14:m>
                  <m:oMath xmlns:m="http://schemas.openxmlformats.org/officeDocument/2006/math">
                    <m:r>
                      <a:rPr lang="de-DE" alt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 in Solaranlage investieren.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altLang="en-US" sz="1800" i="1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de-DE" altLang="en-US" sz="1800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de-DE" altLang="en-US" sz="1800" i="1">
                        <a:latin typeface="Cambria Math" panose="02040503050406030204" pitchFamily="18" charset="0"/>
                      </a:rPr>
                      <m:t>1.8</m:t>
                    </m:r>
                  </m:oMath>
                </a14:m>
                <a:r>
                  <a:rPr lang="de-DE" altLang="en-US" sz="1800" dirty="0">
                    <a:latin typeface="Arial" panose="020B0604020202020204" pitchFamily="34" charset="0"/>
                  </a:rPr>
                  <a:t> (eher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risikofreudig), ist der Erwartungsnutzen von der Windanlage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höher </a:t>
                </a:r>
                <a14:m>
                  <m:oMath xmlns:m="http://schemas.openxmlformats.org/officeDocument/2006/math">
                    <m:r>
                      <a:rPr lang="de-DE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>
                    <a:latin typeface="Arial" panose="020B0604020202020204" pitchFamily="34" charset="0"/>
                  </a:rPr>
                  <a:t>in </a:t>
                </a:r>
                <a:r>
                  <a:rPr lang="de-DE" altLang="en-US" sz="1800" smtClean="0">
                    <a:latin typeface="Arial" panose="020B0604020202020204" pitchFamily="34" charset="0"/>
                  </a:rPr>
                  <a:t>Windanlage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investieren.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endParaRPr lang="de-DE" altLang="en-US" sz="1800" dirty="0" smtClean="0"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004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dirty="0" smtClean="0"/>
              <a:t>Varianz und Standardabweichung von Stichproben</a:t>
            </a:r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Risikoarkten, -Instrumente und -Träger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5350" y="1438275"/>
          <a:ext cx="7808913" cy="47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Risikoart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Risiko-Instrument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Risiko-Träger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Kostenüberschreitung</a:t>
                      </a:r>
                    </a:p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Fertigstellungsgarantie, Kreditlinie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Sponsoren, Anlagenlieferant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Vertragserfüllung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Partner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Rohstoffe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Zulieferer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Abnahmerisiko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Kunden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Anlagenlieferant,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Technologierisiko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Regulierungsrisiko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Politisches Lobbying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Länder-Rating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Zinsrisiko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Wechselkursrisiko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Kreditvertrag, Swaps, …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Force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Majeure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dirty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2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WACC in G20 für Solaranlagen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7536" y="639633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International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enewable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nergy Agency (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IRENA)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Renewable Power Generation Costs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2020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(2021)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23154"/>
            <a:ext cx="6822504" cy="481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03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2191</Words>
  <Application>Microsoft Office PowerPoint</Application>
  <PresentationFormat>On-screen Show (4:3)</PresentationFormat>
  <Paragraphs>498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Cambria Math</vt:lpstr>
      <vt:lpstr>Symbol</vt:lpstr>
      <vt:lpstr>Times New Roman</vt:lpstr>
      <vt:lpstr>erdmannvorlage</vt:lpstr>
      <vt:lpstr>Document</vt:lpstr>
      <vt:lpstr>Equation</vt:lpstr>
      <vt:lpstr>Wirtschaftliche Grundlagen  im Sommersemester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 „Weighted Average Cost of Capital“ (WACC)</vt:lpstr>
      <vt:lpstr>Projektfinanzierung</vt:lpstr>
      <vt:lpstr>Projektfinanzierung von Stromerzeugern</vt:lpstr>
      <vt:lpstr>Leverage-Effekt (Hebelung) der Kapitalstruktur</vt:lpstr>
      <vt:lpstr>Leverage-Effekt (Hebelung) der Kapitalstruktur</vt:lpstr>
      <vt:lpstr>Risiko und Statistiken</vt:lpstr>
      <vt:lpstr>Risiko und Statistiken</vt:lpstr>
      <vt:lpstr>Bewertung von Alternativen unter Risiko</vt:lpstr>
      <vt:lpstr>Bewertung von Alternativen unter Risiko</vt:lpstr>
      <vt:lpstr>Statistische Kennzahlen</vt:lpstr>
      <vt:lpstr>Varianz und Standardabweichung von Stichproben</vt:lpstr>
      <vt:lpstr>Risikoarkten, -Instrumente und -Träger</vt:lpstr>
      <vt:lpstr>WACC in G20 für Solaranlagen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334</cp:revision>
  <cp:lastPrinted>2020-04-29T06:56:35Z</cp:lastPrinted>
  <dcterms:created xsi:type="dcterms:W3CDTF">1601-01-01T00:00:00Z</dcterms:created>
  <dcterms:modified xsi:type="dcterms:W3CDTF">2021-06-30T10:35:43Z</dcterms:modified>
</cp:coreProperties>
</file>