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37.xml.rels" ContentType="application/vnd.openxmlformats-package.relationships+xml"/>
  <Override PartName="/ppt/notesSlides/_rels/notesSlide4.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62.wmf" ContentType="image/x-wmf"/>
  <Override PartName="/ppt/media/image61.png" ContentType="image/png"/>
  <Override PartName="/ppt/media/image54.png" ContentType="image/png"/>
  <Override PartName="/ppt/media/image53.png" ContentType="image/png"/>
  <Override PartName="/ppt/media/image51.png" ContentType="image/png"/>
  <Override PartName="/ppt/media/image50.png" ContentType="image/png"/>
  <Override PartName="/ppt/media/image52.png" ContentType="image/png"/>
  <Override PartName="/ppt/media/image47.wmf" ContentType="image/x-wmf"/>
  <Override PartName="/ppt/media/image44.png" ContentType="image/png"/>
  <Override PartName="/ppt/media/image43.png" ContentType="image/png"/>
  <Override PartName="/ppt/media/image42.png" ContentType="image/png"/>
  <Override PartName="/ppt/media/image41.png" ContentType="image/png"/>
  <Override PartName="/ppt/media/image40.png" ContentType="image/png"/>
  <Override PartName="/ppt/media/image39.png" ContentType="image/png"/>
  <Override PartName="/ppt/media/image14.png" ContentType="image/png"/>
  <Override PartName="/ppt/media/image38.png" ContentType="image/png"/>
  <Override PartName="/ppt/media/image13.png" ContentType="image/png"/>
  <Override PartName="/ppt/media/image37.png" ContentType="image/png"/>
  <Override PartName="/ppt/media/image12.png" ContentType="image/png"/>
  <Override PartName="/ppt/media/image16.png" ContentType="image/png"/>
  <Override PartName="/ppt/media/image6.jpeg" ContentType="image/jpeg"/>
  <Override PartName="/ppt/media/image15.png" ContentType="image/png"/>
  <Override PartName="/ppt/media/image17.png" ContentType="image/png"/>
  <Override PartName="/ppt/media/image18.png" ContentType="image/png"/>
  <Override PartName="/ppt/media/image19.png" ContentType="image/png"/>
  <Override PartName="/ppt/media/image45.png" ContentType="image/png"/>
  <Override PartName="/ppt/media/image20.png" ContentType="image/png"/>
  <Override PartName="/ppt/media/image46.png" ContentType="image/png"/>
  <Override PartName="/ppt/media/image21.png" ContentType="image/png"/>
  <Override PartName="/ppt/media/image22.png" ContentType="image/png"/>
  <Override PartName="/ppt/media/image48.png" ContentType="image/png"/>
  <Override PartName="/ppt/media/image23.png" ContentType="image/png"/>
  <Override PartName="/ppt/media/image49.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55.png" ContentType="image/png"/>
  <Override PartName="/ppt/media/image30.png" ContentType="image/png"/>
  <Override PartName="/ppt/media/image56.png" ContentType="image/png"/>
  <Override PartName="/ppt/media/image31.png" ContentType="image/png"/>
  <Override PartName="/ppt/media/image57.png" ContentType="image/png"/>
  <Override PartName="/ppt/media/image32.png" ContentType="image/png"/>
  <Override PartName="/ppt/media/image58.png" ContentType="image/png"/>
  <Override PartName="/ppt/media/image33.png" ContentType="image/png"/>
  <Override PartName="/ppt/media/image59.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60.png" ContentType="image/png"/>
  <Override PartName="/ppt/media/image5.png" ContentType="image/png"/>
  <Override PartName="/ppt/slideMasters/slideMaster5.xml" ContentType="application/vnd.openxmlformats-officedocument.presentationml.slideMaster+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216000" y="812520"/>
            <a:ext cx="7127280" cy="4008960"/>
          </a:xfrm>
          <a:prstGeom prst="rect">
            <a:avLst/>
          </a:prstGeom>
        </p:spPr>
        <p:txBody>
          <a:bodyPr lIns="0" rIns="0" tIns="0" bIns="0" anchor="ctr"/>
          <a:p>
            <a:r>
              <a:rPr b="0" lang="en-US" sz="2400" spc="-1" strike="noStrike">
                <a:solidFill>
                  <a:srgbClr val="000000"/>
                </a:solidFill>
                <a:latin typeface="Book Antiqua"/>
              </a:rPr>
              <a:t>Click to move the slide</a:t>
            </a:r>
            <a:endParaRPr b="0" lang="en-US" sz="2400" spc="-1" strike="noStrike">
              <a:solidFill>
                <a:srgbClr val="000000"/>
              </a:solidFill>
              <a:latin typeface="Book Antiqua"/>
            </a:endParaRPr>
          </a:p>
        </p:txBody>
      </p:sp>
      <p:sp>
        <p:nvSpPr>
          <p:cNvPr id="202"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203" name="PlaceHolder 3"/>
          <p:cNvSpPr>
            <a:spLocks noGrp="1"/>
          </p:cNvSpPr>
          <p:nvPr>
            <p:ph type="hdr"/>
          </p:nvPr>
        </p:nvSpPr>
        <p:spPr>
          <a:xfrm>
            <a:off x="0" y="0"/>
            <a:ext cx="3280680" cy="53424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204"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205"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206" name="PlaceHolder 6"/>
          <p:cNvSpPr>
            <a:spLocks noGrp="1"/>
          </p:cNvSpPr>
          <p:nvPr>
            <p:ph type="sldNum"/>
          </p:nvPr>
        </p:nvSpPr>
        <p:spPr>
          <a:xfrm>
            <a:off x="4278960" y="10157400"/>
            <a:ext cx="3280680" cy="534240"/>
          </a:xfrm>
          <a:prstGeom prst="rect">
            <a:avLst/>
          </a:prstGeom>
        </p:spPr>
        <p:txBody>
          <a:bodyPr lIns="0" rIns="0" tIns="0" bIns="0" anchor="b"/>
          <a:p>
            <a:pPr algn="r"/>
            <a:fld id="{6C9D77DD-B1E0-40C0-A240-6FC6D303D403}"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2" name="TextShape 1"/>
          <p:cNvSpPr txBox="1"/>
          <p:nvPr/>
        </p:nvSpPr>
        <p:spPr>
          <a:xfrm>
            <a:off x="4022640" y="9723600"/>
            <a:ext cx="3076200" cy="510840"/>
          </a:xfrm>
          <a:prstGeom prst="rect">
            <a:avLst/>
          </a:prstGeom>
          <a:noFill/>
          <a:ln w="9360">
            <a:noFill/>
          </a:ln>
        </p:spPr>
        <p:txBody>
          <a:bodyPr lIns="96120" rIns="96120" tIns="47880" bIns="47880" anchor="b"/>
          <a:p>
            <a:pPr algn="r">
              <a:lnSpc>
                <a:spcPct val="100000"/>
              </a:lnSpc>
            </a:pPr>
            <a:fld id="{3798DDB1-E20A-43CA-8A45-45292611A58B}" type="slidenum">
              <a:rPr b="0" lang="en-US" sz="1300" spc="-1" strike="noStrike">
                <a:solidFill>
                  <a:srgbClr val="000000"/>
                </a:solidFill>
                <a:latin typeface="Times New Roman"/>
              </a:rPr>
              <a:t>1</a:t>
            </a:fld>
            <a:endParaRPr b="0" lang="en-US" sz="1300" spc="-1" strike="noStrike">
              <a:latin typeface="Times New Roman"/>
            </a:endParaRPr>
          </a:p>
        </p:txBody>
      </p:sp>
      <p:sp>
        <p:nvSpPr>
          <p:cNvPr id="1523" name="PlaceHolder 2"/>
          <p:cNvSpPr>
            <a:spLocks noGrp="1"/>
          </p:cNvSpPr>
          <p:nvPr>
            <p:ph type="sldImg"/>
          </p:nvPr>
        </p:nvSpPr>
        <p:spPr>
          <a:xfrm>
            <a:off x="227160" y="317520"/>
            <a:ext cx="6573600" cy="4930560"/>
          </a:xfrm>
          <a:prstGeom prst="rect">
            <a:avLst/>
          </a:prstGeom>
        </p:spPr>
      </p:sp>
      <p:sp>
        <p:nvSpPr>
          <p:cNvPr id="1524" name="PlaceHolder 3"/>
          <p:cNvSpPr>
            <a:spLocks noGrp="1"/>
          </p:cNvSpPr>
          <p:nvPr>
            <p:ph type="body"/>
          </p:nvPr>
        </p:nvSpPr>
        <p:spPr>
          <a:xfrm>
            <a:off x="406440" y="5565600"/>
            <a:ext cx="5963760" cy="3898440"/>
          </a:xfrm>
          <a:prstGeom prst="rect">
            <a:avLst/>
          </a:prstGeom>
        </p:spPr>
        <p:txBody>
          <a:bodyPr lIns="96120" rIns="96120" tIns="47880" bIns="47880"/>
          <a:p>
            <a:endParaRPr b="0" lang="en-US"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5" name="TextShape 1"/>
          <p:cNvSpPr txBox="1"/>
          <p:nvPr/>
        </p:nvSpPr>
        <p:spPr>
          <a:xfrm>
            <a:off x="4022640" y="9723600"/>
            <a:ext cx="3076200" cy="510840"/>
          </a:xfrm>
          <a:prstGeom prst="rect">
            <a:avLst/>
          </a:prstGeom>
          <a:noFill/>
          <a:ln w="9360">
            <a:noFill/>
          </a:ln>
        </p:spPr>
        <p:txBody>
          <a:bodyPr lIns="96120" rIns="96120" tIns="47880" bIns="47880" anchor="b"/>
          <a:p>
            <a:pPr algn="r">
              <a:lnSpc>
                <a:spcPct val="100000"/>
              </a:lnSpc>
            </a:pPr>
            <a:fld id="{AFDF304E-03EA-427B-BF7B-96E4917BB583}" type="slidenum">
              <a:rPr b="0" lang="en-US" sz="1300" spc="-1" strike="noStrike">
                <a:solidFill>
                  <a:srgbClr val="000000"/>
                </a:solidFill>
                <a:latin typeface="Times New Roman"/>
              </a:rPr>
              <a:t>1</a:t>
            </a:fld>
            <a:endParaRPr b="0" lang="en-US" sz="1300" spc="-1" strike="noStrike">
              <a:latin typeface="Times New Roman"/>
            </a:endParaRPr>
          </a:p>
        </p:txBody>
      </p:sp>
      <p:sp>
        <p:nvSpPr>
          <p:cNvPr id="1526" name="PlaceHolder 2"/>
          <p:cNvSpPr>
            <a:spLocks noGrp="1"/>
          </p:cNvSpPr>
          <p:nvPr>
            <p:ph type="sldImg"/>
          </p:nvPr>
        </p:nvSpPr>
        <p:spPr>
          <a:xfrm>
            <a:off x="227160" y="317520"/>
            <a:ext cx="6573600" cy="4930560"/>
          </a:xfrm>
          <a:prstGeom prst="rect">
            <a:avLst/>
          </a:prstGeom>
        </p:spPr>
      </p:sp>
      <p:sp>
        <p:nvSpPr>
          <p:cNvPr id="1527" name="PlaceHolder 3"/>
          <p:cNvSpPr>
            <a:spLocks noGrp="1"/>
          </p:cNvSpPr>
          <p:nvPr>
            <p:ph type="body"/>
          </p:nvPr>
        </p:nvSpPr>
        <p:spPr>
          <a:xfrm>
            <a:off x="406440" y="5565600"/>
            <a:ext cx="5963760" cy="3898440"/>
          </a:xfrm>
          <a:prstGeom prst="rect">
            <a:avLst/>
          </a:prstGeom>
        </p:spPr>
        <p:txBody>
          <a:bodyPr lIns="96120" rIns="96120" tIns="47880" bIns="47880"/>
          <a:p>
            <a:endParaRPr b="0" lang="en-US"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7" name="TextShape 1"/>
          <p:cNvSpPr txBox="1"/>
          <p:nvPr/>
        </p:nvSpPr>
        <p:spPr>
          <a:xfrm>
            <a:off x="4022640" y="9723600"/>
            <a:ext cx="3076200" cy="510840"/>
          </a:xfrm>
          <a:prstGeom prst="rect">
            <a:avLst/>
          </a:prstGeom>
          <a:noFill/>
          <a:ln w="9360">
            <a:noFill/>
          </a:ln>
        </p:spPr>
        <p:txBody>
          <a:bodyPr lIns="96120" rIns="96120" tIns="47880" bIns="47880" anchor="b"/>
          <a:p>
            <a:pPr algn="r">
              <a:lnSpc>
                <a:spcPct val="100000"/>
              </a:lnSpc>
            </a:pPr>
            <a:fld id="{CC6CD691-1E9F-4828-9F5E-DAEE55A6089D}" type="slidenum">
              <a:rPr b="0" lang="en-US" sz="1300" spc="-1" strike="noStrike">
                <a:solidFill>
                  <a:srgbClr val="000000"/>
                </a:solidFill>
                <a:latin typeface="Times New Roman"/>
              </a:rPr>
              <a:t>1</a:t>
            </a:fld>
            <a:endParaRPr b="0" lang="en-US" sz="1300" spc="-1" strike="noStrike">
              <a:latin typeface="Times New Roman"/>
            </a:endParaRPr>
          </a:p>
        </p:txBody>
      </p:sp>
      <p:sp>
        <p:nvSpPr>
          <p:cNvPr id="1538" name="PlaceHolder 2"/>
          <p:cNvSpPr>
            <a:spLocks noGrp="1"/>
          </p:cNvSpPr>
          <p:nvPr>
            <p:ph type="sldImg"/>
          </p:nvPr>
        </p:nvSpPr>
        <p:spPr>
          <a:xfrm>
            <a:off x="223920" y="317520"/>
            <a:ext cx="6571800" cy="4928760"/>
          </a:xfrm>
          <a:prstGeom prst="rect">
            <a:avLst/>
          </a:prstGeom>
        </p:spPr>
      </p:sp>
      <p:sp>
        <p:nvSpPr>
          <p:cNvPr id="1539" name="PlaceHolder 3"/>
          <p:cNvSpPr>
            <a:spLocks noGrp="1"/>
          </p:cNvSpPr>
          <p:nvPr>
            <p:ph type="body"/>
          </p:nvPr>
        </p:nvSpPr>
        <p:spPr>
          <a:xfrm>
            <a:off x="406440" y="5565600"/>
            <a:ext cx="5963760" cy="3898440"/>
          </a:xfrm>
          <a:prstGeom prst="rect">
            <a:avLst/>
          </a:prstGeom>
        </p:spPr>
        <p:txBody>
          <a:bodyPr lIns="96120" rIns="96120" tIns="47880" bIns="47880"/>
          <a:p>
            <a:endParaRPr b="0" lang="en-U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8" name="TextShape 1"/>
          <p:cNvSpPr txBox="1"/>
          <p:nvPr/>
        </p:nvSpPr>
        <p:spPr>
          <a:xfrm>
            <a:off x="4022640" y="9723600"/>
            <a:ext cx="3076200" cy="510840"/>
          </a:xfrm>
          <a:prstGeom prst="rect">
            <a:avLst/>
          </a:prstGeom>
          <a:noFill/>
          <a:ln w="9360">
            <a:noFill/>
          </a:ln>
        </p:spPr>
        <p:txBody>
          <a:bodyPr lIns="96120" rIns="96120" tIns="47880" bIns="47880" anchor="b"/>
          <a:p>
            <a:pPr algn="r">
              <a:lnSpc>
                <a:spcPct val="100000"/>
              </a:lnSpc>
            </a:pPr>
            <a:fld id="{0BBB69CA-4E41-4552-B477-B60DA1E9D3DC}" type="slidenum">
              <a:rPr b="0" lang="en-US" sz="1300" spc="-1" strike="noStrike">
                <a:solidFill>
                  <a:srgbClr val="000000"/>
                </a:solidFill>
                <a:latin typeface="Times New Roman"/>
              </a:rPr>
              <a:t>1</a:t>
            </a:fld>
            <a:endParaRPr b="0" lang="en-US" sz="1300" spc="-1" strike="noStrike">
              <a:latin typeface="Times New Roman"/>
            </a:endParaRPr>
          </a:p>
        </p:txBody>
      </p:sp>
      <p:sp>
        <p:nvSpPr>
          <p:cNvPr id="1529" name="PlaceHolder 2"/>
          <p:cNvSpPr>
            <a:spLocks noGrp="1"/>
          </p:cNvSpPr>
          <p:nvPr>
            <p:ph type="sldImg"/>
          </p:nvPr>
        </p:nvSpPr>
        <p:spPr>
          <a:xfrm>
            <a:off x="227160" y="317520"/>
            <a:ext cx="6573600" cy="4930560"/>
          </a:xfrm>
          <a:prstGeom prst="rect">
            <a:avLst/>
          </a:prstGeom>
        </p:spPr>
      </p:sp>
      <p:sp>
        <p:nvSpPr>
          <p:cNvPr id="1530" name="PlaceHolder 3"/>
          <p:cNvSpPr>
            <a:spLocks noGrp="1"/>
          </p:cNvSpPr>
          <p:nvPr>
            <p:ph type="body"/>
          </p:nvPr>
        </p:nvSpPr>
        <p:spPr>
          <a:xfrm>
            <a:off x="406440" y="5565600"/>
            <a:ext cx="5963760" cy="3898440"/>
          </a:xfrm>
          <a:prstGeom prst="rect">
            <a:avLst/>
          </a:prstGeom>
        </p:spPr>
        <p:txBody>
          <a:bodyPr lIns="96120" rIns="96120" tIns="47880" bIns="47880"/>
          <a:p>
            <a:endParaRPr b="0" lang="en-US"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1" name="TextShape 1"/>
          <p:cNvSpPr txBox="1"/>
          <p:nvPr/>
        </p:nvSpPr>
        <p:spPr>
          <a:xfrm>
            <a:off x="4022640" y="9723600"/>
            <a:ext cx="3076200" cy="510840"/>
          </a:xfrm>
          <a:prstGeom prst="rect">
            <a:avLst/>
          </a:prstGeom>
          <a:noFill/>
          <a:ln w="9360">
            <a:noFill/>
          </a:ln>
        </p:spPr>
        <p:txBody>
          <a:bodyPr lIns="96120" rIns="96120" tIns="47880" bIns="47880" anchor="b"/>
          <a:p>
            <a:pPr algn="r">
              <a:lnSpc>
                <a:spcPct val="100000"/>
              </a:lnSpc>
            </a:pPr>
            <a:fld id="{191EAB36-8008-46BB-ACCA-71825541D315}" type="slidenum">
              <a:rPr b="0" lang="en-US" sz="1300" spc="-1" strike="noStrike">
                <a:solidFill>
                  <a:srgbClr val="000000"/>
                </a:solidFill>
                <a:latin typeface="Times New Roman"/>
              </a:rPr>
              <a:t>1</a:t>
            </a:fld>
            <a:endParaRPr b="0" lang="en-US" sz="1300" spc="-1" strike="noStrike">
              <a:latin typeface="Times New Roman"/>
            </a:endParaRPr>
          </a:p>
        </p:txBody>
      </p:sp>
      <p:sp>
        <p:nvSpPr>
          <p:cNvPr id="1532" name="PlaceHolder 2"/>
          <p:cNvSpPr>
            <a:spLocks noGrp="1"/>
          </p:cNvSpPr>
          <p:nvPr>
            <p:ph type="sldImg"/>
          </p:nvPr>
        </p:nvSpPr>
        <p:spPr>
          <a:xfrm>
            <a:off x="227160" y="317520"/>
            <a:ext cx="6573600" cy="4930560"/>
          </a:xfrm>
          <a:prstGeom prst="rect">
            <a:avLst/>
          </a:prstGeom>
        </p:spPr>
      </p:sp>
      <p:sp>
        <p:nvSpPr>
          <p:cNvPr id="1533" name="PlaceHolder 3"/>
          <p:cNvSpPr>
            <a:spLocks noGrp="1"/>
          </p:cNvSpPr>
          <p:nvPr>
            <p:ph type="body"/>
          </p:nvPr>
        </p:nvSpPr>
        <p:spPr>
          <a:xfrm>
            <a:off x="406440" y="5565600"/>
            <a:ext cx="5963760" cy="3898440"/>
          </a:xfrm>
          <a:prstGeom prst="rect">
            <a:avLst/>
          </a:prstGeom>
        </p:spPr>
        <p:txBody>
          <a:bodyPr lIns="96120" rIns="96120" tIns="47880" bIns="47880"/>
          <a:p>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4" name="TextShape 1"/>
          <p:cNvSpPr txBox="1"/>
          <p:nvPr/>
        </p:nvSpPr>
        <p:spPr>
          <a:xfrm>
            <a:off x="4022640" y="9723600"/>
            <a:ext cx="3076200" cy="510840"/>
          </a:xfrm>
          <a:prstGeom prst="rect">
            <a:avLst/>
          </a:prstGeom>
          <a:noFill/>
          <a:ln w="9360">
            <a:noFill/>
          </a:ln>
        </p:spPr>
        <p:txBody>
          <a:bodyPr lIns="96120" rIns="96120" tIns="47880" bIns="47880" anchor="b"/>
          <a:p>
            <a:pPr algn="r">
              <a:lnSpc>
                <a:spcPct val="100000"/>
              </a:lnSpc>
            </a:pPr>
            <a:fld id="{C9EC6D1C-5200-4C59-8419-8476FB2F2758}" type="slidenum">
              <a:rPr b="0" lang="en-US" sz="1300" spc="-1" strike="noStrike">
                <a:solidFill>
                  <a:srgbClr val="000000"/>
                </a:solidFill>
                <a:latin typeface="Times New Roman"/>
              </a:rPr>
              <a:t>1</a:t>
            </a:fld>
            <a:endParaRPr b="0" lang="en-US" sz="1300" spc="-1" strike="noStrike">
              <a:latin typeface="Times New Roman"/>
            </a:endParaRPr>
          </a:p>
        </p:txBody>
      </p:sp>
      <p:sp>
        <p:nvSpPr>
          <p:cNvPr id="1535" name="PlaceHolder 2"/>
          <p:cNvSpPr>
            <a:spLocks noGrp="1"/>
          </p:cNvSpPr>
          <p:nvPr>
            <p:ph type="sldImg"/>
          </p:nvPr>
        </p:nvSpPr>
        <p:spPr>
          <a:xfrm>
            <a:off x="227160" y="317520"/>
            <a:ext cx="6573600" cy="4930560"/>
          </a:xfrm>
          <a:prstGeom prst="rect">
            <a:avLst/>
          </a:prstGeom>
        </p:spPr>
      </p:sp>
      <p:sp>
        <p:nvSpPr>
          <p:cNvPr id="1536" name="PlaceHolder 3"/>
          <p:cNvSpPr>
            <a:spLocks noGrp="1"/>
          </p:cNvSpPr>
          <p:nvPr>
            <p:ph type="body"/>
          </p:nvPr>
        </p:nvSpPr>
        <p:spPr>
          <a:xfrm>
            <a:off x="406440" y="5565600"/>
            <a:ext cx="5963760" cy="3898440"/>
          </a:xfrm>
          <a:prstGeom prst="rect">
            <a:avLst/>
          </a:prstGeom>
        </p:spPr>
        <p:txBody>
          <a:bodyPr lIns="96120" rIns="96120" tIns="47880" bIns="47880"/>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2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2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2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3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3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3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3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3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3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3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3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3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4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4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4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5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1908000" y="380880"/>
            <a:ext cx="6767280" cy="4451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5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5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7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7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7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7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7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7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7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7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8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8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9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9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1908000" y="380880"/>
            <a:ext cx="6767280" cy="4451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9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9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9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9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0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0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0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0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0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1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1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1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1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1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1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1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2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2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2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3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3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1908000" y="380880"/>
            <a:ext cx="6767280" cy="4451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3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3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3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3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4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4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4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4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4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4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4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5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5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5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5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5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5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5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5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5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6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6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6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7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7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1908000" y="380880"/>
            <a:ext cx="6767280" cy="4451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7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7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7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7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8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8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8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8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8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8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8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9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9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9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9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1908000" y="380880"/>
            <a:ext cx="6767280" cy="4451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9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9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9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9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9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20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1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2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908000" y="380880"/>
            <a:ext cx="6767280" cy="960120"/>
          </a:xfrm>
          <a:prstGeom prst="rect">
            <a:avLst/>
          </a:prstGeom>
        </p:spPr>
        <p:txBody>
          <a:bodyPr lIns="0" rIns="0" tIns="0" bIns="0" anchor="ctr"/>
          <a:p>
            <a:endParaRPr b="0" lang="en-US" sz="2400" spc="-1" strike="noStrike">
              <a:solidFill>
                <a:srgbClr val="000000"/>
              </a:solidFill>
              <a:latin typeface="Book Antiqua"/>
            </a:endParaRPr>
          </a:p>
        </p:txBody>
      </p:sp>
      <p:sp>
        <p:nvSpPr>
          <p:cNvPr id="2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400" spc="-1" strike="noStrike">
              <a:solidFill>
                <a:srgbClr val="000000"/>
              </a:solidFill>
              <a:latin typeface="Times New Roman"/>
            </a:endParaRPr>
          </a:p>
        </p:txBody>
      </p:sp>
      <p:sp>
        <p:nvSpPr>
          <p:cNvPr id="2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4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762120" y="6248520"/>
            <a:ext cx="609120" cy="242640"/>
          </a:xfrm>
          <a:prstGeom prst="rect">
            <a:avLst/>
          </a:prstGeom>
          <a:noFill/>
          <a:ln w="9360">
            <a:noFill/>
          </a:ln>
        </p:spPr>
        <p:style>
          <a:lnRef idx="0"/>
          <a:fillRef idx="0"/>
          <a:effectRef idx="0"/>
          <a:fontRef idx="minor"/>
        </p:style>
        <p:txBody>
          <a:bodyPr lIns="90000" rIns="90000" tIns="45000" bIns="45000"/>
          <a:p>
            <a:pPr>
              <a:lnSpc>
                <a:spcPct val="100000"/>
              </a:lnSpc>
              <a:spcBef>
                <a:spcPts val="499"/>
              </a:spcBef>
            </a:pPr>
            <a:fld id="{C6B30A8D-D993-4879-A0F9-7C0C93B8F728}" type="slidenum">
              <a:rPr b="0" lang="en-US" sz="1000" spc="-1" strike="noStrike">
                <a:solidFill>
                  <a:srgbClr val="000000"/>
                </a:solidFill>
                <a:latin typeface="Book Antiqua"/>
              </a:rPr>
              <a:t>5</a:t>
            </a:fld>
            <a:endParaRPr b="0" lang="en-US" sz="1000" spc="-1" strike="noStrike">
              <a:latin typeface="Arial"/>
            </a:endParaRPr>
          </a:p>
        </p:txBody>
      </p:sp>
      <p:pic>
        <p:nvPicPr>
          <p:cNvPr id="1" name="Picture 15" descr=""/>
          <p:cNvPicPr/>
          <p:nvPr/>
        </p:nvPicPr>
        <p:blipFill>
          <a:blip r:embed="rId2"/>
          <a:stretch/>
        </p:blipFill>
        <p:spPr>
          <a:xfrm>
            <a:off x="539640" y="606600"/>
            <a:ext cx="936360" cy="734760"/>
          </a:xfrm>
          <a:prstGeom prst="rect">
            <a:avLst/>
          </a:prstGeom>
          <a:ln>
            <a:noFill/>
          </a:ln>
        </p:spPr>
      </p:pic>
      <p:sp>
        <p:nvSpPr>
          <p:cNvPr id="2" name="PlaceHolder 2"/>
          <p:cNvSpPr>
            <a:spLocks noGrp="1"/>
          </p:cNvSpPr>
          <p:nvPr>
            <p:ph type="title"/>
          </p:nvPr>
        </p:nvSpPr>
        <p:spPr>
          <a:xfrm>
            <a:off x="685800" y="2130480"/>
            <a:ext cx="7772040" cy="1469520"/>
          </a:xfrm>
          <a:prstGeom prst="rect">
            <a:avLst/>
          </a:prstGeom>
        </p:spPr>
        <p:txBody>
          <a:bodyPr lIns="92160" rIns="92160" tIns="46080" bIns="46080" anchor="b"/>
          <a:p>
            <a:pPr algn="r">
              <a:lnSpc>
                <a:spcPct val="100000"/>
              </a:lnSpc>
            </a:pPr>
            <a:r>
              <a:rPr b="0" lang="en-US" sz="2800" spc="-1" strike="noStrike">
                <a:solidFill>
                  <a:srgbClr val="cc3300"/>
                </a:solidFill>
                <a:latin typeface="Arial"/>
              </a:rPr>
              <a:t>Titelmasterformat durch </a:t>
            </a:r>
            <a:r>
              <a:rPr b="0" lang="en-US" sz="2800" spc="-1" strike="noStrike">
                <a:solidFill>
                  <a:srgbClr val="cc3300"/>
                </a:solidFill>
                <a:latin typeface="Arial"/>
              </a:rPr>
              <a:t>Klicken bearbeiten</a:t>
            </a:r>
            <a:endParaRPr b="0" lang="en-US" sz="2800" spc="-1" strike="noStrike">
              <a:solidFill>
                <a:srgbClr val="000000"/>
              </a:solidFill>
              <a:latin typeface="Book Antiqua"/>
            </a:endParaRPr>
          </a:p>
        </p:txBody>
      </p:sp>
      <p:sp>
        <p:nvSpPr>
          <p:cNvPr id="3"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Times New Roman"/>
              </a:rPr>
              <a:t>Click to edit the outline text format</a:t>
            </a:r>
            <a:endParaRPr b="0" lang="en-US" sz="24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Times New Roman"/>
              </a:rPr>
              <a:t>Second Outline Level</a:t>
            </a:r>
            <a:endParaRPr b="0" lang="en-US"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Times New Roman"/>
              </a:rPr>
              <a:t>Third Outline Level</a:t>
            </a:r>
            <a:endParaRPr b="0" lang="en-US"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Times New Roman"/>
              </a:rPr>
              <a:t>Fourth Outline Level</a:t>
            </a:r>
            <a:endParaRPr b="0" lang="en-US"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imes New Roman"/>
              </a:rPr>
              <a:t>Fifth Outline Level</a:t>
            </a:r>
            <a:endParaRPr b="0" lang="en-US"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imes New Roman"/>
              </a:rPr>
              <a:t>Sixth Outline Level</a:t>
            </a:r>
            <a:endParaRPr b="0" lang="en-US"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imes New Roman"/>
              </a:rPr>
              <a:t>Seventh Outline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CustomShape 1"/>
          <p:cNvSpPr/>
          <p:nvPr/>
        </p:nvSpPr>
        <p:spPr>
          <a:xfrm>
            <a:off x="762120" y="6248520"/>
            <a:ext cx="609120" cy="242640"/>
          </a:xfrm>
          <a:prstGeom prst="rect">
            <a:avLst/>
          </a:prstGeom>
          <a:noFill/>
          <a:ln w="9360">
            <a:noFill/>
          </a:ln>
        </p:spPr>
        <p:style>
          <a:lnRef idx="0"/>
          <a:fillRef idx="0"/>
          <a:effectRef idx="0"/>
          <a:fontRef idx="minor"/>
        </p:style>
        <p:txBody>
          <a:bodyPr lIns="90000" rIns="90000" tIns="45000" bIns="45000"/>
          <a:p>
            <a:pPr>
              <a:lnSpc>
                <a:spcPct val="100000"/>
              </a:lnSpc>
              <a:spcBef>
                <a:spcPts val="499"/>
              </a:spcBef>
            </a:pPr>
            <a:fld id="{1C7D1243-97D5-4F9E-8282-A674CB492805}" type="slidenum">
              <a:rPr b="0" lang="en-US" sz="1000" spc="-1" strike="noStrike">
                <a:solidFill>
                  <a:srgbClr val="000000"/>
                </a:solidFill>
                <a:latin typeface="Book Antiqua"/>
              </a:rPr>
              <a:t>1</a:t>
            </a:fld>
            <a:endParaRPr b="0" lang="en-US" sz="1000" spc="-1" strike="noStrike">
              <a:latin typeface="Arial"/>
            </a:endParaRPr>
          </a:p>
        </p:txBody>
      </p:sp>
      <p:pic>
        <p:nvPicPr>
          <p:cNvPr id="41" name="Picture 15" descr=""/>
          <p:cNvPicPr/>
          <p:nvPr/>
        </p:nvPicPr>
        <p:blipFill>
          <a:blip r:embed="rId2"/>
          <a:stretch/>
        </p:blipFill>
        <p:spPr>
          <a:xfrm>
            <a:off x="539640" y="606600"/>
            <a:ext cx="936360" cy="734760"/>
          </a:xfrm>
          <a:prstGeom prst="rect">
            <a:avLst/>
          </a:prstGeom>
          <a:ln>
            <a:noFill/>
          </a:ln>
        </p:spPr>
      </p:pic>
      <p:sp>
        <p:nvSpPr>
          <p:cNvPr id="42" name="PlaceHolder 2"/>
          <p:cNvSpPr>
            <a:spLocks noGrp="1"/>
          </p:cNvSpPr>
          <p:nvPr>
            <p:ph type="title"/>
          </p:nvPr>
        </p:nvSpPr>
        <p:spPr>
          <a:xfrm>
            <a:off x="1908000" y="380880"/>
            <a:ext cx="6767280" cy="960120"/>
          </a:xfrm>
          <a:prstGeom prst="rect">
            <a:avLst/>
          </a:prstGeom>
        </p:spPr>
        <p:txBody>
          <a:bodyPr lIns="92160" rIns="92160" tIns="46080" bIns="46080" anchor="b"/>
          <a:p>
            <a:pPr algn="r">
              <a:lnSpc>
                <a:spcPct val="100000"/>
              </a:lnSpc>
            </a:pPr>
            <a:r>
              <a:rPr b="0" lang="en-US" sz="2800" spc="-1" strike="noStrike">
                <a:solidFill>
                  <a:srgbClr val="cc3300"/>
                </a:solidFill>
                <a:latin typeface="Arial"/>
              </a:rPr>
              <a:t>Titelmast</a:t>
            </a:r>
            <a:r>
              <a:rPr b="0" lang="en-US" sz="2800" spc="-1" strike="noStrike">
                <a:solidFill>
                  <a:srgbClr val="cc3300"/>
                </a:solidFill>
                <a:latin typeface="Arial"/>
              </a:rPr>
              <a:t>erformat </a:t>
            </a:r>
            <a:r>
              <a:rPr b="0" lang="en-US" sz="2800" spc="-1" strike="noStrike">
                <a:solidFill>
                  <a:srgbClr val="cc3300"/>
                </a:solidFill>
                <a:latin typeface="Arial"/>
              </a:rPr>
              <a:t>durch </a:t>
            </a:r>
            <a:r>
              <a:rPr b="0" lang="en-US" sz="2800" spc="-1" strike="noStrike">
                <a:solidFill>
                  <a:srgbClr val="cc3300"/>
                </a:solidFill>
                <a:latin typeface="Arial"/>
              </a:rPr>
              <a:t>Klicken </a:t>
            </a:r>
            <a:r>
              <a:rPr b="0" lang="en-US" sz="2800" spc="-1" strike="noStrike">
                <a:solidFill>
                  <a:srgbClr val="cc3300"/>
                </a:solidFill>
                <a:latin typeface="Arial"/>
              </a:rPr>
              <a:t>bearbeit</a:t>
            </a:r>
            <a:r>
              <a:rPr b="0" lang="en-US" sz="2800" spc="-1" strike="noStrike">
                <a:solidFill>
                  <a:srgbClr val="cc3300"/>
                </a:solidFill>
                <a:latin typeface="Arial"/>
              </a:rPr>
              <a:t>en</a:t>
            </a:r>
            <a:endParaRPr b="0" lang="en-US" sz="2800" spc="-1" strike="noStrike">
              <a:solidFill>
                <a:srgbClr val="000000"/>
              </a:solidFill>
              <a:latin typeface="Book Antiqua"/>
            </a:endParaRPr>
          </a:p>
        </p:txBody>
      </p:sp>
      <p:sp>
        <p:nvSpPr>
          <p:cNvPr id="43"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Times New Roman"/>
              </a:rPr>
              <a:t>Click to edit the outline text format</a:t>
            </a:r>
            <a:endParaRPr b="0" lang="en-US" sz="24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Times New Roman"/>
              </a:rPr>
              <a:t>Second Outline Level</a:t>
            </a:r>
            <a:endParaRPr b="0" lang="en-US"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Times New Roman"/>
              </a:rPr>
              <a:t>Third Outline Level</a:t>
            </a:r>
            <a:endParaRPr b="0" lang="en-US"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Times New Roman"/>
              </a:rPr>
              <a:t>Fourth Outline Level</a:t>
            </a:r>
            <a:endParaRPr b="0" lang="en-US"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imes New Roman"/>
              </a:rPr>
              <a:t>Fifth Outline Level</a:t>
            </a:r>
            <a:endParaRPr b="0" lang="en-US"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imes New Roman"/>
              </a:rPr>
              <a:t>Sixth Outline Level</a:t>
            </a:r>
            <a:endParaRPr b="0" lang="en-US"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imes New Roman"/>
              </a:rPr>
              <a:t>Seventh Outline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CustomShape 1"/>
          <p:cNvSpPr/>
          <p:nvPr/>
        </p:nvSpPr>
        <p:spPr>
          <a:xfrm>
            <a:off x="762120" y="6248520"/>
            <a:ext cx="609120" cy="242640"/>
          </a:xfrm>
          <a:prstGeom prst="rect">
            <a:avLst/>
          </a:prstGeom>
          <a:noFill/>
          <a:ln w="9360">
            <a:noFill/>
          </a:ln>
        </p:spPr>
        <p:style>
          <a:lnRef idx="0"/>
          <a:fillRef idx="0"/>
          <a:effectRef idx="0"/>
          <a:fontRef idx="minor"/>
        </p:style>
        <p:txBody>
          <a:bodyPr lIns="90000" rIns="90000" tIns="45000" bIns="45000"/>
          <a:p>
            <a:pPr>
              <a:lnSpc>
                <a:spcPct val="100000"/>
              </a:lnSpc>
              <a:spcBef>
                <a:spcPts val="499"/>
              </a:spcBef>
            </a:pPr>
            <a:fld id="{648AF84E-CDDC-4A8B-A742-FA463736BAD9}" type="slidenum">
              <a:rPr b="0" lang="en-US" sz="1000" spc="-1" strike="noStrike">
                <a:solidFill>
                  <a:srgbClr val="000000"/>
                </a:solidFill>
                <a:latin typeface="Book Antiqua"/>
              </a:rPr>
              <a:t>1</a:t>
            </a:fld>
            <a:endParaRPr b="0" lang="en-US" sz="1000" spc="-1" strike="noStrike">
              <a:latin typeface="Arial"/>
            </a:endParaRPr>
          </a:p>
        </p:txBody>
      </p:sp>
      <p:pic>
        <p:nvPicPr>
          <p:cNvPr id="81" name="Picture 15" descr=""/>
          <p:cNvPicPr/>
          <p:nvPr/>
        </p:nvPicPr>
        <p:blipFill>
          <a:blip r:embed="rId2"/>
          <a:stretch/>
        </p:blipFill>
        <p:spPr>
          <a:xfrm>
            <a:off x="539640" y="606600"/>
            <a:ext cx="936360" cy="734760"/>
          </a:xfrm>
          <a:prstGeom prst="rect">
            <a:avLst/>
          </a:prstGeom>
          <a:ln>
            <a:noFill/>
          </a:ln>
        </p:spPr>
      </p:pic>
      <p:sp>
        <p:nvSpPr>
          <p:cNvPr id="82" name="PlaceHolder 2"/>
          <p:cNvSpPr>
            <a:spLocks noGrp="1"/>
          </p:cNvSpPr>
          <p:nvPr>
            <p:ph type="title"/>
          </p:nvPr>
        </p:nvSpPr>
        <p:spPr>
          <a:xfrm>
            <a:off x="1908000" y="380880"/>
            <a:ext cx="6767280" cy="960120"/>
          </a:xfrm>
          <a:prstGeom prst="rect">
            <a:avLst/>
          </a:prstGeom>
        </p:spPr>
        <p:txBody>
          <a:bodyPr lIns="92160" rIns="92160" tIns="46080" bIns="46080" anchor="b"/>
          <a:p>
            <a:pPr algn="r">
              <a:lnSpc>
                <a:spcPct val="100000"/>
              </a:lnSpc>
            </a:pPr>
            <a:r>
              <a:rPr b="0" lang="en-US" sz="2800" spc="-1" strike="noStrike">
                <a:solidFill>
                  <a:srgbClr val="cc3300"/>
                </a:solidFill>
                <a:latin typeface="Arial"/>
              </a:rPr>
              <a:t>Titelmasterformat durch Klicken bearbeiten</a:t>
            </a:r>
            <a:endParaRPr b="0" lang="en-US" sz="2800" spc="-1" strike="noStrike">
              <a:solidFill>
                <a:srgbClr val="000000"/>
              </a:solidFill>
              <a:latin typeface="Book Antiqua"/>
            </a:endParaRPr>
          </a:p>
        </p:txBody>
      </p:sp>
      <p:sp>
        <p:nvSpPr>
          <p:cNvPr id="83" name="PlaceHolder 3"/>
          <p:cNvSpPr>
            <a:spLocks noGrp="1"/>
          </p:cNvSpPr>
          <p:nvPr>
            <p:ph type="body"/>
          </p:nvPr>
        </p:nvSpPr>
        <p:spPr>
          <a:xfrm>
            <a:off x="1908000" y="1981080"/>
            <a:ext cx="3198600" cy="4114440"/>
          </a:xfrm>
          <a:prstGeom prst="rect">
            <a:avLst/>
          </a:prstGeom>
        </p:spPr>
        <p:txBody>
          <a:bodyPr lIns="92160" rIns="92160" tIns="46080" bIns="46080"/>
          <a:p>
            <a:pPr marL="343080" indent="-342720">
              <a:lnSpc>
                <a:spcPct val="100000"/>
              </a:lnSpc>
              <a:spcBef>
                <a:spcPts val="561"/>
              </a:spcBef>
              <a:buClr>
                <a:srgbClr val="cc3300"/>
              </a:buClr>
              <a:buFont typeface="Symbol" charset="2"/>
              <a:buChar char=""/>
            </a:pPr>
            <a:r>
              <a:rPr b="0" lang="en-US" sz="2800" spc="-1" strike="noStrike">
                <a:solidFill>
                  <a:srgbClr val="000000"/>
                </a:solidFill>
                <a:latin typeface="Times New Roman"/>
              </a:rPr>
              <a:t>Textmasterformate durch Klicken bearbeiten</a:t>
            </a:r>
            <a:endParaRPr b="0" lang="en-US" sz="2800" spc="-1" strike="noStrike">
              <a:solidFill>
                <a:srgbClr val="000000"/>
              </a:solidFill>
              <a:latin typeface="Times New Roman"/>
            </a:endParaRPr>
          </a:p>
          <a:p>
            <a:pPr lvl="1" marL="743040" indent="-285480">
              <a:lnSpc>
                <a:spcPct val="100000"/>
              </a:lnSpc>
              <a:spcBef>
                <a:spcPts val="479"/>
              </a:spcBef>
              <a:buClr>
                <a:srgbClr val="cc3300"/>
              </a:buClr>
              <a:buFont typeface="Symbol" charset="2"/>
              <a:buChar char=""/>
            </a:pPr>
            <a:r>
              <a:rPr b="0" lang="en-US" sz="2400" spc="-1" strike="noStrike">
                <a:solidFill>
                  <a:srgbClr val="000000"/>
                </a:solidFill>
                <a:latin typeface="Times New Roman"/>
              </a:rPr>
              <a:t>Zweite Ebene</a:t>
            </a:r>
            <a:endParaRPr b="0" lang="en-US" sz="2400" spc="-1" strike="noStrike">
              <a:solidFill>
                <a:srgbClr val="000000"/>
              </a:solidFill>
              <a:latin typeface="Times New Roman"/>
            </a:endParaRPr>
          </a:p>
          <a:p>
            <a:pPr lvl="2" marL="1143000" indent="-228240">
              <a:lnSpc>
                <a:spcPct val="100000"/>
              </a:lnSpc>
              <a:spcBef>
                <a:spcPts val="400"/>
              </a:spcBef>
              <a:buClr>
                <a:srgbClr val="cc3300"/>
              </a:buClr>
              <a:buFont typeface="Symbol" charset="2"/>
              <a:buChar char=""/>
            </a:pPr>
            <a:r>
              <a:rPr b="0" lang="en-US" sz="2000" spc="-1" strike="noStrike">
                <a:solidFill>
                  <a:srgbClr val="000000"/>
                </a:solidFill>
                <a:latin typeface="Times New Roman"/>
              </a:rPr>
              <a:t>Dritte Ebene</a:t>
            </a:r>
            <a:endParaRPr b="0" lang="en-US" sz="2000" spc="-1" strike="noStrike">
              <a:solidFill>
                <a:srgbClr val="000000"/>
              </a:solidFill>
              <a:latin typeface="Times New Roman"/>
            </a:endParaRPr>
          </a:p>
          <a:p>
            <a:pPr lvl="3" marL="1600200" indent="-228240">
              <a:lnSpc>
                <a:spcPct val="100000"/>
              </a:lnSpc>
              <a:spcBef>
                <a:spcPts val="360"/>
              </a:spcBef>
              <a:buClr>
                <a:srgbClr val="cc3300"/>
              </a:buClr>
              <a:buFont typeface="Symbol" charset="2"/>
              <a:buChar char=""/>
            </a:pPr>
            <a:r>
              <a:rPr b="0" lang="en-US" sz="1800" spc="-1" strike="noStrike">
                <a:solidFill>
                  <a:srgbClr val="000000"/>
                </a:solidFill>
                <a:latin typeface="Times New Roman"/>
              </a:rPr>
              <a:t>Vierte Ebene</a:t>
            </a:r>
            <a:endParaRPr b="0" lang="en-US" sz="1800" spc="-1" strike="noStrike">
              <a:solidFill>
                <a:srgbClr val="000000"/>
              </a:solidFill>
              <a:latin typeface="Times New Roman"/>
            </a:endParaRPr>
          </a:p>
          <a:p>
            <a:pPr lvl="4" marL="2057400" indent="-228240">
              <a:lnSpc>
                <a:spcPct val="100000"/>
              </a:lnSpc>
              <a:spcBef>
                <a:spcPts val="360"/>
              </a:spcBef>
              <a:buClr>
                <a:srgbClr val="cc3300"/>
              </a:buClr>
              <a:buFont typeface="Symbol" charset="2"/>
              <a:buChar char=""/>
            </a:pPr>
            <a:r>
              <a:rPr b="0" lang="en-US" sz="1800" spc="-1" strike="noStrike">
                <a:solidFill>
                  <a:srgbClr val="000000"/>
                </a:solidFill>
                <a:latin typeface="Times New Roman"/>
              </a:rPr>
              <a:t>Fünfte Ebene</a:t>
            </a:r>
            <a:endParaRPr b="0" lang="en-US" sz="1800" spc="-1" strike="noStrike">
              <a:solidFill>
                <a:srgbClr val="000000"/>
              </a:solidFill>
              <a:latin typeface="Times New Roman"/>
            </a:endParaRPr>
          </a:p>
        </p:txBody>
      </p:sp>
      <p:sp>
        <p:nvSpPr>
          <p:cNvPr id="84" name="PlaceHolder 4"/>
          <p:cNvSpPr>
            <a:spLocks noGrp="1"/>
          </p:cNvSpPr>
          <p:nvPr>
            <p:ph type="body"/>
          </p:nvPr>
        </p:nvSpPr>
        <p:spPr>
          <a:xfrm>
            <a:off x="5259240" y="1981080"/>
            <a:ext cx="3198600" cy="4114440"/>
          </a:xfrm>
          <a:prstGeom prst="rect">
            <a:avLst/>
          </a:prstGeom>
        </p:spPr>
        <p:txBody>
          <a:bodyPr lIns="92160" rIns="92160" tIns="46080" bIns="46080"/>
          <a:p>
            <a:pPr marL="343080" indent="-342720">
              <a:lnSpc>
                <a:spcPct val="100000"/>
              </a:lnSpc>
              <a:spcBef>
                <a:spcPts val="561"/>
              </a:spcBef>
              <a:buClr>
                <a:srgbClr val="cc3300"/>
              </a:buClr>
              <a:buFont typeface="Symbol" charset="2"/>
              <a:buChar char=""/>
            </a:pPr>
            <a:r>
              <a:rPr b="0" lang="en-US" sz="2800" spc="-1" strike="noStrike">
                <a:solidFill>
                  <a:srgbClr val="000000"/>
                </a:solidFill>
                <a:latin typeface="Times New Roman"/>
              </a:rPr>
              <a:t>Textmasterformate durch Klicken bearbeiten</a:t>
            </a:r>
            <a:endParaRPr b="0" lang="en-US" sz="2800" spc="-1" strike="noStrike">
              <a:solidFill>
                <a:srgbClr val="000000"/>
              </a:solidFill>
              <a:latin typeface="Times New Roman"/>
            </a:endParaRPr>
          </a:p>
          <a:p>
            <a:pPr lvl="1" marL="743040" indent="-285480">
              <a:lnSpc>
                <a:spcPct val="100000"/>
              </a:lnSpc>
              <a:spcBef>
                <a:spcPts val="479"/>
              </a:spcBef>
              <a:buClr>
                <a:srgbClr val="cc3300"/>
              </a:buClr>
              <a:buFont typeface="Symbol" charset="2"/>
              <a:buChar char=""/>
            </a:pPr>
            <a:r>
              <a:rPr b="0" lang="en-US" sz="2400" spc="-1" strike="noStrike">
                <a:solidFill>
                  <a:srgbClr val="000000"/>
                </a:solidFill>
                <a:latin typeface="Times New Roman"/>
              </a:rPr>
              <a:t>Zweite Ebene</a:t>
            </a:r>
            <a:endParaRPr b="0" lang="en-US" sz="2400" spc="-1" strike="noStrike">
              <a:solidFill>
                <a:srgbClr val="000000"/>
              </a:solidFill>
              <a:latin typeface="Times New Roman"/>
            </a:endParaRPr>
          </a:p>
          <a:p>
            <a:pPr lvl="2" marL="1143000" indent="-228240">
              <a:lnSpc>
                <a:spcPct val="100000"/>
              </a:lnSpc>
              <a:spcBef>
                <a:spcPts val="400"/>
              </a:spcBef>
              <a:buClr>
                <a:srgbClr val="cc3300"/>
              </a:buClr>
              <a:buFont typeface="Symbol" charset="2"/>
              <a:buChar char=""/>
            </a:pPr>
            <a:r>
              <a:rPr b="0" lang="en-US" sz="2000" spc="-1" strike="noStrike">
                <a:solidFill>
                  <a:srgbClr val="000000"/>
                </a:solidFill>
                <a:latin typeface="Times New Roman"/>
              </a:rPr>
              <a:t>Dritte Ebene</a:t>
            </a:r>
            <a:endParaRPr b="0" lang="en-US" sz="2000" spc="-1" strike="noStrike">
              <a:solidFill>
                <a:srgbClr val="000000"/>
              </a:solidFill>
              <a:latin typeface="Times New Roman"/>
            </a:endParaRPr>
          </a:p>
          <a:p>
            <a:pPr lvl="3" marL="1600200" indent="-228240">
              <a:lnSpc>
                <a:spcPct val="100000"/>
              </a:lnSpc>
              <a:spcBef>
                <a:spcPts val="360"/>
              </a:spcBef>
              <a:buClr>
                <a:srgbClr val="cc3300"/>
              </a:buClr>
              <a:buFont typeface="Symbol" charset="2"/>
              <a:buChar char=""/>
            </a:pPr>
            <a:r>
              <a:rPr b="0" lang="en-US" sz="1800" spc="-1" strike="noStrike">
                <a:solidFill>
                  <a:srgbClr val="000000"/>
                </a:solidFill>
                <a:latin typeface="Times New Roman"/>
              </a:rPr>
              <a:t>Vierte Ebene</a:t>
            </a:r>
            <a:endParaRPr b="0" lang="en-US" sz="1800" spc="-1" strike="noStrike">
              <a:solidFill>
                <a:srgbClr val="000000"/>
              </a:solidFill>
              <a:latin typeface="Times New Roman"/>
            </a:endParaRPr>
          </a:p>
          <a:p>
            <a:pPr lvl="4" marL="2057400" indent="-228240">
              <a:lnSpc>
                <a:spcPct val="100000"/>
              </a:lnSpc>
              <a:spcBef>
                <a:spcPts val="360"/>
              </a:spcBef>
              <a:buClr>
                <a:srgbClr val="cc3300"/>
              </a:buClr>
              <a:buFont typeface="Symbol" charset="2"/>
              <a:buChar char=""/>
            </a:pPr>
            <a:r>
              <a:rPr b="0" lang="en-US" sz="1800" spc="-1" strike="noStrike">
                <a:solidFill>
                  <a:srgbClr val="000000"/>
                </a:solidFill>
                <a:latin typeface="Times New Roman"/>
              </a:rPr>
              <a:t>Fünfte Ebene</a:t>
            </a:r>
            <a:endParaRPr b="0" lang="en-US"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CustomShape 1"/>
          <p:cNvSpPr/>
          <p:nvPr/>
        </p:nvSpPr>
        <p:spPr>
          <a:xfrm>
            <a:off x="762120" y="6248520"/>
            <a:ext cx="609120" cy="242640"/>
          </a:xfrm>
          <a:prstGeom prst="rect">
            <a:avLst/>
          </a:prstGeom>
          <a:noFill/>
          <a:ln w="9360">
            <a:noFill/>
          </a:ln>
        </p:spPr>
        <p:style>
          <a:lnRef idx="0"/>
          <a:fillRef idx="0"/>
          <a:effectRef idx="0"/>
          <a:fontRef idx="minor"/>
        </p:style>
        <p:txBody>
          <a:bodyPr lIns="90000" rIns="90000" tIns="45000" bIns="45000"/>
          <a:p>
            <a:pPr>
              <a:lnSpc>
                <a:spcPct val="100000"/>
              </a:lnSpc>
              <a:spcBef>
                <a:spcPts val="499"/>
              </a:spcBef>
            </a:pPr>
            <a:fld id="{7D21B05A-1B43-45D8-A2A5-613D4C5A3C0D}" type="slidenum">
              <a:rPr b="0" lang="en-US" sz="1000" spc="-1" strike="noStrike">
                <a:solidFill>
                  <a:srgbClr val="000000"/>
                </a:solidFill>
                <a:latin typeface="Book Antiqua"/>
              </a:rPr>
              <a:t>1</a:t>
            </a:fld>
            <a:endParaRPr b="0" lang="en-US" sz="1000" spc="-1" strike="noStrike">
              <a:latin typeface="Arial"/>
            </a:endParaRPr>
          </a:p>
        </p:txBody>
      </p:sp>
      <p:pic>
        <p:nvPicPr>
          <p:cNvPr id="122" name="Picture 15" descr=""/>
          <p:cNvPicPr/>
          <p:nvPr/>
        </p:nvPicPr>
        <p:blipFill>
          <a:blip r:embed="rId2"/>
          <a:stretch/>
        </p:blipFill>
        <p:spPr>
          <a:xfrm>
            <a:off x="539640" y="606600"/>
            <a:ext cx="936360" cy="734760"/>
          </a:xfrm>
          <a:prstGeom prst="rect">
            <a:avLst/>
          </a:prstGeom>
          <a:ln>
            <a:noFill/>
          </a:ln>
        </p:spPr>
      </p:pic>
      <p:sp>
        <p:nvSpPr>
          <p:cNvPr id="123" name="PlaceHolder 2"/>
          <p:cNvSpPr>
            <a:spLocks noGrp="1"/>
          </p:cNvSpPr>
          <p:nvPr>
            <p:ph type="title"/>
          </p:nvPr>
        </p:nvSpPr>
        <p:spPr>
          <a:xfrm>
            <a:off x="1908000" y="380880"/>
            <a:ext cx="6767280" cy="960120"/>
          </a:xfrm>
          <a:prstGeom prst="rect">
            <a:avLst/>
          </a:prstGeom>
        </p:spPr>
        <p:txBody>
          <a:bodyPr lIns="92160" rIns="92160" tIns="46080" bIns="46080" anchor="b"/>
          <a:p>
            <a:pPr algn="r">
              <a:lnSpc>
                <a:spcPct val="100000"/>
              </a:lnSpc>
            </a:pPr>
            <a:r>
              <a:rPr b="0" lang="en-US" sz="2800" spc="-1" strike="noStrike">
                <a:solidFill>
                  <a:srgbClr val="cc3300"/>
                </a:solidFill>
                <a:latin typeface="Arial"/>
              </a:rPr>
              <a:t>Titelmasterformat durch Klicken bearbeiten</a:t>
            </a:r>
            <a:endParaRPr b="0" lang="en-US" sz="2800" spc="-1" strike="noStrike">
              <a:solidFill>
                <a:srgbClr val="000000"/>
              </a:solidFill>
              <a:latin typeface="Book Antiqua"/>
            </a:endParaRPr>
          </a:p>
        </p:txBody>
      </p:sp>
      <p:sp>
        <p:nvSpPr>
          <p:cNvPr id="124" name="PlaceHolder 3"/>
          <p:cNvSpPr>
            <a:spLocks noGrp="1"/>
          </p:cNvSpPr>
          <p:nvPr>
            <p:ph type="body"/>
          </p:nvPr>
        </p:nvSpPr>
        <p:spPr>
          <a:xfrm>
            <a:off x="1908000" y="1981080"/>
            <a:ext cx="6549840" cy="4114440"/>
          </a:xfrm>
          <a:prstGeom prst="rect">
            <a:avLst/>
          </a:prstGeom>
        </p:spPr>
        <p:txBody>
          <a:bodyPr lIns="92160" rIns="92160" tIns="46080" bIns="46080"/>
          <a:p>
            <a:pPr marL="343080" indent="-342720">
              <a:lnSpc>
                <a:spcPct val="100000"/>
              </a:lnSpc>
              <a:spcBef>
                <a:spcPts val="479"/>
              </a:spcBef>
              <a:buClr>
                <a:srgbClr val="cc3300"/>
              </a:buClr>
              <a:buFont typeface="Symbol" charset="2"/>
              <a:buChar char=""/>
            </a:pPr>
            <a:r>
              <a:rPr b="0" lang="en-US" sz="2400" spc="-1" strike="noStrike">
                <a:solidFill>
                  <a:srgbClr val="000000"/>
                </a:solidFill>
                <a:latin typeface="Times New Roman"/>
              </a:rPr>
              <a:t>Textmasterformate durch Klicken bearbeiten</a:t>
            </a:r>
            <a:endParaRPr b="0" lang="en-US" sz="2400" spc="-1" strike="noStrike">
              <a:solidFill>
                <a:srgbClr val="000000"/>
              </a:solidFill>
              <a:latin typeface="Times New Roman"/>
            </a:endParaRPr>
          </a:p>
          <a:p>
            <a:pPr lvl="1" marL="743040" indent="-285480">
              <a:lnSpc>
                <a:spcPct val="100000"/>
              </a:lnSpc>
              <a:spcBef>
                <a:spcPts val="479"/>
              </a:spcBef>
              <a:buClr>
                <a:srgbClr val="cc3300"/>
              </a:buClr>
              <a:buFont typeface="Symbol" charset="2"/>
              <a:buChar char=""/>
            </a:pPr>
            <a:r>
              <a:rPr b="0" lang="en-US" sz="2400" spc="-1" strike="noStrike">
                <a:solidFill>
                  <a:srgbClr val="000000"/>
                </a:solidFill>
                <a:latin typeface="Times New Roman"/>
              </a:rPr>
              <a:t>Zweite Ebene</a:t>
            </a:r>
            <a:endParaRPr b="0" lang="en-US" sz="2400" spc="-1" strike="noStrike">
              <a:solidFill>
                <a:srgbClr val="000000"/>
              </a:solidFill>
              <a:latin typeface="Times New Roman"/>
            </a:endParaRPr>
          </a:p>
          <a:p>
            <a:pPr lvl="2" marL="1143000" indent="-228240">
              <a:lnSpc>
                <a:spcPct val="100000"/>
              </a:lnSpc>
              <a:spcBef>
                <a:spcPts val="479"/>
              </a:spcBef>
              <a:buClr>
                <a:srgbClr val="cc3300"/>
              </a:buClr>
              <a:buFont typeface="Symbol" charset="2"/>
              <a:buChar char=""/>
            </a:pPr>
            <a:r>
              <a:rPr b="0" lang="en-US" sz="2400" spc="-1" strike="noStrike">
                <a:solidFill>
                  <a:srgbClr val="000000"/>
                </a:solidFill>
                <a:latin typeface="Times New Roman"/>
              </a:rPr>
              <a:t>Dritte Ebene</a:t>
            </a:r>
            <a:endParaRPr b="0" lang="en-US" sz="2400" spc="-1" strike="noStrike">
              <a:solidFill>
                <a:srgbClr val="000000"/>
              </a:solidFill>
              <a:latin typeface="Times New Roman"/>
            </a:endParaRPr>
          </a:p>
          <a:p>
            <a:pPr lvl="3" marL="1600200" indent="-228240">
              <a:lnSpc>
                <a:spcPct val="100000"/>
              </a:lnSpc>
              <a:spcBef>
                <a:spcPts val="400"/>
              </a:spcBef>
              <a:buClr>
                <a:srgbClr val="cc3300"/>
              </a:buClr>
              <a:buFont typeface="Symbol" charset="2"/>
              <a:buChar char=""/>
            </a:pPr>
            <a:r>
              <a:rPr b="0" lang="en-US" sz="2000" spc="-1" strike="noStrike">
                <a:solidFill>
                  <a:srgbClr val="000000"/>
                </a:solidFill>
                <a:latin typeface="Times New Roman"/>
              </a:rPr>
              <a:t>Vierte Ebene</a:t>
            </a:r>
            <a:endParaRPr b="0" lang="en-US" sz="2000" spc="-1" strike="noStrike">
              <a:solidFill>
                <a:srgbClr val="000000"/>
              </a:solidFill>
              <a:latin typeface="Times New Roman"/>
            </a:endParaRPr>
          </a:p>
          <a:p>
            <a:pPr lvl="4" marL="2057400" indent="-228240">
              <a:lnSpc>
                <a:spcPct val="100000"/>
              </a:lnSpc>
              <a:spcBef>
                <a:spcPts val="400"/>
              </a:spcBef>
              <a:buClr>
                <a:srgbClr val="cc3300"/>
              </a:buClr>
              <a:buFont typeface="Symbol" charset="2"/>
              <a:buChar char=""/>
            </a:pPr>
            <a:r>
              <a:rPr b="0" lang="en-US" sz="2000" spc="-1" strike="noStrike">
                <a:solidFill>
                  <a:srgbClr val="000000"/>
                </a:solidFill>
                <a:latin typeface="Times New Roman"/>
              </a:rPr>
              <a:t>Fünfte Ebene</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CustomShape 1"/>
          <p:cNvSpPr/>
          <p:nvPr/>
        </p:nvSpPr>
        <p:spPr>
          <a:xfrm>
            <a:off x="762120" y="6248520"/>
            <a:ext cx="609120" cy="242640"/>
          </a:xfrm>
          <a:prstGeom prst="rect">
            <a:avLst/>
          </a:prstGeom>
          <a:noFill/>
          <a:ln w="9360">
            <a:noFill/>
          </a:ln>
        </p:spPr>
        <p:style>
          <a:lnRef idx="0"/>
          <a:fillRef idx="0"/>
          <a:effectRef idx="0"/>
          <a:fontRef idx="minor"/>
        </p:style>
        <p:txBody>
          <a:bodyPr lIns="90000" rIns="90000" tIns="45000" bIns="45000"/>
          <a:p>
            <a:pPr>
              <a:lnSpc>
                <a:spcPct val="100000"/>
              </a:lnSpc>
              <a:spcBef>
                <a:spcPts val="499"/>
              </a:spcBef>
            </a:pPr>
            <a:fld id="{9813EE2E-F1B4-4B86-8E1C-0D6630FDE2EA}" type="slidenum">
              <a:rPr b="0" lang="en-US" sz="1000" spc="-1" strike="noStrike">
                <a:solidFill>
                  <a:srgbClr val="000000"/>
                </a:solidFill>
                <a:latin typeface="Book Antiqua"/>
              </a:rPr>
              <a:t>1</a:t>
            </a:fld>
            <a:endParaRPr b="0" lang="en-US" sz="1000" spc="-1" strike="noStrike">
              <a:latin typeface="Arial"/>
            </a:endParaRPr>
          </a:p>
        </p:txBody>
      </p:sp>
      <p:pic>
        <p:nvPicPr>
          <p:cNvPr id="162" name="Picture 15" descr=""/>
          <p:cNvPicPr/>
          <p:nvPr/>
        </p:nvPicPr>
        <p:blipFill>
          <a:blip r:embed="rId2"/>
          <a:stretch/>
        </p:blipFill>
        <p:spPr>
          <a:xfrm>
            <a:off x="539640" y="606600"/>
            <a:ext cx="936360" cy="734760"/>
          </a:xfrm>
          <a:prstGeom prst="rect">
            <a:avLst/>
          </a:prstGeom>
          <a:ln>
            <a:noFill/>
          </a:ln>
        </p:spPr>
      </p:pic>
      <p:sp>
        <p:nvSpPr>
          <p:cNvPr id="163" name="PlaceHolder 2"/>
          <p:cNvSpPr>
            <a:spLocks noGrp="1"/>
          </p:cNvSpPr>
          <p:nvPr>
            <p:ph type="title"/>
          </p:nvPr>
        </p:nvSpPr>
        <p:spPr>
          <a:xfrm>
            <a:off x="457200" y="273600"/>
            <a:ext cx="8229240" cy="1144800"/>
          </a:xfrm>
          <a:prstGeom prst="rect">
            <a:avLst/>
          </a:prstGeom>
        </p:spPr>
        <p:txBody>
          <a:bodyPr lIns="0" rIns="0" tIns="0" bIns="0" anchor="ctr"/>
          <a:p>
            <a:r>
              <a:rPr b="0" lang="en-US" sz="2400" spc="-1" strike="noStrike">
                <a:solidFill>
                  <a:srgbClr val="000000"/>
                </a:solidFill>
                <a:latin typeface="Book Antiqua"/>
              </a:rPr>
              <a:t>Click to edit the title text format</a:t>
            </a:r>
            <a:endParaRPr b="0" lang="en-US" sz="2400" spc="-1" strike="noStrike">
              <a:solidFill>
                <a:srgbClr val="000000"/>
              </a:solidFill>
              <a:latin typeface="Book Antiqua"/>
            </a:endParaRPr>
          </a:p>
        </p:txBody>
      </p:sp>
      <p:sp>
        <p:nvSpPr>
          <p:cNvPr id="164"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Times New Roman"/>
              </a:rPr>
              <a:t>Click to edit the outline text format</a:t>
            </a:r>
            <a:endParaRPr b="0" lang="en-US" sz="24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Times New Roman"/>
              </a:rPr>
              <a:t>Second Outline Level</a:t>
            </a:r>
            <a:endParaRPr b="0" lang="en-US"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Times New Roman"/>
              </a:rPr>
              <a:t>Third Outline Level</a:t>
            </a:r>
            <a:endParaRPr b="0" lang="en-US"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Times New Roman"/>
              </a:rPr>
              <a:t>Fourth Outline Level</a:t>
            </a:r>
            <a:endParaRPr b="0" lang="en-US"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imes New Roman"/>
              </a:rPr>
              <a:t>Fifth Outline Level</a:t>
            </a:r>
            <a:endParaRPr b="0" lang="en-US"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imes New Roman"/>
              </a:rPr>
              <a:t>Sixth Outline Level</a:t>
            </a:r>
            <a:endParaRPr b="0" lang="en-US"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imes New Roman"/>
              </a:rPr>
              <a:t>Seventh Outline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7.xml"/>
</Relationships>
</file>

<file path=ppt/slides/_rels/slide1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8.xml"/>
</Relationships>
</file>

<file path=ppt/slides/_rels/slide1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7.xml"/>
</Relationships>
</file>

<file path=ppt/slides/_rels/slide1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7.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7.xml"/>
</Relationships>
</file>

<file path=ppt/slides/_rels/slide2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8.xml"/>
</Relationships>
</file>

<file path=ppt/slides/_rels/slide2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7.xml"/>
</Relationships>
</file>

<file path=ppt/slides/_rels/slide2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7.xml"/>
</Relationships>
</file>

<file path=ppt/slides/_rels/slide2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17.xml"/>
</Relationships>
</file>

<file path=ppt/slides/_rels/slide2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7.xml"/>
</Relationships>
</file>

<file path=ppt/slides/_rels/slide28.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37.xml"/>
</Relationships>
</file>

<file path=ppt/slides/_rels/slide31.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8.xml"/>
</Relationships>
</file>

<file path=ppt/slides/_rels/slide3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8.xml"/>
</Relationships>
</file>

<file path=ppt/slides/_rels/slide3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8.xml"/>
</Relationships>
</file>

<file path=ppt/slides/_rels/slide3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8.xml"/>
</Relationships>
</file>

<file path=ppt/slides/_rels/slide36.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slideLayout" Target="../slideLayouts/slideLayout49.xml"/>
</Relationships>
</file>

<file path=ppt/slides/_rels/slide37.xml.rels><?xml version="1.0" encoding="UTF-8"?>
<Relationships xmlns="http://schemas.openxmlformats.org/package/2006/relationships"><Relationship Id="rId1" Type="http://schemas.openxmlformats.org/officeDocument/2006/relationships/image" Target="../media/image47.wmf"/><Relationship Id="rId2" Type="http://schemas.openxmlformats.org/officeDocument/2006/relationships/slideLayout" Target="../slideLayouts/slideLayout17.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slideLayout" Target="../slideLayouts/slideLayout49.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4.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28.xml"/>
</Relationships>
</file>

<file path=ppt/slides/_rels/slide45.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28.xml"/>
</Relationships>
</file>

<file path=ppt/slides/_rels/slide46.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slideLayout" Target="../slideLayouts/slideLayout28.xml"/>
</Relationships>
</file>

<file path=ppt/slides/_rels/slide47.xml.rels><?xml version="1.0" encoding="UTF-8"?>
<Relationships xmlns="http://schemas.openxmlformats.org/package/2006/relationships"><Relationship Id="rId1" Type="http://schemas.openxmlformats.org/officeDocument/2006/relationships/image" Target="../media/image62.wmf"/><Relationship Id="rId2"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7.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8.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1920960" y="1262160"/>
            <a:ext cx="6800400" cy="2493720"/>
          </a:xfrm>
          <a:prstGeom prst="rect">
            <a:avLst/>
          </a:prstGeom>
          <a:noFill/>
          <a:ln>
            <a:noFill/>
          </a:ln>
        </p:spPr>
        <p:txBody>
          <a:bodyPr lIns="92160" rIns="92160" tIns="46080" bIns="46080" anchor="b"/>
          <a:p>
            <a:pPr algn="r">
              <a:lnSpc>
                <a:spcPct val="100000"/>
              </a:lnSpc>
            </a:pPr>
            <a:r>
              <a:rPr b="1" lang="en-US" sz="2800" spc="-1" strike="noStrike">
                <a:solidFill>
                  <a:srgbClr val="cc3300"/>
                </a:solidFill>
                <a:latin typeface="Arial"/>
              </a:rPr>
              <a:t>Wirtschaftliche Grundlagen </a:t>
            </a:r>
            <a:br/>
            <a:r>
              <a:rPr b="0" lang="en-US" sz="2400" spc="-1" strike="noStrike">
                <a:solidFill>
                  <a:srgbClr val="cc3300"/>
                </a:solidFill>
                <a:latin typeface="Arial"/>
              </a:rPr>
              <a:t>im Sommersemester 2021</a:t>
            </a:r>
            <a:br/>
            <a:br/>
            <a:r>
              <a:rPr b="1" lang="en-US" sz="2400" spc="-1" strike="noStrike">
                <a:solidFill>
                  <a:srgbClr val="cc3300"/>
                </a:solidFill>
                <a:latin typeface="Arial"/>
              </a:rPr>
              <a:t>Kostenorientierte Produktionsplanung</a:t>
            </a:r>
            <a:endParaRPr b="0" lang="en-US" sz="2400" spc="-1" strike="noStrike">
              <a:solidFill>
                <a:srgbClr val="000000"/>
              </a:solidFill>
              <a:latin typeface="Book Antiqua"/>
            </a:endParaRPr>
          </a:p>
        </p:txBody>
      </p:sp>
      <p:sp>
        <p:nvSpPr>
          <p:cNvPr id="208" name="CustomShape 2"/>
          <p:cNvSpPr/>
          <p:nvPr/>
        </p:nvSpPr>
        <p:spPr>
          <a:xfrm>
            <a:off x="863640" y="5060880"/>
            <a:ext cx="5295600" cy="747000"/>
          </a:xfrm>
          <a:prstGeom prst="rect">
            <a:avLst/>
          </a:prstGeom>
          <a:noFill/>
          <a:ln>
            <a:noFill/>
          </a:ln>
        </p:spPr>
        <p:style>
          <a:lnRef idx="0"/>
          <a:fillRef idx="0"/>
          <a:effectRef idx="0"/>
          <a:fontRef idx="minor"/>
        </p:style>
        <p:txBody>
          <a:bodyPr lIns="90000" rIns="90000" tIns="45000" bIns="45000"/>
          <a:p>
            <a:pPr>
              <a:lnSpc>
                <a:spcPct val="90000"/>
              </a:lnSpc>
            </a:pPr>
            <a:r>
              <a:rPr b="0" lang="en-US" sz="1600" spc="-1" strike="noStrike">
                <a:solidFill>
                  <a:srgbClr val="404040"/>
                </a:solidFill>
                <a:latin typeface="Arial"/>
              </a:rPr>
              <a:t>Prof. Tom Brown</a:t>
            </a:r>
            <a:endParaRPr b="0" lang="en-US" sz="1600" spc="-1" strike="noStrike">
              <a:latin typeface="Arial"/>
            </a:endParaRPr>
          </a:p>
          <a:p>
            <a:pPr>
              <a:lnSpc>
                <a:spcPct val="90000"/>
              </a:lnSpc>
            </a:pPr>
            <a:r>
              <a:rPr b="0" lang="en-US" sz="1600" spc="-1" strike="noStrike">
                <a:solidFill>
                  <a:srgbClr val="404040"/>
                </a:solidFill>
                <a:latin typeface="Arial"/>
              </a:rPr>
              <a:t>Fachgebiet Energiesysteme / TU Berlin</a:t>
            </a:r>
            <a:endParaRPr b="0" lang="en-US" sz="1600" spc="-1" strike="noStrike">
              <a:latin typeface="Arial"/>
            </a:endParaRPr>
          </a:p>
          <a:p>
            <a:pPr>
              <a:lnSpc>
                <a:spcPct val="90000"/>
              </a:lnSpc>
            </a:pPr>
            <a:r>
              <a:rPr b="0" lang="en-US" sz="1600" spc="-1" strike="noStrike">
                <a:solidFill>
                  <a:srgbClr val="404040"/>
                </a:solidFill>
                <a:latin typeface="Arial"/>
              </a:rPr>
              <a:t>E-Mail: WiGr.Team@ensys.tu-berlin.de</a:t>
            </a:r>
            <a:endParaRPr b="0" lang="en-US" sz="16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Prinzip der Deckungsbeitragsrechnung</a:t>
            </a:r>
            <a:endParaRPr b="0" lang="en-US" sz="2800" spc="-1" strike="noStrike">
              <a:solidFill>
                <a:srgbClr val="000000"/>
              </a:solidFill>
              <a:latin typeface="Book Antiqua"/>
            </a:endParaRPr>
          </a:p>
        </p:txBody>
      </p:sp>
      <p:sp>
        <p:nvSpPr>
          <p:cNvPr id="231" name="CustomShape 2"/>
          <p:cNvSpPr/>
          <p:nvPr/>
        </p:nvSpPr>
        <p:spPr>
          <a:xfrm>
            <a:off x="2178000" y="1863720"/>
            <a:ext cx="2879280" cy="590040"/>
          </a:xfrm>
          <a:prstGeom prst="rect">
            <a:avLst/>
          </a:prstGeom>
          <a:solidFill>
            <a:srgbClr val="ffffc5"/>
          </a:solidFill>
          <a:ln w="9360">
            <a:solidFill>
              <a:schemeClr val="tx1"/>
            </a:solidFill>
            <a:miter/>
          </a:ln>
        </p:spPr>
        <p:style>
          <a:lnRef idx="0"/>
          <a:fillRef idx="0"/>
          <a:effectRef idx="0"/>
          <a:fontRef idx="minor"/>
        </p:style>
        <p:txBody>
          <a:bodyPr lIns="90000" rIns="90000" tIns="45000" bIns="45000"/>
          <a:p>
            <a:pPr algn="ctr">
              <a:lnSpc>
                <a:spcPct val="90000"/>
              </a:lnSpc>
              <a:spcBef>
                <a:spcPts val="720"/>
              </a:spcBef>
            </a:pPr>
            <a:r>
              <a:rPr b="0" lang="en-US" sz="1800" spc="-1" strike="noStrike">
                <a:solidFill>
                  <a:srgbClr val="000000"/>
                </a:solidFill>
                <a:latin typeface="Arial"/>
              </a:rPr>
              <a:t>Vollkostenrechnung</a:t>
            </a:r>
            <a:br/>
            <a:r>
              <a:rPr b="0" lang="en-US" sz="1600" spc="-1" strike="noStrike">
                <a:solidFill>
                  <a:srgbClr val="000000"/>
                </a:solidFill>
                <a:latin typeface="Arial"/>
              </a:rPr>
              <a:t>(Preiskalkulation)</a:t>
            </a:r>
            <a:endParaRPr b="0" lang="en-US" sz="1600" spc="-1" strike="noStrike">
              <a:latin typeface="Arial"/>
            </a:endParaRPr>
          </a:p>
        </p:txBody>
      </p:sp>
      <p:sp>
        <p:nvSpPr>
          <p:cNvPr id="232" name="CustomShape 3"/>
          <p:cNvSpPr/>
          <p:nvPr/>
        </p:nvSpPr>
        <p:spPr>
          <a:xfrm>
            <a:off x="5592600" y="1863720"/>
            <a:ext cx="2879280" cy="590040"/>
          </a:xfrm>
          <a:prstGeom prst="rect">
            <a:avLst/>
          </a:prstGeom>
          <a:solidFill>
            <a:srgbClr val="ffffc5"/>
          </a:solidFill>
          <a:ln w="9360">
            <a:solidFill>
              <a:schemeClr val="tx1"/>
            </a:solidFill>
            <a:miter/>
          </a:ln>
        </p:spPr>
        <p:style>
          <a:lnRef idx="0"/>
          <a:fillRef idx="0"/>
          <a:effectRef idx="0"/>
          <a:fontRef idx="minor"/>
        </p:style>
        <p:txBody>
          <a:bodyPr lIns="90000" rIns="90000" tIns="45000" bIns="45000"/>
          <a:p>
            <a:pPr algn="ctr">
              <a:lnSpc>
                <a:spcPct val="90000"/>
              </a:lnSpc>
              <a:spcBef>
                <a:spcPts val="720"/>
              </a:spcBef>
            </a:pPr>
            <a:r>
              <a:rPr b="0" lang="en-US" sz="1800" spc="-1" strike="noStrike">
                <a:solidFill>
                  <a:srgbClr val="000000"/>
                </a:solidFill>
                <a:latin typeface="Arial"/>
              </a:rPr>
              <a:t>Teilkostenrechnung</a:t>
            </a:r>
            <a:br/>
            <a:r>
              <a:rPr b="0" lang="en-US" sz="1600" spc="-1" strike="noStrike">
                <a:solidFill>
                  <a:srgbClr val="000000"/>
                </a:solidFill>
                <a:latin typeface="Arial"/>
              </a:rPr>
              <a:t>(Entscheidungsvorbereitung)</a:t>
            </a:r>
            <a:endParaRPr b="0" lang="en-US" sz="1600" spc="-1" strike="noStrike">
              <a:latin typeface="Arial"/>
            </a:endParaRPr>
          </a:p>
        </p:txBody>
      </p:sp>
      <p:sp>
        <p:nvSpPr>
          <p:cNvPr id="233" name="CustomShape 4"/>
          <p:cNvSpPr/>
          <p:nvPr/>
        </p:nvSpPr>
        <p:spPr>
          <a:xfrm>
            <a:off x="2344680" y="4000680"/>
            <a:ext cx="2271240" cy="1474560"/>
          </a:xfrm>
          <a:prstGeom prst="rect">
            <a:avLst/>
          </a:prstGeom>
          <a:noFill/>
          <a:ln w="9360">
            <a:solidFill>
              <a:schemeClr val="tx1"/>
            </a:solidFill>
            <a:miter/>
          </a:ln>
        </p:spPr>
        <p:style>
          <a:lnRef idx="0"/>
          <a:fillRef idx="0"/>
          <a:effectRef idx="0"/>
          <a:fontRef idx="minor"/>
        </p:style>
        <p:txBody>
          <a:bodyPr lIns="90000" rIns="90000" tIns="45000" bIns="45000"/>
          <a:p>
            <a:pPr>
              <a:lnSpc>
                <a:spcPct val="90000"/>
              </a:lnSpc>
              <a:spcBef>
                <a:spcPts val="360"/>
              </a:spcBef>
            </a:pPr>
            <a:r>
              <a:rPr b="0" lang="en-US" sz="1800" spc="-1" strike="noStrike">
                <a:solidFill>
                  <a:srgbClr val="000000"/>
                </a:solidFill>
                <a:latin typeface="Arial"/>
              </a:rPr>
              <a:t>Umsatzerlöse</a:t>
            </a:r>
            <a:endParaRPr b="0" lang="en-US" sz="1800" spc="-1" strike="noStrike">
              <a:latin typeface="Arial"/>
            </a:endParaRPr>
          </a:p>
          <a:p>
            <a:pPr>
              <a:lnSpc>
                <a:spcPct val="90000"/>
              </a:lnSpc>
              <a:spcBef>
                <a:spcPts val="360"/>
              </a:spcBef>
            </a:pPr>
            <a:r>
              <a:rPr b="0" lang="en-US" sz="1800" spc="-1" strike="noStrike">
                <a:solidFill>
                  <a:srgbClr val="000000"/>
                </a:solidFill>
                <a:latin typeface="Arial"/>
              </a:rPr>
              <a:t>./. variable Kosten</a:t>
            </a:r>
            <a:endParaRPr b="0" lang="en-US" sz="1800" spc="-1" strike="noStrike">
              <a:latin typeface="Arial"/>
            </a:endParaRPr>
          </a:p>
          <a:p>
            <a:pPr>
              <a:lnSpc>
                <a:spcPct val="90000"/>
              </a:lnSpc>
              <a:spcBef>
                <a:spcPts val="360"/>
              </a:spcBef>
            </a:pPr>
            <a:r>
              <a:rPr b="0" lang="en-US" sz="1800" spc="-1" strike="noStrike">
                <a:solidFill>
                  <a:srgbClr val="000000"/>
                </a:solidFill>
                <a:latin typeface="Arial"/>
              </a:rPr>
              <a:t>./. fixe Kosten</a:t>
            </a:r>
            <a:endParaRPr b="0" lang="en-US" sz="1800" spc="-1" strike="noStrike">
              <a:latin typeface="Arial"/>
            </a:endParaRPr>
          </a:p>
          <a:p>
            <a:pPr>
              <a:lnSpc>
                <a:spcPct val="90000"/>
              </a:lnSpc>
              <a:spcBef>
                <a:spcPts val="201"/>
              </a:spcBef>
            </a:pPr>
            <a:endParaRPr b="0" lang="en-US" sz="1800" spc="-1" strike="noStrike">
              <a:latin typeface="Arial"/>
            </a:endParaRPr>
          </a:p>
          <a:p>
            <a:pPr>
              <a:lnSpc>
                <a:spcPct val="90000"/>
              </a:lnSpc>
              <a:spcBef>
                <a:spcPts val="360"/>
              </a:spcBef>
            </a:pPr>
            <a:r>
              <a:rPr b="0" lang="en-US" sz="1800" spc="-1" strike="noStrike">
                <a:solidFill>
                  <a:srgbClr val="000000"/>
                </a:solidFill>
                <a:latin typeface="Arial"/>
              </a:rPr>
              <a:t>Periodenerfolg</a:t>
            </a:r>
            <a:endParaRPr b="0" lang="en-US" sz="1800" spc="-1" strike="noStrike">
              <a:latin typeface="Arial"/>
            </a:endParaRPr>
          </a:p>
        </p:txBody>
      </p:sp>
      <p:sp>
        <p:nvSpPr>
          <p:cNvPr id="234" name="CustomShape 5"/>
          <p:cNvSpPr/>
          <p:nvPr/>
        </p:nvSpPr>
        <p:spPr>
          <a:xfrm>
            <a:off x="5759280" y="4000680"/>
            <a:ext cx="2271240" cy="1474560"/>
          </a:xfrm>
          <a:prstGeom prst="rect">
            <a:avLst/>
          </a:prstGeom>
          <a:noFill/>
          <a:ln w="9360">
            <a:solidFill>
              <a:schemeClr val="tx1"/>
            </a:solidFill>
            <a:miter/>
          </a:ln>
        </p:spPr>
        <p:style>
          <a:lnRef idx="0"/>
          <a:fillRef idx="0"/>
          <a:effectRef idx="0"/>
          <a:fontRef idx="minor"/>
        </p:style>
        <p:txBody>
          <a:bodyPr lIns="90000" rIns="90000" tIns="45000" bIns="45000"/>
          <a:p>
            <a:pPr>
              <a:lnSpc>
                <a:spcPct val="90000"/>
              </a:lnSpc>
              <a:spcBef>
                <a:spcPts val="720"/>
              </a:spcBef>
            </a:pPr>
            <a:r>
              <a:rPr b="0" lang="en-US" sz="1800" spc="-1" strike="noStrike">
                <a:solidFill>
                  <a:srgbClr val="000000"/>
                </a:solidFill>
                <a:latin typeface="Arial"/>
              </a:rPr>
              <a:t>Umsatzerlöse</a:t>
            </a:r>
            <a:endParaRPr b="0" lang="en-US" sz="1800" spc="-1" strike="noStrike">
              <a:latin typeface="Arial"/>
            </a:endParaRPr>
          </a:p>
          <a:p>
            <a:pPr>
              <a:lnSpc>
                <a:spcPct val="90000"/>
              </a:lnSpc>
              <a:spcBef>
                <a:spcPts val="720"/>
              </a:spcBef>
            </a:pPr>
            <a:r>
              <a:rPr b="0" lang="en-US" sz="1800" spc="-1" strike="noStrike">
                <a:solidFill>
                  <a:srgbClr val="000000"/>
                </a:solidFill>
                <a:latin typeface="Arial"/>
              </a:rPr>
              <a:t>./. variable Kosten</a:t>
            </a:r>
            <a:endParaRPr b="0" lang="en-US" sz="1800" spc="-1" strike="noStrike">
              <a:latin typeface="Arial"/>
            </a:endParaRPr>
          </a:p>
          <a:p>
            <a:pPr>
              <a:lnSpc>
                <a:spcPct val="90000"/>
              </a:lnSpc>
              <a:spcBef>
                <a:spcPts val="320"/>
              </a:spcBef>
            </a:pPr>
            <a:endParaRPr b="0" lang="en-US" sz="1800" spc="-1" strike="noStrike">
              <a:latin typeface="Arial"/>
            </a:endParaRPr>
          </a:p>
          <a:p>
            <a:pPr>
              <a:lnSpc>
                <a:spcPct val="90000"/>
              </a:lnSpc>
              <a:spcBef>
                <a:spcPts val="720"/>
              </a:spcBef>
            </a:pPr>
            <a:r>
              <a:rPr b="0" lang="en-US" sz="1800" spc="-1" strike="noStrike">
                <a:solidFill>
                  <a:srgbClr val="000000"/>
                </a:solidFill>
                <a:latin typeface="Arial"/>
              </a:rPr>
              <a:t>Bruttoerfolg (Deckungsbeitrag I)</a:t>
            </a:r>
            <a:endParaRPr b="0" lang="en-US" sz="1800" spc="-1" strike="noStrike">
              <a:latin typeface="Arial"/>
            </a:endParaRPr>
          </a:p>
        </p:txBody>
      </p:sp>
      <p:sp>
        <p:nvSpPr>
          <p:cNvPr id="235" name="CustomShape 6"/>
          <p:cNvSpPr/>
          <p:nvPr/>
        </p:nvSpPr>
        <p:spPr>
          <a:xfrm>
            <a:off x="2178000" y="2521080"/>
            <a:ext cx="2879280" cy="1382400"/>
          </a:xfrm>
          <a:prstGeom prst="rect">
            <a:avLst/>
          </a:prstGeom>
          <a:noFill/>
          <a:ln>
            <a:noFill/>
          </a:ln>
        </p:spPr>
        <p:style>
          <a:lnRef idx="0"/>
          <a:fillRef idx="0"/>
          <a:effectRef idx="0"/>
          <a:fontRef idx="minor"/>
        </p:style>
        <p:txBody>
          <a:bodyPr lIns="90000" rIns="90000" tIns="45000" bIns="45000"/>
          <a:p>
            <a:pPr>
              <a:lnSpc>
                <a:spcPct val="90000"/>
              </a:lnSpc>
              <a:spcBef>
                <a:spcPts val="561"/>
              </a:spcBef>
            </a:pPr>
            <a:r>
              <a:rPr b="0" lang="en-US" sz="1400" spc="-1" strike="noStrike">
                <a:solidFill>
                  <a:srgbClr val="000000"/>
                </a:solidFill>
                <a:latin typeface="Arial"/>
              </a:rPr>
              <a:t>periodengerechte Erfassung aller (kalkulatorischen) Kostenarten und deren Zuweisung auf Kostenträger</a:t>
            </a:r>
            <a:endParaRPr b="0" lang="en-US" sz="1400" spc="-1" strike="noStrike">
              <a:latin typeface="Arial"/>
            </a:endParaRPr>
          </a:p>
        </p:txBody>
      </p:sp>
      <p:sp>
        <p:nvSpPr>
          <p:cNvPr id="236" name="CustomShape 7"/>
          <p:cNvSpPr/>
          <p:nvPr/>
        </p:nvSpPr>
        <p:spPr>
          <a:xfrm>
            <a:off x="5592600" y="2521080"/>
            <a:ext cx="2879280" cy="1382400"/>
          </a:xfrm>
          <a:prstGeom prst="rect">
            <a:avLst/>
          </a:prstGeom>
          <a:noFill/>
          <a:ln>
            <a:noFill/>
          </a:ln>
        </p:spPr>
        <p:style>
          <a:lnRef idx="0"/>
          <a:fillRef idx="0"/>
          <a:effectRef idx="0"/>
          <a:fontRef idx="minor"/>
        </p:style>
        <p:txBody>
          <a:bodyPr lIns="90000" rIns="90000" tIns="45000" bIns="45000"/>
          <a:p>
            <a:pPr>
              <a:lnSpc>
                <a:spcPct val="90000"/>
              </a:lnSpc>
              <a:spcBef>
                <a:spcPts val="561"/>
              </a:spcBef>
            </a:pPr>
            <a:r>
              <a:rPr b="0" lang="en-US" sz="1400" spc="-1" strike="noStrike">
                <a:solidFill>
                  <a:srgbClr val="000000"/>
                </a:solidFill>
                <a:latin typeface="Arial"/>
              </a:rPr>
              <a:t>Unterteilung nach fixen und vari-ablen Kosten und Vergleich der variablen Kosten mit den vom Markt vorgegebenen Verkaufs-preisen</a:t>
            </a:r>
            <a:endParaRPr b="0" lang="en-US" sz="1400" spc="-1" strike="noStrike">
              <a:latin typeface="Arial"/>
            </a:endParaRPr>
          </a:p>
        </p:txBody>
      </p:sp>
      <p:sp>
        <p:nvSpPr>
          <p:cNvPr id="237" name="Line 8"/>
          <p:cNvSpPr/>
          <p:nvPr/>
        </p:nvSpPr>
        <p:spPr>
          <a:xfrm>
            <a:off x="2427120" y="4954320"/>
            <a:ext cx="2014560" cy="1800"/>
          </a:xfrm>
          <a:prstGeom prst="line">
            <a:avLst/>
          </a:prstGeom>
          <a:ln w="25560">
            <a:solidFill>
              <a:schemeClr val="tx2"/>
            </a:solidFill>
            <a:round/>
          </a:ln>
        </p:spPr>
        <p:style>
          <a:lnRef idx="0"/>
          <a:fillRef idx="0"/>
          <a:effectRef idx="0"/>
          <a:fontRef idx="minor"/>
        </p:style>
      </p:sp>
      <p:sp>
        <p:nvSpPr>
          <p:cNvPr id="238" name="Line 9"/>
          <p:cNvSpPr/>
          <p:nvPr/>
        </p:nvSpPr>
        <p:spPr>
          <a:xfrm>
            <a:off x="5827680" y="4789440"/>
            <a:ext cx="2014560" cy="1440"/>
          </a:xfrm>
          <a:prstGeom prst="line">
            <a:avLst/>
          </a:prstGeom>
          <a:ln w="25560">
            <a:solidFill>
              <a:schemeClr val="tx2"/>
            </a:solidFill>
            <a:round/>
          </a:ln>
        </p:spPr>
        <p:style>
          <a:lnRef idx="0"/>
          <a:fillRef idx="0"/>
          <a:effectRef idx="0"/>
          <a:fontRef idx="minor"/>
        </p:style>
      </p:sp>
      <p:sp>
        <p:nvSpPr>
          <p:cNvPr id="239" name="CustomShape 10"/>
          <p:cNvSpPr/>
          <p:nvPr/>
        </p:nvSpPr>
        <p:spPr>
          <a:xfrm>
            <a:off x="2178000" y="5756400"/>
            <a:ext cx="6595560" cy="33372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latin typeface="Arial"/>
              </a:rPr>
              <a:t>Beitrag zur Deckung der fixen Kosten sowie des Gewinns</a:t>
            </a:r>
            <a:endParaRPr b="0" lang="en-US" sz="16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Beispiel für die Deckungsbeitragsrechnung</a:t>
            </a:r>
            <a:endParaRPr b="0" lang="en-US" sz="2800" spc="-1" strike="noStrike">
              <a:solidFill>
                <a:srgbClr val="000000"/>
              </a:solidFill>
              <a:latin typeface="Book Antiqua"/>
            </a:endParaRPr>
          </a:p>
        </p:txBody>
      </p:sp>
      <p:graphicFrame>
        <p:nvGraphicFramePr>
          <p:cNvPr id="241" name="Table 2"/>
          <p:cNvGraphicFramePr/>
          <p:nvPr/>
        </p:nvGraphicFramePr>
        <p:xfrm>
          <a:off x="1908000" y="1641600"/>
          <a:ext cx="6641640" cy="2706480"/>
        </p:xfrm>
        <a:graphic>
          <a:graphicData uri="http://schemas.openxmlformats.org/drawingml/2006/table">
            <a:tbl>
              <a:tblPr/>
              <a:tblGrid>
                <a:gridCol w="2606400"/>
                <a:gridCol w="1500120"/>
                <a:gridCol w="1496880"/>
                <a:gridCol w="1038240"/>
              </a:tblGrid>
              <a:tr h="491400">
                <a:tc>
                  <a:tcPr marL="91440" marR="91440">
                    <a:lnL w="28080">
                      <a:solidFill>
                        <a:srgbClr val="000000"/>
                      </a:solidFill>
                    </a:lnL>
                    <a:lnR w="12240">
                      <a:solidFill>
                        <a:srgbClr val="000000"/>
                      </a:solidFill>
                    </a:lnR>
                    <a:lnT w="28080">
                      <a:solidFill>
                        <a:srgbClr val="000000"/>
                      </a:solidFill>
                    </a:lnT>
                    <a:lnB w="1224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Produkt 1</a:t>
                      </a:r>
                      <a:br/>
                      <a:r>
                        <a:rPr b="0" lang="en-US" sz="1400" spc="-1" strike="noStrike">
                          <a:solidFill>
                            <a:srgbClr val="000000"/>
                          </a:solidFill>
                          <a:latin typeface="Arial"/>
                        </a:rPr>
                        <a:t>(Kostenträger 1)</a:t>
                      </a:r>
                      <a:endParaRPr b="0" lang="en-US" sz="1400" spc="-1" strike="noStrike">
                        <a:latin typeface="Arial"/>
                      </a:endParaRPr>
                    </a:p>
                  </a:txBody>
                  <a:tcPr marL="91440" marR="91440">
                    <a:lnL w="12240">
                      <a:solidFill>
                        <a:srgbClr val="000000"/>
                      </a:solidFill>
                    </a:lnL>
                    <a:lnR w="12240">
                      <a:solidFill>
                        <a:srgbClr val="000000"/>
                      </a:solidFill>
                    </a:lnR>
                    <a:lnT w="28080">
                      <a:solidFill>
                        <a:srgbClr val="000000"/>
                      </a:solidFill>
                    </a:lnT>
                    <a:lnB w="1224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Produkt 2 (Kostenträger 2)</a:t>
                      </a:r>
                      <a:endParaRPr b="0" lang="en-US" sz="1400" spc="-1" strike="noStrike">
                        <a:latin typeface="Arial"/>
                      </a:endParaRPr>
                    </a:p>
                  </a:txBody>
                  <a:tcPr marL="91440" marR="91440">
                    <a:lnL w="12240">
                      <a:solidFill>
                        <a:srgbClr val="000000"/>
                      </a:solidFill>
                    </a:lnL>
                    <a:lnR w="12240">
                      <a:solidFill>
                        <a:srgbClr val="000000"/>
                      </a:solidFill>
                    </a:lnR>
                    <a:lnT w="28080">
                      <a:solidFill>
                        <a:srgbClr val="000000"/>
                      </a:solidFill>
                    </a:lnT>
                    <a:lnB w="1224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Summe</a:t>
                      </a:r>
                      <a:endParaRPr b="0" lang="en-US" sz="1400" spc="-1" strike="noStrike">
                        <a:latin typeface="Arial"/>
                      </a:endParaRPr>
                    </a:p>
                  </a:txBody>
                  <a:tcPr marL="91440" marR="91440">
                    <a:lnL w="12240">
                      <a:solidFill>
                        <a:srgbClr val="000000"/>
                      </a:solidFill>
                    </a:lnL>
                    <a:lnR w="28080">
                      <a:solidFill>
                        <a:srgbClr val="000000"/>
                      </a:solidFill>
                    </a:lnR>
                    <a:lnT w="28080">
                      <a:solidFill>
                        <a:srgbClr val="000000"/>
                      </a:solidFill>
                    </a:lnT>
                    <a:lnB w="12240">
                      <a:solidFill>
                        <a:srgbClr val="000000"/>
                      </a:solidFill>
                    </a:lnB>
                    <a:noFill/>
                  </a:tcPr>
                </a:tc>
              </a:tr>
              <a:tr h="726840">
                <a:tc>
                  <a:txBody>
                    <a:bodyPr/>
                    <a:p>
                      <a:pPr>
                        <a:lnSpc>
                          <a:spcPct val="100000"/>
                        </a:lnSpc>
                        <a:spcBef>
                          <a:spcPts val="281"/>
                        </a:spcBef>
                      </a:pPr>
                      <a:r>
                        <a:rPr b="0" lang="en-US" sz="1400" spc="-1" strike="noStrike">
                          <a:solidFill>
                            <a:srgbClr val="000000"/>
                          </a:solidFill>
                          <a:latin typeface="Arial"/>
                        </a:rPr>
                        <a:t>Umsatz</a:t>
                      </a:r>
                      <a:endParaRPr b="0" lang="en-US" sz="1400" spc="-1" strike="noStrike">
                        <a:latin typeface="Arial"/>
                      </a:endParaRPr>
                    </a:p>
                    <a:p>
                      <a:pPr>
                        <a:lnSpc>
                          <a:spcPct val="100000"/>
                        </a:lnSpc>
                        <a:spcBef>
                          <a:spcPts val="281"/>
                        </a:spcBef>
                      </a:pPr>
                      <a:r>
                        <a:rPr b="0" lang="en-US" sz="1400" spc="-1" strike="noStrike">
                          <a:solidFill>
                            <a:srgbClr val="000000"/>
                          </a:solidFill>
                          <a:latin typeface="Arial"/>
                        </a:rPr>
                        <a:t>./. direkt zurechenbare </a:t>
                      </a:r>
                      <a:br/>
                      <a:r>
                        <a:rPr b="0" lang="en-US" sz="1400" spc="-1" strike="noStrike">
                          <a:solidFill>
                            <a:srgbClr val="000000"/>
                          </a:solidFill>
                          <a:latin typeface="Arial"/>
                        </a:rPr>
                        <a:t>    variable Kosten</a:t>
                      </a:r>
                      <a:endParaRPr b="0" lang="en-US" sz="1400" spc="-1" strike="noStrike">
                        <a:latin typeface="Arial"/>
                      </a:endParaRPr>
                    </a:p>
                  </a:txBody>
                  <a:tcPr marL="91440" marR="91440">
                    <a:lnL w="28080">
                      <a:solidFill>
                        <a:srgbClr val="000000"/>
                      </a:solidFill>
                    </a:lnL>
                    <a:lnR w="12240">
                      <a:solidFill>
                        <a:srgbClr val="000000"/>
                      </a:solidFill>
                    </a:lnR>
                    <a:lnT w="12240">
                      <a:solidFill>
                        <a:srgbClr val="000000"/>
                      </a:solidFill>
                    </a:lnT>
                    <a:lnB w="1224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 </a:t>
                      </a:r>
                      <a:r>
                        <a:rPr b="0" lang="en-US" sz="1400" spc="-1" strike="noStrike">
                          <a:solidFill>
                            <a:srgbClr val="000000"/>
                          </a:solidFill>
                          <a:latin typeface="Arial"/>
                        </a:rPr>
                        <a:t>50‘000</a:t>
                      </a:r>
                      <a:endParaRPr b="0" lang="en-US" sz="1400" spc="-1" strike="noStrike">
                        <a:latin typeface="Arial"/>
                      </a:endParaRPr>
                    </a:p>
                    <a:p>
                      <a:pPr algn="ctr">
                        <a:lnSpc>
                          <a:spcPct val="100000"/>
                        </a:lnSpc>
                        <a:spcBef>
                          <a:spcPts val="281"/>
                        </a:spcBef>
                      </a:pPr>
                      <a:r>
                        <a:rPr b="0" lang="en-US" sz="1400" spc="-1" strike="noStrike">
                          <a:solidFill>
                            <a:srgbClr val="000000"/>
                          </a:solidFill>
                          <a:latin typeface="Arial"/>
                        </a:rPr>
                        <a:t>-34‘000</a:t>
                      </a:r>
                      <a:endParaRPr b="0" lang="en-U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 </a:t>
                      </a:r>
                      <a:r>
                        <a:rPr b="0" lang="en-US" sz="1400" spc="-1" strike="noStrike">
                          <a:solidFill>
                            <a:srgbClr val="000000"/>
                          </a:solidFill>
                          <a:latin typeface="Arial"/>
                        </a:rPr>
                        <a:t>42‘000</a:t>
                      </a:r>
                      <a:endParaRPr b="0" lang="en-US" sz="1400" spc="-1" strike="noStrike">
                        <a:latin typeface="Arial"/>
                      </a:endParaRPr>
                    </a:p>
                    <a:p>
                      <a:pPr algn="ctr">
                        <a:lnSpc>
                          <a:spcPct val="100000"/>
                        </a:lnSpc>
                        <a:spcBef>
                          <a:spcPts val="281"/>
                        </a:spcBef>
                      </a:pPr>
                      <a:r>
                        <a:rPr b="0" lang="en-US" sz="1400" spc="-1" strike="noStrike">
                          <a:solidFill>
                            <a:srgbClr val="000000"/>
                          </a:solidFill>
                          <a:latin typeface="Arial"/>
                        </a:rPr>
                        <a:t>-20‘000</a:t>
                      </a:r>
                      <a:endParaRPr b="0" lang="en-U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 </a:t>
                      </a:r>
                      <a:r>
                        <a:rPr b="0" lang="en-US" sz="1400" spc="-1" strike="noStrike">
                          <a:solidFill>
                            <a:srgbClr val="000000"/>
                          </a:solidFill>
                          <a:latin typeface="Arial"/>
                        </a:rPr>
                        <a:t>92‘000</a:t>
                      </a:r>
                      <a:endParaRPr b="0" lang="en-US" sz="1400" spc="-1" strike="noStrike">
                        <a:latin typeface="Arial"/>
                      </a:endParaRPr>
                    </a:p>
                    <a:p>
                      <a:pPr algn="ctr">
                        <a:lnSpc>
                          <a:spcPct val="100000"/>
                        </a:lnSpc>
                        <a:spcBef>
                          <a:spcPts val="281"/>
                        </a:spcBef>
                      </a:pPr>
                      <a:r>
                        <a:rPr b="0" lang="en-US" sz="1400" spc="-1" strike="noStrike">
                          <a:solidFill>
                            <a:srgbClr val="000000"/>
                          </a:solidFill>
                          <a:latin typeface="Arial"/>
                        </a:rPr>
                        <a:t>-54‘000</a:t>
                      </a:r>
                      <a:endParaRPr b="0" lang="en-US" sz="1400" spc="-1" strike="noStrike">
                        <a:latin typeface="Arial"/>
                      </a:endParaRPr>
                    </a:p>
                  </a:txBody>
                  <a:tcPr marL="91440" marR="91440">
                    <a:lnL w="12240">
                      <a:solidFill>
                        <a:srgbClr val="000000"/>
                      </a:solidFill>
                    </a:lnL>
                    <a:lnR w="28080">
                      <a:solidFill>
                        <a:srgbClr val="000000"/>
                      </a:solidFill>
                    </a:lnR>
                    <a:lnT w="12240">
                      <a:solidFill>
                        <a:srgbClr val="000000"/>
                      </a:solidFill>
                    </a:lnT>
                    <a:lnB w="12240">
                      <a:solidFill>
                        <a:srgbClr val="000000"/>
                      </a:solidFill>
                    </a:lnB>
                    <a:noFill/>
                  </a:tcPr>
                </a:tc>
              </a:tr>
              <a:tr h="1209600">
                <a:tc>
                  <a:txBody>
                    <a:bodyPr/>
                    <a:p>
                      <a:pPr>
                        <a:lnSpc>
                          <a:spcPct val="100000"/>
                        </a:lnSpc>
                        <a:spcBef>
                          <a:spcPts val="281"/>
                        </a:spcBef>
                      </a:pPr>
                      <a:r>
                        <a:rPr b="0" lang="en-US" sz="1400" spc="-1" strike="noStrike">
                          <a:solidFill>
                            <a:srgbClr val="000000"/>
                          </a:solidFill>
                          <a:latin typeface="Arial"/>
                        </a:rPr>
                        <a:t>Deckungsbeitrag I</a:t>
                      </a:r>
                      <a:endParaRPr b="0" lang="en-US" sz="1400" spc="-1" strike="noStrike">
                        <a:latin typeface="Arial"/>
                      </a:endParaRPr>
                    </a:p>
                    <a:p>
                      <a:pPr>
                        <a:lnSpc>
                          <a:spcPct val="100000"/>
                        </a:lnSpc>
                        <a:spcBef>
                          <a:spcPts val="281"/>
                        </a:spcBef>
                      </a:pPr>
                      <a:r>
                        <a:rPr b="0" lang="en-US" sz="1400" spc="-1" strike="noStrike">
                          <a:solidFill>
                            <a:srgbClr val="000000"/>
                          </a:solidFill>
                          <a:latin typeface="Arial"/>
                        </a:rPr>
                        <a:t>./. Kostenträger-Fixkosten</a:t>
                      </a:r>
                      <a:br/>
                      <a:r>
                        <a:rPr b="0" lang="en-US" sz="1200" spc="-1" strike="noStrike">
                          <a:solidFill>
                            <a:srgbClr val="000000"/>
                          </a:solidFill>
                          <a:latin typeface="Arial"/>
                        </a:rPr>
                        <a:t>     (produkt-bezogene Werbungs-,</a:t>
                      </a:r>
                      <a:br/>
                      <a:r>
                        <a:rPr b="0" lang="en-US" sz="1200" spc="-1" strike="noStrike">
                          <a:solidFill>
                            <a:srgbClr val="000000"/>
                          </a:solidFill>
                          <a:latin typeface="Arial"/>
                        </a:rPr>
                        <a:t>      Entwicklungs- und andere direkt</a:t>
                      </a:r>
                      <a:br/>
                      <a:r>
                        <a:rPr b="0" lang="en-US" sz="1200" spc="-1" strike="noStrike">
                          <a:solidFill>
                            <a:srgbClr val="000000"/>
                          </a:solidFill>
                          <a:latin typeface="Arial"/>
                        </a:rPr>
                        <a:t>      zurechenbare fixe Kosten)</a:t>
                      </a:r>
                      <a:endParaRPr b="0" lang="en-US" sz="1200" spc="-1" strike="noStrike">
                        <a:latin typeface="Arial"/>
                      </a:endParaRPr>
                    </a:p>
                  </a:txBody>
                  <a:tcPr marL="91440" marR="91440">
                    <a:lnL w="28080">
                      <a:solidFill>
                        <a:srgbClr val="000000"/>
                      </a:solidFill>
                    </a:lnL>
                    <a:lnR w="12240">
                      <a:solidFill>
                        <a:srgbClr val="000000"/>
                      </a:solidFill>
                    </a:lnR>
                    <a:lnT w="12240">
                      <a:solidFill>
                        <a:srgbClr val="000000"/>
                      </a:solidFill>
                    </a:lnT>
                    <a:lnB w="1224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 </a:t>
                      </a:r>
                      <a:r>
                        <a:rPr b="0" lang="en-US" sz="1400" spc="-1" strike="noStrike">
                          <a:solidFill>
                            <a:srgbClr val="000000"/>
                          </a:solidFill>
                          <a:latin typeface="Arial"/>
                        </a:rPr>
                        <a:t>16‘000</a:t>
                      </a:r>
                      <a:endParaRPr b="0" lang="en-US" sz="1400" spc="-1" strike="noStrike">
                        <a:latin typeface="Arial"/>
                      </a:endParaRPr>
                    </a:p>
                    <a:p>
                      <a:pPr algn="ctr">
                        <a:lnSpc>
                          <a:spcPct val="100000"/>
                        </a:lnSpc>
                        <a:spcBef>
                          <a:spcPts val="281"/>
                        </a:spcBef>
                      </a:pPr>
                      <a:r>
                        <a:rPr b="0" lang="en-US" sz="1400" spc="-1" strike="noStrike">
                          <a:solidFill>
                            <a:srgbClr val="000000"/>
                          </a:solidFill>
                          <a:latin typeface="Arial"/>
                        </a:rPr>
                        <a:t>-20‘000</a:t>
                      </a:r>
                      <a:endParaRPr b="0" lang="en-U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 </a:t>
                      </a:r>
                      <a:r>
                        <a:rPr b="0" lang="en-US" sz="1400" spc="-1" strike="noStrike">
                          <a:solidFill>
                            <a:srgbClr val="000000"/>
                          </a:solidFill>
                          <a:latin typeface="Arial"/>
                        </a:rPr>
                        <a:t>22‘000</a:t>
                      </a:r>
                      <a:endParaRPr b="0" lang="en-US" sz="1400" spc="-1" strike="noStrike">
                        <a:latin typeface="Arial"/>
                      </a:endParaRPr>
                    </a:p>
                    <a:p>
                      <a:pPr algn="ctr">
                        <a:lnSpc>
                          <a:spcPct val="100000"/>
                        </a:lnSpc>
                        <a:spcBef>
                          <a:spcPts val="281"/>
                        </a:spcBef>
                      </a:pPr>
                      <a:r>
                        <a:rPr b="0" lang="en-US" sz="1400" spc="-1" strike="noStrike">
                          <a:solidFill>
                            <a:srgbClr val="000000"/>
                          </a:solidFill>
                          <a:latin typeface="Arial"/>
                        </a:rPr>
                        <a:t>-12‘000</a:t>
                      </a:r>
                      <a:endParaRPr b="0" lang="en-US" sz="1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 </a:t>
                      </a:r>
                      <a:r>
                        <a:rPr b="0" lang="en-US" sz="1400" spc="-1" strike="noStrike">
                          <a:solidFill>
                            <a:srgbClr val="000000"/>
                          </a:solidFill>
                          <a:latin typeface="Arial"/>
                        </a:rPr>
                        <a:t>38‘000</a:t>
                      </a:r>
                      <a:endParaRPr b="0" lang="en-US" sz="1400" spc="-1" strike="noStrike">
                        <a:latin typeface="Arial"/>
                      </a:endParaRPr>
                    </a:p>
                    <a:p>
                      <a:pPr algn="ctr">
                        <a:lnSpc>
                          <a:spcPct val="100000"/>
                        </a:lnSpc>
                        <a:spcBef>
                          <a:spcPts val="281"/>
                        </a:spcBef>
                      </a:pPr>
                      <a:r>
                        <a:rPr b="0" lang="en-US" sz="1400" spc="-1" strike="noStrike">
                          <a:solidFill>
                            <a:srgbClr val="000000"/>
                          </a:solidFill>
                          <a:latin typeface="Arial"/>
                        </a:rPr>
                        <a:t>-32‘000</a:t>
                      </a:r>
                      <a:endParaRPr b="0" lang="en-US" sz="1400" spc="-1" strike="noStrike">
                        <a:latin typeface="Arial"/>
                      </a:endParaRPr>
                    </a:p>
                  </a:txBody>
                  <a:tcPr marL="91440" marR="91440">
                    <a:lnL w="12240">
                      <a:solidFill>
                        <a:srgbClr val="000000"/>
                      </a:solidFill>
                    </a:lnL>
                    <a:lnR w="28080">
                      <a:solidFill>
                        <a:srgbClr val="000000"/>
                      </a:solidFill>
                    </a:lnR>
                    <a:lnT w="12240">
                      <a:solidFill>
                        <a:srgbClr val="000000"/>
                      </a:solidFill>
                    </a:lnT>
                    <a:lnB w="12240">
                      <a:solidFill>
                        <a:srgbClr val="000000"/>
                      </a:solidFill>
                    </a:lnB>
                    <a:noFill/>
                  </a:tcPr>
                </a:tc>
              </a:tr>
              <a:tr h="291600">
                <a:tc>
                  <a:txBody>
                    <a:bodyPr/>
                    <a:p>
                      <a:pPr>
                        <a:lnSpc>
                          <a:spcPct val="100000"/>
                        </a:lnSpc>
                        <a:spcBef>
                          <a:spcPts val="281"/>
                        </a:spcBef>
                      </a:pPr>
                      <a:r>
                        <a:rPr b="0" lang="en-US" sz="1400" spc="-1" strike="noStrike">
                          <a:solidFill>
                            <a:srgbClr val="000000"/>
                          </a:solidFill>
                          <a:latin typeface="Arial"/>
                        </a:rPr>
                        <a:t>Deckungsbeitrag II</a:t>
                      </a:r>
                      <a:endParaRPr b="0" lang="en-US" sz="1400" spc="-1" strike="noStrike">
                        <a:latin typeface="Arial"/>
                      </a:endParaRPr>
                    </a:p>
                  </a:txBody>
                  <a:tcPr marL="91440" marR="91440">
                    <a:lnL w="28080">
                      <a:solidFill>
                        <a:srgbClr val="000000"/>
                      </a:solidFill>
                    </a:lnL>
                    <a:lnR w="12240">
                      <a:solidFill>
                        <a:srgbClr val="000000"/>
                      </a:solidFill>
                    </a:lnR>
                    <a:lnT w="12240">
                      <a:solidFill>
                        <a:srgbClr val="000000"/>
                      </a:solidFill>
                    </a:lnT>
                    <a:lnB w="2808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-4‘000</a:t>
                      </a:r>
                      <a:endParaRPr b="0" lang="en-US" sz="1400" spc="-1" strike="noStrike">
                        <a:latin typeface="Arial"/>
                      </a:endParaRPr>
                    </a:p>
                  </a:txBody>
                  <a:tcPr marL="91440" marR="91440">
                    <a:lnL w="12240">
                      <a:solidFill>
                        <a:srgbClr val="000000"/>
                      </a:solidFill>
                    </a:lnL>
                    <a:lnR w="12240">
                      <a:solidFill>
                        <a:srgbClr val="000000"/>
                      </a:solidFill>
                    </a:lnR>
                    <a:lnT w="12240">
                      <a:solidFill>
                        <a:srgbClr val="000000"/>
                      </a:solidFill>
                    </a:lnT>
                    <a:lnB w="2808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10‘000</a:t>
                      </a:r>
                      <a:endParaRPr b="0" lang="en-US" sz="1400" spc="-1" strike="noStrike">
                        <a:latin typeface="Arial"/>
                      </a:endParaRPr>
                    </a:p>
                  </a:txBody>
                  <a:tcPr marL="91440" marR="91440">
                    <a:lnL w="12240">
                      <a:solidFill>
                        <a:srgbClr val="000000"/>
                      </a:solidFill>
                    </a:lnL>
                    <a:lnR w="12240">
                      <a:solidFill>
                        <a:srgbClr val="000000"/>
                      </a:solidFill>
                    </a:lnR>
                    <a:lnT w="12240">
                      <a:solidFill>
                        <a:srgbClr val="000000"/>
                      </a:solidFill>
                    </a:lnT>
                    <a:lnB w="28080">
                      <a:solidFill>
                        <a:srgbClr val="000000"/>
                      </a:solidFill>
                    </a:lnB>
                    <a:noFill/>
                  </a:tcPr>
                </a:tc>
                <a:tc>
                  <a:txBody>
                    <a:bodyPr/>
                    <a:p>
                      <a:pPr algn="ctr">
                        <a:lnSpc>
                          <a:spcPct val="100000"/>
                        </a:lnSpc>
                        <a:spcBef>
                          <a:spcPts val="281"/>
                        </a:spcBef>
                      </a:pPr>
                      <a:r>
                        <a:rPr b="0" lang="en-US" sz="1400" spc="-1" strike="noStrike">
                          <a:solidFill>
                            <a:srgbClr val="000000"/>
                          </a:solidFill>
                          <a:latin typeface="Arial"/>
                        </a:rPr>
                        <a:t>6‘000</a:t>
                      </a:r>
                      <a:endParaRPr b="0" lang="en-US" sz="1400" spc="-1" strike="noStrike">
                        <a:latin typeface="Arial"/>
                      </a:endParaRPr>
                    </a:p>
                  </a:txBody>
                  <a:tcPr marL="91440" marR="91440">
                    <a:lnL w="12240">
                      <a:solidFill>
                        <a:srgbClr val="000000"/>
                      </a:solidFill>
                    </a:lnL>
                    <a:lnR w="28080">
                      <a:solidFill>
                        <a:srgbClr val="000000"/>
                      </a:solidFill>
                    </a:lnR>
                    <a:lnT w="12240">
                      <a:solidFill>
                        <a:srgbClr val="000000"/>
                      </a:solidFill>
                    </a:lnT>
                    <a:lnB w="28080">
                      <a:solidFill>
                        <a:srgbClr val="000000"/>
                      </a:solidFill>
                    </a:lnB>
                    <a:noFill/>
                  </a:tcPr>
                </a:tc>
              </a:tr>
            </a:tbl>
          </a:graphicData>
        </a:graphic>
      </p:graphicFrame>
      <p:sp>
        <p:nvSpPr>
          <p:cNvPr id="242" name="CustomShape 3"/>
          <p:cNvSpPr/>
          <p:nvPr/>
        </p:nvSpPr>
        <p:spPr>
          <a:xfrm>
            <a:off x="1909440" y="4605480"/>
            <a:ext cx="6749640" cy="17938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Ziel der DB-Rechnung: Kurzfristige Entscheidungsfindung für Produktion,</a:t>
            </a:r>
            <a:br/>
            <a:r>
              <a:rPr b="0" lang="en-US" sz="1600" spc="-1" strike="noStrike">
                <a:solidFill>
                  <a:srgbClr val="000000"/>
                </a:solidFill>
                <a:latin typeface="Arial"/>
              </a:rPr>
              <a:t>Beschaffung und Vertrieb</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Arial"/>
              </a:rPr>
              <a:t>Bestimmung von Preisuntergrenzen</a:t>
            </a:r>
            <a:endParaRPr b="0" lang="en-US" sz="1600" spc="-1" strike="noStrike">
              <a:latin typeface="Arial"/>
            </a:endParaRPr>
          </a:p>
          <a:p>
            <a:pPr>
              <a:lnSpc>
                <a:spcPct val="100000"/>
              </a:lnSpc>
            </a:pPr>
            <a:r>
              <a:rPr b="0" lang="en-US" sz="1600" spc="-1" strike="noStrike">
                <a:solidFill>
                  <a:srgbClr val="000000"/>
                </a:solidFill>
                <a:latin typeface="Arial"/>
              </a:rPr>
              <a:t>Vergleichbarkeit von Produktgruppen</a:t>
            </a:r>
            <a:endParaRPr b="0" lang="en-US" sz="1600" spc="-1" strike="noStrike">
              <a:latin typeface="Arial"/>
            </a:endParaRPr>
          </a:p>
          <a:p>
            <a:pPr>
              <a:lnSpc>
                <a:spcPct val="100000"/>
              </a:lnSpc>
            </a:pPr>
            <a:r>
              <a:rPr b="0" lang="en-US" sz="1600" spc="-1" strike="noStrike">
                <a:solidFill>
                  <a:srgbClr val="000000"/>
                </a:solidFill>
                <a:latin typeface="Arial"/>
              </a:rPr>
              <a:t>Programmoptimierung (gewinnmaximaler Produktionsplan)</a:t>
            </a:r>
            <a:endParaRPr b="0" lang="en-US" sz="1600" spc="-1" strike="noStrike">
              <a:latin typeface="Arial"/>
            </a:endParaRPr>
          </a:p>
          <a:p>
            <a:pPr>
              <a:lnSpc>
                <a:spcPct val="100000"/>
              </a:lnSpc>
            </a:pPr>
            <a:r>
              <a:rPr b="0" lang="en-US" sz="1600" spc="-1" strike="noStrike">
                <a:solidFill>
                  <a:srgbClr val="000000"/>
                </a:solidFill>
                <a:latin typeface="Arial"/>
              </a:rPr>
              <a:t>Kostentransparenz in hierarchischen Mehrebenen-Systemen</a:t>
            </a:r>
            <a:endParaRPr b="0" lang="en-US" sz="16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Deckungsbeitrag – Zsfg. </a:t>
            </a:r>
            <a:endParaRPr b="0" lang="en-US" sz="2800" spc="-1" strike="noStrike">
              <a:solidFill>
                <a:srgbClr val="000000"/>
              </a:solidFill>
              <a:latin typeface="Book Antiqua"/>
            </a:endParaRPr>
          </a:p>
        </p:txBody>
      </p:sp>
      <p:sp>
        <p:nvSpPr>
          <p:cNvPr id="244" name="CustomShape 2"/>
          <p:cNvSpPr/>
          <p:nvPr/>
        </p:nvSpPr>
        <p:spPr>
          <a:xfrm>
            <a:off x="782640" y="1950840"/>
            <a:ext cx="7892640" cy="471420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Symbol" charset="2"/>
              <a:buChar char=""/>
            </a:pPr>
            <a:r>
              <a:rPr b="0" lang="en-US" sz="1600" spc="-1" strike="noStrike">
                <a:solidFill>
                  <a:srgbClr val="000000"/>
                </a:solidFill>
                <a:latin typeface="Arial"/>
              </a:rPr>
              <a:t>Generell ist der </a:t>
            </a:r>
            <a:r>
              <a:rPr b="1" lang="en-US" sz="1600" spc="-1" strike="noStrike">
                <a:solidFill>
                  <a:srgbClr val="c00000"/>
                </a:solidFill>
                <a:latin typeface="Arial"/>
              </a:rPr>
              <a:t>Deckungsbeitrag</a:t>
            </a:r>
            <a:r>
              <a:rPr b="0" lang="en-US" sz="1600" spc="-1" strike="noStrike">
                <a:solidFill>
                  <a:srgbClr val="000000"/>
                </a:solidFill>
                <a:latin typeface="Arial"/>
              </a:rPr>
              <a:t> die Differenz zwischen dem Erlös und den variablen Kosten, die zur Deckung der Fixkosten dient:</a:t>
            </a:r>
            <a:endParaRPr b="0" lang="en-US" sz="1600" spc="-1" strike="noStrike">
              <a:latin typeface="Arial"/>
            </a:endParaRPr>
          </a:p>
          <a:p>
            <a:pP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r>
              <a:rPr b="0" lang="en-US" sz="1600" spc="-1" strike="noStrike">
                <a:solidFill>
                  <a:srgbClr val="000000"/>
                </a:solidFill>
                <a:latin typeface="Arial"/>
              </a:rPr>
              <a:t> </a:t>
            </a:r>
            <a:endParaRPr b="0" lang="en-US" sz="1600" spc="-1" strike="noStrike">
              <a:latin typeface="Arial"/>
            </a:endParaRPr>
          </a:p>
          <a:p>
            <a:pPr algn="ctr">
              <a:lnSpc>
                <a:spcPct val="100000"/>
              </a:lnSpc>
            </a:pP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Bei einem Mehrproduktunternehmen kann man mehrstufige </a:t>
            </a:r>
            <a:r>
              <a:rPr b="1" lang="en-US" sz="1600" spc="-1" strike="noStrike">
                <a:solidFill>
                  <a:srgbClr val="c00000"/>
                </a:solidFill>
                <a:latin typeface="Arial"/>
              </a:rPr>
              <a:t>Deckungsbeiträge</a:t>
            </a:r>
            <a:r>
              <a:rPr b="0" lang="en-US" sz="1600" spc="-1" strike="noStrike">
                <a:solidFill>
                  <a:srgbClr val="000000"/>
                </a:solidFill>
                <a:latin typeface="Arial"/>
              </a:rPr>
              <a:t> definieren:</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Arial"/>
              </a:rPr>
              <a:t>	</a:t>
            </a:r>
            <a:r>
              <a:rPr b="0" lang="en-US" sz="1600" spc="-1" strike="noStrike">
                <a:solidFill>
                  <a:srgbClr val="000000"/>
                </a:solidFill>
                <a:latin typeface="Times New Roman"/>
              </a:rPr>
              <a:t> </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Arial"/>
              </a:rPr>
              <a:t>	</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Arial"/>
              </a:rPr>
              <a:t>	</a:t>
            </a:r>
            <a:endParaRPr b="0" lang="en-US" sz="1600" spc="-1" strike="noStrike">
              <a:latin typeface="Arial"/>
            </a:endParaRPr>
          </a:p>
          <a:p>
            <a:pPr>
              <a:lnSpc>
                <a:spcPct val="100000"/>
              </a:lnSpc>
            </a:pPr>
            <a:r>
              <a:rPr b="0" lang="en-US" sz="1600" spc="-1" strike="noStrike">
                <a:solidFill>
                  <a:srgbClr val="000000"/>
                </a:solidFill>
                <a:latin typeface="Arial"/>
              </a:rPr>
              <a:t>	</a:t>
            </a:r>
            <a:endParaRPr b="0" lang="en-US" sz="1600" spc="-1" strike="noStrike">
              <a:latin typeface="Arial"/>
            </a:endParaRPr>
          </a:p>
          <a:p>
            <a:pPr marL="285840" indent="-285480">
              <a:lnSpc>
                <a:spcPct val="100000"/>
              </a:lnSpc>
              <a:buClr>
                <a:srgbClr val="c00000"/>
              </a:buClr>
              <a:buFont typeface="Symbol" charset="2"/>
              <a:buChar char=""/>
            </a:pPr>
            <a:r>
              <a:rPr b="1" lang="en-US" sz="1600" spc="-1" strike="noStrike">
                <a:solidFill>
                  <a:srgbClr val="c00000"/>
                </a:solidFill>
                <a:latin typeface="Arial"/>
              </a:rPr>
              <a:t>Unternehmensfixkosten</a:t>
            </a:r>
            <a:r>
              <a:rPr b="0" lang="en-US" sz="1600" spc="-1" strike="noStrike">
                <a:solidFill>
                  <a:srgbClr val="000000"/>
                </a:solidFill>
                <a:latin typeface="Arial"/>
              </a:rPr>
              <a:t>: Restgröße aller fixen Kosten, die sich nicht Produkten, Produktsparten, einzelnen Kostenstellen oder Unternehmensbereichen zuordnen lassen, z.B. Kosten von Imagewerbung.</a:t>
            </a:r>
            <a:endParaRPr b="0" lang="en-US" sz="1600" spc="-1" strike="noStrike">
              <a:latin typeface="Arial"/>
            </a:endParaRPr>
          </a:p>
        </p:txBody>
      </p:sp>
      <p:sp>
        <p:nvSpPr>
          <p:cNvPr id="245" name="CustomShape 3"/>
          <p:cNvSpPr/>
          <p:nvPr/>
        </p:nvSpPr>
        <p:spPr>
          <a:xfrm>
            <a:off x="782640" y="1950840"/>
            <a:ext cx="7892640" cy="4789800"/>
          </a:xfrm>
          <a:prstGeom prst="rect">
            <a:avLst/>
          </a:prstGeom>
          <a:blipFill rotWithShape="0">
            <a:blip r:embed="rId1"/>
            <a:stretch>
              <a:fillRect l="-304" t="-378" r="0" b="-757"/>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Line 1"/>
          <p:cNvSpPr/>
          <p:nvPr/>
        </p:nvSpPr>
        <p:spPr>
          <a:xfrm>
            <a:off x="1436400" y="4609800"/>
            <a:ext cx="6921720" cy="360"/>
          </a:xfrm>
          <a:prstGeom prst="line">
            <a:avLst/>
          </a:prstGeom>
          <a:ln w="25560">
            <a:solidFill>
              <a:srgbClr val="ff0000"/>
            </a:solidFill>
            <a:round/>
          </a:ln>
        </p:spPr>
        <p:style>
          <a:lnRef idx="0"/>
          <a:fillRef idx="0"/>
          <a:effectRef idx="0"/>
          <a:fontRef idx="minor"/>
        </p:style>
      </p:sp>
      <p:sp>
        <p:nvSpPr>
          <p:cNvPr id="247" name="TextShape 2"/>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Gesamtkostenfunktion</a:t>
            </a:r>
            <a:endParaRPr b="0" lang="en-US" sz="2800" spc="-1" strike="noStrike">
              <a:solidFill>
                <a:srgbClr val="000000"/>
              </a:solidFill>
              <a:latin typeface="Book Antiqua"/>
            </a:endParaRPr>
          </a:p>
        </p:txBody>
      </p:sp>
      <p:sp>
        <p:nvSpPr>
          <p:cNvPr id="248" name="Line 3"/>
          <p:cNvSpPr/>
          <p:nvPr/>
        </p:nvSpPr>
        <p:spPr>
          <a:xfrm>
            <a:off x="1385640" y="5835600"/>
            <a:ext cx="50760" cy="1440"/>
          </a:xfrm>
          <a:prstGeom prst="line">
            <a:avLst/>
          </a:prstGeom>
          <a:ln>
            <a:solidFill>
              <a:srgbClr val="000000"/>
            </a:solidFill>
          </a:ln>
        </p:spPr>
        <p:style>
          <a:lnRef idx="0"/>
          <a:fillRef idx="0"/>
          <a:effectRef idx="0"/>
          <a:fontRef idx="minor"/>
        </p:style>
      </p:sp>
      <p:sp>
        <p:nvSpPr>
          <p:cNvPr id="249" name="Line 4"/>
          <p:cNvSpPr/>
          <p:nvPr/>
        </p:nvSpPr>
        <p:spPr>
          <a:xfrm>
            <a:off x="1385640" y="5002200"/>
            <a:ext cx="50760" cy="1440"/>
          </a:xfrm>
          <a:prstGeom prst="line">
            <a:avLst/>
          </a:prstGeom>
          <a:ln>
            <a:solidFill>
              <a:srgbClr val="000000"/>
            </a:solidFill>
          </a:ln>
        </p:spPr>
        <p:style>
          <a:lnRef idx="0"/>
          <a:fillRef idx="0"/>
          <a:effectRef idx="0"/>
          <a:fontRef idx="minor"/>
        </p:style>
      </p:sp>
      <p:sp>
        <p:nvSpPr>
          <p:cNvPr id="250" name="Line 5"/>
          <p:cNvSpPr/>
          <p:nvPr/>
        </p:nvSpPr>
        <p:spPr>
          <a:xfrm>
            <a:off x="1385640" y="4170240"/>
            <a:ext cx="50760" cy="1440"/>
          </a:xfrm>
          <a:prstGeom prst="line">
            <a:avLst/>
          </a:prstGeom>
          <a:ln>
            <a:solidFill>
              <a:srgbClr val="000000"/>
            </a:solidFill>
          </a:ln>
        </p:spPr>
        <p:style>
          <a:lnRef idx="0"/>
          <a:fillRef idx="0"/>
          <a:effectRef idx="0"/>
          <a:fontRef idx="minor"/>
        </p:style>
      </p:sp>
      <p:sp>
        <p:nvSpPr>
          <p:cNvPr id="251" name="Line 6"/>
          <p:cNvSpPr/>
          <p:nvPr/>
        </p:nvSpPr>
        <p:spPr>
          <a:xfrm>
            <a:off x="1385640" y="3328920"/>
            <a:ext cx="50760" cy="1440"/>
          </a:xfrm>
          <a:prstGeom prst="line">
            <a:avLst/>
          </a:prstGeom>
          <a:ln>
            <a:solidFill>
              <a:srgbClr val="000000"/>
            </a:solidFill>
          </a:ln>
        </p:spPr>
        <p:style>
          <a:lnRef idx="0"/>
          <a:fillRef idx="0"/>
          <a:effectRef idx="0"/>
          <a:fontRef idx="minor"/>
        </p:style>
      </p:sp>
      <p:sp>
        <p:nvSpPr>
          <p:cNvPr id="252" name="Line 7"/>
          <p:cNvSpPr/>
          <p:nvPr/>
        </p:nvSpPr>
        <p:spPr>
          <a:xfrm>
            <a:off x="1385640" y="2495520"/>
            <a:ext cx="50760" cy="1440"/>
          </a:xfrm>
          <a:prstGeom prst="line">
            <a:avLst/>
          </a:prstGeom>
          <a:ln>
            <a:solidFill>
              <a:srgbClr val="000000"/>
            </a:solidFill>
          </a:ln>
        </p:spPr>
        <p:style>
          <a:lnRef idx="0"/>
          <a:fillRef idx="0"/>
          <a:effectRef idx="0"/>
          <a:fontRef idx="minor"/>
        </p:style>
      </p:sp>
      <p:sp>
        <p:nvSpPr>
          <p:cNvPr id="253" name="Line 8"/>
          <p:cNvSpPr/>
          <p:nvPr/>
        </p:nvSpPr>
        <p:spPr>
          <a:xfrm flipV="1">
            <a:off x="1436400" y="5835600"/>
            <a:ext cx="1800" cy="48960"/>
          </a:xfrm>
          <a:prstGeom prst="line">
            <a:avLst/>
          </a:prstGeom>
          <a:ln>
            <a:solidFill>
              <a:srgbClr val="000000"/>
            </a:solidFill>
          </a:ln>
        </p:spPr>
        <p:style>
          <a:lnRef idx="0"/>
          <a:fillRef idx="0"/>
          <a:effectRef idx="0"/>
          <a:fontRef idx="minor"/>
        </p:style>
      </p:sp>
      <p:sp>
        <p:nvSpPr>
          <p:cNvPr id="254" name="Line 9"/>
          <p:cNvSpPr/>
          <p:nvPr/>
        </p:nvSpPr>
        <p:spPr>
          <a:xfrm flipV="1">
            <a:off x="2401560" y="5835600"/>
            <a:ext cx="1800" cy="48960"/>
          </a:xfrm>
          <a:prstGeom prst="line">
            <a:avLst/>
          </a:prstGeom>
          <a:ln>
            <a:solidFill>
              <a:srgbClr val="000000"/>
            </a:solidFill>
          </a:ln>
        </p:spPr>
        <p:style>
          <a:lnRef idx="0"/>
          <a:fillRef idx="0"/>
          <a:effectRef idx="0"/>
          <a:fontRef idx="minor"/>
        </p:style>
      </p:sp>
      <p:sp>
        <p:nvSpPr>
          <p:cNvPr id="255" name="Line 10"/>
          <p:cNvSpPr/>
          <p:nvPr/>
        </p:nvSpPr>
        <p:spPr>
          <a:xfrm flipV="1">
            <a:off x="3368520" y="5835600"/>
            <a:ext cx="1440" cy="48960"/>
          </a:xfrm>
          <a:prstGeom prst="line">
            <a:avLst/>
          </a:prstGeom>
          <a:ln>
            <a:solidFill>
              <a:srgbClr val="000000"/>
            </a:solidFill>
          </a:ln>
        </p:spPr>
        <p:style>
          <a:lnRef idx="0"/>
          <a:fillRef idx="0"/>
          <a:effectRef idx="0"/>
          <a:fontRef idx="minor"/>
        </p:style>
      </p:sp>
      <p:sp>
        <p:nvSpPr>
          <p:cNvPr id="256" name="Line 11"/>
          <p:cNvSpPr/>
          <p:nvPr/>
        </p:nvSpPr>
        <p:spPr>
          <a:xfrm flipV="1">
            <a:off x="4333680" y="5835600"/>
            <a:ext cx="1440" cy="48960"/>
          </a:xfrm>
          <a:prstGeom prst="line">
            <a:avLst/>
          </a:prstGeom>
          <a:ln>
            <a:solidFill>
              <a:srgbClr val="000000"/>
            </a:solidFill>
          </a:ln>
        </p:spPr>
        <p:style>
          <a:lnRef idx="0"/>
          <a:fillRef idx="0"/>
          <a:effectRef idx="0"/>
          <a:fontRef idx="minor"/>
        </p:style>
      </p:sp>
      <p:sp>
        <p:nvSpPr>
          <p:cNvPr id="257" name="Line 12"/>
          <p:cNvSpPr/>
          <p:nvPr/>
        </p:nvSpPr>
        <p:spPr>
          <a:xfrm flipV="1">
            <a:off x="5290920" y="5835600"/>
            <a:ext cx="1800" cy="48960"/>
          </a:xfrm>
          <a:prstGeom prst="line">
            <a:avLst/>
          </a:prstGeom>
          <a:ln>
            <a:solidFill>
              <a:srgbClr val="000000"/>
            </a:solidFill>
          </a:ln>
        </p:spPr>
        <p:style>
          <a:lnRef idx="0"/>
          <a:fillRef idx="0"/>
          <a:effectRef idx="0"/>
          <a:fontRef idx="minor"/>
        </p:style>
      </p:sp>
      <p:sp>
        <p:nvSpPr>
          <p:cNvPr id="258" name="Line 13"/>
          <p:cNvSpPr/>
          <p:nvPr/>
        </p:nvSpPr>
        <p:spPr>
          <a:xfrm flipV="1">
            <a:off x="6257880" y="5835600"/>
            <a:ext cx="1440" cy="48960"/>
          </a:xfrm>
          <a:prstGeom prst="line">
            <a:avLst/>
          </a:prstGeom>
          <a:ln>
            <a:solidFill>
              <a:srgbClr val="000000"/>
            </a:solidFill>
          </a:ln>
        </p:spPr>
        <p:style>
          <a:lnRef idx="0"/>
          <a:fillRef idx="0"/>
          <a:effectRef idx="0"/>
          <a:fontRef idx="minor"/>
        </p:style>
      </p:sp>
      <p:sp>
        <p:nvSpPr>
          <p:cNvPr id="259" name="Line 14"/>
          <p:cNvSpPr/>
          <p:nvPr/>
        </p:nvSpPr>
        <p:spPr>
          <a:xfrm flipV="1">
            <a:off x="7223040" y="5835600"/>
            <a:ext cx="1440" cy="48960"/>
          </a:xfrm>
          <a:prstGeom prst="line">
            <a:avLst/>
          </a:prstGeom>
          <a:ln>
            <a:solidFill>
              <a:srgbClr val="000000"/>
            </a:solidFill>
          </a:ln>
        </p:spPr>
        <p:style>
          <a:lnRef idx="0"/>
          <a:fillRef idx="0"/>
          <a:effectRef idx="0"/>
          <a:fontRef idx="minor"/>
        </p:style>
      </p:sp>
      <p:sp>
        <p:nvSpPr>
          <p:cNvPr id="260" name="CustomShape 15"/>
          <p:cNvSpPr/>
          <p:nvPr/>
        </p:nvSpPr>
        <p:spPr>
          <a:xfrm>
            <a:off x="1436760" y="4386240"/>
            <a:ext cx="240840" cy="199800"/>
          </a:xfrm>
          <a:custGeom>
            <a:avLst/>
            <a:gdLst/>
            <a:ahLst/>
            <a:rect l="l" t="t" r="r" b="b"/>
            <a:pathLst>
              <a:path w="152" h="126">
                <a:moveTo>
                  <a:pt x="0" y="126"/>
                </a:moveTo>
                <a:lnTo>
                  <a:pt x="73" y="63"/>
                </a:lnTo>
                <a:lnTo>
                  <a:pt x="152" y="0"/>
                </a:lnTo>
              </a:path>
            </a:pathLst>
          </a:custGeom>
          <a:noFill/>
          <a:ln w="25560">
            <a:solidFill>
              <a:srgbClr val="000000"/>
            </a:solidFill>
            <a:round/>
          </a:ln>
        </p:spPr>
        <p:style>
          <a:lnRef idx="0"/>
          <a:fillRef idx="0"/>
          <a:effectRef idx="0"/>
          <a:fontRef idx="minor"/>
        </p:style>
      </p:sp>
      <p:sp>
        <p:nvSpPr>
          <p:cNvPr id="261" name="CustomShape 16"/>
          <p:cNvSpPr/>
          <p:nvPr/>
        </p:nvSpPr>
        <p:spPr>
          <a:xfrm>
            <a:off x="1677960" y="4227480"/>
            <a:ext cx="240840" cy="158400"/>
          </a:xfrm>
          <a:custGeom>
            <a:avLst/>
            <a:gdLst/>
            <a:ahLst/>
            <a:rect l="l" t="t" r="r" b="b"/>
            <a:pathLst>
              <a:path w="152" h="100">
                <a:moveTo>
                  <a:pt x="0" y="100"/>
                </a:moveTo>
                <a:lnTo>
                  <a:pt x="73" y="48"/>
                </a:lnTo>
                <a:lnTo>
                  <a:pt x="152" y="0"/>
                </a:lnTo>
              </a:path>
            </a:pathLst>
          </a:custGeom>
          <a:noFill/>
          <a:ln w="25560">
            <a:solidFill>
              <a:srgbClr val="000000"/>
            </a:solidFill>
            <a:round/>
          </a:ln>
        </p:spPr>
        <p:style>
          <a:lnRef idx="0"/>
          <a:fillRef idx="0"/>
          <a:effectRef idx="0"/>
          <a:fontRef idx="minor"/>
        </p:style>
      </p:sp>
      <p:sp>
        <p:nvSpPr>
          <p:cNvPr id="262" name="CustomShape 17"/>
          <p:cNvSpPr/>
          <p:nvPr/>
        </p:nvSpPr>
        <p:spPr>
          <a:xfrm>
            <a:off x="1919160" y="4086360"/>
            <a:ext cx="240840" cy="140760"/>
          </a:xfrm>
          <a:custGeom>
            <a:avLst/>
            <a:gdLst/>
            <a:ahLst/>
            <a:rect l="l" t="t" r="r" b="b"/>
            <a:pathLst>
              <a:path w="152" h="89">
                <a:moveTo>
                  <a:pt x="0" y="89"/>
                </a:moveTo>
                <a:lnTo>
                  <a:pt x="74" y="42"/>
                </a:lnTo>
                <a:lnTo>
                  <a:pt x="152" y="0"/>
                </a:lnTo>
              </a:path>
            </a:pathLst>
          </a:custGeom>
          <a:noFill/>
          <a:ln w="25560">
            <a:solidFill>
              <a:srgbClr val="000000"/>
            </a:solidFill>
            <a:round/>
          </a:ln>
        </p:spPr>
        <p:style>
          <a:lnRef idx="0"/>
          <a:fillRef idx="0"/>
          <a:effectRef idx="0"/>
          <a:fontRef idx="minor"/>
        </p:style>
      </p:sp>
      <p:sp>
        <p:nvSpPr>
          <p:cNvPr id="263" name="CustomShape 18"/>
          <p:cNvSpPr/>
          <p:nvPr/>
        </p:nvSpPr>
        <p:spPr>
          <a:xfrm>
            <a:off x="2160720" y="3970440"/>
            <a:ext cx="240840" cy="115560"/>
          </a:xfrm>
          <a:custGeom>
            <a:avLst/>
            <a:gdLst/>
            <a:ahLst/>
            <a:rect l="l" t="t" r="r" b="b"/>
            <a:pathLst>
              <a:path w="152" h="73">
                <a:moveTo>
                  <a:pt x="0" y="73"/>
                </a:moveTo>
                <a:lnTo>
                  <a:pt x="74" y="37"/>
                </a:lnTo>
                <a:lnTo>
                  <a:pt x="152" y="0"/>
                </a:lnTo>
              </a:path>
            </a:pathLst>
          </a:custGeom>
          <a:noFill/>
          <a:ln w="25560">
            <a:solidFill>
              <a:srgbClr val="000000"/>
            </a:solidFill>
            <a:round/>
          </a:ln>
        </p:spPr>
        <p:style>
          <a:lnRef idx="0"/>
          <a:fillRef idx="0"/>
          <a:effectRef idx="0"/>
          <a:fontRef idx="minor"/>
        </p:style>
      </p:sp>
      <p:sp>
        <p:nvSpPr>
          <p:cNvPr id="264" name="CustomShape 19"/>
          <p:cNvSpPr/>
          <p:nvPr/>
        </p:nvSpPr>
        <p:spPr>
          <a:xfrm>
            <a:off x="2401920" y="3878280"/>
            <a:ext cx="240840" cy="91800"/>
          </a:xfrm>
          <a:custGeom>
            <a:avLst/>
            <a:gdLst/>
            <a:ahLst/>
            <a:rect l="l" t="t" r="r" b="b"/>
            <a:pathLst>
              <a:path w="152" h="58">
                <a:moveTo>
                  <a:pt x="0" y="58"/>
                </a:moveTo>
                <a:lnTo>
                  <a:pt x="74" y="26"/>
                </a:lnTo>
                <a:lnTo>
                  <a:pt x="152" y="0"/>
                </a:lnTo>
              </a:path>
            </a:pathLst>
          </a:custGeom>
          <a:noFill/>
          <a:ln w="25560">
            <a:solidFill>
              <a:srgbClr val="000000"/>
            </a:solidFill>
            <a:round/>
          </a:ln>
        </p:spPr>
        <p:style>
          <a:lnRef idx="0"/>
          <a:fillRef idx="0"/>
          <a:effectRef idx="0"/>
          <a:fontRef idx="minor"/>
        </p:style>
      </p:sp>
      <p:sp>
        <p:nvSpPr>
          <p:cNvPr id="265" name="Line 20"/>
          <p:cNvSpPr/>
          <p:nvPr/>
        </p:nvSpPr>
        <p:spPr>
          <a:xfrm flipV="1">
            <a:off x="2643120" y="3803400"/>
            <a:ext cx="242640" cy="74520"/>
          </a:xfrm>
          <a:prstGeom prst="line">
            <a:avLst/>
          </a:prstGeom>
          <a:ln w="25560">
            <a:solidFill>
              <a:srgbClr val="000000"/>
            </a:solidFill>
            <a:round/>
          </a:ln>
        </p:spPr>
        <p:style>
          <a:lnRef idx="0"/>
          <a:fillRef idx="0"/>
          <a:effectRef idx="0"/>
          <a:fontRef idx="minor"/>
        </p:style>
      </p:sp>
      <p:sp>
        <p:nvSpPr>
          <p:cNvPr id="266" name="CustomShape 21"/>
          <p:cNvSpPr/>
          <p:nvPr/>
        </p:nvSpPr>
        <p:spPr>
          <a:xfrm>
            <a:off x="2886120" y="3736800"/>
            <a:ext cx="240840" cy="66240"/>
          </a:xfrm>
          <a:custGeom>
            <a:avLst/>
            <a:gdLst/>
            <a:ahLst/>
            <a:rect l="l" t="t" r="r" b="b"/>
            <a:pathLst>
              <a:path w="152" h="42">
                <a:moveTo>
                  <a:pt x="0" y="42"/>
                </a:moveTo>
                <a:lnTo>
                  <a:pt x="73" y="21"/>
                </a:lnTo>
                <a:lnTo>
                  <a:pt x="152" y="0"/>
                </a:lnTo>
              </a:path>
            </a:pathLst>
          </a:custGeom>
          <a:noFill/>
          <a:ln w="25560">
            <a:solidFill>
              <a:srgbClr val="000000"/>
            </a:solidFill>
            <a:round/>
          </a:ln>
        </p:spPr>
        <p:style>
          <a:lnRef idx="0"/>
          <a:fillRef idx="0"/>
          <a:effectRef idx="0"/>
          <a:fontRef idx="minor"/>
        </p:style>
      </p:sp>
      <p:sp>
        <p:nvSpPr>
          <p:cNvPr id="267" name="CustomShape 22"/>
          <p:cNvSpPr/>
          <p:nvPr/>
        </p:nvSpPr>
        <p:spPr>
          <a:xfrm>
            <a:off x="3127320" y="3695760"/>
            <a:ext cx="240840" cy="41040"/>
          </a:xfrm>
          <a:custGeom>
            <a:avLst/>
            <a:gdLst/>
            <a:ahLst/>
            <a:rect l="l" t="t" r="r" b="b"/>
            <a:pathLst>
              <a:path w="152" h="26">
                <a:moveTo>
                  <a:pt x="0" y="26"/>
                </a:moveTo>
                <a:lnTo>
                  <a:pt x="73" y="10"/>
                </a:lnTo>
                <a:lnTo>
                  <a:pt x="152" y="0"/>
                </a:lnTo>
              </a:path>
            </a:pathLst>
          </a:custGeom>
          <a:noFill/>
          <a:ln w="25560">
            <a:solidFill>
              <a:srgbClr val="000000"/>
            </a:solidFill>
            <a:round/>
          </a:ln>
        </p:spPr>
        <p:style>
          <a:lnRef idx="0"/>
          <a:fillRef idx="0"/>
          <a:effectRef idx="0"/>
          <a:fontRef idx="minor"/>
        </p:style>
      </p:sp>
      <p:sp>
        <p:nvSpPr>
          <p:cNvPr id="268" name="CustomShape 23"/>
          <p:cNvSpPr/>
          <p:nvPr/>
        </p:nvSpPr>
        <p:spPr>
          <a:xfrm>
            <a:off x="3368520" y="3652920"/>
            <a:ext cx="240840" cy="42480"/>
          </a:xfrm>
          <a:custGeom>
            <a:avLst/>
            <a:gdLst/>
            <a:ahLst/>
            <a:rect l="l" t="t" r="r" b="b"/>
            <a:pathLst>
              <a:path w="152" h="27">
                <a:moveTo>
                  <a:pt x="0" y="27"/>
                </a:moveTo>
                <a:lnTo>
                  <a:pt x="73" y="11"/>
                </a:lnTo>
                <a:lnTo>
                  <a:pt x="152" y="0"/>
                </a:lnTo>
              </a:path>
            </a:pathLst>
          </a:custGeom>
          <a:noFill/>
          <a:ln w="25560">
            <a:solidFill>
              <a:srgbClr val="000000"/>
            </a:solidFill>
            <a:round/>
          </a:ln>
        </p:spPr>
        <p:style>
          <a:lnRef idx="0"/>
          <a:fillRef idx="0"/>
          <a:effectRef idx="0"/>
          <a:fontRef idx="minor"/>
        </p:style>
      </p:sp>
      <p:sp>
        <p:nvSpPr>
          <p:cNvPr id="269" name="CustomShape 24"/>
          <p:cNvSpPr/>
          <p:nvPr/>
        </p:nvSpPr>
        <p:spPr>
          <a:xfrm>
            <a:off x="3610080" y="3629160"/>
            <a:ext cx="240840" cy="23400"/>
          </a:xfrm>
          <a:custGeom>
            <a:avLst/>
            <a:gdLst/>
            <a:ahLst/>
            <a:rect l="l" t="t" r="r" b="b"/>
            <a:pathLst>
              <a:path w="152" h="15">
                <a:moveTo>
                  <a:pt x="0" y="15"/>
                </a:moveTo>
                <a:lnTo>
                  <a:pt x="73" y="5"/>
                </a:lnTo>
                <a:lnTo>
                  <a:pt x="152" y="0"/>
                </a:lnTo>
              </a:path>
            </a:pathLst>
          </a:custGeom>
          <a:noFill/>
          <a:ln w="25560">
            <a:solidFill>
              <a:srgbClr val="000000"/>
            </a:solidFill>
            <a:round/>
          </a:ln>
        </p:spPr>
        <p:style>
          <a:lnRef idx="0"/>
          <a:fillRef idx="0"/>
          <a:effectRef idx="0"/>
          <a:fontRef idx="minor"/>
        </p:style>
      </p:sp>
      <p:sp>
        <p:nvSpPr>
          <p:cNvPr id="270" name="Line 25"/>
          <p:cNvSpPr/>
          <p:nvPr/>
        </p:nvSpPr>
        <p:spPr>
          <a:xfrm flipV="1">
            <a:off x="3850920" y="3603600"/>
            <a:ext cx="241560" cy="25200"/>
          </a:xfrm>
          <a:prstGeom prst="line">
            <a:avLst/>
          </a:prstGeom>
          <a:ln w="25560">
            <a:solidFill>
              <a:srgbClr val="000000"/>
            </a:solidFill>
            <a:round/>
          </a:ln>
        </p:spPr>
        <p:style>
          <a:lnRef idx="0"/>
          <a:fillRef idx="0"/>
          <a:effectRef idx="0"/>
          <a:fontRef idx="minor"/>
        </p:style>
      </p:sp>
      <p:sp>
        <p:nvSpPr>
          <p:cNvPr id="271" name="Line 26"/>
          <p:cNvSpPr/>
          <p:nvPr/>
        </p:nvSpPr>
        <p:spPr>
          <a:xfrm flipV="1">
            <a:off x="4092480" y="3578040"/>
            <a:ext cx="241200" cy="25560"/>
          </a:xfrm>
          <a:prstGeom prst="line">
            <a:avLst/>
          </a:prstGeom>
          <a:ln w="25560">
            <a:solidFill>
              <a:srgbClr val="000000"/>
            </a:solidFill>
            <a:round/>
          </a:ln>
        </p:spPr>
        <p:style>
          <a:lnRef idx="0"/>
          <a:fillRef idx="0"/>
          <a:effectRef idx="0"/>
          <a:fontRef idx="minor"/>
        </p:style>
      </p:sp>
      <p:sp>
        <p:nvSpPr>
          <p:cNvPr id="272" name="Line 27"/>
          <p:cNvSpPr/>
          <p:nvPr/>
        </p:nvSpPr>
        <p:spPr>
          <a:xfrm flipV="1">
            <a:off x="4333680" y="3562200"/>
            <a:ext cx="241200" cy="15840"/>
          </a:xfrm>
          <a:prstGeom prst="line">
            <a:avLst/>
          </a:prstGeom>
          <a:ln w="25560">
            <a:solidFill>
              <a:srgbClr val="000000"/>
            </a:solidFill>
            <a:round/>
          </a:ln>
        </p:spPr>
        <p:style>
          <a:lnRef idx="0"/>
          <a:fillRef idx="0"/>
          <a:effectRef idx="0"/>
          <a:fontRef idx="minor"/>
        </p:style>
      </p:sp>
      <p:sp>
        <p:nvSpPr>
          <p:cNvPr id="273" name="Line 28"/>
          <p:cNvSpPr/>
          <p:nvPr/>
        </p:nvSpPr>
        <p:spPr>
          <a:xfrm flipV="1">
            <a:off x="4574880" y="3536640"/>
            <a:ext cx="243000" cy="25560"/>
          </a:xfrm>
          <a:prstGeom prst="line">
            <a:avLst/>
          </a:prstGeom>
          <a:ln w="25560">
            <a:solidFill>
              <a:srgbClr val="000000"/>
            </a:solidFill>
            <a:round/>
          </a:ln>
        </p:spPr>
        <p:style>
          <a:lnRef idx="0"/>
          <a:fillRef idx="0"/>
          <a:effectRef idx="0"/>
          <a:fontRef idx="minor"/>
        </p:style>
      </p:sp>
      <p:sp>
        <p:nvSpPr>
          <p:cNvPr id="274" name="CustomShape 29"/>
          <p:cNvSpPr/>
          <p:nvPr/>
        </p:nvSpPr>
        <p:spPr>
          <a:xfrm>
            <a:off x="4818240" y="3511440"/>
            <a:ext cx="240840" cy="25200"/>
          </a:xfrm>
          <a:custGeom>
            <a:avLst/>
            <a:gdLst/>
            <a:ahLst/>
            <a:rect l="l" t="t" r="r" b="b"/>
            <a:pathLst>
              <a:path w="152" h="16">
                <a:moveTo>
                  <a:pt x="0" y="16"/>
                </a:moveTo>
                <a:lnTo>
                  <a:pt x="78" y="11"/>
                </a:lnTo>
                <a:lnTo>
                  <a:pt x="152" y="0"/>
                </a:lnTo>
              </a:path>
            </a:pathLst>
          </a:custGeom>
          <a:noFill/>
          <a:ln w="25560">
            <a:solidFill>
              <a:srgbClr val="000000"/>
            </a:solidFill>
            <a:round/>
          </a:ln>
        </p:spPr>
        <p:style>
          <a:lnRef idx="0"/>
          <a:fillRef idx="0"/>
          <a:effectRef idx="0"/>
          <a:fontRef idx="minor"/>
        </p:style>
      </p:sp>
      <p:sp>
        <p:nvSpPr>
          <p:cNvPr id="275" name="CustomShape 30"/>
          <p:cNvSpPr/>
          <p:nvPr/>
        </p:nvSpPr>
        <p:spPr>
          <a:xfrm>
            <a:off x="5059440" y="3470400"/>
            <a:ext cx="231480" cy="41040"/>
          </a:xfrm>
          <a:custGeom>
            <a:avLst/>
            <a:gdLst/>
            <a:ahLst/>
            <a:rect l="l" t="t" r="r" b="b"/>
            <a:pathLst>
              <a:path w="146" h="26">
                <a:moveTo>
                  <a:pt x="0" y="26"/>
                </a:moveTo>
                <a:lnTo>
                  <a:pt x="73" y="16"/>
                </a:lnTo>
                <a:lnTo>
                  <a:pt x="146" y="0"/>
                </a:lnTo>
              </a:path>
            </a:pathLst>
          </a:custGeom>
          <a:noFill/>
          <a:ln w="25560">
            <a:solidFill>
              <a:srgbClr val="000000"/>
            </a:solidFill>
            <a:round/>
          </a:ln>
        </p:spPr>
        <p:style>
          <a:lnRef idx="0"/>
          <a:fillRef idx="0"/>
          <a:effectRef idx="0"/>
          <a:fontRef idx="minor"/>
        </p:style>
      </p:sp>
      <p:sp>
        <p:nvSpPr>
          <p:cNvPr id="276" name="Line 31"/>
          <p:cNvSpPr/>
          <p:nvPr/>
        </p:nvSpPr>
        <p:spPr>
          <a:xfrm flipV="1">
            <a:off x="5290920" y="3420720"/>
            <a:ext cx="243000" cy="49320"/>
          </a:xfrm>
          <a:prstGeom prst="line">
            <a:avLst/>
          </a:prstGeom>
          <a:ln w="25560">
            <a:solidFill>
              <a:srgbClr val="000000"/>
            </a:solidFill>
            <a:round/>
          </a:ln>
        </p:spPr>
        <p:style>
          <a:lnRef idx="0"/>
          <a:fillRef idx="0"/>
          <a:effectRef idx="0"/>
          <a:fontRef idx="minor"/>
        </p:style>
      </p:sp>
      <p:sp>
        <p:nvSpPr>
          <p:cNvPr id="277" name="Line 32"/>
          <p:cNvSpPr/>
          <p:nvPr/>
        </p:nvSpPr>
        <p:spPr>
          <a:xfrm flipV="1">
            <a:off x="5533920" y="3362040"/>
            <a:ext cx="241200" cy="58680"/>
          </a:xfrm>
          <a:prstGeom prst="line">
            <a:avLst/>
          </a:prstGeom>
          <a:ln w="25560">
            <a:solidFill>
              <a:srgbClr val="000000"/>
            </a:solidFill>
            <a:round/>
          </a:ln>
        </p:spPr>
        <p:style>
          <a:lnRef idx="0"/>
          <a:fillRef idx="0"/>
          <a:effectRef idx="0"/>
          <a:fontRef idx="minor"/>
        </p:style>
      </p:sp>
      <p:sp>
        <p:nvSpPr>
          <p:cNvPr id="278" name="Line 33"/>
          <p:cNvSpPr/>
          <p:nvPr/>
        </p:nvSpPr>
        <p:spPr>
          <a:xfrm flipV="1">
            <a:off x="5775120" y="3287520"/>
            <a:ext cx="241200" cy="74520"/>
          </a:xfrm>
          <a:prstGeom prst="line">
            <a:avLst/>
          </a:prstGeom>
          <a:ln w="25560">
            <a:solidFill>
              <a:srgbClr val="000000"/>
            </a:solidFill>
            <a:round/>
          </a:ln>
        </p:spPr>
        <p:style>
          <a:lnRef idx="0"/>
          <a:fillRef idx="0"/>
          <a:effectRef idx="0"/>
          <a:fontRef idx="minor"/>
        </p:style>
      </p:sp>
      <p:sp>
        <p:nvSpPr>
          <p:cNvPr id="279" name="CustomShape 34"/>
          <p:cNvSpPr/>
          <p:nvPr/>
        </p:nvSpPr>
        <p:spPr>
          <a:xfrm>
            <a:off x="6016680" y="3195720"/>
            <a:ext cx="240840" cy="91800"/>
          </a:xfrm>
          <a:custGeom>
            <a:avLst/>
            <a:gdLst/>
            <a:ahLst/>
            <a:rect l="l" t="t" r="r" b="b"/>
            <a:pathLst>
              <a:path w="152" h="58">
                <a:moveTo>
                  <a:pt x="0" y="58"/>
                </a:moveTo>
                <a:lnTo>
                  <a:pt x="73" y="31"/>
                </a:lnTo>
                <a:lnTo>
                  <a:pt x="152" y="0"/>
                </a:lnTo>
              </a:path>
            </a:pathLst>
          </a:custGeom>
          <a:noFill/>
          <a:ln w="25560">
            <a:solidFill>
              <a:srgbClr val="000000"/>
            </a:solidFill>
            <a:round/>
          </a:ln>
        </p:spPr>
        <p:style>
          <a:lnRef idx="0"/>
          <a:fillRef idx="0"/>
          <a:effectRef idx="0"/>
          <a:fontRef idx="minor"/>
        </p:style>
      </p:sp>
      <p:sp>
        <p:nvSpPr>
          <p:cNvPr id="280" name="CustomShape 35"/>
          <p:cNvSpPr/>
          <p:nvPr/>
        </p:nvSpPr>
        <p:spPr>
          <a:xfrm>
            <a:off x="6257880" y="3079800"/>
            <a:ext cx="240840" cy="115560"/>
          </a:xfrm>
          <a:custGeom>
            <a:avLst/>
            <a:gdLst/>
            <a:ahLst/>
            <a:rect l="l" t="t" r="r" b="b"/>
            <a:pathLst>
              <a:path w="152" h="73">
                <a:moveTo>
                  <a:pt x="0" y="73"/>
                </a:moveTo>
                <a:lnTo>
                  <a:pt x="73" y="36"/>
                </a:lnTo>
                <a:lnTo>
                  <a:pt x="152" y="0"/>
                </a:lnTo>
              </a:path>
            </a:pathLst>
          </a:custGeom>
          <a:noFill/>
          <a:ln w="25560">
            <a:solidFill>
              <a:srgbClr val="000000"/>
            </a:solidFill>
            <a:round/>
          </a:ln>
        </p:spPr>
        <p:style>
          <a:lnRef idx="0"/>
          <a:fillRef idx="0"/>
          <a:effectRef idx="0"/>
          <a:fontRef idx="minor"/>
        </p:style>
      </p:sp>
      <p:sp>
        <p:nvSpPr>
          <p:cNvPr id="281" name="CustomShape 36"/>
          <p:cNvSpPr/>
          <p:nvPr/>
        </p:nvSpPr>
        <p:spPr>
          <a:xfrm>
            <a:off x="6499080" y="2936880"/>
            <a:ext cx="240840" cy="142560"/>
          </a:xfrm>
          <a:custGeom>
            <a:avLst/>
            <a:gdLst/>
            <a:ahLst/>
            <a:rect l="l" t="t" r="r" b="b"/>
            <a:pathLst>
              <a:path w="152" h="90">
                <a:moveTo>
                  <a:pt x="0" y="90"/>
                </a:moveTo>
                <a:lnTo>
                  <a:pt x="74" y="48"/>
                </a:lnTo>
                <a:lnTo>
                  <a:pt x="152" y="0"/>
                </a:lnTo>
              </a:path>
            </a:pathLst>
          </a:custGeom>
          <a:noFill/>
          <a:ln w="25560">
            <a:solidFill>
              <a:srgbClr val="000000"/>
            </a:solidFill>
            <a:round/>
          </a:ln>
        </p:spPr>
        <p:style>
          <a:lnRef idx="0"/>
          <a:fillRef idx="0"/>
          <a:effectRef idx="0"/>
          <a:fontRef idx="minor"/>
        </p:style>
      </p:sp>
      <p:sp>
        <p:nvSpPr>
          <p:cNvPr id="282" name="CustomShape 37"/>
          <p:cNvSpPr/>
          <p:nvPr/>
        </p:nvSpPr>
        <p:spPr>
          <a:xfrm>
            <a:off x="6740640" y="2771640"/>
            <a:ext cx="240840" cy="164880"/>
          </a:xfrm>
          <a:custGeom>
            <a:avLst/>
            <a:gdLst/>
            <a:ahLst/>
            <a:rect l="l" t="t" r="r" b="b"/>
            <a:pathLst>
              <a:path w="152" h="104">
                <a:moveTo>
                  <a:pt x="0" y="104"/>
                </a:moveTo>
                <a:lnTo>
                  <a:pt x="74" y="52"/>
                </a:lnTo>
                <a:lnTo>
                  <a:pt x="152" y="0"/>
                </a:lnTo>
              </a:path>
            </a:pathLst>
          </a:custGeom>
          <a:noFill/>
          <a:ln w="25560">
            <a:solidFill>
              <a:srgbClr val="000000"/>
            </a:solidFill>
            <a:round/>
          </a:ln>
        </p:spPr>
        <p:style>
          <a:lnRef idx="0"/>
          <a:fillRef idx="0"/>
          <a:effectRef idx="0"/>
          <a:fontRef idx="minor"/>
        </p:style>
      </p:sp>
      <p:sp>
        <p:nvSpPr>
          <p:cNvPr id="283" name="CustomShape 38"/>
          <p:cNvSpPr/>
          <p:nvPr/>
        </p:nvSpPr>
        <p:spPr>
          <a:xfrm>
            <a:off x="6981840" y="2579760"/>
            <a:ext cx="240840" cy="191880"/>
          </a:xfrm>
          <a:custGeom>
            <a:avLst/>
            <a:gdLst/>
            <a:ahLst/>
            <a:rect l="l" t="t" r="r" b="b"/>
            <a:pathLst>
              <a:path w="152" h="121">
                <a:moveTo>
                  <a:pt x="0" y="121"/>
                </a:moveTo>
                <a:lnTo>
                  <a:pt x="74" y="63"/>
                </a:lnTo>
                <a:lnTo>
                  <a:pt x="152" y="0"/>
                </a:lnTo>
              </a:path>
            </a:pathLst>
          </a:custGeom>
          <a:noFill/>
          <a:ln w="25560">
            <a:solidFill>
              <a:srgbClr val="000000"/>
            </a:solidFill>
            <a:round/>
          </a:ln>
        </p:spPr>
        <p:style>
          <a:lnRef idx="0"/>
          <a:fillRef idx="0"/>
          <a:effectRef idx="0"/>
          <a:fontRef idx="minor"/>
        </p:style>
      </p:sp>
      <p:sp>
        <p:nvSpPr>
          <p:cNvPr id="284" name="CustomShape 39"/>
          <p:cNvSpPr/>
          <p:nvPr/>
        </p:nvSpPr>
        <p:spPr>
          <a:xfrm>
            <a:off x="7223040" y="2354400"/>
            <a:ext cx="242640" cy="225000"/>
          </a:xfrm>
          <a:custGeom>
            <a:avLst/>
            <a:gdLst/>
            <a:ahLst/>
            <a:rect l="l" t="t" r="r" b="b"/>
            <a:pathLst>
              <a:path w="153" h="142">
                <a:moveTo>
                  <a:pt x="0" y="142"/>
                </a:moveTo>
                <a:lnTo>
                  <a:pt x="74" y="74"/>
                </a:lnTo>
                <a:lnTo>
                  <a:pt x="153" y="0"/>
                </a:lnTo>
              </a:path>
            </a:pathLst>
          </a:custGeom>
          <a:noFill/>
          <a:ln w="25560">
            <a:solidFill>
              <a:srgbClr val="000000"/>
            </a:solidFill>
            <a:round/>
          </a:ln>
        </p:spPr>
        <p:style>
          <a:lnRef idx="0"/>
          <a:fillRef idx="0"/>
          <a:effectRef idx="0"/>
          <a:fontRef idx="minor"/>
        </p:style>
      </p:sp>
      <p:sp>
        <p:nvSpPr>
          <p:cNvPr id="285" name="CustomShape 40"/>
          <p:cNvSpPr/>
          <p:nvPr/>
        </p:nvSpPr>
        <p:spPr>
          <a:xfrm>
            <a:off x="7466040" y="2097000"/>
            <a:ext cx="240840" cy="256680"/>
          </a:xfrm>
          <a:custGeom>
            <a:avLst/>
            <a:gdLst/>
            <a:ahLst/>
            <a:rect l="l" t="t" r="r" b="b"/>
            <a:pathLst>
              <a:path w="152" h="162">
                <a:moveTo>
                  <a:pt x="0" y="162"/>
                </a:moveTo>
                <a:lnTo>
                  <a:pt x="73" y="84"/>
                </a:lnTo>
                <a:lnTo>
                  <a:pt x="152" y="0"/>
                </a:lnTo>
              </a:path>
            </a:pathLst>
          </a:custGeom>
          <a:noFill/>
          <a:ln w="25560">
            <a:solidFill>
              <a:srgbClr val="000000"/>
            </a:solidFill>
            <a:round/>
          </a:ln>
        </p:spPr>
        <p:style>
          <a:lnRef idx="0"/>
          <a:fillRef idx="0"/>
          <a:effectRef idx="0"/>
          <a:fontRef idx="minor"/>
        </p:style>
      </p:sp>
      <p:sp>
        <p:nvSpPr>
          <p:cNvPr id="286" name="CustomShape 41"/>
          <p:cNvSpPr/>
          <p:nvPr/>
        </p:nvSpPr>
        <p:spPr>
          <a:xfrm>
            <a:off x="7707240" y="1805040"/>
            <a:ext cx="240840" cy="291600"/>
          </a:xfrm>
          <a:custGeom>
            <a:avLst/>
            <a:gdLst/>
            <a:ahLst/>
            <a:rect l="l" t="t" r="r" b="b"/>
            <a:pathLst>
              <a:path w="152" h="184">
                <a:moveTo>
                  <a:pt x="0" y="184"/>
                </a:moveTo>
                <a:lnTo>
                  <a:pt x="73" y="94"/>
                </a:lnTo>
                <a:lnTo>
                  <a:pt x="152" y="0"/>
                </a:lnTo>
              </a:path>
            </a:pathLst>
          </a:custGeom>
          <a:noFill/>
          <a:ln w="25560">
            <a:solidFill>
              <a:srgbClr val="000000"/>
            </a:solidFill>
            <a:round/>
          </a:ln>
        </p:spPr>
        <p:style>
          <a:lnRef idx="0"/>
          <a:fillRef idx="0"/>
          <a:effectRef idx="0"/>
          <a:fontRef idx="minor"/>
        </p:style>
      </p:sp>
      <p:sp>
        <p:nvSpPr>
          <p:cNvPr id="287" name="CustomShape 42"/>
          <p:cNvSpPr/>
          <p:nvPr/>
        </p:nvSpPr>
        <p:spPr>
          <a:xfrm>
            <a:off x="1192320" y="574344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288" name="CustomShape 43"/>
          <p:cNvSpPr/>
          <p:nvPr/>
        </p:nvSpPr>
        <p:spPr>
          <a:xfrm>
            <a:off x="1101600" y="49100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289" name="CustomShape 44"/>
          <p:cNvSpPr/>
          <p:nvPr/>
        </p:nvSpPr>
        <p:spPr>
          <a:xfrm>
            <a:off x="1101600" y="40784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20</a:t>
            </a:r>
            <a:endParaRPr b="0" lang="en-US" sz="1600" spc="-1" strike="noStrike">
              <a:latin typeface="Arial"/>
            </a:endParaRPr>
          </a:p>
        </p:txBody>
      </p:sp>
      <p:sp>
        <p:nvSpPr>
          <p:cNvPr id="290" name="CustomShape 45"/>
          <p:cNvSpPr/>
          <p:nvPr/>
        </p:nvSpPr>
        <p:spPr>
          <a:xfrm>
            <a:off x="1101600" y="323676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30</a:t>
            </a:r>
            <a:endParaRPr b="0" lang="en-US" sz="1600" spc="-1" strike="noStrike">
              <a:latin typeface="Arial"/>
            </a:endParaRPr>
          </a:p>
        </p:txBody>
      </p:sp>
      <p:sp>
        <p:nvSpPr>
          <p:cNvPr id="291" name="CustomShape 46"/>
          <p:cNvSpPr/>
          <p:nvPr/>
        </p:nvSpPr>
        <p:spPr>
          <a:xfrm>
            <a:off x="1101600" y="240516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40</a:t>
            </a:r>
            <a:endParaRPr b="0" lang="en-US" sz="1600" spc="-1" strike="noStrike">
              <a:latin typeface="Arial"/>
            </a:endParaRPr>
          </a:p>
        </p:txBody>
      </p:sp>
      <p:sp>
        <p:nvSpPr>
          <p:cNvPr id="292" name="CustomShape 47"/>
          <p:cNvSpPr/>
          <p:nvPr/>
        </p:nvSpPr>
        <p:spPr>
          <a:xfrm>
            <a:off x="139536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293" name="CustomShape 48"/>
          <p:cNvSpPr/>
          <p:nvPr/>
        </p:nvSpPr>
        <p:spPr>
          <a:xfrm>
            <a:off x="236052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294" name="CustomShape 49"/>
          <p:cNvSpPr/>
          <p:nvPr/>
        </p:nvSpPr>
        <p:spPr>
          <a:xfrm>
            <a:off x="332748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295" name="CustomShape 50"/>
          <p:cNvSpPr/>
          <p:nvPr/>
        </p:nvSpPr>
        <p:spPr>
          <a:xfrm>
            <a:off x="429264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296" name="CustomShape 51"/>
          <p:cNvSpPr/>
          <p:nvPr/>
        </p:nvSpPr>
        <p:spPr>
          <a:xfrm>
            <a:off x="524988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297" name="CustomShape 52"/>
          <p:cNvSpPr/>
          <p:nvPr/>
        </p:nvSpPr>
        <p:spPr>
          <a:xfrm>
            <a:off x="621648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298" name="CustomShape 53"/>
          <p:cNvSpPr/>
          <p:nvPr/>
        </p:nvSpPr>
        <p:spPr>
          <a:xfrm>
            <a:off x="718200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299" name="CustomShape 54"/>
          <p:cNvSpPr/>
          <p:nvPr/>
        </p:nvSpPr>
        <p:spPr>
          <a:xfrm>
            <a:off x="762120" y="1380960"/>
            <a:ext cx="360" cy="364680"/>
          </a:xfrm>
          <a:prstGeom prst="rect">
            <a:avLst/>
          </a:prstGeom>
          <a:solidFill>
            <a:srgbClr val="000000"/>
          </a:solidFill>
          <a:ln>
            <a:noFill/>
          </a:ln>
        </p:spPr>
        <p:style>
          <a:lnRef idx="0"/>
          <a:fillRef idx="0"/>
          <a:effectRef idx="0"/>
          <a:fontRef idx="minor"/>
        </p:style>
      </p:sp>
      <p:sp>
        <p:nvSpPr>
          <p:cNvPr id="300" name="CustomShape 55"/>
          <p:cNvSpPr/>
          <p:nvPr/>
        </p:nvSpPr>
        <p:spPr>
          <a:xfrm>
            <a:off x="7563960" y="594216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301" name="CustomShape 56"/>
          <p:cNvSpPr/>
          <p:nvPr/>
        </p:nvSpPr>
        <p:spPr>
          <a:xfrm>
            <a:off x="3243240" y="3278160"/>
            <a:ext cx="1382400" cy="242640"/>
          </a:xfrm>
          <a:prstGeom prst="rect">
            <a:avLst/>
          </a:prstGeom>
          <a:noFill/>
          <a:ln>
            <a:noFill/>
          </a:ln>
        </p:spPr>
        <p:style>
          <a:lnRef idx="0"/>
          <a:fillRef idx="0"/>
          <a:effectRef idx="0"/>
          <a:fontRef idx="minor"/>
        </p:style>
      </p:sp>
      <p:sp>
        <p:nvSpPr>
          <p:cNvPr id="302" name="CustomShape 57"/>
          <p:cNvSpPr/>
          <p:nvPr/>
        </p:nvSpPr>
        <p:spPr>
          <a:xfrm>
            <a:off x="5956560" y="1846080"/>
            <a:ext cx="184968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Gesamtkosten </a:t>
            </a:r>
            <a:r>
              <a:rPr b="0" i="1" lang="en-US" sz="1600" spc="-1" strike="noStrike">
                <a:solidFill>
                  <a:srgbClr val="000000"/>
                </a:solidFill>
                <a:latin typeface="Arial"/>
              </a:rPr>
              <a:t>K(Q)</a:t>
            </a:r>
            <a:r>
              <a:rPr b="0" lang="en-US" sz="1600" spc="-1" strike="noStrike">
                <a:solidFill>
                  <a:srgbClr val="000000"/>
                </a:solidFill>
                <a:latin typeface="Arial"/>
              </a:rPr>
              <a:t> </a:t>
            </a:r>
            <a:endParaRPr b="0" lang="en-US" sz="1600" spc="-1" strike="noStrike">
              <a:latin typeface="Arial"/>
            </a:endParaRPr>
          </a:p>
        </p:txBody>
      </p:sp>
      <p:sp>
        <p:nvSpPr>
          <p:cNvPr id="303" name="CustomShape 58"/>
          <p:cNvSpPr/>
          <p:nvPr/>
        </p:nvSpPr>
        <p:spPr>
          <a:xfrm>
            <a:off x="5899320" y="4303800"/>
            <a:ext cx="1174320" cy="256680"/>
          </a:xfrm>
          <a:prstGeom prst="rect">
            <a:avLst/>
          </a:prstGeom>
          <a:noFill/>
          <a:ln>
            <a:noFill/>
          </a:ln>
        </p:spPr>
        <p:style>
          <a:lnRef idx="0"/>
          <a:fillRef idx="0"/>
          <a:effectRef idx="0"/>
          <a:fontRef idx="minor"/>
        </p:style>
      </p:sp>
      <p:sp>
        <p:nvSpPr>
          <p:cNvPr id="304" name="CustomShape 59"/>
          <p:cNvSpPr/>
          <p:nvPr/>
        </p:nvSpPr>
        <p:spPr>
          <a:xfrm>
            <a:off x="1477800" y="1889280"/>
            <a:ext cx="3055680" cy="274320"/>
          </a:xfrm>
          <a:prstGeom prst="rect">
            <a:avLst/>
          </a:prstGeom>
          <a:noFill/>
          <a:ln>
            <a:noFill/>
          </a:ln>
        </p:spPr>
        <p:style>
          <a:lnRef idx="0"/>
          <a:fillRef idx="0"/>
          <a:effectRef idx="0"/>
          <a:fontRef idx="minor"/>
        </p:style>
      </p:sp>
      <p:sp>
        <p:nvSpPr>
          <p:cNvPr id="305" name="CustomShape 60"/>
          <p:cNvSpPr/>
          <p:nvPr/>
        </p:nvSpPr>
        <p:spPr>
          <a:xfrm>
            <a:off x="1539720" y="1847880"/>
            <a:ext cx="3835080" cy="24372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Kosten [€]</a:t>
            </a:r>
            <a:endParaRPr b="0" lang="en-US" sz="1600" spc="-1" strike="noStrike">
              <a:latin typeface="Arial"/>
            </a:endParaRPr>
          </a:p>
        </p:txBody>
      </p:sp>
      <p:sp>
        <p:nvSpPr>
          <p:cNvPr id="306" name="Line 61"/>
          <p:cNvSpPr/>
          <p:nvPr/>
        </p:nvSpPr>
        <p:spPr>
          <a:xfrm flipV="1">
            <a:off x="1439640" y="1753920"/>
            <a:ext cx="360" cy="4070520"/>
          </a:xfrm>
          <a:prstGeom prst="line">
            <a:avLst/>
          </a:prstGeom>
          <a:ln w="25560">
            <a:solidFill>
              <a:schemeClr val="tx1"/>
            </a:solidFill>
            <a:round/>
            <a:tailEnd len="lg" type="triangle" w="med"/>
          </a:ln>
        </p:spPr>
        <p:style>
          <a:lnRef idx="0"/>
          <a:fillRef idx="0"/>
          <a:effectRef idx="0"/>
          <a:fontRef idx="minor"/>
        </p:style>
      </p:sp>
      <p:sp>
        <p:nvSpPr>
          <p:cNvPr id="307" name="Line 62"/>
          <p:cNvSpPr/>
          <p:nvPr/>
        </p:nvSpPr>
        <p:spPr>
          <a:xfrm>
            <a:off x="1430280" y="5832360"/>
            <a:ext cx="7007040" cy="360"/>
          </a:xfrm>
          <a:prstGeom prst="line">
            <a:avLst/>
          </a:prstGeom>
          <a:ln w="25560">
            <a:solidFill>
              <a:schemeClr val="tx1"/>
            </a:solidFill>
            <a:round/>
            <a:tailEnd len="lg" type="triangle" w="med"/>
          </a:ln>
        </p:spPr>
        <p:style>
          <a:lnRef idx="0"/>
          <a:fillRef idx="0"/>
          <a:effectRef idx="0"/>
          <a:fontRef idx="minor"/>
        </p:style>
      </p:sp>
      <p:grpSp>
        <p:nvGrpSpPr>
          <p:cNvPr id="308" name="Group 63"/>
          <p:cNvGrpSpPr/>
          <p:nvPr/>
        </p:nvGrpSpPr>
        <p:grpSpPr>
          <a:xfrm>
            <a:off x="4932360" y="3549600"/>
            <a:ext cx="1830600" cy="2297160"/>
            <a:chOff x="4932360" y="3549600"/>
            <a:chExt cx="1830600" cy="2297160"/>
          </a:xfrm>
        </p:grpSpPr>
        <p:sp>
          <p:nvSpPr>
            <p:cNvPr id="309" name="CustomShape 64"/>
            <p:cNvSpPr/>
            <p:nvPr/>
          </p:nvSpPr>
          <p:spPr>
            <a:xfrm>
              <a:off x="5024880" y="5057640"/>
              <a:ext cx="1180800" cy="27648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Fixkosten </a:t>
              </a:r>
              <a:r>
                <a:rPr b="0" i="1" lang="en-US" sz="1600" spc="-1" strike="noStrike">
                  <a:solidFill>
                    <a:srgbClr val="000000"/>
                  </a:solidFill>
                  <a:latin typeface="Arial"/>
                </a:rPr>
                <a:t>K</a:t>
              </a:r>
              <a:r>
                <a:rPr b="0" i="1" lang="en-US" sz="1600" spc="-1" strike="noStrike" baseline="-25000">
                  <a:solidFill>
                    <a:srgbClr val="000000"/>
                  </a:solidFill>
                  <a:latin typeface="Arial"/>
                </a:rPr>
                <a:t>fix</a:t>
              </a:r>
              <a:endParaRPr b="0" lang="en-US" sz="1600" spc="-1" strike="noStrike">
                <a:latin typeface="Arial"/>
              </a:endParaRPr>
            </a:p>
          </p:txBody>
        </p:sp>
        <p:sp>
          <p:nvSpPr>
            <p:cNvPr id="310" name="CustomShape 65"/>
            <p:cNvSpPr/>
            <p:nvPr/>
          </p:nvSpPr>
          <p:spPr>
            <a:xfrm>
              <a:off x="5004720" y="3895560"/>
              <a:ext cx="1758240" cy="27648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variable Kosten </a:t>
              </a:r>
              <a:r>
                <a:rPr b="0" i="1" lang="en-US" sz="1600" spc="-1" strike="noStrike">
                  <a:solidFill>
                    <a:srgbClr val="000000"/>
                  </a:solidFill>
                  <a:latin typeface="Arial"/>
                </a:rPr>
                <a:t>K</a:t>
              </a:r>
              <a:r>
                <a:rPr b="0" i="1" lang="en-US" sz="1600" spc="-1" strike="noStrike" baseline="-25000">
                  <a:solidFill>
                    <a:srgbClr val="000000"/>
                  </a:solidFill>
                  <a:latin typeface="Arial"/>
                </a:rPr>
                <a:t>var</a:t>
              </a:r>
              <a:endParaRPr b="0" lang="en-US" sz="1600" spc="-1" strike="noStrike">
                <a:latin typeface="Arial"/>
              </a:endParaRPr>
            </a:p>
          </p:txBody>
        </p:sp>
        <p:sp>
          <p:nvSpPr>
            <p:cNvPr id="311" name="Line 66"/>
            <p:cNvSpPr/>
            <p:nvPr/>
          </p:nvSpPr>
          <p:spPr>
            <a:xfrm>
              <a:off x="4932360" y="4622760"/>
              <a:ext cx="360" cy="1224000"/>
            </a:xfrm>
            <a:prstGeom prst="line">
              <a:avLst/>
            </a:prstGeom>
            <a:ln w="9360">
              <a:solidFill>
                <a:schemeClr val="tx1"/>
              </a:solidFill>
              <a:round/>
              <a:headEnd len="lg" type="triangle" w="med"/>
              <a:tailEnd len="lg" type="triangle" w="med"/>
            </a:ln>
          </p:spPr>
          <p:style>
            <a:lnRef idx="0"/>
            <a:fillRef idx="0"/>
            <a:effectRef idx="0"/>
            <a:fontRef idx="minor"/>
          </p:style>
        </p:sp>
        <p:sp>
          <p:nvSpPr>
            <p:cNvPr id="312" name="Line 67"/>
            <p:cNvSpPr/>
            <p:nvPr/>
          </p:nvSpPr>
          <p:spPr>
            <a:xfrm>
              <a:off x="4941720" y="3549600"/>
              <a:ext cx="360" cy="1069920"/>
            </a:xfrm>
            <a:prstGeom prst="line">
              <a:avLst/>
            </a:prstGeom>
            <a:ln w="9360">
              <a:solidFill>
                <a:schemeClr val="tx1"/>
              </a:solidFill>
              <a:round/>
              <a:headEnd len="lg" type="triangle" w="med"/>
              <a:tailEnd len="lg" type="triangle" w="med"/>
            </a:ln>
          </p:spPr>
          <p:style>
            <a:lnRef idx="0"/>
            <a:fillRef idx="0"/>
            <a:effectRef idx="0"/>
            <a:fontRef idx="minor"/>
          </p:style>
        </p:sp>
      </p:grpSp>
    </p:spTree>
  </p:cSld>
  <p:timing>
    <p:tnLst>
      <p:par>
        <p:cTn id="25" dur="indefinite" restart="never" nodeType="tmRoot">
          <p:childTnLst>
            <p:seq>
              <p:cTn id="26" dur="indefinite" nodeType="mainSeq">
                <p:childTnLst>
                  <p:par>
                    <p:cTn id="27" nodeType="clickEffect" fill="hold">
                      <p:stCondLst>
                        <p:cond delay="indefinite"/>
                      </p:stCondLst>
                      <p:childTnLst>
                        <p:par>
                          <p:cTn id="28" nodeType="withEffect" fill="hold">
                            <p:stCondLst>
                              <p:cond delay="0"/>
                            </p:stCondLst>
                            <p:childTnLst>
                              <p:par>
                                <p:cTn id="29" nodeType="clickEffect" fill="hold" presetClass="exit" presetID="3" presetSubtype="10">
                                  <p:stCondLst>
                                    <p:cond delay="0"/>
                                  </p:stCondLst>
                                  <p:childTnLst>
                                    <p:animEffect filter="blinds(horizontal)" transition="out">
                                      <p:cBhvr additive="repl">
                                        <p:cTn id="30" dur="500"/>
                                        <p:tgtEl>
                                          <p:spTgt spid="308"/>
                                        </p:tgtEl>
                                      </p:cBhvr>
                                    </p:animEffect>
                                    <p:set>
                                      <p:cBhvr>
                                        <p:cTn id="31" dur="1" fill="hold">
                                          <p:stCondLst>
                                            <p:cond delay="499"/>
                                          </p:stCondLst>
                                        </p:cTn>
                                        <p:tgtEl>
                                          <p:spTgt spid="308"/>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Variable und fixe Kosten</a:t>
            </a:r>
            <a:endParaRPr b="0" lang="en-US" sz="2800" spc="-1" strike="noStrike">
              <a:solidFill>
                <a:srgbClr val="000000"/>
              </a:solidFill>
              <a:latin typeface="Book Antiqua"/>
            </a:endParaRPr>
          </a:p>
        </p:txBody>
      </p:sp>
      <p:sp>
        <p:nvSpPr>
          <p:cNvPr id="314" name="CustomShape 2"/>
          <p:cNvSpPr/>
          <p:nvPr/>
        </p:nvSpPr>
        <p:spPr>
          <a:xfrm>
            <a:off x="782640" y="2029320"/>
            <a:ext cx="7892640" cy="380700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c00000"/>
              </a:buClr>
              <a:buFont typeface="Symbol" charset="2"/>
              <a:buChar char=""/>
            </a:pPr>
            <a:r>
              <a:rPr b="1" lang="en-US" sz="1600" spc="-1" strike="noStrike">
                <a:solidFill>
                  <a:srgbClr val="c00000"/>
                </a:solidFill>
                <a:latin typeface="Arial"/>
              </a:rPr>
              <a:t>Fixkosten</a:t>
            </a:r>
            <a:r>
              <a:rPr b="0" lang="en-US" sz="1600" spc="-1" strike="noStrike">
                <a:solidFill>
                  <a:srgbClr val="c00000"/>
                </a:solidFill>
                <a:latin typeface="Arial"/>
              </a:rPr>
              <a:t>, </a:t>
            </a:r>
            <a:r>
              <a:rPr b="0" i="1" lang="en-US" sz="1600" spc="-1" strike="noStrike">
                <a:solidFill>
                  <a:srgbClr val="c00000"/>
                </a:solidFill>
                <a:latin typeface="Arial"/>
              </a:rPr>
              <a:t>K</a:t>
            </a:r>
            <a:r>
              <a:rPr b="0" i="1" lang="en-US" sz="1600" spc="-1" strike="noStrike" baseline="-25000">
                <a:solidFill>
                  <a:srgbClr val="c00000"/>
                </a:solidFill>
                <a:latin typeface="Arial"/>
              </a:rPr>
              <a:t>fix</a:t>
            </a:r>
            <a:r>
              <a:rPr b="0" lang="en-US" sz="1600" spc="-1" strike="noStrike">
                <a:solidFill>
                  <a:srgbClr val="000000"/>
                </a:solidFill>
                <a:latin typeface="Arial"/>
              </a:rPr>
              <a:t>: Teil der Gesamtkosten, der unabhängig von der Produktionsmenge ist. Auch bei sind die Fixkosten zu zahlen. Die Fixkosten können nicht verursachungsgerecht auf die Stückkosten umgelegt werden. Bespiele: Mietkosten, Löhne für Angestellte, Zinsen, Wartung und Instandhaltung von Maschinen.</a:t>
            </a: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c00000"/>
              </a:buClr>
              <a:buFont typeface="Symbol" charset="2"/>
              <a:buChar char=""/>
            </a:pPr>
            <a:r>
              <a:rPr b="1" lang="en-US" sz="1600" spc="-1" strike="noStrike">
                <a:solidFill>
                  <a:srgbClr val="c00000"/>
                </a:solidFill>
                <a:latin typeface="Arial"/>
              </a:rPr>
              <a:t>Variable Kosten</a:t>
            </a:r>
            <a:r>
              <a:rPr b="0" lang="en-US" sz="1600" spc="-1" strike="noStrike">
                <a:solidFill>
                  <a:srgbClr val="c00000"/>
                </a:solidFill>
                <a:latin typeface="Arial"/>
              </a:rPr>
              <a:t>, </a:t>
            </a:r>
            <a:r>
              <a:rPr b="0" i="1" lang="en-US" sz="1600" spc="-1" strike="noStrike">
                <a:solidFill>
                  <a:srgbClr val="c00000"/>
                </a:solidFill>
                <a:latin typeface="Arial"/>
              </a:rPr>
              <a:t>K</a:t>
            </a:r>
            <a:r>
              <a:rPr b="0" i="1" lang="en-US" sz="1600" spc="-1" strike="noStrike" baseline="-25000">
                <a:solidFill>
                  <a:srgbClr val="c00000"/>
                </a:solidFill>
                <a:latin typeface="Arial"/>
              </a:rPr>
              <a:t>var</a:t>
            </a:r>
            <a:r>
              <a:rPr b="0" lang="en-US" sz="1600" spc="-1" strike="noStrike">
                <a:solidFill>
                  <a:srgbClr val="000000"/>
                </a:solidFill>
                <a:latin typeface="Arial"/>
              </a:rPr>
              <a:t>: Teil der Gesamtkosten, der abhängig von der Produktionsmenge ist. Variable Kosten steigen mit der Menge. Bei sind die variablen Kosten auch Null. Die variablen Kosten lassen sich verursachungsgerecht auf die Produkteinheiten verteilen. Bespiele: Energie, Strom, Rohstoffe.</a:t>
            </a: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p:txBody>
      </p:sp>
      <p:sp>
        <p:nvSpPr>
          <p:cNvPr id="315" name="CustomShape 3"/>
          <p:cNvSpPr/>
          <p:nvPr/>
        </p:nvSpPr>
        <p:spPr>
          <a:xfrm>
            <a:off x="782640" y="2029320"/>
            <a:ext cx="7892640" cy="3785400"/>
          </a:xfrm>
          <a:prstGeom prst="rect">
            <a:avLst/>
          </a:prstGeom>
          <a:blipFill rotWithShape="0">
            <a:blip r:embed="rId1"/>
            <a:stretch>
              <a:fillRect l="-307" t="-481" r="-384" b="-320"/>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Grenzkostenfunktion</a:t>
            </a:r>
            <a:endParaRPr b="0" lang="en-US" sz="2800" spc="-1" strike="noStrike">
              <a:solidFill>
                <a:srgbClr val="000000"/>
              </a:solidFill>
              <a:latin typeface="Book Antiqua"/>
            </a:endParaRPr>
          </a:p>
        </p:txBody>
      </p:sp>
      <p:sp>
        <p:nvSpPr>
          <p:cNvPr id="317" name="CustomShape 2"/>
          <p:cNvSpPr/>
          <p:nvPr/>
        </p:nvSpPr>
        <p:spPr>
          <a:xfrm>
            <a:off x="531000" y="1555200"/>
            <a:ext cx="8144280" cy="82044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latin typeface="Arial"/>
              </a:rPr>
              <a:t>Die Ableitung von den Gesamtkosten K nach Q, , stellt die </a:t>
            </a:r>
            <a:r>
              <a:rPr b="1" lang="en-US" sz="1600" spc="-1" strike="noStrike">
                <a:solidFill>
                  <a:srgbClr val="c00000"/>
                </a:solidFill>
                <a:latin typeface="Arial"/>
              </a:rPr>
              <a:t>Grenzkosten</a:t>
            </a:r>
            <a:r>
              <a:rPr b="0" lang="en-US" sz="1600" spc="-1" strike="noStrike">
                <a:solidFill>
                  <a:srgbClr val="000000"/>
                </a:solidFill>
                <a:latin typeface="Arial"/>
              </a:rPr>
              <a:t> dar, d.h. was das nächste Stück kosten wird. Die Grenzkosten hängen nur von den variablen Kosten ab. Grenzkosten werden verwendet, um die inverse Angebotsfunktion zu bilden.</a:t>
            </a:r>
            <a:endParaRPr b="0" lang="en-US" sz="1600" spc="-1" strike="noStrike">
              <a:latin typeface="Arial"/>
            </a:endParaRPr>
          </a:p>
        </p:txBody>
      </p:sp>
      <p:sp>
        <p:nvSpPr>
          <p:cNvPr id="318" name="CustomShape 3"/>
          <p:cNvSpPr/>
          <p:nvPr/>
        </p:nvSpPr>
        <p:spPr>
          <a:xfrm>
            <a:off x="531000" y="1555200"/>
            <a:ext cx="8144280" cy="964440"/>
          </a:xfrm>
          <a:prstGeom prst="rect">
            <a:avLst/>
          </a:prstGeom>
          <a:blipFill rotWithShape="0">
            <a:blip r:embed="rId1"/>
            <a:stretch>
              <a:fillRect l="-371" t="0" r="-673" b="-7574"/>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319" name="CustomShape 4"/>
          <p:cNvSpPr/>
          <p:nvPr/>
        </p:nvSpPr>
        <p:spPr>
          <a:xfrm>
            <a:off x="4003200" y="3921120"/>
            <a:ext cx="12081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Grenzkosten </a:t>
            </a:r>
            <a:endParaRPr b="0" lang="en-US" sz="1600" spc="-1" strike="noStrike">
              <a:latin typeface="Arial"/>
            </a:endParaRPr>
          </a:p>
        </p:txBody>
      </p:sp>
      <p:sp>
        <p:nvSpPr>
          <p:cNvPr id="320" name="CustomShape 5"/>
          <p:cNvSpPr/>
          <p:nvPr/>
        </p:nvSpPr>
        <p:spPr>
          <a:xfrm>
            <a:off x="2693160" y="3921120"/>
            <a:ext cx="3828600" cy="408600"/>
          </a:xfrm>
          <a:prstGeom prst="rect">
            <a:avLst/>
          </a:prstGeom>
          <a:blipFill rotWithShape="0">
            <a:blip r:embed="rId2"/>
            <a:stretch>
              <a:fillRect l="-3339" t="0" r="0" b="-16363"/>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321" name="CustomShape 6"/>
          <p:cNvSpPr/>
          <p:nvPr/>
        </p:nvSpPr>
        <p:spPr>
          <a:xfrm>
            <a:off x="7529760" y="2465640"/>
            <a:ext cx="240840" cy="526680"/>
          </a:xfrm>
          <a:custGeom>
            <a:avLst/>
            <a:gdLst/>
            <a:ahLst/>
            <a:rect l="l" t="t" r="r" b="b"/>
            <a:pathLst>
              <a:path w="152" h="332">
                <a:moveTo>
                  <a:pt x="0" y="332"/>
                </a:moveTo>
                <a:lnTo>
                  <a:pt x="76" y="168"/>
                </a:lnTo>
                <a:lnTo>
                  <a:pt x="152" y="0"/>
                </a:lnTo>
              </a:path>
            </a:pathLst>
          </a:custGeom>
          <a:noFill/>
          <a:ln w="25560">
            <a:solidFill>
              <a:srgbClr val="000000"/>
            </a:solidFill>
            <a:round/>
          </a:ln>
        </p:spPr>
        <p:style>
          <a:lnRef idx="0"/>
          <a:fillRef idx="0"/>
          <a:effectRef idx="0"/>
          <a:fontRef idx="minor"/>
        </p:style>
      </p:sp>
      <p:grpSp>
        <p:nvGrpSpPr>
          <p:cNvPr id="322" name="Group 7"/>
          <p:cNvGrpSpPr/>
          <p:nvPr/>
        </p:nvGrpSpPr>
        <p:grpSpPr>
          <a:xfrm>
            <a:off x="441000" y="2841120"/>
            <a:ext cx="8367840" cy="3821400"/>
            <a:chOff x="441000" y="2841120"/>
            <a:chExt cx="8367840" cy="3821400"/>
          </a:xfrm>
        </p:grpSpPr>
        <p:sp>
          <p:nvSpPr>
            <p:cNvPr id="323" name="Line 8"/>
            <p:cNvSpPr/>
            <p:nvPr/>
          </p:nvSpPr>
          <p:spPr>
            <a:xfrm flipV="1">
              <a:off x="1382040" y="2841120"/>
              <a:ext cx="20880" cy="3432960"/>
            </a:xfrm>
            <a:prstGeom prst="line">
              <a:avLst/>
            </a:prstGeom>
            <a:ln w="25560">
              <a:solidFill>
                <a:srgbClr val="000000"/>
              </a:solidFill>
              <a:round/>
              <a:tailEnd len="lg" type="triangle" w="med"/>
            </a:ln>
          </p:spPr>
          <p:style>
            <a:lnRef idx="0"/>
            <a:fillRef idx="0"/>
            <a:effectRef idx="0"/>
            <a:fontRef idx="minor"/>
          </p:style>
        </p:sp>
        <p:sp>
          <p:nvSpPr>
            <p:cNvPr id="324" name="Line 9"/>
            <p:cNvSpPr/>
            <p:nvPr/>
          </p:nvSpPr>
          <p:spPr>
            <a:xfrm>
              <a:off x="1325520" y="6274080"/>
              <a:ext cx="60480" cy="1440"/>
            </a:xfrm>
            <a:prstGeom prst="line">
              <a:avLst/>
            </a:prstGeom>
            <a:ln w="17640">
              <a:solidFill>
                <a:srgbClr val="000000"/>
              </a:solidFill>
              <a:round/>
            </a:ln>
          </p:spPr>
          <p:style>
            <a:lnRef idx="0"/>
            <a:fillRef idx="0"/>
            <a:effectRef idx="0"/>
            <a:fontRef idx="minor"/>
          </p:style>
        </p:sp>
        <p:sp>
          <p:nvSpPr>
            <p:cNvPr id="325" name="Line 10"/>
            <p:cNvSpPr/>
            <p:nvPr/>
          </p:nvSpPr>
          <p:spPr>
            <a:xfrm>
              <a:off x="1325520" y="4836240"/>
              <a:ext cx="60480" cy="1800"/>
            </a:xfrm>
            <a:prstGeom prst="line">
              <a:avLst/>
            </a:prstGeom>
            <a:ln w="17640">
              <a:solidFill>
                <a:srgbClr val="000000"/>
              </a:solidFill>
              <a:round/>
            </a:ln>
          </p:spPr>
          <p:style>
            <a:lnRef idx="0"/>
            <a:fillRef idx="0"/>
            <a:effectRef idx="0"/>
            <a:fontRef idx="minor"/>
          </p:style>
        </p:sp>
        <p:sp>
          <p:nvSpPr>
            <p:cNvPr id="326" name="Line 11"/>
            <p:cNvSpPr/>
            <p:nvPr/>
          </p:nvSpPr>
          <p:spPr>
            <a:xfrm>
              <a:off x="1325520" y="3400200"/>
              <a:ext cx="60480" cy="1440"/>
            </a:xfrm>
            <a:prstGeom prst="line">
              <a:avLst/>
            </a:prstGeom>
            <a:ln w="17640">
              <a:solidFill>
                <a:srgbClr val="000000"/>
              </a:solidFill>
              <a:round/>
            </a:ln>
          </p:spPr>
          <p:style>
            <a:lnRef idx="0"/>
            <a:fillRef idx="0"/>
            <a:effectRef idx="0"/>
            <a:fontRef idx="minor"/>
          </p:style>
        </p:sp>
        <p:sp>
          <p:nvSpPr>
            <p:cNvPr id="327" name="Line 12"/>
            <p:cNvSpPr/>
            <p:nvPr/>
          </p:nvSpPr>
          <p:spPr>
            <a:xfrm>
              <a:off x="1411200" y="6274080"/>
              <a:ext cx="7363080" cy="1440"/>
            </a:xfrm>
            <a:prstGeom prst="line">
              <a:avLst/>
            </a:prstGeom>
            <a:ln w="25560">
              <a:solidFill>
                <a:srgbClr val="000000"/>
              </a:solidFill>
              <a:round/>
              <a:tailEnd len="lg" type="triangle" w="med"/>
            </a:ln>
          </p:spPr>
          <p:style>
            <a:lnRef idx="0"/>
            <a:fillRef idx="0"/>
            <a:effectRef idx="0"/>
            <a:fontRef idx="minor"/>
          </p:style>
        </p:sp>
        <p:sp>
          <p:nvSpPr>
            <p:cNvPr id="328" name="Line 13"/>
            <p:cNvSpPr/>
            <p:nvPr/>
          </p:nvSpPr>
          <p:spPr>
            <a:xfrm flipV="1">
              <a:off x="1386000" y="6274080"/>
              <a:ext cx="1440" cy="55800"/>
            </a:xfrm>
            <a:prstGeom prst="line">
              <a:avLst/>
            </a:prstGeom>
            <a:ln w="17640">
              <a:solidFill>
                <a:srgbClr val="000000"/>
              </a:solidFill>
              <a:round/>
            </a:ln>
          </p:spPr>
          <p:style>
            <a:lnRef idx="0"/>
            <a:fillRef idx="0"/>
            <a:effectRef idx="0"/>
            <a:fontRef idx="minor"/>
          </p:style>
        </p:sp>
        <p:sp>
          <p:nvSpPr>
            <p:cNvPr id="329" name="Line 14"/>
            <p:cNvSpPr/>
            <p:nvPr/>
          </p:nvSpPr>
          <p:spPr>
            <a:xfrm flipV="1">
              <a:off x="2370240" y="6274080"/>
              <a:ext cx="1440" cy="55800"/>
            </a:xfrm>
            <a:prstGeom prst="line">
              <a:avLst/>
            </a:prstGeom>
            <a:ln w="17640">
              <a:solidFill>
                <a:srgbClr val="000000"/>
              </a:solidFill>
              <a:round/>
            </a:ln>
          </p:spPr>
          <p:style>
            <a:lnRef idx="0"/>
            <a:fillRef idx="0"/>
            <a:effectRef idx="0"/>
            <a:fontRef idx="minor"/>
          </p:style>
        </p:sp>
        <p:sp>
          <p:nvSpPr>
            <p:cNvPr id="330" name="Line 15"/>
            <p:cNvSpPr/>
            <p:nvPr/>
          </p:nvSpPr>
          <p:spPr>
            <a:xfrm flipV="1">
              <a:off x="3355920" y="6274080"/>
              <a:ext cx="1800" cy="55800"/>
            </a:xfrm>
            <a:prstGeom prst="line">
              <a:avLst/>
            </a:prstGeom>
            <a:ln w="17640">
              <a:solidFill>
                <a:srgbClr val="000000"/>
              </a:solidFill>
              <a:round/>
            </a:ln>
          </p:spPr>
          <p:style>
            <a:lnRef idx="0"/>
            <a:fillRef idx="0"/>
            <a:effectRef idx="0"/>
            <a:fontRef idx="minor"/>
          </p:style>
        </p:sp>
        <p:sp>
          <p:nvSpPr>
            <p:cNvPr id="331" name="Line 16"/>
            <p:cNvSpPr/>
            <p:nvPr/>
          </p:nvSpPr>
          <p:spPr>
            <a:xfrm flipV="1">
              <a:off x="4340160" y="6274080"/>
              <a:ext cx="1800" cy="55800"/>
            </a:xfrm>
            <a:prstGeom prst="line">
              <a:avLst/>
            </a:prstGeom>
            <a:ln w="17640">
              <a:solidFill>
                <a:srgbClr val="000000"/>
              </a:solidFill>
              <a:round/>
            </a:ln>
          </p:spPr>
          <p:style>
            <a:lnRef idx="0"/>
            <a:fillRef idx="0"/>
            <a:effectRef idx="0"/>
            <a:fontRef idx="minor"/>
          </p:style>
        </p:sp>
        <p:sp>
          <p:nvSpPr>
            <p:cNvPr id="332" name="Line 17"/>
            <p:cNvSpPr/>
            <p:nvPr/>
          </p:nvSpPr>
          <p:spPr>
            <a:xfrm flipV="1">
              <a:off x="5326200" y="6274080"/>
              <a:ext cx="1440" cy="55800"/>
            </a:xfrm>
            <a:prstGeom prst="line">
              <a:avLst/>
            </a:prstGeom>
            <a:ln w="17640">
              <a:solidFill>
                <a:srgbClr val="000000"/>
              </a:solidFill>
              <a:round/>
            </a:ln>
          </p:spPr>
          <p:style>
            <a:lnRef idx="0"/>
            <a:fillRef idx="0"/>
            <a:effectRef idx="0"/>
            <a:fontRef idx="minor"/>
          </p:style>
        </p:sp>
        <p:sp>
          <p:nvSpPr>
            <p:cNvPr id="333" name="Line 18"/>
            <p:cNvSpPr/>
            <p:nvPr/>
          </p:nvSpPr>
          <p:spPr>
            <a:xfrm flipV="1">
              <a:off x="6311880" y="6274080"/>
              <a:ext cx="1800" cy="55800"/>
            </a:xfrm>
            <a:prstGeom prst="line">
              <a:avLst/>
            </a:prstGeom>
            <a:ln w="17640">
              <a:solidFill>
                <a:srgbClr val="000000"/>
              </a:solidFill>
              <a:round/>
            </a:ln>
          </p:spPr>
          <p:style>
            <a:lnRef idx="0"/>
            <a:fillRef idx="0"/>
            <a:effectRef idx="0"/>
            <a:fontRef idx="minor"/>
          </p:style>
        </p:sp>
        <p:sp>
          <p:nvSpPr>
            <p:cNvPr id="334" name="Line 19"/>
            <p:cNvSpPr/>
            <p:nvPr/>
          </p:nvSpPr>
          <p:spPr>
            <a:xfrm flipV="1">
              <a:off x="7296120" y="6274080"/>
              <a:ext cx="1800" cy="55800"/>
            </a:xfrm>
            <a:prstGeom prst="line">
              <a:avLst/>
            </a:prstGeom>
            <a:ln w="17640">
              <a:solidFill>
                <a:srgbClr val="000000"/>
              </a:solidFill>
              <a:round/>
            </a:ln>
          </p:spPr>
          <p:style>
            <a:lnRef idx="0"/>
            <a:fillRef idx="0"/>
            <a:effectRef idx="0"/>
            <a:fontRef idx="minor"/>
          </p:style>
        </p:sp>
        <p:sp>
          <p:nvSpPr>
            <p:cNvPr id="335" name="Line 20"/>
            <p:cNvSpPr/>
            <p:nvPr/>
          </p:nvSpPr>
          <p:spPr>
            <a:xfrm flipV="1">
              <a:off x="8282160" y="6274080"/>
              <a:ext cx="1440" cy="55800"/>
            </a:xfrm>
            <a:prstGeom prst="line">
              <a:avLst/>
            </a:prstGeom>
            <a:ln w="17640">
              <a:solidFill>
                <a:srgbClr val="000000"/>
              </a:solidFill>
              <a:round/>
            </a:ln>
          </p:spPr>
          <p:style>
            <a:lnRef idx="0"/>
            <a:fillRef idx="0"/>
            <a:effectRef idx="0"/>
            <a:fontRef idx="minor"/>
          </p:style>
        </p:sp>
        <p:sp>
          <p:nvSpPr>
            <p:cNvPr id="336" name="CustomShape 21"/>
            <p:cNvSpPr/>
            <p:nvPr/>
          </p:nvSpPr>
          <p:spPr>
            <a:xfrm>
              <a:off x="1135440" y="618624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337" name="CustomShape 22"/>
            <p:cNvSpPr/>
            <p:nvPr/>
          </p:nvSpPr>
          <p:spPr>
            <a:xfrm>
              <a:off x="1135440" y="474984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338" name="CustomShape 23"/>
            <p:cNvSpPr/>
            <p:nvPr/>
          </p:nvSpPr>
          <p:spPr>
            <a:xfrm>
              <a:off x="1032120" y="3312360"/>
              <a:ext cx="22536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339" name="CustomShape 24"/>
            <p:cNvSpPr/>
            <p:nvPr/>
          </p:nvSpPr>
          <p:spPr>
            <a:xfrm>
              <a:off x="1333800" y="641952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340" name="CustomShape 25"/>
            <p:cNvSpPr/>
            <p:nvPr/>
          </p:nvSpPr>
          <p:spPr>
            <a:xfrm>
              <a:off x="2319480" y="641952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341" name="CustomShape 26"/>
            <p:cNvSpPr/>
            <p:nvPr/>
          </p:nvSpPr>
          <p:spPr>
            <a:xfrm>
              <a:off x="3303720" y="641952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342" name="CustomShape 27"/>
            <p:cNvSpPr/>
            <p:nvPr/>
          </p:nvSpPr>
          <p:spPr>
            <a:xfrm>
              <a:off x="4289760" y="641952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343" name="CustomShape 28"/>
            <p:cNvSpPr/>
            <p:nvPr/>
          </p:nvSpPr>
          <p:spPr>
            <a:xfrm>
              <a:off x="5274000" y="641952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344" name="CustomShape 29"/>
            <p:cNvSpPr/>
            <p:nvPr/>
          </p:nvSpPr>
          <p:spPr>
            <a:xfrm>
              <a:off x="6259680" y="641952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345" name="CustomShape 30"/>
            <p:cNvSpPr/>
            <p:nvPr/>
          </p:nvSpPr>
          <p:spPr>
            <a:xfrm>
              <a:off x="7243920" y="641952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346" name="CustomShape 31"/>
            <p:cNvSpPr/>
            <p:nvPr/>
          </p:nvSpPr>
          <p:spPr>
            <a:xfrm>
              <a:off x="8229960" y="6419520"/>
              <a:ext cx="11232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7</a:t>
              </a:r>
              <a:endParaRPr b="0" lang="en-US" sz="1600" spc="-1" strike="noStrike">
                <a:latin typeface="Arial"/>
              </a:endParaRPr>
            </a:p>
          </p:txBody>
        </p:sp>
        <p:sp>
          <p:nvSpPr>
            <p:cNvPr id="347" name="CustomShape 32"/>
            <p:cNvSpPr/>
            <p:nvPr/>
          </p:nvSpPr>
          <p:spPr>
            <a:xfrm>
              <a:off x="6415200" y="2841480"/>
              <a:ext cx="1114200" cy="422280"/>
            </a:xfrm>
            <a:prstGeom prst="rect">
              <a:avLst/>
            </a:prstGeom>
            <a:noFill/>
            <a:ln>
              <a:noFill/>
            </a:ln>
          </p:spPr>
          <p:style>
            <a:lnRef idx="0"/>
            <a:fillRef idx="0"/>
            <a:effectRef idx="0"/>
            <a:fontRef idx="minor"/>
          </p:style>
        </p:sp>
        <p:sp>
          <p:nvSpPr>
            <p:cNvPr id="348" name="CustomShape 33"/>
            <p:cNvSpPr/>
            <p:nvPr/>
          </p:nvSpPr>
          <p:spPr>
            <a:xfrm>
              <a:off x="3840480" y="2841480"/>
              <a:ext cx="1269720" cy="422280"/>
            </a:xfrm>
            <a:prstGeom prst="rect">
              <a:avLst/>
            </a:prstGeom>
            <a:noFill/>
            <a:ln>
              <a:noFill/>
            </a:ln>
          </p:spPr>
          <p:style>
            <a:lnRef idx="0"/>
            <a:fillRef idx="0"/>
            <a:effectRef idx="0"/>
            <a:fontRef idx="minor"/>
          </p:style>
        </p:sp>
        <p:sp>
          <p:nvSpPr>
            <p:cNvPr id="349" name="CustomShape 34"/>
            <p:cNvSpPr/>
            <p:nvPr/>
          </p:nvSpPr>
          <p:spPr>
            <a:xfrm>
              <a:off x="7417080" y="5045040"/>
              <a:ext cx="1269720" cy="630360"/>
            </a:xfrm>
            <a:prstGeom prst="rect">
              <a:avLst/>
            </a:prstGeom>
            <a:noFill/>
            <a:ln>
              <a:noFill/>
            </a:ln>
          </p:spPr>
          <p:style>
            <a:lnRef idx="0"/>
            <a:fillRef idx="0"/>
            <a:effectRef idx="0"/>
            <a:fontRef idx="minor"/>
          </p:style>
        </p:sp>
        <p:sp>
          <p:nvSpPr>
            <p:cNvPr id="350" name="CustomShape 35"/>
            <p:cNvSpPr/>
            <p:nvPr/>
          </p:nvSpPr>
          <p:spPr>
            <a:xfrm>
              <a:off x="633600" y="3878640"/>
              <a:ext cx="717120" cy="247680"/>
            </a:xfrm>
            <a:prstGeom prst="rect">
              <a:avLst/>
            </a:prstGeom>
            <a:noFill/>
            <a:ln>
              <a:noFill/>
            </a:ln>
          </p:spPr>
          <p:style>
            <a:lnRef idx="0"/>
            <a:fillRef idx="0"/>
            <a:effectRef idx="0"/>
            <a:fontRef idx="minor"/>
          </p:style>
        </p:sp>
        <p:sp>
          <p:nvSpPr>
            <p:cNvPr id="351" name="CustomShape 36"/>
            <p:cNvSpPr/>
            <p:nvPr/>
          </p:nvSpPr>
          <p:spPr>
            <a:xfrm>
              <a:off x="4098960" y="5970600"/>
              <a:ext cx="240840" cy="15840"/>
            </a:xfrm>
            <a:custGeom>
              <a:avLst/>
              <a:gdLst/>
              <a:ahLst/>
              <a:rect l="l" t="t" r="r" b="b"/>
              <a:pathLst>
                <a:path w="152" h="11">
                  <a:moveTo>
                    <a:pt x="0" y="0"/>
                  </a:moveTo>
                  <a:lnTo>
                    <a:pt x="76" y="11"/>
                  </a:lnTo>
                  <a:lnTo>
                    <a:pt x="152" y="11"/>
                  </a:lnTo>
                </a:path>
              </a:pathLst>
            </a:custGeom>
            <a:noFill/>
            <a:ln w="25560">
              <a:solidFill>
                <a:srgbClr val="000000"/>
              </a:solidFill>
              <a:round/>
            </a:ln>
          </p:spPr>
          <p:style>
            <a:lnRef idx="0"/>
            <a:fillRef idx="0"/>
            <a:effectRef idx="0"/>
            <a:fontRef idx="minor"/>
          </p:style>
        </p:sp>
        <p:sp>
          <p:nvSpPr>
            <p:cNvPr id="352" name="CustomShape 37"/>
            <p:cNvSpPr/>
            <p:nvPr/>
          </p:nvSpPr>
          <p:spPr>
            <a:xfrm>
              <a:off x="1386000" y="3400200"/>
              <a:ext cx="250560" cy="414720"/>
            </a:xfrm>
            <a:custGeom>
              <a:avLst/>
              <a:gdLst/>
              <a:ahLst/>
              <a:rect l="l" t="t" r="r" b="b"/>
              <a:pathLst>
                <a:path w="158" h="283">
                  <a:moveTo>
                    <a:pt x="0" y="0"/>
                  </a:moveTo>
                  <a:lnTo>
                    <a:pt x="81" y="141"/>
                  </a:lnTo>
                  <a:lnTo>
                    <a:pt x="158" y="283"/>
                  </a:lnTo>
                </a:path>
              </a:pathLst>
            </a:custGeom>
            <a:noFill/>
            <a:ln w="25560">
              <a:solidFill>
                <a:srgbClr val="000000"/>
              </a:solidFill>
              <a:round/>
            </a:ln>
          </p:spPr>
          <p:style>
            <a:lnRef idx="0"/>
            <a:fillRef idx="0"/>
            <a:effectRef idx="0"/>
            <a:fontRef idx="minor"/>
          </p:style>
        </p:sp>
        <p:sp>
          <p:nvSpPr>
            <p:cNvPr id="353" name="CustomShape 38"/>
            <p:cNvSpPr/>
            <p:nvPr/>
          </p:nvSpPr>
          <p:spPr>
            <a:xfrm>
              <a:off x="1636920" y="3815640"/>
              <a:ext cx="240840" cy="375120"/>
            </a:xfrm>
            <a:custGeom>
              <a:avLst/>
              <a:gdLst/>
              <a:ahLst/>
              <a:rect l="l" t="t" r="r" b="b"/>
              <a:pathLst>
                <a:path w="152" h="256">
                  <a:moveTo>
                    <a:pt x="0" y="0"/>
                  </a:moveTo>
                  <a:lnTo>
                    <a:pt x="76" y="130"/>
                  </a:lnTo>
                  <a:lnTo>
                    <a:pt x="152" y="256"/>
                  </a:lnTo>
                </a:path>
              </a:pathLst>
            </a:custGeom>
            <a:noFill/>
            <a:ln w="25560">
              <a:solidFill>
                <a:srgbClr val="000000"/>
              </a:solidFill>
              <a:round/>
            </a:ln>
          </p:spPr>
          <p:style>
            <a:lnRef idx="0"/>
            <a:fillRef idx="0"/>
            <a:effectRef idx="0"/>
            <a:fontRef idx="minor"/>
          </p:style>
        </p:sp>
        <p:sp>
          <p:nvSpPr>
            <p:cNvPr id="354" name="CustomShape 39"/>
            <p:cNvSpPr/>
            <p:nvPr/>
          </p:nvSpPr>
          <p:spPr>
            <a:xfrm>
              <a:off x="1878120" y="4191120"/>
              <a:ext cx="250560" cy="343080"/>
            </a:xfrm>
            <a:custGeom>
              <a:avLst/>
              <a:gdLst/>
              <a:ahLst/>
              <a:rect l="l" t="t" r="r" b="b"/>
              <a:pathLst>
                <a:path w="158" h="234">
                  <a:moveTo>
                    <a:pt x="0" y="0"/>
                  </a:moveTo>
                  <a:lnTo>
                    <a:pt x="76" y="119"/>
                  </a:lnTo>
                  <a:lnTo>
                    <a:pt x="158" y="234"/>
                  </a:lnTo>
                </a:path>
              </a:pathLst>
            </a:custGeom>
            <a:noFill/>
            <a:ln w="25560">
              <a:solidFill>
                <a:srgbClr val="000000"/>
              </a:solidFill>
              <a:round/>
            </a:ln>
          </p:spPr>
          <p:style>
            <a:lnRef idx="0"/>
            <a:fillRef idx="0"/>
            <a:effectRef idx="0"/>
            <a:fontRef idx="minor"/>
          </p:style>
        </p:sp>
        <p:sp>
          <p:nvSpPr>
            <p:cNvPr id="355" name="CustomShape 40"/>
            <p:cNvSpPr/>
            <p:nvPr/>
          </p:nvSpPr>
          <p:spPr>
            <a:xfrm>
              <a:off x="2129040" y="4534200"/>
              <a:ext cx="240840" cy="301680"/>
            </a:xfrm>
            <a:custGeom>
              <a:avLst/>
              <a:gdLst/>
              <a:ahLst/>
              <a:rect l="l" t="t" r="r" b="b"/>
              <a:pathLst>
                <a:path w="152" h="206">
                  <a:moveTo>
                    <a:pt x="0" y="0"/>
                  </a:moveTo>
                  <a:lnTo>
                    <a:pt x="76" y="108"/>
                  </a:lnTo>
                  <a:lnTo>
                    <a:pt x="152" y="206"/>
                  </a:lnTo>
                </a:path>
              </a:pathLst>
            </a:custGeom>
            <a:noFill/>
            <a:ln w="25560">
              <a:solidFill>
                <a:srgbClr val="000000"/>
              </a:solidFill>
              <a:round/>
            </a:ln>
          </p:spPr>
          <p:style>
            <a:lnRef idx="0"/>
            <a:fillRef idx="0"/>
            <a:effectRef idx="0"/>
            <a:fontRef idx="minor"/>
          </p:style>
        </p:sp>
        <p:sp>
          <p:nvSpPr>
            <p:cNvPr id="356" name="CustomShape 41"/>
            <p:cNvSpPr/>
            <p:nvPr/>
          </p:nvSpPr>
          <p:spPr>
            <a:xfrm>
              <a:off x="2370240" y="4836600"/>
              <a:ext cx="250560" cy="272520"/>
            </a:xfrm>
            <a:custGeom>
              <a:avLst/>
              <a:gdLst/>
              <a:ahLst/>
              <a:rect l="l" t="t" r="r" b="b"/>
              <a:pathLst>
                <a:path w="158" h="186">
                  <a:moveTo>
                    <a:pt x="0" y="0"/>
                  </a:moveTo>
                  <a:lnTo>
                    <a:pt x="77" y="98"/>
                  </a:lnTo>
                  <a:lnTo>
                    <a:pt x="158" y="186"/>
                  </a:lnTo>
                </a:path>
              </a:pathLst>
            </a:custGeom>
            <a:noFill/>
            <a:ln w="25560">
              <a:solidFill>
                <a:srgbClr val="000000"/>
              </a:solidFill>
              <a:round/>
            </a:ln>
          </p:spPr>
          <p:style>
            <a:lnRef idx="0"/>
            <a:fillRef idx="0"/>
            <a:effectRef idx="0"/>
            <a:fontRef idx="minor"/>
          </p:style>
        </p:sp>
        <p:sp>
          <p:nvSpPr>
            <p:cNvPr id="357" name="CustomShape 42"/>
            <p:cNvSpPr/>
            <p:nvPr/>
          </p:nvSpPr>
          <p:spPr>
            <a:xfrm>
              <a:off x="2621160" y="5109480"/>
              <a:ext cx="242640" cy="230040"/>
            </a:xfrm>
            <a:custGeom>
              <a:avLst/>
              <a:gdLst/>
              <a:ahLst/>
              <a:rect l="l" t="t" r="r" b="b"/>
              <a:pathLst>
                <a:path w="153" h="157">
                  <a:moveTo>
                    <a:pt x="0" y="0"/>
                  </a:moveTo>
                  <a:lnTo>
                    <a:pt x="76" y="81"/>
                  </a:lnTo>
                  <a:lnTo>
                    <a:pt x="153" y="157"/>
                  </a:lnTo>
                </a:path>
              </a:pathLst>
            </a:custGeom>
            <a:noFill/>
            <a:ln w="25560">
              <a:solidFill>
                <a:srgbClr val="000000"/>
              </a:solidFill>
              <a:round/>
            </a:ln>
          </p:spPr>
          <p:style>
            <a:lnRef idx="0"/>
            <a:fillRef idx="0"/>
            <a:effectRef idx="0"/>
            <a:fontRef idx="minor"/>
          </p:style>
        </p:sp>
        <p:sp>
          <p:nvSpPr>
            <p:cNvPr id="358" name="CustomShape 43"/>
            <p:cNvSpPr/>
            <p:nvPr/>
          </p:nvSpPr>
          <p:spPr>
            <a:xfrm>
              <a:off x="2864160" y="5339880"/>
              <a:ext cx="248760" cy="199080"/>
            </a:xfrm>
            <a:custGeom>
              <a:avLst/>
              <a:gdLst/>
              <a:ahLst/>
              <a:rect l="l" t="t" r="r" b="b"/>
              <a:pathLst>
                <a:path w="157" h="136">
                  <a:moveTo>
                    <a:pt x="0" y="0"/>
                  </a:moveTo>
                  <a:lnTo>
                    <a:pt x="76" y="71"/>
                  </a:lnTo>
                  <a:lnTo>
                    <a:pt x="157" y="136"/>
                  </a:lnTo>
                </a:path>
              </a:pathLst>
            </a:custGeom>
            <a:noFill/>
            <a:ln w="25560">
              <a:solidFill>
                <a:srgbClr val="000000"/>
              </a:solidFill>
              <a:round/>
            </a:ln>
          </p:spPr>
          <p:style>
            <a:lnRef idx="0"/>
            <a:fillRef idx="0"/>
            <a:effectRef idx="0"/>
            <a:fontRef idx="minor"/>
          </p:style>
        </p:sp>
        <p:sp>
          <p:nvSpPr>
            <p:cNvPr id="359" name="CustomShape 44"/>
            <p:cNvSpPr/>
            <p:nvPr/>
          </p:nvSpPr>
          <p:spPr>
            <a:xfrm>
              <a:off x="3113280" y="5539320"/>
              <a:ext cx="242640" cy="159480"/>
            </a:xfrm>
            <a:custGeom>
              <a:avLst/>
              <a:gdLst/>
              <a:ahLst/>
              <a:rect l="l" t="t" r="r" b="b"/>
              <a:pathLst>
                <a:path w="153" h="109">
                  <a:moveTo>
                    <a:pt x="0" y="0"/>
                  </a:moveTo>
                  <a:lnTo>
                    <a:pt x="77" y="60"/>
                  </a:lnTo>
                  <a:lnTo>
                    <a:pt x="153" y="109"/>
                  </a:lnTo>
                </a:path>
              </a:pathLst>
            </a:custGeom>
            <a:noFill/>
            <a:ln w="25560">
              <a:solidFill>
                <a:srgbClr val="000000"/>
              </a:solidFill>
              <a:round/>
            </a:ln>
          </p:spPr>
          <p:style>
            <a:lnRef idx="0"/>
            <a:fillRef idx="0"/>
            <a:effectRef idx="0"/>
            <a:fontRef idx="minor"/>
          </p:style>
        </p:sp>
        <p:sp>
          <p:nvSpPr>
            <p:cNvPr id="360" name="CustomShape 45"/>
            <p:cNvSpPr/>
            <p:nvPr/>
          </p:nvSpPr>
          <p:spPr>
            <a:xfrm>
              <a:off x="3356280" y="5699160"/>
              <a:ext cx="250560" cy="127440"/>
            </a:xfrm>
            <a:custGeom>
              <a:avLst/>
              <a:gdLst/>
              <a:ahLst/>
              <a:rect l="l" t="t" r="r" b="b"/>
              <a:pathLst>
                <a:path w="158" h="87">
                  <a:moveTo>
                    <a:pt x="0" y="0"/>
                  </a:moveTo>
                  <a:lnTo>
                    <a:pt x="76" y="49"/>
                  </a:lnTo>
                  <a:lnTo>
                    <a:pt x="158" y="87"/>
                  </a:lnTo>
                </a:path>
              </a:pathLst>
            </a:custGeom>
            <a:noFill/>
            <a:ln w="25560">
              <a:solidFill>
                <a:srgbClr val="000000"/>
              </a:solidFill>
              <a:round/>
            </a:ln>
          </p:spPr>
          <p:style>
            <a:lnRef idx="0"/>
            <a:fillRef idx="0"/>
            <a:effectRef idx="0"/>
            <a:fontRef idx="minor"/>
          </p:style>
        </p:sp>
        <p:sp>
          <p:nvSpPr>
            <p:cNvPr id="361" name="CustomShape 46"/>
            <p:cNvSpPr/>
            <p:nvPr/>
          </p:nvSpPr>
          <p:spPr>
            <a:xfrm>
              <a:off x="3606840" y="5826960"/>
              <a:ext cx="240840" cy="87840"/>
            </a:xfrm>
            <a:custGeom>
              <a:avLst/>
              <a:gdLst/>
              <a:ahLst/>
              <a:rect l="l" t="t" r="r" b="b"/>
              <a:pathLst>
                <a:path w="152" h="60">
                  <a:moveTo>
                    <a:pt x="0" y="0"/>
                  </a:moveTo>
                  <a:lnTo>
                    <a:pt x="76" y="33"/>
                  </a:lnTo>
                  <a:lnTo>
                    <a:pt x="152" y="60"/>
                  </a:lnTo>
                </a:path>
              </a:pathLst>
            </a:custGeom>
            <a:noFill/>
            <a:ln w="25560">
              <a:solidFill>
                <a:srgbClr val="000000"/>
              </a:solidFill>
              <a:round/>
            </a:ln>
          </p:spPr>
          <p:style>
            <a:lnRef idx="0"/>
            <a:fillRef idx="0"/>
            <a:effectRef idx="0"/>
            <a:fontRef idx="minor"/>
          </p:style>
        </p:sp>
        <p:sp>
          <p:nvSpPr>
            <p:cNvPr id="362" name="CustomShape 47"/>
            <p:cNvSpPr/>
            <p:nvPr/>
          </p:nvSpPr>
          <p:spPr>
            <a:xfrm>
              <a:off x="3848400" y="5914800"/>
              <a:ext cx="250560" cy="55440"/>
            </a:xfrm>
            <a:custGeom>
              <a:avLst/>
              <a:gdLst/>
              <a:ahLst/>
              <a:rect l="l" t="t" r="r" b="b"/>
              <a:pathLst>
                <a:path w="158" h="38">
                  <a:moveTo>
                    <a:pt x="0" y="0"/>
                  </a:moveTo>
                  <a:lnTo>
                    <a:pt x="76" y="22"/>
                  </a:lnTo>
                  <a:lnTo>
                    <a:pt x="158" y="38"/>
                  </a:lnTo>
                </a:path>
              </a:pathLst>
            </a:custGeom>
            <a:noFill/>
            <a:ln w="25560">
              <a:solidFill>
                <a:srgbClr val="000000"/>
              </a:solidFill>
              <a:round/>
            </a:ln>
          </p:spPr>
          <p:style>
            <a:lnRef idx="0"/>
            <a:fillRef idx="0"/>
            <a:effectRef idx="0"/>
            <a:fontRef idx="minor"/>
          </p:style>
        </p:sp>
        <p:sp>
          <p:nvSpPr>
            <p:cNvPr id="363" name="CustomShape 48"/>
            <p:cNvSpPr/>
            <p:nvPr/>
          </p:nvSpPr>
          <p:spPr>
            <a:xfrm>
              <a:off x="4340520" y="5970600"/>
              <a:ext cx="250560" cy="15840"/>
            </a:xfrm>
            <a:custGeom>
              <a:avLst/>
              <a:gdLst/>
              <a:ahLst/>
              <a:rect l="l" t="t" r="r" b="b"/>
              <a:pathLst>
                <a:path w="158" h="11">
                  <a:moveTo>
                    <a:pt x="0" y="11"/>
                  </a:moveTo>
                  <a:lnTo>
                    <a:pt x="77" y="11"/>
                  </a:lnTo>
                  <a:lnTo>
                    <a:pt x="158" y="0"/>
                  </a:lnTo>
                </a:path>
              </a:pathLst>
            </a:custGeom>
            <a:noFill/>
            <a:ln w="25560">
              <a:solidFill>
                <a:srgbClr val="000000"/>
              </a:solidFill>
              <a:round/>
            </a:ln>
          </p:spPr>
          <p:style>
            <a:lnRef idx="0"/>
            <a:fillRef idx="0"/>
            <a:effectRef idx="0"/>
            <a:fontRef idx="minor"/>
          </p:style>
        </p:sp>
        <p:sp>
          <p:nvSpPr>
            <p:cNvPr id="364" name="CustomShape 49"/>
            <p:cNvSpPr/>
            <p:nvPr/>
          </p:nvSpPr>
          <p:spPr>
            <a:xfrm>
              <a:off x="4591080" y="5914800"/>
              <a:ext cx="242640" cy="55440"/>
            </a:xfrm>
            <a:custGeom>
              <a:avLst/>
              <a:gdLst/>
              <a:ahLst/>
              <a:rect l="l" t="t" r="r" b="b"/>
              <a:pathLst>
                <a:path w="153" h="38">
                  <a:moveTo>
                    <a:pt x="0" y="38"/>
                  </a:moveTo>
                  <a:lnTo>
                    <a:pt x="77" y="22"/>
                  </a:lnTo>
                  <a:lnTo>
                    <a:pt x="153" y="0"/>
                  </a:lnTo>
                </a:path>
              </a:pathLst>
            </a:custGeom>
            <a:noFill/>
            <a:ln w="25560">
              <a:solidFill>
                <a:srgbClr val="000000"/>
              </a:solidFill>
              <a:round/>
            </a:ln>
          </p:spPr>
          <p:style>
            <a:lnRef idx="0"/>
            <a:fillRef idx="0"/>
            <a:effectRef idx="0"/>
            <a:fontRef idx="minor"/>
          </p:style>
        </p:sp>
        <p:sp>
          <p:nvSpPr>
            <p:cNvPr id="365" name="CustomShape 50"/>
            <p:cNvSpPr/>
            <p:nvPr/>
          </p:nvSpPr>
          <p:spPr>
            <a:xfrm>
              <a:off x="4834080" y="5826960"/>
              <a:ext cx="250560" cy="87840"/>
            </a:xfrm>
            <a:custGeom>
              <a:avLst/>
              <a:gdLst/>
              <a:ahLst/>
              <a:rect l="l" t="t" r="r" b="b"/>
              <a:pathLst>
                <a:path w="158" h="60">
                  <a:moveTo>
                    <a:pt x="0" y="60"/>
                  </a:moveTo>
                  <a:lnTo>
                    <a:pt x="76" y="33"/>
                  </a:lnTo>
                  <a:lnTo>
                    <a:pt x="158" y="0"/>
                  </a:lnTo>
                </a:path>
              </a:pathLst>
            </a:custGeom>
            <a:noFill/>
            <a:ln w="25560">
              <a:solidFill>
                <a:srgbClr val="000000"/>
              </a:solidFill>
              <a:round/>
            </a:ln>
          </p:spPr>
          <p:style>
            <a:lnRef idx="0"/>
            <a:fillRef idx="0"/>
            <a:effectRef idx="0"/>
            <a:fontRef idx="minor"/>
          </p:style>
        </p:sp>
        <p:sp>
          <p:nvSpPr>
            <p:cNvPr id="366" name="CustomShape 51"/>
            <p:cNvSpPr/>
            <p:nvPr/>
          </p:nvSpPr>
          <p:spPr>
            <a:xfrm>
              <a:off x="5085000" y="5699160"/>
              <a:ext cx="240840" cy="127440"/>
            </a:xfrm>
            <a:custGeom>
              <a:avLst/>
              <a:gdLst/>
              <a:ahLst/>
              <a:rect l="l" t="t" r="r" b="b"/>
              <a:pathLst>
                <a:path w="152" h="87">
                  <a:moveTo>
                    <a:pt x="0" y="87"/>
                  </a:moveTo>
                  <a:lnTo>
                    <a:pt x="76" y="49"/>
                  </a:lnTo>
                  <a:lnTo>
                    <a:pt x="152" y="0"/>
                  </a:lnTo>
                </a:path>
              </a:pathLst>
            </a:custGeom>
            <a:noFill/>
            <a:ln w="25560">
              <a:solidFill>
                <a:srgbClr val="000000"/>
              </a:solidFill>
              <a:round/>
            </a:ln>
          </p:spPr>
          <p:style>
            <a:lnRef idx="0"/>
            <a:fillRef idx="0"/>
            <a:effectRef idx="0"/>
            <a:fontRef idx="minor"/>
          </p:style>
        </p:sp>
        <p:sp>
          <p:nvSpPr>
            <p:cNvPr id="367" name="CustomShape 52"/>
            <p:cNvSpPr/>
            <p:nvPr/>
          </p:nvSpPr>
          <p:spPr>
            <a:xfrm>
              <a:off x="5326200" y="5539320"/>
              <a:ext cx="250560" cy="159480"/>
            </a:xfrm>
            <a:custGeom>
              <a:avLst/>
              <a:gdLst/>
              <a:ahLst/>
              <a:rect l="l" t="t" r="r" b="b"/>
              <a:pathLst>
                <a:path w="158" h="109">
                  <a:moveTo>
                    <a:pt x="0" y="109"/>
                  </a:moveTo>
                  <a:lnTo>
                    <a:pt x="76" y="60"/>
                  </a:lnTo>
                  <a:lnTo>
                    <a:pt x="158" y="0"/>
                  </a:lnTo>
                </a:path>
              </a:pathLst>
            </a:custGeom>
            <a:noFill/>
            <a:ln w="25560">
              <a:solidFill>
                <a:srgbClr val="000000"/>
              </a:solidFill>
              <a:round/>
            </a:ln>
          </p:spPr>
          <p:style>
            <a:lnRef idx="0"/>
            <a:fillRef idx="0"/>
            <a:effectRef idx="0"/>
            <a:fontRef idx="minor"/>
          </p:style>
        </p:sp>
        <p:sp>
          <p:nvSpPr>
            <p:cNvPr id="368" name="CustomShape 53"/>
            <p:cNvSpPr/>
            <p:nvPr/>
          </p:nvSpPr>
          <p:spPr>
            <a:xfrm>
              <a:off x="5577120" y="5339880"/>
              <a:ext cx="240840" cy="199080"/>
            </a:xfrm>
            <a:custGeom>
              <a:avLst/>
              <a:gdLst/>
              <a:ahLst/>
              <a:rect l="l" t="t" r="r" b="b"/>
              <a:pathLst>
                <a:path w="152" h="136">
                  <a:moveTo>
                    <a:pt x="0" y="136"/>
                  </a:moveTo>
                  <a:lnTo>
                    <a:pt x="76" y="71"/>
                  </a:lnTo>
                  <a:lnTo>
                    <a:pt x="152" y="0"/>
                  </a:lnTo>
                </a:path>
              </a:pathLst>
            </a:custGeom>
            <a:noFill/>
            <a:ln w="25560">
              <a:solidFill>
                <a:srgbClr val="000000"/>
              </a:solidFill>
              <a:round/>
            </a:ln>
          </p:spPr>
          <p:style>
            <a:lnRef idx="0"/>
            <a:fillRef idx="0"/>
            <a:effectRef idx="0"/>
            <a:fontRef idx="minor"/>
          </p:style>
        </p:sp>
        <p:sp>
          <p:nvSpPr>
            <p:cNvPr id="369" name="CustomShape 54"/>
            <p:cNvSpPr/>
            <p:nvPr/>
          </p:nvSpPr>
          <p:spPr>
            <a:xfrm>
              <a:off x="5818320" y="5109480"/>
              <a:ext cx="250560" cy="230040"/>
            </a:xfrm>
            <a:custGeom>
              <a:avLst/>
              <a:gdLst/>
              <a:ahLst/>
              <a:rect l="l" t="t" r="r" b="b"/>
              <a:pathLst>
                <a:path w="158" h="157">
                  <a:moveTo>
                    <a:pt x="0" y="157"/>
                  </a:moveTo>
                  <a:lnTo>
                    <a:pt x="76" y="81"/>
                  </a:lnTo>
                  <a:lnTo>
                    <a:pt x="158" y="0"/>
                  </a:lnTo>
                </a:path>
              </a:pathLst>
            </a:custGeom>
            <a:noFill/>
            <a:ln w="25560">
              <a:solidFill>
                <a:srgbClr val="000000"/>
              </a:solidFill>
              <a:round/>
            </a:ln>
          </p:spPr>
          <p:style>
            <a:lnRef idx="0"/>
            <a:fillRef idx="0"/>
            <a:effectRef idx="0"/>
            <a:fontRef idx="minor"/>
          </p:style>
        </p:sp>
        <p:sp>
          <p:nvSpPr>
            <p:cNvPr id="370" name="CustomShape 55"/>
            <p:cNvSpPr/>
            <p:nvPr/>
          </p:nvSpPr>
          <p:spPr>
            <a:xfrm>
              <a:off x="6069240" y="4836600"/>
              <a:ext cx="242640" cy="272520"/>
            </a:xfrm>
            <a:custGeom>
              <a:avLst/>
              <a:gdLst/>
              <a:ahLst/>
              <a:rect l="l" t="t" r="r" b="b"/>
              <a:pathLst>
                <a:path w="153" h="186">
                  <a:moveTo>
                    <a:pt x="0" y="186"/>
                  </a:moveTo>
                  <a:lnTo>
                    <a:pt x="76" y="98"/>
                  </a:lnTo>
                  <a:lnTo>
                    <a:pt x="153" y="0"/>
                  </a:lnTo>
                </a:path>
              </a:pathLst>
            </a:custGeom>
            <a:noFill/>
            <a:ln w="25560">
              <a:solidFill>
                <a:srgbClr val="000000"/>
              </a:solidFill>
              <a:round/>
            </a:ln>
          </p:spPr>
          <p:style>
            <a:lnRef idx="0"/>
            <a:fillRef idx="0"/>
            <a:effectRef idx="0"/>
            <a:fontRef idx="minor"/>
          </p:style>
        </p:sp>
        <p:sp>
          <p:nvSpPr>
            <p:cNvPr id="371" name="CustomShape 56"/>
            <p:cNvSpPr/>
            <p:nvPr/>
          </p:nvSpPr>
          <p:spPr>
            <a:xfrm>
              <a:off x="6312240" y="4534200"/>
              <a:ext cx="248760" cy="301680"/>
            </a:xfrm>
            <a:custGeom>
              <a:avLst/>
              <a:gdLst/>
              <a:ahLst/>
              <a:rect l="l" t="t" r="r" b="b"/>
              <a:pathLst>
                <a:path w="157" h="206">
                  <a:moveTo>
                    <a:pt x="0" y="206"/>
                  </a:moveTo>
                  <a:lnTo>
                    <a:pt x="76" y="108"/>
                  </a:lnTo>
                  <a:lnTo>
                    <a:pt x="157" y="0"/>
                  </a:lnTo>
                </a:path>
              </a:pathLst>
            </a:custGeom>
            <a:noFill/>
            <a:ln w="25560">
              <a:solidFill>
                <a:srgbClr val="000000"/>
              </a:solidFill>
              <a:round/>
            </a:ln>
          </p:spPr>
          <p:style>
            <a:lnRef idx="0"/>
            <a:fillRef idx="0"/>
            <a:effectRef idx="0"/>
            <a:fontRef idx="minor"/>
          </p:style>
        </p:sp>
        <p:sp>
          <p:nvSpPr>
            <p:cNvPr id="372" name="CustomShape 57"/>
            <p:cNvSpPr/>
            <p:nvPr/>
          </p:nvSpPr>
          <p:spPr>
            <a:xfrm>
              <a:off x="6561360" y="4191120"/>
              <a:ext cx="242640" cy="343080"/>
            </a:xfrm>
            <a:custGeom>
              <a:avLst/>
              <a:gdLst/>
              <a:ahLst/>
              <a:rect l="l" t="t" r="r" b="b"/>
              <a:pathLst>
                <a:path w="153" h="234">
                  <a:moveTo>
                    <a:pt x="0" y="234"/>
                  </a:moveTo>
                  <a:lnTo>
                    <a:pt x="77" y="119"/>
                  </a:lnTo>
                  <a:lnTo>
                    <a:pt x="153" y="0"/>
                  </a:lnTo>
                </a:path>
              </a:pathLst>
            </a:custGeom>
            <a:noFill/>
            <a:ln w="25560">
              <a:solidFill>
                <a:srgbClr val="000000"/>
              </a:solidFill>
              <a:round/>
            </a:ln>
          </p:spPr>
          <p:style>
            <a:lnRef idx="0"/>
            <a:fillRef idx="0"/>
            <a:effectRef idx="0"/>
            <a:fontRef idx="minor"/>
          </p:style>
        </p:sp>
        <p:sp>
          <p:nvSpPr>
            <p:cNvPr id="373" name="CustomShape 58"/>
            <p:cNvSpPr/>
            <p:nvPr/>
          </p:nvSpPr>
          <p:spPr>
            <a:xfrm>
              <a:off x="6804360" y="3815640"/>
              <a:ext cx="250560" cy="375120"/>
            </a:xfrm>
            <a:custGeom>
              <a:avLst/>
              <a:gdLst/>
              <a:ahLst/>
              <a:rect l="l" t="t" r="r" b="b"/>
              <a:pathLst>
                <a:path w="158" h="256">
                  <a:moveTo>
                    <a:pt x="0" y="256"/>
                  </a:moveTo>
                  <a:lnTo>
                    <a:pt x="76" y="130"/>
                  </a:lnTo>
                  <a:lnTo>
                    <a:pt x="158" y="0"/>
                  </a:lnTo>
                </a:path>
              </a:pathLst>
            </a:custGeom>
            <a:noFill/>
            <a:ln w="25560">
              <a:solidFill>
                <a:srgbClr val="000000"/>
              </a:solidFill>
              <a:round/>
            </a:ln>
          </p:spPr>
          <p:style>
            <a:lnRef idx="0"/>
            <a:fillRef idx="0"/>
            <a:effectRef idx="0"/>
            <a:fontRef idx="minor"/>
          </p:style>
        </p:sp>
        <p:sp>
          <p:nvSpPr>
            <p:cNvPr id="374" name="CustomShape 59"/>
            <p:cNvSpPr/>
            <p:nvPr/>
          </p:nvSpPr>
          <p:spPr>
            <a:xfrm>
              <a:off x="7054920" y="3400200"/>
              <a:ext cx="240840" cy="414720"/>
            </a:xfrm>
            <a:custGeom>
              <a:avLst/>
              <a:gdLst/>
              <a:ahLst/>
              <a:rect l="l" t="t" r="r" b="b"/>
              <a:pathLst>
                <a:path w="152" h="283">
                  <a:moveTo>
                    <a:pt x="0" y="283"/>
                  </a:moveTo>
                  <a:lnTo>
                    <a:pt x="76" y="147"/>
                  </a:lnTo>
                  <a:lnTo>
                    <a:pt x="152" y="0"/>
                  </a:lnTo>
                </a:path>
              </a:pathLst>
            </a:custGeom>
            <a:noFill/>
            <a:ln w="25560">
              <a:solidFill>
                <a:srgbClr val="000000"/>
              </a:solidFill>
              <a:round/>
            </a:ln>
          </p:spPr>
          <p:style>
            <a:lnRef idx="0"/>
            <a:fillRef idx="0"/>
            <a:effectRef idx="0"/>
            <a:fontRef idx="minor"/>
          </p:style>
        </p:sp>
        <p:sp>
          <p:nvSpPr>
            <p:cNvPr id="375" name="CustomShape 60"/>
            <p:cNvSpPr/>
            <p:nvPr/>
          </p:nvSpPr>
          <p:spPr>
            <a:xfrm>
              <a:off x="7296480" y="2952720"/>
              <a:ext cx="250560" cy="447120"/>
            </a:xfrm>
            <a:custGeom>
              <a:avLst/>
              <a:gdLst/>
              <a:ahLst/>
              <a:rect l="l" t="t" r="r" b="b"/>
              <a:pathLst>
                <a:path w="158" h="305">
                  <a:moveTo>
                    <a:pt x="0" y="305"/>
                  </a:moveTo>
                  <a:lnTo>
                    <a:pt x="76" y="158"/>
                  </a:lnTo>
                  <a:lnTo>
                    <a:pt x="158" y="0"/>
                  </a:lnTo>
                </a:path>
              </a:pathLst>
            </a:custGeom>
            <a:noFill/>
            <a:ln w="25560">
              <a:solidFill>
                <a:srgbClr val="000000"/>
              </a:solidFill>
              <a:round/>
            </a:ln>
          </p:spPr>
          <p:style>
            <a:lnRef idx="0"/>
            <a:fillRef idx="0"/>
            <a:effectRef idx="0"/>
            <a:fontRef idx="minor"/>
          </p:style>
        </p:sp>
        <p:sp>
          <p:nvSpPr>
            <p:cNvPr id="376" name="CustomShape 61"/>
            <p:cNvSpPr/>
            <p:nvPr/>
          </p:nvSpPr>
          <p:spPr>
            <a:xfrm>
              <a:off x="7926480" y="6363720"/>
              <a:ext cx="882360" cy="246240"/>
            </a:xfrm>
            <a:prstGeom prst="rect">
              <a:avLst/>
            </a:prstGeom>
            <a:solidFill>
              <a:srgbClr val="ffffff"/>
            </a:solidFill>
            <a:ln>
              <a:noFill/>
            </a:ln>
          </p:spPr>
          <p:style>
            <a:lnRef idx="0"/>
            <a:fillRef idx="0"/>
            <a:effectRef idx="0"/>
            <a:fontRef idx="minor"/>
          </p:style>
        </p:sp>
        <p:sp>
          <p:nvSpPr>
            <p:cNvPr id="377" name="CustomShape 62"/>
            <p:cNvSpPr/>
            <p:nvPr/>
          </p:nvSpPr>
          <p:spPr>
            <a:xfrm>
              <a:off x="6804360" y="6331680"/>
              <a:ext cx="258480" cy="254880"/>
            </a:xfrm>
            <a:prstGeom prst="rect">
              <a:avLst/>
            </a:prstGeom>
            <a:noFill/>
            <a:ln>
              <a:noFill/>
            </a:ln>
          </p:spPr>
          <p:style>
            <a:lnRef idx="0"/>
            <a:fillRef idx="0"/>
            <a:effectRef idx="0"/>
            <a:fontRef idx="minor"/>
          </p:style>
        </p:sp>
        <p:sp>
          <p:nvSpPr>
            <p:cNvPr id="378" name="CustomShape 63"/>
            <p:cNvSpPr/>
            <p:nvPr/>
          </p:nvSpPr>
          <p:spPr>
            <a:xfrm>
              <a:off x="441000" y="2876760"/>
              <a:ext cx="848520" cy="48636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Preis </a:t>
              </a:r>
              <a:r>
                <a:rPr b="0" i="1" lang="en-US" sz="1600" spc="-1" strike="noStrike">
                  <a:solidFill>
                    <a:srgbClr val="000000"/>
                  </a:solidFill>
                  <a:latin typeface="Arial"/>
                </a:rPr>
                <a:t>p</a:t>
              </a:r>
              <a:endParaRPr b="0" lang="en-US" sz="1600" spc="-1" strike="noStrike">
                <a:latin typeface="Arial"/>
              </a:endParaRPr>
            </a:p>
            <a:p>
              <a:pPr>
                <a:lnSpc>
                  <a:spcPct val="100000"/>
                </a:lnSpc>
              </a:pPr>
              <a:r>
                <a:rPr b="0" lang="en-US" sz="1600" spc="-1" strike="noStrike">
                  <a:solidFill>
                    <a:srgbClr val="000000"/>
                  </a:solidFill>
                  <a:latin typeface="Arial"/>
                </a:rPr>
                <a:t>[€/Stück] </a:t>
              </a:r>
              <a:endParaRPr b="0" lang="en-US" sz="1600" spc="-1" strike="noStrike">
                <a:latin typeface="Arial"/>
              </a:endParaRPr>
            </a:p>
          </p:txBody>
        </p:sp>
        <p:sp>
          <p:nvSpPr>
            <p:cNvPr id="379" name="CustomShape 64"/>
            <p:cNvSpPr/>
            <p:nvPr/>
          </p:nvSpPr>
          <p:spPr>
            <a:xfrm>
              <a:off x="7811640" y="6381360"/>
              <a:ext cx="89136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gr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Produktionsschwelle</a:t>
            </a:r>
            <a:endParaRPr b="0" lang="en-US" sz="2800" spc="-1" strike="noStrike">
              <a:solidFill>
                <a:srgbClr val="000000"/>
              </a:solidFill>
              <a:latin typeface="Book Antiqua"/>
            </a:endParaRPr>
          </a:p>
        </p:txBody>
      </p:sp>
      <p:sp>
        <p:nvSpPr>
          <p:cNvPr id="381" name="CustomShape 2"/>
          <p:cNvSpPr/>
          <p:nvPr/>
        </p:nvSpPr>
        <p:spPr>
          <a:xfrm>
            <a:off x="782640" y="1421640"/>
            <a:ext cx="7892640" cy="520092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Symbol" charset="2"/>
              <a:buChar char=""/>
            </a:pPr>
            <a:r>
              <a:rPr b="0" lang="en-US" sz="1600" spc="-1" strike="noStrike">
                <a:solidFill>
                  <a:srgbClr val="000000"/>
                </a:solidFill>
                <a:latin typeface="Arial"/>
              </a:rPr>
              <a:t>Der </a:t>
            </a:r>
            <a:r>
              <a:rPr b="1" lang="en-US" sz="1600" spc="-1" strike="noStrike">
                <a:solidFill>
                  <a:srgbClr val="c00000"/>
                </a:solidFill>
                <a:latin typeface="Arial"/>
              </a:rPr>
              <a:t>Erlös</a:t>
            </a:r>
            <a:r>
              <a:rPr b="0" lang="en-US" sz="1600" spc="-1" strike="noStrike">
                <a:solidFill>
                  <a:srgbClr val="000000"/>
                </a:solidFill>
                <a:latin typeface="Arial"/>
              </a:rPr>
              <a:t> </a:t>
            </a:r>
            <a:r>
              <a:rPr b="0" i="1" lang="en-US" sz="1600" spc="-1" strike="noStrike">
                <a:solidFill>
                  <a:srgbClr val="000000"/>
                </a:solidFill>
                <a:latin typeface="Arial"/>
              </a:rPr>
              <a:t>E </a:t>
            </a:r>
            <a:r>
              <a:rPr b="0" lang="en-US" sz="1600" spc="-1" strike="noStrike">
                <a:solidFill>
                  <a:srgbClr val="000000"/>
                </a:solidFill>
                <a:latin typeface="Arial"/>
              </a:rPr>
              <a:t>bezeichnet die Einnahmen von der verkauften Menge </a:t>
            </a:r>
            <a:r>
              <a:rPr b="0" i="1" lang="en-US" sz="1600" spc="-1" strike="noStrike">
                <a:solidFill>
                  <a:srgbClr val="000000"/>
                </a:solidFill>
                <a:latin typeface="Arial"/>
              </a:rPr>
              <a:t>Q</a:t>
            </a: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Die </a:t>
            </a:r>
            <a:r>
              <a:rPr b="1" lang="en-US" sz="1600" spc="-1" strike="noStrike">
                <a:solidFill>
                  <a:srgbClr val="c00000"/>
                </a:solidFill>
                <a:latin typeface="Arial"/>
              </a:rPr>
              <a:t>Produktionsschwelle</a:t>
            </a:r>
            <a:r>
              <a:rPr b="0" lang="en-US" sz="1600" spc="-1" strike="noStrike">
                <a:solidFill>
                  <a:srgbClr val="000000"/>
                </a:solidFill>
                <a:latin typeface="Arial"/>
              </a:rPr>
              <a:t> bezeichnet den niedrigsten Preis , ab dem der Erlös die variablen Kosten deckt:</a:t>
            </a: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Die Produktionsschwelle  befindet sich am Minimum von den </a:t>
            </a:r>
            <a:r>
              <a:rPr b="1" lang="en-US" sz="1600" spc="-1" strike="noStrike">
                <a:solidFill>
                  <a:srgbClr val="c00000"/>
                </a:solidFill>
                <a:latin typeface="Arial"/>
              </a:rPr>
              <a:t>durchschnittlichen variablen Kosten </a:t>
            </a:r>
            <a:r>
              <a:rPr b="0" lang="en-US" sz="1600" spc="-1" strike="noStrike">
                <a:solidFill>
                  <a:srgbClr val="000000"/>
                </a:solidFill>
                <a:latin typeface="Arial"/>
              </a:rPr>
              <a:t>oder </a:t>
            </a:r>
            <a:r>
              <a:rPr b="1" lang="en-US" sz="1600" spc="-1" strike="noStrike">
                <a:solidFill>
                  <a:srgbClr val="c00000"/>
                </a:solidFill>
                <a:latin typeface="Arial"/>
              </a:rPr>
              <a:t>variable Stückkosten</a:t>
            </a:r>
            <a:r>
              <a:rPr b="0" lang="en-US" sz="1600" spc="-1" strike="noStrike">
                <a:solidFill>
                  <a:srgbClr val="000000"/>
                </a:solidFill>
                <a:latin typeface="Arial"/>
              </a:rPr>
              <a:t> </a:t>
            </a:r>
            <a:r>
              <a:rPr b="0" i="1" lang="en-US" sz="1600" spc="-1" strike="noStrike">
                <a:solidFill>
                  <a:srgbClr val="000000"/>
                </a:solidFill>
                <a:latin typeface="Arial"/>
              </a:rPr>
              <a:t>/Q.</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An der Produktionsschwelle ist der Deckungsbeitrag gleich Null</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Times New Roman"/>
              </a:rPr>
              <a:t>	</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An der Produktionsschwelle entspricht der Verlust den Fixkosten.</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Ab dem Preis , lohnt sich die Produktion in der kurzen Frist.</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Unter dem Preis , stellt man die Produktion ein.</a:t>
            </a:r>
            <a:endParaRPr b="0" lang="en-US" sz="1600" spc="-1" strike="noStrike">
              <a:latin typeface="Arial"/>
            </a:endParaRPr>
          </a:p>
        </p:txBody>
      </p:sp>
      <p:sp>
        <p:nvSpPr>
          <p:cNvPr id="382" name="CustomShape 3"/>
          <p:cNvSpPr/>
          <p:nvPr/>
        </p:nvSpPr>
        <p:spPr>
          <a:xfrm>
            <a:off x="782640" y="1421640"/>
            <a:ext cx="7892640" cy="5262480"/>
          </a:xfrm>
          <a:prstGeom prst="rect">
            <a:avLst/>
          </a:prstGeom>
          <a:blipFill rotWithShape="0">
            <a:blip r:embed="rId1"/>
            <a:stretch>
              <a:fillRect l="-304" t="-345" r="0" b="-461"/>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TextShape 1"/>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Produktionsschwelle als Schnittpunkt von Umsatz und variablen Kosten</a:t>
            </a:r>
            <a:endParaRPr b="0" lang="en-US" sz="2800" spc="-1" strike="noStrike">
              <a:solidFill>
                <a:srgbClr val="000000"/>
              </a:solidFill>
              <a:latin typeface="Book Antiqua"/>
            </a:endParaRPr>
          </a:p>
        </p:txBody>
      </p:sp>
      <p:sp>
        <p:nvSpPr>
          <p:cNvPr id="384" name="Line 2"/>
          <p:cNvSpPr/>
          <p:nvPr/>
        </p:nvSpPr>
        <p:spPr>
          <a:xfrm>
            <a:off x="1385640" y="5835600"/>
            <a:ext cx="50760" cy="1440"/>
          </a:xfrm>
          <a:prstGeom prst="line">
            <a:avLst/>
          </a:prstGeom>
          <a:ln>
            <a:solidFill>
              <a:srgbClr val="000000"/>
            </a:solidFill>
          </a:ln>
        </p:spPr>
        <p:style>
          <a:lnRef idx="0"/>
          <a:fillRef idx="0"/>
          <a:effectRef idx="0"/>
          <a:fontRef idx="minor"/>
        </p:style>
      </p:sp>
      <p:sp>
        <p:nvSpPr>
          <p:cNvPr id="385" name="Line 3"/>
          <p:cNvSpPr/>
          <p:nvPr/>
        </p:nvSpPr>
        <p:spPr>
          <a:xfrm>
            <a:off x="1385640" y="5002200"/>
            <a:ext cx="50760" cy="1440"/>
          </a:xfrm>
          <a:prstGeom prst="line">
            <a:avLst/>
          </a:prstGeom>
          <a:ln>
            <a:solidFill>
              <a:srgbClr val="000000"/>
            </a:solidFill>
          </a:ln>
        </p:spPr>
        <p:style>
          <a:lnRef idx="0"/>
          <a:fillRef idx="0"/>
          <a:effectRef idx="0"/>
          <a:fontRef idx="minor"/>
        </p:style>
      </p:sp>
      <p:sp>
        <p:nvSpPr>
          <p:cNvPr id="386" name="Line 4"/>
          <p:cNvSpPr/>
          <p:nvPr/>
        </p:nvSpPr>
        <p:spPr>
          <a:xfrm>
            <a:off x="1385640" y="4170240"/>
            <a:ext cx="50760" cy="1440"/>
          </a:xfrm>
          <a:prstGeom prst="line">
            <a:avLst/>
          </a:prstGeom>
          <a:ln>
            <a:solidFill>
              <a:srgbClr val="000000"/>
            </a:solidFill>
          </a:ln>
        </p:spPr>
        <p:style>
          <a:lnRef idx="0"/>
          <a:fillRef idx="0"/>
          <a:effectRef idx="0"/>
          <a:fontRef idx="minor"/>
        </p:style>
      </p:sp>
      <p:sp>
        <p:nvSpPr>
          <p:cNvPr id="387" name="Line 5"/>
          <p:cNvSpPr/>
          <p:nvPr/>
        </p:nvSpPr>
        <p:spPr>
          <a:xfrm>
            <a:off x="1385640" y="3328920"/>
            <a:ext cx="50760" cy="1440"/>
          </a:xfrm>
          <a:prstGeom prst="line">
            <a:avLst/>
          </a:prstGeom>
          <a:ln>
            <a:solidFill>
              <a:srgbClr val="000000"/>
            </a:solidFill>
          </a:ln>
        </p:spPr>
        <p:style>
          <a:lnRef idx="0"/>
          <a:fillRef idx="0"/>
          <a:effectRef idx="0"/>
          <a:fontRef idx="minor"/>
        </p:style>
      </p:sp>
      <p:sp>
        <p:nvSpPr>
          <p:cNvPr id="388" name="Line 6"/>
          <p:cNvSpPr/>
          <p:nvPr/>
        </p:nvSpPr>
        <p:spPr>
          <a:xfrm>
            <a:off x="1385640" y="2495520"/>
            <a:ext cx="50760" cy="1440"/>
          </a:xfrm>
          <a:prstGeom prst="line">
            <a:avLst/>
          </a:prstGeom>
          <a:ln>
            <a:solidFill>
              <a:srgbClr val="000000"/>
            </a:solidFill>
          </a:ln>
        </p:spPr>
        <p:style>
          <a:lnRef idx="0"/>
          <a:fillRef idx="0"/>
          <a:effectRef idx="0"/>
          <a:fontRef idx="minor"/>
        </p:style>
      </p:sp>
      <p:sp>
        <p:nvSpPr>
          <p:cNvPr id="389" name="Line 7"/>
          <p:cNvSpPr/>
          <p:nvPr/>
        </p:nvSpPr>
        <p:spPr>
          <a:xfrm flipV="1">
            <a:off x="1436400" y="5835600"/>
            <a:ext cx="1800" cy="48960"/>
          </a:xfrm>
          <a:prstGeom prst="line">
            <a:avLst/>
          </a:prstGeom>
          <a:ln>
            <a:solidFill>
              <a:srgbClr val="000000"/>
            </a:solidFill>
          </a:ln>
        </p:spPr>
        <p:style>
          <a:lnRef idx="0"/>
          <a:fillRef idx="0"/>
          <a:effectRef idx="0"/>
          <a:fontRef idx="minor"/>
        </p:style>
      </p:sp>
      <p:sp>
        <p:nvSpPr>
          <p:cNvPr id="390" name="Line 8"/>
          <p:cNvSpPr/>
          <p:nvPr/>
        </p:nvSpPr>
        <p:spPr>
          <a:xfrm flipV="1">
            <a:off x="2401560" y="5835600"/>
            <a:ext cx="1800" cy="48960"/>
          </a:xfrm>
          <a:prstGeom prst="line">
            <a:avLst/>
          </a:prstGeom>
          <a:ln>
            <a:solidFill>
              <a:srgbClr val="000000"/>
            </a:solidFill>
          </a:ln>
        </p:spPr>
        <p:style>
          <a:lnRef idx="0"/>
          <a:fillRef idx="0"/>
          <a:effectRef idx="0"/>
          <a:fontRef idx="minor"/>
        </p:style>
      </p:sp>
      <p:sp>
        <p:nvSpPr>
          <p:cNvPr id="391" name="Line 9"/>
          <p:cNvSpPr/>
          <p:nvPr/>
        </p:nvSpPr>
        <p:spPr>
          <a:xfrm flipV="1">
            <a:off x="3368520" y="5835600"/>
            <a:ext cx="1440" cy="48960"/>
          </a:xfrm>
          <a:prstGeom prst="line">
            <a:avLst/>
          </a:prstGeom>
          <a:ln>
            <a:solidFill>
              <a:srgbClr val="000000"/>
            </a:solidFill>
          </a:ln>
        </p:spPr>
        <p:style>
          <a:lnRef idx="0"/>
          <a:fillRef idx="0"/>
          <a:effectRef idx="0"/>
          <a:fontRef idx="minor"/>
        </p:style>
      </p:sp>
      <p:sp>
        <p:nvSpPr>
          <p:cNvPr id="392" name="Line 10"/>
          <p:cNvSpPr/>
          <p:nvPr/>
        </p:nvSpPr>
        <p:spPr>
          <a:xfrm flipV="1">
            <a:off x="4333680" y="5835600"/>
            <a:ext cx="1440" cy="48960"/>
          </a:xfrm>
          <a:prstGeom prst="line">
            <a:avLst/>
          </a:prstGeom>
          <a:ln>
            <a:solidFill>
              <a:srgbClr val="000000"/>
            </a:solidFill>
          </a:ln>
        </p:spPr>
        <p:style>
          <a:lnRef idx="0"/>
          <a:fillRef idx="0"/>
          <a:effectRef idx="0"/>
          <a:fontRef idx="minor"/>
        </p:style>
      </p:sp>
      <p:sp>
        <p:nvSpPr>
          <p:cNvPr id="393" name="Line 11"/>
          <p:cNvSpPr/>
          <p:nvPr/>
        </p:nvSpPr>
        <p:spPr>
          <a:xfrm flipV="1">
            <a:off x="5290920" y="5835600"/>
            <a:ext cx="1800" cy="48960"/>
          </a:xfrm>
          <a:prstGeom prst="line">
            <a:avLst/>
          </a:prstGeom>
          <a:ln>
            <a:solidFill>
              <a:srgbClr val="000000"/>
            </a:solidFill>
          </a:ln>
        </p:spPr>
        <p:style>
          <a:lnRef idx="0"/>
          <a:fillRef idx="0"/>
          <a:effectRef idx="0"/>
          <a:fontRef idx="minor"/>
        </p:style>
      </p:sp>
      <p:sp>
        <p:nvSpPr>
          <p:cNvPr id="394" name="Line 12"/>
          <p:cNvSpPr/>
          <p:nvPr/>
        </p:nvSpPr>
        <p:spPr>
          <a:xfrm flipV="1">
            <a:off x="6257880" y="5835600"/>
            <a:ext cx="1440" cy="48960"/>
          </a:xfrm>
          <a:prstGeom prst="line">
            <a:avLst/>
          </a:prstGeom>
          <a:ln>
            <a:solidFill>
              <a:srgbClr val="000000"/>
            </a:solidFill>
          </a:ln>
        </p:spPr>
        <p:style>
          <a:lnRef idx="0"/>
          <a:fillRef idx="0"/>
          <a:effectRef idx="0"/>
          <a:fontRef idx="minor"/>
        </p:style>
      </p:sp>
      <p:sp>
        <p:nvSpPr>
          <p:cNvPr id="395" name="Line 13"/>
          <p:cNvSpPr/>
          <p:nvPr/>
        </p:nvSpPr>
        <p:spPr>
          <a:xfrm flipV="1">
            <a:off x="7223040" y="5835600"/>
            <a:ext cx="1440" cy="48960"/>
          </a:xfrm>
          <a:prstGeom prst="line">
            <a:avLst/>
          </a:prstGeom>
          <a:ln>
            <a:solidFill>
              <a:srgbClr val="000000"/>
            </a:solidFill>
          </a:ln>
        </p:spPr>
        <p:style>
          <a:lnRef idx="0"/>
          <a:fillRef idx="0"/>
          <a:effectRef idx="0"/>
          <a:fontRef idx="minor"/>
        </p:style>
      </p:sp>
      <p:sp>
        <p:nvSpPr>
          <p:cNvPr id="396" name="CustomShape 14"/>
          <p:cNvSpPr/>
          <p:nvPr/>
        </p:nvSpPr>
        <p:spPr>
          <a:xfrm>
            <a:off x="1436760" y="4386240"/>
            <a:ext cx="240840" cy="199800"/>
          </a:xfrm>
          <a:custGeom>
            <a:avLst/>
            <a:gdLst/>
            <a:ahLst/>
            <a:rect l="l" t="t" r="r" b="b"/>
            <a:pathLst>
              <a:path w="152" h="126">
                <a:moveTo>
                  <a:pt x="0" y="126"/>
                </a:moveTo>
                <a:lnTo>
                  <a:pt x="73" y="63"/>
                </a:lnTo>
                <a:lnTo>
                  <a:pt x="152" y="0"/>
                </a:lnTo>
              </a:path>
            </a:pathLst>
          </a:custGeom>
          <a:noFill/>
          <a:ln w="25560">
            <a:solidFill>
              <a:srgbClr val="000000"/>
            </a:solidFill>
            <a:round/>
          </a:ln>
        </p:spPr>
        <p:style>
          <a:lnRef idx="0"/>
          <a:fillRef idx="0"/>
          <a:effectRef idx="0"/>
          <a:fontRef idx="minor"/>
        </p:style>
      </p:sp>
      <p:sp>
        <p:nvSpPr>
          <p:cNvPr id="397" name="CustomShape 15"/>
          <p:cNvSpPr/>
          <p:nvPr/>
        </p:nvSpPr>
        <p:spPr>
          <a:xfrm>
            <a:off x="1677960" y="4227480"/>
            <a:ext cx="240840" cy="158400"/>
          </a:xfrm>
          <a:custGeom>
            <a:avLst/>
            <a:gdLst/>
            <a:ahLst/>
            <a:rect l="l" t="t" r="r" b="b"/>
            <a:pathLst>
              <a:path w="152" h="100">
                <a:moveTo>
                  <a:pt x="0" y="100"/>
                </a:moveTo>
                <a:lnTo>
                  <a:pt x="73" y="48"/>
                </a:lnTo>
                <a:lnTo>
                  <a:pt x="152" y="0"/>
                </a:lnTo>
              </a:path>
            </a:pathLst>
          </a:custGeom>
          <a:noFill/>
          <a:ln w="25560">
            <a:solidFill>
              <a:srgbClr val="000000"/>
            </a:solidFill>
            <a:round/>
          </a:ln>
        </p:spPr>
        <p:style>
          <a:lnRef idx="0"/>
          <a:fillRef idx="0"/>
          <a:effectRef idx="0"/>
          <a:fontRef idx="minor"/>
        </p:style>
      </p:sp>
      <p:sp>
        <p:nvSpPr>
          <p:cNvPr id="398" name="CustomShape 16"/>
          <p:cNvSpPr/>
          <p:nvPr/>
        </p:nvSpPr>
        <p:spPr>
          <a:xfrm>
            <a:off x="1919160" y="4086360"/>
            <a:ext cx="240840" cy="140760"/>
          </a:xfrm>
          <a:custGeom>
            <a:avLst/>
            <a:gdLst/>
            <a:ahLst/>
            <a:rect l="l" t="t" r="r" b="b"/>
            <a:pathLst>
              <a:path w="152" h="89">
                <a:moveTo>
                  <a:pt x="0" y="89"/>
                </a:moveTo>
                <a:lnTo>
                  <a:pt x="74" y="42"/>
                </a:lnTo>
                <a:lnTo>
                  <a:pt x="152" y="0"/>
                </a:lnTo>
              </a:path>
            </a:pathLst>
          </a:custGeom>
          <a:noFill/>
          <a:ln w="25560">
            <a:solidFill>
              <a:srgbClr val="000000"/>
            </a:solidFill>
            <a:round/>
          </a:ln>
        </p:spPr>
        <p:style>
          <a:lnRef idx="0"/>
          <a:fillRef idx="0"/>
          <a:effectRef idx="0"/>
          <a:fontRef idx="minor"/>
        </p:style>
      </p:sp>
      <p:sp>
        <p:nvSpPr>
          <p:cNvPr id="399" name="CustomShape 17"/>
          <p:cNvSpPr/>
          <p:nvPr/>
        </p:nvSpPr>
        <p:spPr>
          <a:xfrm>
            <a:off x="2160720" y="3970440"/>
            <a:ext cx="240840" cy="115560"/>
          </a:xfrm>
          <a:custGeom>
            <a:avLst/>
            <a:gdLst/>
            <a:ahLst/>
            <a:rect l="l" t="t" r="r" b="b"/>
            <a:pathLst>
              <a:path w="152" h="73">
                <a:moveTo>
                  <a:pt x="0" y="73"/>
                </a:moveTo>
                <a:lnTo>
                  <a:pt x="74" y="37"/>
                </a:lnTo>
                <a:lnTo>
                  <a:pt x="152" y="0"/>
                </a:lnTo>
              </a:path>
            </a:pathLst>
          </a:custGeom>
          <a:noFill/>
          <a:ln w="25560">
            <a:solidFill>
              <a:srgbClr val="000000"/>
            </a:solidFill>
            <a:round/>
          </a:ln>
        </p:spPr>
        <p:style>
          <a:lnRef idx="0"/>
          <a:fillRef idx="0"/>
          <a:effectRef idx="0"/>
          <a:fontRef idx="minor"/>
        </p:style>
      </p:sp>
      <p:sp>
        <p:nvSpPr>
          <p:cNvPr id="400" name="CustomShape 18"/>
          <p:cNvSpPr/>
          <p:nvPr/>
        </p:nvSpPr>
        <p:spPr>
          <a:xfrm>
            <a:off x="2401920" y="3878280"/>
            <a:ext cx="240840" cy="91800"/>
          </a:xfrm>
          <a:custGeom>
            <a:avLst/>
            <a:gdLst/>
            <a:ahLst/>
            <a:rect l="l" t="t" r="r" b="b"/>
            <a:pathLst>
              <a:path w="152" h="58">
                <a:moveTo>
                  <a:pt x="0" y="58"/>
                </a:moveTo>
                <a:lnTo>
                  <a:pt x="74" y="26"/>
                </a:lnTo>
                <a:lnTo>
                  <a:pt x="152" y="0"/>
                </a:lnTo>
              </a:path>
            </a:pathLst>
          </a:custGeom>
          <a:noFill/>
          <a:ln w="25560">
            <a:solidFill>
              <a:srgbClr val="000000"/>
            </a:solidFill>
            <a:round/>
          </a:ln>
        </p:spPr>
        <p:style>
          <a:lnRef idx="0"/>
          <a:fillRef idx="0"/>
          <a:effectRef idx="0"/>
          <a:fontRef idx="minor"/>
        </p:style>
      </p:sp>
      <p:sp>
        <p:nvSpPr>
          <p:cNvPr id="401" name="Line 19"/>
          <p:cNvSpPr/>
          <p:nvPr/>
        </p:nvSpPr>
        <p:spPr>
          <a:xfrm flipV="1">
            <a:off x="2643120" y="3803400"/>
            <a:ext cx="242640" cy="74520"/>
          </a:xfrm>
          <a:prstGeom prst="line">
            <a:avLst/>
          </a:prstGeom>
          <a:ln w="25560">
            <a:solidFill>
              <a:srgbClr val="000000"/>
            </a:solidFill>
            <a:round/>
          </a:ln>
        </p:spPr>
        <p:style>
          <a:lnRef idx="0"/>
          <a:fillRef idx="0"/>
          <a:effectRef idx="0"/>
          <a:fontRef idx="minor"/>
        </p:style>
      </p:sp>
      <p:sp>
        <p:nvSpPr>
          <p:cNvPr id="402" name="CustomShape 20"/>
          <p:cNvSpPr/>
          <p:nvPr/>
        </p:nvSpPr>
        <p:spPr>
          <a:xfrm>
            <a:off x="2886120" y="3736800"/>
            <a:ext cx="240840" cy="66240"/>
          </a:xfrm>
          <a:custGeom>
            <a:avLst/>
            <a:gdLst/>
            <a:ahLst/>
            <a:rect l="l" t="t" r="r" b="b"/>
            <a:pathLst>
              <a:path w="152" h="42">
                <a:moveTo>
                  <a:pt x="0" y="42"/>
                </a:moveTo>
                <a:lnTo>
                  <a:pt x="73" y="21"/>
                </a:lnTo>
                <a:lnTo>
                  <a:pt x="152" y="0"/>
                </a:lnTo>
              </a:path>
            </a:pathLst>
          </a:custGeom>
          <a:noFill/>
          <a:ln w="25560">
            <a:solidFill>
              <a:srgbClr val="000000"/>
            </a:solidFill>
            <a:round/>
          </a:ln>
        </p:spPr>
        <p:style>
          <a:lnRef idx="0"/>
          <a:fillRef idx="0"/>
          <a:effectRef idx="0"/>
          <a:fontRef idx="minor"/>
        </p:style>
      </p:sp>
      <p:sp>
        <p:nvSpPr>
          <p:cNvPr id="403" name="CustomShape 21"/>
          <p:cNvSpPr/>
          <p:nvPr/>
        </p:nvSpPr>
        <p:spPr>
          <a:xfrm>
            <a:off x="3127320" y="3695760"/>
            <a:ext cx="240840" cy="41040"/>
          </a:xfrm>
          <a:custGeom>
            <a:avLst/>
            <a:gdLst/>
            <a:ahLst/>
            <a:rect l="l" t="t" r="r" b="b"/>
            <a:pathLst>
              <a:path w="152" h="26">
                <a:moveTo>
                  <a:pt x="0" y="26"/>
                </a:moveTo>
                <a:lnTo>
                  <a:pt x="73" y="10"/>
                </a:lnTo>
                <a:lnTo>
                  <a:pt x="152" y="0"/>
                </a:lnTo>
              </a:path>
            </a:pathLst>
          </a:custGeom>
          <a:noFill/>
          <a:ln w="25560">
            <a:solidFill>
              <a:srgbClr val="000000"/>
            </a:solidFill>
            <a:round/>
          </a:ln>
        </p:spPr>
        <p:style>
          <a:lnRef idx="0"/>
          <a:fillRef idx="0"/>
          <a:effectRef idx="0"/>
          <a:fontRef idx="minor"/>
        </p:style>
      </p:sp>
      <p:sp>
        <p:nvSpPr>
          <p:cNvPr id="404" name="CustomShape 22"/>
          <p:cNvSpPr/>
          <p:nvPr/>
        </p:nvSpPr>
        <p:spPr>
          <a:xfrm>
            <a:off x="3368520" y="3652920"/>
            <a:ext cx="240840" cy="42480"/>
          </a:xfrm>
          <a:custGeom>
            <a:avLst/>
            <a:gdLst/>
            <a:ahLst/>
            <a:rect l="l" t="t" r="r" b="b"/>
            <a:pathLst>
              <a:path w="152" h="27">
                <a:moveTo>
                  <a:pt x="0" y="27"/>
                </a:moveTo>
                <a:lnTo>
                  <a:pt x="73" y="11"/>
                </a:lnTo>
                <a:lnTo>
                  <a:pt x="152" y="0"/>
                </a:lnTo>
              </a:path>
            </a:pathLst>
          </a:custGeom>
          <a:noFill/>
          <a:ln w="25560">
            <a:solidFill>
              <a:srgbClr val="000000"/>
            </a:solidFill>
            <a:round/>
          </a:ln>
        </p:spPr>
        <p:style>
          <a:lnRef idx="0"/>
          <a:fillRef idx="0"/>
          <a:effectRef idx="0"/>
          <a:fontRef idx="minor"/>
        </p:style>
      </p:sp>
      <p:sp>
        <p:nvSpPr>
          <p:cNvPr id="405" name="CustomShape 23"/>
          <p:cNvSpPr/>
          <p:nvPr/>
        </p:nvSpPr>
        <p:spPr>
          <a:xfrm>
            <a:off x="3610080" y="3629160"/>
            <a:ext cx="240840" cy="23400"/>
          </a:xfrm>
          <a:custGeom>
            <a:avLst/>
            <a:gdLst/>
            <a:ahLst/>
            <a:rect l="l" t="t" r="r" b="b"/>
            <a:pathLst>
              <a:path w="152" h="15">
                <a:moveTo>
                  <a:pt x="0" y="15"/>
                </a:moveTo>
                <a:lnTo>
                  <a:pt x="73" y="5"/>
                </a:lnTo>
                <a:lnTo>
                  <a:pt x="152" y="0"/>
                </a:lnTo>
              </a:path>
            </a:pathLst>
          </a:custGeom>
          <a:noFill/>
          <a:ln w="25560">
            <a:solidFill>
              <a:srgbClr val="000000"/>
            </a:solidFill>
            <a:round/>
          </a:ln>
        </p:spPr>
        <p:style>
          <a:lnRef idx="0"/>
          <a:fillRef idx="0"/>
          <a:effectRef idx="0"/>
          <a:fontRef idx="minor"/>
        </p:style>
      </p:sp>
      <p:sp>
        <p:nvSpPr>
          <p:cNvPr id="406" name="Line 24"/>
          <p:cNvSpPr/>
          <p:nvPr/>
        </p:nvSpPr>
        <p:spPr>
          <a:xfrm flipV="1">
            <a:off x="3850920" y="3603600"/>
            <a:ext cx="241560" cy="25200"/>
          </a:xfrm>
          <a:prstGeom prst="line">
            <a:avLst/>
          </a:prstGeom>
          <a:ln w="25560">
            <a:solidFill>
              <a:srgbClr val="000000"/>
            </a:solidFill>
            <a:round/>
          </a:ln>
        </p:spPr>
        <p:style>
          <a:lnRef idx="0"/>
          <a:fillRef idx="0"/>
          <a:effectRef idx="0"/>
          <a:fontRef idx="minor"/>
        </p:style>
      </p:sp>
      <p:sp>
        <p:nvSpPr>
          <p:cNvPr id="407" name="Line 25"/>
          <p:cNvSpPr/>
          <p:nvPr/>
        </p:nvSpPr>
        <p:spPr>
          <a:xfrm flipV="1">
            <a:off x="4092480" y="3578040"/>
            <a:ext cx="241200" cy="25560"/>
          </a:xfrm>
          <a:prstGeom prst="line">
            <a:avLst/>
          </a:prstGeom>
          <a:ln w="25560">
            <a:solidFill>
              <a:srgbClr val="000000"/>
            </a:solidFill>
            <a:round/>
          </a:ln>
        </p:spPr>
        <p:style>
          <a:lnRef idx="0"/>
          <a:fillRef idx="0"/>
          <a:effectRef idx="0"/>
          <a:fontRef idx="minor"/>
        </p:style>
      </p:sp>
      <p:sp>
        <p:nvSpPr>
          <p:cNvPr id="408" name="Line 26"/>
          <p:cNvSpPr/>
          <p:nvPr/>
        </p:nvSpPr>
        <p:spPr>
          <a:xfrm flipV="1">
            <a:off x="4333680" y="3562200"/>
            <a:ext cx="241200" cy="15840"/>
          </a:xfrm>
          <a:prstGeom prst="line">
            <a:avLst/>
          </a:prstGeom>
          <a:ln w="25560">
            <a:solidFill>
              <a:srgbClr val="000000"/>
            </a:solidFill>
            <a:round/>
          </a:ln>
        </p:spPr>
        <p:style>
          <a:lnRef idx="0"/>
          <a:fillRef idx="0"/>
          <a:effectRef idx="0"/>
          <a:fontRef idx="minor"/>
        </p:style>
      </p:sp>
      <p:sp>
        <p:nvSpPr>
          <p:cNvPr id="409" name="Line 27"/>
          <p:cNvSpPr/>
          <p:nvPr/>
        </p:nvSpPr>
        <p:spPr>
          <a:xfrm flipV="1">
            <a:off x="4574880" y="3536640"/>
            <a:ext cx="243000" cy="25560"/>
          </a:xfrm>
          <a:prstGeom prst="line">
            <a:avLst/>
          </a:prstGeom>
          <a:ln w="25560">
            <a:solidFill>
              <a:srgbClr val="000000"/>
            </a:solidFill>
            <a:round/>
          </a:ln>
        </p:spPr>
        <p:style>
          <a:lnRef idx="0"/>
          <a:fillRef idx="0"/>
          <a:effectRef idx="0"/>
          <a:fontRef idx="minor"/>
        </p:style>
      </p:sp>
      <p:sp>
        <p:nvSpPr>
          <p:cNvPr id="410" name="CustomShape 28"/>
          <p:cNvSpPr/>
          <p:nvPr/>
        </p:nvSpPr>
        <p:spPr>
          <a:xfrm>
            <a:off x="4818240" y="3511440"/>
            <a:ext cx="240840" cy="25200"/>
          </a:xfrm>
          <a:custGeom>
            <a:avLst/>
            <a:gdLst/>
            <a:ahLst/>
            <a:rect l="l" t="t" r="r" b="b"/>
            <a:pathLst>
              <a:path w="152" h="16">
                <a:moveTo>
                  <a:pt x="0" y="16"/>
                </a:moveTo>
                <a:lnTo>
                  <a:pt x="78" y="11"/>
                </a:lnTo>
                <a:lnTo>
                  <a:pt x="152" y="0"/>
                </a:lnTo>
              </a:path>
            </a:pathLst>
          </a:custGeom>
          <a:noFill/>
          <a:ln w="25560">
            <a:solidFill>
              <a:srgbClr val="000000"/>
            </a:solidFill>
            <a:round/>
          </a:ln>
        </p:spPr>
        <p:style>
          <a:lnRef idx="0"/>
          <a:fillRef idx="0"/>
          <a:effectRef idx="0"/>
          <a:fontRef idx="minor"/>
        </p:style>
      </p:sp>
      <p:sp>
        <p:nvSpPr>
          <p:cNvPr id="411" name="CustomShape 29"/>
          <p:cNvSpPr/>
          <p:nvPr/>
        </p:nvSpPr>
        <p:spPr>
          <a:xfrm>
            <a:off x="5059440" y="3470400"/>
            <a:ext cx="231480" cy="41040"/>
          </a:xfrm>
          <a:custGeom>
            <a:avLst/>
            <a:gdLst/>
            <a:ahLst/>
            <a:rect l="l" t="t" r="r" b="b"/>
            <a:pathLst>
              <a:path w="146" h="26">
                <a:moveTo>
                  <a:pt x="0" y="26"/>
                </a:moveTo>
                <a:lnTo>
                  <a:pt x="73" y="16"/>
                </a:lnTo>
                <a:lnTo>
                  <a:pt x="146" y="0"/>
                </a:lnTo>
              </a:path>
            </a:pathLst>
          </a:custGeom>
          <a:noFill/>
          <a:ln w="25560">
            <a:solidFill>
              <a:srgbClr val="000000"/>
            </a:solidFill>
            <a:round/>
          </a:ln>
        </p:spPr>
        <p:style>
          <a:lnRef idx="0"/>
          <a:fillRef idx="0"/>
          <a:effectRef idx="0"/>
          <a:fontRef idx="minor"/>
        </p:style>
      </p:sp>
      <p:sp>
        <p:nvSpPr>
          <p:cNvPr id="412" name="Line 30"/>
          <p:cNvSpPr/>
          <p:nvPr/>
        </p:nvSpPr>
        <p:spPr>
          <a:xfrm flipV="1">
            <a:off x="5290920" y="3420720"/>
            <a:ext cx="243000" cy="49320"/>
          </a:xfrm>
          <a:prstGeom prst="line">
            <a:avLst/>
          </a:prstGeom>
          <a:ln w="25560">
            <a:solidFill>
              <a:srgbClr val="000000"/>
            </a:solidFill>
            <a:round/>
          </a:ln>
        </p:spPr>
        <p:style>
          <a:lnRef idx="0"/>
          <a:fillRef idx="0"/>
          <a:effectRef idx="0"/>
          <a:fontRef idx="minor"/>
        </p:style>
      </p:sp>
      <p:sp>
        <p:nvSpPr>
          <p:cNvPr id="413" name="Line 31"/>
          <p:cNvSpPr/>
          <p:nvPr/>
        </p:nvSpPr>
        <p:spPr>
          <a:xfrm flipV="1">
            <a:off x="5533920" y="3362040"/>
            <a:ext cx="241200" cy="58680"/>
          </a:xfrm>
          <a:prstGeom prst="line">
            <a:avLst/>
          </a:prstGeom>
          <a:ln w="25560">
            <a:solidFill>
              <a:srgbClr val="000000"/>
            </a:solidFill>
            <a:round/>
          </a:ln>
        </p:spPr>
        <p:style>
          <a:lnRef idx="0"/>
          <a:fillRef idx="0"/>
          <a:effectRef idx="0"/>
          <a:fontRef idx="minor"/>
        </p:style>
      </p:sp>
      <p:sp>
        <p:nvSpPr>
          <p:cNvPr id="414" name="Line 32"/>
          <p:cNvSpPr/>
          <p:nvPr/>
        </p:nvSpPr>
        <p:spPr>
          <a:xfrm flipV="1">
            <a:off x="5775120" y="3287520"/>
            <a:ext cx="241200" cy="74520"/>
          </a:xfrm>
          <a:prstGeom prst="line">
            <a:avLst/>
          </a:prstGeom>
          <a:ln w="25560">
            <a:solidFill>
              <a:srgbClr val="000000"/>
            </a:solidFill>
            <a:round/>
          </a:ln>
        </p:spPr>
        <p:style>
          <a:lnRef idx="0"/>
          <a:fillRef idx="0"/>
          <a:effectRef idx="0"/>
          <a:fontRef idx="minor"/>
        </p:style>
      </p:sp>
      <p:sp>
        <p:nvSpPr>
          <p:cNvPr id="415" name="CustomShape 33"/>
          <p:cNvSpPr/>
          <p:nvPr/>
        </p:nvSpPr>
        <p:spPr>
          <a:xfrm>
            <a:off x="6016680" y="3195720"/>
            <a:ext cx="240840" cy="91800"/>
          </a:xfrm>
          <a:custGeom>
            <a:avLst/>
            <a:gdLst/>
            <a:ahLst/>
            <a:rect l="l" t="t" r="r" b="b"/>
            <a:pathLst>
              <a:path w="152" h="58">
                <a:moveTo>
                  <a:pt x="0" y="58"/>
                </a:moveTo>
                <a:lnTo>
                  <a:pt x="73" y="31"/>
                </a:lnTo>
                <a:lnTo>
                  <a:pt x="152" y="0"/>
                </a:lnTo>
              </a:path>
            </a:pathLst>
          </a:custGeom>
          <a:noFill/>
          <a:ln w="25560">
            <a:solidFill>
              <a:srgbClr val="000000"/>
            </a:solidFill>
            <a:round/>
          </a:ln>
        </p:spPr>
        <p:style>
          <a:lnRef idx="0"/>
          <a:fillRef idx="0"/>
          <a:effectRef idx="0"/>
          <a:fontRef idx="minor"/>
        </p:style>
      </p:sp>
      <p:sp>
        <p:nvSpPr>
          <p:cNvPr id="416" name="CustomShape 34"/>
          <p:cNvSpPr/>
          <p:nvPr/>
        </p:nvSpPr>
        <p:spPr>
          <a:xfrm>
            <a:off x="6257880" y="3079800"/>
            <a:ext cx="240840" cy="115560"/>
          </a:xfrm>
          <a:custGeom>
            <a:avLst/>
            <a:gdLst/>
            <a:ahLst/>
            <a:rect l="l" t="t" r="r" b="b"/>
            <a:pathLst>
              <a:path w="152" h="73">
                <a:moveTo>
                  <a:pt x="0" y="73"/>
                </a:moveTo>
                <a:lnTo>
                  <a:pt x="73" y="36"/>
                </a:lnTo>
                <a:lnTo>
                  <a:pt x="152" y="0"/>
                </a:lnTo>
              </a:path>
            </a:pathLst>
          </a:custGeom>
          <a:noFill/>
          <a:ln w="25560">
            <a:solidFill>
              <a:srgbClr val="000000"/>
            </a:solidFill>
            <a:round/>
          </a:ln>
        </p:spPr>
        <p:style>
          <a:lnRef idx="0"/>
          <a:fillRef idx="0"/>
          <a:effectRef idx="0"/>
          <a:fontRef idx="minor"/>
        </p:style>
      </p:sp>
      <p:sp>
        <p:nvSpPr>
          <p:cNvPr id="417" name="CustomShape 35"/>
          <p:cNvSpPr/>
          <p:nvPr/>
        </p:nvSpPr>
        <p:spPr>
          <a:xfrm>
            <a:off x="6499080" y="2936880"/>
            <a:ext cx="240840" cy="142560"/>
          </a:xfrm>
          <a:custGeom>
            <a:avLst/>
            <a:gdLst/>
            <a:ahLst/>
            <a:rect l="l" t="t" r="r" b="b"/>
            <a:pathLst>
              <a:path w="152" h="90">
                <a:moveTo>
                  <a:pt x="0" y="90"/>
                </a:moveTo>
                <a:lnTo>
                  <a:pt x="74" y="48"/>
                </a:lnTo>
                <a:lnTo>
                  <a:pt x="152" y="0"/>
                </a:lnTo>
              </a:path>
            </a:pathLst>
          </a:custGeom>
          <a:noFill/>
          <a:ln w="25560">
            <a:solidFill>
              <a:srgbClr val="000000"/>
            </a:solidFill>
            <a:round/>
          </a:ln>
        </p:spPr>
        <p:style>
          <a:lnRef idx="0"/>
          <a:fillRef idx="0"/>
          <a:effectRef idx="0"/>
          <a:fontRef idx="minor"/>
        </p:style>
      </p:sp>
      <p:sp>
        <p:nvSpPr>
          <p:cNvPr id="418" name="CustomShape 36"/>
          <p:cNvSpPr/>
          <p:nvPr/>
        </p:nvSpPr>
        <p:spPr>
          <a:xfrm>
            <a:off x="6740640" y="2771640"/>
            <a:ext cx="240840" cy="164880"/>
          </a:xfrm>
          <a:custGeom>
            <a:avLst/>
            <a:gdLst/>
            <a:ahLst/>
            <a:rect l="l" t="t" r="r" b="b"/>
            <a:pathLst>
              <a:path w="152" h="104">
                <a:moveTo>
                  <a:pt x="0" y="104"/>
                </a:moveTo>
                <a:lnTo>
                  <a:pt x="74" y="52"/>
                </a:lnTo>
                <a:lnTo>
                  <a:pt x="152" y="0"/>
                </a:lnTo>
              </a:path>
            </a:pathLst>
          </a:custGeom>
          <a:noFill/>
          <a:ln w="25560">
            <a:solidFill>
              <a:srgbClr val="000000"/>
            </a:solidFill>
            <a:round/>
          </a:ln>
        </p:spPr>
        <p:style>
          <a:lnRef idx="0"/>
          <a:fillRef idx="0"/>
          <a:effectRef idx="0"/>
          <a:fontRef idx="minor"/>
        </p:style>
      </p:sp>
      <p:sp>
        <p:nvSpPr>
          <p:cNvPr id="419" name="CustomShape 37"/>
          <p:cNvSpPr/>
          <p:nvPr/>
        </p:nvSpPr>
        <p:spPr>
          <a:xfrm>
            <a:off x="6981840" y="2579760"/>
            <a:ext cx="240840" cy="191880"/>
          </a:xfrm>
          <a:custGeom>
            <a:avLst/>
            <a:gdLst/>
            <a:ahLst/>
            <a:rect l="l" t="t" r="r" b="b"/>
            <a:pathLst>
              <a:path w="152" h="121">
                <a:moveTo>
                  <a:pt x="0" y="121"/>
                </a:moveTo>
                <a:lnTo>
                  <a:pt x="74" y="63"/>
                </a:lnTo>
                <a:lnTo>
                  <a:pt x="152" y="0"/>
                </a:lnTo>
              </a:path>
            </a:pathLst>
          </a:custGeom>
          <a:noFill/>
          <a:ln w="25560">
            <a:solidFill>
              <a:srgbClr val="000000"/>
            </a:solidFill>
            <a:round/>
          </a:ln>
        </p:spPr>
        <p:style>
          <a:lnRef idx="0"/>
          <a:fillRef idx="0"/>
          <a:effectRef idx="0"/>
          <a:fontRef idx="minor"/>
        </p:style>
      </p:sp>
      <p:sp>
        <p:nvSpPr>
          <p:cNvPr id="420" name="CustomShape 38"/>
          <p:cNvSpPr/>
          <p:nvPr/>
        </p:nvSpPr>
        <p:spPr>
          <a:xfrm>
            <a:off x="7223040" y="2354400"/>
            <a:ext cx="242640" cy="225000"/>
          </a:xfrm>
          <a:custGeom>
            <a:avLst/>
            <a:gdLst/>
            <a:ahLst/>
            <a:rect l="l" t="t" r="r" b="b"/>
            <a:pathLst>
              <a:path w="153" h="142">
                <a:moveTo>
                  <a:pt x="0" y="142"/>
                </a:moveTo>
                <a:lnTo>
                  <a:pt x="74" y="74"/>
                </a:lnTo>
                <a:lnTo>
                  <a:pt x="153" y="0"/>
                </a:lnTo>
              </a:path>
            </a:pathLst>
          </a:custGeom>
          <a:noFill/>
          <a:ln w="25560">
            <a:solidFill>
              <a:srgbClr val="000000"/>
            </a:solidFill>
            <a:round/>
          </a:ln>
        </p:spPr>
        <p:style>
          <a:lnRef idx="0"/>
          <a:fillRef idx="0"/>
          <a:effectRef idx="0"/>
          <a:fontRef idx="minor"/>
        </p:style>
      </p:sp>
      <p:sp>
        <p:nvSpPr>
          <p:cNvPr id="421" name="CustomShape 39"/>
          <p:cNvSpPr/>
          <p:nvPr/>
        </p:nvSpPr>
        <p:spPr>
          <a:xfrm>
            <a:off x="7466040" y="2097000"/>
            <a:ext cx="240840" cy="256680"/>
          </a:xfrm>
          <a:custGeom>
            <a:avLst/>
            <a:gdLst/>
            <a:ahLst/>
            <a:rect l="l" t="t" r="r" b="b"/>
            <a:pathLst>
              <a:path w="152" h="162">
                <a:moveTo>
                  <a:pt x="0" y="162"/>
                </a:moveTo>
                <a:lnTo>
                  <a:pt x="73" y="84"/>
                </a:lnTo>
                <a:lnTo>
                  <a:pt x="152" y="0"/>
                </a:lnTo>
              </a:path>
            </a:pathLst>
          </a:custGeom>
          <a:noFill/>
          <a:ln w="25560">
            <a:solidFill>
              <a:srgbClr val="000000"/>
            </a:solidFill>
            <a:round/>
          </a:ln>
        </p:spPr>
        <p:style>
          <a:lnRef idx="0"/>
          <a:fillRef idx="0"/>
          <a:effectRef idx="0"/>
          <a:fontRef idx="minor"/>
        </p:style>
      </p:sp>
      <p:sp>
        <p:nvSpPr>
          <p:cNvPr id="422" name="CustomShape 40"/>
          <p:cNvSpPr/>
          <p:nvPr/>
        </p:nvSpPr>
        <p:spPr>
          <a:xfrm>
            <a:off x="7707240" y="1805040"/>
            <a:ext cx="240840" cy="291600"/>
          </a:xfrm>
          <a:custGeom>
            <a:avLst/>
            <a:gdLst/>
            <a:ahLst/>
            <a:rect l="l" t="t" r="r" b="b"/>
            <a:pathLst>
              <a:path w="152" h="184">
                <a:moveTo>
                  <a:pt x="0" y="184"/>
                </a:moveTo>
                <a:lnTo>
                  <a:pt x="73" y="94"/>
                </a:lnTo>
                <a:lnTo>
                  <a:pt x="152" y="0"/>
                </a:lnTo>
              </a:path>
            </a:pathLst>
          </a:custGeom>
          <a:noFill/>
          <a:ln w="25560">
            <a:solidFill>
              <a:srgbClr val="000000"/>
            </a:solidFill>
            <a:round/>
          </a:ln>
        </p:spPr>
        <p:style>
          <a:lnRef idx="0"/>
          <a:fillRef idx="0"/>
          <a:effectRef idx="0"/>
          <a:fontRef idx="minor"/>
        </p:style>
      </p:sp>
      <p:sp>
        <p:nvSpPr>
          <p:cNvPr id="423" name="CustomShape 41"/>
          <p:cNvSpPr/>
          <p:nvPr/>
        </p:nvSpPr>
        <p:spPr>
          <a:xfrm>
            <a:off x="1192320" y="574344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424" name="CustomShape 42"/>
          <p:cNvSpPr/>
          <p:nvPr/>
        </p:nvSpPr>
        <p:spPr>
          <a:xfrm>
            <a:off x="1101600" y="49100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425" name="CustomShape 43"/>
          <p:cNvSpPr/>
          <p:nvPr/>
        </p:nvSpPr>
        <p:spPr>
          <a:xfrm>
            <a:off x="1101600" y="40784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20</a:t>
            </a:r>
            <a:endParaRPr b="0" lang="en-US" sz="1600" spc="-1" strike="noStrike">
              <a:latin typeface="Arial"/>
            </a:endParaRPr>
          </a:p>
        </p:txBody>
      </p:sp>
      <p:sp>
        <p:nvSpPr>
          <p:cNvPr id="426" name="CustomShape 44"/>
          <p:cNvSpPr/>
          <p:nvPr/>
        </p:nvSpPr>
        <p:spPr>
          <a:xfrm>
            <a:off x="1101600" y="323676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30</a:t>
            </a:r>
            <a:endParaRPr b="0" lang="en-US" sz="1600" spc="-1" strike="noStrike">
              <a:latin typeface="Arial"/>
            </a:endParaRPr>
          </a:p>
        </p:txBody>
      </p:sp>
      <p:sp>
        <p:nvSpPr>
          <p:cNvPr id="427" name="CustomShape 45"/>
          <p:cNvSpPr/>
          <p:nvPr/>
        </p:nvSpPr>
        <p:spPr>
          <a:xfrm>
            <a:off x="1101600" y="240516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40</a:t>
            </a:r>
            <a:endParaRPr b="0" lang="en-US" sz="1600" spc="-1" strike="noStrike">
              <a:latin typeface="Arial"/>
            </a:endParaRPr>
          </a:p>
        </p:txBody>
      </p:sp>
      <p:sp>
        <p:nvSpPr>
          <p:cNvPr id="428" name="CustomShape 46"/>
          <p:cNvSpPr/>
          <p:nvPr/>
        </p:nvSpPr>
        <p:spPr>
          <a:xfrm>
            <a:off x="139536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429" name="CustomShape 47"/>
          <p:cNvSpPr/>
          <p:nvPr/>
        </p:nvSpPr>
        <p:spPr>
          <a:xfrm>
            <a:off x="236052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430" name="CustomShape 48"/>
          <p:cNvSpPr/>
          <p:nvPr/>
        </p:nvSpPr>
        <p:spPr>
          <a:xfrm>
            <a:off x="332748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431" name="CustomShape 49"/>
          <p:cNvSpPr/>
          <p:nvPr/>
        </p:nvSpPr>
        <p:spPr>
          <a:xfrm>
            <a:off x="429264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432" name="CustomShape 50"/>
          <p:cNvSpPr/>
          <p:nvPr/>
        </p:nvSpPr>
        <p:spPr>
          <a:xfrm>
            <a:off x="524988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433" name="CustomShape 51"/>
          <p:cNvSpPr/>
          <p:nvPr/>
        </p:nvSpPr>
        <p:spPr>
          <a:xfrm>
            <a:off x="621648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434" name="CustomShape 52"/>
          <p:cNvSpPr/>
          <p:nvPr/>
        </p:nvSpPr>
        <p:spPr>
          <a:xfrm>
            <a:off x="718200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435" name="CustomShape 53"/>
          <p:cNvSpPr/>
          <p:nvPr/>
        </p:nvSpPr>
        <p:spPr>
          <a:xfrm>
            <a:off x="762120" y="1380960"/>
            <a:ext cx="360" cy="364680"/>
          </a:xfrm>
          <a:prstGeom prst="rect">
            <a:avLst/>
          </a:prstGeom>
          <a:solidFill>
            <a:srgbClr val="000000"/>
          </a:solidFill>
          <a:ln>
            <a:noFill/>
          </a:ln>
        </p:spPr>
        <p:style>
          <a:lnRef idx="0"/>
          <a:fillRef idx="0"/>
          <a:effectRef idx="0"/>
          <a:fontRef idx="minor"/>
        </p:style>
      </p:sp>
      <p:sp>
        <p:nvSpPr>
          <p:cNvPr id="436" name="CustomShape 54"/>
          <p:cNvSpPr/>
          <p:nvPr/>
        </p:nvSpPr>
        <p:spPr>
          <a:xfrm>
            <a:off x="7563960" y="594216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437" name="CustomShape 55"/>
          <p:cNvSpPr/>
          <p:nvPr/>
        </p:nvSpPr>
        <p:spPr>
          <a:xfrm>
            <a:off x="3243240" y="3278160"/>
            <a:ext cx="1382400" cy="242640"/>
          </a:xfrm>
          <a:prstGeom prst="rect">
            <a:avLst/>
          </a:prstGeom>
          <a:noFill/>
          <a:ln>
            <a:noFill/>
          </a:ln>
        </p:spPr>
        <p:style>
          <a:lnRef idx="0"/>
          <a:fillRef idx="0"/>
          <a:effectRef idx="0"/>
          <a:fontRef idx="minor"/>
        </p:style>
      </p:sp>
      <p:sp>
        <p:nvSpPr>
          <p:cNvPr id="438" name="CustomShape 56"/>
          <p:cNvSpPr/>
          <p:nvPr/>
        </p:nvSpPr>
        <p:spPr>
          <a:xfrm>
            <a:off x="6059880" y="1846440"/>
            <a:ext cx="155880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Gesamtkosten </a:t>
            </a:r>
            <a:r>
              <a:rPr b="0" i="1" lang="en-US" sz="1600" spc="-1" strike="noStrike">
                <a:solidFill>
                  <a:srgbClr val="000000"/>
                </a:solidFill>
                <a:latin typeface="Arial"/>
              </a:rPr>
              <a:t>K</a:t>
            </a:r>
            <a:r>
              <a:rPr b="0" lang="en-US" sz="1600" spc="-1" strike="noStrike">
                <a:solidFill>
                  <a:srgbClr val="000000"/>
                </a:solidFill>
                <a:latin typeface="Arial"/>
              </a:rPr>
              <a:t> </a:t>
            </a:r>
            <a:endParaRPr b="0" lang="en-US" sz="1600" spc="-1" strike="noStrike">
              <a:latin typeface="Arial"/>
            </a:endParaRPr>
          </a:p>
        </p:txBody>
      </p:sp>
      <p:sp>
        <p:nvSpPr>
          <p:cNvPr id="439" name="CustomShape 57"/>
          <p:cNvSpPr/>
          <p:nvPr/>
        </p:nvSpPr>
        <p:spPr>
          <a:xfrm>
            <a:off x="5899320" y="4303800"/>
            <a:ext cx="1174320" cy="256680"/>
          </a:xfrm>
          <a:prstGeom prst="rect">
            <a:avLst/>
          </a:prstGeom>
          <a:noFill/>
          <a:ln>
            <a:noFill/>
          </a:ln>
        </p:spPr>
        <p:style>
          <a:lnRef idx="0"/>
          <a:fillRef idx="0"/>
          <a:effectRef idx="0"/>
          <a:fontRef idx="minor"/>
        </p:style>
      </p:sp>
      <p:sp>
        <p:nvSpPr>
          <p:cNvPr id="440" name="CustomShape 58"/>
          <p:cNvSpPr/>
          <p:nvPr/>
        </p:nvSpPr>
        <p:spPr>
          <a:xfrm>
            <a:off x="1477800" y="1889280"/>
            <a:ext cx="3055680" cy="274320"/>
          </a:xfrm>
          <a:prstGeom prst="rect">
            <a:avLst/>
          </a:prstGeom>
          <a:noFill/>
          <a:ln>
            <a:noFill/>
          </a:ln>
        </p:spPr>
        <p:style>
          <a:lnRef idx="0"/>
          <a:fillRef idx="0"/>
          <a:effectRef idx="0"/>
          <a:fontRef idx="minor"/>
        </p:style>
      </p:sp>
      <p:sp>
        <p:nvSpPr>
          <p:cNvPr id="441" name="CustomShape 59"/>
          <p:cNvSpPr/>
          <p:nvPr/>
        </p:nvSpPr>
        <p:spPr>
          <a:xfrm>
            <a:off x="1539720" y="1847880"/>
            <a:ext cx="3835080" cy="24372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Kosten [€]</a:t>
            </a:r>
            <a:endParaRPr b="0" lang="en-US" sz="1600" spc="-1" strike="noStrike">
              <a:latin typeface="Arial"/>
            </a:endParaRPr>
          </a:p>
        </p:txBody>
      </p:sp>
      <p:sp>
        <p:nvSpPr>
          <p:cNvPr id="442" name="Line 60"/>
          <p:cNvSpPr/>
          <p:nvPr/>
        </p:nvSpPr>
        <p:spPr>
          <a:xfrm flipV="1">
            <a:off x="1439640" y="1753920"/>
            <a:ext cx="360" cy="4070520"/>
          </a:xfrm>
          <a:prstGeom prst="line">
            <a:avLst/>
          </a:prstGeom>
          <a:ln w="25560">
            <a:solidFill>
              <a:schemeClr val="tx1"/>
            </a:solidFill>
            <a:round/>
            <a:tailEnd len="lg" type="triangle" w="med"/>
          </a:ln>
        </p:spPr>
        <p:style>
          <a:lnRef idx="0"/>
          <a:fillRef idx="0"/>
          <a:effectRef idx="0"/>
          <a:fontRef idx="minor"/>
        </p:style>
      </p:sp>
      <p:sp>
        <p:nvSpPr>
          <p:cNvPr id="443" name="Line 61"/>
          <p:cNvSpPr/>
          <p:nvPr/>
        </p:nvSpPr>
        <p:spPr>
          <a:xfrm>
            <a:off x="1430280" y="5832360"/>
            <a:ext cx="7007040" cy="360"/>
          </a:xfrm>
          <a:prstGeom prst="line">
            <a:avLst/>
          </a:prstGeom>
          <a:ln w="25560">
            <a:solidFill>
              <a:schemeClr val="tx1"/>
            </a:solidFill>
            <a:round/>
            <a:tailEnd len="lg" type="triangle" w="med"/>
          </a:ln>
        </p:spPr>
        <p:style>
          <a:lnRef idx="0"/>
          <a:fillRef idx="0"/>
          <a:effectRef idx="0"/>
          <a:fontRef idx="minor"/>
        </p:style>
      </p:sp>
      <p:grpSp>
        <p:nvGrpSpPr>
          <p:cNvPr id="444" name="Group 62"/>
          <p:cNvGrpSpPr/>
          <p:nvPr/>
        </p:nvGrpSpPr>
        <p:grpSpPr>
          <a:xfrm>
            <a:off x="1427040" y="2760480"/>
            <a:ext cx="6487920" cy="1862280"/>
            <a:chOff x="1427040" y="2760480"/>
            <a:chExt cx="6487920" cy="1862280"/>
          </a:xfrm>
        </p:grpSpPr>
        <p:sp>
          <p:nvSpPr>
            <p:cNvPr id="445" name="Line 63"/>
            <p:cNvSpPr/>
            <p:nvPr/>
          </p:nvSpPr>
          <p:spPr>
            <a:xfrm flipV="1">
              <a:off x="1427040" y="2760480"/>
              <a:ext cx="6487920" cy="1862280"/>
            </a:xfrm>
            <a:prstGeom prst="line">
              <a:avLst/>
            </a:prstGeom>
            <a:ln cap="rnd" w="9360">
              <a:solidFill>
                <a:schemeClr val="tx2"/>
              </a:solidFill>
              <a:custDash>
                <a:ds d="500000" sp="400000"/>
              </a:custDash>
              <a:round/>
            </a:ln>
          </p:spPr>
          <p:style>
            <a:lnRef idx="0"/>
            <a:fillRef idx="0"/>
            <a:effectRef idx="0"/>
            <a:fontRef idx="minor"/>
          </p:style>
        </p:sp>
        <p:sp>
          <p:nvSpPr>
            <p:cNvPr id="446" name="CustomShape 64"/>
            <p:cNvSpPr/>
            <p:nvPr/>
          </p:nvSpPr>
          <p:spPr>
            <a:xfrm>
              <a:off x="5807880" y="3300480"/>
              <a:ext cx="76320" cy="75960"/>
            </a:xfrm>
            <a:prstGeom prst="octagon">
              <a:avLst>
                <a:gd name="adj" fmla="val 29287"/>
              </a:avLst>
            </a:prstGeom>
            <a:solidFill>
              <a:srgbClr val="ff0000"/>
            </a:solidFill>
            <a:ln w="9360">
              <a:solidFill>
                <a:schemeClr val="tx1"/>
              </a:solidFill>
              <a:miter/>
            </a:ln>
          </p:spPr>
          <p:style>
            <a:lnRef idx="0"/>
            <a:fillRef idx="0"/>
            <a:effectRef idx="0"/>
            <a:fontRef idx="minor"/>
          </p:style>
        </p:sp>
      </p:grpSp>
      <p:sp>
        <p:nvSpPr>
          <p:cNvPr id="447" name="Line 65"/>
          <p:cNvSpPr/>
          <p:nvPr/>
        </p:nvSpPr>
        <p:spPr>
          <a:xfrm>
            <a:off x="1481040" y="4609800"/>
            <a:ext cx="6877080" cy="360"/>
          </a:xfrm>
          <a:prstGeom prst="line">
            <a:avLst/>
          </a:prstGeom>
          <a:ln w="25560">
            <a:solidFill>
              <a:srgbClr val="ff0000"/>
            </a:solidFill>
            <a:round/>
          </a:ln>
        </p:spPr>
        <p:style>
          <a:lnRef idx="0"/>
          <a:fillRef idx="0"/>
          <a:effectRef idx="0"/>
          <a:fontRef idx="minor"/>
        </p:style>
      </p:sp>
      <p:grpSp>
        <p:nvGrpSpPr>
          <p:cNvPr id="448" name="Group 66"/>
          <p:cNvGrpSpPr/>
          <p:nvPr/>
        </p:nvGrpSpPr>
        <p:grpSpPr>
          <a:xfrm>
            <a:off x="4932360" y="3549600"/>
            <a:ext cx="1830600" cy="2297160"/>
            <a:chOff x="4932360" y="3549600"/>
            <a:chExt cx="1830600" cy="2297160"/>
          </a:xfrm>
        </p:grpSpPr>
        <p:sp>
          <p:nvSpPr>
            <p:cNvPr id="449" name="CustomShape 67"/>
            <p:cNvSpPr/>
            <p:nvPr/>
          </p:nvSpPr>
          <p:spPr>
            <a:xfrm>
              <a:off x="5024880" y="5057640"/>
              <a:ext cx="1180800" cy="27648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Fixkosten </a:t>
              </a:r>
              <a:r>
                <a:rPr b="0" i="1" lang="en-US" sz="1600" spc="-1" strike="noStrike">
                  <a:solidFill>
                    <a:srgbClr val="000000"/>
                  </a:solidFill>
                  <a:latin typeface="Arial"/>
                </a:rPr>
                <a:t>K</a:t>
              </a:r>
              <a:r>
                <a:rPr b="0" i="1" lang="en-US" sz="1600" spc="-1" strike="noStrike" baseline="-25000">
                  <a:solidFill>
                    <a:srgbClr val="000000"/>
                  </a:solidFill>
                  <a:latin typeface="Arial"/>
                </a:rPr>
                <a:t>fix</a:t>
              </a:r>
              <a:endParaRPr b="0" lang="en-US" sz="1600" spc="-1" strike="noStrike">
                <a:latin typeface="Arial"/>
              </a:endParaRPr>
            </a:p>
          </p:txBody>
        </p:sp>
        <p:sp>
          <p:nvSpPr>
            <p:cNvPr id="450" name="CustomShape 68"/>
            <p:cNvSpPr/>
            <p:nvPr/>
          </p:nvSpPr>
          <p:spPr>
            <a:xfrm>
              <a:off x="5004720" y="3895560"/>
              <a:ext cx="1758240" cy="5533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variable Kosten </a:t>
              </a:r>
              <a:r>
                <a:rPr b="0" i="1" lang="en-US" sz="1600" spc="-1" strike="noStrike">
                  <a:solidFill>
                    <a:srgbClr val="000000"/>
                  </a:solidFill>
                  <a:latin typeface="Arial"/>
                </a:rPr>
                <a:t>K</a:t>
              </a:r>
              <a:r>
                <a:rPr b="0" i="1" lang="en-US" sz="1600" spc="-1" strike="noStrike" baseline="-25000">
                  <a:solidFill>
                    <a:srgbClr val="000000"/>
                  </a:solidFill>
                  <a:latin typeface="Arial"/>
                </a:rPr>
                <a:t>var</a:t>
              </a:r>
              <a:endParaRPr b="0" lang="en-US" sz="1600" spc="-1" strike="noStrike">
                <a:latin typeface="Arial"/>
              </a:endParaRPr>
            </a:p>
            <a:p>
              <a:pPr>
                <a:lnSpc>
                  <a:spcPct val="100000"/>
                </a:lnSpc>
              </a:pPr>
              <a:endParaRPr b="0" lang="en-US" sz="1600" spc="-1" strike="noStrike">
                <a:latin typeface="Arial"/>
              </a:endParaRPr>
            </a:p>
          </p:txBody>
        </p:sp>
        <p:sp>
          <p:nvSpPr>
            <p:cNvPr id="451" name="Line 69"/>
            <p:cNvSpPr/>
            <p:nvPr/>
          </p:nvSpPr>
          <p:spPr>
            <a:xfrm>
              <a:off x="4932360" y="4622760"/>
              <a:ext cx="360" cy="1224000"/>
            </a:xfrm>
            <a:prstGeom prst="line">
              <a:avLst/>
            </a:prstGeom>
            <a:ln w="9360">
              <a:solidFill>
                <a:schemeClr val="tx1"/>
              </a:solidFill>
              <a:round/>
              <a:headEnd len="lg" type="triangle" w="med"/>
              <a:tailEnd len="lg" type="triangle" w="med"/>
            </a:ln>
          </p:spPr>
          <p:style>
            <a:lnRef idx="0"/>
            <a:fillRef idx="0"/>
            <a:effectRef idx="0"/>
            <a:fontRef idx="minor"/>
          </p:style>
        </p:sp>
        <p:sp>
          <p:nvSpPr>
            <p:cNvPr id="452" name="Line 70"/>
            <p:cNvSpPr/>
            <p:nvPr/>
          </p:nvSpPr>
          <p:spPr>
            <a:xfrm>
              <a:off x="4941720" y="3549600"/>
              <a:ext cx="360" cy="1069920"/>
            </a:xfrm>
            <a:prstGeom prst="line">
              <a:avLst/>
            </a:prstGeom>
            <a:ln w="9360">
              <a:solidFill>
                <a:schemeClr val="tx1"/>
              </a:solidFill>
              <a:round/>
              <a:headEnd len="lg" type="triangle" w="med"/>
              <a:tailEnd len="lg" type="triangle" w="med"/>
            </a:ln>
          </p:spPr>
          <p:style>
            <a:lnRef idx="0"/>
            <a:fillRef idx="0"/>
            <a:effectRef idx="0"/>
            <a:fontRef idx="minor"/>
          </p:style>
        </p:sp>
      </p:grpSp>
      <p:sp>
        <p:nvSpPr>
          <p:cNvPr id="453" name="CustomShape 71"/>
          <p:cNvSpPr/>
          <p:nvPr/>
        </p:nvSpPr>
        <p:spPr>
          <a:xfrm>
            <a:off x="4345200" y="2845440"/>
            <a:ext cx="20343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Produktionsschwelle</a:t>
            </a:r>
            <a:endParaRPr b="0" lang="en-US" sz="1600" spc="-1" strike="noStrike">
              <a:latin typeface="Arial"/>
            </a:endParaRPr>
          </a:p>
        </p:txBody>
      </p:sp>
      <mc:AlternateContent>
        <mc:Choice xmlns:a14="http://schemas.microsoft.com/office/drawing/2010/main" Requires="a14">
          <p:sp>
            <p:nvSpPr>
              <p:cNvPr id="454" name="Formula 72"/>
              <p:cNvSpPr txBox="1"/>
              <p:nvPr/>
            </p:nvSpPr>
            <p:spPr>
              <a:xfrm>
                <a:off x="5940720" y="3255120"/>
                <a:ext cx="2050200" cy="338040"/>
              </a:xfrm>
              <a:prstGeom prst="rect">
                <a:avLst/>
              </a:prstGeom>
            </p:spPr>
            <p:txBody>
              <a:bodyPr/>
              <a:p>
                <a14:m>
                  <m:oMath xmlns:m="http://schemas.openxmlformats.org/officeDocument/2006/math">
                    <m:sSub>
                      <m:e>
                        <m:r>
                          <m:t xml:space="preserve">𝑝</m:t>
                        </m:r>
                      </m:e>
                      <m:sub>
                        <m:r>
                          <m:t xml:space="preserve">𝑃𝑟𝑜𝑑</m:t>
                        </m:r>
                      </m:sub>
                    </m:sSub>
                    <m:r>
                      <m:t xml:space="preserve">∙</m:t>
                    </m:r>
                    <m:r>
                      <m:t xml:space="preserve">𝑄</m:t>
                    </m:r>
                    <m:r>
                      <m:t xml:space="preserve">=</m:t>
                    </m:r>
                    <m:sSub>
                      <m:e>
                        <m:r>
                          <m:t xml:space="preserve">𝐾</m:t>
                        </m:r>
                      </m:e>
                      <m:sub>
                        <m:r>
                          <m:t xml:space="preserve">𝑣𝑎𝑟</m:t>
                        </m:r>
                      </m:sub>
                    </m:sSub>
                    <m:d>
                      <m:dPr>
                        <m:begChr m:val="("/>
                        <m:endChr m:val=")"/>
                      </m:dPr>
                      <m:e>
                        <m:r>
                          <m:t xml:space="preserve">𝑄</m:t>
                        </m:r>
                      </m:e>
                    </m:d>
                  </m:oMath>
                </a14:m>
              </a:p>
            </p:txBody>
          </p:sp>
        </mc:Choice>
        <mc:Fallback/>
      </mc:AlternateContent>
      <p:sp>
        <p:nvSpPr>
          <p:cNvPr id="455" name="CustomShape 73"/>
          <p:cNvSpPr/>
          <p:nvPr/>
        </p:nvSpPr>
        <p:spPr>
          <a:xfrm>
            <a:off x="5940720" y="3255120"/>
            <a:ext cx="2050200" cy="338040"/>
          </a:xfrm>
          <a:prstGeom prst="rect">
            <a:avLst/>
          </a:prstGeom>
          <a:blipFill rotWithShape="0">
            <a:blip r:embed="rId1"/>
            <a:stretch>
              <a:fillRect l="0" t="0" r="0" b="-10676"/>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timing>
    <p:tnLst>
      <p:par>
        <p:cTn id="32" dur="indefinite" restart="never" nodeType="tmRoot">
          <p:childTnLst>
            <p:seq>
              <p:cTn id="33" dur="indefinite" nodeType="mainSeq">
                <p:childTnLst>
                  <p:par>
                    <p:cTn id="34" nodeType="clickEffect" fill="hold">
                      <p:stCondLst>
                        <p:cond delay="indefinite"/>
                      </p:stCondLst>
                      <p:childTnLst>
                        <p:par>
                          <p:cTn id="35" nodeType="withEffect" fill="hold">
                            <p:stCondLst>
                              <p:cond delay="0"/>
                            </p:stCondLst>
                            <p:childTnLst>
                              <p:par>
                                <p:cTn id="36" nodeType="clickEffect" fill="hold" presetClass="exit" presetID="3" presetSubtype="10">
                                  <p:stCondLst>
                                    <p:cond delay="0"/>
                                  </p:stCondLst>
                                  <p:childTnLst>
                                    <p:animEffect filter="blinds(horizontal)" transition="out">
                                      <p:cBhvr additive="repl">
                                        <p:cTn id="37" dur="500"/>
                                        <p:tgtEl>
                                          <p:spTgt spid="448"/>
                                        </p:tgtEl>
                                      </p:cBhvr>
                                    </p:animEffect>
                                    <p:set>
                                      <p:cBhvr>
                                        <p:cTn id="38" dur="1" fill="hold">
                                          <p:stCondLst>
                                            <p:cond delay="499"/>
                                          </p:stCondLst>
                                        </p:cTn>
                                        <p:tgtEl>
                                          <p:spTgt spid="448"/>
                                        </p:tgtEl>
                                        <p:attrNameLst>
                                          <p:attrName>style.visibility</p:attrName>
                                        </p:attrNameLst>
                                      </p:cBhvr>
                                      <p:to>
                                        <p:strVal val="hidden"/>
                                      </p:to>
                                    </p:set>
                                  </p:childTnLst>
                                </p:cTn>
                              </p:par>
                              <p:par>
                                <p:cTn id="39" nodeType="withEffect" fill="hold" presetClass="entr" presetID="3" presetSubtype="10">
                                  <p:stCondLst>
                                    <p:cond delay="0"/>
                                  </p:stCondLst>
                                  <p:childTnLst>
                                    <p:set>
                                      <p:cBhvr>
                                        <p:cTn id="40" dur="1" fill="hold">
                                          <p:stCondLst>
                                            <p:cond delay="0"/>
                                          </p:stCondLst>
                                        </p:cTn>
                                        <p:tgtEl>
                                          <p:spTgt spid="444"/>
                                        </p:tgtEl>
                                        <p:attrNameLst>
                                          <p:attrName>style.visibility</p:attrName>
                                        </p:attrNameLst>
                                      </p:cBhvr>
                                      <p:to>
                                        <p:strVal val="visible"/>
                                      </p:to>
                                    </p:set>
                                    <p:animEffect filter="blinds(horizontal)" transition="in">
                                      <p:cBhvr additive="repl">
                                        <p:cTn id="41" dur="500"/>
                                        <p:tgtEl>
                                          <p:spTgt spid="444"/>
                                        </p:tgtEl>
                                      </p:cBhvr>
                                    </p:animEffect>
                                  </p:childTnLst>
                                </p:cTn>
                              </p:par>
                              <p:par>
                                <p:cTn id="42" nodeType="withEffect" fill="hold" presetClass="entr" presetID="3" presetSubtype="10">
                                  <p:stCondLst>
                                    <p:cond delay="0"/>
                                  </p:stCondLst>
                                  <p:childTnLst>
                                    <p:set>
                                      <p:cBhvr>
                                        <p:cTn id="43" dur="1" fill="hold">
                                          <p:stCondLst>
                                            <p:cond delay="0"/>
                                          </p:stCondLst>
                                        </p:cTn>
                                        <p:tgtEl>
                                          <p:spTgt spid="453"/>
                                        </p:tgtEl>
                                        <p:attrNameLst>
                                          <p:attrName>style.visibility</p:attrName>
                                        </p:attrNameLst>
                                      </p:cBhvr>
                                      <p:to>
                                        <p:strVal val="visible"/>
                                      </p:to>
                                    </p:set>
                                    <p:animEffect filter="blinds(horizontal)" transition="in">
                                      <p:cBhvr additive="repl">
                                        <p:cTn id="44" dur="500"/>
                                        <p:tgtEl>
                                          <p:spTgt spid="453"/>
                                        </p:tgtEl>
                                      </p:cBhvr>
                                    </p:animEffect>
                                  </p:childTnLst>
                                </p:cTn>
                              </p:par>
                              <p:par>
                                <p:cTn id="45" nodeType="withEffect" fill="hold" presetClass="entr" presetID="3" presetSubtype="10">
                                  <p:stCondLst>
                                    <p:cond delay="0"/>
                                  </p:stCondLst>
                                  <p:childTnLst>
                                    <p:set>
                                      <p:cBhvr>
                                        <p:cTn id="46" dur="1" fill="hold">
                                          <p:stCondLst>
                                            <p:cond delay="0"/>
                                          </p:stCondLst>
                                        </p:cTn>
                                        <p:tgtEl>
                                          <p:spTgt spid="455"/>
                                        </p:tgtEl>
                                        <p:attrNameLst>
                                          <p:attrName>style.visibility</p:attrName>
                                        </p:attrNameLst>
                                      </p:cBhvr>
                                      <p:to>
                                        <p:strVal val="visible"/>
                                      </p:to>
                                    </p:set>
                                    <p:animEffect filter="blinds(horizontal)" transition="in">
                                      <p:cBhvr additive="repl">
                                        <p:cTn id="47" dur="500"/>
                                        <p:tgtEl>
                                          <p:spTgt spid="4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TextShape 1"/>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Produktionsschwelle als Minimum von variablen Stückkosten</a:t>
            </a:r>
            <a:endParaRPr b="0" lang="en-US" sz="2800" spc="-1" strike="noStrike">
              <a:solidFill>
                <a:srgbClr val="000000"/>
              </a:solidFill>
              <a:latin typeface="Book Antiqua"/>
            </a:endParaRPr>
          </a:p>
        </p:txBody>
      </p:sp>
      <p:sp>
        <p:nvSpPr>
          <p:cNvPr id="457" name="Line 2"/>
          <p:cNvSpPr/>
          <p:nvPr/>
        </p:nvSpPr>
        <p:spPr>
          <a:xfrm flipV="1">
            <a:off x="1293480" y="1606320"/>
            <a:ext cx="24120" cy="4226040"/>
          </a:xfrm>
          <a:prstGeom prst="line">
            <a:avLst/>
          </a:prstGeom>
          <a:ln w="25560">
            <a:solidFill>
              <a:srgbClr val="000000"/>
            </a:solidFill>
            <a:round/>
            <a:tailEnd len="lg" type="triangle" w="med"/>
          </a:ln>
        </p:spPr>
        <p:style>
          <a:lnRef idx="0"/>
          <a:fillRef idx="0"/>
          <a:effectRef idx="0"/>
          <a:fontRef idx="minor"/>
        </p:style>
      </p:sp>
      <p:sp>
        <p:nvSpPr>
          <p:cNvPr id="458" name="Line 3"/>
          <p:cNvSpPr/>
          <p:nvPr/>
        </p:nvSpPr>
        <p:spPr>
          <a:xfrm>
            <a:off x="1217520" y="5830560"/>
            <a:ext cx="60120" cy="1800"/>
          </a:xfrm>
          <a:prstGeom prst="line">
            <a:avLst/>
          </a:prstGeom>
          <a:ln w="17640">
            <a:solidFill>
              <a:srgbClr val="000000"/>
            </a:solidFill>
            <a:round/>
          </a:ln>
        </p:spPr>
        <p:style>
          <a:lnRef idx="0"/>
          <a:fillRef idx="0"/>
          <a:effectRef idx="0"/>
          <a:fontRef idx="minor"/>
        </p:style>
      </p:sp>
      <p:sp>
        <p:nvSpPr>
          <p:cNvPr id="459" name="Line 4"/>
          <p:cNvSpPr/>
          <p:nvPr/>
        </p:nvSpPr>
        <p:spPr>
          <a:xfrm>
            <a:off x="1217520" y="4275000"/>
            <a:ext cx="60120" cy="1440"/>
          </a:xfrm>
          <a:prstGeom prst="line">
            <a:avLst/>
          </a:prstGeom>
          <a:ln w="17640">
            <a:solidFill>
              <a:srgbClr val="000000"/>
            </a:solidFill>
            <a:round/>
          </a:ln>
        </p:spPr>
        <p:style>
          <a:lnRef idx="0"/>
          <a:fillRef idx="0"/>
          <a:effectRef idx="0"/>
          <a:fontRef idx="minor"/>
        </p:style>
      </p:sp>
      <p:sp>
        <p:nvSpPr>
          <p:cNvPr id="460" name="Line 5"/>
          <p:cNvSpPr/>
          <p:nvPr/>
        </p:nvSpPr>
        <p:spPr>
          <a:xfrm>
            <a:off x="1217520" y="2720880"/>
            <a:ext cx="60120" cy="1440"/>
          </a:xfrm>
          <a:prstGeom prst="line">
            <a:avLst/>
          </a:prstGeom>
          <a:ln w="17640">
            <a:solidFill>
              <a:srgbClr val="000000"/>
            </a:solidFill>
            <a:round/>
          </a:ln>
        </p:spPr>
        <p:style>
          <a:lnRef idx="0"/>
          <a:fillRef idx="0"/>
          <a:effectRef idx="0"/>
          <a:fontRef idx="minor"/>
        </p:style>
      </p:sp>
      <p:sp>
        <p:nvSpPr>
          <p:cNvPr id="461" name="Line 6"/>
          <p:cNvSpPr/>
          <p:nvPr/>
        </p:nvSpPr>
        <p:spPr>
          <a:xfrm>
            <a:off x="1303200" y="5830560"/>
            <a:ext cx="7362720" cy="1800"/>
          </a:xfrm>
          <a:prstGeom prst="line">
            <a:avLst/>
          </a:prstGeom>
          <a:ln w="25560">
            <a:solidFill>
              <a:srgbClr val="000000"/>
            </a:solidFill>
            <a:round/>
            <a:tailEnd len="lg" type="triangle" w="med"/>
          </a:ln>
        </p:spPr>
        <p:style>
          <a:lnRef idx="0"/>
          <a:fillRef idx="0"/>
          <a:effectRef idx="0"/>
          <a:fontRef idx="minor"/>
        </p:style>
      </p:sp>
      <p:sp>
        <p:nvSpPr>
          <p:cNvPr id="462" name="Line 7"/>
          <p:cNvSpPr/>
          <p:nvPr/>
        </p:nvSpPr>
        <p:spPr>
          <a:xfrm flipV="1">
            <a:off x="1277640" y="5830560"/>
            <a:ext cx="1800" cy="60480"/>
          </a:xfrm>
          <a:prstGeom prst="line">
            <a:avLst/>
          </a:prstGeom>
          <a:ln w="17640">
            <a:solidFill>
              <a:srgbClr val="000000"/>
            </a:solidFill>
            <a:round/>
          </a:ln>
        </p:spPr>
        <p:style>
          <a:lnRef idx="0"/>
          <a:fillRef idx="0"/>
          <a:effectRef idx="0"/>
          <a:fontRef idx="minor"/>
        </p:style>
      </p:sp>
      <p:sp>
        <p:nvSpPr>
          <p:cNvPr id="463" name="Line 8"/>
          <p:cNvSpPr/>
          <p:nvPr/>
        </p:nvSpPr>
        <p:spPr>
          <a:xfrm flipV="1">
            <a:off x="2261880" y="5830560"/>
            <a:ext cx="1800" cy="60480"/>
          </a:xfrm>
          <a:prstGeom prst="line">
            <a:avLst/>
          </a:prstGeom>
          <a:ln w="17640">
            <a:solidFill>
              <a:srgbClr val="000000"/>
            </a:solidFill>
            <a:round/>
          </a:ln>
        </p:spPr>
        <p:style>
          <a:lnRef idx="0"/>
          <a:fillRef idx="0"/>
          <a:effectRef idx="0"/>
          <a:fontRef idx="minor"/>
        </p:style>
      </p:sp>
      <p:sp>
        <p:nvSpPr>
          <p:cNvPr id="464" name="Line 9"/>
          <p:cNvSpPr/>
          <p:nvPr/>
        </p:nvSpPr>
        <p:spPr>
          <a:xfrm flipV="1">
            <a:off x="3247920" y="5830560"/>
            <a:ext cx="1440" cy="60480"/>
          </a:xfrm>
          <a:prstGeom prst="line">
            <a:avLst/>
          </a:prstGeom>
          <a:ln w="17640">
            <a:solidFill>
              <a:srgbClr val="000000"/>
            </a:solidFill>
            <a:round/>
          </a:ln>
        </p:spPr>
        <p:style>
          <a:lnRef idx="0"/>
          <a:fillRef idx="0"/>
          <a:effectRef idx="0"/>
          <a:fontRef idx="minor"/>
        </p:style>
      </p:sp>
      <p:sp>
        <p:nvSpPr>
          <p:cNvPr id="465" name="Line 10"/>
          <p:cNvSpPr/>
          <p:nvPr/>
        </p:nvSpPr>
        <p:spPr>
          <a:xfrm flipV="1">
            <a:off x="4232160" y="5830560"/>
            <a:ext cx="1440" cy="60480"/>
          </a:xfrm>
          <a:prstGeom prst="line">
            <a:avLst/>
          </a:prstGeom>
          <a:ln w="17640">
            <a:solidFill>
              <a:srgbClr val="000000"/>
            </a:solidFill>
            <a:round/>
          </a:ln>
        </p:spPr>
        <p:style>
          <a:lnRef idx="0"/>
          <a:fillRef idx="0"/>
          <a:effectRef idx="0"/>
          <a:fontRef idx="minor"/>
        </p:style>
      </p:sp>
      <p:sp>
        <p:nvSpPr>
          <p:cNvPr id="466" name="Line 11"/>
          <p:cNvSpPr/>
          <p:nvPr/>
        </p:nvSpPr>
        <p:spPr>
          <a:xfrm flipV="1">
            <a:off x="5217840" y="5830560"/>
            <a:ext cx="1800" cy="60480"/>
          </a:xfrm>
          <a:prstGeom prst="line">
            <a:avLst/>
          </a:prstGeom>
          <a:ln w="17640">
            <a:solidFill>
              <a:srgbClr val="000000"/>
            </a:solidFill>
            <a:round/>
          </a:ln>
        </p:spPr>
        <p:style>
          <a:lnRef idx="0"/>
          <a:fillRef idx="0"/>
          <a:effectRef idx="0"/>
          <a:fontRef idx="minor"/>
        </p:style>
      </p:sp>
      <p:sp>
        <p:nvSpPr>
          <p:cNvPr id="467" name="Line 12"/>
          <p:cNvSpPr/>
          <p:nvPr/>
        </p:nvSpPr>
        <p:spPr>
          <a:xfrm flipV="1">
            <a:off x="6203880" y="5830560"/>
            <a:ext cx="1440" cy="60480"/>
          </a:xfrm>
          <a:prstGeom prst="line">
            <a:avLst/>
          </a:prstGeom>
          <a:ln w="17640">
            <a:solidFill>
              <a:srgbClr val="000000"/>
            </a:solidFill>
            <a:round/>
          </a:ln>
        </p:spPr>
        <p:style>
          <a:lnRef idx="0"/>
          <a:fillRef idx="0"/>
          <a:effectRef idx="0"/>
          <a:fontRef idx="minor"/>
        </p:style>
      </p:sp>
      <p:sp>
        <p:nvSpPr>
          <p:cNvPr id="468" name="Line 13"/>
          <p:cNvSpPr/>
          <p:nvPr/>
        </p:nvSpPr>
        <p:spPr>
          <a:xfrm flipV="1">
            <a:off x="7188120" y="5830560"/>
            <a:ext cx="1440" cy="60480"/>
          </a:xfrm>
          <a:prstGeom prst="line">
            <a:avLst/>
          </a:prstGeom>
          <a:ln w="17640">
            <a:solidFill>
              <a:srgbClr val="000000"/>
            </a:solidFill>
            <a:round/>
          </a:ln>
        </p:spPr>
        <p:style>
          <a:lnRef idx="0"/>
          <a:fillRef idx="0"/>
          <a:effectRef idx="0"/>
          <a:fontRef idx="minor"/>
        </p:style>
      </p:sp>
      <p:sp>
        <p:nvSpPr>
          <p:cNvPr id="469" name="Line 14"/>
          <p:cNvSpPr/>
          <p:nvPr/>
        </p:nvSpPr>
        <p:spPr>
          <a:xfrm flipV="1">
            <a:off x="8173800" y="5830560"/>
            <a:ext cx="1800" cy="60480"/>
          </a:xfrm>
          <a:prstGeom prst="line">
            <a:avLst/>
          </a:prstGeom>
          <a:ln w="17640">
            <a:solidFill>
              <a:srgbClr val="000000"/>
            </a:solidFill>
            <a:round/>
          </a:ln>
        </p:spPr>
        <p:style>
          <a:lnRef idx="0"/>
          <a:fillRef idx="0"/>
          <a:effectRef idx="0"/>
          <a:fontRef idx="minor"/>
        </p:style>
      </p:sp>
      <p:sp>
        <p:nvSpPr>
          <p:cNvPr id="470" name="CustomShape 15"/>
          <p:cNvSpPr/>
          <p:nvPr/>
        </p:nvSpPr>
        <p:spPr>
          <a:xfrm>
            <a:off x="1027080" y="573552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471" name="CustomShape 16"/>
          <p:cNvSpPr/>
          <p:nvPr/>
        </p:nvSpPr>
        <p:spPr>
          <a:xfrm>
            <a:off x="1027080" y="418140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472" name="CustomShape 17"/>
          <p:cNvSpPr/>
          <p:nvPr/>
        </p:nvSpPr>
        <p:spPr>
          <a:xfrm>
            <a:off x="923760" y="26258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473" name="CustomShape 18"/>
          <p:cNvSpPr/>
          <p:nvPr/>
        </p:nvSpPr>
        <p:spPr>
          <a:xfrm>
            <a:off x="12254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474" name="CustomShape 19"/>
          <p:cNvSpPr/>
          <p:nvPr/>
        </p:nvSpPr>
        <p:spPr>
          <a:xfrm>
            <a:off x="22114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475" name="CustomShape 20"/>
          <p:cNvSpPr/>
          <p:nvPr/>
        </p:nvSpPr>
        <p:spPr>
          <a:xfrm>
            <a:off x="31957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476" name="CustomShape 21"/>
          <p:cNvSpPr/>
          <p:nvPr/>
        </p:nvSpPr>
        <p:spPr>
          <a:xfrm>
            <a:off x="41814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477" name="CustomShape 22"/>
          <p:cNvSpPr/>
          <p:nvPr/>
        </p:nvSpPr>
        <p:spPr>
          <a:xfrm>
            <a:off x="51656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478" name="CustomShape 23"/>
          <p:cNvSpPr/>
          <p:nvPr/>
        </p:nvSpPr>
        <p:spPr>
          <a:xfrm>
            <a:off x="61516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479" name="CustomShape 24"/>
          <p:cNvSpPr/>
          <p:nvPr/>
        </p:nvSpPr>
        <p:spPr>
          <a:xfrm>
            <a:off x="71359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480" name="CustomShape 25"/>
          <p:cNvSpPr/>
          <p:nvPr/>
        </p:nvSpPr>
        <p:spPr>
          <a:xfrm>
            <a:off x="81216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7</a:t>
            </a:r>
            <a:endParaRPr b="0" lang="en-US" sz="1600" spc="-1" strike="noStrike">
              <a:latin typeface="Arial"/>
            </a:endParaRPr>
          </a:p>
        </p:txBody>
      </p:sp>
      <p:sp>
        <p:nvSpPr>
          <p:cNvPr id="481" name="CustomShape 26"/>
          <p:cNvSpPr/>
          <p:nvPr/>
        </p:nvSpPr>
        <p:spPr>
          <a:xfrm>
            <a:off x="6307200" y="2116080"/>
            <a:ext cx="1114200" cy="456840"/>
          </a:xfrm>
          <a:prstGeom prst="rect">
            <a:avLst/>
          </a:prstGeom>
          <a:noFill/>
          <a:ln>
            <a:noFill/>
          </a:ln>
        </p:spPr>
        <p:style>
          <a:lnRef idx="0"/>
          <a:fillRef idx="0"/>
          <a:effectRef idx="0"/>
          <a:fontRef idx="minor"/>
        </p:style>
      </p:sp>
      <p:sp>
        <p:nvSpPr>
          <p:cNvPr id="482" name="CustomShape 27"/>
          <p:cNvSpPr/>
          <p:nvPr/>
        </p:nvSpPr>
        <p:spPr>
          <a:xfrm>
            <a:off x="3732120" y="2116080"/>
            <a:ext cx="1269720" cy="456840"/>
          </a:xfrm>
          <a:prstGeom prst="rect">
            <a:avLst/>
          </a:prstGeom>
          <a:noFill/>
          <a:ln>
            <a:noFill/>
          </a:ln>
        </p:spPr>
        <p:style>
          <a:lnRef idx="0"/>
          <a:fillRef idx="0"/>
          <a:effectRef idx="0"/>
          <a:fontRef idx="minor"/>
        </p:style>
      </p:sp>
      <p:sp>
        <p:nvSpPr>
          <p:cNvPr id="483" name="CustomShape 28"/>
          <p:cNvSpPr/>
          <p:nvPr/>
        </p:nvSpPr>
        <p:spPr>
          <a:xfrm>
            <a:off x="7308720" y="4500720"/>
            <a:ext cx="1269720" cy="682200"/>
          </a:xfrm>
          <a:prstGeom prst="rect">
            <a:avLst/>
          </a:prstGeom>
          <a:noFill/>
          <a:ln>
            <a:noFill/>
          </a:ln>
        </p:spPr>
        <p:style>
          <a:lnRef idx="0"/>
          <a:fillRef idx="0"/>
          <a:effectRef idx="0"/>
          <a:fontRef idx="minor"/>
        </p:style>
      </p:sp>
      <p:sp>
        <p:nvSpPr>
          <p:cNvPr id="484" name="CustomShape 29"/>
          <p:cNvSpPr/>
          <p:nvPr/>
        </p:nvSpPr>
        <p:spPr>
          <a:xfrm>
            <a:off x="525600" y="3238560"/>
            <a:ext cx="717120" cy="267840"/>
          </a:xfrm>
          <a:prstGeom prst="rect">
            <a:avLst/>
          </a:prstGeom>
          <a:noFill/>
          <a:ln>
            <a:noFill/>
          </a:ln>
        </p:spPr>
        <p:style>
          <a:lnRef idx="0"/>
          <a:fillRef idx="0"/>
          <a:effectRef idx="0"/>
          <a:fontRef idx="minor"/>
        </p:style>
      </p:sp>
      <p:sp>
        <p:nvSpPr>
          <p:cNvPr id="485" name="CustomShape 30"/>
          <p:cNvSpPr/>
          <p:nvPr/>
        </p:nvSpPr>
        <p:spPr>
          <a:xfrm>
            <a:off x="557640" y="3273480"/>
            <a:ext cx="6901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Preis </a:t>
            </a:r>
            <a:r>
              <a:rPr b="0" i="1" lang="en-US" sz="1600" spc="-1" strike="noStrike">
                <a:solidFill>
                  <a:srgbClr val="000000"/>
                </a:solidFill>
                <a:latin typeface="Arial"/>
              </a:rPr>
              <a:t>p</a:t>
            </a:r>
            <a:r>
              <a:rPr b="0" lang="en-US" sz="1600" spc="-1" strike="noStrike">
                <a:solidFill>
                  <a:srgbClr val="000000"/>
                </a:solidFill>
                <a:latin typeface="Arial"/>
              </a:rPr>
              <a:t> </a:t>
            </a:r>
            <a:endParaRPr b="0" lang="en-US" sz="1600" spc="-1" strike="noStrike">
              <a:latin typeface="Arial"/>
            </a:endParaRPr>
          </a:p>
        </p:txBody>
      </p:sp>
      <p:sp>
        <p:nvSpPr>
          <p:cNvPr id="486" name="CustomShape 31"/>
          <p:cNvSpPr/>
          <p:nvPr/>
        </p:nvSpPr>
        <p:spPr>
          <a:xfrm>
            <a:off x="7818480" y="5927760"/>
            <a:ext cx="882360" cy="266400"/>
          </a:xfrm>
          <a:prstGeom prst="rect">
            <a:avLst/>
          </a:prstGeom>
          <a:solidFill>
            <a:srgbClr val="ffffff"/>
          </a:solidFill>
          <a:ln>
            <a:noFill/>
          </a:ln>
        </p:spPr>
        <p:style>
          <a:lnRef idx="0"/>
          <a:fillRef idx="0"/>
          <a:effectRef idx="0"/>
          <a:fontRef idx="minor"/>
        </p:style>
      </p:sp>
      <p:sp>
        <p:nvSpPr>
          <p:cNvPr id="487" name="CustomShape 32"/>
          <p:cNvSpPr/>
          <p:nvPr/>
        </p:nvSpPr>
        <p:spPr>
          <a:xfrm>
            <a:off x="7703640" y="594684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488" name="CustomShape 33"/>
          <p:cNvSpPr/>
          <p:nvPr/>
        </p:nvSpPr>
        <p:spPr>
          <a:xfrm>
            <a:off x="6696000" y="5892840"/>
            <a:ext cx="258480" cy="275760"/>
          </a:xfrm>
          <a:prstGeom prst="rect">
            <a:avLst/>
          </a:prstGeom>
          <a:noFill/>
          <a:ln>
            <a:noFill/>
          </a:ln>
        </p:spPr>
        <p:style>
          <a:lnRef idx="0"/>
          <a:fillRef idx="0"/>
          <a:effectRef idx="0"/>
          <a:fontRef idx="minor"/>
        </p:style>
      </p:sp>
      <p:grpSp>
        <p:nvGrpSpPr>
          <p:cNvPr id="489" name="Group 34"/>
          <p:cNvGrpSpPr/>
          <p:nvPr/>
        </p:nvGrpSpPr>
        <p:grpSpPr>
          <a:xfrm>
            <a:off x="1476360" y="2965320"/>
            <a:ext cx="7068960" cy="1939680"/>
            <a:chOff x="1476360" y="2965320"/>
            <a:chExt cx="7068960" cy="1939680"/>
          </a:xfrm>
        </p:grpSpPr>
        <p:sp>
          <p:nvSpPr>
            <p:cNvPr id="490" name="CustomShape 35"/>
            <p:cNvSpPr/>
            <p:nvPr/>
          </p:nvSpPr>
          <p:spPr>
            <a:xfrm>
              <a:off x="1476360" y="2965320"/>
              <a:ext cx="155160" cy="137880"/>
            </a:xfrm>
            <a:custGeom>
              <a:avLst/>
              <a:gdLst/>
              <a:ahLst/>
              <a:rect l="l" t="t" r="r" b="b"/>
              <a:pathLst>
                <a:path w="98" h="87">
                  <a:moveTo>
                    <a:pt x="0" y="22"/>
                  </a:moveTo>
                  <a:lnTo>
                    <a:pt x="93" y="87"/>
                  </a:lnTo>
                  <a:lnTo>
                    <a:pt x="98" y="66"/>
                  </a:lnTo>
                  <a:lnTo>
                    <a:pt x="6" y="0"/>
                  </a:lnTo>
                  <a:lnTo>
                    <a:pt x="0" y="22"/>
                  </a:lnTo>
                  <a:close/>
                </a:path>
              </a:pathLst>
            </a:custGeom>
            <a:solidFill>
              <a:srgbClr val="000000"/>
            </a:solidFill>
            <a:ln>
              <a:noFill/>
            </a:ln>
          </p:spPr>
          <p:style>
            <a:lnRef idx="0"/>
            <a:fillRef idx="0"/>
            <a:effectRef idx="0"/>
            <a:fontRef idx="minor"/>
          </p:style>
        </p:sp>
        <p:sp>
          <p:nvSpPr>
            <p:cNvPr id="491" name="CustomShape 36"/>
            <p:cNvSpPr/>
            <p:nvPr/>
          </p:nvSpPr>
          <p:spPr>
            <a:xfrm>
              <a:off x="1719360" y="3181320"/>
              <a:ext cx="155160" cy="137880"/>
            </a:xfrm>
            <a:custGeom>
              <a:avLst/>
              <a:gdLst/>
              <a:ahLst/>
              <a:rect l="l" t="t" r="r" b="b"/>
              <a:pathLst>
                <a:path w="98" h="87">
                  <a:moveTo>
                    <a:pt x="0" y="22"/>
                  </a:moveTo>
                  <a:lnTo>
                    <a:pt x="92" y="87"/>
                  </a:lnTo>
                  <a:lnTo>
                    <a:pt x="98" y="66"/>
                  </a:lnTo>
                  <a:lnTo>
                    <a:pt x="5" y="0"/>
                  </a:lnTo>
                  <a:lnTo>
                    <a:pt x="0" y="22"/>
                  </a:lnTo>
                  <a:close/>
                </a:path>
              </a:pathLst>
            </a:custGeom>
            <a:solidFill>
              <a:srgbClr val="000000"/>
            </a:solidFill>
            <a:ln>
              <a:noFill/>
            </a:ln>
          </p:spPr>
          <p:style>
            <a:lnRef idx="0"/>
            <a:fillRef idx="0"/>
            <a:effectRef idx="0"/>
            <a:fontRef idx="minor"/>
          </p:style>
        </p:sp>
        <p:sp>
          <p:nvSpPr>
            <p:cNvPr id="492" name="CustomShape 37"/>
            <p:cNvSpPr/>
            <p:nvPr/>
          </p:nvSpPr>
          <p:spPr>
            <a:xfrm>
              <a:off x="1969920" y="3381480"/>
              <a:ext cx="163080" cy="137880"/>
            </a:xfrm>
            <a:custGeom>
              <a:avLst/>
              <a:gdLst/>
              <a:ahLst/>
              <a:rect l="l" t="t" r="r" b="b"/>
              <a:pathLst>
                <a:path w="103" h="87">
                  <a:moveTo>
                    <a:pt x="0" y="21"/>
                  </a:moveTo>
                  <a:lnTo>
                    <a:pt x="98" y="87"/>
                  </a:lnTo>
                  <a:lnTo>
                    <a:pt x="103" y="65"/>
                  </a:lnTo>
                  <a:lnTo>
                    <a:pt x="5" y="0"/>
                  </a:lnTo>
                  <a:lnTo>
                    <a:pt x="0" y="21"/>
                  </a:lnTo>
                  <a:close/>
                </a:path>
              </a:pathLst>
            </a:custGeom>
            <a:solidFill>
              <a:srgbClr val="000000"/>
            </a:solidFill>
            <a:ln>
              <a:noFill/>
            </a:ln>
          </p:spPr>
          <p:style>
            <a:lnRef idx="0"/>
            <a:fillRef idx="0"/>
            <a:effectRef idx="0"/>
            <a:fontRef idx="minor"/>
          </p:style>
        </p:sp>
        <p:sp>
          <p:nvSpPr>
            <p:cNvPr id="493" name="CustomShape 38"/>
            <p:cNvSpPr/>
            <p:nvPr/>
          </p:nvSpPr>
          <p:spPr>
            <a:xfrm>
              <a:off x="2211480" y="357012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494" name="CustomShape 39"/>
            <p:cNvSpPr/>
            <p:nvPr/>
          </p:nvSpPr>
          <p:spPr>
            <a:xfrm>
              <a:off x="2462040" y="374328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495" name="CustomShape 40"/>
            <p:cNvSpPr/>
            <p:nvPr/>
          </p:nvSpPr>
          <p:spPr>
            <a:xfrm>
              <a:off x="2703600" y="3908520"/>
              <a:ext cx="172800" cy="120240"/>
            </a:xfrm>
            <a:custGeom>
              <a:avLst/>
              <a:gdLst/>
              <a:ahLst/>
              <a:rect l="l" t="t" r="r" b="b"/>
              <a:pathLst>
                <a:path w="109" h="76">
                  <a:moveTo>
                    <a:pt x="0" y="21"/>
                  </a:moveTo>
                  <a:lnTo>
                    <a:pt x="104" y="76"/>
                  </a:lnTo>
                  <a:lnTo>
                    <a:pt x="109" y="54"/>
                  </a:lnTo>
                  <a:lnTo>
                    <a:pt x="6" y="0"/>
                  </a:lnTo>
                  <a:lnTo>
                    <a:pt x="0" y="21"/>
                  </a:lnTo>
                  <a:close/>
                </a:path>
              </a:pathLst>
            </a:custGeom>
            <a:solidFill>
              <a:srgbClr val="000000"/>
            </a:solidFill>
            <a:ln>
              <a:noFill/>
            </a:ln>
          </p:spPr>
          <p:style>
            <a:lnRef idx="0"/>
            <a:fillRef idx="0"/>
            <a:effectRef idx="0"/>
            <a:fontRef idx="minor"/>
          </p:style>
        </p:sp>
        <p:sp>
          <p:nvSpPr>
            <p:cNvPr id="496" name="CustomShape 41"/>
            <p:cNvSpPr/>
            <p:nvPr/>
          </p:nvSpPr>
          <p:spPr>
            <a:xfrm>
              <a:off x="2954160" y="4054320"/>
              <a:ext cx="172800" cy="120240"/>
            </a:xfrm>
            <a:custGeom>
              <a:avLst/>
              <a:gdLst/>
              <a:ahLst/>
              <a:rect l="l" t="t" r="r" b="b"/>
              <a:pathLst>
                <a:path w="109" h="76">
                  <a:moveTo>
                    <a:pt x="0" y="22"/>
                  </a:moveTo>
                  <a:lnTo>
                    <a:pt x="104" y="76"/>
                  </a:lnTo>
                  <a:lnTo>
                    <a:pt x="109" y="55"/>
                  </a:lnTo>
                  <a:lnTo>
                    <a:pt x="6" y="0"/>
                  </a:lnTo>
                  <a:lnTo>
                    <a:pt x="0" y="22"/>
                  </a:lnTo>
                  <a:close/>
                </a:path>
              </a:pathLst>
            </a:custGeom>
            <a:solidFill>
              <a:srgbClr val="000000"/>
            </a:solidFill>
            <a:ln>
              <a:noFill/>
            </a:ln>
          </p:spPr>
          <p:style>
            <a:lnRef idx="0"/>
            <a:fillRef idx="0"/>
            <a:effectRef idx="0"/>
            <a:fontRef idx="minor"/>
          </p:style>
        </p:sp>
        <p:sp>
          <p:nvSpPr>
            <p:cNvPr id="497" name="CustomShape 42"/>
            <p:cNvSpPr/>
            <p:nvPr/>
          </p:nvSpPr>
          <p:spPr>
            <a:xfrm>
              <a:off x="3205080" y="4202280"/>
              <a:ext cx="172800" cy="102960"/>
            </a:xfrm>
            <a:custGeom>
              <a:avLst/>
              <a:gdLst/>
              <a:ahLst/>
              <a:rect l="l" t="t" r="r" b="b"/>
              <a:pathLst>
                <a:path w="109" h="65">
                  <a:moveTo>
                    <a:pt x="0" y="16"/>
                  </a:moveTo>
                  <a:lnTo>
                    <a:pt x="103" y="65"/>
                  </a:lnTo>
                  <a:lnTo>
                    <a:pt x="109" y="49"/>
                  </a:lnTo>
                  <a:lnTo>
                    <a:pt x="5" y="0"/>
                  </a:lnTo>
                  <a:lnTo>
                    <a:pt x="0" y="16"/>
                  </a:lnTo>
                  <a:close/>
                </a:path>
              </a:pathLst>
            </a:custGeom>
            <a:solidFill>
              <a:srgbClr val="000000"/>
            </a:solidFill>
            <a:ln>
              <a:noFill/>
            </a:ln>
          </p:spPr>
          <p:style>
            <a:lnRef idx="0"/>
            <a:fillRef idx="0"/>
            <a:effectRef idx="0"/>
            <a:fontRef idx="minor"/>
          </p:style>
        </p:sp>
        <p:sp>
          <p:nvSpPr>
            <p:cNvPr id="498" name="CustomShape 43"/>
            <p:cNvSpPr/>
            <p:nvPr/>
          </p:nvSpPr>
          <p:spPr>
            <a:xfrm>
              <a:off x="3456000" y="4322880"/>
              <a:ext cx="180720" cy="102960"/>
            </a:xfrm>
            <a:custGeom>
              <a:avLst/>
              <a:gdLst/>
              <a:ahLst/>
              <a:rect l="l" t="t" r="r" b="b"/>
              <a:pathLst>
                <a:path w="114" h="65">
                  <a:moveTo>
                    <a:pt x="0" y="16"/>
                  </a:moveTo>
                  <a:lnTo>
                    <a:pt x="109" y="65"/>
                  </a:lnTo>
                  <a:lnTo>
                    <a:pt x="114" y="49"/>
                  </a:lnTo>
                  <a:lnTo>
                    <a:pt x="5" y="0"/>
                  </a:lnTo>
                  <a:lnTo>
                    <a:pt x="0" y="16"/>
                  </a:lnTo>
                  <a:close/>
                </a:path>
              </a:pathLst>
            </a:custGeom>
            <a:solidFill>
              <a:srgbClr val="000000"/>
            </a:solidFill>
            <a:ln>
              <a:noFill/>
            </a:ln>
          </p:spPr>
          <p:style>
            <a:lnRef idx="0"/>
            <a:fillRef idx="0"/>
            <a:effectRef idx="0"/>
            <a:fontRef idx="minor"/>
          </p:style>
        </p:sp>
        <p:sp>
          <p:nvSpPr>
            <p:cNvPr id="499" name="CustomShape 44"/>
            <p:cNvSpPr/>
            <p:nvPr/>
          </p:nvSpPr>
          <p:spPr>
            <a:xfrm>
              <a:off x="3697200" y="4435560"/>
              <a:ext cx="182160" cy="85320"/>
            </a:xfrm>
            <a:custGeom>
              <a:avLst/>
              <a:gdLst/>
              <a:ahLst/>
              <a:rect l="l" t="t" r="r" b="b"/>
              <a:pathLst>
                <a:path w="115" h="54">
                  <a:moveTo>
                    <a:pt x="0" y="16"/>
                  </a:moveTo>
                  <a:lnTo>
                    <a:pt x="109" y="54"/>
                  </a:lnTo>
                  <a:lnTo>
                    <a:pt x="115" y="38"/>
                  </a:lnTo>
                  <a:lnTo>
                    <a:pt x="6" y="0"/>
                  </a:lnTo>
                  <a:lnTo>
                    <a:pt x="0" y="16"/>
                  </a:lnTo>
                  <a:close/>
                </a:path>
              </a:pathLst>
            </a:custGeom>
            <a:solidFill>
              <a:srgbClr val="000000"/>
            </a:solidFill>
            <a:ln>
              <a:noFill/>
            </a:ln>
          </p:spPr>
          <p:style>
            <a:lnRef idx="0"/>
            <a:fillRef idx="0"/>
            <a:effectRef idx="0"/>
            <a:fontRef idx="minor"/>
          </p:style>
        </p:sp>
        <p:sp>
          <p:nvSpPr>
            <p:cNvPr id="500" name="CustomShape 45"/>
            <p:cNvSpPr/>
            <p:nvPr/>
          </p:nvSpPr>
          <p:spPr>
            <a:xfrm>
              <a:off x="3948120" y="4530600"/>
              <a:ext cx="180720" cy="85320"/>
            </a:xfrm>
            <a:custGeom>
              <a:avLst/>
              <a:gdLst/>
              <a:ahLst/>
              <a:rect l="l" t="t" r="r" b="b"/>
              <a:pathLst>
                <a:path w="114" h="54">
                  <a:moveTo>
                    <a:pt x="0" y="16"/>
                  </a:moveTo>
                  <a:lnTo>
                    <a:pt x="109" y="54"/>
                  </a:lnTo>
                  <a:lnTo>
                    <a:pt x="114" y="38"/>
                  </a:lnTo>
                  <a:lnTo>
                    <a:pt x="6" y="0"/>
                  </a:lnTo>
                  <a:lnTo>
                    <a:pt x="0" y="16"/>
                  </a:lnTo>
                  <a:close/>
                </a:path>
              </a:pathLst>
            </a:custGeom>
            <a:solidFill>
              <a:srgbClr val="000000"/>
            </a:solidFill>
            <a:ln>
              <a:noFill/>
            </a:ln>
          </p:spPr>
          <p:style>
            <a:lnRef idx="0"/>
            <a:fillRef idx="0"/>
            <a:effectRef idx="0"/>
            <a:fontRef idx="minor"/>
          </p:style>
        </p:sp>
        <p:sp>
          <p:nvSpPr>
            <p:cNvPr id="501" name="CustomShape 46"/>
            <p:cNvSpPr/>
            <p:nvPr/>
          </p:nvSpPr>
          <p:spPr>
            <a:xfrm>
              <a:off x="4191120" y="4616280"/>
              <a:ext cx="180720" cy="69480"/>
            </a:xfrm>
            <a:custGeom>
              <a:avLst/>
              <a:gdLst/>
              <a:ahLst/>
              <a:rect l="l" t="t" r="r" b="b"/>
              <a:pathLst>
                <a:path w="114" h="44">
                  <a:moveTo>
                    <a:pt x="0" y="16"/>
                  </a:moveTo>
                  <a:lnTo>
                    <a:pt x="108" y="44"/>
                  </a:lnTo>
                  <a:lnTo>
                    <a:pt x="114" y="27"/>
                  </a:lnTo>
                  <a:lnTo>
                    <a:pt x="5" y="0"/>
                  </a:lnTo>
                  <a:lnTo>
                    <a:pt x="0" y="16"/>
                  </a:lnTo>
                  <a:close/>
                </a:path>
              </a:pathLst>
            </a:custGeom>
            <a:solidFill>
              <a:srgbClr val="000000"/>
            </a:solidFill>
            <a:ln>
              <a:noFill/>
            </a:ln>
          </p:spPr>
          <p:style>
            <a:lnRef idx="0"/>
            <a:fillRef idx="0"/>
            <a:effectRef idx="0"/>
            <a:fontRef idx="minor"/>
          </p:style>
        </p:sp>
        <p:sp>
          <p:nvSpPr>
            <p:cNvPr id="502" name="CustomShape 47"/>
            <p:cNvSpPr/>
            <p:nvPr/>
          </p:nvSpPr>
          <p:spPr>
            <a:xfrm>
              <a:off x="4440240" y="4686480"/>
              <a:ext cx="190080" cy="68040"/>
            </a:xfrm>
            <a:custGeom>
              <a:avLst/>
              <a:gdLst/>
              <a:ahLst/>
              <a:rect l="l" t="t" r="r" b="b"/>
              <a:pathLst>
                <a:path w="120" h="43">
                  <a:moveTo>
                    <a:pt x="0" y="16"/>
                  </a:moveTo>
                  <a:lnTo>
                    <a:pt x="115" y="43"/>
                  </a:lnTo>
                  <a:lnTo>
                    <a:pt x="120" y="27"/>
                  </a:lnTo>
                  <a:lnTo>
                    <a:pt x="6" y="0"/>
                  </a:lnTo>
                  <a:lnTo>
                    <a:pt x="0" y="16"/>
                  </a:lnTo>
                  <a:close/>
                </a:path>
              </a:pathLst>
            </a:custGeom>
            <a:solidFill>
              <a:srgbClr val="000000"/>
            </a:solidFill>
            <a:ln>
              <a:noFill/>
            </a:ln>
          </p:spPr>
          <p:style>
            <a:lnRef idx="0"/>
            <a:fillRef idx="0"/>
            <a:effectRef idx="0"/>
            <a:fontRef idx="minor"/>
          </p:style>
        </p:sp>
        <p:sp>
          <p:nvSpPr>
            <p:cNvPr id="503" name="CustomShape 48"/>
            <p:cNvSpPr/>
            <p:nvPr/>
          </p:nvSpPr>
          <p:spPr>
            <a:xfrm>
              <a:off x="4683240" y="4746600"/>
              <a:ext cx="190080" cy="50400"/>
            </a:xfrm>
            <a:custGeom>
              <a:avLst/>
              <a:gdLst/>
              <a:ahLst/>
              <a:rect l="l" t="t" r="r" b="b"/>
              <a:pathLst>
                <a:path w="120" h="32">
                  <a:moveTo>
                    <a:pt x="0" y="16"/>
                  </a:moveTo>
                  <a:lnTo>
                    <a:pt x="114" y="32"/>
                  </a:lnTo>
                  <a:lnTo>
                    <a:pt x="120" y="16"/>
                  </a:lnTo>
                  <a:lnTo>
                    <a:pt x="5" y="0"/>
                  </a:lnTo>
                  <a:lnTo>
                    <a:pt x="0" y="16"/>
                  </a:lnTo>
                  <a:close/>
                </a:path>
              </a:pathLst>
            </a:custGeom>
            <a:solidFill>
              <a:srgbClr val="000000"/>
            </a:solidFill>
            <a:ln>
              <a:noFill/>
            </a:ln>
          </p:spPr>
          <p:style>
            <a:lnRef idx="0"/>
            <a:fillRef idx="0"/>
            <a:effectRef idx="0"/>
            <a:fontRef idx="minor"/>
          </p:style>
        </p:sp>
        <p:sp>
          <p:nvSpPr>
            <p:cNvPr id="504" name="CustomShape 49"/>
            <p:cNvSpPr/>
            <p:nvPr/>
          </p:nvSpPr>
          <p:spPr>
            <a:xfrm>
              <a:off x="4933800" y="4789440"/>
              <a:ext cx="188640" cy="52200"/>
            </a:xfrm>
            <a:custGeom>
              <a:avLst/>
              <a:gdLst/>
              <a:ahLst/>
              <a:rect l="l" t="t" r="r" b="b"/>
              <a:pathLst>
                <a:path w="119" h="33">
                  <a:moveTo>
                    <a:pt x="0" y="16"/>
                  </a:moveTo>
                  <a:lnTo>
                    <a:pt x="114" y="33"/>
                  </a:lnTo>
                  <a:lnTo>
                    <a:pt x="119" y="16"/>
                  </a:lnTo>
                  <a:lnTo>
                    <a:pt x="5" y="0"/>
                  </a:lnTo>
                  <a:lnTo>
                    <a:pt x="0" y="16"/>
                  </a:lnTo>
                  <a:close/>
                </a:path>
              </a:pathLst>
            </a:custGeom>
            <a:solidFill>
              <a:srgbClr val="000000"/>
            </a:solidFill>
            <a:ln>
              <a:noFill/>
            </a:ln>
          </p:spPr>
          <p:style>
            <a:lnRef idx="0"/>
            <a:fillRef idx="0"/>
            <a:effectRef idx="0"/>
            <a:fontRef idx="minor"/>
          </p:style>
        </p:sp>
        <p:sp>
          <p:nvSpPr>
            <p:cNvPr id="505" name="CustomShape 50"/>
            <p:cNvSpPr/>
            <p:nvPr/>
          </p:nvSpPr>
          <p:spPr>
            <a:xfrm>
              <a:off x="5175360" y="4824360"/>
              <a:ext cx="190080" cy="33120"/>
            </a:xfrm>
            <a:custGeom>
              <a:avLst/>
              <a:gdLst/>
              <a:ahLst/>
              <a:rect l="l" t="t" r="r" b="b"/>
              <a:pathLst>
                <a:path w="120" h="21">
                  <a:moveTo>
                    <a:pt x="0" y="16"/>
                  </a:moveTo>
                  <a:lnTo>
                    <a:pt x="114" y="21"/>
                  </a:lnTo>
                  <a:lnTo>
                    <a:pt x="120" y="5"/>
                  </a:lnTo>
                  <a:lnTo>
                    <a:pt x="6" y="0"/>
                  </a:lnTo>
                  <a:lnTo>
                    <a:pt x="0" y="16"/>
                  </a:lnTo>
                  <a:close/>
                </a:path>
              </a:pathLst>
            </a:custGeom>
            <a:solidFill>
              <a:srgbClr val="000000"/>
            </a:solidFill>
            <a:ln>
              <a:noFill/>
            </a:ln>
          </p:spPr>
          <p:style>
            <a:lnRef idx="0"/>
            <a:fillRef idx="0"/>
            <a:effectRef idx="0"/>
            <a:fontRef idx="minor"/>
          </p:style>
        </p:sp>
        <p:sp>
          <p:nvSpPr>
            <p:cNvPr id="506" name="CustomShape 51"/>
            <p:cNvSpPr/>
            <p:nvPr/>
          </p:nvSpPr>
          <p:spPr>
            <a:xfrm>
              <a:off x="5425920" y="4842000"/>
              <a:ext cx="190080" cy="33120"/>
            </a:xfrm>
            <a:custGeom>
              <a:avLst/>
              <a:gdLst/>
              <a:ahLst/>
              <a:rect l="l" t="t" r="r" b="b"/>
              <a:pathLst>
                <a:path w="120" h="21">
                  <a:moveTo>
                    <a:pt x="0" y="16"/>
                  </a:moveTo>
                  <a:lnTo>
                    <a:pt x="114" y="21"/>
                  </a:lnTo>
                  <a:lnTo>
                    <a:pt x="120" y="5"/>
                  </a:lnTo>
                  <a:lnTo>
                    <a:pt x="5" y="0"/>
                  </a:lnTo>
                  <a:lnTo>
                    <a:pt x="0" y="16"/>
                  </a:lnTo>
                  <a:close/>
                </a:path>
              </a:pathLst>
            </a:custGeom>
            <a:solidFill>
              <a:srgbClr val="000000"/>
            </a:solidFill>
            <a:ln>
              <a:noFill/>
            </a:ln>
          </p:spPr>
          <p:style>
            <a:lnRef idx="0"/>
            <a:fillRef idx="0"/>
            <a:effectRef idx="0"/>
            <a:fontRef idx="minor"/>
          </p:style>
        </p:sp>
        <p:sp>
          <p:nvSpPr>
            <p:cNvPr id="507" name="CustomShape 52"/>
            <p:cNvSpPr/>
            <p:nvPr/>
          </p:nvSpPr>
          <p:spPr>
            <a:xfrm>
              <a:off x="5667480" y="4842000"/>
              <a:ext cx="190080" cy="33120"/>
            </a:xfrm>
            <a:custGeom>
              <a:avLst/>
              <a:gdLst/>
              <a:ahLst/>
              <a:rect l="l" t="t" r="r" b="b"/>
              <a:pathLst>
                <a:path w="120" h="21">
                  <a:moveTo>
                    <a:pt x="0" y="5"/>
                  </a:moveTo>
                  <a:lnTo>
                    <a:pt x="115" y="0"/>
                  </a:lnTo>
                  <a:lnTo>
                    <a:pt x="120" y="16"/>
                  </a:lnTo>
                  <a:lnTo>
                    <a:pt x="6" y="21"/>
                  </a:lnTo>
                  <a:lnTo>
                    <a:pt x="0" y="5"/>
                  </a:lnTo>
                  <a:close/>
                </a:path>
              </a:pathLst>
            </a:custGeom>
            <a:solidFill>
              <a:srgbClr val="000000"/>
            </a:solidFill>
            <a:ln>
              <a:noFill/>
            </a:ln>
          </p:spPr>
          <p:style>
            <a:lnRef idx="0"/>
            <a:fillRef idx="0"/>
            <a:effectRef idx="0"/>
            <a:fontRef idx="minor"/>
          </p:style>
        </p:sp>
        <p:sp>
          <p:nvSpPr>
            <p:cNvPr id="508" name="CustomShape 53"/>
            <p:cNvSpPr/>
            <p:nvPr/>
          </p:nvSpPr>
          <p:spPr>
            <a:xfrm>
              <a:off x="5918040" y="4832280"/>
              <a:ext cx="190080" cy="34560"/>
            </a:xfrm>
            <a:custGeom>
              <a:avLst/>
              <a:gdLst/>
              <a:ahLst/>
              <a:rect l="l" t="t" r="r" b="b"/>
              <a:pathLst>
                <a:path w="120" h="22">
                  <a:moveTo>
                    <a:pt x="0" y="6"/>
                  </a:moveTo>
                  <a:lnTo>
                    <a:pt x="115" y="0"/>
                  </a:lnTo>
                  <a:lnTo>
                    <a:pt x="120" y="16"/>
                  </a:lnTo>
                  <a:lnTo>
                    <a:pt x="6" y="22"/>
                  </a:lnTo>
                  <a:lnTo>
                    <a:pt x="0" y="6"/>
                  </a:lnTo>
                  <a:close/>
                </a:path>
              </a:pathLst>
            </a:custGeom>
            <a:solidFill>
              <a:srgbClr val="000000"/>
            </a:solidFill>
            <a:ln>
              <a:noFill/>
            </a:ln>
          </p:spPr>
          <p:style>
            <a:lnRef idx="0"/>
            <a:fillRef idx="0"/>
            <a:effectRef idx="0"/>
            <a:fontRef idx="minor"/>
          </p:style>
        </p:sp>
        <p:sp>
          <p:nvSpPr>
            <p:cNvPr id="509" name="CustomShape 54"/>
            <p:cNvSpPr/>
            <p:nvPr/>
          </p:nvSpPr>
          <p:spPr>
            <a:xfrm>
              <a:off x="6161040" y="4797360"/>
              <a:ext cx="188640" cy="52200"/>
            </a:xfrm>
            <a:custGeom>
              <a:avLst/>
              <a:gdLst/>
              <a:ahLst/>
              <a:rect l="l" t="t" r="r" b="b"/>
              <a:pathLst>
                <a:path w="119" h="33">
                  <a:moveTo>
                    <a:pt x="0" y="17"/>
                  </a:moveTo>
                  <a:lnTo>
                    <a:pt x="114" y="0"/>
                  </a:lnTo>
                  <a:lnTo>
                    <a:pt x="119" y="17"/>
                  </a:lnTo>
                  <a:lnTo>
                    <a:pt x="5" y="33"/>
                  </a:lnTo>
                  <a:lnTo>
                    <a:pt x="0" y="17"/>
                  </a:lnTo>
                  <a:close/>
                </a:path>
              </a:pathLst>
            </a:custGeom>
            <a:solidFill>
              <a:srgbClr val="000000"/>
            </a:solidFill>
            <a:ln>
              <a:noFill/>
            </a:ln>
          </p:spPr>
          <p:style>
            <a:lnRef idx="0"/>
            <a:fillRef idx="0"/>
            <a:effectRef idx="0"/>
            <a:fontRef idx="minor"/>
          </p:style>
        </p:sp>
        <p:sp>
          <p:nvSpPr>
            <p:cNvPr id="510" name="CustomShape 55"/>
            <p:cNvSpPr/>
            <p:nvPr/>
          </p:nvSpPr>
          <p:spPr>
            <a:xfrm>
              <a:off x="6410160" y="4754520"/>
              <a:ext cx="190080" cy="60120"/>
            </a:xfrm>
            <a:custGeom>
              <a:avLst/>
              <a:gdLst/>
              <a:ahLst/>
              <a:rect l="l" t="t" r="r" b="b"/>
              <a:pathLst>
                <a:path w="120" h="38">
                  <a:moveTo>
                    <a:pt x="0" y="22"/>
                  </a:moveTo>
                  <a:lnTo>
                    <a:pt x="115" y="0"/>
                  </a:lnTo>
                  <a:lnTo>
                    <a:pt x="120" y="16"/>
                  </a:lnTo>
                  <a:lnTo>
                    <a:pt x="6" y="38"/>
                  </a:lnTo>
                  <a:lnTo>
                    <a:pt x="0" y="22"/>
                  </a:lnTo>
                  <a:close/>
                </a:path>
              </a:pathLst>
            </a:custGeom>
            <a:solidFill>
              <a:srgbClr val="000000"/>
            </a:solidFill>
            <a:ln>
              <a:noFill/>
            </a:ln>
          </p:spPr>
          <p:style>
            <a:lnRef idx="0"/>
            <a:fillRef idx="0"/>
            <a:effectRef idx="0"/>
            <a:fontRef idx="minor"/>
          </p:style>
        </p:sp>
        <p:sp>
          <p:nvSpPr>
            <p:cNvPr id="511" name="CustomShape 56"/>
            <p:cNvSpPr/>
            <p:nvPr/>
          </p:nvSpPr>
          <p:spPr>
            <a:xfrm>
              <a:off x="6653160" y="4702320"/>
              <a:ext cx="190080" cy="69480"/>
            </a:xfrm>
            <a:custGeom>
              <a:avLst/>
              <a:gdLst/>
              <a:ahLst/>
              <a:rect l="l" t="t" r="r" b="b"/>
              <a:pathLst>
                <a:path w="120" h="44">
                  <a:moveTo>
                    <a:pt x="0" y="28"/>
                  </a:moveTo>
                  <a:lnTo>
                    <a:pt x="114" y="0"/>
                  </a:lnTo>
                  <a:lnTo>
                    <a:pt x="120" y="17"/>
                  </a:lnTo>
                  <a:lnTo>
                    <a:pt x="5" y="44"/>
                  </a:lnTo>
                  <a:lnTo>
                    <a:pt x="0" y="28"/>
                  </a:lnTo>
                  <a:close/>
                </a:path>
              </a:pathLst>
            </a:custGeom>
            <a:solidFill>
              <a:srgbClr val="000000"/>
            </a:solidFill>
            <a:ln>
              <a:noFill/>
            </a:ln>
          </p:spPr>
          <p:style>
            <a:lnRef idx="0"/>
            <a:fillRef idx="0"/>
            <a:effectRef idx="0"/>
            <a:fontRef idx="minor"/>
          </p:style>
        </p:sp>
        <p:sp>
          <p:nvSpPr>
            <p:cNvPr id="512" name="CustomShape 57"/>
            <p:cNvSpPr/>
            <p:nvPr/>
          </p:nvSpPr>
          <p:spPr>
            <a:xfrm>
              <a:off x="6904080" y="4641840"/>
              <a:ext cx="180720" cy="69480"/>
            </a:xfrm>
            <a:custGeom>
              <a:avLst/>
              <a:gdLst/>
              <a:ahLst/>
              <a:rect l="l" t="t" r="r" b="b"/>
              <a:pathLst>
                <a:path w="114" h="44">
                  <a:moveTo>
                    <a:pt x="0" y="28"/>
                  </a:moveTo>
                  <a:lnTo>
                    <a:pt x="109" y="0"/>
                  </a:lnTo>
                  <a:lnTo>
                    <a:pt x="114" y="17"/>
                  </a:lnTo>
                  <a:lnTo>
                    <a:pt x="5" y="44"/>
                  </a:lnTo>
                  <a:lnTo>
                    <a:pt x="0" y="28"/>
                  </a:lnTo>
                  <a:close/>
                </a:path>
              </a:pathLst>
            </a:custGeom>
            <a:solidFill>
              <a:srgbClr val="000000"/>
            </a:solidFill>
            <a:ln>
              <a:noFill/>
            </a:ln>
          </p:spPr>
          <p:style>
            <a:lnRef idx="0"/>
            <a:fillRef idx="0"/>
            <a:effectRef idx="0"/>
            <a:fontRef idx="minor"/>
          </p:style>
        </p:sp>
        <p:sp>
          <p:nvSpPr>
            <p:cNvPr id="513" name="CustomShape 58"/>
            <p:cNvSpPr/>
            <p:nvPr/>
          </p:nvSpPr>
          <p:spPr>
            <a:xfrm>
              <a:off x="7145280" y="4556160"/>
              <a:ext cx="180720" cy="85320"/>
            </a:xfrm>
            <a:custGeom>
              <a:avLst/>
              <a:gdLst/>
              <a:ahLst/>
              <a:rect l="l" t="t" r="r" b="b"/>
              <a:pathLst>
                <a:path w="114" h="54">
                  <a:moveTo>
                    <a:pt x="0" y="38"/>
                  </a:moveTo>
                  <a:lnTo>
                    <a:pt x="109" y="0"/>
                  </a:lnTo>
                  <a:lnTo>
                    <a:pt x="114" y="16"/>
                  </a:lnTo>
                  <a:lnTo>
                    <a:pt x="6" y="54"/>
                  </a:lnTo>
                  <a:lnTo>
                    <a:pt x="0" y="38"/>
                  </a:lnTo>
                  <a:close/>
                </a:path>
              </a:pathLst>
            </a:custGeom>
            <a:solidFill>
              <a:srgbClr val="000000"/>
            </a:solidFill>
            <a:ln>
              <a:noFill/>
            </a:ln>
          </p:spPr>
          <p:style>
            <a:lnRef idx="0"/>
            <a:fillRef idx="0"/>
            <a:effectRef idx="0"/>
            <a:fontRef idx="minor"/>
          </p:style>
        </p:sp>
        <p:sp>
          <p:nvSpPr>
            <p:cNvPr id="514" name="CustomShape 59"/>
            <p:cNvSpPr/>
            <p:nvPr/>
          </p:nvSpPr>
          <p:spPr>
            <a:xfrm>
              <a:off x="7396200" y="4468680"/>
              <a:ext cx="180720" cy="87120"/>
            </a:xfrm>
            <a:custGeom>
              <a:avLst/>
              <a:gdLst/>
              <a:ahLst/>
              <a:rect l="l" t="t" r="r" b="b"/>
              <a:pathLst>
                <a:path w="114" h="55">
                  <a:moveTo>
                    <a:pt x="0" y="39"/>
                  </a:moveTo>
                  <a:lnTo>
                    <a:pt x="109" y="0"/>
                  </a:lnTo>
                  <a:lnTo>
                    <a:pt x="114" y="17"/>
                  </a:lnTo>
                  <a:lnTo>
                    <a:pt x="5" y="55"/>
                  </a:lnTo>
                  <a:lnTo>
                    <a:pt x="0" y="39"/>
                  </a:lnTo>
                  <a:close/>
                </a:path>
              </a:pathLst>
            </a:custGeom>
            <a:solidFill>
              <a:srgbClr val="000000"/>
            </a:solidFill>
            <a:ln>
              <a:noFill/>
            </a:ln>
          </p:spPr>
          <p:style>
            <a:lnRef idx="0"/>
            <a:fillRef idx="0"/>
            <a:effectRef idx="0"/>
            <a:fontRef idx="minor"/>
          </p:style>
        </p:sp>
        <p:sp>
          <p:nvSpPr>
            <p:cNvPr id="515" name="CustomShape 60"/>
            <p:cNvSpPr/>
            <p:nvPr/>
          </p:nvSpPr>
          <p:spPr>
            <a:xfrm>
              <a:off x="7637400" y="4365720"/>
              <a:ext cx="182160" cy="95040"/>
            </a:xfrm>
            <a:custGeom>
              <a:avLst/>
              <a:gdLst/>
              <a:ahLst/>
              <a:rect l="l" t="t" r="r" b="b"/>
              <a:pathLst>
                <a:path w="115" h="60">
                  <a:moveTo>
                    <a:pt x="0" y="44"/>
                  </a:moveTo>
                  <a:lnTo>
                    <a:pt x="109" y="0"/>
                  </a:lnTo>
                  <a:lnTo>
                    <a:pt x="115" y="16"/>
                  </a:lnTo>
                  <a:lnTo>
                    <a:pt x="6" y="60"/>
                  </a:lnTo>
                  <a:lnTo>
                    <a:pt x="0" y="44"/>
                  </a:lnTo>
                  <a:close/>
                </a:path>
              </a:pathLst>
            </a:custGeom>
            <a:solidFill>
              <a:srgbClr val="000000"/>
            </a:solidFill>
            <a:ln>
              <a:noFill/>
            </a:ln>
          </p:spPr>
          <p:style>
            <a:lnRef idx="0"/>
            <a:fillRef idx="0"/>
            <a:effectRef idx="0"/>
            <a:fontRef idx="minor"/>
          </p:style>
        </p:sp>
        <p:sp>
          <p:nvSpPr>
            <p:cNvPr id="516" name="CustomShape 61"/>
            <p:cNvSpPr/>
            <p:nvPr/>
          </p:nvSpPr>
          <p:spPr>
            <a:xfrm>
              <a:off x="7888320" y="424512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517" name="CustomShape 62"/>
            <p:cNvSpPr/>
            <p:nvPr/>
          </p:nvSpPr>
          <p:spPr>
            <a:xfrm>
              <a:off x="8121600" y="412416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518" name="CustomShape 63"/>
            <p:cNvSpPr/>
            <p:nvPr/>
          </p:nvSpPr>
          <p:spPr>
            <a:xfrm>
              <a:off x="8372520" y="3968640"/>
              <a:ext cx="172800" cy="120240"/>
            </a:xfrm>
            <a:custGeom>
              <a:avLst/>
              <a:gdLst/>
              <a:ahLst/>
              <a:rect l="l" t="t" r="r" b="b"/>
              <a:pathLst>
                <a:path w="109" h="76">
                  <a:moveTo>
                    <a:pt x="0" y="54"/>
                  </a:moveTo>
                  <a:lnTo>
                    <a:pt x="104" y="0"/>
                  </a:lnTo>
                  <a:lnTo>
                    <a:pt x="109" y="21"/>
                  </a:lnTo>
                  <a:lnTo>
                    <a:pt x="6" y="76"/>
                  </a:lnTo>
                  <a:lnTo>
                    <a:pt x="0" y="54"/>
                  </a:lnTo>
                  <a:close/>
                </a:path>
              </a:pathLst>
            </a:custGeom>
            <a:solidFill>
              <a:srgbClr val="000000"/>
            </a:solidFill>
            <a:ln>
              <a:noFill/>
            </a:ln>
          </p:spPr>
          <p:style>
            <a:lnRef idx="0"/>
            <a:fillRef idx="0"/>
            <a:effectRef idx="0"/>
            <a:fontRef idx="minor"/>
          </p:style>
        </p:sp>
        <p:sp>
          <p:nvSpPr>
            <p:cNvPr id="519" name="CustomShape 64"/>
            <p:cNvSpPr/>
            <p:nvPr/>
          </p:nvSpPr>
          <p:spPr>
            <a:xfrm>
              <a:off x="5630760" y="4827600"/>
              <a:ext cx="77400" cy="77400"/>
            </a:xfrm>
            <a:custGeom>
              <a:avLst/>
              <a:gdLst/>
              <a:ahLst/>
              <a:rect l="l" t="t" r="r" b="b"/>
              <a:pathLst>
                <a:path w="49" h="49">
                  <a:moveTo>
                    <a:pt x="16" y="0"/>
                  </a:moveTo>
                  <a:lnTo>
                    <a:pt x="0" y="17"/>
                  </a:lnTo>
                  <a:lnTo>
                    <a:pt x="0" y="33"/>
                  </a:lnTo>
                  <a:lnTo>
                    <a:pt x="16" y="49"/>
                  </a:lnTo>
                  <a:lnTo>
                    <a:pt x="32" y="49"/>
                  </a:lnTo>
                  <a:lnTo>
                    <a:pt x="49" y="33"/>
                  </a:lnTo>
                  <a:lnTo>
                    <a:pt x="49" y="17"/>
                  </a:lnTo>
                  <a:lnTo>
                    <a:pt x="32" y="0"/>
                  </a:lnTo>
                  <a:lnTo>
                    <a:pt x="16" y="0"/>
                  </a:lnTo>
                  <a:close/>
                </a:path>
              </a:pathLst>
            </a:custGeom>
            <a:solidFill>
              <a:srgbClr val="ff0000"/>
            </a:solidFill>
            <a:ln w="7920">
              <a:solidFill>
                <a:srgbClr val="000000"/>
              </a:solidFill>
              <a:round/>
            </a:ln>
          </p:spPr>
          <p:style>
            <a:lnRef idx="0"/>
            <a:fillRef idx="0"/>
            <a:effectRef idx="0"/>
            <a:fontRef idx="minor"/>
          </p:style>
        </p:sp>
      </p:grpSp>
      <p:sp>
        <p:nvSpPr>
          <p:cNvPr id="520" name="CustomShape 65"/>
          <p:cNvSpPr/>
          <p:nvPr/>
        </p:nvSpPr>
        <p:spPr>
          <a:xfrm>
            <a:off x="4782960" y="4981320"/>
            <a:ext cx="20343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Produktionsschwelle</a:t>
            </a:r>
            <a:endParaRPr b="0" lang="en-US" sz="1600" spc="-1" strike="noStrike">
              <a:latin typeface="Arial"/>
            </a:endParaRPr>
          </a:p>
        </p:txBody>
      </p:sp>
      <p:sp>
        <p:nvSpPr>
          <p:cNvPr id="521" name="CustomShape 66"/>
          <p:cNvSpPr/>
          <p:nvPr/>
        </p:nvSpPr>
        <p:spPr>
          <a:xfrm>
            <a:off x="1827360" y="2644920"/>
            <a:ext cx="2466720" cy="24372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Variable Stückkosten </a:t>
            </a:r>
            <a:endParaRPr b="0" lang="en-US" sz="1600" spc="-1" strike="noStrike">
              <a:latin typeface="Arial"/>
            </a:endParaRPr>
          </a:p>
        </p:txBody>
      </p:sp>
      <p:sp>
        <p:nvSpPr>
          <p:cNvPr id="522" name="CustomShape 67"/>
          <p:cNvSpPr/>
          <p:nvPr/>
        </p:nvSpPr>
        <p:spPr>
          <a:xfrm>
            <a:off x="1827360" y="2644920"/>
            <a:ext cx="2466720" cy="374760"/>
          </a:xfrm>
          <a:prstGeom prst="rect">
            <a:avLst/>
          </a:prstGeom>
          <a:blipFill rotWithShape="0">
            <a:blip r:embed="rId1"/>
            <a:stretch>
              <a:fillRect l="-5196" t="-4881" r="0" b="-18031"/>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timing>
    <p:tnLst>
      <p:par>
        <p:cTn id="48" dur="indefinite" restart="never" nodeType="tmRoot">
          <p:childTnLst>
            <p:seq>
              <p:cTn id="49" dur="indefinite" nodeType="mainSeq">
                <p:childTnLst>
                  <p:par>
                    <p:cTn id="50" nodeType="clickEffect" fill="hold">
                      <p:stCondLst>
                        <p:cond delay="indefinite"/>
                      </p:stCondLst>
                      <p:childTnLst>
                        <p:par>
                          <p:cTn id="51" nodeType="withEffect" fill="hold">
                            <p:stCondLst>
                              <p:cond delay="0"/>
                            </p:stCondLst>
                            <p:childTnLst>
                              <p:par>
                                <p:cTn id="52" nodeType="clickEffect" fill="hold" presetClass="entr" presetID="3" presetSubtype="10">
                                  <p:stCondLst>
                                    <p:cond delay="0"/>
                                  </p:stCondLst>
                                  <p:childTnLst>
                                    <p:set>
                                      <p:cBhvr>
                                        <p:cTn id="53" dur="1" fill="hold">
                                          <p:stCondLst>
                                            <p:cond delay="0"/>
                                          </p:stCondLst>
                                        </p:cTn>
                                        <p:tgtEl>
                                          <p:spTgt spid="489"/>
                                        </p:tgtEl>
                                        <p:attrNameLst>
                                          <p:attrName>style.visibility</p:attrName>
                                        </p:attrNameLst>
                                      </p:cBhvr>
                                      <p:to>
                                        <p:strVal val="visible"/>
                                      </p:to>
                                    </p:set>
                                    <p:animEffect filter="blinds(horizontal)" transition="in">
                                      <p:cBhvr additive="repl">
                                        <p:cTn id="54" dur="500"/>
                                        <p:tgtEl>
                                          <p:spTgt spid="489"/>
                                        </p:tgtEl>
                                      </p:cBhvr>
                                    </p:animEffect>
                                  </p:childTnLst>
                                </p:cTn>
                              </p:par>
                              <p:par>
                                <p:cTn id="55" nodeType="withEffect" fill="hold" presetClass="entr" presetID="3" presetSubtype="10">
                                  <p:stCondLst>
                                    <p:cond delay="0"/>
                                  </p:stCondLst>
                                  <p:childTnLst>
                                    <p:set>
                                      <p:cBhvr>
                                        <p:cTn id="56" dur="1" fill="hold">
                                          <p:stCondLst>
                                            <p:cond delay="0"/>
                                          </p:stCondLst>
                                        </p:cTn>
                                        <p:tgtEl>
                                          <p:spTgt spid="522"/>
                                        </p:tgtEl>
                                        <p:attrNameLst>
                                          <p:attrName>style.visibility</p:attrName>
                                        </p:attrNameLst>
                                      </p:cBhvr>
                                      <p:to>
                                        <p:strVal val="visible"/>
                                      </p:to>
                                    </p:set>
                                    <p:animEffect filter="blinds(horizontal)" transition="in">
                                      <p:cBhvr additive="repl">
                                        <p:cTn id="57" dur="500"/>
                                        <p:tgtEl>
                                          <p:spTgt spid="522"/>
                                        </p:tgtEl>
                                      </p:cBhvr>
                                    </p:animEffect>
                                  </p:childTnLst>
                                </p:cTn>
                              </p:par>
                              <p:par>
                                <p:cTn id="58" nodeType="withEffect" fill="hold" presetClass="entr" presetID="3" presetSubtype="10">
                                  <p:stCondLst>
                                    <p:cond delay="0"/>
                                  </p:stCondLst>
                                  <p:childTnLst>
                                    <p:set>
                                      <p:cBhvr>
                                        <p:cTn id="59" dur="1" fill="hold">
                                          <p:stCondLst>
                                            <p:cond delay="0"/>
                                          </p:stCondLst>
                                        </p:cTn>
                                        <p:tgtEl>
                                          <p:spTgt spid="520"/>
                                        </p:tgtEl>
                                        <p:attrNameLst>
                                          <p:attrName>style.visibility</p:attrName>
                                        </p:attrNameLst>
                                      </p:cBhvr>
                                      <p:to>
                                        <p:strVal val="visible"/>
                                      </p:to>
                                    </p:set>
                                    <p:animEffect filter="blinds(horizontal)" transition="in">
                                      <p:cBhvr additive="repl">
                                        <p:cTn id="60" dur="500"/>
                                        <p:tgtEl>
                                          <p:spTgt spid="5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TextShape 1"/>
          <p:cNvSpPr txBox="1"/>
          <p:nvPr/>
        </p:nvSpPr>
        <p:spPr>
          <a:xfrm>
            <a:off x="1892160" y="380880"/>
            <a:ext cx="6813360" cy="96156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Produktionsschwelle</a:t>
            </a:r>
            <a:endParaRPr b="0" lang="en-US" sz="2800" spc="-1" strike="noStrike">
              <a:solidFill>
                <a:srgbClr val="000000"/>
              </a:solidFill>
              <a:latin typeface="Book Antiqua"/>
            </a:endParaRPr>
          </a:p>
        </p:txBody>
      </p:sp>
      <p:sp>
        <p:nvSpPr>
          <p:cNvPr id="524" name="CustomShape 2"/>
          <p:cNvSpPr/>
          <p:nvPr/>
        </p:nvSpPr>
        <p:spPr>
          <a:xfrm>
            <a:off x="6159600" y="4381200"/>
            <a:ext cx="3246120" cy="1697760"/>
          </a:xfrm>
          <a:prstGeom prst="rect">
            <a:avLst/>
          </a:prstGeom>
          <a:noFill/>
          <a:ln>
            <a:noFill/>
          </a:ln>
        </p:spPr>
        <p:style>
          <a:lnRef idx="0"/>
          <a:fillRef idx="0"/>
          <a:effectRef idx="0"/>
          <a:fontRef idx="minor"/>
        </p:style>
        <p:txBody>
          <a:bodyPr lIns="90000" rIns="90000" tIns="45000" bIns="45000"/>
          <a:p>
            <a:pPr>
              <a:lnSpc>
                <a:spcPct val="100000"/>
              </a:lnSpc>
            </a:pPr>
            <a:br/>
            <a:r>
              <a:rPr b="0" i="1" lang="en-US" sz="2000" spc="-1" strike="noStrike">
                <a:solidFill>
                  <a:srgbClr val="000000"/>
                </a:solidFill>
                <a:latin typeface="Calibri"/>
              </a:rPr>
              <a:t>Q</a:t>
            </a:r>
            <a:r>
              <a:rPr b="0" i="1" lang="en-US" sz="2000" spc="-1" strike="noStrike">
                <a:solidFill>
                  <a:srgbClr val="000000"/>
                </a:solidFill>
                <a:latin typeface="Calibri"/>
              </a:rPr>
              <a:t>	</a:t>
            </a:r>
            <a:r>
              <a:rPr b="0" lang="en-US" sz="2000" spc="-1" strike="noStrike">
                <a:solidFill>
                  <a:srgbClr val="000000"/>
                </a:solidFill>
                <a:latin typeface="Calibri"/>
              </a:rPr>
              <a:t>verkaufte Menge</a:t>
            </a:r>
            <a:br/>
            <a:r>
              <a:rPr b="0" i="1" lang="en-US" sz="2000" spc="-1" strike="noStrike">
                <a:solidFill>
                  <a:srgbClr val="000000"/>
                </a:solidFill>
                <a:latin typeface="Calibri"/>
              </a:rPr>
              <a:t>K</a:t>
            </a:r>
            <a:r>
              <a:rPr b="0" lang="en-US" sz="2000" spc="-1" strike="noStrike">
                <a:solidFill>
                  <a:srgbClr val="000000"/>
                </a:solidFill>
                <a:latin typeface="Calibri"/>
              </a:rPr>
              <a:t>	</a:t>
            </a:r>
            <a:r>
              <a:rPr b="0" lang="en-US" sz="2000" spc="-1" strike="noStrike">
                <a:solidFill>
                  <a:srgbClr val="000000"/>
                </a:solidFill>
                <a:latin typeface="Calibri"/>
              </a:rPr>
              <a:t>Gesamtkosten</a:t>
            </a:r>
            <a:endParaRPr b="0" lang="en-US" sz="2000" spc="-1" strike="noStrike">
              <a:latin typeface="Arial"/>
            </a:endParaRPr>
          </a:p>
          <a:p>
            <a:pPr>
              <a:lnSpc>
                <a:spcPct val="100000"/>
              </a:lnSpc>
            </a:pPr>
            <a:r>
              <a:rPr b="0" i="1" lang="en-US" sz="2000" spc="-1" strike="noStrike">
                <a:solidFill>
                  <a:srgbClr val="000000"/>
                </a:solidFill>
                <a:latin typeface="Calibri"/>
              </a:rPr>
              <a:t>K</a:t>
            </a:r>
            <a:r>
              <a:rPr b="0" i="1" lang="en-US" sz="2000" spc="-1" strike="noStrike" baseline="-25000">
                <a:solidFill>
                  <a:srgbClr val="000000"/>
                </a:solidFill>
                <a:latin typeface="Calibri"/>
              </a:rPr>
              <a:t>v</a:t>
            </a:r>
            <a:r>
              <a:rPr b="0" i="1" lang="en-US" sz="2000" spc="-1" strike="noStrike">
                <a:solidFill>
                  <a:srgbClr val="000000"/>
                </a:solidFill>
                <a:latin typeface="Calibri"/>
              </a:rPr>
              <a:t>	</a:t>
            </a:r>
            <a:r>
              <a:rPr b="0" lang="en-US" sz="2000" spc="-1" strike="noStrike">
                <a:solidFill>
                  <a:srgbClr val="000000"/>
                </a:solidFill>
                <a:latin typeface="Calibri"/>
              </a:rPr>
              <a:t>variable Kosten</a:t>
            </a:r>
            <a:br/>
            <a:r>
              <a:rPr b="0" i="1" lang="en-US" sz="2000" spc="-1" strike="noStrike">
                <a:solidFill>
                  <a:srgbClr val="000000"/>
                </a:solidFill>
                <a:latin typeface="Calibri"/>
              </a:rPr>
              <a:t>K</a:t>
            </a:r>
            <a:r>
              <a:rPr b="0" i="1" lang="en-US" sz="2000" spc="-1" strike="noStrike" baseline="-25000">
                <a:solidFill>
                  <a:srgbClr val="000000"/>
                </a:solidFill>
                <a:latin typeface="Calibri"/>
              </a:rPr>
              <a:t>f</a:t>
            </a:r>
            <a:r>
              <a:rPr b="0" i="1" lang="en-US" sz="2000" spc="-1" strike="noStrike">
                <a:solidFill>
                  <a:srgbClr val="000000"/>
                </a:solidFill>
                <a:latin typeface="Calibri"/>
              </a:rPr>
              <a:t>	</a:t>
            </a:r>
            <a:r>
              <a:rPr b="0" lang="en-US" sz="2000" spc="-1" strike="noStrike">
                <a:solidFill>
                  <a:srgbClr val="000000"/>
                </a:solidFill>
                <a:latin typeface="Calibri"/>
              </a:rPr>
              <a:t>Fixkosten</a:t>
            </a:r>
            <a:endParaRPr b="0" lang="en-US" sz="2000" spc="-1" strike="noStrike">
              <a:latin typeface="Arial"/>
            </a:endParaRPr>
          </a:p>
        </p:txBody>
      </p:sp>
      <mc:AlternateContent>
        <mc:Choice xmlns:a14="http://schemas.microsoft.com/office/drawing/2010/main" Requires="a14">
          <p:sp>
            <p:nvSpPr>
              <p:cNvPr id="525" name="Formula 3"/>
              <p:cNvSpPr txBox="1"/>
              <p:nvPr/>
            </p:nvSpPr>
            <p:spPr>
              <a:xfrm>
                <a:off x="1892160" y="4559040"/>
                <a:ext cx="2832120" cy="722160"/>
              </a:xfrm>
              <a:prstGeom prst="rect">
                <a:avLst/>
              </a:prstGeom>
            </p:spPr>
            <p:txBody>
              <a:bodyPr/>
              <a:p>
                <a14:m>
                  <m:oMath xmlns:m="http://schemas.openxmlformats.org/officeDocument/2006/math">
                    <m:f>
                      <m:num>
                        <m:sSub>
                          <m:e>
                            <m:r>
                              <m:t xml:space="preserve">𝐾</m:t>
                            </m:r>
                          </m:e>
                          <m:sub>
                            <m:r>
                              <m:t xml:space="preserve">𝑣</m:t>
                            </m:r>
                          </m:sub>
                        </m:sSub>
                      </m:num>
                      <m:den>
                        <m:r>
                          <m:t xml:space="preserve">𝑄</m:t>
                        </m:r>
                      </m:den>
                    </m:f>
                    <m:r>
                      <m:t xml:space="preserve">=</m:t>
                    </m:r>
                    <m:f>
                      <m:num>
                        <m:r>
                          <m:t xml:space="preserve">𝑑</m:t>
                        </m:r>
                        <m:sSub>
                          <m:e>
                            <m:r>
                              <m:t xml:space="preserve">𝐾</m:t>
                            </m:r>
                          </m:e>
                          <m:sub>
                            <m:r>
                              <m:t xml:space="preserve">𝑣</m:t>
                            </m:r>
                          </m:sub>
                        </m:sSub>
                      </m:num>
                      <m:den>
                        <m:r>
                          <m:t xml:space="preserve">𝑑𝑄</m:t>
                        </m:r>
                      </m:den>
                    </m:f>
                  </m:oMath>
                </a14:m>
              </a:p>
            </p:txBody>
          </p:sp>
        </mc:Choice>
        <mc:Fallback/>
      </mc:AlternateContent>
      <p:sp>
        <p:nvSpPr>
          <p:cNvPr id="526" name="CustomShape 4"/>
          <p:cNvSpPr/>
          <p:nvPr/>
        </p:nvSpPr>
        <p:spPr>
          <a:xfrm>
            <a:off x="1892160" y="4559040"/>
            <a:ext cx="2832120" cy="722160"/>
          </a:xfrm>
          <a:prstGeom prst="rect">
            <a:avLst/>
          </a:prstGeom>
          <a:blipFill rotWithShape="0">
            <a:blip r:embed="rId1"/>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527" name="CustomShape 5"/>
          <p:cNvSpPr/>
          <p:nvPr/>
        </p:nvSpPr>
        <p:spPr>
          <a:xfrm>
            <a:off x="1224000" y="3495240"/>
            <a:ext cx="7078320" cy="70020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An der Produktionsschwelle sind die Grenzkosten und die variable Stückkosten gleich:</a:t>
            </a:r>
            <a:endParaRPr b="0" lang="en-US" sz="2000" spc="-1" strike="noStrike">
              <a:latin typeface="Arial"/>
            </a:endParaRPr>
          </a:p>
        </p:txBody>
      </p:sp>
      <p:sp>
        <p:nvSpPr>
          <p:cNvPr id="528" name="CustomShape 6"/>
          <p:cNvSpPr/>
          <p:nvPr/>
        </p:nvSpPr>
        <p:spPr>
          <a:xfrm>
            <a:off x="1037160" y="1756800"/>
            <a:ext cx="7265160" cy="583560"/>
          </a:xfrm>
          <a:prstGeom prst="rect">
            <a:avLst/>
          </a:prstGeom>
          <a:noFill/>
          <a:ln>
            <a:noFill/>
          </a:ln>
        </p:spPr>
        <p:style>
          <a:lnRef idx="0"/>
          <a:fillRef idx="0"/>
          <a:effectRef idx="0"/>
          <a:fontRef idx="minor"/>
        </p:style>
        <p:txBody>
          <a:bodyPr lIns="90000" rIns="90000" tIns="45000" bIns="45000"/>
          <a:p>
            <a:pPr>
              <a:lnSpc>
                <a:spcPct val="90000"/>
              </a:lnSpc>
            </a:pPr>
            <a:r>
              <a:rPr b="0" lang="en-US" sz="1800" spc="-1" strike="noStrike">
                <a:solidFill>
                  <a:srgbClr val="000000"/>
                </a:solidFill>
                <a:latin typeface="Arial"/>
              </a:rPr>
              <a:t>Die Produktionsschwelle stellt das Minimum von den variablen Stückkosten dar:</a:t>
            </a:r>
            <a:endParaRPr b="0" lang="en-US" sz="1800" spc="-1" strike="noStrike">
              <a:latin typeface="Arial"/>
            </a:endParaRPr>
          </a:p>
        </p:txBody>
      </p:sp>
      <mc:AlternateContent>
        <mc:Choice xmlns:a14="http://schemas.microsoft.com/office/drawing/2010/main" Requires="a14">
          <p:sp>
            <p:nvSpPr>
              <p:cNvPr id="529" name="Formula 7"/>
              <p:cNvSpPr txBox="1"/>
              <p:nvPr/>
            </p:nvSpPr>
            <p:spPr>
              <a:xfrm>
                <a:off x="1852920" y="2364120"/>
                <a:ext cx="6238800" cy="997560"/>
              </a:xfrm>
              <a:prstGeom prst="rect">
                <a:avLst/>
              </a:prstGeom>
            </p:spPr>
            <p:txBody>
              <a:bodyPr/>
              <a:p>
                <a14:m>
                  <m:oMath xmlns:m="http://schemas.openxmlformats.org/officeDocument/2006/math">
                    <m:r>
                      <m:t xml:space="preserve">0</m:t>
                    </m:r>
                    <m:r>
                      <m:t xml:space="preserve">=</m:t>
                    </m:r>
                    <m:f>
                      <m:num>
                        <m:r>
                          <m:t xml:space="preserve">𝑑</m:t>
                        </m:r>
                        <m:d>
                          <m:dPr>
                            <m:begChr m:val="("/>
                            <m:endChr m:val=")"/>
                          </m:dPr>
                          <m:e>
                            <m:f>
                              <m:num>
                                <m:sSub>
                                  <m:e>
                                    <m:r>
                                      <m:t xml:space="preserve">𝐾</m:t>
                                    </m:r>
                                  </m:e>
                                  <m:sub>
                                    <m:r>
                                      <m:t xml:space="preserve">𝑣</m:t>
                                    </m:r>
                                  </m:sub>
                                </m:sSub>
                              </m:num>
                              <m:den>
                                <m:r>
                                  <m:t xml:space="preserve">𝑄</m:t>
                                </m:r>
                              </m:den>
                            </m:f>
                          </m:e>
                        </m:d>
                      </m:num>
                      <m:den>
                        <m:r>
                          <m:t xml:space="preserve">𝑑𝑄</m:t>
                        </m:r>
                      </m:den>
                    </m:f>
                    <m:r>
                      <m:t xml:space="preserve">=</m:t>
                    </m:r>
                    <m:f>
                      <m:num>
                        <m:r>
                          <m:t xml:space="preserve">1</m:t>
                        </m:r>
                      </m:num>
                      <m:den>
                        <m:r>
                          <m:t xml:space="preserve">𝑄</m:t>
                        </m:r>
                      </m:den>
                    </m:f>
                    <m:f>
                      <m:num>
                        <m:r>
                          <m:t xml:space="preserve">𝑑</m:t>
                        </m:r>
                        <m:sSub>
                          <m:e>
                            <m:r>
                              <m:t xml:space="preserve">𝐾</m:t>
                            </m:r>
                          </m:e>
                          <m:sub>
                            <m:r>
                              <m:t xml:space="preserve">𝑣</m:t>
                            </m:r>
                          </m:sub>
                        </m:sSub>
                      </m:num>
                      <m:den>
                        <m:r>
                          <m:t xml:space="preserve">𝑑𝑄</m:t>
                        </m:r>
                      </m:den>
                    </m:f>
                    <m:r>
                      <m:t xml:space="preserve">−</m:t>
                    </m:r>
                    <m:f>
                      <m:num>
                        <m:r>
                          <m:t xml:space="preserve">1</m:t>
                        </m:r>
                      </m:num>
                      <m:den>
                        <m:sSup>
                          <m:e>
                            <m:r>
                              <m:t xml:space="preserve">𝑄</m:t>
                            </m:r>
                          </m:e>
                          <m:sup>
                            <m:r>
                              <m:t xml:space="preserve">2</m:t>
                            </m:r>
                          </m:sup>
                        </m:sSup>
                      </m:den>
                    </m:f>
                    <m:sSub>
                      <m:e>
                        <m:r>
                          <m:t xml:space="preserve">𝐾</m:t>
                        </m:r>
                      </m:e>
                      <m:sub>
                        <m:r>
                          <m:t xml:space="preserve">𝑣</m:t>
                        </m:r>
                      </m:sub>
                    </m:sSub>
                    <m:r>
                      <m:t xml:space="preserve">=</m:t>
                    </m:r>
                    <m:f>
                      <m:num>
                        <m:r>
                          <m:t xml:space="preserve">1</m:t>
                        </m:r>
                      </m:num>
                      <m:den>
                        <m:r>
                          <m:t xml:space="preserve">𝑄</m:t>
                        </m:r>
                      </m:den>
                    </m:f>
                    <m:d>
                      <m:dPr>
                        <m:begChr m:val="("/>
                        <m:endChr m:val=")"/>
                      </m:dPr>
                      <m:e>
                        <m:f>
                          <m:num>
                            <m:r>
                              <m:t xml:space="preserve">𝑑</m:t>
                            </m:r>
                            <m:sSub>
                              <m:e>
                                <m:r>
                                  <m:t xml:space="preserve">𝐾</m:t>
                                </m:r>
                              </m:e>
                              <m:sub>
                                <m:r>
                                  <m:t xml:space="preserve">𝑣</m:t>
                                </m:r>
                              </m:sub>
                            </m:sSub>
                          </m:num>
                          <m:den>
                            <m:r>
                              <m:t xml:space="preserve">𝑑𝑄</m:t>
                            </m:r>
                          </m:den>
                        </m:f>
                        <m:r>
                          <m:t xml:space="preserve">−</m:t>
                        </m:r>
                        <m:f>
                          <m:num>
                            <m:sSub>
                              <m:e>
                                <m:r>
                                  <m:t xml:space="preserve">𝐾</m:t>
                                </m:r>
                              </m:e>
                              <m:sub>
                                <m:r>
                                  <m:t xml:space="preserve">𝑣</m:t>
                                </m:r>
                              </m:sub>
                            </m:sSub>
                          </m:num>
                          <m:den>
                            <m:r>
                              <m:t xml:space="preserve">𝑄</m:t>
                            </m:r>
                          </m:den>
                        </m:f>
                      </m:e>
                    </m:d>
                  </m:oMath>
                </a14:m>
              </a:p>
            </p:txBody>
          </p:sp>
        </mc:Choice>
        <mc:Fallback/>
      </mc:AlternateContent>
      <p:sp>
        <p:nvSpPr>
          <p:cNvPr id="530" name="CustomShape 8"/>
          <p:cNvSpPr/>
          <p:nvPr/>
        </p:nvSpPr>
        <p:spPr>
          <a:xfrm>
            <a:off x="1852920" y="2364120"/>
            <a:ext cx="6238800" cy="997560"/>
          </a:xfrm>
          <a:prstGeom prst="rect">
            <a:avLst/>
          </a:prstGeom>
          <a:blipFill rotWithShape="0">
            <a:blip r:embed="rId2"/>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1908000" y="380880"/>
            <a:ext cx="6702120" cy="88848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Typische Fragen der Produktionsplanung</a:t>
            </a:r>
            <a:endParaRPr b="0" lang="en-US" sz="2800" spc="-1" strike="noStrike">
              <a:solidFill>
                <a:srgbClr val="000000"/>
              </a:solidFill>
              <a:latin typeface="Book Antiqua"/>
            </a:endParaRPr>
          </a:p>
        </p:txBody>
      </p:sp>
      <p:sp>
        <p:nvSpPr>
          <p:cNvPr id="210" name="CustomShape 2"/>
          <p:cNvSpPr/>
          <p:nvPr/>
        </p:nvSpPr>
        <p:spPr>
          <a:xfrm>
            <a:off x="7170480" y="7569360"/>
            <a:ext cx="136080" cy="907560"/>
          </a:xfrm>
          <a:prstGeom prst="rect">
            <a:avLst/>
          </a:prstGeom>
          <a:noFill/>
          <a:ln>
            <a:noFill/>
          </a:ln>
        </p:spPr>
        <p:style>
          <a:lnRef idx="0"/>
          <a:fillRef idx="0"/>
          <a:effectRef idx="0"/>
          <a:fontRef idx="minor"/>
        </p:style>
        <p:txBody>
          <a:bodyPr lIns="0" rIns="0" tIns="0" bIns="0"/>
          <a:p>
            <a:pPr>
              <a:lnSpc>
                <a:spcPct val="100000"/>
              </a:lnSpc>
            </a:pPr>
            <a:r>
              <a:rPr b="1" i="1" lang="en-US" sz="1900" spc="-1" strike="noStrike">
                <a:solidFill>
                  <a:srgbClr val="000000"/>
                </a:solidFill>
                <a:latin typeface="Arial"/>
              </a:rPr>
              <a:t>Q</a:t>
            </a:r>
            <a:r>
              <a:rPr b="1" lang="en-US" sz="1900" spc="-1" strike="noStrike" baseline="-25000">
                <a:solidFill>
                  <a:srgbClr val="000000"/>
                </a:solidFill>
                <a:latin typeface="Arial"/>
              </a:rPr>
              <a:t>0</a:t>
            </a:r>
            <a:r>
              <a:rPr b="1" i="1" lang="en-US" sz="1900" spc="-1" strike="noStrike">
                <a:solidFill>
                  <a:srgbClr val="000000"/>
                </a:solidFill>
                <a:latin typeface="Arial"/>
              </a:rPr>
              <a:t>*</a:t>
            </a:r>
            <a:endParaRPr b="0" lang="en-US" sz="1900" spc="-1" strike="noStrike">
              <a:latin typeface="Arial"/>
            </a:endParaRPr>
          </a:p>
        </p:txBody>
      </p:sp>
      <p:sp>
        <p:nvSpPr>
          <p:cNvPr id="211" name="CustomShape 3"/>
          <p:cNvSpPr/>
          <p:nvPr/>
        </p:nvSpPr>
        <p:spPr>
          <a:xfrm>
            <a:off x="1070280" y="1764360"/>
            <a:ext cx="7795800" cy="255924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Arial"/>
              <a:buChar char="•"/>
            </a:pPr>
            <a:r>
              <a:rPr b="0" lang="en-US" sz="1800" spc="-1" strike="noStrike">
                <a:solidFill>
                  <a:srgbClr val="000000"/>
                </a:solidFill>
                <a:latin typeface="Arial"/>
              </a:rPr>
              <a:t>Die Kosten für die Produktion hängen von der produzierten Menge ab. Wie passt eine Firma die Menge an, um den Gewinn zu maximieren?</a:t>
            </a:r>
            <a:endParaRPr b="0" lang="en-US" sz="1800" spc="-1" strike="noStrike">
              <a:latin typeface="Arial"/>
            </a:endParaRPr>
          </a:p>
          <a:p>
            <a:pPr>
              <a:lnSpc>
                <a:spcPct val="100000"/>
              </a:lnSpc>
            </a:pP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rPr>
              <a:t>Der Umsatz muss langfristig sowohl variable Kosten (Material, Energie) als auch Fixkosten (Gebäude, Mieten, Zinsen) decken. Wie unterscheidet man zwischen diesen Kostenklassen?</a:t>
            </a:r>
            <a:endParaRPr b="0" lang="en-US" sz="1800" spc="-1" strike="noStrike">
              <a:latin typeface="Arial"/>
            </a:endParaRPr>
          </a:p>
          <a:p>
            <a:pPr>
              <a:lnSpc>
                <a:spcPct val="100000"/>
              </a:lnSpc>
            </a:pP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rPr>
              <a:t>Wie unterscheidet die Produktionsplanung in einem Polypol von einem Monopol oder einem Oligopol?</a:t>
            </a:r>
            <a:endParaRPr b="0" lang="en-US" sz="18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TextShape 1"/>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Produktionsschwelle</a:t>
            </a:r>
            <a:endParaRPr b="0" lang="en-US" sz="2800" spc="-1" strike="noStrike">
              <a:solidFill>
                <a:srgbClr val="000000"/>
              </a:solidFill>
              <a:latin typeface="Book Antiqua"/>
            </a:endParaRPr>
          </a:p>
        </p:txBody>
      </p:sp>
      <p:sp>
        <p:nvSpPr>
          <p:cNvPr id="532" name="Line 2"/>
          <p:cNvSpPr/>
          <p:nvPr/>
        </p:nvSpPr>
        <p:spPr>
          <a:xfrm flipV="1">
            <a:off x="1293480" y="1606320"/>
            <a:ext cx="24120" cy="4226040"/>
          </a:xfrm>
          <a:prstGeom prst="line">
            <a:avLst/>
          </a:prstGeom>
          <a:ln w="25560">
            <a:solidFill>
              <a:srgbClr val="000000"/>
            </a:solidFill>
            <a:round/>
            <a:tailEnd len="lg" type="triangle" w="med"/>
          </a:ln>
        </p:spPr>
        <p:style>
          <a:lnRef idx="0"/>
          <a:fillRef idx="0"/>
          <a:effectRef idx="0"/>
          <a:fontRef idx="minor"/>
        </p:style>
      </p:sp>
      <p:sp>
        <p:nvSpPr>
          <p:cNvPr id="533" name="Line 3"/>
          <p:cNvSpPr/>
          <p:nvPr/>
        </p:nvSpPr>
        <p:spPr>
          <a:xfrm>
            <a:off x="1217520" y="5830560"/>
            <a:ext cx="60120" cy="1800"/>
          </a:xfrm>
          <a:prstGeom prst="line">
            <a:avLst/>
          </a:prstGeom>
          <a:ln w="17640">
            <a:solidFill>
              <a:srgbClr val="000000"/>
            </a:solidFill>
            <a:round/>
          </a:ln>
        </p:spPr>
        <p:style>
          <a:lnRef idx="0"/>
          <a:fillRef idx="0"/>
          <a:effectRef idx="0"/>
          <a:fontRef idx="minor"/>
        </p:style>
      </p:sp>
      <p:sp>
        <p:nvSpPr>
          <p:cNvPr id="534" name="Line 4"/>
          <p:cNvSpPr/>
          <p:nvPr/>
        </p:nvSpPr>
        <p:spPr>
          <a:xfrm>
            <a:off x="1217520" y="4275000"/>
            <a:ext cx="60120" cy="1440"/>
          </a:xfrm>
          <a:prstGeom prst="line">
            <a:avLst/>
          </a:prstGeom>
          <a:ln w="17640">
            <a:solidFill>
              <a:srgbClr val="000000"/>
            </a:solidFill>
            <a:round/>
          </a:ln>
        </p:spPr>
        <p:style>
          <a:lnRef idx="0"/>
          <a:fillRef idx="0"/>
          <a:effectRef idx="0"/>
          <a:fontRef idx="minor"/>
        </p:style>
      </p:sp>
      <p:sp>
        <p:nvSpPr>
          <p:cNvPr id="535" name="Line 5"/>
          <p:cNvSpPr/>
          <p:nvPr/>
        </p:nvSpPr>
        <p:spPr>
          <a:xfrm>
            <a:off x="1217520" y="2720880"/>
            <a:ext cx="60120" cy="1440"/>
          </a:xfrm>
          <a:prstGeom prst="line">
            <a:avLst/>
          </a:prstGeom>
          <a:ln w="17640">
            <a:solidFill>
              <a:srgbClr val="000000"/>
            </a:solidFill>
            <a:round/>
          </a:ln>
        </p:spPr>
        <p:style>
          <a:lnRef idx="0"/>
          <a:fillRef idx="0"/>
          <a:effectRef idx="0"/>
          <a:fontRef idx="minor"/>
        </p:style>
      </p:sp>
      <p:sp>
        <p:nvSpPr>
          <p:cNvPr id="536" name="Line 6"/>
          <p:cNvSpPr/>
          <p:nvPr/>
        </p:nvSpPr>
        <p:spPr>
          <a:xfrm>
            <a:off x="1303200" y="5830560"/>
            <a:ext cx="7362720" cy="1800"/>
          </a:xfrm>
          <a:prstGeom prst="line">
            <a:avLst/>
          </a:prstGeom>
          <a:ln w="25560">
            <a:solidFill>
              <a:srgbClr val="000000"/>
            </a:solidFill>
            <a:round/>
            <a:tailEnd len="lg" type="triangle" w="med"/>
          </a:ln>
        </p:spPr>
        <p:style>
          <a:lnRef idx="0"/>
          <a:fillRef idx="0"/>
          <a:effectRef idx="0"/>
          <a:fontRef idx="minor"/>
        </p:style>
      </p:sp>
      <p:sp>
        <p:nvSpPr>
          <p:cNvPr id="537" name="Line 7"/>
          <p:cNvSpPr/>
          <p:nvPr/>
        </p:nvSpPr>
        <p:spPr>
          <a:xfrm flipV="1">
            <a:off x="1277640" y="5830560"/>
            <a:ext cx="1800" cy="60480"/>
          </a:xfrm>
          <a:prstGeom prst="line">
            <a:avLst/>
          </a:prstGeom>
          <a:ln w="17640">
            <a:solidFill>
              <a:srgbClr val="000000"/>
            </a:solidFill>
            <a:round/>
          </a:ln>
        </p:spPr>
        <p:style>
          <a:lnRef idx="0"/>
          <a:fillRef idx="0"/>
          <a:effectRef idx="0"/>
          <a:fontRef idx="minor"/>
        </p:style>
      </p:sp>
      <p:sp>
        <p:nvSpPr>
          <p:cNvPr id="538" name="Line 8"/>
          <p:cNvSpPr/>
          <p:nvPr/>
        </p:nvSpPr>
        <p:spPr>
          <a:xfrm flipV="1">
            <a:off x="2261880" y="5830560"/>
            <a:ext cx="1800" cy="60480"/>
          </a:xfrm>
          <a:prstGeom prst="line">
            <a:avLst/>
          </a:prstGeom>
          <a:ln w="17640">
            <a:solidFill>
              <a:srgbClr val="000000"/>
            </a:solidFill>
            <a:round/>
          </a:ln>
        </p:spPr>
        <p:style>
          <a:lnRef idx="0"/>
          <a:fillRef idx="0"/>
          <a:effectRef idx="0"/>
          <a:fontRef idx="minor"/>
        </p:style>
      </p:sp>
      <p:sp>
        <p:nvSpPr>
          <p:cNvPr id="539" name="Line 9"/>
          <p:cNvSpPr/>
          <p:nvPr/>
        </p:nvSpPr>
        <p:spPr>
          <a:xfrm flipV="1">
            <a:off x="3247920" y="5830560"/>
            <a:ext cx="1440" cy="60480"/>
          </a:xfrm>
          <a:prstGeom prst="line">
            <a:avLst/>
          </a:prstGeom>
          <a:ln w="17640">
            <a:solidFill>
              <a:srgbClr val="000000"/>
            </a:solidFill>
            <a:round/>
          </a:ln>
        </p:spPr>
        <p:style>
          <a:lnRef idx="0"/>
          <a:fillRef idx="0"/>
          <a:effectRef idx="0"/>
          <a:fontRef idx="minor"/>
        </p:style>
      </p:sp>
      <p:sp>
        <p:nvSpPr>
          <p:cNvPr id="540" name="Line 10"/>
          <p:cNvSpPr/>
          <p:nvPr/>
        </p:nvSpPr>
        <p:spPr>
          <a:xfrm flipV="1">
            <a:off x="4232160" y="5830560"/>
            <a:ext cx="1440" cy="60480"/>
          </a:xfrm>
          <a:prstGeom prst="line">
            <a:avLst/>
          </a:prstGeom>
          <a:ln w="17640">
            <a:solidFill>
              <a:srgbClr val="000000"/>
            </a:solidFill>
            <a:round/>
          </a:ln>
        </p:spPr>
        <p:style>
          <a:lnRef idx="0"/>
          <a:fillRef idx="0"/>
          <a:effectRef idx="0"/>
          <a:fontRef idx="minor"/>
        </p:style>
      </p:sp>
      <p:sp>
        <p:nvSpPr>
          <p:cNvPr id="541" name="Line 11"/>
          <p:cNvSpPr/>
          <p:nvPr/>
        </p:nvSpPr>
        <p:spPr>
          <a:xfrm flipV="1">
            <a:off x="5217840" y="5830560"/>
            <a:ext cx="1800" cy="60480"/>
          </a:xfrm>
          <a:prstGeom prst="line">
            <a:avLst/>
          </a:prstGeom>
          <a:ln w="17640">
            <a:solidFill>
              <a:srgbClr val="000000"/>
            </a:solidFill>
            <a:round/>
          </a:ln>
        </p:spPr>
        <p:style>
          <a:lnRef idx="0"/>
          <a:fillRef idx="0"/>
          <a:effectRef idx="0"/>
          <a:fontRef idx="minor"/>
        </p:style>
      </p:sp>
      <p:sp>
        <p:nvSpPr>
          <p:cNvPr id="542" name="Line 12"/>
          <p:cNvSpPr/>
          <p:nvPr/>
        </p:nvSpPr>
        <p:spPr>
          <a:xfrm flipV="1">
            <a:off x="6203880" y="5830560"/>
            <a:ext cx="1440" cy="60480"/>
          </a:xfrm>
          <a:prstGeom prst="line">
            <a:avLst/>
          </a:prstGeom>
          <a:ln w="17640">
            <a:solidFill>
              <a:srgbClr val="000000"/>
            </a:solidFill>
            <a:round/>
          </a:ln>
        </p:spPr>
        <p:style>
          <a:lnRef idx="0"/>
          <a:fillRef idx="0"/>
          <a:effectRef idx="0"/>
          <a:fontRef idx="minor"/>
        </p:style>
      </p:sp>
      <p:sp>
        <p:nvSpPr>
          <p:cNvPr id="543" name="Line 13"/>
          <p:cNvSpPr/>
          <p:nvPr/>
        </p:nvSpPr>
        <p:spPr>
          <a:xfrm flipV="1">
            <a:off x="7188120" y="5830560"/>
            <a:ext cx="1440" cy="60480"/>
          </a:xfrm>
          <a:prstGeom prst="line">
            <a:avLst/>
          </a:prstGeom>
          <a:ln w="17640">
            <a:solidFill>
              <a:srgbClr val="000000"/>
            </a:solidFill>
            <a:round/>
          </a:ln>
        </p:spPr>
        <p:style>
          <a:lnRef idx="0"/>
          <a:fillRef idx="0"/>
          <a:effectRef idx="0"/>
          <a:fontRef idx="minor"/>
        </p:style>
      </p:sp>
      <p:sp>
        <p:nvSpPr>
          <p:cNvPr id="544" name="Line 14"/>
          <p:cNvSpPr/>
          <p:nvPr/>
        </p:nvSpPr>
        <p:spPr>
          <a:xfrm flipV="1">
            <a:off x="8173800" y="5830560"/>
            <a:ext cx="1800" cy="60480"/>
          </a:xfrm>
          <a:prstGeom prst="line">
            <a:avLst/>
          </a:prstGeom>
          <a:ln w="17640">
            <a:solidFill>
              <a:srgbClr val="000000"/>
            </a:solidFill>
            <a:round/>
          </a:ln>
        </p:spPr>
        <p:style>
          <a:lnRef idx="0"/>
          <a:fillRef idx="0"/>
          <a:effectRef idx="0"/>
          <a:fontRef idx="minor"/>
        </p:style>
      </p:sp>
      <p:sp>
        <p:nvSpPr>
          <p:cNvPr id="545" name="CustomShape 15"/>
          <p:cNvSpPr/>
          <p:nvPr/>
        </p:nvSpPr>
        <p:spPr>
          <a:xfrm>
            <a:off x="1027080" y="573552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546" name="CustomShape 16"/>
          <p:cNvSpPr/>
          <p:nvPr/>
        </p:nvSpPr>
        <p:spPr>
          <a:xfrm>
            <a:off x="1027080" y="418140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547" name="CustomShape 17"/>
          <p:cNvSpPr/>
          <p:nvPr/>
        </p:nvSpPr>
        <p:spPr>
          <a:xfrm>
            <a:off x="923760" y="26258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548" name="CustomShape 18"/>
          <p:cNvSpPr/>
          <p:nvPr/>
        </p:nvSpPr>
        <p:spPr>
          <a:xfrm>
            <a:off x="12254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549" name="CustomShape 19"/>
          <p:cNvSpPr/>
          <p:nvPr/>
        </p:nvSpPr>
        <p:spPr>
          <a:xfrm>
            <a:off x="22114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550" name="CustomShape 20"/>
          <p:cNvSpPr/>
          <p:nvPr/>
        </p:nvSpPr>
        <p:spPr>
          <a:xfrm>
            <a:off x="31957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551" name="CustomShape 21"/>
          <p:cNvSpPr/>
          <p:nvPr/>
        </p:nvSpPr>
        <p:spPr>
          <a:xfrm>
            <a:off x="41814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552" name="CustomShape 22"/>
          <p:cNvSpPr/>
          <p:nvPr/>
        </p:nvSpPr>
        <p:spPr>
          <a:xfrm>
            <a:off x="51656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553" name="CustomShape 23"/>
          <p:cNvSpPr/>
          <p:nvPr/>
        </p:nvSpPr>
        <p:spPr>
          <a:xfrm>
            <a:off x="61516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554" name="CustomShape 24"/>
          <p:cNvSpPr/>
          <p:nvPr/>
        </p:nvSpPr>
        <p:spPr>
          <a:xfrm>
            <a:off x="71359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555" name="CustomShape 25"/>
          <p:cNvSpPr/>
          <p:nvPr/>
        </p:nvSpPr>
        <p:spPr>
          <a:xfrm>
            <a:off x="81216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7</a:t>
            </a:r>
            <a:endParaRPr b="0" lang="en-US" sz="1600" spc="-1" strike="noStrike">
              <a:latin typeface="Arial"/>
            </a:endParaRPr>
          </a:p>
        </p:txBody>
      </p:sp>
      <p:sp>
        <p:nvSpPr>
          <p:cNvPr id="556" name="CustomShape 26"/>
          <p:cNvSpPr/>
          <p:nvPr/>
        </p:nvSpPr>
        <p:spPr>
          <a:xfrm>
            <a:off x="6307200" y="2116080"/>
            <a:ext cx="1114200" cy="456840"/>
          </a:xfrm>
          <a:prstGeom prst="rect">
            <a:avLst/>
          </a:prstGeom>
          <a:noFill/>
          <a:ln>
            <a:noFill/>
          </a:ln>
        </p:spPr>
        <p:style>
          <a:lnRef idx="0"/>
          <a:fillRef idx="0"/>
          <a:effectRef idx="0"/>
          <a:fontRef idx="minor"/>
        </p:style>
      </p:sp>
      <p:sp>
        <p:nvSpPr>
          <p:cNvPr id="557" name="CustomShape 27"/>
          <p:cNvSpPr/>
          <p:nvPr/>
        </p:nvSpPr>
        <p:spPr>
          <a:xfrm>
            <a:off x="3732120" y="2116080"/>
            <a:ext cx="1269720" cy="456840"/>
          </a:xfrm>
          <a:prstGeom prst="rect">
            <a:avLst/>
          </a:prstGeom>
          <a:noFill/>
          <a:ln>
            <a:noFill/>
          </a:ln>
        </p:spPr>
        <p:style>
          <a:lnRef idx="0"/>
          <a:fillRef idx="0"/>
          <a:effectRef idx="0"/>
          <a:fontRef idx="minor"/>
        </p:style>
      </p:sp>
      <p:sp>
        <p:nvSpPr>
          <p:cNvPr id="558" name="CustomShape 28"/>
          <p:cNvSpPr/>
          <p:nvPr/>
        </p:nvSpPr>
        <p:spPr>
          <a:xfrm>
            <a:off x="7308720" y="4500720"/>
            <a:ext cx="1269720" cy="682200"/>
          </a:xfrm>
          <a:prstGeom prst="rect">
            <a:avLst/>
          </a:prstGeom>
          <a:noFill/>
          <a:ln>
            <a:noFill/>
          </a:ln>
        </p:spPr>
        <p:style>
          <a:lnRef idx="0"/>
          <a:fillRef idx="0"/>
          <a:effectRef idx="0"/>
          <a:fontRef idx="minor"/>
        </p:style>
      </p:sp>
      <p:sp>
        <p:nvSpPr>
          <p:cNvPr id="559" name="CustomShape 29"/>
          <p:cNvSpPr/>
          <p:nvPr/>
        </p:nvSpPr>
        <p:spPr>
          <a:xfrm>
            <a:off x="525600" y="3238560"/>
            <a:ext cx="717120" cy="267840"/>
          </a:xfrm>
          <a:prstGeom prst="rect">
            <a:avLst/>
          </a:prstGeom>
          <a:noFill/>
          <a:ln>
            <a:noFill/>
          </a:ln>
        </p:spPr>
        <p:style>
          <a:lnRef idx="0"/>
          <a:fillRef idx="0"/>
          <a:effectRef idx="0"/>
          <a:fontRef idx="minor"/>
        </p:style>
      </p:sp>
      <p:sp>
        <p:nvSpPr>
          <p:cNvPr id="560" name="CustomShape 30"/>
          <p:cNvSpPr/>
          <p:nvPr/>
        </p:nvSpPr>
        <p:spPr>
          <a:xfrm>
            <a:off x="557640" y="3273480"/>
            <a:ext cx="6901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Preis </a:t>
            </a:r>
            <a:r>
              <a:rPr b="0" i="1" lang="en-US" sz="1600" spc="-1" strike="noStrike">
                <a:solidFill>
                  <a:srgbClr val="000000"/>
                </a:solidFill>
                <a:latin typeface="Arial"/>
              </a:rPr>
              <a:t>p</a:t>
            </a:r>
            <a:r>
              <a:rPr b="0" lang="en-US" sz="1600" spc="-1" strike="noStrike">
                <a:solidFill>
                  <a:srgbClr val="000000"/>
                </a:solidFill>
                <a:latin typeface="Arial"/>
              </a:rPr>
              <a:t> </a:t>
            </a:r>
            <a:endParaRPr b="0" lang="en-US" sz="1600" spc="-1" strike="noStrike">
              <a:latin typeface="Arial"/>
            </a:endParaRPr>
          </a:p>
        </p:txBody>
      </p:sp>
      <p:sp>
        <p:nvSpPr>
          <p:cNvPr id="561" name="CustomShape 31"/>
          <p:cNvSpPr/>
          <p:nvPr/>
        </p:nvSpPr>
        <p:spPr>
          <a:xfrm>
            <a:off x="5875200" y="1741320"/>
            <a:ext cx="12081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Grenzkosten </a:t>
            </a:r>
            <a:endParaRPr b="0" lang="en-US" sz="1600" spc="-1" strike="noStrike">
              <a:latin typeface="Arial"/>
            </a:endParaRPr>
          </a:p>
        </p:txBody>
      </p:sp>
      <p:sp>
        <p:nvSpPr>
          <p:cNvPr id="562" name="CustomShape 32"/>
          <p:cNvSpPr/>
          <p:nvPr/>
        </p:nvSpPr>
        <p:spPr>
          <a:xfrm>
            <a:off x="5654520" y="1741320"/>
            <a:ext cx="1649880" cy="379800"/>
          </a:xfrm>
          <a:prstGeom prst="rect">
            <a:avLst/>
          </a:prstGeom>
          <a:blipFill rotWithShape="0">
            <a:blip r:embed="rId1"/>
            <a:stretch>
              <a:fillRect l="-7760" t="-3185" r="-725" b="-19347"/>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563" name="CustomShape 33"/>
          <p:cNvSpPr/>
          <p:nvPr/>
        </p:nvSpPr>
        <p:spPr>
          <a:xfrm>
            <a:off x="3990960" y="5502240"/>
            <a:ext cx="240840" cy="17280"/>
          </a:xfrm>
          <a:custGeom>
            <a:avLst/>
            <a:gdLst/>
            <a:ahLst/>
            <a:rect l="l" t="t" r="r" b="b"/>
            <a:pathLst>
              <a:path w="152" h="11">
                <a:moveTo>
                  <a:pt x="0" y="0"/>
                </a:moveTo>
                <a:lnTo>
                  <a:pt x="76" y="11"/>
                </a:lnTo>
                <a:lnTo>
                  <a:pt x="152" y="11"/>
                </a:lnTo>
              </a:path>
            </a:pathLst>
          </a:custGeom>
          <a:noFill/>
          <a:ln w="25560">
            <a:solidFill>
              <a:srgbClr val="000000"/>
            </a:solidFill>
            <a:round/>
          </a:ln>
        </p:spPr>
        <p:style>
          <a:lnRef idx="0"/>
          <a:fillRef idx="0"/>
          <a:effectRef idx="0"/>
          <a:fontRef idx="minor"/>
        </p:style>
      </p:sp>
      <p:sp>
        <p:nvSpPr>
          <p:cNvPr id="564" name="CustomShape 34"/>
          <p:cNvSpPr/>
          <p:nvPr/>
        </p:nvSpPr>
        <p:spPr>
          <a:xfrm>
            <a:off x="1278000" y="2720880"/>
            <a:ext cx="250560" cy="448920"/>
          </a:xfrm>
          <a:custGeom>
            <a:avLst/>
            <a:gdLst/>
            <a:ahLst/>
            <a:rect l="l" t="t" r="r" b="b"/>
            <a:pathLst>
              <a:path w="158" h="283">
                <a:moveTo>
                  <a:pt x="0" y="0"/>
                </a:moveTo>
                <a:lnTo>
                  <a:pt x="81" y="141"/>
                </a:lnTo>
                <a:lnTo>
                  <a:pt x="158" y="283"/>
                </a:lnTo>
              </a:path>
            </a:pathLst>
          </a:custGeom>
          <a:noFill/>
          <a:ln w="25560">
            <a:solidFill>
              <a:srgbClr val="000000"/>
            </a:solidFill>
            <a:round/>
          </a:ln>
        </p:spPr>
        <p:style>
          <a:lnRef idx="0"/>
          <a:fillRef idx="0"/>
          <a:effectRef idx="0"/>
          <a:fontRef idx="minor"/>
        </p:style>
      </p:sp>
      <p:sp>
        <p:nvSpPr>
          <p:cNvPr id="565" name="CustomShape 35"/>
          <p:cNvSpPr/>
          <p:nvPr/>
        </p:nvSpPr>
        <p:spPr>
          <a:xfrm>
            <a:off x="1528920" y="3170160"/>
            <a:ext cx="240840" cy="406080"/>
          </a:xfrm>
          <a:custGeom>
            <a:avLst/>
            <a:gdLst/>
            <a:ahLst/>
            <a:rect l="l" t="t" r="r" b="b"/>
            <a:pathLst>
              <a:path w="152" h="256">
                <a:moveTo>
                  <a:pt x="0" y="0"/>
                </a:moveTo>
                <a:lnTo>
                  <a:pt x="76" y="130"/>
                </a:lnTo>
                <a:lnTo>
                  <a:pt x="152" y="256"/>
                </a:lnTo>
              </a:path>
            </a:pathLst>
          </a:custGeom>
          <a:noFill/>
          <a:ln w="25560">
            <a:solidFill>
              <a:srgbClr val="000000"/>
            </a:solidFill>
            <a:round/>
          </a:ln>
        </p:spPr>
        <p:style>
          <a:lnRef idx="0"/>
          <a:fillRef idx="0"/>
          <a:effectRef idx="0"/>
          <a:fontRef idx="minor"/>
        </p:style>
      </p:sp>
      <p:sp>
        <p:nvSpPr>
          <p:cNvPr id="566" name="CustomShape 36"/>
          <p:cNvSpPr/>
          <p:nvPr/>
        </p:nvSpPr>
        <p:spPr>
          <a:xfrm>
            <a:off x="1770120" y="3576600"/>
            <a:ext cx="250560" cy="371160"/>
          </a:xfrm>
          <a:custGeom>
            <a:avLst/>
            <a:gdLst/>
            <a:ahLst/>
            <a:rect l="l" t="t" r="r" b="b"/>
            <a:pathLst>
              <a:path w="158" h="234">
                <a:moveTo>
                  <a:pt x="0" y="0"/>
                </a:moveTo>
                <a:lnTo>
                  <a:pt x="76" y="119"/>
                </a:lnTo>
                <a:lnTo>
                  <a:pt x="158" y="234"/>
                </a:lnTo>
              </a:path>
            </a:pathLst>
          </a:custGeom>
          <a:noFill/>
          <a:ln w="25560">
            <a:solidFill>
              <a:srgbClr val="000000"/>
            </a:solidFill>
            <a:round/>
          </a:ln>
        </p:spPr>
        <p:style>
          <a:lnRef idx="0"/>
          <a:fillRef idx="0"/>
          <a:effectRef idx="0"/>
          <a:fontRef idx="minor"/>
        </p:style>
      </p:sp>
      <p:sp>
        <p:nvSpPr>
          <p:cNvPr id="567" name="CustomShape 37"/>
          <p:cNvSpPr/>
          <p:nvPr/>
        </p:nvSpPr>
        <p:spPr>
          <a:xfrm>
            <a:off x="2021040" y="3948120"/>
            <a:ext cx="240840" cy="326520"/>
          </a:xfrm>
          <a:custGeom>
            <a:avLst/>
            <a:gdLst/>
            <a:ahLst/>
            <a:rect l="l" t="t" r="r" b="b"/>
            <a:pathLst>
              <a:path w="152" h="206">
                <a:moveTo>
                  <a:pt x="0" y="0"/>
                </a:moveTo>
                <a:lnTo>
                  <a:pt x="76" y="108"/>
                </a:lnTo>
                <a:lnTo>
                  <a:pt x="152" y="206"/>
                </a:lnTo>
              </a:path>
            </a:pathLst>
          </a:custGeom>
          <a:noFill/>
          <a:ln w="25560">
            <a:solidFill>
              <a:srgbClr val="000000"/>
            </a:solidFill>
            <a:round/>
          </a:ln>
        </p:spPr>
        <p:style>
          <a:lnRef idx="0"/>
          <a:fillRef idx="0"/>
          <a:effectRef idx="0"/>
          <a:fontRef idx="minor"/>
        </p:style>
      </p:sp>
      <p:sp>
        <p:nvSpPr>
          <p:cNvPr id="568" name="CustomShape 38"/>
          <p:cNvSpPr/>
          <p:nvPr/>
        </p:nvSpPr>
        <p:spPr>
          <a:xfrm>
            <a:off x="2262240" y="4275000"/>
            <a:ext cx="250560" cy="294840"/>
          </a:xfrm>
          <a:custGeom>
            <a:avLst/>
            <a:gdLst/>
            <a:ahLst/>
            <a:rect l="l" t="t" r="r" b="b"/>
            <a:pathLst>
              <a:path w="158" h="186">
                <a:moveTo>
                  <a:pt x="0" y="0"/>
                </a:moveTo>
                <a:lnTo>
                  <a:pt x="77" y="98"/>
                </a:lnTo>
                <a:lnTo>
                  <a:pt x="158" y="186"/>
                </a:lnTo>
              </a:path>
            </a:pathLst>
          </a:custGeom>
          <a:noFill/>
          <a:ln w="25560">
            <a:solidFill>
              <a:srgbClr val="000000"/>
            </a:solidFill>
            <a:round/>
          </a:ln>
        </p:spPr>
        <p:style>
          <a:lnRef idx="0"/>
          <a:fillRef idx="0"/>
          <a:effectRef idx="0"/>
          <a:fontRef idx="minor"/>
        </p:style>
      </p:sp>
      <p:sp>
        <p:nvSpPr>
          <p:cNvPr id="569" name="CustomShape 39"/>
          <p:cNvSpPr/>
          <p:nvPr/>
        </p:nvSpPr>
        <p:spPr>
          <a:xfrm>
            <a:off x="2513160" y="4570560"/>
            <a:ext cx="242640" cy="248760"/>
          </a:xfrm>
          <a:custGeom>
            <a:avLst/>
            <a:gdLst/>
            <a:ahLst/>
            <a:rect l="l" t="t" r="r" b="b"/>
            <a:pathLst>
              <a:path w="153" h="157">
                <a:moveTo>
                  <a:pt x="0" y="0"/>
                </a:moveTo>
                <a:lnTo>
                  <a:pt x="76" y="81"/>
                </a:lnTo>
                <a:lnTo>
                  <a:pt x="153" y="157"/>
                </a:lnTo>
              </a:path>
            </a:pathLst>
          </a:custGeom>
          <a:noFill/>
          <a:ln w="25560">
            <a:solidFill>
              <a:srgbClr val="000000"/>
            </a:solidFill>
            <a:round/>
          </a:ln>
        </p:spPr>
        <p:style>
          <a:lnRef idx="0"/>
          <a:fillRef idx="0"/>
          <a:effectRef idx="0"/>
          <a:fontRef idx="minor"/>
        </p:style>
      </p:sp>
      <p:sp>
        <p:nvSpPr>
          <p:cNvPr id="570" name="CustomShape 40"/>
          <p:cNvSpPr/>
          <p:nvPr/>
        </p:nvSpPr>
        <p:spPr>
          <a:xfrm>
            <a:off x="2755800" y="4819680"/>
            <a:ext cx="248760" cy="215640"/>
          </a:xfrm>
          <a:custGeom>
            <a:avLst/>
            <a:gdLst/>
            <a:ahLst/>
            <a:rect l="l" t="t" r="r" b="b"/>
            <a:pathLst>
              <a:path w="157" h="136">
                <a:moveTo>
                  <a:pt x="0" y="0"/>
                </a:moveTo>
                <a:lnTo>
                  <a:pt x="76" y="71"/>
                </a:lnTo>
                <a:lnTo>
                  <a:pt x="157" y="136"/>
                </a:lnTo>
              </a:path>
            </a:pathLst>
          </a:custGeom>
          <a:noFill/>
          <a:ln w="25560">
            <a:solidFill>
              <a:srgbClr val="000000"/>
            </a:solidFill>
            <a:round/>
          </a:ln>
        </p:spPr>
        <p:style>
          <a:lnRef idx="0"/>
          <a:fillRef idx="0"/>
          <a:effectRef idx="0"/>
          <a:fontRef idx="minor"/>
        </p:style>
      </p:sp>
      <p:sp>
        <p:nvSpPr>
          <p:cNvPr id="571" name="CustomShape 41"/>
          <p:cNvSpPr/>
          <p:nvPr/>
        </p:nvSpPr>
        <p:spPr>
          <a:xfrm>
            <a:off x="3005280" y="5035680"/>
            <a:ext cx="242640" cy="172800"/>
          </a:xfrm>
          <a:custGeom>
            <a:avLst/>
            <a:gdLst/>
            <a:ahLst/>
            <a:rect l="l" t="t" r="r" b="b"/>
            <a:pathLst>
              <a:path w="153" h="109">
                <a:moveTo>
                  <a:pt x="0" y="0"/>
                </a:moveTo>
                <a:lnTo>
                  <a:pt x="77" y="60"/>
                </a:lnTo>
                <a:lnTo>
                  <a:pt x="153" y="109"/>
                </a:lnTo>
              </a:path>
            </a:pathLst>
          </a:custGeom>
          <a:noFill/>
          <a:ln w="25560">
            <a:solidFill>
              <a:srgbClr val="000000"/>
            </a:solidFill>
            <a:round/>
          </a:ln>
        </p:spPr>
        <p:style>
          <a:lnRef idx="0"/>
          <a:fillRef idx="0"/>
          <a:effectRef idx="0"/>
          <a:fontRef idx="minor"/>
        </p:style>
      </p:sp>
      <p:sp>
        <p:nvSpPr>
          <p:cNvPr id="572" name="CustomShape 42"/>
          <p:cNvSpPr/>
          <p:nvPr/>
        </p:nvSpPr>
        <p:spPr>
          <a:xfrm>
            <a:off x="3247920" y="5208480"/>
            <a:ext cx="250560" cy="137880"/>
          </a:xfrm>
          <a:custGeom>
            <a:avLst/>
            <a:gdLst/>
            <a:ahLst/>
            <a:rect l="l" t="t" r="r" b="b"/>
            <a:pathLst>
              <a:path w="158" h="87">
                <a:moveTo>
                  <a:pt x="0" y="0"/>
                </a:moveTo>
                <a:lnTo>
                  <a:pt x="76" y="49"/>
                </a:lnTo>
                <a:lnTo>
                  <a:pt x="158" y="87"/>
                </a:lnTo>
              </a:path>
            </a:pathLst>
          </a:custGeom>
          <a:noFill/>
          <a:ln w="25560">
            <a:solidFill>
              <a:srgbClr val="000000"/>
            </a:solidFill>
            <a:round/>
          </a:ln>
        </p:spPr>
        <p:style>
          <a:lnRef idx="0"/>
          <a:fillRef idx="0"/>
          <a:effectRef idx="0"/>
          <a:fontRef idx="minor"/>
        </p:style>
      </p:sp>
      <p:sp>
        <p:nvSpPr>
          <p:cNvPr id="573" name="CustomShape 43"/>
          <p:cNvSpPr/>
          <p:nvPr/>
        </p:nvSpPr>
        <p:spPr>
          <a:xfrm>
            <a:off x="3498840" y="5346720"/>
            <a:ext cx="240840" cy="95040"/>
          </a:xfrm>
          <a:custGeom>
            <a:avLst/>
            <a:gdLst/>
            <a:ahLst/>
            <a:rect l="l" t="t" r="r" b="b"/>
            <a:pathLst>
              <a:path w="152" h="60">
                <a:moveTo>
                  <a:pt x="0" y="0"/>
                </a:moveTo>
                <a:lnTo>
                  <a:pt x="76" y="33"/>
                </a:lnTo>
                <a:lnTo>
                  <a:pt x="152" y="60"/>
                </a:lnTo>
              </a:path>
            </a:pathLst>
          </a:custGeom>
          <a:noFill/>
          <a:ln w="25560">
            <a:solidFill>
              <a:srgbClr val="000000"/>
            </a:solidFill>
            <a:round/>
          </a:ln>
        </p:spPr>
        <p:style>
          <a:lnRef idx="0"/>
          <a:fillRef idx="0"/>
          <a:effectRef idx="0"/>
          <a:fontRef idx="minor"/>
        </p:style>
      </p:sp>
      <p:sp>
        <p:nvSpPr>
          <p:cNvPr id="574" name="CustomShape 44"/>
          <p:cNvSpPr/>
          <p:nvPr/>
        </p:nvSpPr>
        <p:spPr>
          <a:xfrm>
            <a:off x="3740040" y="5442120"/>
            <a:ext cx="250560" cy="60120"/>
          </a:xfrm>
          <a:custGeom>
            <a:avLst/>
            <a:gdLst/>
            <a:ahLst/>
            <a:rect l="l" t="t" r="r" b="b"/>
            <a:pathLst>
              <a:path w="158" h="38">
                <a:moveTo>
                  <a:pt x="0" y="0"/>
                </a:moveTo>
                <a:lnTo>
                  <a:pt x="76" y="22"/>
                </a:lnTo>
                <a:lnTo>
                  <a:pt x="158" y="38"/>
                </a:lnTo>
              </a:path>
            </a:pathLst>
          </a:custGeom>
          <a:noFill/>
          <a:ln w="25560">
            <a:solidFill>
              <a:srgbClr val="000000"/>
            </a:solidFill>
            <a:round/>
          </a:ln>
        </p:spPr>
        <p:style>
          <a:lnRef idx="0"/>
          <a:fillRef idx="0"/>
          <a:effectRef idx="0"/>
          <a:fontRef idx="minor"/>
        </p:style>
      </p:sp>
      <p:sp>
        <p:nvSpPr>
          <p:cNvPr id="575" name="CustomShape 45"/>
          <p:cNvSpPr/>
          <p:nvPr/>
        </p:nvSpPr>
        <p:spPr>
          <a:xfrm>
            <a:off x="4232160" y="5502240"/>
            <a:ext cx="250560" cy="17280"/>
          </a:xfrm>
          <a:custGeom>
            <a:avLst/>
            <a:gdLst/>
            <a:ahLst/>
            <a:rect l="l" t="t" r="r" b="b"/>
            <a:pathLst>
              <a:path w="158" h="11">
                <a:moveTo>
                  <a:pt x="0" y="11"/>
                </a:moveTo>
                <a:lnTo>
                  <a:pt x="77" y="11"/>
                </a:lnTo>
                <a:lnTo>
                  <a:pt x="158" y="0"/>
                </a:lnTo>
              </a:path>
            </a:pathLst>
          </a:custGeom>
          <a:noFill/>
          <a:ln w="25560">
            <a:solidFill>
              <a:srgbClr val="000000"/>
            </a:solidFill>
            <a:round/>
          </a:ln>
        </p:spPr>
        <p:style>
          <a:lnRef idx="0"/>
          <a:fillRef idx="0"/>
          <a:effectRef idx="0"/>
          <a:fontRef idx="minor"/>
        </p:style>
      </p:sp>
      <p:sp>
        <p:nvSpPr>
          <p:cNvPr id="576" name="CustomShape 46"/>
          <p:cNvSpPr/>
          <p:nvPr/>
        </p:nvSpPr>
        <p:spPr>
          <a:xfrm>
            <a:off x="4483080" y="5442120"/>
            <a:ext cx="242640" cy="60120"/>
          </a:xfrm>
          <a:custGeom>
            <a:avLst/>
            <a:gdLst/>
            <a:ahLst/>
            <a:rect l="l" t="t" r="r" b="b"/>
            <a:pathLst>
              <a:path w="153" h="38">
                <a:moveTo>
                  <a:pt x="0" y="38"/>
                </a:moveTo>
                <a:lnTo>
                  <a:pt x="77" y="22"/>
                </a:lnTo>
                <a:lnTo>
                  <a:pt x="153" y="0"/>
                </a:lnTo>
              </a:path>
            </a:pathLst>
          </a:custGeom>
          <a:noFill/>
          <a:ln w="25560">
            <a:solidFill>
              <a:srgbClr val="000000"/>
            </a:solidFill>
            <a:round/>
          </a:ln>
        </p:spPr>
        <p:style>
          <a:lnRef idx="0"/>
          <a:fillRef idx="0"/>
          <a:effectRef idx="0"/>
          <a:fontRef idx="minor"/>
        </p:style>
      </p:sp>
      <p:sp>
        <p:nvSpPr>
          <p:cNvPr id="577" name="CustomShape 47"/>
          <p:cNvSpPr/>
          <p:nvPr/>
        </p:nvSpPr>
        <p:spPr>
          <a:xfrm>
            <a:off x="4726080" y="5346720"/>
            <a:ext cx="250560" cy="95040"/>
          </a:xfrm>
          <a:custGeom>
            <a:avLst/>
            <a:gdLst/>
            <a:ahLst/>
            <a:rect l="l" t="t" r="r" b="b"/>
            <a:pathLst>
              <a:path w="158" h="60">
                <a:moveTo>
                  <a:pt x="0" y="60"/>
                </a:moveTo>
                <a:lnTo>
                  <a:pt x="76" y="33"/>
                </a:lnTo>
                <a:lnTo>
                  <a:pt x="158" y="0"/>
                </a:lnTo>
              </a:path>
            </a:pathLst>
          </a:custGeom>
          <a:noFill/>
          <a:ln w="25560">
            <a:solidFill>
              <a:srgbClr val="000000"/>
            </a:solidFill>
            <a:round/>
          </a:ln>
        </p:spPr>
        <p:style>
          <a:lnRef idx="0"/>
          <a:fillRef idx="0"/>
          <a:effectRef idx="0"/>
          <a:fontRef idx="minor"/>
        </p:style>
      </p:sp>
      <p:sp>
        <p:nvSpPr>
          <p:cNvPr id="578" name="CustomShape 48"/>
          <p:cNvSpPr/>
          <p:nvPr/>
        </p:nvSpPr>
        <p:spPr>
          <a:xfrm>
            <a:off x="4976640" y="5208480"/>
            <a:ext cx="240840" cy="137880"/>
          </a:xfrm>
          <a:custGeom>
            <a:avLst/>
            <a:gdLst/>
            <a:ahLst/>
            <a:rect l="l" t="t" r="r" b="b"/>
            <a:pathLst>
              <a:path w="152" h="87">
                <a:moveTo>
                  <a:pt x="0" y="87"/>
                </a:moveTo>
                <a:lnTo>
                  <a:pt x="76" y="49"/>
                </a:lnTo>
                <a:lnTo>
                  <a:pt x="152" y="0"/>
                </a:lnTo>
              </a:path>
            </a:pathLst>
          </a:custGeom>
          <a:noFill/>
          <a:ln w="25560">
            <a:solidFill>
              <a:srgbClr val="000000"/>
            </a:solidFill>
            <a:round/>
          </a:ln>
        </p:spPr>
        <p:style>
          <a:lnRef idx="0"/>
          <a:fillRef idx="0"/>
          <a:effectRef idx="0"/>
          <a:fontRef idx="minor"/>
        </p:style>
      </p:sp>
      <p:sp>
        <p:nvSpPr>
          <p:cNvPr id="579" name="CustomShape 49"/>
          <p:cNvSpPr/>
          <p:nvPr/>
        </p:nvSpPr>
        <p:spPr>
          <a:xfrm>
            <a:off x="5218200" y="5035680"/>
            <a:ext cx="250560" cy="172800"/>
          </a:xfrm>
          <a:custGeom>
            <a:avLst/>
            <a:gdLst/>
            <a:ahLst/>
            <a:rect l="l" t="t" r="r" b="b"/>
            <a:pathLst>
              <a:path w="158" h="109">
                <a:moveTo>
                  <a:pt x="0" y="109"/>
                </a:moveTo>
                <a:lnTo>
                  <a:pt x="76" y="60"/>
                </a:lnTo>
                <a:lnTo>
                  <a:pt x="158" y="0"/>
                </a:lnTo>
              </a:path>
            </a:pathLst>
          </a:custGeom>
          <a:noFill/>
          <a:ln w="25560">
            <a:solidFill>
              <a:srgbClr val="000000"/>
            </a:solidFill>
            <a:round/>
          </a:ln>
        </p:spPr>
        <p:style>
          <a:lnRef idx="0"/>
          <a:fillRef idx="0"/>
          <a:effectRef idx="0"/>
          <a:fontRef idx="minor"/>
        </p:style>
      </p:sp>
      <p:sp>
        <p:nvSpPr>
          <p:cNvPr id="580" name="CustomShape 50"/>
          <p:cNvSpPr/>
          <p:nvPr/>
        </p:nvSpPr>
        <p:spPr>
          <a:xfrm>
            <a:off x="5468760" y="4819680"/>
            <a:ext cx="240840" cy="215640"/>
          </a:xfrm>
          <a:custGeom>
            <a:avLst/>
            <a:gdLst/>
            <a:ahLst/>
            <a:rect l="l" t="t" r="r" b="b"/>
            <a:pathLst>
              <a:path w="152" h="136">
                <a:moveTo>
                  <a:pt x="0" y="136"/>
                </a:moveTo>
                <a:lnTo>
                  <a:pt x="76" y="71"/>
                </a:lnTo>
                <a:lnTo>
                  <a:pt x="152" y="0"/>
                </a:lnTo>
              </a:path>
            </a:pathLst>
          </a:custGeom>
          <a:noFill/>
          <a:ln w="25560">
            <a:solidFill>
              <a:srgbClr val="000000"/>
            </a:solidFill>
            <a:round/>
          </a:ln>
        </p:spPr>
        <p:style>
          <a:lnRef idx="0"/>
          <a:fillRef idx="0"/>
          <a:effectRef idx="0"/>
          <a:fontRef idx="minor"/>
        </p:style>
      </p:sp>
      <p:sp>
        <p:nvSpPr>
          <p:cNvPr id="581" name="CustomShape 51"/>
          <p:cNvSpPr/>
          <p:nvPr/>
        </p:nvSpPr>
        <p:spPr>
          <a:xfrm>
            <a:off x="5710320" y="4570560"/>
            <a:ext cx="250560" cy="248760"/>
          </a:xfrm>
          <a:custGeom>
            <a:avLst/>
            <a:gdLst/>
            <a:ahLst/>
            <a:rect l="l" t="t" r="r" b="b"/>
            <a:pathLst>
              <a:path w="158" h="157">
                <a:moveTo>
                  <a:pt x="0" y="157"/>
                </a:moveTo>
                <a:lnTo>
                  <a:pt x="76" y="81"/>
                </a:lnTo>
                <a:lnTo>
                  <a:pt x="158" y="0"/>
                </a:lnTo>
              </a:path>
            </a:pathLst>
          </a:custGeom>
          <a:noFill/>
          <a:ln w="25560">
            <a:solidFill>
              <a:srgbClr val="000000"/>
            </a:solidFill>
            <a:round/>
          </a:ln>
        </p:spPr>
        <p:style>
          <a:lnRef idx="0"/>
          <a:fillRef idx="0"/>
          <a:effectRef idx="0"/>
          <a:fontRef idx="minor"/>
        </p:style>
      </p:sp>
      <p:sp>
        <p:nvSpPr>
          <p:cNvPr id="582" name="CustomShape 52"/>
          <p:cNvSpPr/>
          <p:nvPr/>
        </p:nvSpPr>
        <p:spPr>
          <a:xfrm>
            <a:off x="5961240" y="4275000"/>
            <a:ext cx="242640" cy="294840"/>
          </a:xfrm>
          <a:custGeom>
            <a:avLst/>
            <a:gdLst/>
            <a:ahLst/>
            <a:rect l="l" t="t" r="r" b="b"/>
            <a:pathLst>
              <a:path w="153" h="186">
                <a:moveTo>
                  <a:pt x="0" y="186"/>
                </a:moveTo>
                <a:lnTo>
                  <a:pt x="76" y="98"/>
                </a:lnTo>
                <a:lnTo>
                  <a:pt x="153" y="0"/>
                </a:lnTo>
              </a:path>
            </a:pathLst>
          </a:custGeom>
          <a:noFill/>
          <a:ln w="25560">
            <a:solidFill>
              <a:srgbClr val="000000"/>
            </a:solidFill>
            <a:round/>
          </a:ln>
        </p:spPr>
        <p:style>
          <a:lnRef idx="0"/>
          <a:fillRef idx="0"/>
          <a:effectRef idx="0"/>
          <a:fontRef idx="minor"/>
        </p:style>
      </p:sp>
      <p:sp>
        <p:nvSpPr>
          <p:cNvPr id="583" name="CustomShape 53"/>
          <p:cNvSpPr/>
          <p:nvPr/>
        </p:nvSpPr>
        <p:spPr>
          <a:xfrm>
            <a:off x="6203880" y="3948120"/>
            <a:ext cx="248760" cy="326520"/>
          </a:xfrm>
          <a:custGeom>
            <a:avLst/>
            <a:gdLst/>
            <a:ahLst/>
            <a:rect l="l" t="t" r="r" b="b"/>
            <a:pathLst>
              <a:path w="157" h="206">
                <a:moveTo>
                  <a:pt x="0" y="206"/>
                </a:moveTo>
                <a:lnTo>
                  <a:pt x="76" y="108"/>
                </a:lnTo>
                <a:lnTo>
                  <a:pt x="157" y="0"/>
                </a:lnTo>
              </a:path>
            </a:pathLst>
          </a:custGeom>
          <a:noFill/>
          <a:ln w="25560">
            <a:solidFill>
              <a:srgbClr val="000000"/>
            </a:solidFill>
            <a:round/>
          </a:ln>
        </p:spPr>
        <p:style>
          <a:lnRef idx="0"/>
          <a:fillRef idx="0"/>
          <a:effectRef idx="0"/>
          <a:fontRef idx="minor"/>
        </p:style>
      </p:sp>
      <p:sp>
        <p:nvSpPr>
          <p:cNvPr id="584" name="CustomShape 54"/>
          <p:cNvSpPr/>
          <p:nvPr/>
        </p:nvSpPr>
        <p:spPr>
          <a:xfrm>
            <a:off x="6453360" y="3576600"/>
            <a:ext cx="242640" cy="371160"/>
          </a:xfrm>
          <a:custGeom>
            <a:avLst/>
            <a:gdLst/>
            <a:ahLst/>
            <a:rect l="l" t="t" r="r" b="b"/>
            <a:pathLst>
              <a:path w="153" h="234">
                <a:moveTo>
                  <a:pt x="0" y="234"/>
                </a:moveTo>
                <a:lnTo>
                  <a:pt x="77" y="119"/>
                </a:lnTo>
                <a:lnTo>
                  <a:pt x="153" y="0"/>
                </a:lnTo>
              </a:path>
            </a:pathLst>
          </a:custGeom>
          <a:noFill/>
          <a:ln w="25560">
            <a:solidFill>
              <a:srgbClr val="000000"/>
            </a:solidFill>
            <a:round/>
          </a:ln>
        </p:spPr>
        <p:style>
          <a:lnRef idx="0"/>
          <a:fillRef idx="0"/>
          <a:effectRef idx="0"/>
          <a:fontRef idx="minor"/>
        </p:style>
      </p:sp>
      <p:sp>
        <p:nvSpPr>
          <p:cNvPr id="585" name="CustomShape 55"/>
          <p:cNvSpPr/>
          <p:nvPr/>
        </p:nvSpPr>
        <p:spPr>
          <a:xfrm>
            <a:off x="6696000" y="3170160"/>
            <a:ext cx="250560" cy="406080"/>
          </a:xfrm>
          <a:custGeom>
            <a:avLst/>
            <a:gdLst/>
            <a:ahLst/>
            <a:rect l="l" t="t" r="r" b="b"/>
            <a:pathLst>
              <a:path w="158" h="256">
                <a:moveTo>
                  <a:pt x="0" y="256"/>
                </a:moveTo>
                <a:lnTo>
                  <a:pt x="76" y="130"/>
                </a:lnTo>
                <a:lnTo>
                  <a:pt x="158" y="0"/>
                </a:lnTo>
              </a:path>
            </a:pathLst>
          </a:custGeom>
          <a:noFill/>
          <a:ln w="25560">
            <a:solidFill>
              <a:srgbClr val="000000"/>
            </a:solidFill>
            <a:round/>
          </a:ln>
        </p:spPr>
        <p:style>
          <a:lnRef idx="0"/>
          <a:fillRef idx="0"/>
          <a:effectRef idx="0"/>
          <a:fontRef idx="minor"/>
        </p:style>
      </p:sp>
      <p:sp>
        <p:nvSpPr>
          <p:cNvPr id="586" name="CustomShape 56"/>
          <p:cNvSpPr/>
          <p:nvPr/>
        </p:nvSpPr>
        <p:spPr>
          <a:xfrm>
            <a:off x="6946920" y="2720880"/>
            <a:ext cx="240840" cy="448920"/>
          </a:xfrm>
          <a:custGeom>
            <a:avLst/>
            <a:gdLst/>
            <a:ahLst/>
            <a:rect l="l" t="t" r="r" b="b"/>
            <a:pathLst>
              <a:path w="152" h="283">
                <a:moveTo>
                  <a:pt x="0" y="283"/>
                </a:moveTo>
                <a:lnTo>
                  <a:pt x="76" y="147"/>
                </a:lnTo>
                <a:lnTo>
                  <a:pt x="152" y="0"/>
                </a:lnTo>
              </a:path>
            </a:pathLst>
          </a:custGeom>
          <a:noFill/>
          <a:ln w="25560">
            <a:solidFill>
              <a:srgbClr val="000000"/>
            </a:solidFill>
            <a:round/>
          </a:ln>
        </p:spPr>
        <p:style>
          <a:lnRef idx="0"/>
          <a:fillRef idx="0"/>
          <a:effectRef idx="0"/>
          <a:fontRef idx="minor"/>
        </p:style>
      </p:sp>
      <p:sp>
        <p:nvSpPr>
          <p:cNvPr id="587" name="CustomShape 57"/>
          <p:cNvSpPr/>
          <p:nvPr/>
        </p:nvSpPr>
        <p:spPr>
          <a:xfrm>
            <a:off x="7188120" y="2236680"/>
            <a:ext cx="250560" cy="483840"/>
          </a:xfrm>
          <a:custGeom>
            <a:avLst/>
            <a:gdLst/>
            <a:ahLst/>
            <a:rect l="l" t="t" r="r" b="b"/>
            <a:pathLst>
              <a:path w="158" h="305">
                <a:moveTo>
                  <a:pt x="0" y="305"/>
                </a:moveTo>
                <a:lnTo>
                  <a:pt x="76" y="158"/>
                </a:lnTo>
                <a:lnTo>
                  <a:pt x="158" y="0"/>
                </a:lnTo>
              </a:path>
            </a:pathLst>
          </a:custGeom>
          <a:noFill/>
          <a:ln w="25560">
            <a:solidFill>
              <a:srgbClr val="000000"/>
            </a:solidFill>
            <a:round/>
          </a:ln>
        </p:spPr>
        <p:style>
          <a:lnRef idx="0"/>
          <a:fillRef idx="0"/>
          <a:effectRef idx="0"/>
          <a:fontRef idx="minor"/>
        </p:style>
      </p:sp>
      <p:sp>
        <p:nvSpPr>
          <p:cNvPr id="588" name="CustomShape 58"/>
          <p:cNvSpPr/>
          <p:nvPr/>
        </p:nvSpPr>
        <p:spPr>
          <a:xfrm>
            <a:off x="7439040" y="1709640"/>
            <a:ext cx="240840" cy="526680"/>
          </a:xfrm>
          <a:custGeom>
            <a:avLst/>
            <a:gdLst/>
            <a:ahLst/>
            <a:rect l="l" t="t" r="r" b="b"/>
            <a:pathLst>
              <a:path w="152" h="332">
                <a:moveTo>
                  <a:pt x="0" y="332"/>
                </a:moveTo>
                <a:lnTo>
                  <a:pt x="76" y="168"/>
                </a:lnTo>
                <a:lnTo>
                  <a:pt x="152" y="0"/>
                </a:lnTo>
              </a:path>
            </a:pathLst>
          </a:custGeom>
          <a:noFill/>
          <a:ln w="25560">
            <a:solidFill>
              <a:srgbClr val="000000"/>
            </a:solidFill>
            <a:round/>
          </a:ln>
        </p:spPr>
        <p:style>
          <a:lnRef idx="0"/>
          <a:fillRef idx="0"/>
          <a:effectRef idx="0"/>
          <a:fontRef idx="minor"/>
        </p:style>
      </p:sp>
      <p:sp>
        <p:nvSpPr>
          <p:cNvPr id="589" name="CustomShape 59"/>
          <p:cNvSpPr/>
          <p:nvPr/>
        </p:nvSpPr>
        <p:spPr>
          <a:xfrm>
            <a:off x="7818480" y="5927760"/>
            <a:ext cx="882360" cy="266400"/>
          </a:xfrm>
          <a:prstGeom prst="rect">
            <a:avLst/>
          </a:prstGeom>
          <a:solidFill>
            <a:srgbClr val="ffffff"/>
          </a:solidFill>
          <a:ln>
            <a:noFill/>
          </a:ln>
        </p:spPr>
        <p:style>
          <a:lnRef idx="0"/>
          <a:fillRef idx="0"/>
          <a:effectRef idx="0"/>
          <a:fontRef idx="minor"/>
        </p:style>
      </p:sp>
      <p:sp>
        <p:nvSpPr>
          <p:cNvPr id="590" name="CustomShape 60"/>
          <p:cNvSpPr/>
          <p:nvPr/>
        </p:nvSpPr>
        <p:spPr>
          <a:xfrm>
            <a:off x="7703640" y="594684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591" name="CustomShape 61"/>
          <p:cNvSpPr/>
          <p:nvPr/>
        </p:nvSpPr>
        <p:spPr>
          <a:xfrm>
            <a:off x="6696000" y="5892840"/>
            <a:ext cx="258480" cy="275760"/>
          </a:xfrm>
          <a:prstGeom prst="rect">
            <a:avLst/>
          </a:prstGeom>
          <a:noFill/>
          <a:ln>
            <a:noFill/>
          </a:ln>
        </p:spPr>
        <p:style>
          <a:lnRef idx="0"/>
          <a:fillRef idx="0"/>
          <a:effectRef idx="0"/>
          <a:fontRef idx="minor"/>
        </p:style>
      </p:sp>
      <p:grpSp>
        <p:nvGrpSpPr>
          <p:cNvPr id="592" name="Group 62"/>
          <p:cNvGrpSpPr/>
          <p:nvPr/>
        </p:nvGrpSpPr>
        <p:grpSpPr>
          <a:xfrm>
            <a:off x="1476360" y="2965320"/>
            <a:ext cx="7068960" cy="1939680"/>
            <a:chOff x="1476360" y="2965320"/>
            <a:chExt cx="7068960" cy="1939680"/>
          </a:xfrm>
        </p:grpSpPr>
        <p:sp>
          <p:nvSpPr>
            <p:cNvPr id="593" name="CustomShape 63"/>
            <p:cNvSpPr/>
            <p:nvPr/>
          </p:nvSpPr>
          <p:spPr>
            <a:xfrm>
              <a:off x="1476360" y="2965320"/>
              <a:ext cx="155160" cy="137880"/>
            </a:xfrm>
            <a:custGeom>
              <a:avLst/>
              <a:gdLst/>
              <a:ahLst/>
              <a:rect l="l" t="t" r="r" b="b"/>
              <a:pathLst>
                <a:path w="98" h="87">
                  <a:moveTo>
                    <a:pt x="0" y="22"/>
                  </a:moveTo>
                  <a:lnTo>
                    <a:pt x="93" y="87"/>
                  </a:lnTo>
                  <a:lnTo>
                    <a:pt x="98" y="66"/>
                  </a:lnTo>
                  <a:lnTo>
                    <a:pt x="6" y="0"/>
                  </a:lnTo>
                  <a:lnTo>
                    <a:pt x="0" y="22"/>
                  </a:lnTo>
                  <a:close/>
                </a:path>
              </a:pathLst>
            </a:custGeom>
            <a:solidFill>
              <a:srgbClr val="000000"/>
            </a:solidFill>
            <a:ln>
              <a:noFill/>
            </a:ln>
          </p:spPr>
          <p:style>
            <a:lnRef idx="0"/>
            <a:fillRef idx="0"/>
            <a:effectRef idx="0"/>
            <a:fontRef idx="minor"/>
          </p:style>
        </p:sp>
        <p:sp>
          <p:nvSpPr>
            <p:cNvPr id="594" name="CustomShape 64"/>
            <p:cNvSpPr/>
            <p:nvPr/>
          </p:nvSpPr>
          <p:spPr>
            <a:xfrm>
              <a:off x="1719360" y="3181320"/>
              <a:ext cx="155160" cy="137880"/>
            </a:xfrm>
            <a:custGeom>
              <a:avLst/>
              <a:gdLst/>
              <a:ahLst/>
              <a:rect l="l" t="t" r="r" b="b"/>
              <a:pathLst>
                <a:path w="98" h="87">
                  <a:moveTo>
                    <a:pt x="0" y="22"/>
                  </a:moveTo>
                  <a:lnTo>
                    <a:pt x="92" y="87"/>
                  </a:lnTo>
                  <a:lnTo>
                    <a:pt x="98" y="66"/>
                  </a:lnTo>
                  <a:lnTo>
                    <a:pt x="5" y="0"/>
                  </a:lnTo>
                  <a:lnTo>
                    <a:pt x="0" y="22"/>
                  </a:lnTo>
                  <a:close/>
                </a:path>
              </a:pathLst>
            </a:custGeom>
            <a:solidFill>
              <a:srgbClr val="000000"/>
            </a:solidFill>
            <a:ln>
              <a:noFill/>
            </a:ln>
          </p:spPr>
          <p:style>
            <a:lnRef idx="0"/>
            <a:fillRef idx="0"/>
            <a:effectRef idx="0"/>
            <a:fontRef idx="minor"/>
          </p:style>
        </p:sp>
        <p:sp>
          <p:nvSpPr>
            <p:cNvPr id="595" name="CustomShape 65"/>
            <p:cNvSpPr/>
            <p:nvPr/>
          </p:nvSpPr>
          <p:spPr>
            <a:xfrm>
              <a:off x="1969920" y="3381480"/>
              <a:ext cx="163080" cy="137880"/>
            </a:xfrm>
            <a:custGeom>
              <a:avLst/>
              <a:gdLst/>
              <a:ahLst/>
              <a:rect l="l" t="t" r="r" b="b"/>
              <a:pathLst>
                <a:path w="103" h="87">
                  <a:moveTo>
                    <a:pt x="0" y="21"/>
                  </a:moveTo>
                  <a:lnTo>
                    <a:pt x="98" y="87"/>
                  </a:lnTo>
                  <a:lnTo>
                    <a:pt x="103" y="65"/>
                  </a:lnTo>
                  <a:lnTo>
                    <a:pt x="5" y="0"/>
                  </a:lnTo>
                  <a:lnTo>
                    <a:pt x="0" y="21"/>
                  </a:lnTo>
                  <a:close/>
                </a:path>
              </a:pathLst>
            </a:custGeom>
            <a:solidFill>
              <a:srgbClr val="000000"/>
            </a:solidFill>
            <a:ln>
              <a:noFill/>
            </a:ln>
          </p:spPr>
          <p:style>
            <a:lnRef idx="0"/>
            <a:fillRef idx="0"/>
            <a:effectRef idx="0"/>
            <a:fontRef idx="minor"/>
          </p:style>
        </p:sp>
        <p:sp>
          <p:nvSpPr>
            <p:cNvPr id="596" name="CustomShape 66"/>
            <p:cNvSpPr/>
            <p:nvPr/>
          </p:nvSpPr>
          <p:spPr>
            <a:xfrm>
              <a:off x="2211480" y="357012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597" name="CustomShape 67"/>
            <p:cNvSpPr/>
            <p:nvPr/>
          </p:nvSpPr>
          <p:spPr>
            <a:xfrm>
              <a:off x="2462040" y="374328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598" name="CustomShape 68"/>
            <p:cNvSpPr/>
            <p:nvPr/>
          </p:nvSpPr>
          <p:spPr>
            <a:xfrm>
              <a:off x="2703600" y="3908520"/>
              <a:ext cx="172800" cy="120240"/>
            </a:xfrm>
            <a:custGeom>
              <a:avLst/>
              <a:gdLst/>
              <a:ahLst/>
              <a:rect l="l" t="t" r="r" b="b"/>
              <a:pathLst>
                <a:path w="109" h="76">
                  <a:moveTo>
                    <a:pt x="0" y="21"/>
                  </a:moveTo>
                  <a:lnTo>
                    <a:pt x="104" y="76"/>
                  </a:lnTo>
                  <a:lnTo>
                    <a:pt x="109" y="54"/>
                  </a:lnTo>
                  <a:lnTo>
                    <a:pt x="6" y="0"/>
                  </a:lnTo>
                  <a:lnTo>
                    <a:pt x="0" y="21"/>
                  </a:lnTo>
                  <a:close/>
                </a:path>
              </a:pathLst>
            </a:custGeom>
            <a:solidFill>
              <a:srgbClr val="000000"/>
            </a:solidFill>
            <a:ln>
              <a:noFill/>
            </a:ln>
          </p:spPr>
          <p:style>
            <a:lnRef idx="0"/>
            <a:fillRef idx="0"/>
            <a:effectRef idx="0"/>
            <a:fontRef idx="minor"/>
          </p:style>
        </p:sp>
        <p:sp>
          <p:nvSpPr>
            <p:cNvPr id="599" name="CustomShape 69"/>
            <p:cNvSpPr/>
            <p:nvPr/>
          </p:nvSpPr>
          <p:spPr>
            <a:xfrm>
              <a:off x="2954160" y="4054320"/>
              <a:ext cx="172800" cy="120240"/>
            </a:xfrm>
            <a:custGeom>
              <a:avLst/>
              <a:gdLst/>
              <a:ahLst/>
              <a:rect l="l" t="t" r="r" b="b"/>
              <a:pathLst>
                <a:path w="109" h="76">
                  <a:moveTo>
                    <a:pt x="0" y="22"/>
                  </a:moveTo>
                  <a:lnTo>
                    <a:pt x="104" y="76"/>
                  </a:lnTo>
                  <a:lnTo>
                    <a:pt x="109" y="55"/>
                  </a:lnTo>
                  <a:lnTo>
                    <a:pt x="6" y="0"/>
                  </a:lnTo>
                  <a:lnTo>
                    <a:pt x="0" y="22"/>
                  </a:lnTo>
                  <a:close/>
                </a:path>
              </a:pathLst>
            </a:custGeom>
            <a:solidFill>
              <a:srgbClr val="000000"/>
            </a:solidFill>
            <a:ln>
              <a:noFill/>
            </a:ln>
          </p:spPr>
          <p:style>
            <a:lnRef idx="0"/>
            <a:fillRef idx="0"/>
            <a:effectRef idx="0"/>
            <a:fontRef idx="minor"/>
          </p:style>
        </p:sp>
        <p:sp>
          <p:nvSpPr>
            <p:cNvPr id="600" name="CustomShape 70"/>
            <p:cNvSpPr/>
            <p:nvPr/>
          </p:nvSpPr>
          <p:spPr>
            <a:xfrm>
              <a:off x="3205080" y="4202280"/>
              <a:ext cx="172800" cy="102960"/>
            </a:xfrm>
            <a:custGeom>
              <a:avLst/>
              <a:gdLst/>
              <a:ahLst/>
              <a:rect l="l" t="t" r="r" b="b"/>
              <a:pathLst>
                <a:path w="109" h="65">
                  <a:moveTo>
                    <a:pt x="0" y="16"/>
                  </a:moveTo>
                  <a:lnTo>
                    <a:pt x="103" y="65"/>
                  </a:lnTo>
                  <a:lnTo>
                    <a:pt x="109" y="49"/>
                  </a:lnTo>
                  <a:lnTo>
                    <a:pt x="5" y="0"/>
                  </a:lnTo>
                  <a:lnTo>
                    <a:pt x="0" y="16"/>
                  </a:lnTo>
                  <a:close/>
                </a:path>
              </a:pathLst>
            </a:custGeom>
            <a:solidFill>
              <a:srgbClr val="000000"/>
            </a:solidFill>
            <a:ln>
              <a:noFill/>
            </a:ln>
          </p:spPr>
          <p:style>
            <a:lnRef idx="0"/>
            <a:fillRef idx="0"/>
            <a:effectRef idx="0"/>
            <a:fontRef idx="minor"/>
          </p:style>
        </p:sp>
        <p:sp>
          <p:nvSpPr>
            <p:cNvPr id="601" name="CustomShape 71"/>
            <p:cNvSpPr/>
            <p:nvPr/>
          </p:nvSpPr>
          <p:spPr>
            <a:xfrm>
              <a:off x="3456000" y="4322880"/>
              <a:ext cx="180720" cy="102960"/>
            </a:xfrm>
            <a:custGeom>
              <a:avLst/>
              <a:gdLst/>
              <a:ahLst/>
              <a:rect l="l" t="t" r="r" b="b"/>
              <a:pathLst>
                <a:path w="114" h="65">
                  <a:moveTo>
                    <a:pt x="0" y="16"/>
                  </a:moveTo>
                  <a:lnTo>
                    <a:pt x="109" y="65"/>
                  </a:lnTo>
                  <a:lnTo>
                    <a:pt x="114" y="49"/>
                  </a:lnTo>
                  <a:lnTo>
                    <a:pt x="5" y="0"/>
                  </a:lnTo>
                  <a:lnTo>
                    <a:pt x="0" y="16"/>
                  </a:lnTo>
                  <a:close/>
                </a:path>
              </a:pathLst>
            </a:custGeom>
            <a:solidFill>
              <a:srgbClr val="000000"/>
            </a:solidFill>
            <a:ln>
              <a:noFill/>
            </a:ln>
          </p:spPr>
          <p:style>
            <a:lnRef idx="0"/>
            <a:fillRef idx="0"/>
            <a:effectRef idx="0"/>
            <a:fontRef idx="minor"/>
          </p:style>
        </p:sp>
        <p:sp>
          <p:nvSpPr>
            <p:cNvPr id="602" name="CustomShape 72"/>
            <p:cNvSpPr/>
            <p:nvPr/>
          </p:nvSpPr>
          <p:spPr>
            <a:xfrm>
              <a:off x="3697200" y="4435560"/>
              <a:ext cx="182160" cy="85320"/>
            </a:xfrm>
            <a:custGeom>
              <a:avLst/>
              <a:gdLst/>
              <a:ahLst/>
              <a:rect l="l" t="t" r="r" b="b"/>
              <a:pathLst>
                <a:path w="115" h="54">
                  <a:moveTo>
                    <a:pt x="0" y="16"/>
                  </a:moveTo>
                  <a:lnTo>
                    <a:pt x="109" y="54"/>
                  </a:lnTo>
                  <a:lnTo>
                    <a:pt x="115" y="38"/>
                  </a:lnTo>
                  <a:lnTo>
                    <a:pt x="6" y="0"/>
                  </a:lnTo>
                  <a:lnTo>
                    <a:pt x="0" y="16"/>
                  </a:lnTo>
                  <a:close/>
                </a:path>
              </a:pathLst>
            </a:custGeom>
            <a:solidFill>
              <a:srgbClr val="000000"/>
            </a:solidFill>
            <a:ln>
              <a:noFill/>
            </a:ln>
          </p:spPr>
          <p:style>
            <a:lnRef idx="0"/>
            <a:fillRef idx="0"/>
            <a:effectRef idx="0"/>
            <a:fontRef idx="minor"/>
          </p:style>
        </p:sp>
        <p:sp>
          <p:nvSpPr>
            <p:cNvPr id="603" name="CustomShape 73"/>
            <p:cNvSpPr/>
            <p:nvPr/>
          </p:nvSpPr>
          <p:spPr>
            <a:xfrm>
              <a:off x="3948120" y="4530600"/>
              <a:ext cx="180720" cy="85320"/>
            </a:xfrm>
            <a:custGeom>
              <a:avLst/>
              <a:gdLst/>
              <a:ahLst/>
              <a:rect l="l" t="t" r="r" b="b"/>
              <a:pathLst>
                <a:path w="114" h="54">
                  <a:moveTo>
                    <a:pt x="0" y="16"/>
                  </a:moveTo>
                  <a:lnTo>
                    <a:pt x="109" y="54"/>
                  </a:lnTo>
                  <a:lnTo>
                    <a:pt x="114" y="38"/>
                  </a:lnTo>
                  <a:lnTo>
                    <a:pt x="6" y="0"/>
                  </a:lnTo>
                  <a:lnTo>
                    <a:pt x="0" y="16"/>
                  </a:lnTo>
                  <a:close/>
                </a:path>
              </a:pathLst>
            </a:custGeom>
            <a:solidFill>
              <a:srgbClr val="000000"/>
            </a:solidFill>
            <a:ln>
              <a:noFill/>
            </a:ln>
          </p:spPr>
          <p:style>
            <a:lnRef idx="0"/>
            <a:fillRef idx="0"/>
            <a:effectRef idx="0"/>
            <a:fontRef idx="minor"/>
          </p:style>
        </p:sp>
        <p:sp>
          <p:nvSpPr>
            <p:cNvPr id="604" name="CustomShape 74"/>
            <p:cNvSpPr/>
            <p:nvPr/>
          </p:nvSpPr>
          <p:spPr>
            <a:xfrm>
              <a:off x="4191120" y="4616280"/>
              <a:ext cx="180720" cy="69480"/>
            </a:xfrm>
            <a:custGeom>
              <a:avLst/>
              <a:gdLst/>
              <a:ahLst/>
              <a:rect l="l" t="t" r="r" b="b"/>
              <a:pathLst>
                <a:path w="114" h="44">
                  <a:moveTo>
                    <a:pt x="0" y="16"/>
                  </a:moveTo>
                  <a:lnTo>
                    <a:pt x="108" y="44"/>
                  </a:lnTo>
                  <a:lnTo>
                    <a:pt x="114" y="27"/>
                  </a:lnTo>
                  <a:lnTo>
                    <a:pt x="5" y="0"/>
                  </a:lnTo>
                  <a:lnTo>
                    <a:pt x="0" y="16"/>
                  </a:lnTo>
                  <a:close/>
                </a:path>
              </a:pathLst>
            </a:custGeom>
            <a:solidFill>
              <a:srgbClr val="000000"/>
            </a:solidFill>
            <a:ln>
              <a:noFill/>
            </a:ln>
          </p:spPr>
          <p:style>
            <a:lnRef idx="0"/>
            <a:fillRef idx="0"/>
            <a:effectRef idx="0"/>
            <a:fontRef idx="minor"/>
          </p:style>
        </p:sp>
        <p:sp>
          <p:nvSpPr>
            <p:cNvPr id="605" name="CustomShape 75"/>
            <p:cNvSpPr/>
            <p:nvPr/>
          </p:nvSpPr>
          <p:spPr>
            <a:xfrm>
              <a:off x="4440240" y="4686480"/>
              <a:ext cx="190080" cy="68040"/>
            </a:xfrm>
            <a:custGeom>
              <a:avLst/>
              <a:gdLst/>
              <a:ahLst/>
              <a:rect l="l" t="t" r="r" b="b"/>
              <a:pathLst>
                <a:path w="120" h="43">
                  <a:moveTo>
                    <a:pt x="0" y="16"/>
                  </a:moveTo>
                  <a:lnTo>
                    <a:pt x="115" y="43"/>
                  </a:lnTo>
                  <a:lnTo>
                    <a:pt x="120" y="27"/>
                  </a:lnTo>
                  <a:lnTo>
                    <a:pt x="6" y="0"/>
                  </a:lnTo>
                  <a:lnTo>
                    <a:pt x="0" y="16"/>
                  </a:lnTo>
                  <a:close/>
                </a:path>
              </a:pathLst>
            </a:custGeom>
            <a:solidFill>
              <a:srgbClr val="000000"/>
            </a:solidFill>
            <a:ln>
              <a:noFill/>
            </a:ln>
          </p:spPr>
          <p:style>
            <a:lnRef idx="0"/>
            <a:fillRef idx="0"/>
            <a:effectRef idx="0"/>
            <a:fontRef idx="minor"/>
          </p:style>
        </p:sp>
        <p:sp>
          <p:nvSpPr>
            <p:cNvPr id="606" name="CustomShape 76"/>
            <p:cNvSpPr/>
            <p:nvPr/>
          </p:nvSpPr>
          <p:spPr>
            <a:xfrm>
              <a:off x="4683240" y="4746600"/>
              <a:ext cx="190080" cy="50400"/>
            </a:xfrm>
            <a:custGeom>
              <a:avLst/>
              <a:gdLst/>
              <a:ahLst/>
              <a:rect l="l" t="t" r="r" b="b"/>
              <a:pathLst>
                <a:path w="120" h="32">
                  <a:moveTo>
                    <a:pt x="0" y="16"/>
                  </a:moveTo>
                  <a:lnTo>
                    <a:pt x="114" y="32"/>
                  </a:lnTo>
                  <a:lnTo>
                    <a:pt x="120" y="16"/>
                  </a:lnTo>
                  <a:lnTo>
                    <a:pt x="5" y="0"/>
                  </a:lnTo>
                  <a:lnTo>
                    <a:pt x="0" y="16"/>
                  </a:lnTo>
                  <a:close/>
                </a:path>
              </a:pathLst>
            </a:custGeom>
            <a:solidFill>
              <a:srgbClr val="000000"/>
            </a:solidFill>
            <a:ln>
              <a:noFill/>
            </a:ln>
          </p:spPr>
          <p:style>
            <a:lnRef idx="0"/>
            <a:fillRef idx="0"/>
            <a:effectRef idx="0"/>
            <a:fontRef idx="minor"/>
          </p:style>
        </p:sp>
        <p:sp>
          <p:nvSpPr>
            <p:cNvPr id="607" name="CustomShape 77"/>
            <p:cNvSpPr/>
            <p:nvPr/>
          </p:nvSpPr>
          <p:spPr>
            <a:xfrm>
              <a:off x="4933800" y="4789440"/>
              <a:ext cx="188640" cy="52200"/>
            </a:xfrm>
            <a:custGeom>
              <a:avLst/>
              <a:gdLst/>
              <a:ahLst/>
              <a:rect l="l" t="t" r="r" b="b"/>
              <a:pathLst>
                <a:path w="119" h="33">
                  <a:moveTo>
                    <a:pt x="0" y="16"/>
                  </a:moveTo>
                  <a:lnTo>
                    <a:pt x="114" y="33"/>
                  </a:lnTo>
                  <a:lnTo>
                    <a:pt x="119" y="16"/>
                  </a:lnTo>
                  <a:lnTo>
                    <a:pt x="5" y="0"/>
                  </a:lnTo>
                  <a:lnTo>
                    <a:pt x="0" y="16"/>
                  </a:lnTo>
                  <a:close/>
                </a:path>
              </a:pathLst>
            </a:custGeom>
            <a:solidFill>
              <a:srgbClr val="000000"/>
            </a:solidFill>
            <a:ln>
              <a:noFill/>
            </a:ln>
          </p:spPr>
          <p:style>
            <a:lnRef idx="0"/>
            <a:fillRef idx="0"/>
            <a:effectRef idx="0"/>
            <a:fontRef idx="minor"/>
          </p:style>
        </p:sp>
        <p:sp>
          <p:nvSpPr>
            <p:cNvPr id="608" name="CustomShape 78"/>
            <p:cNvSpPr/>
            <p:nvPr/>
          </p:nvSpPr>
          <p:spPr>
            <a:xfrm>
              <a:off x="5175360" y="4824360"/>
              <a:ext cx="190080" cy="33120"/>
            </a:xfrm>
            <a:custGeom>
              <a:avLst/>
              <a:gdLst/>
              <a:ahLst/>
              <a:rect l="l" t="t" r="r" b="b"/>
              <a:pathLst>
                <a:path w="120" h="21">
                  <a:moveTo>
                    <a:pt x="0" y="16"/>
                  </a:moveTo>
                  <a:lnTo>
                    <a:pt x="114" y="21"/>
                  </a:lnTo>
                  <a:lnTo>
                    <a:pt x="120" y="5"/>
                  </a:lnTo>
                  <a:lnTo>
                    <a:pt x="6" y="0"/>
                  </a:lnTo>
                  <a:lnTo>
                    <a:pt x="0" y="16"/>
                  </a:lnTo>
                  <a:close/>
                </a:path>
              </a:pathLst>
            </a:custGeom>
            <a:solidFill>
              <a:srgbClr val="000000"/>
            </a:solidFill>
            <a:ln>
              <a:noFill/>
            </a:ln>
          </p:spPr>
          <p:style>
            <a:lnRef idx="0"/>
            <a:fillRef idx="0"/>
            <a:effectRef idx="0"/>
            <a:fontRef idx="minor"/>
          </p:style>
        </p:sp>
        <p:sp>
          <p:nvSpPr>
            <p:cNvPr id="609" name="CustomShape 79"/>
            <p:cNvSpPr/>
            <p:nvPr/>
          </p:nvSpPr>
          <p:spPr>
            <a:xfrm>
              <a:off x="5425920" y="4842000"/>
              <a:ext cx="190080" cy="33120"/>
            </a:xfrm>
            <a:custGeom>
              <a:avLst/>
              <a:gdLst/>
              <a:ahLst/>
              <a:rect l="l" t="t" r="r" b="b"/>
              <a:pathLst>
                <a:path w="120" h="21">
                  <a:moveTo>
                    <a:pt x="0" y="16"/>
                  </a:moveTo>
                  <a:lnTo>
                    <a:pt x="114" y="21"/>
                  </a:lnTo>
                  <a:lnTo>
                    <a:pt x="120" y="5"/>
                  </a:lnTo>
                  <a:lnTo>
                    <a:pt x="5" y="0"/>
                  </a:lnTo>
                  <a:lnTo>
                    <a:pt x="0" y="16"/>
                  </a:lnTo>
                  <a:close/>
                </a:path>
              </a:pathLst>
            </a:custGeom>
            <a:solidFill>
              <a:srgbClr val="000000"/>
            </a:solidFill>
            <a:ln>
              <a:noFill/>
            </a:ln>
          </p:spPr>
          <p:style>
            <a:lnRef idx="0"/>
            <a:fillRef idx="0"/>
            <a:effectRef idx="0"/>
            <a:fontRef idx="minor"/>
          </p:style>
        </p:sp>
        <p:sp>
          <p:nvSpPr>
            <p:cNvPr id="610" name="CustomShape 80"/>
            <p:cNvSpPr/>
            <p:nvPr/>
          </p:nvSpPr>
          <p:spPr>
            <a:xfrm>
              <a:off x="5667480" y="4842000"/>
              <a:ext cx="190080" cy="33120"/>
            </a:xfrm>
            <a:custGeom>
              <a:avLst/>
              <a:gdLst/>
              <a:ahLst/>
              <a:rect l="l" t="t" r="r" b="b"/>
              <a:pathLst>
                <a:path w="120" h="21">
                  <a:moveTo>
                    <a:pt x="0" y="5"/>
                  </a:moveTo>
                  <a:lnTo>
                    <a:pt x="115" y="0"/>
                  </a:lnTo>
                  <a:lnTo>
                    <a:pt x="120" y="16"/>
                  </a:lnTo>
                  <a:lnTo>
                    <a:pt x="6" y="21"/>
                  </a:lnTo>
                  <a:lnTo>
                    <a:pt x="0" y="5"/>
                  </a:lnTo>
                  <a:close/>
                </a:path>
              </a:pathLst>
            </a:custGeom>
            <a:solidFill>
              <a:srgbClr val="000000"/>
            </a:solidFill>
            <a:ln>
              <a:noFill/>
            </a:ln>
          </p:spPr>
          <p:style>
            <a:lnRef idx="0"/>
            <a:fillRef idx="0"/>
            <a:effectRef idx="0"/>
            <a:fontRef idx="minor"/>
          </p:style>
        </p:sp>
        <p:sp>
          <p:nvSpPr>
            <p:cNvPr id="611" name="CustomShape 81"/>
            <p:cNvSpPr/>
            <p:nvPr/>
          </p:nvSpPr>
          <p:spPr>
            <a:xfrm>
              <a:off x="5918040" y="4832280"/>
              <a:ext cx="190080" cy="34560"/>
            </a:xfrm>
            <a:custGeom>
              <a:avLst/>
              <a:gdLst/>
              <a:ahLst/>
              <a:rect l="l" t="t" r="r" b="b"/>
              <a:pathLst>
                <a:path w="120" h="22">
                  <a:moveTo>
                    <a:pt x="0" y="6"/>
                  </a:moveTo>
                  <a:lnTo>
                    <a:pt x="115" y="0"/>
                  </a:lnTo>
                  <a:lnTo>
                    <a:pt x="120" y="16"/>
                  </a:lnTo>
                  <a:lnTo>
                    <a:pt x="6" y="22"/>
                  </a:lnTo>
                  <a:lnTo>
                    <a:pt x="0" y="6"/>
                  </a:lnTo>
                  <a:close/>
                </a:path>
              </a:pathLst>
            </a:custGeom>
            <a:solidFill>
              <a:srgbClr val="000000"/>
            </a:solidFill>
            <a:ln>
              <a:noFill/>
            </a:ln>
          </p:spPr>
          <p:style>
            <a:lnRef idx="0"/>
            <a:fillRef idx="0"/>
            <a:effectRef idx="0"/>
            <a:fontRef idx="minor"/>
          </p:style>
        </p:sp>
        <p:sp>
          <p:nvSpPr>
            <p:cNvPr id="612" name="CustomShape 82"/>
            <p:cNvSpPr/>
            <p:nvPr/>
          </p:nvSpPr>
          <p:spPr>
            <a:xfrm>
              <a:off x="6161040" y="4797360"/>
              <a:ext cx="188640" cy="52200"/>
            </a:xfrm>
            <a:custGeom>
              <a:avLst/>
              <a:gdLst/>
              <a:ahLst/>
              <a:rect l="l" t="t" r="r" b="b"/>
              <a:pathLst>
                <a:path w="119" h="33">
                  <a:moveTo>
                    <a:pt x="0" y="17"/>
                  </a:moveTo>
                  <a:lnTo>
                    <a:pt x="114" y="0"/>
                  </a:lnTo>
                  <a:lnTo>
                    <a:pt x="119" y="17"/>
                  </a:lnTo>
                  <a:lnTo>
                    <a:pt x="5" y="33"/>
                  </a:lnTo>
                  <a:lnTo>
                    <a:pt x="0" y="17"/>
                  </a:lnTo>
                  <a:close/>
                </a:path>
              </a:pathLst>
            </a:custGeom>
            <a:solidFill>
              <a:srgbClr val="000000"/>
            </a:solidFill>
            <a:ln>
              <a:noFill/>
            </a:ln>
          </p:spPr>
          <p:style>
            <a:lnRef idx="0"/>
            <a:fillRef idx="0"/>
            <a:effectRef idx="0"/>
            <a:fontRef idx="minor"/>
          </p:style>
        </p:sp>
        <p:sp>
          <p:nvSpPr>
            <p:cNvPr id="613" name="CustomShape 83"/>
            <p:cNvSpPr/>
            <p:nvPr/>
          </p:nvSpPr>
          <p:spPr>
            <a:xfrm>
              <a:off x="6410160" y="4754520"/>
              <a:ext cx="190080" cy="60120"/>
            </a:xfrm>
            <a:custGeom>
              <a:avLst/>
              <a:gdLst/>
              <a:ahLst/>
              <a:rect l="l" t="t" r="r" b="b"/>
              <a:pathLst>
                <a:path w="120" h="38">
                  <a:moveTo>
                    <a:pt x="0" y="22"/>
                  </a:moveTo>
                  <a:lnTo>
                    <a:pt x="115" y="0"/>
                  </a:lnTo>
                  <a:lnTo>
                    <a:pt x="120" y="16"/>
                  </a:lnTo>
                  <a:lnTo>
                    <a:pt x="6" y="38"/>
                  </a:lnTo>
                  <a:lnTo>
                    <a:pt x="0" y="22"/>
                  </a:lnTo>
                  <a:close/>
                </a:path>
              </a:pathLst>
            </a:custGeom>
            <a:solidFill>
              <a:srgbClr val="000000"/>
            </a:solidFill>
            <a:ln>
              <a:noFill/>
            </a:ln>
          </p:spPr>
          <p:style>
            <a:lnRef idx="0"/>
            <a:fillRef idx="0"/>
            <a:effectRef idx="0"/>
            <a:fontRef idx="minor"/>
          </p:style>
        </p:sp>
        <p:sp>
          <p:nvSpPr>
            <p:cNvPr id="614" name="CustomShape 84"/>
            <p:cNvSpPr/>
            <p:nvPr/>
          </p:nvSpPr>
          <p:spPr>
            <a:xfrm>
              <a:off x="6653160" y="4702320"/>
              <a:ext cx="190080" cy="69480"/>
            </a:xfrm>
            <a:custGeom>
              <a:avLst/>
              <a:gdLst/>
              <a:ahLst/>
              <a:rect l="l" t="t" r="r" b="b"/>
              <a:pathLst>
                <a:path w="120" h="44">
                  <a:moveTo>
                    <a:pt x="0" y="28"/>
                  </a:moveTo>
                  <a:lnTo>
                    <a:pt x="114" y="0"/>
                  </a:lnTo>
                  <a:lnTo>
                    <a:pt x="120" y="17"/>
                  </a:lnTo>
                  <a:lnTo>
                    <a:pt x="5" y="44"/>
                  </a:lnTo>
                  <a:lnTo>
                    <a:pt x="0" y="28"/>
                  </a:lnTo>
                  <a:close/>
                </a:path>
              </a:pathLst>
            </a:custGeom>
            <a:solidFill>
              <a:srgbClr val="000000"/>
            </a:solidFill>
            <a:ln>
              <a:noFill/>
            </a:ln>
          </p:spPr>
          <p:style>
            <a:lnRef idx="0"/>
            <a:fillRef idx="0"/>
            <a:effectRef idx="0"/>
            <a:fontRef idx="minor"/>
          </p:style>
        </p:sp>
        <p:sp>
          <p:nvSpPr>
            <p:cNvPr id="615" name="CustomShape 85"/>
            <p:cNvSpPr/>
            <p:nvPr/>
          </p:nvSpPr>
          <p:spPr>
            <a:xfrm>
              <a:off x="6904080" y="4641840"/>
              <a:ext cx="180720" cy="69480"/>
            </a:xfrm>
            <a:custGeom>
              <a:avLst/>
              <a:gdLst/>
              <a:ahLst/>
              <a:rect l="l" t="t" r="r" b="b"/>
              <a:pathLst>
                <a:path w="114" h="44">
                  <a:moveTo>
                    <a:pt x="0" y="28"/>
                  </a:moveTo>
                  <a:lnTo>
                    <a:pt x="109" y="0"/>
                  </a:lnTo>
                  <a:lnTo>
                    <a:pt x="114" y="17"/>
                  </a:lnTo>
                  <a:lnTo>
                    <a:pt x="5" y="44"/>
                  </a:lnTo>
                  <a:lnTo>
                    <a:pt x="0" y="28"/>
                  </a:lnTo>
                  <a:close/>
                </a:path>
              </a:pathLst>
            </a:custGeom>
            <a:solidFill>
              <a:srgbClr val="000000"/>
            </a:solidFill>
            <a:ln>
              <a:noFill/>
            </a:ln>
          </p:spPr>
          <p:style>
            <a:lnRef idx="0"/>
            <a:fillRef idx="0"/>
            <a:effectRef idx="0"/>
            <a:fontRef idx="minor"/>
          </p:style>
        </p:sp>
        <p:sp>
          <p:nvSpPr>
            <p:cNvPr id="616" name="CustomShape 86"/>
            <p:cNvSpPr/>
            <p:nvPr/>
          </p:nvSpPr>
          <p:spPr>
            <a:xfrm>
              <a:off x="7145280" y="4556160"/>
              <a:ext cx="180720" cy="85320"/>
            </a:xfrm>
            <a:custGeom>
              <a:avLst/>
              <a:gdLst/>
              <a:ahLst/>
              <a:rect l="l" t="t" r="r" b="b"/>
              <a:pathLst>
                <a:path w="114" h="54">
                  <a:moveTo>
                    <a:pt x="0" y="38"/>
                  </a:moveTo>
                  <a:lnTo>
                    <a:pt x="109" y="0"/>
                  </a:lnTo>
                  <a:lnTo>
                    <a:pt x="114" y="16"/>
                  </a:lnTo>
                  <a:lnTo>
                    <a:pt x="6" y="54"/>
                  </a:lnTo>
                  <a:lnTo>
                    <a:pt x="0" y="38"/>
                  </a:lnTo>
                  <a:close/>
                </a:path>
              </a:pathLst>
            </a:custGeom>
            <a:solidFill>
              <a:srgbClr val="000000"/>
            </a:solidFill>
            <a:ln>
              <a:noFill/>
            </a:ln>
          </p:spPr>
          <p:style>
            <a:lnRef idx="0"/>
            <a:fillRef idx="0"/>
            <a:effectRef idx="0"/>
            <a:fontRef idx="minor"/>
          </p:style>
        </p:sp>
        <p:sp>
          <p:nvSpPr>
            <p:cNvPr id="617" name="CustomShape 87"/>
            <p:cNvSpPr/>
            <p:nvPr/>
          </p:nvSpPr>
          <p:spPr>
            <a:xfrm>
              <a:off x="7396200" y="4468680"/>
              <a:ext cx="180720" cy="87120"/>
            </a:xfrm>
            <a:custGeom>
              <a:avLst/>
              <a:gdLst/>
              <a:ahLst/>
              <a:rect l="l" t="t" r="r" b="b"/>
              <a:pathLst>
                <a:path w="114" h="55">
                  <a:moveTo>
                    <a:pt x="0" y="39"/>
                  </a:moveTo>
                  <a:lnTo>
                    <a:pt x="109" y="0"/>
                  </a:lnTo>
                  <a:lnTo>
                    <a:pt x="114" y="17"/>
                  </a:lnTo>
                  <a:lnTo>
                    <a:pt x="5" y="55"/>
                  </a:lnTo>
                  <a:lnTo>
                    <a:pt x="0" y="39"/>
                  </a:lnTo>
                  <a:close/>
                </a:path>
              </a:pathLst>
            </a:custGeom>
            <a:solidFill>
              <a:srgbClr val="000000"/>
            </a:solidFill>
            <a:ln>
              <a:noFill/>
            </a:ln>
          </p:spPr>
          <p:style>
            <a:lnRef idx="0"/>
            <a:fillRef idx="0"/>
            <a:effectRef idx="0"/>
            <a:fontRef idx="minor"/>
          </p:style>
        </p:sp>
        <p:sp>
          <p:nvSpPr>
            <p:cNvPr id="618" name="CustomShape 88"/>
            <p:cNvSpPr/>
            <p:nvPr/>
          </p:nvSpPr>
          <p:spPr>
            <a:xfrm>
              <a:off x="7637400" y="4365720"/>
              <a:ext cx="182160" cy="95040"/>
            </a:xfrm>
            <a:custGeom>
              <a:avLst/>
              <a:gdLst/>
              <a:ahLst/>
              <a:rect l="l" t="t" r="r" b="b"/>
              <a:pathLst>
                <a:path w="115" h="60">
                  <a:moveTo>
                    <a:pt x="0" y="44"/>
                  </a:moveTo>
                  <a:lnTo>
                    <a:pt x="109" y="0"/>
                  </a:lnTo>
                  <a:lnTo>
                    <a:pt x="115" y="16"/>
                  </a:lnTo>
                  <a:lnTo>
                    <a:pt x="6" y="60"/>
                  </a:lnTo>
                  <a:lnTo>
                    <a:pt x="0" y="44"/>
                  </a:lnTo>
                  <a:close/>
                </a:path>
              </a:pathLst>
            </a:custGeom>
            <a:solidFill>
              <a:srgbClr val="000000"/>
            </a:solidFill>
            <a:ln>
              <a:noFill/>
            </a:ln>
          </p:spPr>
          <p:style>
            <a:lnRef idx="0"/>
            <a:fillRef idx="0"/>
            <a:effectRef idx="0"/>
            <a:fontRef idx="minor"/>
          </p:style>
        </p:sp>
        <p:sp>
          <p:nvSpPr>
            <p:cNvPr id="619" name="CustomShape 89"/>
            <p:cNvSpPr/>
            <p:nvPr/>
          </p:nvSpPr>
          <p:spPr>
            <a:xfrm>
              <a:off x="7888320" y="424512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620" name="CustomShape 90"/>
            <p:cNvSpPr/>
            <p:nvPr/>
          </p:nvSpPr>
          <p:spPr>
            <a:xfrm>
              <a:off x="8121600" y="412416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621" name="CustomShape 91"/>
            <p:cNvSpPr/>
            <p:nvPr/>
          </p:nvSpPr>
          <p:spPr>
            <a:xfrm>
              <a:off x="8372520" y="3968640"/>
              <a:ext cx="172800" cy="120240"/>
            </a:xfrm>
            <a:custGeom>
              <a:avLst/>
              <a:gdLst/>
              <a:ahLst/>
              <a:rect l="l" t="t" r="r" b="b"/>
              <a:pathLst>
                <a:path w="109" h="76">
                  <a:moveTo>
                    <a:pt x="0" y="54"/>
                  </a:moveTo>
                  <a:lnTo>
                    <a:pt x="104" y="0"/>
                  </a:lnTo>
                  <a:lnTo>
                    <a:pt x="109" y="21"/>
                  </a:lnTo>
                  <a:lnTo>
                    <a:pt x="6" y="76"/>
                  </a:lnTo>
                  <a:lnTo>
                    <a:pt x="0" y="54"/>
                  </a:lnTo>
                  <a:close/>
                </a:path>
              </a:pathLst>
            </a:custGeom>
            <a:solidFill>
              <a:srgbClr val="000000"/>
            </a:solidFill>
            <a:ln>
              <a:noFill/>
            </a:ln>
          </p:spPr>
          <p:style>
            <a:lnRef idx="0"/>
            <a:fillRef idx="0"/>
            <a:effectRef idx="0"/>
            <a:fontRef idx="minor"/>
          </p:style>
        </p:sp>
        <p:sp>
          <p:nvSpPr>
            <p:cNvPr id="622" name="CustomShape 92"/>
            <p:cNvSpPr/>
            <p:nvPr/>
          </p:nvSpPr>
          <p:spPr>
            <a:xfrm>
              <a:off x="5630760" y="4827600"/>
              <a:ext cx="77400" cy="77400"/>
            </a:xfrm>
            <a:custGeom>
              <a:avLst/>
              <a:gdLst/>
              <a:ahLst/>
              <a:rect l="l" t="t" r="r" b="b"/>
              <a:pathLst>
                <a:path w="49" h="49">
                  <a:moveTo>
                    <a:pt x="16" y="0"/>
                  </a:moveTo>
                  <a:lnTo>
                    <a:pt x="0" y="17"/>
                  </a:lnTo>
                  <a:lnTo>
                    <a:pt x="0" y="33"/>
                  </a:lnTo>
                  <a:lnTo>
                    <a:pt x="16" y="49"/>
                  </a:lnTo>
                  <a:lnTo>
                    <a:pt x="32" y="49"/>
                  </a:lnTo>
                  <a:lnTo>
                    <a:pt x="49" y="33"/>
                  </a:lnTo>
                  <a:lnTo>
                    <a:pt x="49" y="17"/>
                  </a:lnTo>
                  <a:lnTo>
                    <a:pt x="32" y="0"/>
                  </a:lnTo>
                  <a:lnTo>
                    <a:pt x="16" y="0"/>
                  </a:lnTo>
                  <a:close/>
                </a:path>
              </a:pathLst>
            </a:custGeom>
            <a:solidFill>
              <a:srgbClr val="ff0000"/>
            </a:solidFill>
            <a:ln w="7920">
              <a:solidFill>
                <a:srgbClr val="000000"/>
              </a:solidFill>
              <a:round/>
            </a:ln>
          </p:spPr>
          <p:style>
            <a:lnRef idx="0"/>
            <a:fillRef idx="0"/>
            <a:effectRef idx="0"/>
            <a:fontRef idx="minor"/>
          </p:style>
        </p:sp>
      </p:grpSp>
      <p:sp>
        <p:nvSpPr>
          <p:cNvPr id="623" name="CustomShape 93"/>
          <p:cNvSpPr/>
          <p:nvPr/>
        </p:nvSpPr>
        <p:spPr>
          <a:xfrm>
            <a:off x="1827360" y="2644920"/>
            <a:ext cx="2466720" cy="24372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Variable Stückkosten </a:t>
            </a:r>
            <a:endParaRPr b="0" lang="en-US" sz="1600" spc="-1" strike="noStrike">
              <a:latin typeface="Arial"/>
            </a:endParaRPr>
          </a:p>
        </p:txBody>
      </p:sp>
      <p:sp>
        <p:nvSpPr>
          <p:cNvPr id="624" name="CustomShape 94"/>
          <p:cNvSpPr/>
          <p:nvPr/>
        </p:nvSpPr>
        <p:spPr>
          <a:xfrm>
            <a:off x="1827360" y="2644920"/>
            <a:ext cx="2466720" cy="374760"/>
          </a:xfrm>
          <a:prstGeom prst="rect">
            <a:avLst/>
          </a:prstGeom>
          <a:blipFill rotWithShape="0">
            <a:blip r:embed="rId2"/>
            <a:stretch>
              <a:fillRect l="-5196" t="-4881" r="0" b="-18031"/>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625" name="CustomShape 95"/>
          <p:cNvSpPr/>
          <p:nvPr/>
        </p:nvSpPr>
        <p:spPr>
          <a:xfrm>
            <a:off x="5613120" y="5047200"/>
            <a:ext cx="20343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Produktionsschwelle</a:t>
            </a:r>
            <a:endParaRPr b="0" lang="en-US" sz="1600" spc="-1" strike="noStrike">
              <a:latin typeface="Arial"/>
            </a:endParaRPr>
          </a:p>
        </p:txBody>
      </p:sp>
    </p:spTree>
  </p:cSld>
  <p:timing>
    <p:tnLst>
      <p:par>
        <p:cTn id="61" dur="indefinite" restart="never" nodeType="tmRoot">
          <p:childTnLst>
            <p:seq>
              <p:cTn id="62" dur="indefinite" nodeType="mainSeq">
                <p:childTnLst>
                  <p:par>
                    <p:cTn id="63" nodeType="clickEffect" fill="hold">
                      <p:stCondLst>
                        <p:cond delay="indefinite"/>
                      </p:stCondLst>
                      <p:childTnLst>
                        <p:par>
                          <p:cTn id="64" nodeType="withEffect" fill="hold">
                            <p:stCondLst>
                              <p:cond delay="0"/>
                            </p:stCondLst>
                            <p:childTnLst>
                              <p:par>
                                <p:cTn id="65" nodeType="clickEffect" fill="hold" presetClass="entr" presetID="3" presetSubtype="10">
                                  <p:stCondLst>
                                    <p:cond delay="0"/>
                                  </p:stCondLst>
                                  <p:childTnLst>
                                    <p:set>
                                      <p:cBhvr>
                                        <p:cTn id="66" dur="1" fill="hold">
                                          <p:stCondLst>
                                            <p:cond delay="0"/>
                                          </p:stCondLst>
                                        </p:cTn>
                                        <p:tgtEl>
                                          <p:spTgt spid="592"/>
                                        </p:tgtEl>
                                        <p:attrNameLst>
                                          <p:attrName>style.visibility</p:attrName>
                                        </p:attrNameLst>
                                      </p:cBhvr>
                                      <p:to>
                                        <p:strVal val="visible"/>
                                      </p:to>
                                    </p:set>
                                    <p:animEffect filter="blinds(horizontal)" transition="in">
                                      <p:cBhvr additive="repl">
                                        <p:cTn id="67" dur="500"/>
                                        <p:tgtEl>
                                          <p:spTgt spid="592"/>
                                        </p:tgtEl>
                                      </p:cBhvr>
                                    </p:animEffect>
                                  </p:childTnLst>
                                </p:cTn>
                              </p:par>
                              <p:par>
                                <p:cTn id="68" nodeType="withEffect" fill="hold" presetClass="entr" presetID="3" presetSubtype="10">
                                  <p:stCondLst>
                                    <p:cond delay="0"/>
                                  </p:stCondLst>
                                  <p:childTnLst>
                                    <p:set>
                                      <p:cBhvr>
                                        <p:cTn id="69" dur="1" fill="hold">
                                          <p:stCondLst>
                                            <p:cond delay="0"/>
                                          </p:stCondLst>
                                        </p:cTn>
                                        <p:tgtEl>
                                          <p:spTgt spid="624"/>
                                        </p:tgtEl>
                                        <p:attrNameLst>
                                          <p:attrName>style.visibility</p:attrName>
                                        </p:attrNameLst>
                                      </p:cBhvr>
                                      <p:to>
                                        <p:strVal val="visible"/>
                                      </p:to>
                                    </p:set>
                                    <p:animEffect filter="blinds(horizontal)" transition="in">
                                      <p:cBhvr additive="repl">
                                        <p:cTn id="70" dur="500"/>
                                        <p:tgtEl>
                                          <p:spTgt spid="624"/>
                                        </p:tgtEl>
                                      </p:cBhvr>
                                    </p:animEffect>
                                  </p:childTnLst>
                                </p:cTn>
                              </p:par>
                              <p:par>
                                <p:cTn id="71" nodeType="withEffect" fill="hold" presetClass="entr" presetID="3" presetSubtype="10">
                                  <p:stCondLst>
                                    <p:cond delay="0"/>
                                  </p:stCondLst>
                                  <p:childTnLst>
                                    <p:set>
                                      <p:cBhvr>
                                        <p:cTn id="72" dur="1" fill="hold">
                                          <p:stCondLst>
                                            <p:cond delay="0"/>
                                          </p:stCondLst>
                                        </p:cTn>
                                        <p:tgtEl>
                                          <p:spTgt spid="625"/>
                                        </p:tgtEl>
                                        <p:attrNameLst>
                                          <p:attrName>style.visibility</p:attrName>
                                        </p:attrNameLst>
                                      </p:cBhvr>
                                      <p:to>
                                        <p:strVal val="visible"/>
                                      </p:to>
                                    </p:set>
                                    <p:animEffect filter="blinds(horizontal)" transition="in">
                                      <p:cBhvr additive="repl">
                                        <p:cTn id="73" dur="500"/>
                                        <p:tgtEl>
                                          <p:spTgt spid="6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Gewinnschwelle</a:t>
            </a:r>
            <a:endParaRPr b="0" lang="en-US" sz="2800" spc="-1" strike="noStrike">
              <a:solidFill>
                <a:srgbClr val="000000"/>
              </a:solidFill>
              <a:latin typeface="Book Antiqua"/>
            </a:endParaRPr>
          </a:p>
        </p:txBody>
      </p:sp>
      <p:sp>
        <p:nvSpPr>
          <p:cNvPr id="627" name="CustomShape 2"/>
          <p:cNvSpPr/>
          <p:nvPr/>
        </p:nvSpPr>
        <p:spPr>
          <a:xfrm>
            <a:off x="782640" y="1510200"/>
            <a:ext cx="7892640" cy="495756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Symbol" charset="2"/>
              <a:buChar char=""/>
            </a:pPr>
            <a:r>
              <a:rPr b="0" lang="en-US" sz="1600" spc="-1" strike="noStrike">
                <a:solidFill>
                  <a:srgbClr val="000000"/>
                </a:solidFill>
                <a:latin typeface="Arial"/>
              </a:rPr>
              <a:t>Die </a:t>
            </a:r>
            <a:r>
              <a:rPr b="1" lang="en-US" sz="1600" spc="-1" strike="noStrike">
                <a:solidFill>
                  <a:srgbClr val="c00000"/>
                </a:solidFill>
                <a:latin typeface="Arial"/>
              </a:rPr>
              <a:t>Gewinnschwelle</a:t>
            </a:r>
            <a:r>
              <a:rPr b="0" lang="en-US" sz="1600" spc="-1" strike="noStrike">
                <a:solidFill>
                  <a:srgbClr val="000000"/>
                </a:solidFill>
                <a:latin typeface="Arial"/>
              </a:rPr>
              <a:t>, auch Nutzenschwelle (engl. break-even point) liegt vor, wenn der Erlös und die Gesamtkosten einer Produktion (oder eines Produktes) gleich hoch sind. Für den Preis  an der Gewinnschwelle gilt:</a:t>
            </a: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Die Gewinnschwelle  befindet sich am Minimum von den </a:t>
            </a:r>
            <a:r>
              <a:rPr b="1" lang="en-US" sz="1600" spc="-1" strike="noStrike">
                <a:solidFill>
                  <a:srgbClr val="c00000"/>
                </a:solidFill>
                <a:latin typeface="Arial"/>
              </a:rPr>
              <a:t>Durchschnittskosten </a:t>
            </a:r>
            <a:r>
              <a:rPr b="0" lang="en-US" sz="1600" spc="-1" strike="noStrike">
                <a:solidFill>
                  <a:srgbClr val="000000"/>
                </a:solidFill>
                <a:latin typeface="Arial"/>
              </a:rPr>
              <a:t>oder </a:t>
            </a:r>
            <a:r>
              <a:rPr b="1" lang="en-US" sz="1600" spc="-1" strike="noStrike">
                <a:solidFill>
                  <a:srgbClr val="c00000"/>
                </a:solidFill>
                <a:latin typeface="Arial"/>
              </a:rPr>
              <a:t>Stückkosten</a:t>
            </a:r>
            <a:r>
              <a:rPr b="0" lang="en-US" sz="1600" spc="-1" strike="noStrike">
                <a:solidFill>
                  <a:srgbClr val="000000"/>
                </a:solidFill>
                <a:latin typeface="Arial"/>
              </a:rPr>
              <a:t> </a:t>
            </a:r>
            <a:r>
              <a:rPr b="0" i="1" lang="en-US" sz="1600" spc="-1" strike="noStrike">
                <a:solidFill>
                  <a:srgbClr val="000000"/>
                </a:solidFill>
                <a:latin typeface="Arial"/>
              </a:rPr>
              <a:t>.</a:t>
            </a: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Die Absatzmenge bei der weder Verlust noch Gewinn erwirtschaftet werden (Schnittpunkt von Umsatz- und Gesamtkostenfunktion) </a:t>
            </a: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Deckungsbeitrag hat Höhe von Fixkosten </a:t>
            </a:r>
            <a:endParaRPr b="0" lang="en-US" sz="1600" spc="-1" strike="noStrike">
              <a:latin typeface="Arial"/>
            </a:endParaRPr>
          </a:p>
          <a:p>
            <a:pPr marL="285840" indent="-285480">
              <a:lnSpc>
                <a:spcPct val="100000"/>
              </a:lnSpc>
              <a:buClr>
                <a:srgbClr val="000000"/>
              </a:buClr>
              <a:buFont typeface="Symbol" charset="2"/>
              <a:buChar char=""/>
            </a:pPr>
            <a:r>
              <a:rPr b="0" lang="en-US" sz="1600" spc="-1" strike="noStrike">
                <a:solidFill>
                  <a:srgbClr val="000000"/>
                </a:solidFill>
                <a:latin typeface="Arial"/>
              </a:rPr>
              <a:t>Produktion fortsetzen oder nicht? -- Wert des Deckungsbeitrages gibt Aufschluss</a:t>
            </a:r>
            <a:endParaRPr b="0" lang="en-US" sz="1600" spc="-1" strike="noStrike">
              <a:latin typeface="Arial"/>
            </a:endParaRPr>
          </a:p>
          <a:p>
            <a:pPr lvl="1" marL="1028880" indent="-285480">
              <a:lnSpc>
                <a:spcPct val="100000"/>
              </a:lnSpc>
              <a:buClr>
                <a:srgbClr val="000000"/>
              </a:buClr>
              <a:buFont typeface="Symbol" charset="2"/>
              <a:buChar char=""/>
            </a:pPr>
            <a:r>
              <a:rPr b="0" lang="en-US" sz="1600" spc="-1" strike="noStrike">
                <a:solidFill>
                  <a:srgbClr val="000000"/>
                </a:solidFill>
                <a:latin typeface="Arial"/>
              </a:rPr>
              <a:t>Deckungsbeitrag größer oder gleich den Fixkosten </a:t>
            </a:r>
            <a:endParaRPr b="0" lang="en-US" sz="1600" spc="-1" strike="noStrike">
              <a:latin typeface="Arial"/>
            </a:endParaRPr>
          </a:p>
          <a:p>
            <a:pPr lvl="2" marL="1428840" indent="-228240">
              <a:lnSpc>
                <a:spcPct val="100000"/>
              </a:lnSpc>
              <a:buClr>
                <a:srgbClr val="000000"/>
              </a:buClr>
              <a:buFont typeface="Symbol" charset="2"/>
              <a:buChar char=""/>
            </a:pPr>
            <a:r>
              <a:rPr b="0" lang="en-US" sz="1600" spc="-1" strike="noStrike">
                <a:solidFill>
                  <a:srgbClr val="000000"/>
                </a:solidFill>
                <a:latin typeface="Arial"/>
              </a:rPr>
              <a:t>Produktion fortführen</a:t>
            </a:r>
            <a:endParaRPr b="0" lang="en-US" sz="1600" spc="-1" strike="noStrike">
              <a:latin typeface="Arial"/>
            </a:endParaRPr>
          </a:p>
          <a:p>
            <a:pPr lvl="1" marL="1028880" indent="-285480">
              <a:lnSpc>
                <a:spcPct val="100000"/>
              </a:lnSpc>
              <a:buClr>
                <a:srgbClr val="000000"/>
              </a:buClr>
              <a:buFont typeface="Symbol" charset="2"/>
              <a:buChar char=""/>
            </a:pPr>
            <a:r>
              <a:rPr b="0" lang="en-US" sz="1600" spc="-1" strike="noStrike">
                <a:solidFill>
                  <a:srgbClr val="000000"/>
                </a:solidFill>
                <a:latin typeface="Arial"/>
              </a:rPr>
              <a:t>Deckungsbeitrag kleiner als Fixkosten, aber positiv oder gleich 0</a:t>
            </a:r>
            <a:endParaRPr b="0" lang="en-US" sz="1600" spc="-1" strike="noStrike">
              <a:latin typeface="Arial"/>
            </a:endParaRPr>
          </a:p>
          <a:p>
            <a:pPr lvl="2" marL="1428840" indent="-228240">
              <a:lnSpc>
                <a:spcPct val="100000"/>
              </a:lnSpc>
              <a:buClr>
                <a:srgbClr val="000000"/>
              </a:buClr>
              <a:buFont typeface="Symbol" charset="2"/>
              <a:buChar char=""/>
            </a:pPr>
            <a:r>
              <a:rPr b="0" lang="en-US" sz="1600" spc="-1" strike="noStrike">
                <a:solidFill>
                  <a:srgbClr val="000000"/>
                </a:solidFill>
                <a:latin typeface="Arial"/>
              </a:rPr>
              <a:t>Produktion kurzfristig fortführen, langfristig einstellen und Fixkosten senken</a:t>
            </a:r>
            <a:endParaRPr b="0" lang="en-US" sz="1600" spc="-1" strike="noStrike">
              <a:latin typeface="Arial"/>
            </a:endParaRPr>
          </a:p>
          <a:p>
            <a:pPr lvl="1" marL="1028880" indent="-285480">
              <a:lnSpc>
                <a:spcPct val="100000"/>
              </a:lnSpc>
              <a:buClr>
                <a:srgbClr val="000000"/>
              </a:buClr>
              <a:buFont typeface="Symbol" charset="2"/>
              <a:buChar char=""/>
            </a:pPr>
            <a:r>
              <a:rPr b="0" lang="en-US" sz="1600" spc="-1" strike="noStrike">
                <a:solidFill>
                  <a:srgbClr val="000000"/>
                </a:solidFill>
                <a:latin typeface="Arial"/>
              </a:rPr>
              <a:t>Deckungsbeitrag negativ</a:t>
            </a:r>
            <a:endParaRPr b="0" lang="en-US" sz="1600" spc="-1" strike="noStrike">
              <a:latin typeface="Arial"/>
            </a:endParaRPr>
          </a:p>
          <a:p>
            <a:pPr lvl="2" marL="1428840" indent="-228240">
              <a:lnSpc>
                <a:spcPct val="100000"/>
              </a:lnSpc>
              <a:buClr>
                <a:srgbClr val="000000"/>
              </a:buClr>
              <a:buFont typeface="Symbol" charset="2"/>
              <a:buChar char=""/>
            </a:pPr>
            <a:r>
              <a:rPr b="0" lang="en-US" sz="1600" spc="-1" strike="noStrike">
                <a:solidFill>
                  <a:srgbClr val="000000"/>
                </a:solidFill>
                <a:latin typeface="Arial"/>
              </a:rPr>
              <a:t>Produktion einstellen (bzw. fortführen: Vermarktungsstrategien, Markteinführung im Gange?)</a:t>
            </a:r>
            <a:endParaRPr b="0" lang="en-US" sz="1600" spc="-1" strike="noStrike">
              <a:latin typeface="Arial"/>
            </a:endParaRPr>
          </a:p>
        </p:txBody>
      </p:sp>
      <p:sp>
        <p:nvSpPr>
          <p:cNvPr id="628" name="CustomShape 3"/>
          <p:cNvSpPr/>
          <p:nvPr/>
        </p:nvSpPr>
        <p:spPr>
          <a:xfrm>
            <a:off x="782640" y="1510200"/>
            <a:ext cx="7892640" cy="5164920"/>
          </a:xfrm>
          <a:prstGeom prst="rect">
            <a:avLst/>
          </a:prstGeom>
          <a:blipFill rotWithShape="0">
            <a:blip r:embed="rId1"/>
            <a:stretch>
              <a:fillRect l="-304" t="-351" r="0" b="-703"/>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TextShape 1"/>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Gewinnschwelle als Schnittpunkt von Umsatz und Gesamtkosten</a:t>
            </a:r>
            <a:endParaRPr b="0" lang="en-US" sz="2800" spc="-1" strike="noStrike">
              <a:solidFill>
                <a:srgbClr val="000000"/>
              </a:solidFill>
              <a:latin typeface="Book Antiqua"/>
            </a:endParaRPr>
          </a:p>
        </p:txBody>
      </p:sp>
      <p:sp>
        <p:nvSpPr>
          <p:cNvPr id="630" name="Line 2"/>
          <p:cNvSpPr/>
          <p:nvPr/>
        </p:nvSpPr>
        <p:spPr>
          <a:xfrm>
            <a:off x="1385640" y="5835600"/>
            <a:ext cx="50760" cy="1440"/>
          </a:xfrm>
          <a:prstGeom prst="line">
            <a:avLst/>
          </a:prstGeom>
          <a:ln>
            <a:solidFill>
              <a:srgbClr val="000000"/>
            </a:solidFill>
          </a:ln>
        </p:spPr>
        <p:style>
          <a:lnRef idx="0"/>
          <a:fillRef idx="0"/>
          <a:effectRef idx="0"/>
          <a:fontRef idx="minor"/>
        </p:style>
      </p:sp>
      <p:sp>
        <p:nvSpPr>
          <p:cNvPr id="631" name="Line 3"/>
          <p:cNvSpPr/>
          <p:nvPr/>
        </p:nvSpPr>
        <p:spPr>
          <a:xfrm>
            <a:off x="1385640" y="5002200"/>
            <a:ext cx="50760" cy="1440"/>
          </a:xfrm>
          <a:prstGeom prst="line">
            <a:avLst/>
          </a:prstGeom>
          <a:ln>
            <a:solidFill>
              <a:srgbClr val="000000"/>
            </a:solidFill>
          </a:ln>
        </p:spPr>
        <p:style>
          <a:lnRef idx="0"/>
          <a:fillRef idx="0"/>
          <a:effectRef idx="0"/>
          <a:fontRef idx="minor"/>
        </p:style>
      </p:sp>
      <p:sp>
        <p:nvSpPr>
          <p:cNvPr id="632" name="Line 4"/>
          <p:cNvSpPr/>
          <p:nvPr/>
        </p:nvSpPr>
        <p:spPr>
          <a:xfrm>
            <a:off x="1385640" y="4170240"/>
            <a:ext cx="50760" cy="1440"/>
          </a:xfrm>
          <a:prstGeom prst="line">
            <a:avLst/>
          </a:prstGeom>
          <a:ln>
            <a:solidFill>
              <a:srgbClr val="000000"/>
            </a:solidFill>
          </a:ln>
        </p:spPr>
        <p:style>
          <a:lnRef idx="0"/>
          <a:fillRef idx="0"/>
          <a:effectRef idx="0"/>
          <a:fontRef idx="minor"/>
        </p:style>
      </p:sp>
      <p:sp>
        <p:nvSpPr>
          <p:cNvPr id="633" name="Line 5"/>
          <p:cNvSpPr/>
          <p:nvPr/>
        </p:nvSpPr>
        <p:spPr>
          <a:xfrm>
            <a:off x="1385640" y="3328920"/>
            <a:ext cx="50760" cy="1440"/>
          </a:xfrm>
          <a:prstGeom prst="line">
            <a:avLst/>
          </a:prstGeom>
          <a:ln>
            <a:solidFill>
              <a:srgbClr val="000000"/>
            </a:solidFill>
          </a:ln>
        </p:spPr>
        <p:style>
          <a:lnRef idx="0"/>
          <a:fillRef idx="0"/>
          <a:effectRef idx="0"/>
          <a:fontRef idx="minor"/>
        </p:style>
      </p:sp>
      <p:sp>
        <p:nvSpPr>
          <p:cNvPr id="634" name="Line 6"/>
          <p:cNvSpPr/>
          <p:nvPr/>
        </p:nvSpPr>
        <p:spPr>
          <a:xfrm>
            <a:off x="1385640" y="2495520"/>
            <a:ext cx="50760" cy="1440"/>
          </a:xfrm>
          <a:prstGeom prst="line">
            <a:avLst/>
          </a:prstGeom>
          <a:ln>
            <a:solidFill>
              <a:srgbClr val="000000"/>
            </a:solidFill>
          </a:ln>
        </p:spPr>
        <p:style>
          <a:lnRef idx="0"/>
          <a:fillRef idx="0"/>
          <a:effectRef idx="0"/>
          <a:fontRef idx="minor"/>
        </p:style>
      </p:sp>
      <p:sp>
        <p:nvSpPr>
          <p:cNvPr id="635" name="Line 7"/>
          <p:cNvSpPr/>
          <p:nvPr/>
        </p:nvSpPr>
        <p:spPr>
          <a:xfrm flipV="1">
            <a:off x="1436400" y="5835600"/>
            <a:ext cx="1800" cy="48960"/>
          </a:xfrm>
          <a:prstGeom prst="line">
            <a:avLst/>
          </a:prstGeom>
          <a:ln>
            <a:solidFill>
              <a:srgbClr val="000000"/>
            </a:solidFill>
          </a:ln>
        </p:spPr>
        <p:style>
          <a:lnRef idx="0"/>
          <a:fillRef idx="0"/>
          <a:effectRef idx="0"/>
          <a:fontRef idx="minor"/>
        </p:style>
      </p:sp>
      <p:sp>
        <p:nvSpPr>
          <p:cNvPr id="636" name="Line 8"/>
          <p:cNvSpPr/>
          <p:nvPr/>
        </p:nvSpPr>
        <p:spPr>
          <a:xfrm flipV="1">
            <a:off x="2401560" y="5835600"/>
            <a:ext cx="1800" cy="48960"/>
          </a:xfrm>
          <a:prstGeom prst="line">
            <a:avLst/>
          </a:prstGeom>
          <a:ln>
            <a:solidFill>
              <a:srgbClr val="000000"/>
            </a:solidFill>
          </a:ln>
        </p:spPr>
        <p:style>
          <a:lnRef idx="0"/>
          <a:fillRef idx="0"/>
          <a:effectRef idx="0"/>
          <a:fontRef idx="minor"/>
        </p:style>
      </p:sp>
      <p:sp>
        <p:nvSpPr>
          <p:cNvPr id="637" name="Line 9"/>
          <p:cNvSpPr/>
          <p:nvPr/>
        </p:nvSpPr>
        <p:spPr>
          <a:xfrm flipV="1">
            <a:off x="3368520" y="5835600"/>
            <a:ext cx="1440" cy="48960"/>
          </a:xfrm>
          <a:prstGeom prst="line">
            <a:avLst/>
          </a:prstGeom>
          <a:ln>
            <a:solidFill>
              <a:srgbClr val="000000"/>
            </a:solidFill>
          </a:ln>
        </p:spPr>
        <p:style>
          <a:lnRef idx="0"/>
          <a:fillRef idx="0"/>
          <a:effectRef idx="0"/>
          <a:fontRef idx="minor"/>
        </p:style>
      </p:sp>
      <p:sp>
        <p:nvSpPr>
          <p:cNvPr id="638" name="Line 10"/>
          <p:cNvSpPr/>
          <p:nvPr/>
        </p:nvSpPr>
        <p:spPr>
          <a:xfrm flipV="1">
            <a:off x="4333680" y="5835600"/>
            <a:ext cx="1440" cy="48960"/>
          </a:xfrm>
          <a:prstGeom prst="line">
            <a:avLst/>
          </a:prstGeom>
          <a:ln>
            <a:solidFill>
              <a:srgbClr val="000000"/>
            </a:solidFill>
          </a:ln>
        </p:spPr>
        <p:style>
          <a:lnRef idx="0"/>
          <a:fillRef idx="0"/>
          <a:effectRef idx="0"/>
          <a:fontRef idx="minor"/>
        </p:style>
      </p:sp>
      <p:sp>
        <p:nvSpPr>
          <p:cNvPr id="639" name="Line 11"/>
          <p:cNvSpPr/>
          <p:nvPr/>
        </p:nvSpPr>
        <p:spPr>
          <a:xfrm flipV="1">
            <a:off x="5290920" y="5835600"/>
            <a:ext cx="1800" cy="48960"/>
          </a:xfrm>
          <a:prstGeom prst="line">
            <a:avLst/>
          </a:prstGeom>
          <a:ln>
            <a:solidFill>
              <a:srgbClr val="000000"/>
            </a:solidFill>
          </a:ln>
        </p:spPr>
        <p:style>
          <a:lnRef idx="0"/>
          <a:fillRef idx="0"/>
          <a:effectRef idx="0"/>
          <a:fontRef idx="minor"/>
        </p:style>
      </p:sp>
      <p:sp>
        <p:nvSpPr>
          <p:cNvPr id="640" name="Line 12"/>
          <p:cNvSpPr/>
          <p:nvPr/>
        </p:nvSpPr>
        <p:spPr>
          <a:xfrm flipV="1">
            <a:off x="6257880" y="5835600"/>
            <a:ext cx="1440" cy="48960"/>
          </a:xfrm>
          <a:prstGeom prst="line">
            <a:avLst/>
          </a:prstGeom>
          <a:ln>
            <a:solidFill>
              <a:srgbClr val="000000"/>
            </a:solidFill>
          </a:ln>
        </p:spPr>
        <p:style>
          <a:lnRef idx="0"/>
          <a:fillRef idx="0"/>
          <a:effectRef idx="0"/>
          <a:fontRef idx="minor"/>
        </p:style>
      </p:sp>
      <p:sp>
        <p:nvSpPr>
          <p:cNvPr id="641" name="Line 13"/>
          <p:cNvSpPr/>
          <p:nvPr/>
        </p:nvSpPr>
        <p:spPr>
          <a:xfrm flipV="1">
            <a:off x="7223040" y="5835600"/>
            <a:ext cx="1440" cy="48960"/>
          </a:xfrm>
          <a:prstGeom prst="line">
            <a:avLst/>
          </a:prstGeom>
          <a:ln>
            <a:solidFill>
              <a:srgbClr val="000000"/>
            </a:solidFill>
          </a:ln>
        </p:spPr>
        <p:style>
          <a:lnRef idx="0"/>
          <a:fillRef idx="0"/>
          <a:effectRef idx="0"/>
          <a:fontRef idx="minor"/>
        </p:style>
      </p:sp>
      <p:sp>
        <p:nvSpPr>
          <p:cNvPr id="642" name="CustomShape 14"/>
          <p:cNvSpPr/>
          <p:nvPr/>
        </p:nvSpPr>
        <p:spPr>
          <a:xfrm>
            <a:off x="1436760" y="4386240"/>
            <a:ext cx="240840" cy="199800"/>
          </a:xfrm>
          <a:custGeom>
            <a:avLst/>
            <a:gdLst/>
            <a:ahLst/>
            <a:rect l="l" t="t" r="r" b="b"/>
            <a:pathLst>
              <a:path w="152" h="126">
                <a:moveTo>
                  <a:pt x="0" y="126"/>
                </a:moveTo>
                <a:lnTo>
                  <a:pt x="73" y="63"/>
                </a:lnTo>
                <a:lnTo>
                  <a:pt x="152" y="0"/>
                </a:lnTo>
              </a:path>
            </a:pathLst>
          </a:custGeom>
          <a:noFill/>
          <a:ln w="25560">
            <a:solidFill>
              <a:srgbClr val="000000"/>
            </a:solidFill>
            <a:round/>
          </a:ln>
        </p:spPr>
        <p:style>
          <a:lnRef idx="0"/>
          <a:fillRef idx="0"/>
          <a:effectRef idx="0"/>
          <a:fontRef idx="minor"/>
        </p:style>
      </p:sp>
      <p:sp>
        <p:nvSpPr>
          <p:cNvPr id="643" name="CustomShape 15"/>
          <p:cNvSpPr/>
          <p:nvPr/>
        </p:nvSpPr>
        <p:spPr>
          <a:xfrm>
            <a:off x="1677960" y="4227480"/>
            <a:ext cx="240840" cy="158400"/>
          </a:xfrm>
          <a:custGeom>
            <a:avLst/>
            <a:gdLst/>
            <a:ahLst/>
            <a:rect l="l" t="t" r="r" b="b"/>
            <a:pathLst>
              <a:path w="152" h="100">
                <a:moveTo>
                  <a:pt x="0" y="100"/>
                </a:moveTo>
                <a:lnTo>
                  <a:pt x="73" y="48"/>
                </a:lnTo>
                <a:lnTo>
                  <a:pt x="152" y="0"/>
                </a:lnTo>
              </a:path>
            </a:pathLst>
          </a:custGeom>
          <a:noFill/>
          <a:ln w="25560">
            <a:solidFill>
              <a:srgbClr val="000000"/>
            </a:solidFill>
            <a:round/>
          </a:ln>
        </p:spPr>
        <p:style>
          <a:lnRef idx="0"/>
          <a:fillRef idx="0"/>
          <a:effectRef idx="0"/>
          <a:fontRef idx="minor"/>
        </p:style>
      </p:sp>
      <p:sp>
        <p:nvSpPr>
          <p:cNvPr id="644" name="CustomShape 16"/>
          <p:cNvSpPr/>
          <p:nvPr/>
        </p:nvSpPr>
        <p:spPr>
          <a:xfrm>
            <a:off x="1919160" y="4086360"/>
            <a:ext cx="240840" cy="140760"/>
          </a:xfrm>
          <a:custGeom>
            <a:avLst/>
            <a:gdLst/>
            <a:ahLst/>
            <a:rect l="l" t="t" r="r" b="b"/>
            <a:pathLst>
              <a:path w="152" h="89">
                <a:moveTo>
                  <a:pt x="0" y="89"/>
                </a:moveTo>
                <a:lnTo>
                  <a:pt x="74" y="42"/>
                </a:lnTo>
                <a:lnTo>
                  <a:pt x="152" y="0"/>
                </a:lnTo>
              </a:path>
            </a:pathLst>
          </a:custGeom>
          <a:noFill/>
          <a:ln w="25560">
            <a:solidFill>
              <a:srgbClr val="000000"/>
            </a:solidFill>
            <a:round/>
          </a:ln>
        </p:spPr>
        <p:style>
          <a:lnRef idx="0"/>
          <a:fillRef idx="0"/>
          <a:effectRef idx="0"/>
          <a:fontRef idx="minor"/>
        </p:style>
      </p:sp>
      <p:sp>
        <p:nvSpPr>
          <p:cNvPr id="645" name="CustomShape 17"/>
          <p:cNvSpPr/>
          <p:nvPr/>
        </p:nvSpPr>
        <p:spPr>
          <a:xfrm>
            <a:off x="2160720" y="3970440"/>
            <a:ext cx="240840" cy="115560"/>
          </a:xfrm>
          <a:custGeom>
            <a:avLst/>
            <a:gdLst/>
            <a:ahLst/>
            <a:rect l="l" t="t" r="r" b="b"/>
            <a:pathLst>
              <a:path w="152" h="73">
                <a:moveTo>
                  <a:pt x="0" y="73"/>
                </a:moveTo>
                <a:lnTo>
                  <a:pt x="74" y="37"/>
                </a:lnTo>
                <a:lnTo>
                  <a:pt x="152" y="0"/>
                </a:lnTo>
              </a:path>
            </a:pathLst>
          </a:custGeom>
          <a:noFill/>
          <a:ln w="25560">
            <a:solidFill>
              <a:srgbClr val="000000"/>
            </a:solidFill>
            <a:round/>
          </a:ln>
        </p:spPr>
        <p:style>
          <a:lnRef idx="0"/>
          <a:fillRef idx="0"/>
          <a:effectRef idx="0"/>
          <a:fontRef idx="minor"/>
        </p:style>
      </p:sp>
      <p:sp>
        <p:nvSpPr>
          <p:cNvPr id="646" name="CustomShape 18"/>
          <p:cNvSpPr/>
          <p:nvPr/>
        </p:nvSpPr>
        <p:spPr>
          <a:xfrm>
            <a:off x="2401920" y="3878280"/>
            <a:ext cx="240840" cy="91800"/>
          </a:xfrm>
          <a:custGeom>
            <a:avLst/>
            <a:gdLst/>
            <a:ahLst/>
            <a:rect l="l" t="t" r="r" b="b"/>
            <a:pathLst>
              <a:path w="152" h="58">
                <a:moveTo>
                  <a:pt x="0" y="58"/>
                </a:moveTo>
                <a:lnTo>
                  <a:pt x="74" y="26"/>
                </a:lnTo>
                <a:lnTo>
                  <a:pt x="152" y="0"/>
                </a:lnTo>
              </a:path>
            </a:pathLst>
          </a:custGeom>
          <a:noFill/>
          <a:ln w="25560">
            <a:solidFill>
              <a:srgbClr val="000000"/>
            </a:solidFill>
            <a:round/>
          </a:ln>
        </p:spPr>
        <p:style>
          <a:lnRef idx="0"/>
          <a:fillRef idx="0"/>
          <a:effectRef idx="0"/>
          <a:fontRef idx="minor"/>
        </p:style>
      </p:sp>
      <p:sp>
        <p:nvSpPr>
          <p:cNvPr id="647" name="Line 19"/>
          <p:cNvSpPr/>
          <p:nvPr/>
        </p:nvSpPr>
        <p:spPr>
          <a:xfrm flipV="1">
            <a:off x="2643120" y="3803400"/>
            <a:ext cx="242640" cy="74520"/>
          </a:xfrm>
          <a:prstGeom prst="line">
            <a:avLst/>
          </a:prstGeom>
          <a:ln w="25560">
            <a:solidFill>
              <a:srgbClr val="000000"/>
            </a:solidFill>
            <a:round/>
          </a:ln>
        </p:spPr>
        <p:style>
          <a:lnRef idx="0"/>
          <a:fillRef idx="0"/>
          <a:effectRef idx="0"/>
          <a:fontRef idx="minor"/>
        </p:style>
      </p:sp>
      <p:sp>
        <p:nvSpPr>
          <p:cNvPr id="648" name="CustomShape 20"/>
          <p:cNvSpPr/>
          <p:nvPr/>
        </p:nvSpPr>
        <p:spPr>
          <a:xfrm>
            <a:off x="2886120" y="3736800"/>
            <a:ext cx="240840" cy="66240"/>
          </a:xfrm>
          <a:custGeom>
            <a:avLst/>
            <a:gdLst/>
            <a:ahLst/>
            <a:rect l="l" t="t" r="r" b="b"/>
            <a:pathLst>
              <a:path w="152" h="42">
                <a:moveTo>
                  <a:pt x="0" y="42"/>
                </a:moveTo>
                <a:lnTo>
                  <a:pt x="73" y="21"/>
                </a:lnTo>
                <a:lnTo>
                  <a:pt x="152" y="0"/>
                </a:lnTo>
              </a:path>
            </a:pathLst>
          </a:custGeom>
          <a:noFill/>
          <a:ln w="25560">
            <a:solidFill>
              <a:srgbClr val="000000"/>
            </a:solidFill>
            <a:round/>
          </a:ln>
        </p:spPr>
        <p:style>
          <a:lnRef idx="0"/>
          <a:fillRef idx="0"/>
          <a:effectRef idx="0"/>
          <a:fontRef idx="minor"/>
        </p:style>
      </p:sp>
      <p:sp>
        <p:nvSpPr>
          <p:cNvPr id="649" name="CustomShape 21"/>
          <p:cNvSpPr/>
          <p:nvPr/>
        </p:nvSpPr>
        <p:spPr>
          <a:xfrm>
            <a:off x="3127320" y="3695760"/>
            <a:ext cx="240840" cy="41040"/>
          </a:xfrm>
          <a:custGeom>
            <a:avLst/>
            <a:gdLst/>
            <a:ahLst/>
            <a:rect l="l" t="t" r="r" b="b"/>
            <a:pathLst>
              <a:path w="152" h="26">
                <a:moveTo>
                  <a:pt x="0" y="26"/>
                </a:moveTo>
                <a:lnTo>
                  <a:pt x="73" y="10"/>
                </a:lnTo>
                <a:lnTo>
                  <a:pt x="152" y="0"/>
                </a:lnTo>
              </a:path>
            </a:pathLst>
          </a:custGeom>
          <a:noFill/>
          <a:ln w="25560">
            <a:solidFill>
              <a:srgbClr val="000000"/>
            </a:solidFill>
            <a:round/>
          </a:ln>
        </p:spPr>
        <p:style>
          <a:lnRef idx="0"/>
          <a:fillRef idx="0"/>
          <a:effectRef idx="0"/>
          <a:fontRef idx="minor"/>
        </p:style>
      </p:sp>
      <p:sp>
        <p:nvSpPr>
          <p:cNvPr id="650" name="CustomShape 22"/>
          <p:cNvSpPr/>
          <p:nvPr/>
        </p:nvSpPr>
        <p:spPr>
          <a:xfrm>
            <a:off x="3368520" y="3652920"/>
            <a:ext cx="240840" cy="42480"/>
          </a:xfrm>
          <a:custGeom>
            <a:avLst/>
            <a:gdLst/>
            <a:ahLst/>
            <a:rect l="l" t="t" r="r" b="b"/>
            <a:pathLst>
              <a:path w="152" h="27">
                <a:moveTo>
                  <a:pt x="0" y="27"/>
                </a:moveTo>
                <a:lnTo>
                  <a:pt x="73" y="11"/>
                </a:lnTo>
                <a:lnTo>
                  <a:pt x="152" y="0"/>
                </a:lnTo>
              </a:path>
            </a:pathLst>
          </a:custGeom>
          <a:noFill/>
          <a:ln w="25560">
            <a:solidFill>
              <a:srgbClr val="000000"/>
            </a:solidFill>
            <a:round/>
          </a:ln>
        </p:spPr>
        <p:style>
          <a:lnRef idx="0"/>
          <a:fillRef idx="0"/>
          <a:effectRef idx="0"/>
          <a:fontRef idx="minor"/>
        </p:style>
      </p:sp>
      <p:sp>
        <p:nvSpPr>
          <p:cNvPr id="651" name="CustomShape 23"/>
          <p:cNvSpPr/>
          <p:nvPr/>
        </p:nvSpPr>
        <p:spPr>
          <a:xfrm>
            <a:off x="3610080" y="3629160"/>
            <a:ext cx="240840" cy="23400"/>
          </a:xfrm>
          <a:custGeom>
            <a:avLst/>
            <a:gdLst/>
            <a:ahLst/>
            <a:rect l="l" t="t" r="r" b="b"/>
            <a:pathLst>
              <a:path w="152" h="15">
                <a:moveTo>
                  <a:pt x="0" y="15"/>
                </a:moveTo>
                <a:lnTo>
                  <a:pt x="73" y="5"/>
                </a:lnTo>
                <a:lnTo>
                  <a:pt x="152" y="0"/>
                </a:lnTo>
              </a:path>
            </a:pathLst>
          </a:custGeom>
          <a:noFill/>
          <a:ln w="25560">
            <a:solidFill>
              <a:srgbClr val="000000"/>
            </a:solidFill>
            <a:round/>
          </a:ln>
        </p:spPr>
        <p:style>
          <a:lnRef idx="0"/>
          <a:fillRef idx="0"/>
          <a:effectRef idx="0"/>
          <a:fontRef idx="minor"/>
        </p:style>
      </p:sp>
      <p:sp>
        <p:nvSpPr>
          <p:cNvPr id="652" name="Line 24"/>
          <p:cNvSpPr/>
          <p:nvPr/>
        </p:nvSpPr>
        <p:spPr>
          <a:xfrm flipV="1">
            <a:off x="3850920" y="3603600"/>
            <a:ext cx="241560" cy="25200"/>
          </a:xfrm>
          <a:prstGeom prst="line">
            <a:avLst/>
          </a:prstGeom>
          <a:ln w="25560">
            <a:solidFill>
              <a:srgbClr val="000000"/>
            </a:solidFill>
            <a:round/>
          </a:ln>
        </p:spPr>
        <p:style>
          <a:lnRef idx="0"/>
          <a:fillRef idx="0"/>
          <a:effectRef idx="0"/>
          <a:fontRef idx="minor"/>
        </p:style>
      </p:sp>
      <p:sp>
        <p:nvSpPr>
          <p:cNvPr id="653" name="Line 25"/>
          <p:cNvSpPr/>
          <p:nvPr/>
        </p:nvSpPr>
        <p:spPr>
          <a:xfrm flipV="1">
            <a:off x="4092480" y="3578040"/>
            <a:ext cx="241200" cy="25560"/>
          </a:xfrm>
          <a:prstGeom prst="line">
            <a:avLst/>
          </a:prstGeom>
          <a:ln w="25560">
            <a:solidFill>
              <a:srgbClr val="000000"/>
            </a:solidFill>
            <a:round/>
          </a:ln>
        </p:spPr>
        <p:style>
          <a:lnRef idx="0"/>
          <a:fillRef idx="0"/>
          <a:effectRef idx="0"/>
          <a:fontRef idx="minor"/>
        </p:style>
      </p:sp>
      <p:sp>
        <p:nvSpPr>
          <p:cNvPr id="654" name="Line 26"/>
          <p:cNvSpPr/>
          <p:nvPr/>
        </p:nvSpPr>
        <p:spPr>
          <a:xfrm flipV="1">
            <a:off x="4333680" y="3562200"/>
            <a:ext cx="241200" cy="15840"/>
          </a:xfrm>
          <a:prstGeom prst="line">
            <a:avLst/>
          </a:prstGeom>
          <a:ln w="25560">
            <a:solidFill>
              <a:srgbClr val="000000"/>
            </a:solidFill>
            <a:round/>
          </a:ln>
        </p:spPr>
        <p:style>
          <a:lnRef idx="0"/>
          <a:fillRef idx="0"/>
          <a:effectRef idx="0"/>
          <a:fontRef idx="minor"/>
        </p:style>
      </p:sp>
      <p:sp>
        <p:nvSpPr>
          <p:cNvPr id="655" name="Line 27"/>
          <p:cNvSpPr/>
          <p:nvPr/>
        </p:nvSpPr>
        <p:spPr>
          <a:xfrm flipV="1">
            <a:off x="4574880" y="3536640"/>
            <a:ext cx="243000" cy="25560"/>
          </a:xfrm>
          <a:prstGeom prst="line">
            <a:avLst/>
          </a:prstGeom>
          <a:ln w="25560">
            <a:solidFill>
              <a:srgbClr val="000000"/>
            </a:solidFill>
            <a:round/>
          </a:ln>
        </p:spPr>
        <p:style>
          <a:lnRef idx="0"/>
          <a:fillRef idx="0"/>
          <a:effectRef idx="0"/>
          <a:fontRef idx="minor"/>
        </p:style>
      </p:sp>
      <p:sp>
        <p:nvSpPr>
          <p:cNvPr id="656" name="CustomShape 28"/>
          <p:cNvSpPr/>
          <p:nvPr/>
        </p:nvSpPr>
        <p:spPr>
          <a:xfrm>
            <a:off x="4818240" y="3511440"/>
            <a:ext cx="240840" cy="25200"/>
          </a:xfrm>
          <a:custGeom>
            <a:avLst/>
            <a:gdLst/>
            <a:ahLst/>
            <a:rect l="l" t="t" r="r" b="b"/>
            <a:pathLst>
              <a:path w="152" h="16">
                <a:moveTo>
                  <a:pt x="0" y="16"/>
                </a:moveTo>
                <a:lnTo>
                  <a:pt x="78" y="11"/>
                </a:lnTo>
                <a:lnTo>
                  <a:pt x="152" y="0"/>
                </a:lnTo>
              </a:path>
            </a:pathLst>
          </a:custGeom>
          <a:noFill/>
          <a:ln w="25560">
            <a:solidFill>
              <a:srgbClr val="000000"/>
            </a:solidFill>
            <a:round/>
          </a:ln>
        </p:spPr>
        <p:style>
          <a:lnRef idx="0"/>
          <a:fillRef idx="0"/>
          <a:effectRef idx="0"/>
          <a:fontRef idx="minor"/>
        </p:style>
      </p:sp>
      <p:sp>
        <p:nvSpPr>
          <p:cNvPr id="657" name="CustomShape 29"/>
          <p:cNvSpPr/>
          <p:nvPr/>
        </p:nvSpPr>
        <p:spPr>
          <a:xfrm>
            <a:off x="5059440" y="3470400"/>
            <a:ext cx="231480" cy="41040"/>
          </a:xfrm>
          <a:custGeom>
            <a:avLst/>
            <a:gdLst/>
            <a:ahLst/>
            <a:rect l="l" t="t" r="r" b="b"/>
            <a:pathLst>
              <a:path w="146" h="26">
                <a:moveTo>
                  <a:pt x="0" y="26"/>
                </a:moveTo>
                <a:lnTo>
                  <a:pt x="73" y="16"/>
                </a:lnTo>
                <a:lnTo>
                  <a:pt x="146" y="0"/>
                </a:lnTo>
              </a:path>
            </a:pathLst>
          </a:custGeom>
          <a:noFill/>
          <a:ln w="25560">
            <a:solidFill>
              <a:srgbClr val="000000"/>
            </a:solidFill>
            <a:round/>
          </a:ln>
        </p:spPr>
        <p:style>
          <a:lnRef idx="0"/>
          <a:fillRef idx="0"/>
          <a:effectRef idx="0"/>
          <a:fontRef idx="minor"/>
        </p:style>
      </p:sp>
      <p:sp>
        <p:nvSpPr>
          <p:cNvPr id="658" name="Line 30"/>
          <p:cNvSpPr/>
          <p:nvPr/>
        </p:nvSpPr>
        <p:spPr>
          <a:xfrm flipV="1">
            <a:off x="5290920" y="3420720"/>
            <a:ext cx="243000" cy="49320"/>
          </a:xfrm>
          <a:prstGeom prst="line">
            <a:avLst/>
          </a:prstGeom>
          <a:ln w="25560">
            <a:solidFill>
              <a:srgbClr val="000000"/>
            </a:solidFill>
            <a:round/>
          </a:ln>
        </p:spPr>
        <p:style>
          <a:lnRef idx="0"/>
          <a:fillRef idx="0"/>
          <a:effectRef idx="0"/>
          <a:fontRef idx="minor"/>
        </p:style>
      </p:sp>
      <p:sp>
        <p:nvSpPr>
          <p:cNvPr id="659" name="Line 31"/>
          <p:cNvSpPr/>
          <p:nvPr/>
        </p:nvSpPr>
        <p:spPr>
          <a:xfrm flipV="1">
            <a:off x="5533920" y="3362040"/>
            <a:ext cx="241200" cy="58680"/>
          </a:xfrm>
          <a:prstGeom prst="line">
            <a:avLst/>
          </a:prstGeom>
          <a:ln w="25560">
            <a:solidFill>
              <a:srgbClr val="000000"/>
            </a:solidFill>
            <a:round/>
          </a:ln>
        </p:spPr>
        <p:style>
          <a:lnRef idx="0"/>
          <a:fillRef idx="0"/>
          <a:effectRef idx="0"/>
          <a:fontRef idx="minor"/>
        </p:style>
      </p:sp>
      <p:sp>
        <p:nvSpPr>
          <p:cNvPr id="660" name="Line 32"/>
          <p:cNvSpPr/>
          <p:nvPr/>
        </p:nvSpPr>
        <p:spPr>
          <a:xfrm flipV="1">
            <a:off x="5775120" y="3287520"/>
            <a:ext cx="241200" cy="74520"/>
          </a:xfrm>
          <a:prstGeom prst="line">
            <a:avLst/>
          </a:prstGeom>
          <a:ln w="25560">
            <a:solidFill>
              <a:srgbClr val="000000"/>
            </a:solidFill>
            <a:round/>
          </a:ln>
        </p:spPr>
        <p:style>
          <a:lnRef idx="0"/>
          <a:fillRef idx="0"/>
          <a:effectRef idx="0"/>
          <a:fontRef idx="minor"/>
        </p:style>
      </p:sp>
      <p:sp>
        <p:nvSpPr>
          <p:cNvPr id="661" name="CustomShape 33"/>
          <p:cNvSpPr/>
          <p:nvPr/>
        </p:nvSpPr>
        <p:spPr>
          <a:xfrm>
            <a:off x="6016680" y="3195720"/>
            <a:ext cx="240840" cy="91800"/>
          </a:xfrm>
          <a:custGeom>
            <a:avLst/>
            <a:gdLst/>
            <a:ahLst/>
            <a:rect l="l" t="t" r="r" b="b"/>
            <a:pathLst>
              <a:path w="152" h="58">
                <a:moveTo>
                  <a:pt x="0" y="58"/>
                </a:moveTo>
                <a:lnTo>
                  <a:pt x="73" y="31"/>
                </a:lnTo>
                <a:lnTo>
                  <a:pt x="152" y="0"/>
                </a:lnTo>
              </a:path>
            </a:pathLst>
          </a:custGeom>
          <a:noFill/>
          <a:ln w="25560">
            <a:solidFill>
              <a:srgbClr val="000000"/>
            </a:solidFill>
            <a:round/>
          </a:ln>
        </p:spPr>
        <p:style>
          <a:lnRef idx="0"/>
          <a:fillRef idx="0"/>
          <a:effectRef idx="0"/>
          <a:fontRef idx="minor"/>
        </p:style>
      </p:sp>
      <p:sp>
        <p:nvSpPr>
          <p:cNvPr id="662" name="CustomShape 34"/>
          <p:cNvSpPr/>
          <p:nvPr/>
        </p:nvSpPr>
        <p:spPr>
          <a:xfrm>
            <a:off x="6257880" y="3079800"/>
            <a:ext cx="240840" cy="115560"/>
          </a:xfrm>
          <a:custGeom>
            <a:avLst/>
            <a:gdLst/>
            <a:ahLst/>
            <a:rect l="l" t="t" r="r" b="b"/>
            <a:pathLst>
              <a:path w="152" h="73">
                <a:moveTo>
                  <a:pt x="0" y="73"/>
                </a:moveTo>
                <a:lnTo>
                  <a:pt x="73" y="36"/>
                </a:lnTo>
                <a:lnTo>
                  <a:pt x="152" y="0"/>
                </a:lnTo>
              </a:path>
            </a:pathLst>
          </a:custGeom>
          <a:noFill/>
          <a:ln w="25560">
            <a:solidFill>
              <a:srgbClr val="000000"/>
            </a:solidFill>
            <a:round/>
          </a:ln>
        </p:spPr>
        <p:style>
          <a:lnRef idx="0"/>
          <a:fillRef idx="0"/>
          <a:effectRef idx="0"/>
          <a:fontRef idx="minor"/>
        </p:style>
      </p:sp>
      <p:sp>
        <p:nvSpPr>
          <p:cNvPr id="663" name="CustomShape 35"/>
          <p:cNvSpPr/>
          <p:nvPr/>
        </p:nvSpPr>
        <p:spPr>
          <a:xfrm>
            <a:off x="6499080" y="2936880"/>
            <a:ext cx="240840" cy="142560"/>
          </a:xfrm>
          <a:custGeom>
            <a:avLst/>
            <a:gdLst/>
            <a:ahLst/>
            <a:rect l="l" t="t" r="r" b="b"/>
            <a:pathLst>
              <a:path w="152" h="90">
                <a:moveTo>
                  <a:pt x="0" y="90"/>
                </a:moveTo>
                <a:lnTo>
                  <a:pt x="74" y="48"/>
                </a:lnTo>
                <a:lnTo>
                  <a:pt x="152" y="0"/>
                </a:lnTo>
              </a:path>
            </a:pathLst>
          </a:custGeom>
          <a:noFill/>
          <a:ln w="25560">
            <a:solidFill>
              <a:srgbClr val="000000"/>
            </a:solidFill>
            <a:round/>
          </a:ln>
        </p:spPr>
        <p:style>
          <a:lnRef idx="0"/>
          <a:fillRef idx="0"/>
          <a:effectRef idx="0"/>
          <a:fontRef idx="minor"/>
        </p:style>
      </p:sp>
      <p:sp>
        <p:nvSpPr>
          <p:cNvPr id="664" name="CustomShape 36"/>
          <p:cNvSpPr/>
          <p:nvPr/>
        </p:nvSpPr>
        <p:spPr>
          <a:xfrm>
            <a:off x="6740640" y="2771640"/>
            <a:ext cx="240840" cy="164880"/>
          </a:xfrm>
          <a:custGeom>
            <a:avLst/>
            <a:gdLst/>
            <a:ahLst/>
            <a:rect l="l" t="t" r="r" b="b"/>
            <a:pathLst>
              <a:path w="152" h="104">
                <a:moveTo>
                  <a:pt x="0" y="104"/>
                </a:moveTo>
                <a:lnTo>
                  <a:pt x="74" y="52"/>
                </a:lnTo>
                <a:lnTo>
                  <a:pt x="152" y="0"/>
                </a:lnTo>
              </a:path>
            </a:pathLst>
          </a:custGeom>
          <a:noFill/>
          <a:ln w="25560">
            <a:solidFill>
              <a:srgbClr val="000000"/>
            </a:solidFill>
            <a:round/>
          </a:ln>
        </p:spPr>
        <p:style>
          <a:lnRef idx="0"/>
          <a:fillRef idx="0"/>
          <a:effectRef idx="0"/>
          <a:fontRef idx="minor"/>
        </p:style>
      </p:sp>
      <p:sp>
        <p:nvSpPr>
          <p:cNvPr id="665" name="CustomShape 37"/>
          <p:cNvSpPr/>
          <p:nvPr/>
        </p:nvSpPr>
        <p:spPr>
          <a:xfrm>
            <a:off x="6981840" y="2579760"/>
            <a:ext cx="240840" cy="191880"/>
          </a:xfrm>
          <a:custGeom>
            <a:avLst/>
            <a:gdLst/>
            <a:ahLst/>
            <a:rect l="l" t="t" r="r" b="b"/>
            <a:pathLst>
              <a:path w="152" h="121">
                <a:moveTo>
                  <a:pt x="0" y="121"/>
                </a:moveTo>
                <a:lnTo>
                  <a:pt x="74" y="63"/>
                </a:lnTo>
                <a:lnTo>
                  <a:pt x="152" y="0"/>
                </a:lnTo>
              </a:path>
            </a:pathLst>
          </a:custGeom>
          <a:noFill/>
          <a:ln w="25560">
            <a:solidFill>
              <a:srgbClr val="000000"/>
            </a:solidFill>
            <a:round/>
          </a:ln>
        </p:spPr>
        <p:style>
          <a:lnRef idx="0"/>
          <a:fillRef idx="0"/>
          <a:effectRef idx="0"/>
          <a:fontRef idx="minor"/>
        </p:style>
      </p:sp>
      <p:sp>
        <p:nvSpPr>
          <p:cNvPr id="666" name="CustomShape 38"/>
          <p:cNvSpPr/>
          <p:nvPr/>
        </p:nvSpPr>
        <p:spPr>
          <a:xfrm>
            <a:off x="7223040" y="2354400"/>
            <a:ext cx="242640" cy="225000"/>
          </a:xfrm>
          <a:custGeom>
            <a:avLst/>
            <a:gdLst/>
            <a:ahLst/>
            <a:rect l="l" t="t" r="r" b="b"/>
            <a:pathLst>
              <a:path w="153" h="142">
                <a:moveTo>
                  <a:pt x="0" y="142"/>
                </a:moveTo>
                <a:lnTo>
                  <a:pt x="74" y="74"/>
                </a:lnTo>
                <a:lnTo>
                  <a:pt x="153" y="0"/>
                </a:lnTo>
              </a:path>
            </a:pathLst>
          </a:custGeom>
          <a:noFill/>
          <a:ln w="25560">
            <a:solidFill>
              <a:srgbClr val="000000"/>
            </a:solidFill>
            <a:round/>
          </a:ln>
        </p:spPr>
        <p:style>
          <a:lnRef idx="0"/>
          <a:fillRef idx="0"/>
          <a:effectRef idx="0"/>
          <a:fontRef idx="minor"/>
        </p:style>
      </p:sp>
      <p:sp>
        <p:nvSpPr>
          <p:cNvPr id="667" name="CustomShape 39"/>
          <p:cNvSpPr/>
          <p:nvPr/>
        </p:nvSpPr>
        <p:spPr>
          <a:xfrm>
            <a:off x="7466040" y="2097000"/>
            <a:ext cx="240840" cy="256680"/>
          </a:xfrm>
          <a:custGeom>
            <a:avLst/>
            <a:gdLst/>
            <a:ahLst/>
            <a:rect l="l" t="t" r="r" b="b"/>
            <a:pathLst>
              <a:path w="152" h="162">
                <a:moveTo>
                  <a:pt x="0" y="162"/>
                </a:moveTo>
                <a:lnTo>
                  <a:pt x="73" y="84"/>
                </a:lnTo>
                <a:lnTo>
                  <a:pt x="152" y="0"/>
                </a:lnTo>
              </a:path>
            </a:pathLst>
          </a:custGeom>
          <a:noFill/>
          <a:ln w="25560">
            <a:solidFill>
              <a:srgbClr val="000000"/>
            </a:solidFill>
            <a:round/>
          </a:ln>
        </p:spPr>
        <p:style>
          <a:lnRef idx="0"/>
          <a:fillRef idx="0"/>
          <a:effectRef idx="0"/>
          <a:fontRef idx="minor"/>
        </p:style>
      </p:sp>
      <p:sp>
        <p:nvSpPr>
          <p:cNvPr id="668" name="CustomShape 40"/>
          <p:cNvSpPr/>
          <p:nvPr/>
        </p:nvSpPr>
        <p:spPr>
          <a:xfrm>
            <a:off x="7707240" y="1805040"/>
            <a:ext cx="240840" cy="291600"/>
          </a:xfrm>
          <a:custGeom>
            <a:avLst/>
            <a:gdLst/>
            <a:ahLst/>
            <a:rect l="l" t="t" r="r" b="b"/>
            <a:pathLst>
              <a:path w="152" h="184">
                <a:moveTo>
                  <a:pt x="0" y="184"/>
                </a:moveTo>
                <a:lnTo>
                  <a:pt x="73" y="94"/>
                </a:lnTo>
                <a:lnTo>
                  <a:pt x="152" y="0"/>
                </a:lnTo>
              </a:path>
            </a:pathLst>
          </a:custGeom>
          <a:noFill/>
          <a:ln w="25560">
            <a:solidFill>
              <a:srgbClr val="000000"/>
            </a:solidFill>
            <a:round/>
          </a:ln>
        </p:spPr>
        <p:style>
          <a:lnRef idx="0"/>
          <a:fillRef idx="0"/>
          <a:effectRef idx="0"/>
          <a:fontRef idx="minor"/>
        </p:style>
      </p:sp>
      <p:sp>
        <p:nvSpPr>
          <p:cNvPr id="669" name="CustomShape 41"/>
          <p:cNvSpPr/>
          <p:nvPr/>
        </p:nvSpPr>
        <p:spPr>
          <a:xfrm>
            <a:off x="1192320" y="574344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670" name="CustomShape 42"/>
          <p:cNvSpPr/>
          <p:nvPr/>
        </p:nvSpPr>
        <p:spPr>
          <a:xfrm>
            <a:off x="1101600" y="49100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671" name="CustomShape 43"/>
          <p:cNvSpPr/>
          <p:nvPr/>
        </p:nvSpPr>
        <p:spPr>
          <a:xfrm>
            <a:off x="1101600" y="40784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20</a:t>
            </a:r>
            <a:endParaRPr b="0" lang="en-US" sz="1600" spc="-1" strike="noStrike">
              <a:latin typeface="Arial"/>
            </a:endParaRPr>
          </a:p>
        </p:txBody>
      </p:sp>
      <p:sp>
        <p:nvSpPr>
          <p:cNvPr id="672" name="CustomShape 44"/>
          <p:cNvSpPr/>
          <p:nvPr/>
        </p:nvSpPr>
        <p:spPr>
          <a:xfrm>
            <a:off x="1101600" y="323676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30</a:t>
            </a:r>
            <a:endParaRPr b="0" lang="en-US" sz="1600" spc="-1" strike="noStrike">
              <a:latin typeface="Arial"/>
            </a:endParaRPr>
          </a:p>
        </p:txBody>
      </p:sp>
      <p:sp>
        <p:nvSpPr>
          <p:cNvPr id="673" name="CustomShape 45"/>
          <p:cNvSpPr/>
          <p:nvPr/>
        </p:nvSpPr>
        <p:spPr>
          <a:xfrm>
            <a:off x="1101600" y="240516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40</a:t>
            </a:r>
            <a:endParaRPr b="0" lang="en-US" sz="1600" spc="-1" strike="noStrike">
              <a:latin typeface="Arial"/>
            </a:endParaRPr>
          </a:p>
        </p:txBody>
      </p:sp>
      <p:sp>
        <p:nvSpPr>
          <p:cNvPr id="674" name="CustomShape 46"/>
          <p:cNvSpPr/>
          <p:nvPr/>
        </p:nvSpPr>
        <p:spPr>
          <a:xfrm>
            <a:off x="139536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675" name="CustomShape 47"/>
          <p:cNvSpPr/>
          <p:nvPr/>
        </p:nvSpPr>
        <p:spPr>
          <a:xfrm>
            <a:off x="236052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676" name="CustomShape 48"/>
          <p:cNvSpPr/>
          <p:nvPr/>
        </p:nvSpPr>
        <p:spPr>
          <a:xfrm>
            <a:off x="332748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677" name="CustomShape 49"/>
          <p:cNvSpPr/>
          <p:nvPr/>
        </p:nvSpPr>
        <p:spPr>
          <a:xfrm>
            <a:off x="429264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678" name="CustomShape 50"/>
          <p:cNvSpPr/>
          <p:nvPr/>
        </p:nvSpPr>
        <p:spPr>
          <a:xfrm>
            <a:off x="524988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679" name="CustomShape 51"/>
          <p:cNvSpPr/>
          <p:nvPr/>
        </p:nvSpPr>
        <p:spPr>
          <a:xfrm>
            <a:off x="621648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680" name="CustomShape 52"/>
          <p:cNvSpPr/>
          <p:nvPr/>
        </p:nvSpPr>
        <p:spPr>
          <a:xfrm>
            <a:off x="7182000" y="59770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681" name="CustomShape 53"/>
          <p:cNvSpPr/>
          <p:nvPr/>
        </p:nvSpPr>
        <p:spPr>
          <a:xfrm>
            <a:off x="762120" y="1380960"/>
            <a:ext cx="360" cy="364680"/>
          </a:xfrm>
          <a:prstGeom prst="rect">
            <a:avLst/>
          </a:prstGeom>
          <a:solidFill>
            <a:srgbClr val="000000"/>
          </a:solidFill>
          <a:ln>
            <a:noFill/>
          </a:ln>
        </p:spPr>
        <p:style>
          <a:lnRef idx="0"/>
          <a:fillRef idx="0"/>
          <a:effectRef idx="0"/>
          <a:fontRef idx="minor"/>
        </p:style>
      </p:sp>
      <p:sp>
        <p:nvSpPr>
          <p:cNvPr id="682" name="CustomShape 54"/>
          <p:cNvSpPr/>
          <p:nvPr/>
        </p:nvSpPr>
        <p:spPr>
          <a:xfrm>
            <a:off x="7563960" y="594216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683" name="CustomShape 55"/>
          <p:cNvSpPr/>
          <p:nvPr/>
        </p:nvSpPr>
        <p:spPr>
          <a:xfrm>
            <a:off x="3243240" y="3278160"/>
            <a:ext cx="1382400" cy="242640"/>
          </a:xfrm>
          <a:prstGeom prst="rect">
            <a:avLst/>
          </a:prstGeom>
          <a:noFill/>
          <a:ln>
            <a:noFill/>
          </a:ln>
        </p:spPr>
        <p:style>
          <a:lnRef idx="0"/>
          <a:fillRef idx="0"/>
          <a:effectRef idx="0"/>
          <a:fontRef idx="minor"/>
        </p:style>
      </p:sp>
      <p:sp>
        <p:nvSpPr>
          <p:cNvPr id="684" name="CustomShape 56"/>
          <p:cNvSpPr/>
          <p:nvPr/>
        </p:nvSpPr>
        <p:spPr>
          <a:xfrm>
            <a:off x="6059880" y="1846440"/>
            <a:ext cx="155880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Gesamtkosten </a:t>
            </a:r>
            <a:r>
              <a:rPr b="0" i="1" lang="en-US" sz="1600" spc="-1" strike="noStrike">
                <a:solidFill>
                  <a:srgbClr val="000000"/>
                </a:solidFill>
                <a:latin typeface="Arial"/>
              </a:rPr>
              <a:t>K</a:t>
            </a:r>
            <a:r>
              <a:rPr b="0" lang="en-US" sz="1600" spc="-1" strike="noStrike">
                <a:solidFill>
                  <a:srgbClr val="000000"/>
                </a:solidFill>
                <a:latin typeface="Arial"/>
              </a:rPr>
              <a:t> </a:t>
            </a:r>
            <a:endParaRPr b="0" lang="en-US" sz="1600" spc="-1" strike="noStrike">
              <a:latin typeface="Arial"/>
            </a:endParaRPr>
          </a:p>
        </p:txBody>
      </p:sp>
      <p:sp>
        <p:nvSpPr>
          <p:cNvPr id="685" name="CustomShape 57"/>
          <p:cNvSpPr/>
          <p:nvPr/>
        </p:nvSpPr>
        <p:spPr>
          <a:xfrm>
            <a:off x="5899320" y="4303800"/>
            <a:ext cx="1174320" cy="256680"/>
          </a:xfrm>
          <a:prstGeom prst="rect">
            <a:avLst/>
          </a:prstGeom>
          <a:noFill/>
          <a:ln>
            <a:noFill/>
          </a:ln>
        </p:spPr>
        <p:style>
          <a:lnRef idx="0"/>
          <a:fillRef idx="0"/>
          <a:effectRef idx="0"/>
          <a:fontRef idx="minor"/>
        </p:style>
      </p:sp>
      <p:sp>
        <p:nvSpPr>
          <p:cNvPr id="686" name="CustomShape 58"/>
          <p:cNvSpPr/>
          <p:nvPr/>
        </p:nvSpPr>
        <p:spPr>
          <a:xfrm>
            <a:off x="1477800" y="1889280"/>
            <a:ext cx="3055680" cy="274320"/>
          </a:xfrm>
          <a:prstGeom prst="rect">
            <a:avLst/>
          </a:prstGeom>
          <a:noFill/>
          <a:ln>
            <a:noFill/>
          </a:ln>
        </p:spPr>
        <p:style>
          <a:lnRef idx="0"/>
          <a:fillRef idx="0"/>
          <a:effectRef idx="0"/>
          <a:fontRef idx="minor"/>
        </p:style>
      </p:sp>
      <p:sp>
        <p:nvSpPr>
          <p:cNvPr id="687" name="CustomShape 59"/>
          <p:cNvSpPr/>
          <p:nvPr/>
        </p:nvSpPr>
        <p:spPr>
          <a:xfrm>
            <a:off x="1539720" y="1847880"/>
            <a:ext cx="3835080" cy="24372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Kosten [€]</a:t>
            </a:r>
            <a:endParaRPr b="0" lang="en-US" sz="1600" spc="-1" strike="noStrike">
              <a:latin typeface="Arial"/>
            </a:endParaRPr>
          </a:p>
        </p:txBody>
      </p:sp>
      <p:sp>
        <p:nvSpPr>
          <p:cNvPr id="688" name="Line 60"/>
          <p:cNvSpPr/>
          <p:nvPr/>
        </p:nvSpPr>
        <p:spPr>
          <a:xfrm flipV="1">
            <a:off x="1439640" y="1753920"/>
            <a:ext cx="360" cy="4070520"/>
          </a:xfrm>
          <a:prstGeom prst="line">
            <a:avLst/>
          </a:prstGeom>
          <a:ln w="25560">
            <a:solidFill>
              <a:schemeClr val="tx1"/>
            </a:solidFill>
            <a:round/>
            <a:tailEnd len="lg" type="triangle" w="med"/>
          </a:ln>
        </p:spPr>
        <p:style>
          <a:lnRef idx="0"/>
          <a:fillRef idx="0"/>
          <a:effectRef idx="0"/>
          <a:fontRef idx="minor"/>
        </p:style>
      </p:sp>
      <p:sp>
        <p:nvSpPr>
          <p:cNvPr id="689" name="Line 61"/>
          <p:cNvSpPr/>
          <p:nvPr/>
        </p:nvSpPr>
        <p:spPr>
          <a:xfrm>
            <a:off x="1430280" y="5832360"/>
            <a:ext cx="7007040" cy="360"/>
          </a:xfrm>
          <a:prstGeom prst="line">
            <a:avLst/>
          </a:prstGeom>
          <a:ln w="25560">
            <a:solidFill>
              <a:schemeClr val="tx1"/>
            </a:solidFill>
            <a:round/>
            <a:tailEnd len="lg" type="triangle" w="med"/>
          </a:ln>
        </p:spPr>
        <p:style>
          <a:lnRef idx="0"/>
          <a:fillRef idx="0"/>
          <a:effectRef idx="0"/>
          <a:fontRef idx="minor"/>
        </p:style>
      </p:sp>
      <p:grpSp>
        <p:nvGrpSpPr>
          <p:cNvPr id="690" name="Group 62"/>
          <p:cNvGrpSpPr/>
          <p:nvPr/>
        </p:nvGrpSpPr>
        <p:grpSpPr>
          <a:xfrm>
            <a:off x="1447560" y="2361960"/>
            <a:ext cx="6400800" cy="3454560"/>
            <a:chOff x="1447560" y="2361960"/>
            <a:chExt cx="6400800" cy="3454560"/>
          </a:xfrm>
        </p:grpSpPr>
        <p:sp>
          <p:nvSpPr>
            <p:cNvPr id="691" name="Line 63"/>
            <p:cNvSpPr/>
            <p:nvPr/>
          </p:nvSpPr>
          <p:spPr>
            <a:xfrm flipV="1">
              <a:off x="1447560" y="2361960"/>
              <a:ext cx="6400800" cy="3454560"/>
            </a:xfrm>
            <a:prstGeom prst="line">
              <a:avLst/>
            </a:prstGeom>
            <a:ln cap="rnd" w="9360">
              <a:solidFill>
                <a:schemeClr val="tx1"/>
              </a:solidFill>
              <a:custDash>
                <a:ds d="500000" sp="400000"/>
              </a:custDash>
              <a:round/>
            </a:ln>
          </p:spPr>
          <p:style>
            <a:lnRef idx="0"/>
            <a:fillRef idx="0"/>
            <a:effectRef idx="0"/>
            <a:fontRef idx="minor"/>
          </p:style>
        </p:sp>
        <p:sp>
          <p:nvSpPr>
            <p:cNvPr id="692" name="CustomShape 64"/>
            <p:cNvSpPr/>
            <p:nvPr/>
          </p:nvSpPr>
          <p:spPr>
            <a:xfrm>
              <a:off x="6416640" y="3065400"/>
              <a:ext cx="75960" cy="75960"/>
            </a:xfrm>
            <a:prstGeom prst="octagon">
              <a:avLst>
                <a:gd name="adj" fmla="val 29287"/>
              </a:avLst>
            </a:prstGeom>
            <a:solidFill>
              <a:srgbClr val="ff0000"/>
            </a:solidFill>
            <a:ln w="9360">
              <a:solidFill>
                <a:schemeClr val="tx1"/>
              </a:solidFill>
              <a:miter/>
            </a:ln>
          </p:spPr>
          <p:style>
            <a:lnRef idx="0"/>
            <a:fillRef idx="0"/>
            <a:effectRef idx="0"/>
            <a:fontRef idx="minor"/>
          </p:style>
        </p:sp>
      </p:grpSp>
      <p:grpSp>
        <p:nvGrpSpPr>
          <p:cNvPr id="693" name="Group 65"/>
          <p:cNvGrpSpPr/>
          <p:nvPr/>
        </p:nvGrpSpPr>
        <p:grpSpPr>
          <a:xfrm>
            <a:off x="1427040" y="2760480"/>
            <a:ext cx="6487920" cy="1862280"/>
            <a:chOff x="1427040" y="2760480"/>
            <a:chExt cx="6487920" cy="1862280"/>
          </a:xfrm>
        </p:grpSpPr>
        <p:sp>
          <p:nvSpPr>
            <p:cNvPr id="694" name="Line 66"/>
            <p:cNvSpPr/>
            <p:nvPr/>
          </p:nvSpPr>
          <p:spPr>
            <a:xfrm flipV="1">
              <a:off x="1427040" y="2760480"/>
              <a:ext cx="6487920" cy="1862280"/>
            </a:xfrm>
            <a:prstGeom prst="line">
              <a:avLst/>
            </a:prstGeom>
            <a:ln cap="rnd" w="9360">
              <a:solidFill>
                <a:schemeClr val="tx2"/>
              </a:solidFill>
              <a:custDash>
                <a:ds d="500000" sp="400000"/>
              </a:custDash>
              <a:round/>
            </a:ln>
          </p:spPr>
          <p:style>
            <a:lnRef idx="0"/>
            <a:fillRef idx="0"/>
            <a:effectRef idx="0"/>
            <a:fontRef idx="minor"/>
          </p:style>
        </p:sp>
        <p:sp>
          <p:nvSpPr>
            <p:cNvPr id="695" name="CustomShape 67"/>
            <p:cNvSpPr/>
            <p:nvPr/>
          </p:nvSpPr>
          <p:spPr>
            <a:xfrm>
              <a:off x="5807880" y="3300480"/>
              <a:ext cx="76320" cy="75960"/>
            </a:xfrm>
            <a:prstGeom prst="octagon">
              <a:avLst>
                <a:gd name="adj" fmla="val 29287"/>
              </a:avLst>
            </a:prstGeom>
            <a:solidFill>
              <a:srgbClr val="ff0000"/>
            </a:solidFill>
            <a:ln w="9360">
              <a:solidFill>
                <a:schemeClr val="tx1"/>
              </a:solidFill>
              <a:miter/>
            </a:ln>
          </p:spPr>
          <p:style>
            <a:lnRef idx="0"/>
            <a:fillRef idx="0"/>
            <a:effectRef idx="0"/>
            <a:fontRef idx="minor"/>
          </p:style>
        </p:sp>
      </p:grpSp>
      <p:sp>
        <p:nvSpPr>
          <p:cNvPr id="696" name="Line 68"/>
          <p:cNvSpPr/>
          <p:nvPr/>
        </p:nvSpPr>
        <p:spPr>
          <a:xfrm>
            <a:off x="1481040" y="4609800"/>
            <a:ext cx="6877080" cy="360"/>
          </a:xfrm>
          <a:prstGeom prst="line">
            <a:avLst/>
          </a:prstGeom>
          <a:ln w="25560">
            <a:solidFill>
              <a:srgbClr val="ff0000"/>
            </a:solidFill>
            <a:round/>
          </a:ln>
        </p:spPr>
        <p:style>
          <a:lnRef idx="0"/>
          <a:fillRef idx="0"/>
          <a:effectRef idx="0"/>
          <a:fontRef idx="minor"/>
        </p:style>
      </p:sp>
      <p:grpSp>
        <p:nvGrpSpPr>
          <p:cNvPr id="697" name="Group 69"/>
          <p:cNvGrpSpPr/>
          <p:nvPr/>
        </p:nvGrpSpPr>
        <p:grpSpPr>
          <a:xfrm>
            <a:off x="4932360" y="3549600"/>
            <a:ext cx="1830600" cy="2297160"/>
            <a:chOff x="4932360" y="3549600"/>
            <a:chExt cx="1830600" cy="2297160"/>
          </a:xfrm>
        </p:grpSpPr>
        <p:sp>
          <p:nvSpPr>
            <p:cNvPr id="698" name="CustomShape 70"/>
            <p:cNvSpPr/>
            <p:nvPr/>
          </p:nvSpPr>
          <p:spPr>
            <a:xfrm>
              <a:off x="5024880" y="5057640"/>
              <a:ext cx="1180800" cy="27648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Fixkosten </a:t>
              </a:r>
              <a:r>
                <a:rPr b="0" i="1" lang="en-US" sz="1600" spc="-1" strike="noStrike">
                  <a:solidFill>
                    <a:srgbClr val="000000"/>
                  </a:solidFill>
                  <a:latin typeface="Arial"/>
                </a:rPr>
                <a:t>K</a:t>
              </a:r>
              <a:r>
                <a:rPr b="0" i="1" lang="en-US" sz="1600" spc="-1" strike="noStrike" baseline="-25000">
                  <a:solidFill>
                    <a:srgbClr val="000000"/>
                  </a:solidFill>
                  <a:latin typeface="Arial"/>
                </a:rPr>
                <a:t>fix</a:t>
              </a:r>
              <a:endParaRPr b="0" lang="en-US" sz="1600" spc="-1" strike="noStrike">
                <a:latin typeface="Arial"/>
              </a:endParaRPr>
            </a:p>
          </p:txBody>
        </p:sp>
        <p:sp>
          <p:nvSpPr>
            <p:cNvPr id="699" name="CustomShape 71"/>
            <p:cNvSpPr/>
            <p:nvPr/>
          </p:nvSpPr>
          <p:spPr>
            <a:xfrm>
              <a:off x="5004720" y="3895560"/>
              <a:ext cx="1758240" cy="5533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variable Kosten </a:t>
              </a:r>
              <a:r>
                <a:rPr b="0" i="1" lang="en-US" sz="1600" spc="-1" strike="noStrike">
                  <a:solidFill>
                    <a:srgbClr val="000000"/>
                  </a:solidFill>
                  <a:latin typeface="Arial"/>
                </a:rPr>
                <a:t>K</a:t>
              </a:r>
              <a:r>
                <a:rPr b="0" i="1" lang="en-US" sz="1600" spc="-1" strike="noStrike" baseline="-25000">
                  <a:solidFill>
                    <a:srgbClr val="000000"/>
                  </a:solidFill>
                  <a:latin typeface="Arial"/>
                </a:rPr>
                <a:t>var</a:t>
              </a:r>
              <a:endParaRPr b="0" lang="en-US" sz="1600" spc="-1" strike="noStrike">
                <a:latin typeface="Arial"/>
              </a:endParaRPr>
            </a:p>
            <a:p>
              <a:pPr>
                <a:lnSpc>
                  <a:spcPct val="100000"/>
                </a:lnSpc>
              </a:pPr>
              <a:endParaRPr b="0" lang="en-US" sz="1600" spc="-1" strike="noStrike">
                <a:latin typeface="Arial"/>
              </a:endParaRPr>
            </a:p>
          </p:txBody>
        </p:sp>
        <p:sp>
          <p:nvSpPr>
            <p:cNvPr id="700" name="Line 72"/>
            <p:cNvSpPr/>
            <p:nvPr/>
          </p:nvSpPr>
          <p:spPr>
            <a:xfrm>
              <a:off x="4932360" y="4622760"/>
              <a:ext cx="360" cy="1224000"/>
            </a:xfrm>
            <a:prstGeom prst="line">
              <a:avLst/>
            </a:prstGeom>
            <a:ln w="9360">
              <a:solidFill>
                <a:schemeClr val="tx1"/>
              </a:solidFill>
              <a:round/>
              <a:headEnd len="lg" type="triangle" w="med"/>
              <a:tailEnd len="lg" type="triangle" w="med"/>
            </a:ln>
          </p:spPr>
          <p:style>
            <a:lnRef idx="0"/>
            <a:fillRef idx="0"/>
            <a:effectRef idx="0"/>
            <a:fontRef idx="minor"/>
          </p:style>
        </p:sp>
        <p:sp>
          <p:nvSpPr>
            <p:cNvPr id="701" name="Line 73"/>
            <p:cNvSpPr/>
            <p:nvPr/>
          </p:nvSpPr>
          <p:spPr>
            <a:xfrm>
              <a:off x="4941720" y="3549600"/>
              <a:ext cx="360" cy="1069920"/>
            </a:xfrm>
            <a:prstGeom prst="line">
              <a:avLst/>
            </a:prstGeom>
            <a:ln w="9360">
              <a:solidFill>
                <a:schemeClr val="tx1"/>
              </a:solidFill>
              <a:round/>
              <a:headEnd len="lg" type="triangle" w="med"/>
              <a:tailEnd len="lg" type="triangle" w="med"/>
            </a:ln>
          </p:spPr>
          <p:style>
            <a:lnRef idx="0"/>
            <a:fillRef idx="0"/>
            <a:effectRef idx="0"/>
            <a:fontRef idx="minor"/>
          </p:style>
        </p:sp>
      </p:grpSp>
      <p:sp>
        <p:nvSpPr>
          <p:cNvPr id="702" name="CustomShape 74"/>
          <p:cNvSpPr/>
          <p:nvPr/>
        </p:nvSpPr>
        <p:spPr>
          <a:xfrm>
            <a:off x="4938840" y="2737080"/>
            <a:ext cx="164880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Gewinnschwelle</a:t>
            </a:r>
            <a:endParaRPr b="0" lang="en-US" sz="1600" spc="-1" strike="noStrike">
              <a:latin typeface="Arial"/>
            </a:endParaRPr>
          </a:p>
        </p:txBody>
      </p:sp>
      <p:sp>
        <p:nvSpPr>
          <p:cNvPr id="703" name="CustomShape 75"/>
          <p:cNvSpPr/>
          <p:nvPr/>
        </p:nvSpPr>
        <p:spPr>
          <a:xfrm>
            <a:off x="3679200" y="3105720"/>
            <a:ext cx="20343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Produktionsschwelle</a:t>
            </a:r>
            <a:endParaRPr b="0" lang="en-US" sz="1600" spc="-1" strike="noStrike">
              <a:latin typeface="Arial"/>
            </a:endParaRPr>
          </a:p>
        </p:txBody>
      </p:sp>
      <mc:AlternateContent>
        <mc:Choice xmlns:a14="http://schemas.microsoft.com/office/drawing/2010/main" Requires="a14">
          <p:sp>
            <p:nvSpPr>
              <p:cNvPr id="704" name="Formula 76"/>
              <p:cNvSpPr txBox="1"/>
              <p:nvPr/>
            </p:nvSpPr>
            <p:spPr>
              <a:xfrm>
                <a:off x="6357240" y="3164040"/>
                <a:ext cx="2786400" cy="357840"/>
              </a:xfrm>
              <a:prstGeom prst="rect">
                <a:avLst/>
              </a:prstGeom>
            </p:spPr>
            <p:txBody>
              <a:bodyPr/>
              <a:p>
                <a14:m>
                  <m:oMath xmlns:m="http://schemas.openxmlformats.org/officeDocument/2006/math">
                    <m:sSub>
                      <m:e>
                        <m:r>
                          <m:t xml:space="preserve">𝑝</m:t>
                        </m:r>
                      </m:e>
                      <m:sub>
                        <m:r>
                          <m:t xml:space="preserve">𝐺𝑒𝑤𝑖𝑛𝑛</m:t>
                        </m:r>
                      </m:sub>
                    </m:sSub>
                    <m:r>
                      <m:t xml:space="preserve">∙</m:t>
                    </m:r>
                    <m:r>
                      <m:t xml:space="preserve">𝑄</m:t>
                    </m:r>
                    <m:r>
                      <m:t xml:space="preserve">=</m:t>
                    </m:r>
                    <m:sSub>
                      <m:e>
                        <m:r>
                          <m:t xml:space="preserve">𝐾</m:t>
                        </m:r>
                      </m:e>
                      <m:sub>
                        <m:r>
                          <m:t xml:space="preserve">𝑓𝑖𝑥</m:t>
                        </m:r>
                      </m:sub>
                    </m:sSub>
                    <m:r>
                      <m:t xml:space="preserve">+</m:t>
                    </m:r>
                    <m:sSub>
                      <m:e>
                        <m:r>
                          <m:t xml:space="preserve">𝐾</m:t>
                        </m:r>
                      </m:e>
                      <m:sub>
                        <m:r>
                          <m:t xml:space="preserve">𝑣𝑎𝑟</m:t>
                        </m:r>
                      </m:sub>
                    </m:sSub>
                    <m:d>
                      <m:dPr>
                        <m:begChr m:val="("/>
                        <m:endChr m:val=")"/>
                      </m:dPr>
                      <m:e>
                        <m:r>
                          <m:t xml:space="preserve">𝑄</m:t>
                        </m:r>
                      </m:e>
                    </m:d>
                  </m:oMath>
                </a14:m>
              </a:p>
            </p:txBody>
          </p:sp>
        </mc:Choice>
        <mc:Fallback/>
      </mc:AlternateContent>
      <p:sp>
        <p:nvSpPr>
          <p:cNvPr id="705" name="CustomShape 77"/>
          <p:cNvSpPr/>
          <p:nvPr/>
        </p:nvSpPr>
        <p:spPr>
          <a:xfrm>
            <a:off x="6357240" y="3164040"/>
            <a:ext cx="2786400" cy="357840"/>
          </a:xfrm>
          <a:prstGeom prst="rect">
            <a:avLst/>
          </a:prstGeom>
          <a:blipFill rotWithShape="0">
            <a:blip r:embed="rId1"/>
            <a:stretch>
              <a:fillRect l="0" t="0" r="0" b="-6754"/>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timing>
    <p:tnLst>
      <p:par>
        <p:cTn id="74" dur="indefinite" restart="never" nodeType="tmRoot">
          <p:childTnLst>
            <p:seq>
              <p:cTn id="75" dur="indefinite" nodeType="mainSeq">
                <p:childTnLst>
                  <p:par>
                    <p:cTn id="76" nodeType="clickEffect" fill="hold">
                      <p:stCondLst>
                        <p:cond delay="indefinite"/>
                      </p:stCondLst>
                      <p:childTnLst>
                        <p:par>
                          <p:cTn id="77" nodeType="withEffect" fill="hold">
                            <p:stCondLst>
                              <p:cond delay="0"/>
                            </p:stCondLst>
                            <p:childTnLst>
                              <p:par>
                                <p:cTn id="78" nodeType="clickEffect" fill="hold" presetClass="exit" presetID="3" presetSubtype="10">
                                  <p:stCondLst>
                                    <p:cond delay="0"/>
                                  </p:stCondLst>
                                  <p:childTnLst>
                                    <p:animEffect filter="blinds(horizontal)" transition="out">
                                      <p:cBhvr additive="repl">
                                        <p:cTn id="79" dur="500"/>
                                        <p:tgtEl>
                                          <p:spTgt spid="697"/>
                                        </p:tgtEl>
                                      </p:cBhvr>
                                    </p:animEffect>
                                    <p:set>
                                      <p:cBhvr>
                                        <p:cTn id="80" dur="1" fill="hold">
                                          <p:stCondLst>
                                            <p:cond delay="499"/>
                                          </p:stCondLst>
                                        </p:cTn>
                                        <p:tgtEl>
                                          <p:spTgt spid="697"/>
                                        </p:tgtEl>
                                        <p:attrNameLst>
                                          <p:attrName>style.visibility</p:attrName>
                                        </p:attrNameLst>
                                      </p:cBhvr>
                                      <p:to>
                                        <p:strVal val="hidden"/>
                                      </p:to>
                                    </p:set>
                                  </p:childTnLst>
                                </p:cTn>
                              </p:par>
                              <p:par>
                                <p:cTn id="81" nodeType="withEffect" fill="hold" presetClass="entr" presetID="3" presetSubtype="10">
                                  <p:stCondLst>
                                    <p:cond delay="0"/>
                                  </p:stCondLst>
                                  <p:childTnLst>
                                    <p:set>
                                      <p:cBhvr>
                                        <p:cTn id="82" dur="1" fill="hold">
                                          <p:stCondLst>
                                            <p:cond delay="0"/>
                                          </p:stCondLst>
                                        </p:cTn>
                                        <p:tgtEl>
                                          <p:spTgt spid="690"/>
                                        </p:tgtEl>
                                        <p:attrNameLst>
                                          <p:attrName>style.visibility</p:attrName>
                                        </p:attrNameLst>
                                      </p:cBhvr>
                                      <p:to>
                                        <p:strVal val="visible"/>
                                      </p:to>
                                    </p:set>
                                    <p:animEffect filter="blinds(horizontal)" transition="in">
                                      <p:cBhvr additive="repl">
                                        <p:cTn id="83" dur="500"/>
                                        <p:tgtEl>
                                          <p:spTgt spid="690"/>
                                        </p:tgtEl>
                                      </p:cBhvr>
                                    </p:animEffect>
                                  </p:childTnLst>
                                </p:cTn>
                              </p:par>
                            </p:childTnLst>
                          </p:cTn>
                        </p:par>
                      </p:childTnLst>
                    </p:cTn>
                  </p:par>
                  <p:par>
                    <p:cTn id="84" nodeType="clickEffect" fill="hold">
                      <p:stCondLst>
                        <p:cond delay="indefinite"/>
                      </p:stCondLst>
                      <p:childTnLst>
                        <p:par>
                          <p:cTn id="85" nodeType="withEffect" fill="hold">
                            <p:stCondLst>
                              <p:cond delay="0"/>
                            </p:stCondLst>
                            <p:childTnLst>
                              <p:par>
                                <p:cTn id="86" nodeType="clickEffect" fill="hold" presetClass="exit" presetID="3" presetSubtype="10">
                                  <p:stCondLst>
                                    <p:cond delay="0"/>
                                  </p:stCondLst>
                                  <p:childTnLst>
                                    <p:animEffect filter="blinds(horizontal)" transition="out">
                                      <p:cBhvr additive="repl">
                                        <p:cTn id="87" dur="500"/>
                                        <p:tgtEl>
                                          <p:spTgt spid="690"/>
                                        </p:tgtEl>
                                      </p:cBhvr>
                                    </p:animEffect>
                                    <p:set>
                                      <p:cBhvr>
                                        <p:cTn id="88" dur="1" fill="hold">
                                          <p:stCondLst>
                                            <p:cond delay="499"/>
                                          </p:stCondLst>
                                        </p:cTn>
                                        <p:tgtEl>
                                          <p:spTgt spid="690"/>
                                        </p:tgtEl>
                                        <p:attrNameLst>
                                          <p:attrName>style.visibility</p:attrName>
                                        </p:attrNameLst>
                                      </p:cBhvr>
                                      <p:to>
                                        <p:strVal val="hidden"/>
                                      </p:to>
                                    </p:set>
                                  </p:childTnLst>
                                </p:cTn>
                              </p:par>
                              <p:par>
                                <p:cTn id="89" nodeType="withEffect" fill="hold" presetClass="entr" presetID="3" presetSubtype="10">
                                  <p:stCondLst>
                                    <p:cond delay="0"/>
                                  </p:stCondLst>
                                  <p:childTnLst>
                                    <p:set>
                                      <p:cBhvr>
                                        <p:cTn id="90" dur="1" fill="hold">
                                          <p:stCondLst>
                                            <p:cond delay="0"/>
                                          </p:stCondLst>
                                        </p:cTn>
                                        <p:tgtEl>
                                          <p:spTgt spid="693"/>
                                        </p:tgtEl>
                                        <p:attrNameLst>
                                          <p:attrName>style.visibility</p:attrName>
                                        </p:attrNameLst>
                                      </p:cBhvr>
                                      <p:to>
                                        <p:strVal val="visible"/>
                                      </p:to>
                                    </p:set>
                                    <p:animEffect filter="blinds(horizontal)" transition="in">
                                      <p:cBhvr additive="repl">
                                        <p:cTn id="91" dur="500"/>
                                        <p:tgtEl>
                                          <p:spTgt spid="693"/>
                                        </p:tgtEl>
                                      </p:cBhvr>
                                    </p:animEffect>
                                  </p:childTnLst>
                                </p:cTn>
                              </p:par>
                              <p:par>
                                <p:cTn id="92" nodeType="withEffect" fill="hold" presetClass="entr" presetID="3" presetSubtype="10">
                                  <p:stCondLst>
                                    <p:cond delay="0"/>
                                  </p:stCondLst>
                                  <p:childTnLst>
                                    <p:set>
                                      <p:cBhvr>
                                        <p:cTn id="93" dur="1" fill="hold">
                                          <p:stCondLst>
                                            <p:cond delay="0"/>
                                          </p:stCondLst>
                                        </p:cTn>
                                        <p:tgtEl>
                                          <p:spTgt spid="702"/>
                                        </p:tgtEl>
                                        <p:attrNameLst>
                                          <p:attrName>style.visibility</p:attrName>
                                        </p:attrNameLst>
                                      </p:cBhvr>
                                      <p:to>
                                        <p:strVal val="visible"/>
                                      </p:to>
                                    </p:set>
                                    <p:animEffect filter="blinds(horizontal)" transition="in">
                                      <p:cBhvr additive="repl">
                                        <p:cTn id="94" dur="500"/>
                                        <p:tgtEl>
                                          <p:spTgt spid="702"/>
                                        </p:tgtEl>
                                      </p:cBhvr>
                                    </p:animEffect>
                                  </p:childTnLst>
                                </p:cTn>
                              </p:par>
                              <p:par>
                                <p:cTn id="95" nodeType="withEffect" fill="hold" presetClass="entr" presetID="3" presetSubtype="10">
                                  <p:stCondLst>
                                    <p:cond delay="0"/>
                                  </p:stCondLst>
                                  <p:childTnLst>
                                    <p:set>
                                      <p:cBhvr>
                                        <p:cTn id="96" dur="1" fill="hold">
                                          <p:stCondLst>
                                            <p:cond delay="0"/>
                                          </p:stCondLst>
                                        </p:cTn>
                                        <p:tgtEl>
                                          <p:spTgt spid="703"/>
                                        </p:tgtEl>
                                        <p:attrNameLst>
                                          <p:attrName>style.visibility</p:attrName>
                                        </p:attrNameLst>
                                      </p:cBhvr>
                                      <p:to>
                                        <p:strVal val="visible"/>
                                      </p:to>
                                    </p:set>
                                    <p:animEffect filter="blinds(horizontal)" transition="in">
                                      <p:cBhvr additive="repl">
                                        <p:cTn id="97" dur="500"/>
                                        <p:tgtEl>
                                          <p:spTgt spid="7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TextShape 1"/>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Gewinnschwelle als Minimum von Durchschnittskosten/Stückkosten</a:t>
            </a:r>
            <a:endParaRPr b="0" lang="en-US" sz="2800" spc="-1" strike="noStrike">
              <a:solidFill>
                <a:srgbClr val="000000"/>
              </a:solidFill>
              <a:latin typeface="Book Antiqua"/>
            </a:endParaRPr>
          </a:p>
        </p:txBody>
      </p:sp>
      <p:sp>
        <p:nvSpPr>
          <p:cNvPr id="707" name="Line 2"/>
          <p:cNvSpPr/>
          <p:nvPr/>
        </p:nvSpPr>
        <p:spPr>
          <a:xfrm flipV="1">
            <a:off x="1293480" y="1606320"/>
            <a:ext cx="24120" cy="4226040"/>
          </a:xfrm>
          <a:prstGeom prst="line">
            <a:avLst/>
          </a:prstGeom>
          <a:ln w="25560">
            <a:solidFill>
              <a:srgbClr val="000000"/>
            </a:solidFill>
            <a:round/>
            <a:tailEnd len="lg" type="triangle" w="med"/>
          </a:ln>
        </p:spPr>
        <p:style>
          <a:lnRef idx="0"/>
          <a:fillRef idx="0"/>
          <a:effectRef idx="0"/>
          <a:fontRef idx="minor"/>
        </p:style>
      </p:sp>
      <p:sp>
        <p:nvSpPr>
          <p:cNvPr id="708" name="Line 3"/>
          <p:cNvSpPr/>
          <p:nvPr/>
        </p:nvSpPr>
        <p:spPr>
          <a:xfrm>
            <a:off x="1217520" y="5830560"/>
            <a:ext cx="60120" cy="1800"/>
          </a:xfrm>
          <a:prstGeom prst="line">
            <a:avLst/>
          </a:prstGeom>
          <a:ln w="17640">
            <a:solidFill>
              <a:srgbClr val="000000"/>
            </a:solidFill>
            <a:round/>
          </a:ln>
        </p:spPr>
        <p:style>
          <a:lnRef idx="0"/>
          <a:fillRef idx="0"/>
          <a:effectRef idx="0"/>
          <a:fontRef idx="minor"/>
        </p:style>
      </p:sp>
      <p:sp>
        <p:nvSpPr>
          <p:cNvPr id="709" name="Line 4"/>
          <p:cNvSpPr/>
          <p:nvPr/>
        </p:nvSpPr>
        <p:spPr>
          <a:xfrm>
            <a:off x="1217520" y="4275000"/>
            <a:ext cx="60120" cy="1440"/>
          </a:xfrm>
          <a:prstGeom prst="line">
            <a:avLst/>
          </a:prstGeom>
          <a:ln w="17640">
            <a:solidFill>
              <a:srgbClr val="000000"/>
            </a:solidFill>
            <a:round/>
          </a:ln>
        </p:spPr>
        <p:style>
          <a:lnRef idx="0"/>
          <a:fillRef idx="0"/>
          <a:effectRef idx="0"/>
          <a:fontRef idx="minor"/>
        </p:style>
      </p:sp>
      <p:sp>
        <p:nvSpPr>
          <p:cNvPr id="710" name="Line 5"/>
          <p:cNvSpPr/>
          <p:nvPr/>
        </p:nvSpPr>
        <p:spPr>
          <a:xfrm>
            <a:off x="1217520" y="2720880"/>
            <a:ext cx="60120" cy="1440"/>
          </a:xfrm>
          <a:prstGeom prst="line">
            <a:avLst/>
          </a:prstGeom>
          <a:ln w="17640">
            <a:solidFill>
              <a:srgbClr val="000000"/>
            </a:solidFill>
            <a:round/>
          </a:ln>
        </p:spPr>
        <p:style>
          <a:lnRef idx="0"/>
          <a:fillRef idx="0"/>
          <a:effectRef idx="0"/>
          <a:fontRef idx="minor"/>
        </p:style>
      </p:sp>
      <p:sp>
        <p:nvSpPr>
          <p:cNvPr id="711" name="Line 6"/>
          <p:cNvSpPr/>
          <p:nvPr/>
        </p:nvSpPr>
        <p:spPr>
          <a:xfrm>
            <a:off x="1303200" y="5830560"/>
            <a:ext cx="7362720" cy="1800"/>
          </a:xfrm>
          <a:prstGeom prst="line">
            <a:avLst/>
          </a:prstGeom>
          <a:ln w="25560">
            <a:solidFill>
              <a:srgbClr val="000000"/>
            </a:solidFill>
            <a:round/>
            <a:tailEnd len="lg" type="triangle" w="med"/>
          </a:ln>
        </p:spPr>
        <p:style>
          <a:lnRef idx="0"/>
          <a:fillRef idx="0"/>
          <a:effectRef idx="0"/>
          <a:fontRef idx="minor"/>
        </p:style>
      </p:sp>
      <p:sp>
        <p:nvSpPr>
          <p:cNvPr id="712" name="Line 7"/>
          <p:cNvSpPr/>
          <p:nvPr/>
        </p:nvSpPr>
        <p:spPr>
          <a:xfrm flipV="1">
            <a:off x="1277640" y="5830560"/>
            <a:ext cx="1800" cy="60480"/>
          </a:xfrm>
          <a:prstGeom prst="line">
            <a:avLst/>
          </a:prstGeom>
          <a:ln w="17640">
            <a:solidFill>
              <a:srgbClr val="000000"/>
            </a:solidFill>
            <a:round/>
          </a:ln>
        </p:spPr>
        <p:style>
          <a:lnRef idx="0"/>
          <a:fillRef idx="0"/>
          <a:effectRef idx="0"/>
          <a:fontRef idx="minor"/>
        </p:style>
      </p:sp>
      <p:sp>
        <p:nvSpPr>
          <p:cNvPr id="713" name="Line 8"/>
          <p:cNvSpPr/>
          <p:nvPr/>
        </p:nvSpPr>
        <p:spPr>
          <a:xfrm flipV="1">
            <a:off x="2261880" y="5830560"/>
            <a:ext cx="1800" cy="60480"/>
          </a:xfrm>
          <a:prstGeom prst="line">
            <a:avLst/>
          </a:prstGeom>
          <a:ln w="17640">
            <a:solidFill>
              <a:srgbClr val="000000"/>
            </a:solidFill>
            <a:round/>
          </a:ln>
        </p:spPr>
        <p:style>
          <a:lnRef idx="0"/>
          <a:fillRef idx="0"/>
          <a:effectRef idx="0"/>
          <a:fontRef idx="minor"/>
        </p:style>
      </p:sp>
      <p:sp>
        <p:nvSpPr>
          <p:cNvPr id="714" name="Line 9"/>
          <p:cNvSpPr/>
          <p:nvPr/>
        </p:nvSpPr>
        <p:spPr>
          <a:xfrm flipV="1">
            <a:off x="3247920" y="5830560"/>
            <a:ext cx="1440" cy="60480"/>
          </a:xfrm>
          <a:prstGeom prst="line">
            <a:avLst/>
          </a:prstGeom>
          <a:ln w="17640">
            <a:solidFill>
              <a:srgbClr val="000000"/>
            </a:solidFill>
            <a:round/>
          </a:ln>
        </p:spPr>
        <p:style>
          <a:lnRef idx="0"/>
          <a:fillRef idx="0"/>
          <a:effectRef idx="0"/>
          <a:fontRef idx="minor"/>
        </p:style>
      </p:sp>
      <p:sp>
        <p:nvSpPr>
          <p:cNvPr id="715" name="Line 10"/>
          <p:cNvSpPr/>
          <p:nvPr/>
        </p:nvSpPr>
        <p:spPr>
          <a:xfrm flipV="1">
            <a:off x="4232160" y="5830560"/>
            <a:ext cx="1440" cy="60480"/>
          </a:xfrm>
          <a:prstGeom prst="line">
            <a:avLst/>
          </a:prstGeom>
          <a:ln w="17640">
            <a:solidFill>
              <a:srgbClr val="000000"/>
            </a:solidFill>
            <a:round/>
          </a:ln>
        </p:spPr>
        <p:style>
          <a:lnRef idx="0"/>
          <a:fillRef idx="0"/>
          <a:effectRef idx="0"/>
          <a:fontRef idx="minor"/>
        </p:style>
      </p:sp>
      <p:sp>
        <p:nvSpPr>
          <p:cNvPr id="716" name="Line 11"/>
          <p:cNvSpPr/>
          <p:nvPr/>
        </p:nvSpPr>
        <p:spPr>
          <a:xfrm flipV="1">
            <a:off x="5217840" y="5830560"/>
            <a:ext cx="1800" cy="60480"/>
          </a:xfrm>
          <a:prstGeom prst="line">
            <a:avLst/>
          </a:prstGeom>
          <a:ln w="17640">
            <a:solidFill>
              <a:srgbClr val="000000"/>
            </a:solidFill>
            <a:round/>
          </a:ln>
        </p:spPr>
        <p:style>
          <a:lnRef idx="0"/>
          <a:fillRef idx="0"/>
          <a:effectRef idx="0"/>
          <a:fontRef idx="minor"/>
        </p:style>
      </p:sp>
      <p:sp>
        <p:nvSpPr>
          <p:cNvPr id="717" name="Line 12"/>
          <p:cNvSpPr/>
          <p:nvPr/>
        </p:nvSpPr>
        <p:spPr>
          <a:xfrm flipV="1">
            <a:off x="6203880" y="5830560"/>
            <a:ext cx="1440" cy="60480"/>
          </a:xfrm>
          <a:prstGeom prst="line">
            <a:avLst/>
          </a:prstGeom>
          <a:ln w="17640">
            <a:solidFill>
              <a:srgbClr val="000000"/>
            </a:solidFill>
            <a:round/>
          </a:ln>
        </p:spPr>
        <p:style>
          <a:lnRef idx="0"/>
          <a:fillRef idx="0"/>
          <a:effectRef idx="0"/>
          <a:fontRef idx="minor"/>
        </p:style>
      </p:sp>
      <p:sp>
        <p:nvSpPr>
          <p:cNvPr id="718" name="Line 13"/>
          <p:cNvSpPr/>
          <p:nvPr/>
        </p:nvSpPr>
        <p:spPr>
          <a:xfrm flipV="1">
            <a:off x="7188120" y="5830560"/>
            <a:ext cx="1440" cy="60480"/>
          </a:xfrm>
          <a:prstGeom prst="line">
            <a:avLst/>
          </a:prstGeom>
          <a:ln w="17640">
            <a:solidFill>
              <a:srgbClr val="000000"/>
            </a:solidFill>
            <a:round/>
          </a:ln>
        </p:spPr>
        <p:style>
          <a:lnRef idx="0"/>
          <a:fillRef idx="0"/>
          <a:effectRef idx="0"/>
          <a:fontRef idx="minor"/>
        </p:style>
      </p:sp>
      <p:sp>
        <p:nvSpPr>
          <p:cNvPr id="719" name="Line 14"/>
          <p:cNvSpPr/>
          <p:nvPr/>
        </p:nvSpPr>
        <p:spPr>
          <a:xfrm flipV="1">
            <a:off x="8173800" y="5830560"/>
            <a:ext cx="1800" cy="60480"/>
          </a:xfrm>
          <a:prstGeom prst="line">
            <a:avLst/>
          </a:prstGeom>
          <a:ln w="17640">
            <a:solidFill>
              <a:srgbClr val="000000"/>
            </a:solidFill>
            <a:round/>
          </a:ln>
        </p:spPr>
        <p:style>
          <a:lnRef idx="0"/>
          <a:fillRef idx="0"/>
          <a:effectRef idx="0"/>
          <a:fontRef idx="minor"/>
        </p:style>
      </p:sp>
      <p:sp>
        <p:nvSpPr>
          <p:cNvPr id="720" name="CustomShape 15"/>
          <p:cNvSpPr/>
          <p:nvPr/>
        </p:nvSpPr>
        <p:spPr>
          <a:xfrm>
            <a:off x="1027080" y="573552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721" name="CustomShape 16"/>
          <p:cNvSpPr/>
          <p:nvPr/>
        </p:nvSpPr>
        <p:spPr>
          <a:xfrm>
            <a:off x="1027080" y="418140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722" name="CustomShape 17"/>
          <p:cNvSpPr/>
          <p:nvPr/>
        </p:nvSpPr>
        <p:spPr>
          <a:xfrm>
            <a:off x="923760" y="26258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723" name="CustomShape 18"/>
          <p:cNvSpPr/>
          <p:nvPr/>
        </p:nvSpPr>
        <p:spPr>
          <a:xfrm>
            <a:off x="12254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724" name="CustomShape 19"/>
          <p:cNvSpPr/>
          <p:nvPr/>
        </p:nvSpPr>
        <p:spPr>
          <a:xfrm>
            <a:off x="22114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725" name="CustomShape 20"/>
          <p:cNvSpPr/>
          <p:nvPr/>
        </p:nvSpPr>
        <p:spPr>
          <a:xfrm>
            <a:off x="31957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726" name="CustomShape 21"/>
          <p:cNvSpPr/>
          <p:nvPr/>
        </p:nvSpPr>
        <p:spPr>
          <a:xfrm>
            <a:off x="41814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727" name="CustomShape 22"/>
          <p:cNvSpPr/>
          <p:nvPr/>
        </p:nvSpPr>
        <p:spPr>
          <a:xfrm>
            <a:off x="51656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728" name="CustomShape 23"/>
          <p:cNvSpPr/>
          <p:nvPr/>
        </p:nvSpPr>
        <p:spPr>
          <a:xfrm>
            <a:off x="61516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729" name="CustomShape 24"/>
          <p:cNvSpPr/>
          <p:nvPr/>
        </p:nvSpPr>
        <p:spPr>
          <a:xfrm>
            <a:off x="71359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730" name="CustomShape 25"/>
          <p:cNvSpPr/>
          <p:nvPr/>
        </p:nvSpPr>
        <p:spPr>
          <a:xfrm>
            <a:off x="81216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7</a:t>
            </a:r>
            <a:endParaRPr b="0" lang="en-US" sz="1600" spc="-1" strike="noStrike">
              <a:latin typeface="Arial"/>
            </a:endParaRPr>
          </a:p>
        </p:txBody>
      </p:sp>
      <p:sp>
        <p:nvSpPr>
          <p:cNvPr id="731" name="CustomShape 26"/>
          <p:cNvSpPr/>
          <p:nvPr/>
        </p:nvSpPr>
        <p:spPr>
          <a:xfrm>
            <a:off x="6307200" y="2116080"/>
            <a:ext cx="1114200" cy="456840"/>
          </a:xfrm>
          <a:prstGeom prst="rect">
            <a:avLst/>
          </a:prstGeom>
          <a:noFill/>
          <a:ln>
            <a:noFill/>
          </a:ln>
        </p:spPr>
        <p:style>
          <a:lnRef idx="0"/>
          <a:fillRef idx="0"/>
          <a:effectRef idx="0"/>
          <a:fontRef idx="minor"/>
        </p:style>
      </p:sp>
      <p:sp>
        <p:nvSpPr>
          <p:cNvPr id="732" name="CustomShape 27"/>
          <p:cNvSpPr/>
          <p:nvPr/>
        </p:nvSpPr>
        <p:spPr>
          <a:xfrm>
            <a:off x="3732120" y="2116080"/>
            <a:ext cx="1269720" cy="456840"/>
          </a:xfrm>
          <a:prstGeom prst="rect">
            <a:avLst/>
          </a:prstGeom>
          <a:noFill/>
          <a:ln>
            <a:noFill/>
          </a:ln>
        </p:spPr>
        <p:style>
          <a:lnRef idx="0"/>
          <a:fillRef idx="0"/>
          <a:effectRef idx="0"/>
          <a:fontRef idx="minor"/>
        </p:style>
      </p:sp>
      <p:sp>
        <p:nvSpPr>
          <p:cNvPr id="733" name="CustomShape 28"/>
          <p:cNvSpPr/>
          <p:nvPr/>
        </p:nvSpPr>
        <p:spPr>
          <a:xfrm>
            <a:off x="7308720" y="4500720"/>
            <a:ext cx="1269720" cy="682200"/>
          </a:xfrm>
          <a:prstGeom prst="rect">
            <a:avLst/>
          </a:prstGeom>
          <a:noFill/>
          <a:ln>
            <a:noFill/>
          </a:ln>
        </p:spPr>
        <p:style>
          <a:lnRef idx="0"/>
          <a:fillRef idx="0"/>
          <a:effectRef idx="0"/>
          <a:fontRef idx="minor"/>
        </p:style>
      </p:sp>
      <p:sp>
        <p:nvSpPr>
          <p:cNvPr id="734" name="CustomShape 29"/>
          <p:cNvSpPr/>
          <p:nvPr/>
        </p:nvSpPr>
        <p:spPr>
          <a:xfrm>
            <a:off x="525600" y="3238560"/>
            <a:ext cx="717120" cy="267840"/>
          </a:xfrm>
          <a:prstGeom prst="rect">
            <a:avLst/>
          </a:prstGeom>
          <a:noFill/>
          <a:ln>
            <a:noFill/>
          </a:ln>
        </p:spPr>
        <p:style>
          <a:lnRef idx="0"/>
          <a:fillRef idx="0"/>
          <a:effectRef idx="0"/>
          <a:fontRef idx="minor"/>
        </p:style>
      </p:sp>
      <p:sp>
        <p:nvSpPr>
          <p:cNvPr id="735" name="CustomShape 30"/>
          <p:cNvSpPr/>
          <p:nvPr/>
        </p:nvSpPr>
        <p:spPr>
          <a:xfrm>
            <a:off x="557640" y="3273480"/>
            <a:ext cx="6901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Preis </a:t>
            </a:r>
            <a:r>
              <a:rPr b="0" i="1" lang="en-US" sz="1600" spc="-1" strike="noStrike">
                <a:solidFill>
                  <a:srgbClr val="000000"/>
                </a:solidFill>
                <a:latin typeface="Arial"/>
              </a:rPr>
              <a:t>p</a:t>
            </a:r>
            <a:r>
              <a:rPr b="0" lang="en-US" sz="1600" spc="-1" strike="noStrike">
                <a:solidFill>
                  <a:srgbClr val="000000"/>
                </a:solidFill>
                <a:latin typeface="Arial"/>
              </a:rPr>
              <a:t> </a:t>
            </a:r>
            <a:endParaRPr b="0" lang="en-US" sz="1600" spc="-1" strike="noStrike">
              <a:latin typeface="Arial"/>
            </a:endParaRPr>
          </a:p>
        </p:txBody>
      </p:sp>
      <p:sp>
        <p:nvSpPr>
          <p:cNvPr id="736" name="CustomShape 31"/>
          <p:cNvSpPr/>
          <p:nvPr/>
        </p:nvSpPr>
        <p:spPr>
          <a:xfrm>
            <a:off x="7818480" y="5927760"/>
            <a:ext cx="882360" cy="266400"/>
          </a:xfrm>
          <a:prstGeom prst="rect">
            <a:avLst/>
          </a:prstGeom>
          <a:solidFill>
            <a:srgbClr val="ffffff"/>
          </a:solidFill>
          <a:ln>
            <a:noFill/>
          </a:ln>
        </p:spPr>
        <p:style>
          <a:lnRef idx="0"/>
          <a:fillRef idx="0"/>
          <a:effectRef idx="0"/>
          <a:fontRef idx="minor"/>
        </p:style>
      </p:sp>
      <p:sp>
        <p:nvSpPr>
          <p:cNvPr id="737" name="CustomShape 32"/>
          <p:cNvSpPr/>
          <p:nvPr/>
        </p:nvSpPr>
        <p:spPr>
          <a:xfrm>
            <a:off x="7703640" y="594684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738" name="CustomShape 33"/>
          <p:cNvSpPr/>
          <p:nvPr/>
        </p:nvSpPr>
        <p:spPr>
          <a:xfrm>
            <a:off x="6696000" y="5892840"/>
            <a:ext cx="258480" cy="275760"/>
          </a:xfrm>
          <a:prstGeom prst="rect">
            <a:avLst/>
          </a:prstGeom>
          <a:noFill/>
          <a:ln>
            <a:noFill/>
          </a:ln>
        </p:spPr>
        <p:style>
          <a:lnRef idx="0"/>
          <a:fillRef idx="0"/>
          <a:effectRef idx="0"/>
          <a:fontRef idx="minor"/>
        </p:style>
      </p:sp>
      <p:grpSp>
        <p:nvGrpSpPr>
          <p:cNvPr id="739" name="Group 34"/>
          <p:cNvGrpSpPr/>
          <p:nvPr/>
        </p:nvGrpSpPr>
        <p:grpSpPr>
          <a:xfrm>
            <a:off x="3117960" y="1600200"/>
            <a:ext cx="5435280" cy="2315880"/>
            <a:chOff x="3117960" y="1600200"/>
            <a:chExt cx="5435280" cy="2315880"/>
          </a:xfrm>
        </p:grpSpPr>
        <p:sp>
          <p:nvSpPr>
            <p:cNvPr id="740" name="CustomShape 35"/>
            <p:cNvSpPr/>
            <p:nvPr/>
          </p:nvSpPr>
          <p:spPr>
            <a:xfrm>
              <a:off x="3624120" y="1676520"/>
              <a:ext cx="2391840" cy="48708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Durchschnittskosten </a:t>
              </a:r>
              <a:br/>
              <a:r>
                <a:rPr b="0" lang="en-US" sz="1600" spc="-1" strike="noStrike">
                  <a:solidFill>
                    <a:srgbClr val="000000"/>
                  </a:solidFill>
                  <a:latin typeface="Arial"/>
                </a:rPr>
                <a:t>(Stückkosten)</a:t>
              </a:r>
              <a:endParaRPr b="0" lang="en-US" sz="1600" spc="-1" strike="noStrike">
                <a:latin typeface="Arial"/>
              </a:endParaRPr>
            </a:p>
          </p:txBody>
        </p:sp>
        <p:sp>
          <p:nvSpPr>
            <p:cNvPr id="741" name="CustomShape 36"/>
            <p:cNvSpPr/>
            <p:nvPr/>
          </p:nvSpPr>
          <p:spPr>
            <a:xfrm>
              <a:off x="3624120" y="1676520"/>
              <a:ext cx="2391840" cy="620280"/>
            </a:xfrm>
            <a:prstGeom prst="rect">
              <a:avLst/>
            </a:prstGeom>
            <a:blipFill rotWithShape="0">
              <a:blip r:embed="rId1"/>
              <a:stretch>
                <a:fillRect l="-5347" t="-1936" r="0" b="-17618"/>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742" name="CustomShape 37"/>
            <p:cNvSpPr/>
            <p:nvPr/>
          </p:nvSpPr>
          <p:spPr>
            <a:xfrm>
              <a:off x="3117960" y="1600200"/>
              <a:ext cx="87120" cy="155160"/>
            </a:xfrm>
            <a:custGeom>
              <a:avLst/>
              <a:gdLst/>
              <a:ahLst/>
              <a:rect l="l" t="t" r="r" b="b"/>
              <a:pathLst>
                <a:path w="55" h="98">
                  <a:moveTo>
                    <a:pt x="0" y="0"/>
                  </a:moveTo>
                  <a:lnTo>
                    <a:pt x="38" y="92"/>
                  </a:lnTo>
                  <a:lnTo>
                    <a:pt x="55" y="98"/>
                  </a:lnTo>
                  <a:lnTo>
                    <a:pt x="17" y="5"/>
                  </a:lnTo>
                  <a:lnTo>
                    <a:pt x="0" y="0"/>
                  </a:lnTo>
                  <a:close/>
                </a:path>
              </a:pathLst>
            </a:custGeom>
            <a:solidFill>
              <a:srgbClr val="000000"/>
            </a:solidFill>
            <a:ln>
              <a:noFill/>
            </a:ln>
          </p:spPr>
          <p:style>
            <a:lnRef idx="0"/>
            <a:fillRef idx="0"/>
            <a:effectRef idx="0"/>
            <a:fontRef idx="minor"/>
          </p:style>
        </p:sp>
        <p:sp>
          <p:nvSpPr>
            <p:cNvPr id="743" name="CustomShape 38"/>
            <p:cNvSpPr/>
            <p:nvPr/>
          </p:nvSpPr>
          <p:spPr>
            <a:xfrm>
              <a:off x="3178080" y="1712880"/>
              <a:ext cx="34560" cy="33120"/>
            </a:xfrm>
            <a:custGeom>
              <a:avLst/>
              <a:gdLst/>
              <a:ahLst/>
              <a:rect l="l" t="t" r="r" b="b"/>
              <a:pathLst>
                <a:path w="22" h="21">
                  <a:moveTo>
                    <a:pt x="0" y="0"/>
                  </a:moveTo>
                  <a:lnTo>
                    <a:pt x="6" y="16"/>
                  </a:lnTo>
                  <a:lnTo>
                    <a:pt x="22" y="21"/>
                  </a:lnTo>
                  <a:lnTo>
                    <a:pt x="17" y="5"/>
                  </a:lnTo>
                  <a:lnTo>
                    <a:pt x="0" y="0"/>
                  </a:lnTo>
                  <a:close/>
                </a:path>
              </a:pathLst>
            </a:custGeom>
            <a:solidFill>
              <a:srgbClr val="000000"/>
            </a:solidFill>
            <a:ln>
              <a:noFill/>
            </a:ln>
          </p:spPr>
          <p:style>
            <a:lnRef idx="0"/>
            <a:fillRef idx="0"/>
            <a:effectRef idx="0"/>
            <a:fontRef idx="minor"/>
          </p:style>
        </p:sp>
        <p:sp>
          <p:nvSpPr>
            <p:cNvPr id="744" name="CustomShape 39"/>
            <p:cNvSpPr/>
            <p:nvPr/>
          </p:nvSpPr>
          <p:spPr>
            <a:xfrm>
              <a:off x="3230640" y="1833480"/>
              <a:ext cx="34560" cy="25200"/>
            </a:xfrm>
            <a:custGeom>
              <a:avLst/>
              <a:gdLst/>
              <a:ahLst/>
              <a:rect l="l" t="t" r="r" b="b"/>
              <a:pathLst>
                <a:path w="22" h="16">
                  <a:moveTo>
                    <a:pt x="0" y="0"/>
                  </a:moveTo>
                  <a:lnTo>
                    <a:pt x="5" y="11"/>
                  </a:lnTo>
                  <a:lnTo>
                    <a:pt x="22" y="16"/>
                  </a:lnTo>
                  <a:lnTo>
                    <a:pt x="16" y="5"/>
                  </a:lnTo>
                  <a:lnTo>
                    <a:pt x="0" y="0"/>
                  </a:lnTo>
                  <a:close/>
                </a:path>
              </a:pathLst>
            </a:custGeom>
            <a:solidFill>
              <a:srgbClr val="000000"/>
            </a:solidFill>
            <a:ln>
              <a:noFill/>
            </a:ln>
          </p:spPr>
          <p:style>
            <a:lnRef idx="0"/>
            <a:fillRef idx="0"/>
            <a:effectRef idx="0"/>
            <a:fontRef idx="minor"/>
          </p:style>
        </p:sp>
        <p:sp>
          <p:nvSpPr>
            <p:cNvPr id="745" name="CustomShape 40"/>
            <p:cNvSpPr/>
            <p:nvPr/>
          </p:nvSpPr>
          <p:spPr>
            <a:xfrm>
              <a:off x="3238560" y="1816200"/>
              <a:ext cx="87120" cy="147240"/>
            </a:xfrm>
            <a:custGeom>
              <a:avLst/>
              <a:gdLst/>
              <a:ahLst/>
              <a:rect l="l" t="t" r="r" b="b"/>
              <a:pathLst>
                <a:path w="55" h="93">
                  <a:moveTo>
                    <a:pt x="0" y="0"/>
                  </a:moveTo>
                  <a:lnTo>
                    <a:pt x="39" y="87"/>
                  </a:lnTo>
                  <a:lnTo>
                    <a:pt x="55" y="93"/>
                  </a:lnTo>
                  <a:lnTo>
                    <a:pt x="17" y="5"/>
                  </a:lnTo>
                  <a:lnTo>
                    <a:pt x="0" y="0"/>
                  </a:lnTo>
                  <a:close/>
                </a:path>
              </a:pathLst>
            </a:custGeom>
            <a:solidFill>
              <a:srgbClr val="000000"/>
            </a:solidFill>
            <a:ln>
              <a:noFill/>
            </a:ln>
          </p:spPr>
          <p:style>
            <a:lnRef idx="0"/>
            <a:fillRef idx="0"/>
            <a:effectRef idx="0"/>
            <a:fontRef idx="minor"/>
          </p:style>
        </p:sp>
        <p:sp>
          <p:nvSpPr>
            <p:cNvPr id="746" name="CustomShape 41"/>
            <p:cNvSpPr/>
            <p:nvPr/>
          </p:nvSpPr>
          <p:spPr>
            <a:xfrm>
              <a:off x="3300480" y="1919160"/>
              <a:ext cx="42480" cy="43920"/>
            </a:xfrm>
            <a:custGeom>
              <a:avLst/>
              <a:gdLst/>
              <a:ahLst/>
              <a:rect l="l" t="t" r="r" b="b"/>
              <a:pathLst>
                <a:path w="27" h="28">
                  <a:moveTo>
                    <a:pt x="0" y="0"/>
                  </a:moveTo>
                  <a:lnTo>
                    <a:pt x="10" y="22"/>
                  </a:lnTo>
                  <a:lnTo>
                    <a:pt x="27" y="28"/>
                  </a:lnTo>
                  <a:lnTo>
                    <a:pt x="16" y="6"/>
                  </a:lnTo>
                  <a:lnTo>
                    <a:pt x="0" y="0"/>
                  </a:lnTo>
                  <a:close/>
                </a:path>
              </a:pathLst>
            </a:custGeom>
            <a:solidFill>
              <a:srgbClr val="000000"/>
            </a:solidFill>
            <a:ln>
              <a:noFill/>
            </a:ln>
          </p:spPr>
          <p:style>
            <a:lnRef idx="0"/>
            <a:fillRef idx="0"/>
            <a:effectRef idx="0"/>
            <a:fontRef idx="minor"/>
          </p:style>
        </p:sp>
        <p:sp>
          <p:nvSpPr>
            <p:cNvPr id="747" name="CustomShape 42"/>
            <p:cNvSpPr/>
            <p:nvPr/>
          </p:nvSpPr>
          <p:spPr>
            <a:xfrm>
              <a:off x="3351240" y="2014560"/>
              <a:ext cx="129960" cy="164880"/>
            </a:xfrm>
            <a:custGeom>
              <a:avLst/>
              <a:gdLst/>
              <a:ahLst/>
              <a:rect l="l" t="t" r="r" b="b"/>
              <a:pathLst>
                <a:path w="82" h="104">
                  <a:moveTo>
                    <a:pt x="0" y="0"/>
                  </a:moveTo>
                  <a:lnTo>
                    <a:pt x="60" y="98"/>
                  </a:lnTo>
                  <a:lnTo>
                    <a:pt x="82" y="104"/>
                  </a:lnTo>
                  <a:lnTo>
                    <a:pt x="22" y="6"/>
                  </a:lnTo>
                  <a:lnTo>
                    <a:pt x="0" y="0"/>
                  </a:lnTo>
                  <a:close/>
                </a:path>
              </a:pathLst>
            </a:custGeom>
            <a:solidFill>
              <a:srgbClr val="000000"/>
            </a:solidFill>
            <a:ln>
              <a:noFill/>
            </a:ln>
          </p:spPr>
          <p:style>
            <a:lnRef idx="0"/>
            <a:fillRef idx="0"/>
            <a:effectRef idx="0"/>
            <a:fontRef idx="minor"/>
          </p:style>
        </p:sp>
        <p:sp>
          <p:nvSpPr>
            <p:cNvPr id="748" name="CustomShape 43"/>
            <p:cNvSpPr/>
            <p:nvPr/>
          </p:nvSpPr>
          <p:spPr>
            <a:xfrm>
              <a:off x="3481560" y="2197080"/>
              <a:ext cx="129960" cy="171000"/>
            </a:xfrm>
            <a:custGeom>
              <a:avLst/>
              <a:gdLst/>
              <a:ahLst/>
              <a:rect l="l" t="t" r="r" b="b"/>
              <a:pathLst>
                <a:path w="82" h="108">
                  <a:moveTo>
                    <a:pt x="0" y="0"/>
                  </a:moveTo>
                  <a:lnTo>
                    <a:pt x="60" y="103"/>
                  </a:lnTo>
                  <a:lnTo>
                    <a:pt x="82" y="108"/>
                  </a:lnTo>
                  <a:lnTo>
                    <a:pt x="22" y="5"/>
                  </a:lnTo>
                  <a:lnTo>
                    <a:pt x="0" y="0"/>
                  </a:lnTo>
                  <a:close/>
                </a:path>
              </a:pathLst>
            </a:custGeom>
            <a:solidFill>
              <a:srgbClr val="000000"/>
            </a:solidFill>
            <a:ln>
              <a:noFill/>
            </a:ln>
          </p:spPr>
          <p:style>
            <a:lnRef idx="0"/>
            <a:fillRef idx="0"/>
            <a:effectRef idx="0"/>
            <a:fontRef idx="minor"/>
          </p:style>
        </p:sp>
        <p:sp>
          <p:nvSpPr>
            <p:cNvPr id="749" name="CustomShape 44"/>
            <p:cNvSpPr/>
            <p:nvPr/>
          </p:nvSpPr>
          <p:spPr>
            <a:xfrm>
              <a:off x="3637080" y="2413080"/>
              <a:ext cx="60120" cy="50400"/>
            </a:xfrm>
            <a:custGeom>
              <a:avLst/>
              <a:gdLst/>
              <a:ahLst/>
              <a:rect l="l" t="t" r="r" b="b"/>
              <a:pathLst>
                <a:path w="38" h="32">
                  <a:moveTo>
                    <a:pt x="0" y="0"/>
                  </a:moveTo>
                  <a:lnTo>
                    <a:pt x="16" y="27"/>
                  </a:lnTo>
                  <a:lnTo>
                    <a:pt x="38" y="32"/>
                  </a:lnTo>
                  <a:lnTo>
                    <a:pt x="22" y="5"/>
                  </a:lnTo>
                  <a:lnTo>
                    <a:pt x="0" y="0"/>
                  </a:lnTo>
                  <a:close/>
                </a:path>
              </a:pathLst>
            </a:custGeom>
            <a:solidFill>
              <a:srgbClr val="000000"/>
            </a:solidFill>
            <a:ln>
              <a:noFill/>
            </a:ln>
          </p:spPr>
          <p:style>
            <a:lnRef idx="0"/>
            <a:fillRef idx="0"/>
            <a:effectRef idx="0"/>
            <a:fontRef idx="minor"/>
          </p:style>
        </p:sp>
        <p:sp>
          <p:nvSpPr>
            <p:cNvPr id="750" name="CustomShape 45"/>
            <p:cNvSpPr/>
            <p:nvPr/>
          </p:nvSpPr>
          <p:spPr>
            <a:xfrm>
              <a:off x="3714840" y="2541600"/>
              <a:ext cx="42480" cy="17280"/>
            </a:xfrm>
            <a:custGeom>
              <a:avLst/>
              <a:gdLst/>
              <a:ahLst/>
              <a:rect l="l" t="t" r="r" b="b"/>
              <a:pathLst>
                <a:path w="27" h="11">
                  <a:moveTo>
                    <a:pt x="0" y="0"/>
                  </a:moveTo>
                  <a:lnTo>
                    <a:pt x="5" y="6"/>
                  </a:lnTo>
                  <a:lnTo>
                    <a:pt x="27" y="11"/>
                  </a:lnTo>
                  <a:lnTo>
                    <a:pt x="22" y="6"/>
                  </a:lnTo>
                  <a:lnTo>
                    <a:pt x="0" y="0"/>
                  </a:lnTo>
                  <a:close/>
                </a:path>
              </a:pathLst>
            </a:custGeom>
            <a:solidFill>
              <a:srgbClr val="000000"/>
            </a:solidFill>
            <a:ln>
              <a:noFill/>
            </a:ln>
          </p:spPr>
          <p:style>
            <a:lnRef idx="0"/>
            <a:fillRef idx="0"/>
            <a:effectRef idx="0"/>
            <a:fontRef idx="minor"/>
          </p:style>
        </p:sp>
        <p:sp>
          <p:nvSpPr>
            <p:cNvPr id="751" name="CustomShape 46"/>
            <p:cNvSpPr/>
            <p:nvPr/>
          </p:nvSpPr>
          <p:spPr>
            <a:xfrm>
              <a:off x="3722760" y="2516040"/>
              <a:ext cx="137880" cy="163080"/>
            </a:xfrm>
            <a:custGeom>
              <a:avLst/>
              <a:gdLst/>
              <a:ahLst/>
              <a:rect l="l" t="t" r="r" b="b"/>
              <a:pathLst>
                <a:path w="87" h="103">
                  <a:moveTo>
                    <a:pt x="0" y="0"/>
                  </a:moveTo>
                  <a:lnTo>
                    <a:pt x="66" y="98"/>
                  </a:lnTo>
                  <a:lnTo>
                    <a:pt x="87" y="103"/>
                  </a:lnTo>
                  <a:lnTo>
                    <a:pt x="22" y="5"/>
                  </a:lnTo>
                  <a:lnTo>
                    <a:pt x="0" y="0"/>
                  </a:lnTo>
                  <a:close/>
                </a:path>
              </a:pathLst>
            </a:custGeom>
            <a:solidFill>
              <a:srgbClr val="000000"/>
            </a:solidFill>
            <a:ln>
              <a:noFill/>
            </a:ln>
          </p:spPr>
          <p:style>
            <a:lnRef idx="0"/>
            <a:fillRef idx="0"/>
            <a:effectRef idx="0"/>
            <a:fontRef idx="minor"/>
          </p:style>
        </p:sp>
        <p:sp>
          <p:nvSpPr>
            <p:cNvPr id="752" name="CustomShape 47"/>
            <p:cNvSpPr/>
            <p:nvPr/>
          </p:nvSpPr>
          <p:spPr>
            <a:xfrm>
              <a:off x="3895560" y="2714760"/>
              <a:ext cx="60120" cy="52200"/>
            </a:xfrm>
            <a:custGeom>
              <a:avLst/>
              <a:gdLst/>
              <a:ahLst/>
              <a:rect l="l" t="t" r="r" b="b"/>
              <a:pathLst>
                <a:path w="38" h="33">
                  <a:moveTo>
                    <a:pt x="0" y="0"/>
                  </a:moveTo>
                  <a:lnTo>
                    <a:pt x="16" y="27"/>
                  </a:lnTo>
                  <a:lnTo>
                    <a:pt x="38" y="33"/>
                  </a:lnTo>
                  <a:lnTo>
                    <a:pt x="22" y="6"/>
                  </a:lnTo>
                  <a:lnTo>
                    <a:pt x="0" y="0"/>
                  </a:lnTo>
                  <a:close/>
                </a:path>
              </a:pathLst>
            </a:custGeom>
            <a:solidFill>
              <a:srgbClr val="000000"/>
            </a:solidFill>
            <a:ln>
              <a:noFill/>
            </a:ln>
          </p:spPr>
          <p:style>
            <a:lnRef idx="0"/>
            <a:fillRef idx="0"/>
            <a:effectRef idx="0"/>
            <a:fontRef idx="minor"/>
          </p:style>
        </p:sp>
        <p:sp>
          <p:nvSpPr>
            <p:cNvPr id="753" name="CustomShape 48"/>
            <p:cNvSpPr/>
            <p:nvPr/>
          </p:nvSpPr>
          <p:spPr>
            <a:xfrm>
              <a:off x="3973680" y="2784600"/>
              <a:ext cx="147240" cy="155160"/>
            </a:xfrm>
            <a:custGeom>
              <a:avLst/>
              <a:gdLst/>
              <a:ahLst/>
              <a:rect l="l" t="t" r="r" b="b"/>
              <a:pathLst>
                <a:path w="93" h="98">
                  <a:moveTo>
                    <a:pt x="0" y="0"/>
                  </a:moveTo>
                  <a:lnTo>
                    <a:pt x="71" y="92"/>
                  </a:lnTo>
                  <a:lnTo>
                    <a:pt x="93" y="98"/>
                  </a:lnTo>
                  <a:lnTo>
                    <a:pt x="22" y="5"/>
                  </a:lnTo>
                  <a:lnTo>
                    <a:pt x="0" y="0"/>
                  </a:lnTo>
                  <a:close/>
                </a:path>
              </a:pathLst>
            </a:custGeom>
            <a:solidFill>
              <a:srgbClr val="000000"/>
            </a:solidFill>
            <a:ln>
              <a:noFill/>
            </a:ln>
          </p:spPr>
          <p:style>
            <a:lnRef idx="0"/>
            <a:fillRef idx="0"/>
            <a:effectRef idx="0"/>
            <a:fontRef idx="minor"/>
          </p:style>
        </p:sp>
        <p:sp>
          <p:nvSpPr>
            <p:cNvPr id="754" name="CustomShape 49"/>
            <p:cNvSpPr/>
            <p:nvPr/>
          </p:nvSpPr>
          <p:spPr>
            <a:xfrm>
              <a:off x="4206960" y="3017880"/>
              <a:ext cx="164880" cy="128160"/>
            </a:xfrm>
            <a:custGeom>
              <a:avLst/>
              <a:gdLst/>
              <a:ahLst/>
              <a:rect l="l" t="t" r="r" b="b"/>
              <a:pathLst>
                <a:path w="104" h="81">
                  <a:moveTo>
                    <a:pt x="0" y="21"/>
                  </a:moveTo>
                  <a:lnTo>
                    <a:pt x="98" y="81"/>
                  </a:lnTo>
                  <a:lnTo>
                    <a:pt x="104" y="60"/>
                  </a:lnTo>
                  <a:lnTo>
                    <a:pt x="6" y="0"/>
                  </a:lnTo>
                  <a:lnTo>
                    <a:pt x="0" y="21"/>
                  </a:lnTo>
                  <a:close/>
                </a:path>
              </a:pathLst>
            </a:custGeom>
            <a:solidFill>
              <a:srgbClr val="000000"/>
            </a:solidFill>
            <a:ln>
              <a:noFill/>
            </a:ln>
          </p:spPr>
          <p:style>
            <a:lnRef idx="0"/>
            <a:fillRef idx="0"/>
            <a:effectRef idx="0"/>
            <a:fontRef idx="minor"/>
          </p:style>
        </p:sp>
        <p:sp>
          <p:nvSpPr>
            <p:cNvPr id="755" name="CustomShape 50"/>
            <p:cNvSpPr/>
            <p:nvPr/>
          </p:nvSpPr>
          <p:spPr>
            <a:xfrm>
              <a:off x="4457880" y="3206880"/>
              <a:ext cx="163080" cy="122040"/>
            </a:xfrm>
            <a:custGeom>
              <a:avLst/>
              <a:gdLst/>
              <a:ahLst/>
              <a:rect l="l" t="t" r="r" b="b"/>
              <a:pathLst>
                <a:path w="103" h="77">
                  <a:moveTo>
                    <a:pt x="0" y="22"/>
                  </a:moveTo>
                  <a:lnTo>
                    <a:pt x="98" y="77"/>
                  </a:lnTo>
                  <a:lnTo>
                    <a:pt x="103" y="55"/>
                  </a:lnTo>
                  <a:lnTo>
                    <a:pt x="5" y="0"/>
                  </a:lnTo>
                  <a:lnTo>
                    <a:pt x="0" y="22"/>
                  </a:lnTo>
                  <a:close/>
                </a:path>
              </a:pathLst>
            </a:custGeom>
            <a:solidFill>
              <a:srgbClr val="000000"/>
            </a:solidFill>
            <a:ln>
              <a:noFill/>
            </a:ln>
          </p:spPr>
          <p:style>
            <a:lnRef idx="0"/>
            <a:fillRef idx="0"/>
            <a:effectRef idx="0"/>
            <a:fontRef idx="minor"/>
          </p:style>
        </p:sp>
        <p:sp>
          <p:nvSpPr>
            <p:cNvPr id="756" name="CustomShape 51"/>
            <p:cNvSpPr/>
            <p:nvPr/>
          </p:nvSpPr>
          <p:spPr>
            <a:xfrm>
              <a:off x="4699080" y="3379680"/>
              <a:ext cx="164880" cy="95040"/>
            </a:xfrm>
            <a:custGeom>
              <a:avLst/>
              <a:gdLst/>
              <a:ahLst/>
              <a:rect l="l" t="t" r="r" b="b"/>
              <a:pathLst>
                <a:path w="104" h="60">
                  <a:moveTo>
                    <a:pt x="0" y="17"/>
                  </a:moveTo>
                  <a:lnTo>
                    <a:pt x="98" y="60"/>
                  </a:lnTo>
                  <a:lnTo>
                    <a:pt x="104" y="44"/>
                  </a:lnTo>
                  <a:lnTo>
                    <a:pt x="6" y="0"/>
                  </a:lnTo>
                  <a:lnTo>
                    <a:pt x="0" y="17"/>
                  </a:lnTo>
                  <a:close/>
                </a:path>
              </a:pathLst>
            </a:custGeom>
            <a:solidFill>
              <a:srgbClr val="000000"/>
            </a:solidFill>
            <a:ln>
              <a:noFill/>
            </a:ln>
          </p:spPr>
          <p:style>
            <a:lnRef idx="0"/>
            <a:fillRef idx="0"/>
            <a:effectRef idx="0"/>
            <a:fontRef idx="minor"/>
          </p:style>
        </p:sp>
        <p:sp>
          <p:nvSpPr>
            <p:cNvPr id="757" name="CustomShape 52"/>
            <p:cNvSpPr/>
            <p:nvPr/>
          </p:nvSpPr>
          <p:spPr>
            <a:xfrm>
              <a:off x="4959360" y="3510000"/>
              <a:ext cx="145800" cy="85320"/>
            </a:xfrm>
            <a:custGeom>
              <a:avLst/>
              <a:gdLst/>
              <a:ahLst/>
              <a:rect l="l" t="t" r="r" b="b"/>
              <a:pathLst>
                <a:path w="92" h="54">
                  <a:moveTo>
                    <a:pt x="0" y="16"/>
                  </a:moveTo>
                  <a:lnTo>
                    <a:pt x="87" y="54"/>
                  </a:lnTo>
                  <a:lnTo>
                    <a:pt x="92" y="38"/>
                  </a:lnTo>
                  <a:lnTo>
                    <a:pt x="5" y="0"/>
                  </a:lnTo>
                  <a:lnTo>
                    <a:pt x="0" y="16"/>
                  </a:lnTo>
                  <a:close/>
                </a:path>
              </a:pathLst>
            </a:custGeom>
            <a:solidFill>
              <a:srgbClr val="000000"/>
            </a:solidFill>
            <a:ln>
              <a:noFill/>
            </a:ln>
          </p:spPr>
          <p:style>
            <a:lnRef idx="0"/>
            <a:fillRef idx="0"/>
            <a:effectRef idx="0"/>
            <a:fontRef idx="minor"/>
          </p:style>
        </p:sp>
        <p:sp>
          <p:nvSpPr>
            <p:cNvPr id="758" name="CustomShape 53"/>
            <p:cNvSpPr/>
            <p:nvPr/>
          </p:nvSpPr>
          <p:spPr>
            <a:xfrm>
              <a:off x="5200560" y="3622680"/>
              <a:ext cx="147240" cy="68040"/>
            </a:xfrm>
            <a:custGeom>
              <a:avLst/>
              <a:gdLst/>
              <a:ahLst/>
              <a:rect l="l" t="t" r="r" b="b"/>
              <a:pathLst>
                <a:path w="93" h="43">
                  <a:moveTo>
                    <a:pt x="0" y="16"/>
                  </a:moveTo>
                  <a:lnTo>
                    <a:pt x="87" y="43"/>
                  </a:lnTo>
                  <a:lnTo>
                    <a:pt x="93" y="27"/>
                  </a:lnTo>
                  <a:lnTo>
                    <a:pt x="6" y="0"/>
                  </a:lnTo>
                  <a:lnTo>
                    <a:pt x="0" y="16"/>
                  </a:lnTo>
                  <a:close/>
                </a:path>
              </a:pathLst>
            </a:custGeom>
            <a:solidFill>
              <a:srgbClr val="000000"/>
            </a:solidFill>
            <a:ln>
              <a:noFill/>
            </a:ln>
          </p:spPr>
          <p:style>
            <a:lnRef idx="0"/>
            <a:fillRef idx="0"/>
            <a:effectRef idx="0"/>
            <a:fontRef idx="minor"/>
          </p:style>
        </p:sp>
        <p:sp>
          <p:nvSpPr>
            <p:cNvPr id="759" name="CustomShape 54"/>
            <p:cNvSpPr/>
            <p:nvPr/>
          </p:nvSpPr>
          <p:spPr>
            <a:xfrm>
              <a:off x="5451480" y="3708360"/>
              <a:ext cx="180720" cy="69480"/>
            </a:xfrm>
            <a:custGeom>
              <a:avLst/>
              <a:gdLst/>
              <a:ahLst/>
              <a:rect l="l" t="t" r="r" b="b"/>
              <a:pathLst>
                <a:path w="114" h="44">
                  <a:moveTo>
                    <a:pt x="0" y="16"/>
                  </a:moveTo>
                  <a:lnTo>
                    <a:pt x="109" y="44"/>
                  </a:lnTo>
                  <a:lnTo>
                    <a:pt x="114" y="27"/>
                  </a:lnTo>
                  <a:lnTo>
                    <a:pt x="5" y="0"/>
                  </a:lnTo>
                  <a:lnTo>
                    <a:pt x="0" y="16"/>
                  </a:lnTo>
                  <a:close/>
                </a:path>
              </a:pathLst>
            </a:custGeom>
            <a:solidFill>
              <a:srgbClr val="000000"/>
            </a:solidFill>
            <a:ln>
              <a:noFill/>
            </a:ln>
          </p:spPr>
          <p:style>
            <a:lnRef idx="0"/>
            <a:fillRef idx="0"/>
            <a:effectRef idx="0"/>
            <a:fontRef idx="minor"/>
          </p:style>
        </p:sp>
        <p:sp>
          <p:nvSpPr>
            <p:cNvPr id="760" name="CustomShape 55"/>
            <p:cNvSpPr/>
            <p:nvPr/>
          </p:nvSpPr>
          <p:spPr>
            <a:xfrm>
              <a:off x="5692680" y="3778200"/>
              <a:ext cx="147240" cy="50400"/>
            </a:xfrm>
            <a:custGeom>
              <a:avLst/>
              <a:gdLst/>
              <a:ahLst/>
              <a:rect l="l" t="t" r="r" b="b"/>
              <a:pathLst>
                <a:path w="93" h="32">
                  <a:moveTo>
                    <a:pt x="0" y="16"/>
                  </a:moveTo>
                  <a:lnTo>
                    <a:pt x="87" y="32"/>
                  </a:lnTo>
                  <a:lnTo>
                    <a:pt x="93" y="16"/>
                  </a:lnTo>
                  <a:lnTo>
                    <a:pt x="6" y="0"/>
                  </a:lnTo>
                  <a:lnTo>
                    <a:pt x="0" y="16"/>
                  </a:lnTo>
                  <a:close/>
                </a:path>
              </a:pathLst>
            </a:custGeom>
            <a:solidFill>
              <a:srgbClr val="000000"/>
            </a:solidFill>
            <a:ln>
              <a:noFill/>
            </a:ln>
          </p:spPr>
          <p:style>
            <a:lnRef idx="0"/>
            <a:fillRef idx="0"/>
            <a:effectRef idx="0"/>
            <a:fontRef idx="minor"/>
          </p:style>
        </p:sp>
        <p:sp>
          <p:nvSpPr>
            <p:cNvPr id="761" name="CustomShape 56"/>
            <p:cNvSpPr/>
            <p:nvPr/>
          </p:nvSpPr>
          <p:spPr>
            <a:xfrm>
              <a:off x="5943600" y="3828960"/>
              <a:ext cx="147240" cy="43920"/>
            </a:xfrm>
            <a:custGeom>
              <a:avLst/>
              <a:gdLst/>
              <a:ahLst/>
              <a:rect l="l" t="t" r="r" b="b"/>
              <a:pathLst>
                <a:path w="93" h="28">
                  <a:moveTo>
                    <a:pt x="0" y="17"/>
                  </a:moveTo>
                  <a:lnTo>
                    <a:pt x="87" y="28"/>
                  </a:lnTo>
                  <a:lnTo>
                    <a:pt x="93" y="11"/>
                  </a:lnTo>
                  <a:lnTo>
                    <a:pt x="6" y="0"/>
                  </a:lnTo>
                  <a:lnTo>
                    <a:pt x="0" y="17"/>
                  </a:lnTo>
                  <a:close/>
                </a:path>
              </a:pathLst>
            </a:custGeom>
            <a:solidFill>
              <a:srgbClr val="000000"/>
            </a:solidFill>
            <a:ln>
              <a:noFill/>
            </a:ln>
          </p:spPr>
          <p:style>
            <a:lnRef idx="0"/>
            <a:fillRef idx="0"/>
            <a:effectRef idx="0"/>
            <a:fontRef idx="minor"/>
          </p:style>
        </p:sp>
        <p:sp>
          <p:nvSpPr>
            <p:cNvPr id="762" name="CustomShape 57"/>
            <p:cNvSpPr/>
            <p:nvPr/>
          </p:nvSpPr>
          <p:spPr>
            <a:xfrm>
              <a:off x="6186600" y="3855960"/>
              <a:ext cx="188640" cy="33120"/>
            </a:xfrm>
            <a:custGeom>
              <a:avLst/>
              <a:gdLst/>
              <a:ahLst/>
              <a:rect l="l" t="t" r="r" b="b"/>
              <a:pathLst>
                <a:path w="119" h="21">
                  <a:moveTo>
                    <a:pt x="0" y="16"/>
                  </a:moveTo>
                  <a:lnTo>
                    <a:pt x="114" y="21"/>
                  </a:lnTo>
                  <a:lnTo>
                    <a:pt x="119" y="5"/>
                  </a:lnTo>
                  <a:lnTo>
                    <a:pt x="5" y="0"/>
                  </a:lnTo>
                  <a:lnTo>
                    <a:pt x="0" y="16"/>
                  </a:lnTo>
                  <a:close/>
                </a:path>
              </a:pathLst>
            </a:custGeom>
            <a:solidFill>
              <a:srgbClr val="000000"/>
            </a:solidFill>
            <a:ln>
              <a:noFill/>
            </a:ln>
          </p:spPr>
          <p:style>
            <a:lnRef idx="0"/>
            <a:fillRef idx="0"/>
            <a:effectRef idx="0"/>
            <a:fontRef idx="minor"/>
          </p:style>
        </p:sp>
        <p:sp>
          <p:nvSpPr>
            <p:cNvPr id="763" name="CustomShape 58"/>
            <p:cNvSpPr/>
            <p:nvPr/>
          </p:nvSpPr>
          <p:spPr>
            <a:xfrm>
              <a:off x="6566040" y="3863880"/>
              <a:ext cx="42480" cy="25200"/>
            </a:xfrm>
            <a:prstGeom prst="rect">
              <a:avLst/>
            </a:prstGeom>
            <a:solidFill>
              <a:srgbClr val="000000"/>
            </a:solidFill>
            <a:ln>
              <a:noFill/>
            </a:ln>
          </p:spPr>
          <p:style>
            <a:lnRef idx="0"/>
            <a:fillRef idx="0"/>
            <a:effectRef idx="0"/>
            <a:fontRef idx="minor"/>
          </p:style>
        </p:sp>
        <p:sp>
          <p:nvSpPr>
            <p:cNvPr id="764" name="CustomShape 59"/>
            <p:cNvSpPr/>
            <p:nvPr/>
          </p:nvSpPr>
          <p:spPr>
            <a:xfrm>
              <a:off x="6678720" y="3855960"/>
              <a:ext cx="145800" cy="33120"/>
            </a:xfrm>
            <a:custGeom>
              <a:avLst/>
              <a:gdLst/>
              <a:ahLst/>
              <a:rect l="l" t="t" r="r" b="b"/>
              <a:pathLst>
                <a:path w="92" h="21">
                  <a:moveTo>
                    <a:pt x="0" y="5"/>
                  </a:moveTo>
                  <a:lnTo>
                    <a:pt x="87" y="0"/>
                  </a:lnTo>
                  <a:lnTo>
                    <a:pt x="92" y="16"/>
                  </a:lnTo>
                  <a:lnTo>
                    <a:pt x="5" y="21"/>
                  </a:lnTo>
                  <a:lnTo>
                    <a:pt x="0" y="5"/>
                  </a:lnTo>
                  <a:close/>
                </a:path>
              </a:pathLst>
            </a:custGeom>
            <a:solidFill>
              <a:srgbClr val="000000"/>
            </a:solidFill>
            <a:ln>
              <a:noFill/>
            </a:ln>
          </p:spPr>
          <p:style>
            <a:lnRef idx="0"/>
            <a:fillRef idx="0"/>
            <a:effectRef idx="0"/>
            <a:fontRef idx="minor"/>
          </p:style>
        </p:sp>
        <p:sp>
          <p:nvSpPr>
            <p:cNvPr id="765" name="CustomShape 60"/>
            <p:cNvSpPr/>
            <p:nvPr/>
          </p:nvSpPr>
          <p:spPr>
            <a:xfrm>
              <a:off x="6929280" y="3811680"/>
              <a:ext cx="190080" cy="52200"/>
            </a:xfrm>
            <a:custGeom>
              <a:avLst/>
              <a:gdLst/>
              <a:ahLst/>
              <a:rect l="l" t="t" r="r" b="b"/>
              <a:pathLst>
                <a:path w="120" h="33">
                  <a:moveTo>
                    <a:pt x="0" y="17"/>
                  </a:moveTo>
                  <a:lnTo>
                    <a:pt x="114" y="0"/>
                  </a:lnTo>
                  <a:lnTo>
                    <a:pt x="120" y="17"/>
                  </a:lnTo>
                  <a:lnTo>
                    <a:pt x="5" y="33"/>
                  </a:lnTo>
                  <a:lnTo>
                    <a:pt x="0" y="17"/>
                  </a:lnTo>
                  <a:close/>
                </a:path>
              </a:pathLst>
            </a:custGeom>
            <a:solidFill>
              <a:srgbClr val="000000"/>
            </a:solidFill>
            <a:ln>
              <a:noFill/>
            </a:ln>
          </p:spPr>
          <p:style>
            <a:lnRef idx="0"/>
            <a:fillRef idx="0"/>
            <a:effectRef idx="0"/>
            <a:fontRef idx="minor"/>
          </p:style>
        </p:sp>
        <p:sp>
          <p:nvSpPr>
            <p:cNvPr id="766" name="CustomShape 61"/>
            <p:cNvSpPr/>
            <p:nvPr/>
          </p:nvSpPr>
          <p:spPr>
            <a:xfrm>
              <a:off x="7170840" y="3768840"/>
              <a:ext cx="190080" cy="60120"/>
            </a:xfrm>
            <a:custGeom>
              <a:avLst/>
              <a:gdLst/>
              <a:ahLst/>
              <a:rect l="l" t="t" r="r" b="b"/>
              <a:pathLst>
                <a:path w="120" h="38">
                  <a:moveTo>
                    <a:pt x="0" y="22"/>
                  </a:moveTo>
                  <a:lnTo>
                    <a:pt x="114" y="0"/>
                  </a:lnTo>
                  <a:lnTo>
                    <a:pt x="120" y="17"/>
                  </a:lnTo>
                  <a:lnTo>
                    <a:pt x="6" y="38"/>
                  </a:lnTo>
                  <a:lnTo>
                    <a:pt x="0" y="22"/>
                  </a:lnTo>
                  <a:close/>
                </a:path>
              </a:pathLst>
            </a:custGeom>
            <a:solidFill>
              <a:srgbClr val="000000"/>
            </a:solidFill>
            <a:ln>
              <a:noFill/>
            </a:ln>
          </p:spPr>
          <p:style>
            <a:lnRef idx="0"/>
            <a:fillRef idx="0"/>
            <a:effectRef idx="0"/>
            <a:fontRef idx="minor"/>
          </p:style>
        </p:sp>
        <p:sp>
          <p:nvSpPr>
            <p:cNvPr id="767" name="CustomShape 62"/>
            <p:cNvSpPr/>
            <p:nvPr/>
          </p:nvSpPr>
          <p:spPr>
            <a:xfrm>
              <a:off x="7421400" y="3708360"/>
              <a:ext cx="180720" cy="69480"/>
            </a:xfrm>
            <a:custGeom>
              <a:avLst/>
              <a:gdLst/>
              <a:ahLst/>
              <a:rect l="l" t="t" r="r" b="b"/>
              <a:pathLst>
                <a:path w="114" h="44">
                  <a:moveTo>
                    <a:pt x="0" y="27"/>
                  </a:moveTo>
                  <a:lnTo>
                    <a:pt x="109" y="0"/>
                  </a:lnTo>
                  <a:lnTo>
                    <a:pt x="114" y="16"/>
                  </a:lnTo>
                  <a:lnTo>
                    <a:pt x="5" y="44"/>
                  </a:lnTo>
                  <a:lnTo>
                    <a:pt x="0" y="27"/>
                  </a:lnTo>
                  <a:close/>
                </a:path>
              </a:pathLst>
            </a:custGeom>
            <a:solidFill>
              <a:srgbClr val="000000"/>
            </a:solidFill>
            <a:ln>
              <a:noFill/>
            </a:ln>
          </p:spPr>
          <p:style>
            <a:lnRef idx="0"/>
            <a:fillRef idx="0"/>
            <a:effectRef idx="0"/>
            <a:fontRef idx="minor"/>
          </p:style>
        </p:sp>
        <p:sp>
          <p:nvSpPr>
            <p:cNvPr id="768" name="CustomShape 63"/>
            <p:cNvSpPr/>
            <p:nvPr/>
          </p:nvSpPr>
          <p:spPr>
            <a:xfrm>
              <a:off x="7662960" y="3622680"/>
              <a:ext cx="182160" cy="85320"/>
            </a:xfrm>
            <a:custGeom>
              <a:avLst/>
              <a:gdLst/>
              <a:ahLst/>
              <a:rect l="l" t="t" r="r" b="b"/>
              <a:pathLst>
                <a:path w="115" h="54">
                  <a:moveTo>
                    <a:pt x="0" y="38"/>
                  </a:moveTo>
                  <a:lnTo>
                    <a:pt x="109" y="0"/>
                  </a:lnTo>
                  <a:lnTo>
                    <a:pt x="115" y="16"/>
                  </a:lnTo>
                  <a:lnTo>
                    <a:pt x="6" y="54"/>
                  </a:lnTo>
                  <a:lnTo>
                    <a:pt x="0" y="38"/>
                  </a:lnTo>
                  <a:close/>
                </a:path>
              </a:pathLst>
            </a:custGeom>
            <a:solidFill>
              <a:srgbClr val="000000"/>
            </a:solidFill>
            <a:ln>
              <a:noFill/>
            </a:ln>
          </p:spPr>
          <p:style>
            <a:lnRef idx="0"/>
            <a:fillRef idx="0"/>
            <a:effectRef idx="0"/>
            <a:fontRef idx="minor"/>
          </p:style>
        </p:sp>
        <p:sp>
          <p:nvSpPr>
            <p:cNvPr id="769" name="CustomShape 64"/>
            <p:cNvSpPr/>
            <p:nvPr/>
          </p:nvSpPr>
          <p:spPr>
            <a:xfrm>
              <a:off x="7913520" y="3535200"/>
              <a:ext cx="182160" cy="87120"/>
            </a:xfrm>
            <a:custGeom>
              <a:avLst/>
              <a:gdLst/>
              <a:ahLst/>
              <a:rect l="l" t="t" r="r" b="b"/>
              <a:pathLst>
                <a:path w="115" h="55">
                  <a:moveTo>
                    <a:pt x="0" y="38"/>
                  </a:moveTo>
                  <a:lnTo>
                    <a:pt x="109" y="0"/>
                  </a:lnTo>
                  <a:lnTo>
                    <a:pt x="115" y="17"/>
                  </a:lnTo>
                  <a:lnTo>
                    <a:pt x="6" y="55"/>
                  </a:lnTo>
                  <a:lnTo>
                    <a:pt x="0" y="38"/>
                  </a:lnTo>
                  <a:close/>
                </a:path>
              </a:pathLst>
            </a:custGeom>
            <a:solidFill>
              <a:srgbClr val="000000"/>
            </a:solidFill>
            <a:ln>
              <a:noFill/>
            </a:ln>
          </p:spPr>
          <p:style>
            <a:lnRef idx="0"/>
            <a:fillRef idx="0"/>
            <a:effectRef idx="0"/>
            <a:fontRef idx="minor"/>
          </p:style>
        </p:sp>
        <p:sp>
          <p:nvSpPr>
            <p:cNvPr id="770" name="CustomShape 65"/>
            <p:cNvSpPr/>
            <p:nvPr/>
          </p:nvSpPr>
          <p:spPr>
            <a:xfrm>
              <a:off x="8156520" y="3432240"/>
              <a:ext cx="180720" cy="95040"/>
            </a:xfrm>
            <a:custGeom>
              <a:avLst/>
              <a:gdLst/>
              <a:ahLst/>
              <a:rect l="l" t="t" r="r" b="b"/>
              <a:pathLst>
                <a:path w="114" h="60">
                  <a:moveTo>
                    <a:pt x="0" y="44"/>
                  </a:moveTo>
                  <a:lnTo>
                    <a:pt x="109" y="0"/>
                  </a:lnTo>
                  <a:lnTo>
                    <a:pt x="114" y="16"/>
                  </a:lnTo>
                  <a:lnTo>
                    <a:pt x="5" y="60"/>
                  </a:lnTo>
                  <a:lnTo>
                    <a:pt x="0" y="44"/>
                  </a:lnTo>
                  <a:close/>
                </a:path>
              </a:pathLst>
            </a:custGeom>
            <a:solidFill>
              <a:srgbClr val="000000"/>
            </a:solidFill>
            <a:ln>
              <a:noFill/>
            </a:ln>
          </p:spPr>
          <p:style>
            <a:lnRef idx="0"/>
            <a:fillRef idx="0"/>
            <a:effectRef idx="0"/>
            <a:fontRef idx="minor"/>
          </p:style>
        </p:sp>
        <p:sp>
          <p:nvSpPr>
            <p:cNvPr id="771" name="CustomShape 66"/>
            <p:cNvSpPr/>
            <p:nvPr/>
          </p:nvSpPr>
          <p:spPr>
            <a:xfrm>
              <a:off x="8407440" y="3328920"/>
              <a:ext cx="145800" cy="85320"/>
            </a:xfrm>
            <a:custGeom>
              <a:avLst/>
              <a:gdLst/>
              <a:ahLst/>
              <a:rect l="l" t="t" r="r" b="b"/>
              <a:pathLst>
                <a:path w="92" h="54">
                  <a:moveTo>
                    <a:pt x="0" y="38"/>
                  </a:moveTo>
                  <a:lnTo>
                    <a:pt x="87" y="0"/>
                  </a:lnTo>
                  <a:lnTo>
                    <a:pt x="92" y="16"/>
                  </a:lnTo>
                  <a:lnTo>
                    <a:pt x="5" y="54"/>
                  </a:lnTo>
                  <a:lnTo>
                    <a:pt x="0" y="38"/>
                  </a:lnTo>
                  <a:close/>
                </a:path>
              </a:pathLst>
            </a:custGeom>
            <a:solidFill>
              <a:srgbClr val="000000"/>
            </a:solidFill>
            <a:ln>
              <a:noFill/>
            </a:ln>
          </p:spPr>
          <p:style>
            <a:lnRef idx="0"/>
            <a:fillRef idx="0"/>
            <a:effectRef idx="0"/>
            <a:fontRef idx="minor"/>
          </p:style>
        </p:sp>
        <p:sp>
          <p:nvSpPr>
            <p:cNvPr id="772" name="CustomShape 67"/>
            <p:cNvSpPr/>
            <p:nvPr/>
          </p:nvSpPr>
          <p:spPr>
            <a:xfrm>
              <a:off x="6453360" y="3838680"/>
              <a:ext cx="77400" cy="77400"/>
            </a:xfrm>
            <a:custGeom>
              <a:avLst/>
              <a:gdLst/>
              <a:ahLst/>
              <a:rect l="l" t="t" r="r" b="b"/>
              <a:pathLst>
                <a:path w="49" h="49">
                  <a:moveTo>
                    <a:pt x="17" y="0"/>
                  </a:moveTo>
                  <a:lnTo>
                    <a:pt x="0" y="16"/>
                  </a:lnTo>
                  <a:lnTo>
                    <a:pt x="0" y="32"/>
                  </a:lnTo>
                  <a:lnTo>
                    <a:pt x="17" y="49"/>
                  </a:lnTo>
                  <a:lnTo>
                    <a:pt x="33" y="49"/>
                  </a:lnTo>
                  <a:lnTo>
                    <a:pt x="49" y="32"/>
                  </a:lnTo>
                  <a:lnTo>
                    <a:pt x="49" y="16"/>
                  </a:lnTo>
                  <a:lnTo>
                    <a:pt x="33" y="0"/>
                  </a:lnTo>
                  <a:lnTo>
                    <a:pt x="17" y="0"/>
                  </a:lnTo>
                  <a:close/>
                </a:path>
              </a:pathLst>
            </a:custGeom>
            <a:solidFill>
              <a:srgbClr val="ff0000"/>
            </a:solidFill>
            <a:ln w="7920">
              <a:solidFill>
                <a:srgbClr val="000000"/>
              </a:solidFill>
              <a:round/>
            </a:ln>
          </p:spPr>
          <p:style>
            <a:lnRef idx="0"/>
            <a:fillRef idx="0"/>
            <a:effectRef idx="0"/>
            <a:fontRef idx="minor"/>
          </p:style>
        </p:sp>
      </p:grpSp>
      <p:grpSp>
        <p:nvGrpSpPr>
          <p:cNvPr id="773" name="Group 68"/>
          <p:cNvGrpSpPr/>
          <p:nvPr/>
        </p:nvGrpSpPr>
        <p:grpSpPr>
          <a:xfrm>
            <a:off x="1476360" y="2965320"/>
            <a:ext cx="7068960" cy="1939680"/>
            <a:chOff x="1476360" y="2965320"/>
            <a:chExt cx="7068960" cy="1939680"/>
          </a:xfrm>
        </p:grpSpPr>
        <p:sp>
          <p:nvSpPr>
            <p:cNvPr id="774" name="CustomShape 69"/>
            <p:cNvSpPr/>
            <p:nvPr/>
          </p:nvSpPr>
          <p:spPr>
            <a:xfrm>
              <a:off x="1476360" y="2965320"/>
              <a:ext cx="155160" cy="137880"/>
            </a:xfrm>
            <a:custGeom>
              <a:avLst/>
              <a:gdLst/>
              <a:ahLst/>
              <a:rect l="l" t="t" r="r" b="b"/>
              <a:pathLst>
                <a:path w="98" h="87">
                  <a:moveTo>
                    <a:pt x="0" y="22"/>
                  </a:moveTo>
                  <a:lnTo>
                    <a:pt x="93" y="87"/>
                  </a:lnTo>
                  <a:lnTo>
                    <a:pt x="98" y="66"/>
                  </a:lnTo>
                  <a:lnTo>
                    <a:pt x="6" y="0"/>
                  </a:lnTo>
                  <a:lnTo>
                    <a:pt x="0" y="22"/>
                  </a:lnTo>
                  <a:close/>
                </a:path>
              </a:pathLst>
            </a:custGeom>
            <a:solidFill>
              <a:srgbClr val="000000"/>
            </a:solidFill>
            <a:ln>
              <a:noFill/>
            </a:ln>
          </p:spPr>
          <p:style>
            <a:lnRef idx="0"/>
            <a:fillRef idx="0"/>
            <a:effectRef idx="0"/>
            <a:fontRef idx="minor"/>
          </p:style>
        </p:sp>
        <p:sp>
          <p:nvSpPr>
            <p:cNvPr id="775" name="CustomShape 70"/>
            <p:cNvSpPr/>
            <p:nvPr/>
          </p:nvSpPr>
          <p:spPr>
            <a:xfrm>
              <a:off x="1719360" y="3181320"/>
              <a:ext cx="155160" cy="137880"/>
            </a:xfrm>
            <a:custGeom>
              <a:avLst/>
              <a:gdLst/>
              <a:ahLst/>
              <a:rect l="l" t="t" r="r" b="b"/>
              <a:pathLst>
                <a:path w="98" h="87">
                  <a:moveTo>
                    <a:pt x="0" y="22"/>
                  </a:moveTo>
                  <a:lnTo>
                    <a:pt x="92" y="87"/>
                  </a:lnTo>
                  <a:lnTo>
                    <a:pt x="98" y="66"/>
                  </a:lnTo>
                  <a:lnTo>
                    <a:pt x="5" y="0"/>
                  </a:lnTo>
                  <a:lnTo>
                    <a:pt x="0" y="22"/>
                  </a:lnTo>
                  <a:close/>
                </a:path>
              </a:pathLst>
            </a:custGeom>
            <a:solidFill>
              <a:srgbClr val="000000"/>
            </a:solidFill>
            <a:ln>
              <a:noFill/>
            </a:ln>
          </p:spPr>
          <p:style>
            <a:lnRef idx="0"/>
            <a:fillRef idx="0"/>
            <a:effectRef idx="0"/>
            <a:fontRef idx="minor"/>
          </p:style>
        </p:sp>
        <p:sp>
          <p:nvSpPr>
            <p:cNvPr id="776" name="CustomShape 71"/>
            <p:cNvSpPr/>
            <p:nvPr/>
          </p:nvSpPr>
          <p:spPr>
            <a:xfrm>
              <a:off x="1969920" y="3381480"/>
              <a:ext cx="163080" cy="137880"/>
            </a:xfrm>
            <a:custGeom>
              <a:avLst/>
              <a:gdLst/>
              <a:ahLst/>
              <a:rect l="l" t="t" r="r" b="b"/>
              <a:pathLst>
                <a:path w="103" h="87">
                  <a:moveTo>
                    <a:pt x="0" y="21"/>
                  </a:moveTo>
                  <a:lnTo>
                    <a:pt x="98" y="87"/>
                  </a:lnTo>
                  <a:lnTo>
                    <a:pt x="103" y="65"/>
                  </a:lnTo>
                  <a:lnTo>
                    <a:pt x="5" y="0"/>
                  </a:lnTo>
                  <a:lnTo>
                    <a:pt x="0" y="21"/>
                  </a:lnTo>
                  <a:close/>
                </a:path>
              </a:pathLst>
            </a:custGeom>
            <a:solidFill>
              <a:srgbClr val="000000"/>
            </a:solidFill>
            <a:ln>
              <a:noFill/>
            </a:ln>
          </p:spPr>
          <p:style>
            <a:lnRef idx="0"/>
            <a:fillRef idx="0"/>
            <a:effectRef idx="0"/>
            <a:fontRef idx="minor"/>
          </p:style>
        </p:sp>
        <p:sp>
          <p:nvSpPr>
            <p:cNvPr id="777" name="CustomShape 72"/>
            <p:cNvSpPr/>
            <p:nvPr/>
          </p:nvSpPr>
          <p:spPr>
            <a:xfrm>
              <a:off x="2211480" y="357012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778" name="CustomShape 73"/>
            <p:cNvSpPr/>
            <p:nvPr/>
          </p:nvSpPr>
          <p:spPr>
            <a:xfrm>
              <a:off x="2462040" y="374328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779" name="CustomShape 74"/>
            <p:cNvSpPr/>
            <p:nvPr/>
          </p:nvSpPr>
          <p:spPr>
            <a:xfrm>
              <a:off x="2703600" y="3908520"/>
              <a:ext cx="172800" cy="120240"/>
            </a:xfrm>
            <a:custGeom>
              <a:avLst/>
              <a:gdLst/>
              <a:ahLst/>
              <a:rect l="l" t="t" r="r" b="b"/>
              <a:pathLst>
                <a:path w="109" h="76">
                  <a:moveTo>
                    <a:pt x="0" y="21"/>
                  </a:moveTo>
                  <a:lnTo>
                    <a:pt x="104" y="76"/>
                  </a:lnTo>
                  <a:lnTo>
                    <a:pt x="109" y="54"/>
                  </a:lnTo>
                  <a:lnTo>
                    <a:pt x="6" y="0"/>
                  </a:lnTo>
                  <a:lnTo>
                    <a:pt x="0" y="21"/>
                  </a:lnTo>
                  <a:close/>
                </a:path>
              </a:pathLst>
            </a:custGeom>
            <a:solidFill>
              <a:srgbClr val="000000"/>
            </a:solidFill>
            <a:ln>
              <a:noFill/>
            </a:ln>
          </p:spPr>
          <p:style>
            <a:lnRef idx="0"/>
            <a:fillRef idx="0"/>
            <a:effectRef idx="0"/>
            <a:fontRef idx="minor"/>
          </p:style>
        </p:sp>
        <p:sp>
          <p:nvSpPr>
            <p:cNvPr id="780" name="CustomShape 75"/>
            <p:cNvSpPr/>
            <p:nvPr/>
          </p:nvSpPr>
          <p:spPr>
            <a:xfrm>
              <a:off x="2954160" y="4054320"/>
              <a:ext cx="172800" cy="120240"/>
            </a:xfrm>
            <a:custGeom>
              <a:avLst/>
              <a:gdLst/>
              <a:ahLst/>
              <a:rect l="l" t="t" r="r" b="b"/>
              <a:pathLst>
                <a:path w="109" h="76">
                  <a:moveTo>
                    <a:pt x="0" y="22"/>
                  </a:moveTo>
                  <a:lnTo>
                    <a:pt x="104" y="76"/>
                  </a:lnTo>
                  <a:lnTo>
                    <a:pt x="109" y="55"/>
                  </a:lnTo>
                  <a:lnTo>
                    <a:pt x="6" y="0"/>
                  </a:lnTo>
                  <a:lnTo>
                    <a:pt x="0" y="22"/>
                  </a:lnTo>
                  <a:close/>
                </a:path>
              </a:pathLst>
            </a:custGeom>
            <a:solidFill>
              <a:srgbClr val="000000"/>
            </a:solidFill>
            <a:ln>
              <a:noFill/>
            </a:ln>
          </p:spPr>
          <p:style>
            <a:lnRef idx="0"/>
            <a:fillRef idx="0"/>
            <a:effectRef idx="0"/>
            <a:fontRef idx="minor"/>
          </p:style>
        </p:sp>
        <p:sp>
          <p:nvSpPr>
            <p:cNvPr id="781" name="CustomShape 76"/>
            <p:cNvSpPr/>
            <p:nvPr/>
          </p:nvSpPr>
          <p:spPr>
            <a:xfrm>
              <a:off x="3205080" y="4202280"/>
              <a:ext cx="172800" cy="102960"/>
            </a:xfrm>
            <a:custGeom>
              <a:avLst/>
              <a:gdLst/>
              <a:ahLst/>
              <a:rect l="l" t="t" r="r" b="b"/>
              <a:pathLst>
                <a:path w="109" h="65">
                  <a:moveTo>
                    <a:pt x="0" y="16"/>
                  </a:moveTo>
                  <a:lnTo>
                    <a:pt x="103" y="65"/>
                  </a:lnTo>
                  <a:lnTo>
                    <a:pt x="109" y="49"/>
                  </a:lnTo>
                  <a:lnTo>
                    <a:pt x="5" y="0"/>
                  </a:lnTo>
                  <a:lnTo>
                    <a:pt x="0" y="16"/>
                  </a:lnTo>
                  <a:close/>
                </a:path>
              </a:pathLst>
            </a:custGeom>
            <a:solidFill>
              <a:srgbClr val="000000"/>
            </a:solidFill>
            <a:ln>
              <a:noFill/>
            </a:ln>
          </p:spPr>
          <p:style>
            <a:lnRef idx="0"/>
            <a:fillRef idx="0"/>
            <a:effectRef idx="0"/>
            <a:fontRef idx="minor"/>
          </p:style>
        </p:sp>
        <p:sp>
          <p:nvSpPr>
            <p:cNvPr id="782" name="CustomShape 77"/>
            <p:cNvSpPr/>
            <p:nvPr/>
          </p:nvSpPr>
          <p:spPr>
            <a:xfrm>
              <a:off x="3456000" y="4322880"/>
              <a:ext cx="180720" cy="102960"/>
            </a:xfrm>
            <a:custGeom>
              <a:avLst/>
              <a:gdLst/>
              <a:ahLst/>
              <a:rect l="l" t="t" r="r" b="b"/>
              <a:pathLst>
                <a:path w="114" h="65">
                  <a:moveTo>
                    <a:pt x="0" y="16"/>
                  </a:moveTo>
                  <a:lnTo>
                    <a:pt x="109" y="65"/>
                  </a:lnTo>
                  <a:lnTo>
                    <a:pt x="114" y="49"/>
                  </a:lnTo>
                  <a:lnTo>
                    <a:pt x="5" y="0"/>
                  </a:lnTo>
                  <a:lnTo>
                    <a:pt x="0" y="16"/>
                  </a:lnTo>
                  <a:close/>
                </a:path>
              </a:pathLst>
            </a:custGeom>
            <a:solidFill>
              <a:srgbClr val="000000"/>
            </a:solidFill>
            <a:ln>
              <a:noFill/>
            </a:ln>
          </p:spPr>
          <p:style>
            <a:lnRef idx="0"/>
            <a:fillRef idx="0"/>
            <a:effectRef idx="0"/>
            <a:fontRef idx="minor"/>
          </p:style>
        </p:sp>
        <p:sp>
          <p:nvSpPr>
            <p:cNvPr id="783" name="CustomShape 78"/>
            <p:cNvSpPr/>
            <p:nvPr/>
          </p:nvSpPr>
          <p:spPr>
            <a:xfrm>
              <a:off x="3697200" y="4435560"/>
              <a:ext cx="182160" cy="85320"/>
            </a:xfrm>
            <a:custGeom>
              <a:avLst/>
              <a:gdLst/>
              <a:ahLst/>
              <a:rect l="l" t="t" r="r" b="b"/>
              <a:pathLst>
                <a:path w="115" h="54">
                  <a:moveTo>
                    <a:pt x="0" y="16"/>
                  </a:moveTo>
                  <a:lnTo>
                    <a:pt x="109" y="54"/>
                  </a:lnTo>
                  <a:lnTo>
                    <a:pt x="115" y="38"/>
                  </a:lnTo>
                  <a:lnTo>
                    <a:pt x="6" y="0"/>
                  </a:lnTo>
                  <a:lnTo>
                    <a:pt x="0" y="16"/>
                  </a:lnTo>
                  <a:close/>
                </a:path>
              </a:pathLst>
            </a:custGeom>
            <a:solidFill>
              <a:srgbClr val="000000"/>
            </a:solidFill>
            <a:ln>
              <a:noFill/>
            </a:ln>
          </p:spPr>
          <p:style>
            <a:lnRef idx="0"/>
            <a:fillRef idx="0"/>
            <a:effectRef idx="0"/>
            <a:fontRef idx="minor"/>
          </p:style>
        </p:sp>
        <p:sp>
          <p:nvSpPr>
            <p:cNvPr id="784" name="CustomShape 79"/>
            <p:cNvSpPr/>
            <p:nvPr/>
          </p:nvSpPr>
          <p:spPr>
            <a:xfrm>
              <a:off x="3948120" y="4530600"/>
              <a:ext cx="180720" cy="85320"/>
            </a:xfrm>
            <a:custGeom>
              <a:avLst/>
              <a:gdLst/>
              <a:ahLst/>
              <a:rect l="l" t="t" r="r" b="b"/>
              <a:pathLst>
                <a:path w="114" h="54">
                  <a:moveTo>
                    <a:pt x="0" y="16"/>
                  </a:moveTo>
                  <a:lnTo>
                    <a:pt x="109" y="54"/>
                  </a:lnTo>
                  <a:lnTo>
                    <a:pt x="114" y="38"/>
                  </a:lnTo>
                  <a:lnTo>
                    <a:pt x="6" y="0"/>
                  </a:lnTo>
                  <a:lnTo>
                    <a:pt x="0" y="16"/>
                  </a:lnTo>
                  <a:close/>
                </a:path>
              </a:pathLst>
            </a:custGeom>
            <a:solidFill>
              <a:srgbClr val="000000"/>
            </a:solidFill>
            <a:ln>
              <a:noFill/>
            </a:ln>
          </p:spPr>
          <p:style>
            <a:lnRef idx="0"/>
            <a:fillRef idx="0"/>
            <a:effectRef idx="0"/>
            <a:fontRef idx="minor"/>
          </p:style>
        </p:sp>
        <p:sp>
          <p:nvSpPr>
            <p:cNvPr id="785" name="CustomShape 80"/>
            <p:cNvSpPr/>
            <p:nvPr/>
          </p:nvSpPr>
          <p:spPr>
            <a:xfrm>
              <a:off x="4191120" y="4616280"/>
              <a:ext cx="180720" cy="69480"/>
            </a:xfrm>
            <a:custGeom>
              <a:avLst/>
              <a:gdLst/>
              <a:ahLst/>
              <a:rect l="l" t="t" r="r" b="b"/>
              <a:pathLst>
                <a:path w="114" h="44">
                  <a:moveTo>
                    <a:pt x="0" y="16"/>
                  </a:moveTo>
                  <a:lnTo>
                    <a:pt x="108" y="44"/>
                  </a:lnTo>
                  <a:lnTo>
                    <a:pt x="114" y="27"/>
                  </a:lnTo>
                  <a:lnTo>
                    <a:pt x="5" y="0"/>
                  </a:lnTo>
                  <a:lnTo>
                    <a:pt x="0" y="16"/>
                  </a:lnTo>
                  <a:close/>
                </a:path>
              </a:pathLst>
            </a:custGeom>
            <a:solidFill>
              <a:srgbClr val="000000"/>
            </a:solidFill>
            <a:ln>
              <a:noFill/>
            </a:ln>
          </p:spPr>
          <p:style>
            <a:lnRef idx="0"/>
            <a:fillRef idx="0"/>
            <a:effectRef idx="0"/>
            <a:fontRef idx="minor"/>
          </p:style>
        </p:sp>
        <p:sp>
          <p:nvSpPr>
            <p:cNvPr id="786" name="CustomShape 81"/>
            <p:cNvSpPr/>
            <p:nvPr/>
          </p:nvSpPr>
          <p:spPr>
            <a:xfrm>
              <a:off x="4440240" y="4686480"/>
              <a:ext cx="190080" cy="68040"/>
            </a:xfrm>
            <a:custGeom>
              <a:avLst/>
              <a:gdLst/>
              <a:ahLst/>
              <a:rect l="l" t="t" r="r" b="b"/>
              <a:pathLst>
                <a:path w="120" h="43">
                  <a:moveTo>
                    <a:pt x="0" y="16"/>
                  </a:moveTo>
                  <a:lnTo>
                    <a:pt x="115" y="43"/>
                  </a:lnTo>
                  <a:lnTo>
                    <a:pt x="120" y="27"/>
                  </a:lnTo>
                  <a:lnTo>
                    <a:pt x="6" y="0"/>
                  </a:lnTo>
                  <a:lnTo>
                    <a:pt x="0" y="16"/>
                  </a:lnTo>
                  <a:close/>
                </a:path>
              </a:pathLst>
            </a:custGeom>
            <a:solidFill>
              <a:srgbClr val="000000"/>
            </a:solidFill>
            <a:ln>
              <a:noFill/>
            </a:ln>
          </p:spPr>
          <p:style>
            <a:lnRef idx="0"/>
            <a:fillRef idx="0"/>
            <a:effectRef idx="0"/>
            <a:fontRef idx="minor"/>
          </p:style>
        </p:sp>
        <p:sp>
          <p:nvSpPr>
            <p:cNvPr id="787" name="CustomShape 82"/>
            <p:cNvSpPr/>
            <p:nvPr/>
          </p:nvSpPr>
          <p:spPr>
            <a:xfrm>
              <a:off x="4683240" y="4746600"/>
              <a:ext cx="190080" cy="50400"/>
            </a:xfrm>
            <a:custGeom>
              <a:avLst/>
              <a:gdLst/>
              <a:ahLst/>
              <a:rect l="l" t="t" r="r" b="b"/>
              <a:pathLst>
                <a:path w="120" h="32">
                  <a:moveTo>
                    <a:pt x="0" y="16"/>
                  </a:moveTo>
                  <a:lnTo>
                    <a:pt x="114" y="32"/>
                  </a:lnTo>
                  <a:lnTo>
                    <a:pt x="120" y="16"/>
                  </a:lnTo>
                  <a:lnTo>
                    <a:pt x="5" y="0"/>
                  </a:lnTo>
                  <a:lnTo>
                    <a:pt x="0" y="16"/>
                  </a:lnTo>
                  <a:close/>
                </a:path>
              </a:pathLst>
            </a:custGeom>
            <a:solidFill>
              <a:srgbClr val="000000"/>
            </a:solidFill>
            <a:ln>
              <a:noFill/>
            </a:ln>
          </p:spPr>
          <p:style>
            <a:lnRef idx="0"/>
            <a:fillRef idx="0"/>
            <a:effectRef idx="0"/>
            <a:fontRef idx="minor"/>
          </p:style>
        </p:sp>
        <p:sp>
          <p:nvSpPr>
            <p:cNvPr id="788" name="CustomShape 83"/>
            <p:cNvSpPr/>
            <p:nvPr/>
          </p:nvSpPr>
          <p:spPr>
            <a:xfrm>
              <a:off x="4933800" y="4789440"/>
              <a:ext cx="188640" cy="52200"/>
            </a:xfrm>
            <a:custGeom>
              <a:avLst/>
              <a:gdLst/>
              <a:ahLst/>
              <a:rect l="l" t="t" r="r" b="b"/>
              <a:pathLst>
                <a:path w="119" h="33">
                  <a:moveTo>
                    <a:pt x="0" y="16"/>
                  </a:moveTo>
                  <a:lnTo>
                    <a:pt x="114" y="33"/>
                  </a:lnTo>
                  <a:lnTo>
                    <a:pt x="119" y="16"/>
                  </a:lnTo>
                  <a:lnTo>
                    <a:pt x="5" y="0"/>
                  </a:lnTo>
                  <a:lnTo>
                    <a:pt x="0" y="16"/>
                  </a:lnTo>
                  <a:close/>
                </a:path>
              </a:pathLst>
            </a:custGeom>
            <a:solidFill>
              <a:srgbClr val="000000"/>
            </a:solidFill>
            <a:ln>
              <a:noFill/>
            </a:ln>
          </p:spPr>
          <p:style>
            <a:lnRef idx="0"/>
            <a:fillRef idx="0"/>
            <a:effectRef idx="0"/>
            <a:fontRef idx="minor"/>
          </p:style>
        </p:sp>
        <p:sp>
          <p:nvSpPr>
            <p:cNvPr id="789" name="CustomShape 84"/>
            <p:cNvSpPr/>
            <p:nvPr/>
          </p:nvSpPr>
          <p:spPr>
            <a:xfrm>
              <a:off x="5175360" y="4824360"/>
              <a:ext cx="190080" cy="33120"/>
            </a:xfrm>
            <a:custGeom>
              <a:avLst/>
              <a:gdLst/>
              <a:ahLst/>
              <a:rect l="l" t="t" r="r" b="b"/>
              <a:pathLst>
                <a:path w="120" h="21">
                  <a:moveTo>
                    <a:pt x="0" y="16"/>
                  </a:moveTo>
                  <a:lnTo>
                    <a:pt x="114" y="21"/>
                  </a:lnTo>
                  <a:lnTo>
                    <a:pt x="120" y="5"/>
                  </a:lnTo>
                  <a:lnTo>
                    <a:pt x="6" y="0"/>
                  </a:lnTo>
                  <a:lnTo>
                    <a:pt x="0" y="16"/>
                  </a:lnTo>
                  <a:close/>
                </a:path>
              </a:pathLst>
            </a:custGeom>
            <a:solidFill>
              <a:srgbClr val="000000"/>
            </a:solidFill>
            <a:ln>
              <a:noFill/>
            </a:ln>
          </p:spPr>
          <p:style>
            <a:lnRef idx="0"/>
            <a:fillRef idx="0"/>
            <a:effectRef idx="0"/>
            <a:fontRef idx="minor"/>
          </p:style>
        </p:sp>
        <p:sp>
          <p:nvSpPr>
            <p:cNvPr id="790" name="CustomShape 85"/>
            <p:cNvSpPr/>
            <p:nvPr/>
          </p:nvSpPr>
          <p:spPr>
            <a:xfrm>
              <a:off x="5425920" y="4842000"/>
              <a:ext cx="190080" cy="33120"/>
            </a:xfrm>
            <a:custGeom>
              <a:avLst/>
              <a:gdLst/>
              <a:ahLst/>
              <a:rect l="l" t="t" r="r" b="b"/>
              <a:pathLst>
                <a:path w="120" h="21">
                  <a:moveTo>
                    <a:pt x="0" y="16"/>
                  </a:moveTo>
                  <a:lnTo>
                    <a:pt x="114" y="21"/>
                  </a:lnTo>
                  <a:lnTo>
                    <a:pt x="120" y="5"/>
                  </a:lnTo>
                  <a:lnTo>
                    <a:pt x="5" y="0"/>
                  </a:lnTo>
                  <a:lnTo>
                    <a:pt x="0" y="16"/>
                  </a:lnTo>
                  <a:close/>
                </a:path>
              </a:pathLst>
            </a:custGeom>
            <a:solidFill>
              <a:srgbClr val="000000"/>
            </a:solidFill>
            <a:ln>
              <a:noFill/>
            </a:ln>
          </p:spPr>
          <p:style>
            <a:lnRef idx="0"/>
            <a:fillRef idx="0"/>
            <a:effectRef idx="0"/>
            <a:fontRef idx="minor"/>
          </p:style>
        </p:sp>
        <p:sp>
          <p:nvSpPr>
            <p:cNvPr id="791" name="CustomShape 86"/>
            <p:cNvSpPr/>
            <p:nvPr/>
          </p:nvSpPr>
          <p:spPr>
            <a:xfrm>
              <a:off x="5667480" y="4842000"/>
              <a:ext cx="190080" cy="33120"/>
            </a:xfrm>
            <a:custGeom>
              <a:avLst/>
              <a:gdLst/>
              <a:ahLst/>
              <a:rect l="l" t="t" r="r" b="b"/>
              <a:pathLst>
                <a:path w="120" h="21">
                  <a:moveTo>
                    <a:pt x="0" y="5"/>
                  </a:moveTo>
                  <a:lnTo>
                    <a:pt x="115" y="0"/>
                  </a:lnTo>
                  <a:lnTo>
                    <a:pt x="120" y="16"/>
                  </a:lnTo>
                  <a:lnTo>
                    <a:pt x="6" y="21"/>
                  </a:lnTo>
                  <a:lnTo>
                    <a:pt x="0" y="5"/>
                  </a:lnTo>
                  <a:close/>
                </a:path>
              </a:pathLst>
            </a:custGeom>
            <a:solidFill>
              <a:srgbClr val="000000"/>
            </a:solidFill>
            <a:ln>
              <a:noFill/>
            </a:ln>
          </p:spPr>
          <p:style>
            <a:lnRef idx="0"/>
            <a:fillRef idx="0"/>
            <a:effectRef idx="0"/>
            <a:fontRef idx="minor"/>
          </p:style>
        </p:sp>
        <p:sp>
          <p:nvSpPr>
            <p:cNvPr id="792" name="CustomShape 87"/>
            <p:cNvSpPr/>
            <p:nvPr/>
          </p:nvSpPr>
          <p:spPr>
            <a:xfrm>
              <a:off x="5918040" y="4832280"/>
              <a:ext cx="190080" cy="34560"/>
            </a:xfrm>
            <a:custGeom>
              <a:avLst/>
              <a:gdLst/>
              <a:ahLst/>
              <a:rect l="l" t="t" r="r" b="b"/>
              <a:pathLst>
                <a:path w="120" h="22">
                  <a:moveTo>
                    <a:pt x="0" y="6"/>
                  </a:moveTo>
                  <a:lnTo>
                    <a:pt x="115" y="0"/>
                  </a:lnTo>
                  <a:lnTo>
                    <a:pt x="120" y="16"/>
                  </a:lnTo>
                  <a:lnTo>
                    <a:pt x="6" y="22"/>
                  </a:lnTo>
                  <a:lnTo>
                    <a:pt x="0" y="6"/>
                  </a:lnTo>
                  <a:close/>
                </a:path>
              </a:pathLst>
            </a:custGeom>
            <a:solidFill>
              <a:srgbClr val="000000"/>
            </a:solidFill>
            <a:ln>
              <a:noFill/>
            </a:ln>
          </p:spPr>
          <p:style>
            <a:lnRef idx="0"/>
            <a:fillRef idx="0"/>
            <a:effectRef idx="0"/>
            <a:fontRef idx="minor"/>
          </p:style>
        </p:sp>
        <p:sp>
          <p:nvSpPr>
            <p:cNvPr id="793" name="CustomShape 88"/>
            <p:cNvSpPr/>
            <p:nvPr/>
          </p:nvSpPr>
          <p:spPr>
            <a:xfrm>
              <a:off x="6161040" y="4797360"/>
              <a:ext cx="188640" cy="52200"/>
            </a:xfrm>
            <a:custGeom>
              <a:avLst/>
              <a:gdLst/>
              <a:ahLst/>
              <a:rect l="l" t="t" r="r" b="b"/>
              <a:pathLst>
                <a:path w="119" h="33">
                  <a:moveTo>
                    <a:pt x="0" y="17"/>
                  </a:moveTo>
                  <a:lnTo>
                    <a:pt x="114" y="0"/>
                  </a:lnTo>
                  <a:lnTo>
                    <a:pt x="119" y="17"/>
                  </a:lnTo>
                  <a:lnTo>
                    <a:pt x="5" y="33"/>
                  </a:lnTo>
                  <a:lnTo>
                    <a:pt x="0" y="17"/>
                  </a:lnTo>
                  <a:close/>
                </a:path>
              </a:pathLst>
            </a:custGeom>
            <a:solidFill>
              <a:srgbClr val="000000"/>
            </a:solidFill>
            <a:ln>
              <a:noFill/>
            </a:ln>
          </p:spPr>
          <p:style>
            <a:lnRef idx="0"/>
            <a:fillRef idx="0"/>
            <a:effectRef idx="0"/>
            <a:fontRef idx="minor"/>
          </p:style>
        </p:sp>
        <p:sp>
          <p:nvSpPr>
            <p:cNvPr id="794" name="CustomShape 89"/>
            <p:cNvSpPr/>
            <p:nvPr/>
          </p:nvSpPr>
          <p:spPr>
            <a:xfrm>
              <a:off x="6410160" y="4754520"/>
              <a:ext cx="190080" cy="60120"/>
            </a:xfrm>
            <a:custGeom>
              <a:avLst/>
              <a:gdLst/>
              <a:ahLst/>
              <a:rect l="l" t="t" r="r" b="b"/>
              <a:pathLst>
                <a:path w="120" h="38">
                  <a:moveTo>
                    <a:pt x="0" y="22"/>
                  </a:moveTo>
                  <a:lnTo>
                    <a:pt x="115" y="0"/>
                  </a:lnTo>
                  <a:lnTo>
                    <a:pt x="120" y="16"/>
                  </a:lnTo>
                  <a:lnTo>
                    <a:pt x="6" y="38"/>
                  </a:lnTo>
                  <a:lnTo>
                    <a:pt x="0" y="22"/>
                  </a:lnTo>
                  <a:close/>
                </a:path>
              </a:pathLst>
            </a:custGeom>
            <a:solidFill>
              <a:srgbClr val="000000"/>
            </a:solidFill>
            <a:ln>
              <a:noFill/>
            </a:ln>
          </p:spPr>
          <p:style>
            <a:lnRef idx="0"/>
            <a:fillRef idx="0"/>
            <a:effectRef idx="0"/>
            <a:fontRef idx="minor"/>
          </p:style>
        </p:sp>
        <p:sp>
          <p:nvSpPr>
            <p:cNvPr id="795" name="CustomShape 90"/>
            <p:cNvSpPr/>
            <p:nvPr/>
          </p:nvSpPr>
          <p:spPr>
            <a:xfrm>
              <a:off x="6653160" y="4702320"/>
              <a:ext cx="190080" cy="69480"/>
            </a:xfrm>
            <a:custGeom>
              <a:avLst/>
              <a:gdLst/>
              <a:ahLst/>
              <a:rect l="l" t="t" r="r" b="b"/>
              <a:pathLst>
                <a:path w="120" h="44">
                  <a:moveTo>
                    <a:pt x="0" y="28"/>
                  </a:moveTo>
                  <a:lnTo>
                    <a:pt x="114" y="0"/>
                  </a:lnTo>
                  <a:lnTo>
                    <a:pt x="120" y="17"/>
                  </a:lnTo>
                  <a:lnTo>
                    <a:pt x="5" y="44"/>
                  </a:lnTo>
                  <a:lnTo>
                    <a:pt x="0" y="28"/>
                  </a:lnTo>
                  <a:close/>
                </a:path>
              </a:pathLst>
            </a:custGeom>
            <a:solidFill>
              <a:srgbClr val="000000"/>
            </a:solidFill>
            <a:ln>
              <a:noFill/>
            </a:ln>
          </p:spPr>
          <p:style>
            <a:lnRef idx="0"/>
            <a:fillRef idx="0"/>
            <a:effectRef idx="0"/>
            <a:fontRef idx="minor"/>
          </p:style>
        </p:sp>
        <p:sp>
          <p:nvSpPr>
            <p:cNvPr id="796" name="CustomShape 91"/>
            <p:cNvSpPr/>
            <p:nvPr/>
          </p:nvSpPr>
          <p:spPr>
            <a:xfrm>
              <a:off x="6904080" y="4641840"/>
              <a:ext cx="180720" cy="69480"/>
            </a:xfrm>
            <a:custGeom>
              <a:avLst/>
              <a:gdLst/>
              <a:ahLst/>
              <a:rect l="l" t="t" r="r" b="b"/>
              <a:pathLst>
                <a:path w="114" h="44">
                  <a:moveTo>
                    <a:pt x="0" y="28"/>
                  </a:moveTo>
                  <a:lnTo>
                    <a:pt x="109" y="0"/>
                  </a:lnTo>
                  <a:lnTo>
                    <a:pt x="114" y="17"/>
                  </a:lnTo>
                  <a:lnTo>
                    <a:pt x="5" y="44"/>
                  </a:lnTo>
                  <a:lnTo>
                    <a:pt x="0" y="28"/>
                  </a:lnTo>
                  <a:close/>
                </a:path>
              </a:pathLst>
            </a:custGeom>
            <a:solidFill>
              <a:srgbClr val="000000"/>
            </a:solidFill>
            <a:ln>
              <a:noFill/>
            </a:ln>
          </p:spPr>
          <p:style>
            <a:lnRef idx="0"/>
            <a:fillRef idx="0"/>
            <a:effectRef idx="0"/>
            <a:fontRef idx="minor"/>
          </p:style>
        </p:sp>
        <p:sp>
          <p:nvSpPr>
            <p:cNvPr id="797" name="CustomShape 92"/>
            <p:cNvSpPr/>
            <p:nvPr/>
          </p:nvSpPr>
          <p:spPr>
            <a:xfrm>
              <a:off x="7145280" y="4556160"/>
              <a:ext cx="180720" cy="85320"/>
            </a:xfrm>
            <a:custGeom>
              <a:avLst/>
              <a:gdLst/>
              <a:ahLst/>
              <a:rect l="l" t="t" r="r" b="b"/>
              <a:pathLst>
                <a:path w="114" h="54">
                  <a:moveTo>
                    <a:pt x="0" y="38"/>
                  </a:moveTo>
                  <a:lnTo>
                    <a:pt x="109" y="0"/>
                  </a:lnTo>
                  <a:lnTo>
                    <a:pt x="114" y="16"/>
                  </a:lnTo>
                  <a:lnTo>
                    <a:pt x="6" y="54"/>
                  </a:lnTo>
                  <a:lnTo>
                    <a:pt x="0" y="38"/>
                  </a:lnTo>
                  <a:close/>
                </a:path>
              </a:pathLst>
            </a:custGeom>
            <a:solidFill>
              <a:srgbClr val="000000"/>
            </a:solidFill>
            <a:ln>
              <a:noFill/>
            </a:ln>
          </p:spPr>
          <p:style>
            <a:lnRef idx="0"/>
            <a:fillRef idx="0"/>
            <a:effectRef idx="0"/>
            <a:fontRef idx="minor"/>
          </p:style>
        </p:sp>
        <p:sp>
          <p:nvSpPr>
            <p:cNvPr id="798" name="CustomShape 93"/>
            <p:cNvSpPr/>
            <p:nvPr/>
          </p:nvSpPr>
          <p:spPr>
            <a:xfrm>
              <a:off x="7396200" y="4468680"/>
              <a:ext cx="180720" cy="87120"/>
            </a:xfrm>
            <a:custGeom>
              <a:avLst/>
              <a:gdLst/>
              <a:ahLst/>
              <a:rect l="l" t="t" r="r" b="b"/>
              <a:pathLst>
                <a:path w="114" h="55">
                  <a:moveTo>
                    <a:pt x="0" y="39"/>
                  </a:moveTo>
                  <a:lnTo>
                    <a:pt x="109" y="0"/>
                  </a:lnTo>
                  <a:lnTo>
                    <a:pt x="114" y="17"/>
                  </a:lnTo>
                  <a:lnTo>
                    <a:pt x="5" y="55"/>
                  </a:lnTo>
                  <a:lnTo>
                    <a:pt x="0" y="39"/>
                  </a:lnTo>
                  <a:close/>
                </a:path>
              </a:pathLst>
            </a:custGeom>
            <a:solidFill>
              <a:srgbClr val="000000"/>
            </a:solidFill>
            <a:ln>
              <a:noFill/>
            </a:ln>
          </p:spPr>
          <p:style>
            <a:lnRef idx="0"/>
            <a:fillRef idx="0"/>
            <a:effectRef idx="0"/>
            <a:fontRef idx="minor"/>
          </p:style>
        </p:sp>
        <p:sp>
          <p:nvSpPr>
            <p:cNvPr id="799" name="CustomShape 94"/>
            <p:cNvSpPr/>
            <p:nvPr/>
          </p:nvSpPr>
          <p:spPr>
            <a:xfrm>
              <a:off x="7637400" y="4365720"/>
              <a:ext cx="182160" cy="95040"/>
            </a:xfrm>
            <a:custGeom>
              <a:avLst/>
              <a:gdLst/>
              <a:ahLst/>
              <a:rect l="l" t="t" r="r" b="b"/>
              <a:pathLst>
                <a:path w="115" h="60">
                  <a:moveTo>
                    <a:pt x="0" y="44"/>
                  </a:moveTo>
                  <a:lnTo>
                    <a:pt x="109" y="0"/>
                  </a:lnTo>
                  <a:lnTo>
                    <a:pt x="115" y="16"/>
                  </a:lnTo>
                  <a:lnTo>
                    <a:pt x="6" y="60"/>
                  </a:lnTo>
                  <a:lnTo>
                    <a:pt x="0" y="44"/>
                  </a:lnTo>
                  <a:close/>
                </a:path>
              </a:pathLst>
            </a:custGeom>
            <a:solidFill>
              <a:srgbClr val="000000"/>
            </a:solidFill>
            <a:ln>
              <a:noFill/>
            </a:ln>
          </p:spPr>
          <p:style>
            <a:lnRef idx="0"/>
            <a:fillRef idx="0"/>
            <a:effectRef idx="0"/>
            <a:fontRef idx="minor"/>
          </p:style>
        </p:sp>
        <p:sp>
          <p:nvSpPr>
            <p:cNvPr id="800" name="CustomShape 95"/>
            <p:cNvSpPr/>
            <p:nvPr/>
          </p:nvSpPr>
          <p:spPr>
            <a:xfrm>
              <a:off x="7888320" y="424512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801" name="CustomShape 96"/>
            <p:cNvSpPr/>
            <p:nvPr/>
          </p:nvSpPr>
          <p:spPr>
            <a:xfrm>
              <a:off x="8121600" y="412416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802" name="CustomShape 97"/>
            <p:cNvSpPr/>
            <p:nvPr/>
          </p:nvSpPr>
          <p:spPr>
            <a:xfrm>
              <a:off x="8372520" y="3968640"/>
              <a:ext cx="172800" cy="120240"/>
            </a:xfrm>
            <a:custGeom>
              <a:avLst/>
              <a:gdLst/>
              <a:ahLst/>
              <a:rect l="l" t="t" r="r" b="b"/>
              <a:pathLst>
                <a:path w="109" h="76">
                  <a:moveTo>
                    <a:pt x="0" y="54"/>
                  </a:moveTo>
                  <a:lnTo>
                    <a:pt x="104" y="0"/>
                  </a:lnTo>
                  <a:lnTo>
                    <a:pt x="109" y="21"/>
                  </a:lnTo>
                  <a:lnTo>
                    <a:pt x="6" y="76"/>
                  </a:lnTo>
                  <a:lnTo>
                    <a:pt x="0" y="54"/>
                  </a:lnTo>
                  <a:close/>
                </a:path>
              </a:pathLst>
            </a:custGeom>
            <a:solidFill>
              <a:srgbClr val="000000"/>
            </a:solidFill>
            <a:ln>
              <a:noFill/>
            </a:ln>
          </p:spPr>
          <p:style>
            <a:lnRef idx="0"/>
            <a:fillRef idx="0"/>
            <a:effectRef idx="0"/>
            <a:fontRef idx="minor"/>
          </p:style>
        </p:sp>
        <p:sp>
          <p:nvSpPr>
            <p:cNvPr id="803" name="CustomShape 98"/>
            <p:cNvSpPr/>
            <p:nvPr/>
          </p:nvSpPr>
          <p:spPr>
            <a:xfrm>
              <a:off x="5630760" y="4827600"/>
              <a:ext cx="77400" cy="77400"/>
            </a:xfrm>
            <a:custGeom>
              <a:avLst/>
              <a:gdLst/>
              <a:ahLst/>
              <a:rect l="l" t="t" r="r" b="b"/>
              <a:pathLst>
                <a:path w="49" h="49">
                  <a:moveTo>
                    <a:pt x="16" y="0"/>
                  </a:moveTo>
                  <a:lnTo>
                    <a:pt x="0" y="17"/>
                  </a:lnTo>
                  <a:lnTo>
                    <a:pt x="0" y="33"/>
                  </a:lnTo>
                  <a:lnTo>
                    <a:pt x="16" y="49"/>
                  </a:lnTo>
                  <a:lnTo>
                    <a:pt x="32" y="49"/>
                  </a:lnTo>
                  <a:lnTo>
                    <a:pt x="49" y="33"/>
                  </a:lnTo>
                  <a:lnTo>
                    <a:pt x="49" y="17"/>
                  </a:lnTo>
                  <a:lnTo>
                    <a:pt x="32" y="0"/>
                  </a:lnTo>
                  <a:lnTo>
                    <a:pt x="16" y="0"/>
                  </a:lnTo>
                  <a:close/>
                </a:path>
              </a:pathLst>
            </a:custGeom>
            <a:solidFill>
              <a:srgbClr val="ff0000"/>
            </a:solidFill>
            <a:ln w="7920">
              <a:solidFill>
                <a:srgbClr val="000000"/>
              </a:solidFill>
              <a:round/>
            </a:ln>
          </p:spPr>
          <p:style>
            <a:lnRef idx="0"/>
            <a:fillRef idx="0"/>
            <a:effectRef idx="0"/>
            <a:fontRef idx="minor"/>
          </p:style>
        </p:sp>
      </p:grpSp>
      <p:sp>
        <p:nvSpPr>
          <p:cNvPr id="804" name="CustomShape 99"/>
          <p:cNvSpPr/>
          <p:nvPr/>
        </p:nvSpPr>
        <p:spPr>
          <a:xfrm>
            <a:off x="1631880" y="2750760"/>
            <a:ext cx="2466720" cy="24372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Variable Stückkosten </a:t>
            </a:r>
            <a:endParaRPr b="0" lang="en-US" sz="1600" spc="-1" strike="noStrike">
              <a:latin typeface="Arial"/>
            </a:endParaRPr>
          </a:p>
        </p:txBody>
      </p:sp>
      <p:sp>
        <p:nvSpPr>
          <p:cNvPr id="805" name="CustomShape 100"/>
          <p:cNvSpPr/>
          <p:nvPr/>
        </p:nvSpPr>
        <p:spPr>
          <a:xfrm>
            <a:off x="1631880" y="2750760"/>
            <a:ext cx="2466720" cy="374760"/>
          </a:xfrm>
          <a:prstGeom prst="rect">
            <a:avLst/>
          </a:prstGeom>
          <a:blipFill rotWithShape="0">
            <a:blip r:embed="rId2"/>
            <a:stretch>
              <a:fillRect l="-5196" t="-3149" r="0" b="-17716"/>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806" name="CustomShape 101"/>
          <p:cNvSpPr/>
          <p:nvPr/>
        </p:nvSpPr>
        <p:spPr>
          <a:xfrm>
            <a:off x="5699160" y="4054320"/>
            <a:ext cx="164880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Gewinnschwelle</a:t>
            </a:r>
            <a:endParaRPr b="0" lang="en-US" sz="1600" spc="-1" strike="noStrike">
              <a:latin typeface="Arial"/>
            </a:endParaRPr>
          </a:p>
        </p:txBody>
      </p:sp>
      <p:sp>
        <p:nvSpPr>
          <p:cNvPr id="807" name="CustomShape 102"/>
          <p:cNvSpPr/>
          <p:nvPr/>
        </p:nvSpPr>
        <p:spPr>
          <a:xfrm>
            <a:off x="5087160" y="4992840"/>
            <a:ext cx="20343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Produktionsschwelle</a:t>
            </a:r>
            <a:endParaRPr b="0" lang="en-US" sz="1600" spc="-1" strike="noStrike">
              <a:latin typeface="Arial"/>
            </a:endParaRPr>
          </a:p>
        </p:txBody>
      </p:sp>
    </p:spTree>
  </p:cSld>
  <p:timing>
    <p:tnLst>
      <p:par>
        <p:cTn id="98" dur="indefinite" restart="never" nodeType="tmRoot">
          <p:childTnLst>
            <p:seq>
              <p:cTn id="99" dur="indefinite" nodeType="mainSeq">
                <p:childTnLst>
                  <p:par>
                    <p:cTn id="100" nodeType="clickEffect" fill="hold">
                      <p:stCondLst>
                        <p:cond delay="indefinite"/>
                      </p:stCondLst>
                      <p:childTnLst>
                        <p:par>
                          <p:cTn id="101" nodeType="withEffect" fill="hold">
                            <p:stCondLst>
                              <p:cond delay="0"/>
                            </p:stCondLst>
                            <p:childTnLst>
                              <p:par>
                                <p:cTn id="102" nodeType="clickEffect" fill="hold" presetClass="entr" presetID="3" presetSubtype="10">
                                  <p:stCondLst>
                                    <p:cond delay="0"/>
                                  </p:stCondLst>
                                  <p:childTnLst>
                                    <p:set>
                                      <p:cBhvr>
                                        <p:cTn id="103" dur="1" fill="hold">
                                          <p:stCondLst>
                                            <p:cond delay="0"/>
                                          </p:stCondLst>
                                        </p:cTn>
                                        <p:tgtEl>
                                          <p:spTgt spid="739"/>
                                        </p:tgtEl>
                                        <p:attrNameLst>
                                          <p:attrName>style.visibility</p:attrName>
                                        </p:attrNameLst>
                                      </p:cBhvr>
                                      <p:to>
                                        <p:strVal val="visible"/>
                                      </p:to>
                                    </p:set>
                                    <p:animEffect filter="blinds(horizontal)" transition="in">
                                      <p:cBhvr additive="repl">
                                        <p:cTn id="104" dur="500"/>
                                        <p:tgtEl>
                                          <p:spTgt spid="739"/>
                                        </p:tgtEl>
                                      </p:cBhvr>
                                    </p:animEffect>
                                  </p:childTnLst>
                                </p:cTn>
                              </p:par>
                            </p:childTnLst>
                          </p:cTn>
                        </p:par>
                      </p:childTnLst>
                    </p:cTn>
                  </p:par>
                  <p:par>
                    <p:cTn id="105" nodeType="clickEffect" fill="hold">
                      <p:stCondLst>
                        <p:cond delay="indefinite"/>
                      </p:stCondLst>
                      <p:childTnLst>
                        <p:par>
                          <p:cTn id="106" nodeType="withEffect" fill="hold">
                            <p:stCondLst>
                              <p:cond delay="0"/>
                            </p:stCondLst>
                            <p:childTnLst>
                              <p:par>
                                <p:cTn id="107" nodeType="clickEffect" fill="hold" presetClass="entr" presetID="3" presetSubtype="10">
                                  <p:stCondLst>
                                    <p:cond delay="0"/>
                                  </p:stCondLst>
                                  <p:childTnLst>
                                    <p:set>
                                      <p:cBhvr>
                                        <p:cTn id="108" dur="1" fill="hold">
                                          <p:stCondLst>
                                            <p:cond delay="0"/>
                                          </p:stCondLst>
                                        </p:cTn>
                                        <p:tgtEl>
                                          <p:spTgt spid="773"/>
                                        </p:tgtEl>
                                        <p:attrNameLst>
                                          <p:attrName>style.visibility</p:attrName>
                                        </p:attrNameLst>
                                      </p:cBhvr>
                                      <p:to>
                                        <p:strVal val="visible"/>
                                      </p:to>
                                    </p:set>
                                    <p:animEffect filter="blinds(horizontal)" transition="in">
                                      <p:cBhvr additive="repl">
                                        <p:cTn id="109" dur="500"/>
                                        <p:tgtEl>
                                          <p:spTgt spid="773"/>
                                        </p:tgtEl>
                                      </p:cBhvr>
                                    </p:animEffect>
                                  </p:childTnLst>
                                </p:cTn>
                              </p:par>
                              <p:par>
                                <p:cTn id="110" nodeType="withEffect" fill="hold" presetClass="entr" presetID="3" presetSubtype="10">
                                  <p:stCondLst>
                                    <p:cond delay="0"/>
                                  </p:stCondLst>
                                  <p:childTnLst>
                                    <p:set>
                                      <p:cBhvr>
                                        <p:cTn id="111" dur="1" fill="hold">
                                          <p:stCondLst>
                                            <p:cond delay="0"/>
                                          </p:stCondLst>
                                        </p:cTn>
                                        <p:tgtEl>
                                          <p:spTgt spid="805"/>
                                        </p:tgtEl>
                                        <p:attrNameLst>
                                          <p:attrName>style.visibility</p:attrName>
                                        </p:attrNameLst>
                                      </p:cBhvr>
                                      <p:to>
                                        <p:strVal val="visible"/>
                                      </p:to>
                                    </p:set>
                                    <p:animEffect filter="blinds(horizontal)" transition="in">
                                      <p:cBhvr additive="repl">
                                        <p:cTn id="112" dur="500"/>
                                        <p:tgtEl>
                                          <p:spTgt spid="805"/>
                                        </p:tgtEl>
                                      </p:cBhvr>
                                    </p:animEffect>
                                  </p:childTnLst>
                                </p:cTn>
                              </p:par>
                              <p:par>
                                <p:cTn id="113" nodeType="withEffect" fill="hold" presetClass="entr" presetID="3" presetSubtype="10">
                                  <p:stCondLst>
                                    <p:cond delay="0"/>
                                  </p:stCondLst>
                                  <p:childTnLst>
                                    <p:set>
                                      <p:cBhvr>
                                        <p:cTn id="114" dur="1" fill="hold">
                                          <p:stCondLst>
                                            <p:cond delay="0"/>
                                          </p:stCondLst>
                                        </p:cTn>
                                        <p:tgtEl>
                                          <p:spTgt spid="806"/>
                                        </p:tgtEl>
                                        <p:attrNameLst>
                                          <p:attrName>style.visibility</p:attrName>
                                        </p:attrNameLst>
                                      </p:cBhvr>
                                      <p:to>
                                        <p:strVal val="visible"/>
                                      </p:to>
                                    </p:set>
                                    <p:animEffect filter="blinds(horizontal)" transition="in">
                                      <p:cBhvr additive="repl">
                                        <p:cTn id="115" dur="500"/>
                                        <p:tgtEl>
                                          <p:spTgt spid="806"/>
                                        </p:tgtEl>
                                      </p:cBhvr>
                                    </p:animEffect>
                                  </p:childTnLst>
                                </p:cTn>
                              </p:par>
                              <p:par>
                                <p:cTn id="116" nodeType="withEffect" fill="hold" presetClass="entr" presetID="3" presetSubtype="10">
                                  <p:stCondLst>
                                    <p:cond delay="0"/>
                                  </p:stCondLst>
                                  <p:childTnLst>
                                    <p:set>
                                      <p:cBhvr>
                                        <p:cTn id="117" dur="1" fill="hold">
                                          <p:stCondLst>
                                            <p:cond delay="0"/>
                                          </p:stCondLst>
                                        </p:cTn>
                                        <p:tgtEl>
                                          <p:spTgt spid="807"/>
                                        </p:tgtEl>
                                        <p:attrNameLst>
                                          <p:attrName>style.visibility</p:attrName>
                                        </p:attrNameLst>
                                      </p:cBhvr>
                                      <p:to>
                                        <p:strVal val="visible"/>
                                      </p:to>
                                    </p:set>
                                    <p:animEffect filter="blinds(horizontal)" transition="in">
                                      <p:cBhvr additive="repl">
                                        <p:cTn id="118" dur="500"/>
                                        <p:tgtEl>
                                          <p:spTgt spid="8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8" name="TextShape 1"/>
          <p:cNvSpPr txBox="1"/>
          <p:nvPr/>
        </p:nvSpPr>
        <p:spPr>
          <a:xfrm>
            <a:off x="1892160" y="380880"/>
            <a:ext cx="6813360" cy="96156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Gewinnschwelle</a:t>
            </a:r>
            <a:endParaRPr b="0" lang="en-US" sz="2800" spc="-1" strike="noStrike">
              <a:solidFill>
                <a:srgbClr val="000000"/>
              </a:solidFill>
              <a:latin typeface="Book Antiqua"/>
            </a:endParaRPr>
          </a:p>
        </p:txBody>
      </p:sp>
      <p:sp>
        <p:nvSpPr>
          <p:cNvPr id="809" name="CustomShape 2"/>
          <p:cNvSpPr/>
          <p:nvPr/>
        </p:nvSpPr>
        <p:spPr>
          <a:xfrm>
            <a:off x="6179400" y="4395600"/>
            <a:ext cx="3246120" cy="1392840"/>
          </a:xfrm>
          <a:prstGeom prst="rect">
            <a:avLst/>
          </a:prstGeom>
          <a:noFill/>
          <a:ln>
            <a:noFill/>
          </a:ln>
        </p:spPr>
        <p:style>
          <a:lnRef idx="0"/>
          <a:fillRef idx="0"/>
          <a:effectRef idx="0"/>
          <a:fontRef idx="minor"/>
        </p:style>
        <p:txBody>
          <a:bodyPr lIns="90000" rIns="90000" tIns="45000" bIns="45000"/>
          <a:p>
            <a:pPr>
              <a:lnSpc>
                <a:spcPct val="100000"/>
              </a:lnSpc>
            </a:pPr>
            <a:r>
              <a:rPr b="0" i="1" lang="en-US" sz="2000" spc="-1" strike="noStrike">
                <a:solidFill>
                  <a:srgbClr val="000000"/>
                </a:solidFill>
                <a:latin typeface="Calibri"/>
              </a:rPr>
              <a:t>Q</a:t>
            </a:r>
            <a:r>
              <a:rPr b="0" i="1" lang="en-US" sz="2000" spc="-1" strike="noStrike">
                <a:solidFill>
                  <a:srgbClr val="000000"/>
                </a:solidFill>
                <a:latin typeface="Calibri"/>
              </a:rPr>
              <a:t>	</a:t>
            </a:r>
            <a:r>
              <a:rPr b="0" lang="en-US" sz="2000" spc="-1" strike="noStrike">
                <a:solidFill>
                  <a:srgbClr val="000000"/>
                </a:solidFill>
                <a:latin typeface="Calibri"/>
              </a:rPr>
              <a:t>verkaufte Menge</a:t>
            </a:r>
            <a:br/>
            <a:r>
              <a:rPr b="0" i="1" lang="en-US" sz="2000" spc="-1" strike="noStrike">
                <a:solidFill>
                  <a:srgbClr val="000000"/>
                </a:solidFill>
                <a:latin typeface="Calibri"/>
              </a:rPr>
              <a:t>K</a:t>
            </a:r>
            <a:r>
              <a:rPr b="0" lang="en-US" sz="2000" spc="-1" strike="noStrike">
                <a:solidFill>
                  <a:srgbClr val="000000"/>
                </a:solidFill>
                <a:latin typeface="Calibri"/>
              </a:rPr>
              <a:t>	</a:t>
            </a:r>
            <a:r>
              <a:rPr b="0" lang="en-US" sz="2000" spc="-1" strike="noStrike">
                <a:solidFill>
                  <a:srgbClr val="000000"/>
                </a:solidFill>
                <a:latin typeface="Calibri"/>
              </a:rPr>
              <a:t>Gesamtkosten</a:t>
            </a:r>
            <a:endParaRPr b="0" lang="en-US" sz="2000" spc="-1" strike="noStrike">
              <a:latin typeface="Arial"/>
            </a:endParaRPr>
          </a:p>
          <a:p>
            <a:pPr>
              <a:lnSpc>
                <a:spcPct val="100000"/>
              </a:lnSpc>
            </a:pPr>
            <a:r>
              <a:rPr b="0" i="1" lang="en-US" sz="2000" spc="-1" strike="noStrike">
                <a:solidFill>
                  <a:srgbClr val="000000"/>
                </a:solidFill>
                <a:latin typeface="Calibri"/>
              </a:rPr>
              <a:t>K</a:t>
            </a:r>
            <a:r>
              <a:rPr b="0" i="1" lang="en-US" sz="2000" spc="-1" strike="noStrike" baseline="-25000">
                <a:solidFill>
                  <a:srgbClr val="000000"/>
                </a:solidFill>
                <a:latin typeface="Calibri"/>
              </a:rPr>
              <a:t>v</a:t>
            </a:r>
            <a:r>
              <a:rPr b="0" i="1" lang="en-US" sz="2000" spc="-1" strike="noStrike">
                <a:solidFill>
                  <a:srgbClr val="000000"/>
                </a:solidFill>
                <a:latin typeface="Calibri"/>
              </a:rPr>
              <a:t>	</a:t>
            </a:r>
            <a:r>
              <a:rPr b="0" lang="en-US" sz="2000" spc="-1" strike="noStrike">
                <a:solidFill>
                  <a:srgbClr val="000000"/>
                </a:solidFill>
                <a:latin typeface="Calibri"/>
              </a:rPr>
              <a:t>variable Kosten</a:t>
            </a:r>
            <a:br/>
            <a:r>
              <a:rPr b="0" i="1" lang="en-US" sz="2000" spc="-1" strike="noStrike">
                <a:solidFill>
                  <a:srgbClr val="000000"/>
                </a:solidFill>
                <a:latin typeface="Calibri"/>
              </a:rPr>
              <a:t>K</a:t>
            </a:r>
            <a:r>
              <a:rPr b="0" i="1" lang="en-US" sz="2000" spc="-1" strike="noStrike" baseline="-25000">
                <a:solidFill>
                  <a:srgbClr val="000000"/>
                </a:solidFill>
                <a:latin typeface="Calibri"/>
              </a:rPr>
              <a:t>f</a:t>
            </a:r>
            <a:r>
              <a:rPr b="0" i="1" lang="en-US" sz="2000" spc="-1" strike="noStrike">
                <a:solidFill>
                  <a:srgbClr val="000000"/>
                </a:solidFill>
                <a:latin typeface="Calibri"/>
              </a:rPr>
              <a:t>	</a:t>
            </a:r>
            <a:r>
              <a:rPr b="0" lang="en-US" sz="2000" spc="-1" strike="noStrike">
                <a:solidFill>
                  <a:srgbClr val="000000"/>
                </a:solidFill>
                <a:latin typeface="Calibri"/>
              </a:rPr>
              <a:t>Fixkosten</a:t>
            </a:r>
            <a:endParaRPr b="0" lang="en-US" sz="2000" spc="-1" strike="noStrike">
              <a:latin typeface="Arial"/>
            </a:endParaRPr>
          </a:p>
        </p:txBody>
      </p:sp>
      <mc:AlternateContent>
        <mc:Choice xmlns:a14="http://schemas.microsoft.com/office/drawing/2010/main" Requires="a14">
          <p:sp>
            <p:nvSpPr>
              <p:cNvPr id="810" name="Formula 3"/>
              <p:cNvSpPr txBox="1"/>
              <p:nvPr/>
            </p:nvSpPr>
            <p:spPr>
              <a:xfrm>
                <a:off x="1521360" y="4513680"/>
                <a:ext cx="2832120" cy="742680"/>
              </a:xfrm>
              <a:prstGeom prst="rect">
                <a:avLst/>
              </a:prstGeom>
            </p:spPr>
            <p:txBody>
              <a:bodyPr/>
              <a:p>
                <a14:m>
                  <m:oMath xmlns:m="http://schemas.openxmlformats.org/officeDocument/2006/math">
                    <m:f>
                      <m:num>
                        <m:r>
                          <m:t xml:space="preserve">𝐾</m:t>
                        </m:r>
                      </m:num>
                      <m:den>
                        <m:r>
                          <m:t xml:space="preserve">𝑄</m:t>
                        </m:r>
                      </m:den>
                    </m:f>
                    <m:r>
                      <m:t xml:space="preserve">=</m:t>
                    </m:r>
                    <m:f>
                      <m:num>
                        <m:r>
                          <m:t xml:space="preserve">𝑑𝐾</m:t>
                        </m:r>
                      </m:num>
                      <m:den>
                        <m:r>
                          <m:t xml:space="preserve">𝑑𝑄</m:t>
                        </m:r>
                      </m:den>
                    </m:f>
                  </m:oMath>
                </a14:m>
              </a:p>
            </p:txBody>
          </p:sp>
        </mc:Choice>
        <mc:Fallback/>
      </mc:AlternateContent>
      <p:sp>
        <p:nvSpPr>
          <p:cNvPr id="811" name="CustomShape 4"/>
          <p:cNvSpPr/>
          <p:nvPr/>
        </p:nvSpPr>
        <p:spPr>
          <a:xfrm>
            <a:off x="1521360" y="4513680"/>
            <a:ext cx="2832120" cy="742680"/>
          </a:xfrm>
          <a:prstGeom prst="rect">
            <a:avLst/>
          </a:prstGeom>
          <a:blipFill rotWithShape="0">
            <a:blip r:embed="rId1"/>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812" name="CustomShape 5"/>
          <p:cNvSpPr/>
          <p:nvPr/>
        </p:nvSpPr>
        <p:spPr>
          <a:xfrm>
            <a:off x="893520" y="3681360"/>
            <a:ext cx="747180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An der Gewinnschwelle sind die Stückkosten und Grenzkosten gleich:</a:t>
            </a:r>
            <a:endParaRPr b="0" lang="en-US" sz="2000" spc="-1" strike="noStrike">
              <a:latin typeface="Arial"/>
            </a:endParaRPr>
          </a:p>
        </p:txBody>
      </p:sp>
      <p:sp>
        <p:nvSpPr>
          <p:cNvPr id="813" name="CustomShape 6"/>
          <p:cNvSpPr/>
          <p:nvPr/>
        </p:nvSpPr>
        <p:spPr>
          <a:xfrm>
            <a:off x="854280" y="1878120"/>
            <a:ext cx="7550280" cy="583560"/>
          </a:xfrm>
          <a:prstGeom prst="rect">
            <a:avLst/>
          </a:prstGeom>
          <a:noFill/>
          <a:ln>
            <a:noFill/>
          </a:ln>
        </p:spPr>
        <p:style>
          <a:lnRef idx="0"/>
          <a:fillRef idx="0"/>
          <a:effectRef idx="0"/>
          <a:fontRef idx="minor"/>
        </p:style>
        <p:txBody>
          <a:bodyPr lIns="90000" rIns="90000" tIns="45000" bIns="45000"/>
          <a:p>
            <a:pPr>
              <a:lnSpc>
                <a:spcPct val="90000"/>
              </a:lnSpc>
            </a:pPr>
            <a:r>
              <a:rPr b="0" lang="en-US" sz="1800" spc="-1" strike="noStrike">
                <a:solidFill>
                  <a:srgbClr val="000000"/>
                </a:solidFill>
                <a:latin typeface="Arial"/>
              </a:rPr>
              <a:t>Die Gewinnschwelle stellt das Minimum von den Stückkosten </a:t>
            </a:r>
            <a:r>
              <a:rPr b="0" i="1" lang="en-US" sz="1800" spc="-1" strike="noStrike">
                <a:solidFill>
                  <a:srgbClr val="000000"/>
                </a:solidFill>
                <a:latin typeface="Arial"/>
              </a:rPr>
              <a:t>K/Q</a:t>
            </a:r>
            <a:r>
              <a:rPr b="0" lang="en-US" sz="1800" spc="-1" strike="noStrike">
                <a:solidFill>
                  <a:srgbClr val="000000"/>
                </a:solidFill>
                <a:latin typeface="Arial"/>
              </a:rPr>
              <a:t> dar:</a:t>
            </a:r>
            <a:endParaRPr b="0" lang="en-US" sz="1800" spc="-1" strike="noStrike">
              <a:latin typeface="Arial"/>
            </a:endParaRPr>
          </a:p>
          <a:p>
            <a:pPr>
              <a:lnSpc>
                <a:spcPct val="90000"/>
              </a:lnSpc>
            </a:pPr>
            <a:endParaRPr b="0" lang="en-US" sz="1800" spc="-1" strike="noStrike">
              <a:latin typeface="Arial"/>
            </a:endParaRPr>
          </a:p>
        </p:txBody>
      </p:sp>
      <mc:AlternateContent>
        <mc:Choice xmlns:a14="http://schemas.microsoft.com/office/drawing/2010/main" Requires="a14">
          <p:sp>
            <p:nvSpPr>
              <p:cNvPr id="814" name="Formula 7"/>
              <p:cNvSpPr txBox="1"/>
              <p:nvPr/>
            </p:nvSpPr>
            <p:spPr>
              <a:xfrm>
                <a:off x="1892160" y="2495520"/>
                <a:ext cx="5473800" cy="1027440"/>
              </a:xfrm>
              <a:prstGeom prst="rect">
                <a:avLst/>
              </a:prstGeom>
            </p:spPr>
            <p:txBody>
              <a:bodyPr/>
              <a:p>
                <a14:m>
                  <m:oMath xmlns:m="http://schemas.openxmlformats.org/officeDocument/2006/math">
                    <m:r>
                      <m:t xml:space="preserve">0</m:t>
                    </m:r>
                    <m:r>
                      <m:t xml:space="preserve">=</m:t>
                    </m:r>
                    <m:f>
                      <m:num>
                        <m:r>
                          <m:t xml:space="preserve">𝑑</m:t>
                        </m:r>
                        <m:d>
                          <m:dPr>
                            <m:begChr m:val="("/>
                            <m:endChr m:val=")"/>
                          </m:dPr>
                          <m:e>
                            <m:f>
                              <m:num>
                                <m:r>
                                  <m:t xml:space="preserve">𝐾</m:t>
                                </m:r>
                              </m:num>
                              <m:den>
                                <m:r>
                                  <m:t xml:space="preserve">𝑄</m:t>
                                </m:r>
                              </m:den>
                            </m:f>
                          </m:e>
                        </m:d>
                      </m:num>
                      <m:den>
                        <m:r>
                          <m:t xml:space="preserve">𝑑𝑄</m:t>
                        </m:r>
                      </m:den>
                    </m:f>
                    <m:r>
                      <m:t xml:space="preserve">=</m:t>
                    </m:r>
                    <m:f>
                      <m:num>
                        <m:r>
                          <m:t xml:space="preserve">1</m:t>
                        </m:r>
                      </m:num>
                      <m:den>
                        <m:r>
                          <m:t xml:space="preserve">𝑄</m:t>
                        </m:r>
                      </m:den>
                    </m:f>
                    <m:f>
                      <m:num>
                        <m:r>
                          <m:t xml:space="preserve">𝑑</m:t>
                        </m:r>
                        <m:r>
                          <m:t xml:space="preserve">𝐾</m:t>
                        </m:r>
                      </m:num>
                      <m:den>
                        <m:r>
                          <m:t xml:space="preserve">𝑑𝑄</m:t>
                        </m:r>
                      </m:den>
                    </m:f>
                    <m:r>
                      <m:t xml:space="preserve">−</m:t>
                    </m:r>
                    <m:f>
                      <m:num>
                        <m:r>
                          <m:t xml:space="preserve">1</m:t>
                        </m:r>
                      </m:num>
                      <m:den>
                        <m:sSup>
                          <m:e>
                            <m:r>
                              <m:t xml:space="preserve">𝑄</m:t>
                            </m:r>
                          </m:e>
                          <m:sup>
                            <m:r>
                              <m:t xml:space="preserve">2</m:t>
                            </m:r>
                          </m:sup>
                        </m:sSup>
                      </m:den>
                    </m:f>
                    <m:r>
                      <m:t xml:space="preserve">𝐾</m:t>
                    </m:r>
                    <m:r>
                      <m:t xml:space="preserve">=</m:t>
                    </m:r>
                    <m:f>
                      <m:num>
                        <m:r>
                          <m:t xml:space="preserve">1</m:t>
                        </m:r>
                      </m:num>
                      <m:den>
                        <m:r>
                          <m:t xml:space="preserve">𝑄</m:t>
                        </m:r>
                      </m:den>
                    </m:f>
                    <m:d>
                      <m:dPr>
                        <m:begChr m:val="("/>
                        <m:endChr m:val=")"/>
                      </m:dPr>
                      <m:e>
                        <m:f>
                          <m:num>
                            <m:r>
                              <m:t xml:space="preserve">𝑑</m:t>
                            </m:r>
                            <m:r>
                              <m:t xml:space="preserve">𝐾</m:t>
                            </m:r>
                          </m:num>
                          <m:den>
                            <m:r>
                              <m:t xml:space="preserve">𝑑𝑄</m:t>
                            </m:r>
                          </m:den>
                        </m:f>
                        <m:r>
                          <m:t xml:space="preserve">−</m:t>
                        </m:r>
                        <m:f>
                          <m:num>
                            <m:r>
                              <m:t xml:space="preserve">𝐾</m:t>
                            </m:r>
                          </m:num>
                          <m:den>
                            <m:r>
                              <m:t xml:space="preserve">𝑄</m:t>
                            </m:r>
                          </m:den>
                        </m:f>
                      </m:e>
                    </m:d>
                  </m:oMath>
                </a14:m>
              </a:p>
            </p:txBody>
          </p:sp>
        </mc:Choice>
        <mc:Fallback/>
      </mc:AlternateContent>
      <p:sp>
        <p:nvSpPr>
          <p:cNvPr id="815" name="CustomShape 8"/>
          <p:cNvSpPr/>
          <p:nvPr/>
        </p:nvSpPr>
        <p:spPr>
          <a:xfrm>
            <a:off x="1892160" y="2495520"/>
            <a:ext cx="5473800" cy="1027440"/>
          </a:xfrm>
          <a:prstGeom prst="rect">
            <a:avLst/>
          </a:prstGeom>
          <a:blipFill rotWithShape="0">
            <a:blip r:embed="rId2"/>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6" name="TextShape 1"/>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Gewinnschwelle</a:t>
            </a:r>
            <a:endParaRPr b="0" lang="en-US" sz="2800" spc="-1" strike="noStrike">
              <a:solidFill>
                <a:srgbClr val="000000"/>
              </a:solidFill>
              <a:latin typeface="Book Antiqua"/>
            </a:endParaRPr>
          </a:p>
        </p:txBody>
      </p:sp>
      <p:sp>
        <p:nvSpPr>
          <p:cNvPr id="817" name="Line 2"/>
          <p:cNvSpPr/>
          <p:nvPr/>
        </p:nvSpPr>
        <p:spPr>
          <a:xfrm flipV="1">
            <a:off x="1293480" y="1606320"/>
            <a:ext cx="24120" cy="4226040"/>
          </a:xfrm>
          <a:prstGeom prst="line">
            <a:avLst/>
          </a:prstGeom>
          <a:ln w="25560">
            <a:solidFill>
              <a:srgbClr val="000000"/>
            </a:solidFill>
            <a:round/>
            <a:tailEnd len="lg" type="triangle" w="med"/>
          </a:ln>
        </p:spPr>
        <p:style>
          <a:lnRef idx="0"/>
          <a:fillRef idx="0"/>
          <a:effectRef idx="0"/>
          <a:fontRef idx="minor"/>
        </p:style>
      </p:sp>
      <p:sp>
        <p:nvSpPr>
          <p:cNvPr id="818" name="Line 3"/>
          <p:cNvSpPr/>
          <p:nvPr/>
        </p:nvSpPr>
        <p:spPr>
          <a:xfrm>
            <a:off x="1217520" y="5830560"/>
            <a:ext cx="60120" cy="1800"/>
          </a:xfrm>
          <a:prstGeom prst="line">
            <a:avLst/>
          </a:prstGeom>
          <a:ln w="17640">
            <a:solidFill>
              <a:srgbClr val="000000"/>
            </a:solidFill>
            <a:round/>
          </a:ln>
        </p:spPr>
        <p:style>
          <a:lnRef idx="0"/>
          <a:fillRef idx="0"/>
          <a:effectRef idx="0"/>
          <a:fontRef idx="minor"/>
        </p:style>
      </p:sp>
      <p:sp>
        <p:nvSpPr>
          <p:cNvPr id="819" name="Line 4"/>
          <p:cNvSpPr/>
          <p:nvPr/>
        </p:nvSpPr>
        <p:spPr>
          <a:xfrm>
            <a:off x="1217520" y="4275000"/>
            <a:ext cx="60120" cy="1440"/>
          </a:xfrm>
          <a:prstGeom prst="line">
            <a:avLst/>
          </a:prstGeom>
          <a:ln w="17640">
            <a:solidFill>
              <a:srgbClr val="000000"/>
            </a:solidFill>
            <a:round/>
          </a:ln>
        </p:spPr>
        <p:style>
          <a:lnRef idx="0"/>
          <a:fillRef idx="0"/>
          <a:effectRef idx="0"/>
          <a:fontRef idx="minor"/>
        </p:style>
      </p:sp>
      <p:sp>
        <p:nvSpPr>
          <p:cNvPr id="820" name="Line 5"/>
          <p:cNvSpPr/>
          <p:nvPr/>
        </p:nvSpPr>
        <p:spPr>
          <a:xfrm>
            <a:off x="1217520" y="2720880"/>
            <a:ext cx="60120" cy="1440"/>
          </a:xfrm>
          <a:prstGeom prst="line">
            <a:avLst/>
          </a:prstGeom>
          <a:ln w="17640">
            <a:solidFill>
              <a:srgbClr val="000000"/>
            </a:solidFill>
            <a:round/>
          </a:ln>
        </p:spPr>
        <p:style>
          <a:lnRef idx="0"/>
          <a:fillRef idx="0"/>
          <a:effectRef idx="0"/>
          <a:fontRef idx="minor"/>
        </p:style>
      </p:sp>
      <p:sp>
        <p:nvSpPr>
          <p:cNvPr id="821" name="Line 6"/>
          <p:cNvSpPr/>
          <p:nvPr/>
        </p:nvSpPr>
        <p:spPr>
          <a:xfrm>
            <a:off x="1303200" y="5830560"/>
            <a:ext cx="7362720" cy="1800"/>
          </a:xfrm>
          <a:prstGeom prst="line">
            <a:avLst/>
          </a:prstGeom>
          <a:ln w="25560">
            <a:solidFill>
              <a:srgbClr val="000000"/>
            </a:solidFill>
            <a:round/>
            <a:tailEnd len="lg" type="triangle" w="med"/>
          </a:ln>
        </p:spPr>
        <p:style>
          <a:lnRef idx="0"/>
          <a:fillRef idx="0"/>
          <a:effectRef idx="0"/>
          <a:fontRef idx="minor"/>
        </p:style>
      </p:sp>
      <p:sp>
        <p:nvSpPr>
          <p:cNvPr id="822" name="Line 7"/>
          <p:cNvSpPr/>
          <p:nvPr/>
        </p:nvSpPr>
        <p:spPr>
          <a:xfrm flipV="1">
            <a:off x="1277640" y="5830560"/>
            <a:ext cx="1800" cy="60480"/>
          </a:xfrm>
          <a:prstGeom prst="line">
            <a:avLst/>
          </a:prstGeom>
          <a:ln w="17640">
            <a:solidFill>
              <a:srgbClr val="000000"/>
            </a:solidFill>
            <a:round/>
          </a:ln>
        </p:spPr>
        <p:style>
          <a:lnRef idx="0"/>
          <a:fillRef idx="0"/>
          <a:effectRef idx="0"/>
          <a:fontRef idx="minor"/>
        </p:style>
      </p:sp>
      <p:sp>
        <p:nvSpPr>
          <p:cNvPr id="823" name="Line 8"/>
          <p:cNvSpPr/>
          <p:nvPr/>
        </p:nvSpPr>
        <p:spPr>
          <a:xfrm flipV="1">
            <a:off x="2261880" y="5830560"/>
            <a:ext cx="1800" cy="60480"/>
          </a:xfrm>
          <a:prstGeom prst="line">
            <a:avLst/>
          </a:prstGeom>
          <a:ln w="17640">
            <a:solidFill>
              <a:srgbClr val="000000"/>
            </a:solidFill>
            <a:round/>
          </a:ln>
        </p:spPr>
        <p:style>
          <a:lnRef idx="0"/>
          <a:fillRef idx="0"/>
          <a:effectRef idx="0"/>
          <a:fontRef idx="minor"/>
        </p:style>
      </p:sp>
      <p:sp>
        <p:nvSpPr>
          <p:cNvPr id="824" name="Line 9"/>
          <p:cNvSpPr/>
          <p:nvPr/>
        </p:nvSpPr>
        <p:spPr>
          <a:xfrm flipV="1">
            <a:off x="3247920" y="5830560"/>
            <a:ext cx="1440" cy="60480"/>
          </a:xfrm>
          <a:prstGeom prst="line">
            <a:avLst/>
          </a:prstGeom>
          <a:ln w="17640">
            <a:solidFill>
              <a:srgbClr val="000000"/>
            </a:solidFill>
            <a:round/>
          </a:ln>
        </p:spPr>
        <p:style>
          <a:lnRef idx="0"/>
          <a:fillRef idx="0"/>
          <a:effectRef idx="0"/>
          <a:fontRef idx="minor"/>
        </p:style>
      </p:sp>
      <p:sp>
        <p:nvSpPr>
          <p:cNvPr id="825" name="Line 10"/>
          <p:cNvSpPr/>
          <p:nvPr/>
        </p:nvSpPr>
        <p:spPr>
          <a:xfrm flipV="1">
            <a:off x="4232160" y="5830560"/>
            <a:ext cx="1440" cy="60480"/>
          </a:xfrm>
          <a:prstGeom prst="line">
            <a:avLst/>
          </a:prstGeom>
          <a:ln w="17640">
            <a:solidFill>
              <a:srgbClr val="000000"/>
            </a:solidFill>
            <a:round/>
          </a:ln>
        </p:spPr>
        <p:style>
          <a:lnRef idx="0"/>
          <a:fillRef idx="0"/>
          <a:effectRef idx="0"/>
          <a:fontRef idx="minor"/>
        </p:style>
      </p:sp>
      <p:sp>
        <p:nvSpPr>
          <p:cNvPr id="826" name="Line 11"/>
          <p:cNvSpPr/>
          <p:nvPr/>
        </p:nvSpPr>
        <p:spPr>
          <a:xfrm flipV="1">
            <a:off x="5217840" y="5830560"/>
            <a:ext cx="1800" cy="60480"/>
          </a:xfrm>
          <a:prstGeom prst="line">
            <a:avLst/>
          </a:prstGeom>
          <a:ln w="17640">
            <a:solidFill>
              <a:srgbClr val="000000"/>
            </a:solidFill>
            <a:round/>
          </a:ln>
        </p:spPr>
        <p:style>
          <a:lnRef idx="0"/>
          <a:fillRef idx="0"/>
          <a:effectRef idx="0"/>
          <a:fontRef idx="minor"/>
        </p:style>
      </p:sp>
      <p:sp>
        <p:nvSpPr>
          <p:cNvPr id="827" name="Line 12"/>
          <p:cNvSpPr/>
          <p:nvPr/>
        </p:nvSpPr>
        <p:spPr>
          <a:xfrm flipV="1">
            <a:off x="6203880" y="5830560"/>
            <a:ext cx="1440" cy="60480"/>
          </a:xfrm>
          <a:prstGeom prst="line">
            <a:avLst/>
          </a:prstGeom>
          <a:ln w="17640">
            <a:solidFill>
              <a:srgbClr val="000000"/>
            </a:solidFill>
            <a:round/>
          </a:ln>
        </p:spPr>
        <p:style>
          <a:lnRef idx="0"/>
          <a:fillRef idx="0"/>
          <a:effectRef idx="0"/>
          <a:fontRef idx="minor"/>
        </p:style>
      </p:sp>
      <p:sp>
        <p:nvSpPr>
          <p:cNvPr id="828" name="Line 13"/>
          <p:cNvSpPr/>
          <p:nvPr/>
        </p:nvSpPr>
        <p:spPr>
          <a:xfrm flipV="1">
            <a:off x="7188120" y="5830560"/>
            <a:ext cx="1440" cy="60480"/>
          </a:xfrm>
          <a:prstGeom prst="line">
            <a:avLst/>
          </a:prstGeom>
          <a:ln w="17640">
            <a:solidFill>
              <a:srgbClr val="000000"/>
            </a:solidFill>
            <a:round/>
          </a:ln>
        </p:spPr>
        <p:style>
          <a:lnRef idx="0"/>
          <a:fillRef idx="0"/>
          <a:effectRef idx="0"/>
          <a:fontRef idx="minor"/>
        </p:style>
      </p:sp>
      <p:sp>
        <p:nvSpPr>
          <p:cNvPr id="829" name="Line 14"/>
          <p:cNvSpPr/>
          <p:nvPr/>
        </p:nvSpPr>
        <p:spPr>
          <a:xfrm flipV="1">
            <a:off x="8173800" y="5830560"/>
            <a:ext cx="1800" cy="60480"/>
          </a:xfrm>
          <a:prstGeom prst="line">
            <a:avLst/>
          </a:prstGeom>
          <a:ln w="17640">
            <a:solidFill>
              <a:srgbClr val="000000"/>
            </a:solidFill>
            <a:round/>
          </a:ln>
        </p:spPr>
        <p:style>
          <a:lnRef idx="0"/>
          <a:fillRef idx="0"/>
          <a:effectRef idx="0"/>
          <a:fontRef idx="minor"/>
        </p:style>
      </p:sp>
      <p:sp>
        <p:nvSpPr>
          <p:cNvPr id="830" name="CustomShape 15"/>
          <p:cNvSpPr/>
          <p:nvPr/>
        </p:nvSpPr>
        <p:spPr>
          <a:xfrm>
            <a:off x="1027080" y="573552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831" name="CustomShape 16"/>
          <p:cNvSpPr/>
          <p:nvPr/>
        </p:nvSpPr>
        <p:spPr>
          <a:xfrm>
            <a:off x="1027080" y="418140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832" name="CustomShape 17"/>
          <p:cNvSpPr/>
          <p:nvPr/>
        </p:nvSpPr>
        <p:spPr>
          <a:xfrm>
            <a:off x="923760" y="26258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833" name="CustomShape 18"/>
          <p:cNvSpPr/>
          <p:nvPr/>
        </p:nvSpPr>
        <p:spPr>
          <a:xfrm>
            <a:off x="12254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834" name="CustomShape 19"/>
          <p:cNvSpPr/>
          <p:nvPr/>
        </p:nvSpPr>
        <p:spPr>
          <a:xfrm>
            <a:off x="22114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835" name="CustomShape 20"/>
          <p:cNvSpPr/>
          <p:nvPr/>
        </p:nvSpPr>
        <p:spPr>
          <a:xfrm>
            <a:off x="31957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836" name="CustomShape 21"/>
          <p:cNvSpPr/>
          <p:nvPr/>
        </p:nvSpPr>
        <p:spPr>
          <a:xfrm>
            <a:off x="41814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837" name="CustomShape 22"/>
          <p:cNvSpPr/>
          <p:nvPr/>
        </p:nvSpPr>
        <p:spPr>
          <a:xfrm>
            <a:off x="51656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838" name="CustomShape 23"/>
          <p:cNvSpPr/>
          <p:nvPr/>
        </p:nvSpPr>
        <p:spPr>
          <a:xfrm>
            <a:off x="61516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839" name="CustomShape 24"/>
          <p:cNvSpPr/>
          <p:nvPr/>
        </p:nvSpPr>
        <p:spPr>
          <a:xfrm>
            <a:off x="71359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840" name="CustomShape 25"/>
          <p:cNvSpPr/>
          <p:nvPr/>
        </p:nvSpPr>
        <p:spPr>
          <a:xfrm>
            <a:off x="81216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7</a:t>
            </a:r>
            <a:endParaRPr b="0" lang="en-US" sz="1600" spc="-1" strike="noStrike">
              <a:latin typeface="Arial"/>
            </a:endParaRPr>
          </a:p>
        </p:txBody>
      </p:sp>
      <p:sp>
        <p:nvSpPr>
          <p:cNvPr id="841" name="CustomShape 26"/>
          <p:cNvSpPr/>
          <p:nvPr/>
        </p:nvSpPr>
        <p:spPr>
          <a:xfrm>
            <a:off x="6307200" y="2116080"/>
            <a:ext cx="1114200" cy="456840"/>
          </a:xfrm>
          <a:prstGeom prst="rect">
            <a:avLst/>
          </a:prstGeom>
          <a:noFill/>
          <a:ln>
            <a:noFill/>
          </a:ln>
        </p:spPr>
        <p:style>
          <a:lnRef idx="0"/>
          <a:fillRef idx="0"/>
          <a:effectRef idx="0"/>
          <a:fontRef idx="minor"/>
        </p:style>
      </p:sp>
      <p:sp>
        <p:nvSpPr>
          <p:cNvPr id="842" name="CustomShape 27"/>
          <p:cNvSpPr/>
          <p:nvPr/>
        </p:nvSpPr>
        <p:spPr>
          <a:xfrm>
            <a:off x="3732120" y="2116080"/>
            <a:ext cx="1269720" cy="456840"/>
          </a:xfrm>
          <a:prstGeom prst="rect">
            <a:avLst/>
          </a:prstGeom>
          <a:noFill/>
          <a:ln>
            <a:noFill/>
          </a:ln>
        </p:spPr>
        <p:style>
          <a:lnRef idx="0"/>
          <a:fillRef idx="0"/>
          <a:effectRef idx="0"/>
          <a:fontRef idx="minor"/>
        </p:style>
      </p:sp>
      <p:sp>
        <p:nvSpPr>
          <p:cNvPr id="843" name="CustomShape 28"/>
          <p:cNvSpPr/>
          <p:nvPr/>
        </p:nvSpPr>
        <p:spPr>
          <a:xfrm>
            <a:off x="7308720" y="4500720"/>
            <a:ext cx="1269720" cy="682200"/>
          </a:xfrm>
          <a:prstGeom prst="rect">
            <a:avLst/>
          </a:prstGeom>
          <a:noFill/>
          <a:ln>
            <a:noFill/>
          </a:ln>
        </p:spPr>
        <p:style>
          <a:lnRef idx="0"/>
          <a:fillRef idx="0"/>
          <a:effectRef idx="0"/>
          <a:fontRef idx="minor"/>
        </p:style>
      </p:sp>
      <p:sp>
        <p:nvSpPr>
          <p:cNvPr id="844" name="CustomShape 29"/>
          <p:cNvSpPr/>
          <p:nvPr/>
        </p:nvSpPr>
        <p:spPr>
          <a:xfrm>
            <a:off x="525600" y="3238560"/>
            <a:ext cx="717120" cy="267840"/>
          </a:xfrm>
          <a:prstGeom prst="rect">
            <a:avLst/>
          </a:prstGeom>
          <a:noFill/>
          <a:ln>
            <a:noFill/>
          </a:ln>
        </p:spPr>
        <p:style>
          <a:lnRef idx="0"/>
          <a:fillRef idx="0"/>
          <a:effectRef idx="0"/>
          <a:fontRef idx="minor"/>
        </p:style>
      </p:sp>
      <p:sp>
        <p:nvSpPr>
          <p:cNvPr id="845" name="CustomShape 30"/>
          <p:cNvSpPr/>
          <p:nvPr/>
        </p:nvSpPr>
        <p:spPr>
          <a:xfrm>
            <a:off x="557640" y="3273480"/>
            <a:ext cx="6901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Preis </a:t>
            </a:r>
            <a:r>
              <a:rPr b="0" i="1" lang="en-US" sz="1600" spc="-1" strike="noStrike">
                <a:solidFill>
                  <a:srgbClr val="000000"/>
                </a:solidFill>
                <a:latin typeface="Arial"/>
              </a:rPr>
              <a:t>p</a:t>
            </a:r>
            <a:r>
              <a:rPr b="0" lang="en-US" sz="1600" spc="-1" strike="noStrike">
                <a:solidFill>
                  <a:srgbClr val="000000"/>
                </a:solidFill>
                <a:latin typeface="Arial"/>
              </a:rPr>
              <a:t> </a:t>
            </a:r>
            <a:endParaRPr b="0" lang="en-US" sz="1600" spc="-1" strike="noStrike">
              <a:latin typeface="Arial"/>
            </a:endParaRPr>
          </a:p>
        </p:txBody>
      </p:sp>
      <p:sp>
        <p:nvSpPr>
          <p:cNvPr id="846" name="CustomShape 31"/>
          <p:cNvSpPr/>
          <p:nvPr/>
        </p:nvSpPr>
        <p:spPr>
          <a:xfrm>
            <a:off x="3990960" y="5502240"/>
            <a:ext cx="240840" cy="17280"/>
          </a:xfrm>
          <a:custGeom>
            <a:avLst/>
            <a:gdLst/>
            <a:ahLst/>
            <a:rect l="l" t="t" r="r" b="b"/>
            <a:pathLst>
              <a:path w="152" h="11">
                <a:moveTo>
                  <a:pt x="0" y="0"/>
                </a:moveTo>
                <a:lnTo>
                  <a:pt x="76" y="11"/>
                </a:lnTo>
                <a:lnTo>
                  <a:pt x="152" y="11"/>
                </a:lnTo>
              </a:path>
            </a:pathLst>
          </a:custGeom>
          <a:noFill/>
          <a:ln w="25560">
            <a:solidFill>
              <a:srgbClr val="000000"/>
            </a:solidFill>
            <a:round/>
          </a:ln>
        </p:spPr>
        <p:style>
          <a:lnRef idx="0"/>
          <a:fillRef idx="0"/>
          <a:effectRef idx="0"/>
          <a:fontRef idx="minor"/>
        </p:style>
      </p:sp>
      <p:sp>
        <p:nvSpPr>
          <p:cNvPr id="847" name="CustomShape 32"/>
          <p:cNvSpPr/>
          <p:nvPr/>
        </p:nvSpPr>
        <p:spPr>
          <a:xfrm>
            <a:off x="1278000" y="2720880"/>
            <a:ext cx="250560" cy="448920"/>
          </a:xfrm>
          <a:custGeom>
            <a:avLst/>
            <a:gdLst/>
            <a:ahLst/>
            <a:rect l="l" t="t" r="r" b="b"/>
            <a:pathLst>
              <a:path w="158" h="283">
                <a:moveTo>
                  <a:pt x="0" y="0"/>
                </a:moveTo>
                <a:lnTo>
                  <a:pt x="81" y="141"/>
                </a:lnTo>
                <a:lnTo>
                  <a:pt x="158" y="283"/>
                </a:lnTo>
              </a:path>
            </a:pathLst>
          </a:custGeom>
          <a:noFill/>
          <a:ln w="25560">
            <a:solidFill>
              <a:srgbClr val="000000"/>
            </a:solidFill>
            <a:round/>
          </a:ln>
        </p:spPr>
        <p:style>
          <a:lnRef idx="0"/>
          <a:fillRef idx="0"/>
          <a:effectRef idx="0"/>
          <a:fontRef idx="minor"/>
        </p:style>
      </p:sp>
      <p:sp>
        <p:nvSpPr>
          <p:cNvPr id="848" name="CustomShape 33"/>
          <p:cNvSpPr/>
          <p:nvPr/>
        </p:nvSpPr>
        <p:spPr>
          <a:xfrm>
            <a:off x="1528920" y="3170160"/>
            <a:ext cx="240840" cy="406080"/>
          </a:xfrm>
          <a:custGeom>
            <a:avLst/>
            <a:gdLst/>
            <a:ahLst/>
            <a:rect l="l" t="t" r="r" b="b"/>
            <a:pathLst>
              <a:path w="152" h="256">
                <a:moveTo>
                  <a:pt x="0" y="0"/>
                </a:moveTo>
                <a:lnTo>
                  <a:pt x="76" y="130"/>
                </a:lnTo>
                <a:lnTo>
                  <a:pt x="152" y="256"/>
                </a:lnTo>
              </a:path>
            </a:pathLst>
          </a:custGeom>
          <a:noFill/>
          <a:ln w="25560">
            <a:solidFill>
              <a:srgbClr val="000000"/>
            </a:solidFill>
            <a:round/>
          </a:ln>
        </p:spPr>
        <p:style>
          <a:lnRef idx="0"/>
          <a:fillRef idx="0"/>
          <a:effectRef idx="0"/>
          <a:fontRef idx="minor"/>
        </p:style>
      </p:sp>
      <p:sp>
        <p:nvSpPr>
          <p:cNvPr id="849" name="CustomShape 34"/>
          <p:cNvSpPr/>
          <p:nvPr/>
        </p:nvSpPr>
        <p:spPr>
          <a:xfrm>
            <a:off x="1770120" y="3576600"/>
            <a:ext cx="250560" cy="371160"/>
          </a:xfrm>
          <a:custGeom>
            <a:avLst/>
            <a:gdLst/>
            <a:ahLst/>
            <a:rect l="l" t="t" r="r" b="b"/>
            <a:pathLst>
              <a:path w="158" h="234">
                <a:moveTo>
                  <a:pt x="0" y="0"/>
                </a:moveTo>
                <a:lnTo>
                  <a:pt x="76" y="119"/>
                </a:lnTo>
                <a:lnTo>
                  <a:pt x="158" y="234"/>
                </a:lnTo>
              </a:path>
            </a:pathLst>
          </a:custGeom>
          <a:noFill/>
          <a:ln w="25560">
            <a:solidFill>
              <a:srgbClr val="000000"/>
            </a:solidFill>
            <a:round/>
          </a:ln>
        </p:spPr>
        <p:style>
          <a:lnRef idx="0"/>
          <a:fillRef idx="0"/>
          <a:effectRef idx="0"/>
          <a:fontRef idx="minor"/>
        </p:style>
      </p:sp>
      <p:sp>
        <p:nvSpPr>
          <p:cNvPr id="850" name="CustomShape 35"/>
          <p:cNvSpPr/>
          <p:nvPr/>
        </p:nvSpPr>
        <p:spPr>
          <a:xfrm>
            <a:off x="2021040" y="3948120"/>
            <a:ext cx="240840" cy="326520"/>
          </a:xfrm>
          <a:custGeom>
            <a:avLst/>
            <a:gdLst/>
            <a:ahLst/>
            <a:rect l="l" t="t" r="r" b="b"/>
            <a:pathLst>
              <a:path w="152" h="206">
                <a:moveTo>
                  <a:pt x="0" y="0"/>
                </a:moveTo>
                <a:lnTo>
                  <a:pt x="76" y="108"/>
                </a:lnTo>
                <a:lnTo>
                  <a:pt x="152" y="206"/>
                </a:lnTo>
              </a:path>
            </a:pathLst>
          </a:custGeom>
          <a:noFill/>
          <a:ln w="25560">
            <a:solidFill>
              <a:srgbClr val="000000"/>
            </a:solidFill>
            <a:round/>
          </a:ln>
        </p:spPr>
        <p:style>
          <a:lnRef idx="0"/>
          <a:fillRef idx="0"/>
          <a:effectRef idx="0"/>
          <a:fontRef idx="minor"/>
        </p:style>
      </p:sp>
      <p:sp>
        <p:nvSpPr>
          <p:cNvPr id="851" name="CustomShape 36"/>
          <p:cNvSpPr/>
          <p:nvPr/>
        </p:nvSpPr>
        <p:spPr>
          <a:xfrm>
            <a:off x="2262240" y="4275000"/>
            <a:ext cx="250560" cy="294840"/>
          </a:xfrm>
          <a:custGeom>
            <a:avLst/>
            <a:gdLst/>
            <a:ahLst/>
            <a:rect l="l" t="t" r="r" b="b"/>
            <a:pathLst>
              <a:path w="158" h="186">
                <a:moveTo>
                  <a:pt x="0" y="0"/>
                </a:moveTo>
                <a:lnTo>
                  <a:pt x="77" y="98"/>
                </a:lnTo>
                <a:lnTo>
                  <a:pt x="158" y="186"/>
                </a:lnTo>
              </a:path>
            </a:pathLst>
          </a:custGeom>
          <a:noFill/>
          <a:ln w="25560">
            <a:solidFill>
              <a:srgbClr val="000000"/>
            </a:solidFill>
            <a:round/>
          </a:ln>
        </p:spPr>
        <p:style>
          <a:lnRef idx="0"/>
          <a:fillRef idx="0"/>
          <a:effectRef idx="0"/>
          <a:fontRef idx="minor"/>
        </p:style>
      </p:sp>
      <p:sp>
        <p:nvSpPr>
          <p:cNvPr id="852" name="CustomShape 37"/>
          <p:cNvSpPr/>
          <p:nvPr/>
        </p:nvSpPr>
        <p:spPr>
          <a:xfrm>
            <a:off x="2513160" y="4570560"/>
            <a:ext cx="242640" cy="248760"/>
          </a:xfrm>
          <a:custGeom>
            <a:avLst/>
            <a:gdLst/>
            <a:ahLst/>
            <a:rect l="l" t="t" r="r" b="b"/>
            <a:pathLst>
              <a:path w="153" h="157">
                <a:moveTo>
                  <a:pt x="0" y="0"/>
                </a:moveTo>
                <a:lnTo>
                  <a:pt x="76" y="81"/>
                </a:lnTo>
                <a:lnTo>
                  <a:pt x="153" y="157"/>
                </a:lnTo>
              </a:path>
            </a:pathLst>
          </a:custGeom>
          <a:noFill/>
          <a:ln w="25560">
            <a:solidFill>
              <a:srgbClr val="000000"/>
            </a:solidFill>
            <a:round/>
          </a:ln>
        </p:spPr>
        <p:style>
          <a:lnRef idx="0"/>
          <a:fillRef idx="0"/>
          <a:effectRef idx="0"/>
          <a:fontRef idx="minor"/>
        </p:style>
      </p:sp>
      <p:sp>
        <p:nvSpPr>
          <p:cNvPr id="853" name="CustomShape 38"/>
          <p:cNvSpPr/>
          <p:nvPr/>
        </p:nvSpPr>
        <p:spPr>
          <a:xfrm>
            <a:off x="2755800" y="4819680"/>
            <a:ext cx="248760" cy="215640"/>
          </a:xfrm>
          <a:custGeom>
            <a:avLst/>
            <a:gdLst/>
            <a:ahLst/>
            <a:rect l="l" t="t" r="r" b="b"/>
            <a:pathLst>
              <a:path w="157" h="136">
                <a:moveTo>
                  <a:pt x="0" y="0"/>
                </a:moveTo>
                <a:lnTo>
                  <a:pt x="76" y="71"/>
                </a:lnTo>
                <a:lnTo>
                  <a:pt x="157" y="136"/>
                </a:lnTo>
              </a:path>
            </a:pathLst>
          </a:custGeom>
          <a:noFill/>
          <a:ln w="25560">
            <a:solidFill>
              <a:srgbClr val="000000"/>
            </a:solidFill>
            <a:round/>
          </a:ln>
        </p:spPr>
        <p:style>
          <a:lnRef idx="0"/>
          <a:fillRef idx="0"/>
          <a:effectRef idx="0"/>
          <a:fontRef idx="minor"/>
        </p:style>
      </p:sp>
      <p:sp>
        <p:nvSpPr>
          <p:cNvPr id="854" name="CustomShape 39"/>
          <p:cNvSpPr/>
          <p:nvPr/>
        </p:nvSpPr>
        <p:spPr>
          <a:xfrm>
            <a:off x="3005280" y="5035680"/>
            <a:ext cx="242640" cy="172800"/>
          </a:xfrm>
          <a:custGeom>
            <a:avLst/>
            <a:gdLst/>
            <a:ahLst/>
            <a:rect l="l" t="t" r="r" b="b"/>
            <a:pathLst>
              <a:path w="153" h="109">
                <a:moveTo>
                  <a:pt x="0" y="0"/>
                </a:moveTo>
                <a:lnTo>
                  <a:pt x="77" y="60"/>
                </a:lnTo>
                <a:lnTo>
                  <a:pt x="153" y="109"/>
                </a:lnTo>
              </a:path>
            </a:pathLst>
          </a:custGeom>
          <a:noFill/>
          <a:ln w="25560">
            <a:solidFill>
              <a:srgbClr val="000000"/>
            </a:solidFill>
            <a:round/>
          </a:ln>
        </p:spPr>
        <p:style>
          <a:lnRef idx="0"/>
          <a:fillRef idx="0"/>
          <a:effectRef idx="0"/>
          <a:fontRef idx="minor"/>
        </p:style>
      </p:sp>
      <p:sp>
        <p:nvSpPr>
          <p:cNvPr id="855" name="CustomShape 40"/>
          <p:cNvSpPr/>
          <p:nvPr/>
        </p:nvSpPr>
        <p:spPr>
          <a:xfrm>
            <a:off x="3247920" y="5208480"/>
            <a:ext cx="250560" cy="137880"/>
          </a:xfrm>
          <a:custGeom>
            <a:avLst/>
            <a:gdLst/>
            <a:ahLst/>
            <a:rect l="l" t="t" r="r" b="b"/>
            <a:pathLst>
              <a:path w="158" h="87">
                <a:moveTo>
                  <a:pt x="0" y="0"/>
                </a:moveTo>
                <a:lnTo>
                  <a:pt x="76" y="49"/>
                </a:lnTo>
                <a:lnTo>
                  <a:pt x="158" y="87"/>
                </a:lnTo>
              </a:path>
            </a:pathLst>
          </a:custGeom>
          <a:noFill/>
          <a:ln w="25560">
            <a:solidFill>
              <a:srgbClr val="000000"/>
            </a:solidFill>
            <a:round/>
          </a:ln>
        </p:spPr>
        <p:style>
          <a:lnRef idx="0"/>
          <a:fillRef idx="0"/>
          <a:effectRef idx="0"/>
          <a:fontRef idx="minor"/>
        </p:style>
      </p:sp>
      <p:sp>
        <p:nvSpPr>
          <p:cNvPr id="856" name="CustomShape 41"/>
          <p:cNvSpPr/>
          <p:nvPr/>
        </p:nvSpPr>
        <p:spPr>
          <a:xfrm>
            <a:off x="3498840" y="5346720"/>
            <a:ext cx="240840" cy="95040"/>
          </a:xfrm>
          <a:custGeom>
            <a:avLst/>
            <a:gdLst/>
            <a:ahLst/>
            <a:rect l="l" t="t" r="r" b="b"/>
            <a:pathLst>
              <a:path w="152" h="60">
                <a:moveTo>
                  <a:pt x="0" y="0"/>
                </a:moveTo>
                <a:lnTo>
                  <a:pt x="76" y="33"/>
                </a:lnTo>
                <a:lnTo>
                  <a:pt x="152" y="60"/>
                </a:lnTo>
              </a:path>
            </a:pathLst>
          </a:custGeom>
          <a:noFill/>
          <a:ln w="25560">
            <a:solidFill>
              <a:srgbClr val="000000"/>
            </a:solidFill>
            <a:round/>
          </a:ln>
        </p:spPr>
        <p:style>
          <a:lnRef idx="0"/>
          <a:fillRef idx="0"/>
          <a:effectRef idx="0"/>
          <a:fontRef idx="minor"/>
        </p:style>
      </p:sp>
      <p:sp>
        <p:nvSpPr>
          <p:cNvPr id="857" name="CustomShape 42"/>
          <p:cNvSpPr/>
          <p:nvPr/>
        </p:nvSpPr>
        <p:spPr>
          <a:xfrm>
            <a:off x="3740040" y="5442120"/>
            <a:ext cx="250560" cy="60120"/>
          </a:xfrm>
          <a:custGeom>
            <a:avLst/>
            <a:gdLst/>
            <a:ahLst/>
            <a:rect l="l" t="t" r="r" b="b"/>
            <a:pathLst>
              <a:path w="158" h="38">
                <a:moveTo>
                  <a:pt x="0" y="0"/>
                </a:moveTo>
                <a:lnTo>
                  <a:pt x="76" y="22"/>
                </a:lnTo>
                <a:lnTo>
                  <a:pt x="158" y="38"/>
                </a:lnTo>
              </a:path>
            </a:pathLst>
          </a:custGeom>
          <a:noFill/>
          <a:ln w="25560">
            <a:solidFill>
              <a:srgbClr val="000000"/>
            </a:solidFill>
            <a:round/>
          </a:ln>
        </p:spPr>
        <p:style>
          <a:lnRef idx="0"/>
          <a:fillRef idx="0"/>
          <a:effectRef idx="0"/>
          <a:fontRef idx="minor"/>
        </p:style>
      </p:sp>
      <p:sp>
        <p:nvSpPr>
          <p:cNvPr id="858" name="CustomShape 43"/>
          <p:cNvSpPr/>
          <p:nvPr/>
        </p:nvSpPr>
        <p:spPr>
          <a:xfrm>
            <a:off x="4232160" y="5502240"/>
            <a:ext cx="250560" cy="17280"/>
          </a:xfrm>
          <a:custGeom>
            <a:avLst/>
            <a:gdLst/>
            <a:ahLst/>
            <a:rect l="l" t="t" r="r" b="b"/>
            <a:pathLst>
              <a:path w="158" h="11">
                <a:moveTo>
                  <a:pt x="0" y="11"/>
                </a:moveTo>
                <a:lnTo>
                  <a:pt x="77" y="11"/>
                </a:lnTo>
                <a:lnTo>
                  <a:pt x="158" y="0"/>
                </a:lnTo>
              </a:path>
            </a:pathLst>
          </a:custGeom>
          <a:noFill/>
          <a:ln w="25560">
            <a:solidFill>
              <a:srgbClr val="000000"/>
            </a:solidFill>
            <a:round/>
          </a:ln>
        </p:spPr>
        <p:style>
          <a:lnRef idx="0"/>
          <a:fillRef idx="0"/>
          <a:effectRef idx="0"/>
          <a:fontRef idx="minor"/>
        </p:style>
      </p:sp>
      <p:sp>
        <p:nvSpPr>
          <p:cNvPr id="859" name="CustomShape 44"/>
          <p:cNvSpPr/>
          <p:nvPr/>
        </p:nvSpPr>
        <p:spPr>
          <a:xfrm>
            <a:off x="4483080" y="5442120"/>
            <a:ext cx="242640" cy="60120"/>
          </a:xfrm>
          <a:custGeom>
            <a:avLst/>
            <a:gdLst/>
            <a:ahLst/>
            <a:rect l="l" t="t" r="r" b="b"/>
            <a:pathLst>
              <a:path w="153" h="38">
                <a:moveTo>
                  <a:pt x="0" y="38"/>
                </a:moveTo>
                <a:lnTo>
                  <a:pt x="77" y="22"/>
                </a:lnTo>
                <a:lnTo>
                  <a:pt x="153" y="0"/>
                </a:lnTo>
              </a:path>
            </a:pathLst>
          </a:custGeom>
          <a:noFill/>
          <a:ln w="25560">
            <a:solidFill>
              <a:srgbClr val="000000"/>
            </a:solidFill>
            <a:round/>
          </a:ln>
        </p:spPr>
        <p:style>
          <a:lnRef idx="0"/>
          <a:fillRef idx="0"/>
          <a:effectRef idx="0"/>
          <a:fontRef idx="minor"/>
        </p:style>
      </p:sp>
      <p:sp>
        <p:nvSpPr>
          <p:cNvPr id="860" name="CustomShape 45"/>
          <p:cNvSpPr/>
          <p:nvPr/>
        </p:nvSpPr>
        <p:spPr>
          <a:xfrm>
            <a:off x="4726080" y="5346720"/>
            <a:ext cx="250560" cy="95040"/>
          </a:xfrm>
          <a:custGeom>
            <a:avLst/>
            <a:gdLst/>
            <a:ahLst/>
            <a:rect l="l" t="t" r="r" b="b"/>
            <a:pathLst>
              <a:path w="158" h="60">
                <a:moveTo>
                  <a:pt x="0" y="60"/>
                </a:moveTo>
                <a:lnTo>
                  <a:pt x="76" y="33"/>
                </a:lnTo>
                <a:lnTo>
                  <a:pt x="158" y="0"/>
                </a:lnTo>
              </a:path>
            </a:pathLst>
          </a:custGeom>
          <a:noFill/>
          <a:ln w="25560">
            <a:solidFill>
              <a:srgbClr val="000000"/>
            </a:solidFill>
            <a:round/>
          </a:ln>
        </p:spPr>
        <p:style>
          <a:lnRef idx="0"/>
          <a:fillRef idx="0"/>
          <a:effectRef idx="0"/>
          <a:fontRef idx="minor"/>
        </p:style>
      </p:sp>
      <p:sp>
        <p:nvSpPr>
          <p:cNvPr id="861" name="CustomShape 46"/>
          <p:cNvSpPr/>
          <p:nvPr/>
        </p:nvSpPr>
        <p:spPr>
          <a:xfrm>
            <a:off x="4976640" y="5208480"/>
            <a:ext cx="240840" cy="137880"/>
          </a:xfrm>
          <a:custGeom>
            <a:avLst/>
            <a:gdLst/>
            <a:ahLst/>
            <a:rect l="l" t="t" r="r" b="b"/>
            <a:pathLst>
              <a:path w="152" h="87">
                <a:moveTo>
                  <a:pt x="0" y="87"/>
                </a:moveTo>
                <a:lnTo>
                  <a:pt x="76" y="49"/>
                </a:lnTo>
                <a:lnTo>
                  <a:pt x="152" y="0"/>
                </a:lnTo>
              </a:path>
            </a:pathLst>
          </a:custGeom>
          <a:noFill/>
          <a:ln w="25560">
            <a:solidFill>
              <a:srgbClr val="000000"/>
            </a:solidFill>
            <a:round/>
          </a:ln>
        </p:spPr>
        <p:style>
          <a:lnRef idx="0"/>
          <a:fillRef idx="0"/>
          <a:effectRef idx="0"/>
          <a:fontRef idx="minor"/>
        </p:style>
      </p:sp>
      <p:sp>
        <p:nvSpPr>
          <p:cNvPr id="862" name="CustomShape 47"/>
          <p:cNvSpPr/>
          <p:nvPr/>
        </p:nvSpPr>
        <p:spPr>
          <a:xfrm>
            <a:off x="5218200" y="5035680"/>
            <a:ext cx="250560" cy="172800"/>
          </a:xfrm>
          <a:custGeom>
            <a:avLst/>
            <a:gdLst/>
            <a:ahLst/>
            <a:rect l="l" t="t" r="r" b="b"/>
            <a:pathLst>
              <a:path w="158" h="109">
                <a:moveTo>
                  <a:pt x="0" y="109"/>
                </a:moveTo>
                <a:lnTo>
                  <a:pt x="76" y="60"/>
                </a:lnTo>
                <a:lnTo>
                  <a:pt x="158" y="0"/>
                </a:lnTo>
              </a:path>
            </a:pathLst>
          </a:custGeom>
          <a:noFill/>
          <a:ln w="25560">
            <a:solidFill>
              <a:srgbClr val="000000"/>
            </a:solidFill>
            <a:round/>
          </a:ln>
        </p:spPr>
        <p:style>
          <a:lnRef idx="0"/>
          <a:fillRef idx="0"/>
          <a:effectRef idx="0"/>
          <a:fontRef idx="minor"/>
        </p:style>
      </p:sp>
      <p:sp>
        <p:nvSpPr>
          <p:cNvPr id="863" name="CustomShape 48"/>
          <p:cNvSpPr/>
          <p:nvPr/>
        </p:nvSpPr>
        <p:spPr>
          <a:xfrm>
            <a:off x="5468760" y="4819680"/>
            <a:ext cx="240840" cy="215640"/>
          </a:xfrm>
          <a:custGeom>
            <a:avLst/>
            <a:gdLst/>
            <a:ahLst/>
            <a:rect l="l" t="t" r="r" b="b"/>
            <a:pathLst>
              <a:path w="152" h="136">
                <a:moveTo>
                  <a:pt x="0" y="136"/>
                </a:moveTo>
                <a:lnTo>
                  <a:pt x="76" y="71"/>
                </a:lnTo>
                <a:lnTo>
                  <a:pt x="152" y="0"/>
                </a:lnTo>
              </a:path>
            </a:pathLst>
          </a:custGeom>
          <a:noFill/>
          <a:ln w="25560">
            <a:solidFill>
              <a:srgbClr val="000000"/>
            </a:solidFill>
            <a:round/>
          </a:ln>
        </p:spPr>
        <p:style>
          <a:lnRef idx="0"/>
          <a:fillRef idx="0"/>
          <a:effectRef idx="0"/>
          <a:fontRef idx="minor"/>
        </p:style>
      </p:sp>
      <p:sp>
        <p:nvSpPr>
          <p:cNvPr id="864" name="CustomShape 49"/>
          <p:cNvSpPr/>
          <p:nvPr/>
        </p:nvSpPr>
        <p:spPr>
          <a:xfrm>
            <a:off x="5710320" y="4570560"/>
            <a:ext cx="250560" cy="248760"/>
          </a:xfrm>
          <a:custGeom>
            <a:avLst/>
            <a:gdLst/>
            <a:ahLst/>
            <a:rect l="l" t="t" r="r" b="b"/>
            <a:pathLst>
              <a:path w="158" h="157">
                <a:moveTo>
                  <a:pt x="0" y="157"/>
                </a:moveTo>
                <a:lnTo>
                  <a:pt x="76" y="81"/>
                </a:lnTo>
                <a:lnTo>
                  <a:pt x="158" y="0"/>
                </a:lnTo>
              </a:path>
            </a:pathLst>
          </a:custGeom>
          <a:noFill/>
          <a:ln w="25560">
            <a:solidFill>
              <a:srgbClr val="000000"/>
            </a:solidFill>
            <a:round/>
          </a:ln>
        </p:spPr>
        <p:style>
          <a:lnRef idx="0"/>
          <a:fillRef idx="0"/>
          <a:effectRef idx="0"/>
          <a:fontRef idx="minor"/>
        </p:style>
      </p:sp>
      <p:sp>
        <p:nvSpPr>
          <p:cNvPr id="865" name="CustomShape 50"/>
          <p:cNvSpPr/>
          <p:nvPr/>
        </p:nvSpPr>
        <p:spPr>
          <a:xfrm>
            <a:off x="5961240" y="4275000"/>
            <a:ext cx="242640" cy="294840"/>
          </a:xfrm>
          <a:custGeom>
            <a:avLst/>
            <a:gdLst/>
            <a:ahLst/>
            <a:rect l="l" t="t" r="r" b="b"/>
            <a:pathLst>
              <a:path w="153" h="186">
                <a:moveTo>
                  <a:pt x="0" y="186"/>
                </a:moveTo>
                <a:lnTo>
                  <a:pt x="76" y="98"/>
                </a:lnTo>
                <a:lnTo>
                  <a:pt x="153" y="0"/>
                </a:lnTo>
              </a:path>
            </a:pathLst>
          </a:custGeom>
          <a:noFill/>
          <a:ln w="25560">
            <a:solidFill>
              <a:srgbClr val="000000"/>
            </a:solidFill>
            <a:round/>
          </a:ln>
        </p:spPr>
        <p:style>
          <a:lnRef idx="0"/>
          <a:fillRef idx="0"/>
          <a:effectRef idx="0"/>
          <a:fontRef idx="minor"/>
        </p:style>
      </p:sp>
      <p:sp>
        <p:nvSpPr>
          <p:cNvPr id="866" name="CustomShape 51"/>
          <p:cNvSpPr/>
          <p:nvPr/>
        </p:nvSpPr>
        <p:spPr>
          <a:xfrm>
            <a:off x="6203880" y="3948120"/>
            <a:ext cx="248760" cy="326520"/>
          </a:xfrm>
          <a:custGeom>
            <a:avLst/>
            <a:gdLst/>
            <a:ahLst/>
            <a:rect l="l" t="t" r="r" b="b"/>
            <a:pathLst>
              <a:path w="157" h="206">
                <a:moveTo>
                  <a:pt x="0" y="206"/>
                </a:moveTo>
                <a:lnTo>
                  <a:pt x="76" y="108"/>
                </a:lnTo>
                <a:lnTo>
                  <a:pt x="157" y="0"/>
                </a:lnTo>
              </a:path>
            </a:pathLst>
          </a:custGeom>
          <a:noFill/>
          <a:ln w="25560">
            <a:solidFill>
              <a:srgbClr val="000000"/>
            </a:solidFill>
            <a:round/>
          </a:ln>
        </p:spPr>
        <p:style>
          <a:lnRef idx="0"/>
          <a:fillRef idx="0"/>
          <a:effectRef idx="0"/>
          <a:fontRef idx="minor"/>
        </p:style>
      </p:sp>
      <p:sp>
        <p:nvSpPr>
          <p:cNvPr id="867" name="CustomShape 52"/>
          <p:cNvSpPr/>
          <p:nvPr/>
        </p:nvSpPr>
        <p:spPr>
          <a:xfrm>
            <a:off x="6453360" y="3576600"/>
            <a:ext cx="242640" cy="371160"/>
          </a:xfrm>
          <a:custGeom>
            <a:avLst/>
            <a:gdLst/>
            <a:ahLst/>
            <a:rect l="l" t="t" r="r" b="b"/>
            <a:pathLst>
              <a:path w="153" h="234">
                <a:moveTo>
                  <a:pt x="0" y="234"/>
                </a:moveTo>
                <a:lnTo>
                  <a:pt x="77" y="119"/>
                </a:lnTo>
                <a:lnTo>
                  <a:pt x="153" y="0"/>
                </a:lnTo>
              </a:path>
            </a:pathLst>
          </a:custGeom>
          <a:noFill/>
          <a:ln w="25560">
            <a:solidFill>
              <a:srgbClr val="000000"/>
            </a:solidFill>
            <a:round/>
          </a:ln>
        </p:spPr>
        <p:style>
          <a:lnRef idx="0"/>
          <a:fillRef idx="0"/>
          <a:effectRef idx="0"/>
          <a:fontRef idx="minor"/>
        </p:style>
      </p:sp>
      <p:sp>
        <p:nvSpPr>
          <p:cNvPr id="868" name="CustomShape 53"/>
          <p:cNvSpPr/>
          <p:nvPr/>
        </p:nvSpPr>
        <p:spPr>
          <a:xfrm>
            <a:off x="6696000" y="3170160"/>
            <a:ext cx="250560" cy="406080"/>
          </a:xfrm>
          <a:custGeom>
            <a:avLst/>
            <a:gdLst/>
            <a:ahLst/>
            <a:rect l="l" t="t" r="r" b="b"/>
            <a:pathLst>
              <a:path w="158" h="256">
                <a:moveTo>
                  <a:pt x="0" y="256"/>
                </a:moveTo>
                <a:lnTo>
                  <a:pt x="76" y="130"/>
                </a:lnTo>
                <a:lnTo>
                  <a:pt x="158" y="0"/>
                </a:lnTo>
              </a:path>
            </a:pathLst>
          </a:custGeom>
          <a:noFill/>
          <a:ln w="25560">
            <a:solidFill>
              <a:srgbClr val="000000"/>
            </a:solidFill>
            <a:round/>
          </a:ln>
        </p:spPr>
        <p:style>
          <a:lnRef idx="0"/>
          <a:fillRef idx="0"/>
          <a:effectRef idx="0"/>
          <a:fontRef idx="minor"/>
        </p:style>
      </p:sp>
      <p:sp>
        <p:nvSpPr>
          <p:cNvPr id="869" name="CustomShape 54"/>
          <p:cNvSpPr/>
          <p:nvPr/>
        </p:nvSpPr>
        <p:spPr>
          <a:xfrm>
            <a:off x="6946920" y="2720880"/>
            <a:ext cx="240840" cy="448920"/>
          </a:xfrm>
          <a:custGeom>
            <a:avLst/>
            <a:gdLst/>
            <a:ahLst/>
            <a:rect l="l" t="t" r="r" b="b"/>
            <a:pathLst>
              <a:path w="152" h="283">
                <a:moveTo>
                  <a:pt x="0" y="283"/>
                </a:moveTo>
                <a:lnTo>
                  <a:pt x="76" y="147"/>
                </a:lnTo>
                <a:lnTo>
                  <a:pt x="152" y="0"/>
                </a:lnTo>
              </a:path>
            </a:pathLst>
          </a:custGeom>
          <a:noFill/>
          <a:ln w="25560">
            <a:solidFill>
              <a:srgbClr val="000000"/>
            </a:solidFill>
            <a:round/>
          </a:ln>
        </p:spPr>
        <p:style>
          <a:lnRef idx="0"/>
          <a:fillRef idx="0"/>
          <a:effectRef idx="0"/>
          <a:fontRef idx="minor"/>
        </p:style>
      </p:sp>
      <p:sp>
        <p:nvSpPr>
          <p:cNvPr id="870" name="CustomShape 55"/>
          <p:cNvSpPr/>
          <p:nvPr/>
        </p:nvSpPr>
        <p:spPr>
          <a:xfrm>
            <a:off x="7188120" y="2236680"/>
            <a:ext cx="250560" cy="483840"/>
          </a:xfrm>
          <a:custGeom>
            <a:avLst/>
            <a:gdLst/>
            <a:ahLst/>
            <a:rect l="l" t="t" r="r" b="b"/>
            <a:pathLst>
              <a:path w="158" h="305">
                <a:moveTo>
                  <a:pt x="0" y="305"/>
                </a:moveTo>
                <a:lnTo>
                  <a:pt x="76" y="158"/>
                </a:lnTo>
                <a:lnTo>
                  <a:pt x="158" y="0"/>
                </a:lnTo>
              </a:path>
            </a:pathLst>
          </a:custGeom>
          <a:noFill/>
          <a:ln w="25560">
            <a:solidFill>
              <a:srgbClr val="000000"/>
            </a:solidFill>
            <a:round/>
          </a:ln>
        </p:spPr>
        <p:style>
          <a:lnRef idx="0"/>
          <a:fillRef idx="0"/>
          <a:effectRef idx="0"/>
          <a:fontRef idx="minor"/>
        </p:style>
      </p:sp>
      <p:sp>
        <p:nvSpPr>
          <p:cNvPr id="871" name="CustomShape 56"/>
          <p:cNvSpPr/>
          <p:nvPr/>
        </p:nvSpPr>
        <p:spPr>
          <a:xfrm>
            <a:off x="7439040" y="1709640"/>
            <a:ext cx="240840" cy="526680"/>
          </a:xfrm>
          <a:custGeom>
            <a:avLst/>
            <a:gdLst/>
            <a:ahLst/>
            <a:rect l="l" t="t" r="r" b="b"/>
            <a:pathLst>
              <a:path w="152" h="332">
                <a:moveTo>
                  <a:pt x="0" y="332"/>
                </a:moveTo>
                <a:lnTo>
                  <a:pt x="76" y="168"/>
                </a:lnTo>
                <a:lnTo>
                  <a:pt x="152" y="0"/>
                </a:lnTo>
              </a:path>
            </a:pathLst>
          </a:custGeom>
          <a:noFill/>
          <a:ln w="25560">
            <a:solidFill>
              <a:srgbClr val="000000"/>
            </a:solidFill>
            <a:round/>
          </a:ln>
        </p:spPr>
        <p:style>
          <a:lnRef idx="0"/>
          <a:fillRef idx="0"/>
          <a:effectRef idx="0"/>
          <a:fontRef idx="minor"/>
        </p:style>
      </p:sp>
      <p:sp>
        <p:nvSpPr>
          <p:cNvPr id="872" name="CustomShape 57"/>
          <p:cNvSpPr/>
          <p:nvPr/>
        </p:nvSpPr>
        <p:spPr>
          <a:xfrm>
            <a:off x="7818480" y="5927760"/>
            <a:ext cx="882360" cy="266400"/>
          </a:xfrm>
          <a:prstGeom prst="rect">
            <a:avLst/>
          </a:prstGeom>
          <a:solidFill>
            <a:srgbClr val="ffffff"/>
          </a:solidFill>
          <a:ln>
            <a:noFill/>
          </a:ln>
        </p:spPr>
        <p:style>
          <a:lnRef idx="0"/>
          <a:fillRef idx="0"/>
          <a:effectRef idx="0"/>
          <a:fontRef idx="minor"/>
        </p:style>
      </p:sp>
      <p:sp>
        <p:nvSpPr>
          <p:cNvPr id="873" name="CustomShape 58"/>
          <p:cNvSpPr/>
          <p:nvPr/>
        </p:nvSpPr>
        <p:spPr>
          <a:xfrm>
            <a:off x="7703640" y="594684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874" name="CustomShape 59"/>
          <p:cNvSpPr/>
          <p:nvPr/>
        </p:nvSpPr>
        <p:spPr>
          <a:xfrm>
            <a:off x="6696000" y="5892840"/>
            <a:ext cx="258480" cy="275760"/>
          </a:xfrm>
          <a:prstGeom prst="rect">
            <a:avLst/>
          </a:prstGeom>
          <a:noFill/>
          <a:ln>
            <a:noFill/>
          </a:ln>
        </p:spPr>
        <p:style>
          <a:lnRef idx="0"/>
          <a:fillRef idx="0"/>
          <a:effectRef idx="0"/>
          <a:fontRef idx="minor"/>
        </p:style>
      </p:sp>
      <p:grpSp>
        <p:nvGrpSpPr>
          <p:cNvPr id="875" name="Group 60"/>
          <p:cNvGrpSpPr/>
          <p:nvPr/>
        </p:nvGrpSpPr>
        <p:grpSpPr>
          <a:xfrm>
            <a:off x="3117960" y="1600200"/>
            <a:ext cx="5435280" cy="2315880"/>
            <a:chOff x="3117960" y="1600200"/>
            <a:chExt cx="5435280" cy="2315880"/>
          </a:xfrm>
        </p:grpSpPr>
        <p:sp>
          <p:nvSpPr>
            <p:cNvPr id="876" name="CustomShape 61"/>
            <p:cNvSpPr/>
            <p:nvPr/>
          </p:nvSpPr>
          <p:spPr>
            <a:xfrm>
              <a:off x="3117960" y="1600200"/>
              <a:ext cx="87120" cy="155160"/>
            </a:xfrm>
            <a:custGeom>
              <a:avLst/>
              <a:gdLst/>
              <a:ahLst/>
              <a:rect l="l" t="t" r="r" b="b"/>
              <a:pathLst>
                <a:path w="55" h="98">
                  <a:moveTo>
                    <a:pt x="0" y="0"/>
                  </a:moveTo>
                  <a:lnTo>
                    <a:pt x="38" y="92"/>
                  </a:lnTo>
                  <a:lnTo>
                    <a:pt x="55" y="98"/>
                  </a:lnTo>
                  <a:lnTo>
                    <a:pt x="17" y="5"/>
                  </a:lnTo>
                  <a:lnTo>
                    <a:pt x="0" y="0"/>
                  </a:lnTo>
                  <a:close/>
                </a:path>
              </a:pathLst>
            </a:custGeom>
            <a:solidFill>
              <a:srgbClr val="000000"/>
            </a:solidFill>
            <a:ln>
              <a:noFill/>
            </a:ln>
          </p:spPr>
          <p:style>
            <a:lnRef idx="0"/>
            <a:fillRef idx="0"/>
            <a:effectRef idx="0"/>
            <a:fontRef idx="minor"/>
          </p:style>
        </p:sp>
        <p:sp>
          <p:nvSpPr>
            <p:cNvPr id="877" name="CustomShape 62"/>
            <p:cNvSpPr/>
            <p:nvPr/>
          </p:nvSpPr>
          <p:spPr>
            <a:xfrm>
              <a:off x="3178080" y="1712880"/>
              <a:ext cx="34560" cy="33120"/>
            </a:xfrm>
            <a:custGeom>
              <a:avLst/>
              <a:gdLst/>
              <a:ahLst/>
              <a:rect l="l" t="t" r="r" b="b"/>
              <a:pathLst>
                <a:path w="22" h="21">
                  <a:moveTo>
                    <a:pt x="0" y="0"/>
                  </a:moveTo>
                  <a:lnTo>
                    <a:pt x="6" y="16"/>
                  </a:lnTo>
                  <a:lnTo>
                    <a:pt x="22" y="21"/>
                  </a:lnTo>
                  <a:lnTo>
                    <a:pt x="17" y="5"/>
                  </a:lnTo>
                  <a:lnTo>
                    <a:pt x="0" y="0"/>
                  </a:lnTo>
                  <a:close/>
                </a:path>
              </a:pathLst>
            </a:custGeom>
            <a:solidFill>
              <a:srgbClr val="000000"/>
            </a:solidFill>
            <a:ln>
              <a:noFill/>
            </a:ln>
          </p:spPr>
          <p:style>
            <a:lnRef idx="0"/>
            <a:fillRef idx="0"/>
            <a:effectRef idx="0"/>
            <a:fontRef idx="minor"/>
          </p:style>
        </p:sp>
        <p:sp>
          <p:nvSpPr>
            <p:cNvPr id="878" name="CustomShape 63"/>
            <p:cNvSpPr/>
            <p:nvPr/>
          </p:nvSpPr>
          <p:spPr>
            <a:xfrm>
              <a:off x="3230640" y="1833480"/>
              <a:ext cx="34560" cy="25200"/>
            </a:xfrm>
            <a:custGeom>
              <a:avLst/>
              <a:gdLst/>
              <a:ahLst/>
              <a:rect l="l" t="t" r="r" b="b"/>
              <a:pathLst>
                <a:path w="22" h="16">
                  <a:moveTo>
                    <a:pt x="0" y="0"/>
                  </a:moveTo>
                  <a:lnTo>
                    <a:pt x="5" y="11"/>
                  </a:lnTo>
                  <a:lnTo>
                    <a:pt x="22" y="16"/>
                  </a:lnTo>
                  <a:lnTo>
                    <a:pt x="16" y="5"/>
                  </a:lnTo>
                  <a:lnTo>
                    <a:pt x="0" y="0"/>
                  </a:lnTo>
                  <a:close/>
                </a:path>
              </a:pathLst>
            </a:custGeom>
            <a:solidFill>
              <a:srgbClr val="000000"/>
            </a:solidFill>
            <a:ln>
              <a:noFill/>
            </a:ln>
          </p:spPr>
          <p:style>
            <a:lnRef idx="0"/>
            <a:fillRef idx="0"/>
            <a:effectRef idx="0"/>
            <a:fontRef idx="minor"/>
          </p:style>
        </p:sp>
        <p:sp>
          <p:nvSpPr>
            <p:cNvPr id="879" name="CustomShape 64"/>
            <p:cNvSpPr/>
            <p:nvPr/>
          </p:nvSpPr>
          <p:spPr>
            <a:xfrm>
              <a:off x="3238560" y="1816200"/>
              <a:ext cx="87120" cy="147240"/>
            </a:xfrm>
            <a:custGeom>
              <a:avLst/>
              <a:gdLst/>
              <a:ahLst/>
              <a:rect l="l" t="t" r="r" b="b"/>
              <a:pathLst>
                <a:path w="55" h="93">
                  <a:moveTo>
                    <a:pt x="0" y="0"/>
                  </a:moveTo>
                  <a:lnTo>
                    <a:pt x="39" y="87"/>
                  </a:lnTo>
                  <a:lnTo>
                    <a:pt x="55" y="93"/>
                  </a:lnTo>
                  <a:lnTo>
                    <a:pt x="17" y="5"/>
                  </a:lnTo>
                  <a:lnTo>
                    <a:pt x="0" y="0"/>
                  </a:lnTo>
                  <a:close/>
                </a:path>
              </a:pathLst>
            </a:custGeom>
            <a:solidFill>
              <a:srgbClr val="000000"/>
            </a:solidFill>
            <a:ln>
              <a:noFill/>
            </a:ln>
          </p:spPr>
          <p:style>
            <a:lnRef idx="0"/>
            <a:fillRef idx="0"/>
            <a:effectRef idx="0"/>
            <a:fontRef idx="minor"/>
          </p:style>
        </p:sp>
        <p:sp>
          <p:nvSpPr>
            <p:cNvPr id="880" name="CustomShape 65"/>
            <p:cNvSpPr/>
            <p:nvPr/>
          </p:nvSpPr>
          <p:spPr>
            <a:xfrm>
              <a:off x="3300480" y="1919160"/>
              <a:ext cx="42480" cy="43920"/>
            </a:xfrm>
            <a:custGeom>
              <a:avLst/>
              <a:gdLst/>
              <a:ahLst/>
              <a:rect l="l" t="t" r="r" b="b"/>
              <a:pathLst>
                <a:path w="27" h="28">
                  <a:moveTo>
                    <a:pt x="0" y="0"/>
                  </a:moveTo>
                  <a:lnTo>
                    <a:pt x="10" y="22"/>
                  </a:lnTo>
                  <a:lnTo>
                    <a:pt x="27" y="28"/>
                  </a:lnTo>
                  <a:lnTo>
                    <a:pt x="16" y="6"/>
                  </a:lnTo>
                  <a:lnTo>
                    <a:pt x="0" y="0"/>
                  </a:lnTo>
                  <a:close/>
                </a:path>
              </a:pathLst>
            </a:custGeom>
            <a:solidFill>
              <a:srgbClr val="000000"/>
            </a:solidFill>
            <a:ln>
              <a:noFill/>
            </a:ln>
          </p:spPr>
          <p:style>
            <a:lnRef idx="0"/>
            <a:fillRef idx="0"/>
            <a:effectRef idx="0"/>
            <a:fontRef idx="minor"/>
          </p:style>
        </p:sp>
        <p:sp>
          <p:nvSpPr>
            <p:cNvPr id="881" name="CustomShape 66"/>
            <p:cNvSpPr/>
            <p:nvPr/>
          </p:nvSpPr>
          <p:spPr>
            <a:xfrm>
              <a:off x="3351240" y="2014560"/>
              <a:ext cx="129960" cy="164880"/>
            </a:xfrm>
            <a:custGeom>
              <a:avLst/>
              <a:gdLst/>
              <a:ahLst/>
              <a:rect l="l" t="t" r="r" b="b"/>
              <a:pathLst>
                <a:path w="82" h="104">
                  <a:moveTo>
                    <a:pt x="0" y="0"/>
                  </a:moveTo>
                  <a:lnTo>
                    <a:pt x="60" y="98"/>
                  </a:lnTo>
                  <a:lnTo>
                    <a:pt x="82" y="104"/>
                  </a:lnTo>
                  <a:lnTo>
                    <a:pt x="22" y="6"/>
                  </a:lnTo>
                  <a:lnTo>
                    <a:pt x="0" y="0"/>
                  </a:lnTo>
                  <a:close/>
                </a:path>
              </a:pathLst>
            </a:custGeom>
            <a:solidFill>
              <a:srgbClr val="000000"/>
            </a:solidFill>
            <a:ln>
              <a:noFill/>
            </a:ln>
          </p:spPr>
          <p:style>
            <a:lnRef idx="0"/>
            <a:fillRef idx="0"/>
            <a:effectRef idx="0"/>
            <a:fontRef idx="minor"/>
          </p:style>
        </p:sp>
        <p:sp>
          <p:nvSpPr>
            <p:cNvPr id="882" name="CustomShape 67"/>
            <p:cNvSpPr/>
            <p:nvPr/>
          </p:nvSpPr>
          <p:spPr>
            <a:xfrm>
              <a:off x="3481560" y="2197080"/>
              <a:ext cx="129960" cy="171000"/>
            </a:xfrm>
            <a:custGeom>
              <a:avLst/>
              <a:gdLst/>
              <a:ahLst/>
              <a:rect l="l" t="t" r="r" b="b"/>
              <a:pathLst>
                <a:path w="82" h="108">
                  <a:moveTo>
                    <a:pt x="0" y="0"/>
                  </a:moveTo>
                  <a:lnTo>
                    <a:pt x="60" y="103"/>
                  </a:lnTo>
                  <a:lnTo>
                    <a:pt x="82" y="108"/>
                  </a:lnTo>
                  <a:lnTo>
                    <a:pt x="22" y="5"/>
                  </a:lnTo>
                  <a:lnTo>
                    <a:pt x="0" y="0"/>
                  </a:lnTo>
                  <a:close/>
                </a:path>
              </a:pathLst>
            </a:custGeom>
            <a:solidFill>
              <a:srgbClr val="000000"/>
            </a:solidFill>
            <a:ln>
              <a:noFill/>
            </a:ln>
          </p:spPr>
          <p:style>
            <a:lnRef idx="0"/>
            <a:fillRef idx="0"/>
            <a:effectRef idx="0"/>
            <a:fontRef idx="minor"/>
          </p:style>
        </p:sp>
        <p:sp>
          <p:nvSpPr>
            <p:cNvPr id="883" name="CustomShape 68"/>
            <p:cNvSpPr/>
            <p:nvPr/>
          </p:nvSpPr>
          <p:spPr>
            <a:xfrm>
              <a:off x="3637080" y="2413080"/>
              <a:ext cx="60120" cy="50400"/>
            </a:xfrm>
            <a:custGeom>
              <a:avLst/>
              <a:gdLst/>
              <a:ahLst/>
              <a:rect l="l" t="t" r="r" b="b"/>
              <a:pathLst>
                <a:path w="38" h="32">
                  <a:moveTo>
                    <a:pt x="0" y="0"/>
                  </a:moveTo>
                  <a:lnTo>
                    <a:pt x="16" y="27"/>
                  </a:lnTo>
                  <a:lnTo>
                    <a:pt x="38" y="32"/>
                  </a:lnTo>
                  <a:lnTo>
                    <a:pt x="22" y="5"/>
                  </a:lnTo>
                  <a:lnTo>
                    <a:pt x="0" y="0"/>
                  </a:lnTo>
                  <a:close/>
                </a:path>
              </a:pathLst>
            </a:custGeom>
            <a:solidFill>
              <a:srgbClr val="000000"/>
            </a:solidFill>
            <a:ln>
              <a:noFill/>
            </a:ln>
          </p:spPr>
          <p:style>
            <a:lnRef idx="0"/>
            <a:fillRef idx="0"/>
            <a:effectRef idx="0"/>
            <a:fontRef idx="minor"/>
          </p:style>
        </p:sp>
        <p:sp>
          <p:nvSpPr>
            <p:cNvPr id="884" name="CustomShape 69"/>
            <p:cNvSpPr/>
            <p:nvPr/>
          </p:nvSpPr>
          <p:spPr>
            <a:xfrm>
              <a:off x="3714840" y="2541600"/>
              <a:ext cx="42480" cy="17280"/>
            </a:xfrm>
            <a:custGeom>
              <a:avLst/>
              <a:gdLst/>
              <a:ahLst/>
              <a:rect l="l" t="t" r="r" b="b"/>
              <a:pathLst>
                <a:path w="27" h="11">
                  <a:moveTo>
                    <a:pt x="0" y="0"/>
                  </a:moveTo>
                  <a:lnTo>
                    <a:pt x="5" y="6"/>
                  </a:lnTo>
                  <a:lnTo>
                    <a:pt x="27" y="11"/>
                  </a:lnTo>
                  <a:lnTo>
                    <a:pt x="22" y="6"/>
                  </a:lnTo>
                  <a:lnTo>
                    <a:pt x="0" y="0"/>
                  </a:lnTo>
                  <a:close/>
                </a:path>
              </a:pathLst>
            </a:custGeom>
            <a:solidFill>
              <a:srgbClr val="000000"/>
            </a:solidFill>
            <a:ln>
              <a:noFill/>
            </a:ln>
          </p:spPr>
          <p:style>
            <a:lnRef idx="0"/>
            <a:fillRef idx="0"/>
            <a:effectRef idx="0"/>
            <a:fontRef idx="minor"/>
          </p:style>
        </p:sp>
        <p:sp>
          <p:nvSpPr>
            <p:cNvPr id="885" name="CustomShape 70"/>
            <p:cNvSpPr/>
            <p:nvPr/>
          </p:nvSpPr>
          <p:spPr>
            <a:xfrm>
              <a:off x="3722760" y="2516040"/>
              <a:ext cx="137880" cy="163080"/>
            </a:xfrm>
            <a:custGeom>
              <a:avLst/>
              <a:gdLst/>
              <a:ahLst/>
              <a:rect l="l" t="t" r="r" b="b"/>
              <a:pathLst>
                <a:path w="87" h="103">
                  <a:moveTo>
                    <a:pt x="0" y="0"/>
                  </a:moveTo>
                  <a:lnTo>
                    <a:pt x="66" y="98"/>
                  </a:lnTo>
                  <a:lnTo>
                    <a:pt x="87" y="103"/>
                  </a:lnTo>
                  <a:lnTo>
                    <a:pt x="22" y="5"/>
                  </a:lnTo>
                  <a:lnTo>
                    <a:pt x="0" y="0"/>
                  </a:lnTo>
                  <a:close/>
                </a:path>
              </a:pathLst>
            </a:custGeom>
            <a:solidFill>
              <a:srgbClr val="000000"/>
            </a:solidFill>
            <a:ln>
              <a:noFill/>
            </a:ln>
          </p:spPr>
          <p:style>
            <a:lnRef idx="0"/>
            <a:fillRef idx="0"/>
            <a:effectRef idx="0"/>
            <a:fontRef idx="minor"/>
          </p:style>
        </p:sp>
        <p:sp>
          <p:nvSpPr>
            <p:cNvPr id="886" name="CustomShape 71"/>
            <p:cNvSpPr/>
            <p:nvPr/>
          </p:nvSpPr>
          <p:spPr>
            <a:xfrm>
              <a:off x="3895560" y="2714760"/>
              <a:ext cx="60120" cy="52200"/>
            </a:xfrm>
            <a:custGeom>
              <a:avLst/>
              <a:gdLst/>
              <a:ahLst/>
              <a:rect l="l" t="t" r="r" b="b"/>
              <a:pathLst>
                <a:path w="38" h="33">
                  <a:moveTo>
                    <a:pt x="0" y="0"/>
                  </a:moveTo>
                  <a:lnTo>
                    <a:pt x="16" y="27"/>
                  </a:lnTo>
                  <a:lnTo>
                    <a:pt x="38" y="33"/>
                  </a:lnTo>
                  <a:lnTo>
                    <a:pt x="22" y="6"/>
                  </a:lnTo>
                  <a:lnTo>
                    <a:pt x="0" y="0"/>
                  </a:lnTo>
                  <a:close/>
                </a:path>
              </a:pathLst>
            </a:custGeom>
            <a:solidFill>
              <a:srgbClr val="000000"/>
            </a:solidFill>
            <a:ln>
              <a:noFill/>
            </a:ln>
          </p:spPr>
          <p:style>
            <a:lnRef idx="0"/>
            <a:fillRef idx="0"/>
            <a:effectRef idx="0"/>
            <a:fontRef idx="minor"/>
          </p:style>
        </p:sp>
        <p:sp>
          <p:nvSpPr>
            <p:cNvPr id="887" name="CustomShape 72"/>
            <p:cNvSpPr/>
            <p:nvPr/>
          </p:nvSpPr>
          <p:spPr>
            <a:xfrm>
              <a:off x="3973680" y="2784600"/>
              <a:ext cx="147240" cy="155160"/>
            </a:xfrm>
            <a:custGeom>
              <a:avLst/>
              <a:gdLst/>
              <a:ahLst/>
              <a:rect l="l" t="t" r="r" b="b"/>
              <a:pathLst>
                <a:path w="93" h="98">
                  <a:moveTo>
                    <a:pt x="0" y="0"/>
                  </a:moveTo>
                  <a:lnTo>
                    <a:pt x="71" y="92"/>
                  </a:lnTo>
                  <a:lnTo>
                    <a:pt x="93" y="98"/>
                  </a:lnTo>
                  <a:lnTo>
                    <a:pt x="22" y="5"/>
                  </a:lnTo>
                  <a:lnTo>
                    <a:pt x="0" y="0"/>
                  </a:lnTo>
                  <a:close/>
                </a:path>
              </a:pathLst>
            </a:custGeom>
            <a:solidFill>
              <a:srgbClr val="000000"/>
            </a:solidFill>
            <a:ln>
              <a:noFill/>
            </a:ln>
          </p:spPr>
          <p:style>
            <a:lnRef idx="0"/>
            <a:fillRef idx="0"/>
            <a:effectRef idx="0"/>
            <a:fontRef idx="minor"/>
          </p:style>
        </p:sp>
        <p:sp>
          <p:nvSpPr>
            <p:cNvPr id="888" name="CustomShape 73"/>
            <p:cNvSpPr/>
            <p:nvPr/>
          </p:nvSpPr>
          <p:spPr>
            <a:xfrm>
              <a:off x="4206960" y="3017880"/>
              <a:ext cx="164880" cy="128160"/>
            </a:xfrm>
            <a:custGeom>
              <a:avLst/>
              <a:gdLst/>
              <a:ahLst/>
              <a:rect l="l" t="t" r="r" b="b"/>
              <a:pathLst>
                <a:path w="104" h="81">
                  <a:moveTo>
                    <a:pt x="0" y="21"/>
                  </a:moveTo>
                  <a:lnTo>
                    <a:pt x="98" y="81"/>
                  </a:lnTo>
                  <a:lnTo>
                    <a:pt x="104" y="60"/>
                  </a:lnTo>
                  <a:lnTo>
                    <a:pt x="6" y="0"/>
                  </a:lnTo>
                  <a:lnTo>
                    <a:pt x="0" y="21"/>
                  </a:lnTo>
                  <a:close/>
                </a:path>
              </a:pathLst>
            </a:custGeom>
            <a:solidFill>
              <a:srgbClr val="000000"/>
            </a:solidFill>
            <a:ln>
              <a:noFill/>
            </a:ln>
          </p:spPr>
          <p:style>
            <a:lnRef idx="0"/>
            <a:fillRef idx="0"/>
            <a:effectRef idx="0"/>
            <a:fontRef idx="minor"/>
          </p:style>
        </p:sp>
        <p:sp>
          <p:nvSpPr>
            <p:cNvPr id="889" name="CustomShape 74"/>
            <p:cNvSpPr/>
            <p:nvPr/>
          </p:nvSpPr>
          <p:spPr>
            <a:xfrm>
              <a:off x="4457880" y="3206880"/>
              <a:ext cx="163080" cy="122040"/>
            </a:xfrm>
            <a:custGeom>
              <a:avLst/>
              <a:gdLst/>
              <a:ahLst/>
              <a:rect l="l" t="t" r="r" b="b"/>
              <a:pathLst>
                <a:path w="103" h="77">
                  <a:moveTo>
                    <a:pt x="0" y="22"/>
                  </a:moveTo>
                  <a:lnTo>
                    <a:pt x="98" y="77"/>
                  </a:lnTo>
                  <a:lnTo>
                    <a:pt x="103" y="55"/>
                  </a:lnTo>
                  <a:lnTo>
                    <a:pt x="5" y="0"/>
                  </a:lnTo>
                  <a:lnTo>
                    <a:pt x="0" y="22"/>
                  </a:lnTo>
                  <a:close/>
                </a:path>
              </a:pathLst>
            </a:custGeom>
            <a:solidFill>
              <a:srgbClr val="000000"/>
            </a:solidFill>
            <a:ln>
              <a:noFill/>
            </a:ln>
          </p:spPr>
          <p:style>
            <a:lnRef idx="0"/>
            <a:fillRef idx="0"/>
            <a:effectRef idx="0"/>
            <a:fontRef idx="minor"/>
          </p:style>
        </p:sp>
        <p:sp>
          <p:nvSpPr>
            <p:cNvPr id="890" name="CustomShape 75"/>
            <p:cNvSpPr/>
            <p:nvPr/>
          </p:nvSpPr>
          <p:spPr>
            <a:xfrm>
              <a:off x="4699080" y="3379680"/>
              <a:ext cx="164880" cy="95040"/>
            </a:xfrm>
            <a:custGeom>
              <a:avLst/>
              <a:gdLst/>
              <a:ahLst/>
              <a:rect l="l" t="t" r="r" b="b"/>
              <a:pathLst>
                <a:path w="104" h="60">
                  <a:moveTo>
                    <a:pt x="0" y="17"/>
                  </a:moveTo>
                  <a:lnTo>
                    <a:pt x="98" y="60"/>
                  </a:lnTo>
                  <a:lnTo>
                    <a:pt x="104" y="44"/>
                  </a:lnTo>
                  <a:lnTo>
                    <a:pt x="6" y="0"/>
                  </a:lnTo>
                  <a:lnTo>
                    <a:pt x="0" y="17"/>
                  </a:lnTo>
                  <a:close/>
                </a:path>
              </a:pathLst>
            </a:custGeom>
            <a:solidFill>
              <a:srgbClr val="000000"/>
            </a:solidFill>
            <a:ln>
              <a:noFill/>
            </a:ln>
          </p:spPr>
          <p:style>
            <a:lnRef idx="0"/>
            <a:fillRef idx="0"/>
            <a:effectRef idx="0"/>
            <a:fontRef idx="minor"/>
          </p:style>
        </p:sp>
        <p:sp>
          <p:nvSpPr>
            <p:cNvPr id="891" name="CustomShape 76"/>
            <p:cNvSpPr/>
            <p:nvPr/>
          </p:nvSpPr>
          <p:spPr>
            <a:xfrm>
              <a:off x="4959360" y="3510000"/>
              <a:ext cx="145800" cy="85320"/>
            </a:xfrm>
            <a:custGeom>
              <a:avLst/>
              <a:gdLst/>
              <a:ahLst/>
              <a:rect l="l" t="t" r="r" b="b"/>
              <a:pathLst>
                <a:path w="92" h="54">
                  <a:moveTo>
                    <a:pt x="0" y="16"/>
                  </a:moveTo>
                  <a:lnTo>
                    <a:pt x="87" y="54"/>
                  </a:lnTo>
                  <a:lnTo>
                    <a:pt x="92" y="38"/>
                  </a:lnTo>
                  <a:lnTo>
                    <a:pt x="5" y="0"/>
                  </a:lnTo>
                  <a:lnTo>
                    <a:pt x="0" y="16"/>
                  </a:lnTo>
                  <a:close/>
                </a:path>
              </a:pathLst>
            </a:custGeom>
            <a:solidFill>
              <a:srgbClr val="000000"/>
            </a:solidFill>
            <a:ln>
              <a:noFill/>
            </a:ln>
          </p:spPr>
          <p:style>
            <a:lnRef idx="0"/>
            <a:fillRef idx="0"/>
            <a:effectRef idx="0"/>
            <a:fontRef idx="minor"/>
          </p:style>
        </p:sp>
        <p:sp>
          <p:nvSpPr>
            <p:cNvPr id="892" name="CustomShape 77"/>
            <p:cNvSpPr/>
            <p:nvPr/>
          </p:nvSpPr>
          <p:spPr>
            <a:xfrm>
              <a:off x="5200560" y="3622680"/>
              <a:ext cx="147240" cy="68040"/>
            </a:xfrm>
            <a:custGeom>
              <a:avLst/>
              <a:gdLst/>
              <a:ahLst/>
              <a:rect l="l" t="t" r="r" b="b"/>
              <a:pathLst>
                <a:path w="93" h="43">
                  <a:moveTo>
                    <a:pt x="0" y="16"/>
                  </a:moveTo>
                  <a:lnTo>
                    <a:pt x="87" y="43"/>
                  </a:lnTo>
                  <a:lnTo>
                    <a:pt x="93" y="27"/>
                  </a:lnTo>
                  <a:lnTo>
                    <a:pt x="6" y="0"/>
                  </a:lnTo>
                  <a:lnTo>
                    <a:pt x="0" y="16"/>
                  </a:lnTo>
                  <a:close/>
                </a:path>
              </a:pathLst>
            </a:custGeom>
            <a:solidFill>
              <a:srgbClr val="000000"/>
            </a:solidFill>
            <a:ln>
              <a:noFill/>
            </a:ln>
          </p:spPr>
          <p:style>
            <a:lnRef idx="0"/>
            <a:fillRef idx="0"/>
            <a:effectRef idx="0"/>
            <a:fontRef idx="minor"/>
          </p:style>
        </p:sp>
        <p:sp>
          <p:nvSpPr>
            <p:cNvPr id="893" name="CustomShape 78"/>
            <p:cNvSpPr/>
            <p:nvPr/>
          </p:nvSpPr>
          <p:spPr>
            <a:xfrm>
              <a:off x="5451480" y="3708360"/>
              <a:ext cx="180720" cy="69480"/>
            </a:xfrm>
            <a:custGeom>
              <a:avLst/>
              <a:gdLst/>
              <a:ahLst/>
              <a:rect l="l" t="t" r="r" b="b"/>
              <a:pathLst>
                <a:path w="114" h="44">
                  <a:moveTo>
                    <a:pt x="0" y="16"/>
                  </a:moveTo>
                  <a:lnTo>
                    <a:pt x="109" y="44"/>
                  </a:lnTo>
                  <a:lnTo>
                    <a:pt x="114" y="27"/>
                  </a:lnTo>
                  <a:lnTo>
                    <a:pt x="5" y="0"/>
                  </a:lnTo>
                  <a:lnTo>
                    <a:pt x="0" y="16"/>
                  </a:lnTo>
                  <a:close/>
                </a:path>
              </a:pathLst>
            </a:custGeom>
            <a:solidFill>
              <a:srgbClr val="000000"/>
            </a:solidFill>
            <a:ln>
              <a:noFill/>
            </a:ln>
          </p:spPr>
          <p:style>
            <a:lnRef idx="0"/>
            <a:fillRef idx="0"/>
            <a:effectRef idx="0"/>
            <a:fontRef idx="minor"/>
          </p:style>
        </p:sp>
        <p:sp>
          <p:nvSpPr>
            <p:cNvPr id="894" name="CustomShape 79"/>
            <p:cNvSpPr/>
            <p:nvPr/>
          </p:nvSpPr>
          <p:spPr>
            <a:xfrm>
              <a:off x="5692680" y="3778200"/>
              <a:ext cx="147240" cy="50400"/>
            </a:xfrm>
            <a:custGeom>
              <a:avLst/>
              <a:gdLst/>
              <a:ahLst/>
              <a:rect l="l" t="t" r="r" b="b"/>
              <a:pathLst>
                <a:path w="93" h="32">
                  <a:moveTo>
                    <a:pt x="0" y="16"/>
                  </a:moveTo>
                  <a:lnTo>
                    <a:pt x="87" y="32"/>
                  </a:lnTo>
                  <a:lnTo>
                    <a:pt x="93" y="16"/>
                  </a:lnTo>
                  <a:lnTo>
                    <a:pt x="6" y="0"/>
                  </a:lnTo>
                  <a:lnTo>
                    <a:pt x="0" y="16"/>
                  </a:lnTo>
                  <a:close/>
                </a:path>
              </a:pathLst>
            </a:custGeom>
            <a:solidFill>
              <a:srgbClr val="000000"/>
            </a:solidFill>
            <a:ln>
              <a:noFill/>
            </a:ln>
          </p:spPr>
          <p:style>
            <a:lnRef idx="0"/>
            <a:fillRef idx="0"/>
            <a:effectRef idx="0"/>
            <a:fontRef idx="minor"/>
          </p:style>
        </p:sp>
        <p:sp>
          <p:nvSpPr>
            <p:cNvPr id="895" name="CustomShape 80"/>
            <p:cNvSpPr/>
            <p:nvPr/>
          </p:nvSpPr>
          <p:spPr>
            <a:xfrm>
              <a:off x="5943600" y="3828960"/>
              <a:ext cx="147240" cy="43920"/>
            </a:xfrm>
            <a:custGeom>
              <a:avLst/>
              <a:gdLst/>
              <a:ahLst/>
              <a:rect l="l" t="t" r="r" b="b"/>
              <a:pathLst>
                <a:path w="93" h="28">
                  <a:moveTo>
                    <a:pt x="0" y="17"/>
                  </a:moveTo>
                  <a:lnTo>
                    <a:pt x="87" y="28"/>
                  </a:lnTo>
                  <a:lnTo>
                    <a:pt x="93" y="11"/>
                  </a:lnTo>
                  <a:lnTo>
                    <a:pt x="6" y="0"/>
                  </a:lnTo>
                  <a:lnTo>
                    <a:pt x="0" y="17"/>
                  </a:lnTo>
                  <a:close/>
                </a:path>
              </a:pathLst>
            </a:custGeom>
            <a:solidFill>
              <a:srgbClr val="000000"/>
            </a:solidFill>
            <a:ln>
              <a:noFill/>
            </a:ln>
          </p:spPr>
          <p:style>
            <a:lnRef idx="0"/>
            <a:fillRef idx="0"/>
            <a:effectRef idx="0"/>
            <a:fontRef idx="minor"/>
          </p:style>
        </p:sp>
        <p:sp>
          <p:nvSpPr>
            <p:cNvPr id="896" name="CustomShape 81"/>
            <p:cNvSpPr/>
            <p:nvPr/>
          </p:nvSpPr>
          <p:spPr>
            <a:xfrm>
              <a:off x="6186600" y="3855960"/>
              <a:ext cx="188640" cy="33120"/>
            </a:xfrm>
            <a:custGeom>
              <a:avLst/>
              <a:gdLst/>
              <a:ahLst/>
              <a:rect l="l" t="t" r="r" b="b"/>
              <a:pathLst>
                <a:path w="119" h="21">
                  <a:moveTo>
                    <a:pt x="0" y="16"/>
                  </a:moveTo>
                  <a:lnTo>
                    <a:pt x="114" y="21"/>
                  </a:lnTo>
                  <a:lnTo>
                    <a:pt x="119" y="5"/>
                  </a:lnTo>
                  <a:lnTo>
                    <a:pt x="5" y="0"/>
                  </a:lnTo>
                  <a:lnTo>
                    <a:pt x="0" y="16"/>
                  </a:lnTo>
                  <a:close/>
                </a:path>
              </a:pathLst>
            </a:custGeom>
            <a:solidFill>
              <a:srgbClr val="000000"/>
            </a:solidFill>
            <a:ln>
              <a:noFill/>
            </a:ln>
          </p:spPr>
          <p:style>
            <a:lnRef idx="0"/>
            <a:fillRef idx="0"/>
            <a:effectRef idx="0"/>
            <a:fontRef idx="minor"/>
          </p:style>
        </p:sp>
        <p:sp>
          <p:nvSpPr>
            <p:cNvPr id="897" name="CustomShape 82"/>
            <p:cNvSpPr/>
            <p:nvPr/>
          </p:nvSpPr>
          <p:spPr>
            <a:xfrm>
              <a:off x="6566040" y="3863880"/>
              <a:ext cx="42480" cy="25200"/>
            </a:xfrm>
            <a:prstGeom prst="rect">
              <a:avLst/>
            </a:prstGeom>
            <a:solidFill>
              <a:srgbClr val="000000"/>
            </a:solidFill>
            <a:ln>
              <a:noFill/>
            </a:ln>
          </p:spPr>
          <p:style>
            <a:lnRef idx="0"/>
            <a:fillRef idx="0"/>
            <a:effectRef idx="0"/>
            <a:fontRef idx="minor"/>
          </p:style>
        </p:sp>
        <p:sp>
          <p:nvSpPr>
            <p:cNvPr id="898" name="CustomShape 83"/>
            <p:cNvSpPr/>
            <p:nvPr/>
          </p:nvSpPr>
          <p:spPr>
            <a:xfrm>
              <a:off x="6678720" y="3855960"/>
              <a:ext cx="145800" cy="33120"/>
            </a:xfrm>
            <a:custGeom>
              <a:avLst/>
              <a:gdLst/>
              <a:ahLst/>
              <a:rect l="l" t="t" r="r" b="b"/>
              <a:pathLst>
                <a:path w="92" h="21">
                  <a:moveTo>
                    <a:pt x="0" y="5"/>
                  </a:moveTo>
                  <a:lnTo>
                    <a:pt x="87" y="0"/>
                  </a:lnTo>
                  <a:lnTo>
                    <a:pt x="92" y="16"/>
                  </a:lnTo>
                  <a:lnTo>
                    <a:pt x="5" y="21"/>
                  </a:lnTo>
                  <a:lnTo>
                    <a:pt x="0" y="5"/>
                  </a:lnTo>
                  <a:close/>
                </a:path>
              </a:pathLst>
            </a:custGeom>
            <a:solidFill>
              <a:srgbClr val="000000"/>
            </a:solidFill>
            <a:ln>
              <a:noFill/>
            </a:ln>
          </p:spPr>
          <p:style>
            <a:lnRef idx="0"/>
            <a:fillRef idx="0"/>
            <a:effectRef idx="0"/>
            <a:fontRef idx="minor"/>
          </p:style>
        </p:sp>
        <p:sp>
          <p:nvSpPr>
            <p:cNvPr id="899" name="CustomShape 84"/>
            <p:cNvSpPr/>
            <p:nvPr/>
          </p:nvSpPr>
          <p:spPr>
            <a:xfrm>
              <a:off x="6929280" y="3811680"/>
              <a:ext cx="190080" cy="52200"/>
            </a:xfrm>
            <a:custGeom>
              <a:avLst/>
              <a:gdLst/>
              <a:ahLst/>
              <a:rect l="l" t="t" r="r" b="b"/>
              <a:pathLst>
                <a:path w="120" h="33">
                  <a:moveTo>
                    <a:pt x="0" y="17"/>
                  </a:moveTo>
                  <a:lnTo>
                    <a:pt x="114" y="0"/>
                  </a:lnTo>
                  <a:lnTo>
                    <a:pt x="120" y="17"/>
                  </a:lnTo>
                  <a:lnTo>
                    <a:pt x="5" y="33"/>
                  </a:lnTo>
                  <a:lnTo>
                    <a:pt x="0" y="17"/>
                  </a:lnTo>
                  <a:close/>
                </a:path>
              </a:pathLst>
            </a:custGeom>
            <a:solidFill>
              <a:srgbClr val="000000"/>
            </a:solidFill>
            <a:ln>
              <a:noFill/>
            </a:ln>
          </p:spPr>
          <p:style>
            <a:lnRef idx="0"/>
            <a:fillRef idx="0"/>
            <a:effectRef idx="0"/>
            <a:fontRef idx="minor"/>
          </p:style>
        </p:sp>
        <p:sp>
          <p:nvSpPr>
            <p:cNvPr id="900" name="CustomShape 85"/>
            <p:cNvSpPr/>
            <p:nvPr/>
          </p:nvSpPr>
          <p:spPr>
            <a:xfrm>
              <a:off x="7170840" y="3768840"/>
              <a:ext cx="190080" cy="60120"/>
            </a:xfrm>
            <a:custGeom>
              <a:avLst/>
              <a:gdLst/>
              <a:ahLst/>
              <a:rect l="l" t="t" r="r" b="b"/>
              <a:pathLst>
                <a:path w="120" h="38">
                  <a:moveTo>
                    <a:pt x="0" y="22"/>
                  </a:moveTo>
                  <a:lnTo>
                    <a:pt x="114" y="0"/>
                  </a:lnTo>
                  <a:lnTo>
                    <a:pt x="120" y="17"/>
                  </a:lnTo>
                  <a:lnTo>
                    <a:pt x="6" y="38"/>
                  </a:lnTo>
                  <a:lnTo>
                    <a:pt x="0" y="22"/>
                  </a:lnTo>
                  <a:close/>
                </a:path>
              </a:pathLst>
            </a:custGeom>
            <a:solidFill>
              <a:srgbClr val="000000"/>
            </a:solidFill>
            <a:ln>
              <a:noFill/>
            </a:ln>
          </p:spPr>
          <p:style>
            <a:lnRef idx="0"/>
            <a:fillRef idx="0"/>
            <a:effectRef idx="0"/>
            <a:fontRef idx="minor"/>
          </p:style>
        </p:sp>
        <p:sp>
          <p:nvSpPr>
            <p:cNvPr id="901" name="CustomShape 86"/>
            <p:cNvSpPr/>
            <p:nvPr/>
          </p:nvSpPr>
          <p:spPr>
            <a:xfrm>
              <a:off x="7421400" y="3708360"/>
              <a:ext cx="180720" cy="69480"/>
            </a:xfrm>
            <a:custGeom>
              <a:avLst/>
              <a:gdLst/>
              <a:ahLst/>
              <a:rect l="l" t="t" r="r" b="b"/>
              <a:pathLst>
                <a:path w="114" h="44">
                  <a:moveTo>
                    <a:pt x="0" y="27"/>
                  </a:moveTo>
                  <a:lnTo>
                    <a:pt x="109" y="0"/>
                  </a:lnTo>
                  <a:lnTo>
                    <a:pt x="114" y="16"/>
                  </a:lnTo>
                  <a:lnTo>
                    <a:pt x="5" y="44"/>
                  </a:lnTo>
                  <a:lnTo>
                    <a:pt x="0" y="27"/>
                  </a:lnTo>
                  <a:close/>
                </a:path>
              </a:pathLst>
            </a:custGeom>
            <a:solidFill>
              <a:srgbClr val="000000"/>
            </a:solidFill>
            <a:ln>
              <a:noFill/>
            </a:ln>
          </p:spPr>
          <p:style>
            <a:lnRef idx="0"/>
            <a:fillRef idx="0"/>
            <a:effectRef idx="0"/>
            <a:fontRef idx="minor"/>
          </p:style>
        </p:sp>
        <p:sp>
          <p:nvSpPr>
            <p:cNvPr id="902" name="CustomShape 87"/>
            <p:cNvSpPr/>
            <p:nvPr/>
          </p:nvSpPr>
          <p:spPr>
            <a:xfrm>
              <a:off x="7662960" y="3622680"/>
              <a:ext cx="182160" cy="85320"/>
            </a:xfrm>
            <a:custGeom>
              <a:avLst/>
              <a:gdLst/>
              <a:ahLst/>
              <a:rect l="l" t="t" r="r" b="b"/>
              <a:pathLst>
                <a:path w="115" h="54">
                  <a:moveTo>
                    <a:pt x="0" y="38"/>
                  </a:moveTo>
                  <a:lnTo>
                    <a:pt x="109" y="0"/>
                  </a:lnTo>
                  <a:lnTo>
                    <a:pt x="115" y="16"/>
                  </a:lnTo>
                  <a:lnTo>
                    <a:pt x="6" y="54"/>
                  </a:lnTo>
                  <a:lnTo>
                    <a:pt x="0" y="38"/>
                  </a:lnTo>
                  <a:close/>
                </a:path>
              </a:pathLst>
            </a:custGeom>
            <a:solidFill>
              <a:srgbClr val="000000"/>
            </a:solidFill>
            <a:ln>
              <a:noFill/>
            </a:ln>
          </p:spPr>
          <p:style>
            <a:lnRef idx="0"/>
            <a:fillRef idx="0"/>
            <a:effectRef idx="0"/>
            <a:fontRef idx="minor"/>
          </p:style>
        </p:sp>
        <p:sp>
          <p:nvSpPr>
            <p:cNvPr id="903" name="CustomShape 88"/>
            <p:cNvSpPr/>
            <p:nvPr/>
          </p:nvSpPr>
          <p:spPr>
            <a:xfrm>
              <a:off x="7913520" y="3535200"/>
              <a:ext cx="182160" cy="87120"/>
            </a:xfrm>
            <a:custGeom>
              <a:avLst/>
              <a:gdLst/>
              <a:ahLst/>
              <a:rect l="l" t="t" r="r" b="b"/>
              <a:pathLst>
                <a:path w="115" h="55">
                  <a:moveTo>
                    <a:pt x="0" y="38"/>
                  </a:moveTo>
                  <a:lnTo>
                    <a:pt x="109" y="0"/>
                  </a:lnTo>
                  <a:lnTo>
                    <a:pt x="115" y="17"/>
                  </a:lnTo>
                  <a:lnTo>
                    <a:pt x="6" y="55"/>
                  </a:lnTo>
                  <a:lnTo>
                    <a:pt x="0" y="38"/>
                  </a:lnTo>
                  <a:close/>
                </a:path>
              </a:pathLst>
            </a:custGeom>
            <a:solidFill>
              <a:srgbClr val="000000"/>
            </a:solidFill>
            <a:ln>
              <a:noFill/>
            </a:ln>
          </p:spPr>
          <p:style>
            <a:lnRef idx="0"/>
            <a:fillRef idx="0"/>
            <a:effectRef idx="0"/>
            <a:fontRef idx="minor"/>
          </p:style>
        </p:sp>
        <p:sp>
          <p:nvSpPr>
            <p:cNvPr id="904" name="CustomShape 89"/>
            <p:cNvSpPr/>
            <p:nvPr/>
          </p:nvSpPr>
          <p:spPr>
            <a:xfrm>
              <a:off x="8156520" y="3432240"/>
              <a:ext cx="180720" cy="95040"/>
            </a:xfrm>
            <a:custGeom>
              <a:avLst/>
              <a:gdLst/>
              <a:ahLst/>
              <a:rect l="l" t="t" r="r" b="b"/>
              <a:pathLst>
                <a:path w="114" h="60">
                  <a:moveTo>
                    <a:pt x="0" y="44"/>
                  </a:moveTo>
                  <a:lnTo>
                    <a:pt x="109" y="0"/>
                  </a:lnTo>
                  <a:lnTo>
                    <a:pt x="114" y="16"/>
                  </a:lnTo>
                  <a:lnTo>
                    <a:pt x="5" y="60"/>
                  </a:lnTo>
                  <a:lnTo>
                    <a:pt x="0" y="44"/>
                  </a:lnTo>
                  <a:close/>
                </a:path>
              </a:pathLst>
            </a:custGeom>
            <a:solidFill>
              <a:srgbClr val="000000"/>
            </a:solidFill>
            <a:ln>
              <a:noFill/>
            </a:ln>
          </p:spPr>
          <p:style>
            <a:lnRef idx="0"/>
            <a:fillRef idx="0"/>
            <a:effectRef idx="0"/>
            <a:fontRef idx="minor"/>
          </p:style>
        </p:sp>
        <p:sp>
          <p:nvSpPr>
            <p:cNvPr id="905" name="CustomShape 90"/>
            <p:cNvSpPr/>
            <p:nvPr/>
          </p:nvSpPr>
          <p:spPr>
            <a:xfrm>
              <a:off x="8407440" y="3328920"/>
              <a:ext cx="145800" cy="85320"/>
            </a:xfrm>
            <a:custGeom>
              <a:avLst/>
              <a:gdLst/>
              <a:ahLst/>
              <a:rect l="l" t="t" r="r" b="b"/>
              <a:pathLst>
                <a:path w="92" h="54">
                  <a:moveTo>
                    <a:pt x="0" y="38"/>
                  </a:moveTo>
                  <a:lnTo>
                    <a:pt x="87" y="0"/>
                  </a:lnTo>
                  <a:lnTo>
                    <a:pt x="92" y="16"/>
                  </a:lnTo>
                  <a:lnTo>
                    <a:pt x="5" y="54"/>
                  </a:lnTo>
                  <a:lnTo>
                    <a:pt x="0" y="38"/>
                  </a:lnTo>
                  <a:close/>
                </a:path>
              </a:pathLst>
            </a:custGeom>
            <a:solidFill>
              <a:srgbClr val="000000"/>
            </a:solidFill>
            <a:ln>
              <a:noFill/>
            </a:ln>
          </p:spPr>
          <p:style>
            <a:lnRef idx="0"/>
            <a:fillRef idx="0"/>
            <a:effectRef idx="0"/>
            <a:fontRef idx="minor"/>
          </p:style>
        </p:sp>
        <p:sp>
          <p:nvSpPr>
            <p:cNvPr id="906" name="CustomShape 91"/>
            <p:cNvSpPr/>
            <p:nvPr/>
          </p:nvSpPr>
          <p:spPr>
            <a:xfrm>
              <a:off x="6453360" y="3838680"/>
              <a:ext cx="77400" cy="77400"/>
            </a:xfrm>
            <a:custGeom>
              <a:avLst/>
              <a:gdLst/>
              <a:ahLst/>
              <a:rect l="l" t="t" r="r" b="b"/>
              <a:pathLst>
                <a:path w="49" h="49">
                  <a:moveTo>
                    <a:pt x="17" y="0"/>
                  </a:moveTo>
                  <a:lnTo>
                    <a:pt x="0" y="16"/>
                  </a:lnTo>
                  <a:lnTo>
                    <a:pt x="0" y="32"/>
                  </a:lnTo>
                  <a:lnTo>
                    <a:pt x="17" y="49"/>
                  </a:lnTo>
                  <a:lnTo>
                    <a:pt x="33" y="49"/>
                  </a:lnTo>
                  <a:lnTo>
                    <a:pt x="49" y="32"/>
                  </a:lnTo>
                  <a:lnTo>
                    <a:pt x="49" y="16"/>
                  </a:lnTo>
                  <a:lnTo>
                    <a:pt x="33" y="0"/>
                  </a:lnTo>
                  <a:lnTo>
                    <a:pt x="17" y="0"/>
                  </a:lnTo>
                  <a:close/>
                </a:path>
              </a:pathLst>
            </a:custGeom>
            <a:solidFill>
              <a:srgbClr val="ff0000"/>
            </a:solidFill>
            <a:ln w="7920">
              <a:solidFill>
                <a:srgbClr val="000000"/>
              </a:solidFill>
              <a:round/>
            </a:ln>
          </p:spPr>
          <p:style>
            <a:lnRef idx="0"/>
            <a:fillRef idx="0"/>
            <a:effectRef idx="0"/>
            <a:fontRef idx="minor"/>
          </p:style>
        </p:sp>
      </p:grpSp>
      <p:grpSp>
        <p:nvGrpSpPr>
          <p:cNvPr id="907" name="Group 92"/>
          <p:cNvGrpSpPr/>
          <p:nvPr/>
        </p:nvGrpSpPr>
        <p:grpSpPr>
          <a:xfrm>
            <a:off x="1476360" y="2965320"/>
            <a:ext cx="7068960" cy="1939680"/>
            <a:chOff x="1476360" y="2965320"/>
            <a:chExt cx="7068960" cy="1939680"/>
          </a:xfrm>
        </p:grpSpPr>
        <p:sp>
          <p:nvSpPr>
            <p:cNvPr id="908" name="CustomShape 93"/>
            <p:cNvSpPr/>
            <p:nvPr/>
          </p:nvSpPr>
          <p:spPr>
            <a:xfrm>
              <a:off x="1476360" y="2965320"/>
              <a:ext cx="155160" cy="137880"/>
            </a:xfrm>
            <a:custGeom>
              <a:avLst/>
              <a:gdLst/>
              <a:ahLst/>
              <a:rect l="l" t="t" r="r" b="b"/>
              <a:pathLst>
                <a:path w="98" h="87">
                  <a:moveTo>
                    <a:pt x="0" y="22"/>
                  </a:moveTo>
                  <a:lnTo>
                    <a:pt x="93" y="87"/>
                  </a:lnTo>
                  <a:lnTo>
                    <a:pt x="98" y="66"/>
                  </a:lnTo>
                  <a:lnTo>
                    <a:pt x="6" y="0"/>
                  </a:lnTo>
                  <a:lnTo>
                    <a:pt x="0" y="22"/>
                  </a:lnTo>
                  <a:close/>
                </a:path>
              </a:pathLst>
            </a:custGeom>
            <a:solidFill>
              <a:srgbClr val="000000"/>
            </a:solidFill>
            <a:ln>
              <a:noFill/>
            </a:ln>
          </p:spPr>
          <p:style>
            <a:lnRef idx="0"/>
            <a:fillRef idx="0"/>
            <a:effectRef idx="0"/>
            <a:fontRef idx="minor"/>
          </p:style>
        </p:sp>
        <p:sp>
          <p:nvSpPr>
            <p:cNvPr id="909" name="CustomShape 94"/>
            <p:cNvSpPr/>
            <p:nvPr/>
          </p:nvSpPr>
          <p:spPr>
            <a:xfrm>
              <a:off x="1719360" y="3181320"/>
              <a:ext cx="155160" cy="137880"/>
            </a:xfrm>
            <a:custGeom>
              <a:avLst/>
              <a:gdLst/>
              <a:ahLst/>
              <a:rect l="l" t="t" r="r" b="b"/>
              <a:pathLst>
                <a:path w="98" h="87">
                  <a:moveTo>
                    <a:pt x="0" y="22"/>
                  </a:moveTo>
                  <a:lnTo>
                    <a:pt x="92" y="87"/>
                  </a:lnTo>
                  <a:lnTo>
                    <a:pt x="98" y="66"/>
                  </a:lnTo>
                  <a:lnTo>
                    <a:pt x="5" y="0"/>
                  </a:lnTo>
                  <a:lnTo>
                    <a:pt x="0" y="22"/>
                  </a:lnTo>
                  <a:close/>
                </a:path>
              </a:pathLst>
            </a:custGeom>
            <a:solidFill>
              <a:srgbClr val="000000"/>
            </a:solidFill>
            <a:ln>
              <a:noFill/>
            </a:ln>
          </p:spPr>
          <p:style>
            <a:lnRef idx="0"/>
            <a:fillRef idx="0"/>
            <a:effectRef idx="0"/>
            <a:fontRef idx="minor"/>
          </p:style>
        </p:sp>
        <p:sp>
          <p:nvSpPr>
            <p:cNvPr id="910" name="CustomShape 95"/>
            <p:cNvSpPr/>
            <p:nvPr/>
          </p:nvSpPr>
          <p:spPr>
            <a:xfrm>
              <a:off x="1969920" y="3381480"/>
              <a:ext cx="163080" cy="137880"/>
            </a:xfrm>
            <a:custGeom>
              <a:avLst/>
              <a:gdLst/>
              <a:ahLst/>
              <a:rect l="l" t="t" r="r" b="b"/>
              <a:pathLst>
                <a:path w="103" h="87">
                  <a:moveTo>
                    <a:pt x="0" y="21"/>
                  </a:moveTo>
                  <a:lnTo>
                    <a:pt x="98" y="87"/>
                  </a:lnTo>
                  <a:lnTo>
                    <a:pt x="103" y="65"/>
                  </a:lnTo>
                  <a:lnTo>
                    <a:pt x="5" y="0"/>
                  </a:lnTo>
                  <a:lnTo>
                    <a:pt x="0" y="21"/>
                  </a:lnTo>
                  <a:close/>
                </a:path>
              </a:pathLst>
            </a:custGeom>
            <a:solidFill>
              <a:srgbClr val="000000"/>
            </a:solidFill>
            <a:ln>
              <a:noFill/>
            </a:ln>
          </p:spPr>
          <p:style>
            <a:lnRef idx="0"/>
            <a:fillRef idx="0"/>
            <a:effectRef idx="0"/>
            <a:fontRef idx="minor"/>
          </p:style>
        </p:sp>
        <p:sp>
          <p:nvSpPr>
            <p:cNvPr id="911" name="CustomShape 96"/>
            <p:cNvSpPr/>
            <p:nvPr/>
          </p:nvSpPr>
          <p:spPr>
            <a:xfrm>
              <a:off x="2211480" y="357012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912" name="CustomShape 97"/>
            <p:cNvSpPr/>
            <p:nvPr/>
          </p:nvSpPr>
          <p:spPr>
            <a:xfrm>
              <a:off x="2462040" y="374328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913" name="CustomShape 98"/>
            <p:cNvSpPr/>
            <p:nvPr/>
          </p:nvSpPr>
          <p:spPr>
            <a:xfrm>
              <a:off x="2703600" y="3908520"/>
              <a:ext cx="172800" cy="120240"/>
            </a:xfrm>
            <a:custGeom>
              <a:avLst/>
              <a:gdLst/>
              <a:ahLst/>
              <a:rect l="l" t="t" r="r" b="b"/>
              <a:pathLst>
                <a:path w="109" h="76">
                  <a:moveTo>
                    <a:pt x="0" y="21"/>
                  </a:moveTo>
                  <a:lnTo>
                    <a:pt x="104" y="76"/>
                  </a:lnTo>
                  <a:lnTo>
                    <a:pt x="109" y="54"/>
                  </a:lnTo>
                  <a:lnTo>
                    <a:pt x="6" y="0"/>
                  </a:lnTo>
                  <a:lnTo>
                    <a:pt x="0" y="21"/>
                  </a:lnTo>
                  <a:close/>
                </a:path>
              </a:pathLst>
            </a:custGeom>
            <a:solidFill>
              <a:srgbClr val="000000"/>
            </a:solidFill>
            <a:ln>
              <a:noFill/>
            </a:ln>
          </p:spPr>
          <p:style>
            <a:lnRef idx="0"/>
            <a:fillRef idx="0"/>
            <a:effectRef idx="0"/>
            <a:fontRef idx="minor"/>
          </p:style>
        </p:sp>
        <p:sp>
          <p:nvSpPr>
            <p:cNvPr id="914" name="CustomShape 99"/>
            <p:cNvSpPr/>
            <p:nvPr/>
          </p:nvSpPr>
          <p:spPr>
            <a:xfrm>
              <a:off x="2954160" y="4054320"/>
              <a:ext cx="172800" cy="120240"/>
            </a:xfrm>
            <a:custGeom>
              <a:avLst/>
              <a:gdLst/>
              <a:ahLst/>
              <a:rect l="l" t="t" r="r" b="b"/>
              <a:pathLst>
                <a:path w="109" h="76">
                  <a:moveTo>
                    <a:pt x="0" y="22"/>
                  </a:moveTo>
                  <a:lnTo>
                    <a:pt x="104" y="76"/>
                  </a:lnTo>
                  <a:lnTo>
                    <a:pt x="109" y="55"/>
                  </a:lnTo>
                  <a:lnTo>
                    <a:pt x="6" y="0"/>
                  </a:lnTo>
                  <a:lnTo>
                    <a:pt x="0" y="22"/>
                  </a:lnTo>
                  <a:close/>
                </a:path>
              </a:pathLst>
            </a:custGeom>
            <a:solidFill>
              <a:srgbClr val="000000"/>
            </a:solidFill>
            <a:ln>
              <a:noFill/>
            </a:ln>
          </p:spPr>
          <p:style>
            <a:lnRef idx="0"/>
            <a:fillRef idx="0"/>
            <a:effectRef idx="0"/>
            <a:fontRef idx="minor"/>
          </p:style>
        </p:sp>
        <p:sp>
          <p:nvSpPr>
            <p:cNvPr id="915" name="CustomShape 100"/>
            <p:cNvSpPr/>
            <p:nvPr/>
          </p:nvSpPr>
          <p:spPr>
            <a:xfrm>
              <a:off x="3205080" y="4202280"/>
              <a:ext cx="172800" cy="102960"/>
            </a:xfrm>
            <a:custGeom>
              <a:avLst/>
              <a:gdLst/>
              <a:ahLst/>
              <a:rect l="l" t="t" r="r" b="b"/>
              <a:pathLst>
                <a:path w="109" h="65">
                  <a:moveTo>
                    <a:pt x="0" y="16"/>
                  </a:moveTo>
                  <a:lnTo>
                    <a:pt x="103" y="65"/>
                  </a:lnTo>
                  <a:lnTo>
                    <a:pt x="109" y="49"/>
                  </a:lnTo>
                  <a:lnTo>
                    <a:pt x="5" y="0"/>
                  </a:lnTo>
                  <a:lnTo>
                    <a:pt x="0" y="16"/>
                  </a:lnTo>
                  <a:close/>
                </a:path>
              </a:pathLst>
            </a:custGeom>
            <a:solidFill>
              <a:srgbClr val="000000"/>
            </a:solidFill>
            <a:ln>
              <a:noFill/>
            </a:ln>
          </p:spPr>
          <p:style>
            <a:lnRef idx="0"/>
            <a:fillRef idx="0"/>
            <a:effectRef idx="0"/>
            <a:fontRef idx="minor"/>
          </p:style>
        </p:sp>
        <p:sp>
          <p:nvSpPr>
            <p:cNvPr id="916" name="CustomShape 101"/>
            <p:cNvSpPr/>
            <p:nvPr/>
          </p:nvSpPr>
          <p:spPr>
            <a:xfrm>
              <a:off x="3456000" y="4322880"/>
              <a:ext cx="180720" cy="102960"/>
            </a:xfrm>
            <a:custGeom>
              <a:avLst/>
              <a:gdLst/>
              <a:ahLst/>
              <a:rect l="l" t="t" r="r" b="b"/>
              <a:pathLst>
                <a:path w="114" h="65">
                  <a:moveTo>
                    <a:pt x="0" y="16"/>
                  </a:moveTo>
                  <a:lnTo>
                    <a:pt x="109" y="65"/>
                  </a:lnTo>
                  <a:lnTo>
                    <a:pt x="114" y="49"/>
                  </a:lnTo>
                  <a:lnTo>
                    <a:pt x="5" y="0"/>
                  </a:lnTo>
                  <a:lnTo>
                    <a:pt x="0" y="16"/>
                  </a:lnTo>
                  <a:close/>
                </a:path>
              </a:pathLst>
            </a:custGeom>
            <a:solidFill>
              <a:srgbClr val="000000"/>
            </a:solidFill>
            <a:ln>
              <a:noFill/>
            </a:ln>
          </p:spPr>
          <p:style>
            <a:lnRef idx="0"/>
            <a:fillRef idx="0"/>
            <a:effectRef idx="0"/>
            <a:fontRef idx="minor"/>
          </p:style>
        </p:sp>
        <p:sp>
          <p:nvSpPr>
            <p:cNvPr id="917" name="CustomShape 102"/>
            <p:cNvSpPr/>
            <p:nvPr/>
          </p:nvSpPr>
          <p:spPr>
            <a:xfrm>
              <a:off x="3697200" y="4435560"/>
              <a:ext cx="182160" cy="85320"/>
            </a:xfrm>
            <a:custGeom>
              <a:avLst/>
              <a:gdLst/>
              <a:ahLst/>
              <a:rect l="l" t="t" r="r" b="b"/>
              <a:pathLst>
                <a:path w="115" h="54">
                  <a:moveTo>
                    <a:pt x="0" y="16"/>
                  </a:moveTo>
                  <a:lnTo>
                    <a:pt x="109" y="54"/>
                  </a:lnTo>
                  <a:lnTo>
                    <a:pt x="115" y="38"/>
                  </a:lnTo>
                  <a:lnTo>
                    <a:pt x="6" y="0"/>
                  </a:lnTo>
                  <a:lnTo>
                    <a:pt x="0" y="16"/>
                  </a:lnTo>
                  <a:close/>
                </a:path>
              </a:pathLst>
            </a:custGeom>
            <a:solidFill>
              <a:srgbClr val="000000"/>
            </a:solidFill>
            <a:ln>
              <a:noFill/>
            </a:ln>
          </p:spPr>
          <p:style>
            <a:lnRef idx="0"/>
            <a:fillRef idx="0"/>
            <a:effectRef idx="0"/>
            <a:fontRef idx="minor"/>
          </p:style>
        </p:sp>
        <p:sp>
          <p:nvSpPr>
            <p:cNvPr id="918" name="CustomShape 103"/>
            <p:cNvSpPr/>
            <p:nvPr/>
          </p:nvSpPr>
          <p:spPr>
            <a:xfrm>
              <a:off x="3948120" y="4530600"/>
              <a:ext cx="180720" cy="85320"/>
            </a:xfrm>
            <a:custGeom>
              <a:avLst/>
              <a:gdLst/>
              <a:ahLst/>
              <a:rect l="l" t="t" r="r" b="b"/>
              <a:pathLst>
                <a:path w="114" h="54">
                  <a:moveTo>
                    <a:pt x="0" y="16"/>
                  </a:moveTo>
                  <a:lnTo>
                    <a:pt x="109" y="54"/>
                  </a:lnTo>
                  <a:lnTo>
                    <a:pt x="114" y="38"/>
                  </a:lnTo>
                  <a:lnTo>
                    <a:pt x="6" y="0"/>
                  </a:lnTo>
                  <a:lnTo>
                    <a:pt x="0" y="16"/>
                  </a:lnTo>
                  <a:close/>
                </a:path>
              </a:pathLst>
            </a:custGeom>
            <a:solidFill>
              <a:srgbClr val="000000"/>
            </a:solidFill>
            <a:ln>
              <a:noFill/>
            </a:ln>
          </p:spPr>
          <p:style>
            <a:lnRef idx="0"/>
            <a:fillRef idx="0"/>
            <a:effectRef idx="0"/>
            <a:fontRef idx="minor"/>
          </p:style>
        </p:sp>
        <p:sp>
          <p:nvSpPr>
            <p:cNvPr id="919" name="CustomShape 104"/>
            <p:cNvSpPr/>
            <p:nvPr/>
          </p:nvSpPr>
          <p:spPr>
            <a:xfrm>
              <a:off x="4191120" y="4616280"/>
              <a:ext cx="180720" cy="69480"/>
            </a:xfrm>
            <a:custGeom>
              <a:avLst/>
              <a:gdLst/>
              <a:ahLst/>
              <a:rect l="l" t="t" r="r" b="b"/>
              <a:pathLst>
                <a:path w="114" h="44">
                  <a:moveTo>
                    <a:pt x="0" y="16"/>
                  </a:moveTo>
                  <a:lnTo>
                    <a:pt x="108" y="44"/>
                  </a:lnTo>
                  <a:lnTo>
                    <a:pt x="114" y="27"/>
                  </a:lnTo>
                  <a:lnTo>
                    <a:pt x="5" y="0"/>
                  </a:lnTo>
                  <a:lnTo>
                    <a:pt x="0" y="16"/>
                  </a:lnTo>
                  <a:close/>
                </a:path>
              </a:pathLst>
            </a:custGeom>
            <a:solidFill>
              <a:srgbClr val="000000"/>
            </a:solidFill>
            <a:ln>
              <a:noFill/>
            </a:ln>
          </p:spPr>
          <p:style>
            <a:lnRef idx="0"/>
            <a:fillRef idx="0"/>
            <a:effectRef idx="0"/>
            <a:fontRef idx="minor"/>
          </p:style>
        </p:sp>
        <p:sp>
          <p:nvSpPr>
            <p:cNvPr id="920" name="CustomShape 105"/>
            <p:cNvSpPr/>
            <p:nvPr/>
          </p:nvSpPr>
          <p:spPr>
            <a:xfrm>
              <a:off x="4440240" y="4686480"/>
              <a:ext cx="190080" cy="68040"/>
            </a:xfrm>
            <a:custGeom>
              <a:avLst/>
              <a:gdLst/>
              <a:ahLst/>
              <a:rect l="l" t="t" r="r" b="b"/>
              <a:pathLst>
                <a:path w="120" h="43">
                  <a:moveTo>
                    <a:pt x="0" y="16"/>
                  </a:moveTo>
                  <a:lnTo>
                    <a:pt x="115" y="43"/>
                  </a:lnTo>
                  <a:lnTo>
                    <a:pt x="120" y="27"/>
                  </a:lnTo>
                  <a:lnTo>
                    <a:pt x="6" y="0"/>
                  </a:lnTo>
                  <a:lnTo>
                    <a:pt x="0" y="16"/>
                  </a:lnTo>
                  <a:close/>
                </a:path>
              </a:pathLst>
            </a:custGeom>
            <a:solidFill>
              <a:srgbClr val="000000"/>
            </a:solidFill>
            <a:ln>
              <a:noFill/>
            </a:ln>
          </p:spPr>
          <p:style>
            <a:lnRef idx="0"/>
            <a:fillRef idx="0"/>
            <a:effectRef idx="0"/>
            <a:fontRef idx="minor"/>
          </p:style>
        </p:sp>
        <p:sp>
          <p:nvSpPr>
            <p:cNvPr id="921" name="CustomShape 106"/>
            <p:cNvSpPr/>
            <p:nvPr/>
          </p:nvSpPr>
          <p:spPr>
            <a:xfrm>
              <a:off x="4683240" y="4746600"/>
              <a:ext cx="190080" cy="50400"/>
            </a:xfrm>
            <a:custGeom>
              <a:avLst/>
              <a:gdLst/>
              <a:ahLst/>
              <a:rect l="l" t="t" r="r" b="b"/>
              <a:pathLst>
                <a:path w="120" h="32">
                  <a:moveTo>
                    <a:pt x="0" y="16"/>
                  </a:moveTo>
                  <a:lnTo>
                    <a:pt x="114" y="32"/>
                  </a:lnTo>
                  <a:lnTo>
                    <a:pt x="120" y="16"/>
                  </a:lnTo>
                  <a:lnTo>
                    <a:pt x="5" y="0"/>
                  </a:lnTo>
                  <a:lnTo>
                    <a:pt x="0" y="16"/>
                  </a:lnTo>
                  <a:close/>
                </a:path>
              </a:pathLst>
            </a:custGeom>
            <a:solidFill>
              <a:srgbClr val="000000"/>
            </a:solidFill>
            <a:ln>
              <a:noFill/>
            </a:ln>
          </p:spPr>
          <p:style>
            <a:lnRef idx="0"/>
            <a:fillRef idx="0"/>
            <a:effectRef idx="0"/>
            <a:fontRef idx="minor"/>
          </p:style>
        </p:sp>
        <p:sp>
          <p:nvSpPr>
            <p:cNvPr id="922" name="CustomShape 107"/>
            <p:cNvSpPr/>
            <p:nvPr/>
          </p:nvSpPr>
          <p:spPr>
            <a:xfrm>
              <a:off x="4933800" y="4789440"/>
              <a:ext cx="188640" cy="52200"/>
            </a:xfrm>
            <a:custGeom>
              <a:avLst/>
              <a:gdLst/>
              <a:ahLst/>
              <a:rect l="l" t="t" r="r" b="b"/>
              <a:pathLst>
                <a:path w="119" h="33">
                  <a:moveTo>
                    <a:pt x="0" y="16"/>
                  </a:moveTo>
                  <a:lnTo>
                    <a:pt x="114" y="33"/>
                  </a:lnTo>
                  <a:lnTo>
                    <a:pt x="119" y="16"/>
                  </a:lnTo>
                  <a:lnTo>
                    <a:pt x="5" y="0"/>
                  </a:lnTo>
                  <a:lnTo>
                    <a:pt x="0" y="16"/>
                  </a:lnTo>
                  <a:close/>
                </a:path>
              </a:pathLst>
            </a:custGeom>
            <a:solidFill>
              <a:srgbClr val="000000"/>
            </a:solidFill>
            <a:ln>
              <a:noFill/>
            </a:ln>
          </p:spPr>
          <p:style>
            <a:lnRef idx="0"/>
            <a:fillRef idx="0"/>
            <a:effectRef idx="0"/>
            <a:fontRef idx="minor"/>
          </p:style>
        </p:sp>
        <p:sp>
          <p:nvSpPr>
            <p:cNvPr id="923" name="CustomShape 108"/>
            <p:cNvSpPr/>
            <p:nvPr/>
          </p:nvSpPr>
          <p:spPr>
            <a:xfrm>
              <a:off x="5175360" y="4824360"/>
              <a:ext cx="190080" cy="33120"/>
            </a:xfrm>
            <a:custGeom>
              <a:avLst/>
              <a:gdLst/>
              <a:ahLst/>
              <a:rect l="l" t="t" r="r" b="b"/>
              <a:pathLst>
                <a:path w="120" h="21">
                  <a:moveTo>
                    <a:pt x="0" y="16"/>
                  </a:moveTo>
                  <a:lnTo>
                    <a:pt x="114" y="21"/>
                  </a:lnTo>
                  <a:lnTo>
                    <a:pt x="120" y="5"/>
                  </a:lnTo>
                  <a:lnTo>
                    <a:pt x="6" y="0"/>
                  </a:lnTo>
                  <a:lnTo>
                    <a:pt x="0" y="16"/>
                  </a:lnTo>
                  <a:close/>
                </a:path>
              </a:pathLst>
            </a:custGeom>
            <a:solidFill>
              <a:srgbClr val="000000"/>
            </a:solidFill>
            <a:ln>
              <a:noFill/>
            </a:ln>
          </p:spPr>
          <p:style>
            <a:lnRef idx="0"/>
            <a:fillRef idx="0"/>
            <a:effectRef idx="0"/>
            <a:fontRef idx="minor"/>
          </p:style>
        </p:sp>
        <p:sp>
          <p:nvSpPr>
            <p:cNvPr id="924" name="CustomShape 109"/>
            <p:cNvSpPr/>
            <p:nvPr/>
          </p:nvSpPr>
          <p:spPr>
            <a:xfrm>
              <a:off x="5425920" y="4842000"/>
              <a:ext cx="190080" cy="33120"/>
            </a:xfrm>
            <a:custGeom>
              <a:avLst/>
              <a:gdLst/>
              <a:ahLst/>
              <a:rect l="l" t="t" r="r" b="b"/>
              <a:pathLst>
                <a:path w="120" h="21">
                  <a:moveTo>
                    <a:pt x="0" y="16"/>
                  </a:moveTo>
                  <a:lnTo>
                    <a:pt x="114" y="21"/>
                  </a:lnTo>
                  <a:lnTo>
                    <a:pt x="120" y="5"/>
                  </a:lnTo>
                  <a:lnTo>
                    <a:pt x="5" y="0"/>
                  </a:lnTo>
                  <a:lnTo>
                    <a:pt x="0" y="16"/>
                  </a:lnTo>
                  <a:close/>
                </a:path>
              </a:pathLst>
            </a:custGeom>
            <a:solidFill>
              <a:srgbClr val="000000"/>
            </a:solidFill>
            <a:ln>
              <a:noFill/>
            </a:ln>
          </p:spPr>
          <p:style>
            <a:lnRef idx="0"/>
            <a:fillRef idx="0"/>
            <a:effectRef idx="0"/>
            <a:fontRef idx="minor"/>
          </p:style>
        </p:sp>
        <p:sp>
          <p:nvSpPr>
            <p:cNvPr id="925" name="CustomShape 110"/>
            <p:cNvSpPr/>
            <p:nvPr/>
          </p:nvSpPr>
          <p:spPr>
            <a:xfrm>
              <a:off x="5667480" y="4842000"/>
              <a:ext cx="190080" cy="33120"/>
            </a:xfrm>
            <a:custGeom>
              <a:avLst/>
              <a:gdLst/>
              <a:ahLst/>
              <a:rect l="l" t="t" r="r" b="b"/>
              <a:pathLst>
                <a:path w="120" h="21">
                  <a:moveTo>
                    <a:pt x="0" y="5"/>
                  </a:moveTo>
                  <a:lnTo>
                    <a:pt x="115" y="0"/>
                  </a:lnTo>
                  <a:lnTo>
                    <a:pt x="120" y="16"/>
                  </a:lnTo>
                  <a:lnTo>
                    <a:pt x="6" y="21"/>
                  </a:lnTo>
                  <a:lnTo>
                    <a:pt x="0" y="5"/>
                  </a:lnTo>
                  <a:close/>
                </a:path>
              </a:pathLst>
            </a:custGeom>
            <a:solidFill>
              <a:srgbClr val="000000"/>
            </a:solidFill>
            <a:ln>
              <a:noFill/>
            </a:ln>
          </p:spPr>
          <p:style>
            <a:lnRef idx="0"/>
            <a:fillRef idx="0"/>
            <a:effectRef idx="0"/>
            <a:fontRef idx="minor"/>
          </p:style>
        </p:sp>
        <p:sp>
          <p:nvSpPr>
            <p:cNvPr id="926" name="CustomShape 111"/>
            <p:cNvSpPr/>
            <p:nvPr/>
          </p:nvSpPr>
          <p:spPr>
            <a:xfrm>
              <a:off x="5918040" y="4832280"/>
              <a:ext cx="190080" cy="34560"/>
            </a:xfrm>
            <a:custGeom>
              <a:avLst/>
              <a:gdLst/>
              <a:ahLst/>
              <a:rect l="l" t="t" r="r" b="b"/>
              <a:pathLst>
                <a:path w="120" h="22">
                  <a:moveTo>
                    <a:pt x="0" y="6"/>
                  </a:moveTo>
                  <a:lnTo>
                    <a:pt x="115" y="0"/>
                  </a:lnTo>
                  <a:lnTo>
                    <a:pt x="120" y="16"/>
                  </a:lnTo>
                  <a:lnTo>
                    <a:pt x="6" y="22"/>
                  </a:lnTo>
                  <a:lnTo>
                    <a:pt x="0" y="6"/>
                  </a:lnTo>
                  <a:close/>
                </a:path>
              </a:pathLst>
            </a:custGeom>
            <a:solidFill>
              <a:srgbClr val="000000"/>
            </a:solidFill>
            <a:ln>
              <a:noFill/>
            </a:ln>
          </p:spPr>
          <p:style>
            <a:lnRef idx="0"/>
            <a:fillRef idx="0"/>
            <a:effectRef idx="0"/>
            <a:fontRef idx="minor"/>
          </p:style>
        </p:sp>
        <p:sp>
          <p:nvSpPr>
            <p:cNvPr id="927" name="CustomShape 112"/>
            <p:cNvSpPr/>
            <p:nvPr/>
          </p:nvSpPr>
          <p:spPr>
            <a:xfrm>
              <a:off x="6161040" y="4797360"/>
              <a:ext cx="188640" cy="52200"/>
            </a:xfrm>
            <a:custGeom>
              <a:avLst/>
              <a:gdLst/>
              <a:ahLst/>
              <a:rect l="l" t="t" r="r" b="b"/>
              <a:pathLst>
                <a:path w="119" h="33">
                  <a:moveTo>
                    <a:pt x="0" y="17"/>
                  </a:moveTo>
                  <a:lnTo>
                    <a:pt x="114" y="0"/>
                  </a:lnTo>
                  <a:lnTo>
                    <a:pt x="119" y="17"/>
                  </a:lnTo>
                  <a:lnTo>
                    <a:pt x="5" y="33"/>
                  </a:lnTo>
                  <a:lnTo>
                    <a:pt x="0" y="17"/>
                  </a:lnTo>
                  <a:close/>
                </a:path>
              </a:pathLst>
            </a:custGeom>
            <a:solidFill>
              <a:srgbClr val="000000"/>
            </a:solidFill>
            <a:ln>
              <a:noFill/>
            </a:ln>
          </p:spPr>
          <p:style>
            <a:lnRef idx="0"/>
            <a:fillRef idx="0"/>
            <a:effectRef idx="0"/>
            <a:fontRef idx="minor"/>
          </p:style>
        </p:sp>
        <p:sp>
          <p:nvSpPr>
            <p:cNvPr id="928" name="CustomShape 113"/>
            <p:cNvSpPr/>
            <p:nvPr/>
          </p:nvSpPr>
          <p:spPr>
            <a:xfrm>
              <a:off x="6410160" y="4754520"/>
              <a:ext cx="190080" cy="60120"/>
            </a:xfrm>
            <a:custGeom>
              <a:avLst/>
              <a:gdLst/>
              <a:ahLst/>
              <a:rect l="l" t="t" r="r" b="b"/>
              <a:pathLst>
                <a:path w="120" h="38">
                  <a:moveTo>
                    <a:pt x="0" y="22"/>
                  </a:moveTo>
                  <a:lnTo>
                    <a:pt x="115" y="0"/>
                  </a:lnTo>
                  <a:lnTo>
                    <a:pt x="120" y="16"/>
                  </a:lnTo>
                  <a:lnTo>
                    <a:pt x="6" y="38"/>
                  </a:lnTo>
                  <a:lnTo>
                    <a:pt x="0" y="22"/>
                  </a:lnTo>
                  <a:close/>
                </a:path>
              </a:pathLst>
            </a:custGeom>
            <a:solidFill>
              <a:srgbClr val="000000"/>
            </a:solidFill>
            <a:ln>
              <a:noFill/>
            </a:ln>
          </p:spPr>
          <p:style>
            <a:lnRef idx="0"/>
            <a:fillRef idx="0"/>
            <a:effectRef idx="0"/>
            <a:fontRef idx="minor"/>
          </p:style>
        </p:sp>
        <p:sp>
          <p:nvSpPr>
            <p:cNvPr id="929" name="CustomShape 114"/>
            <p:cNvSpPr/>
            <p:nvPr/>
          </p:nvSpPr>
          <p:spPr>
            <a:xfrm>
              <a:off x="6653160" y="4702320"/>
              <a:ext cx="190080" cy="69480"/>
            </a:xfrm>
            <a:custGeom>
              <a:avLst/>
              <a:gdLst/>
              <a:ahLst/>
              <a:rect l="l" t="t" r="r" b="b"/>
              <a:pathLst>
                <a:path w="120" h="44">
                  <a:moveTo>
                    <a:pt x="0" y="28"/>
                  </a:moveTo>
                  <a:lnTo>
                    <a:pt x="114" y="0"/>
                  </a:lnTo>
                  <a:lnTo>
                    <a:pt x="120" y="17"/>
                  </a:lnTo>
                  <a:lnTo>
                    <a:pt x="5" y="44"/>
                  </a:lnTo>
                  <a:lnTo>
                    <a:pt x="0" y="28"/>
                  </a:lnTo>
                  <a:close/>
                </a:path>
              </a:pathLst>
            </a:custGeom>
            <a:solidFill>
              <a:srgbClr val="000000"/>
            </a:solidFill>
            <a:ln>
              <a:noFill/>
            </a:ln>
          </p:spPr>
          <p:style>
            <a:lnRef idx="0"/>
            <a:fillRef idx="0"/>
            <a:effectRef idx="0"/>
            <a:fontRef idx="minor"/>
          </p:style>
        </p:sp>
        <p:sp>
          <p:nvSpPr>
            <p:cNvPr id="930" name="CustomShape 115"/>
            <p:cNvSpPr/>
            <p:nvPr/>
          </p:nvSpPr>
          <p:spPr>
            <a:xfrm>
              <a:off x="6904080" y="4641840"/>
              <a:ext cx="180720" cy="69480"/>
            </a:xfrm>
            <a:custGeom>
              <a:avLst/>
              <a:gdLst/>
              <a:ahLst/>
              <a:rect l="l" t="t" r="r" b="b"/>
              <a:pathLst>
                <a:path w="114" h="44">
                  <a:moveTo>
                    <a:pt x="0" y="28"/>
                  </a:moveTo>
                  <a:lnTo>
                    <a:pt x="109" y="0"/>
                  </a:lnTo>
                  <a:lnTo>
                    <a:pt x="114" y="17"/>
                  </a:lnTo>
                  <a:lnTo>
                    <a:pt x="5" y="44"/>
                  </a:lnTo>
                  <a:lnTo>
                    <a:pt x="0" y="28"/>
                  </a:lnTo>
                  <a:close/>
                </a:path>
              </a:pathLst>
            </a:custGeom>
            <a:solidFill>
              <a:srgbClr val="000000"/>
            </a:solidFill>
            <a:ln>
              <a:noFill/>
            </a:ln>
          </p:spPr>
          <p:style>
            <a:lnRef idx="0"/>
            <a:fillRef idx="0"/>
            <a:effectRef idx="0"/>
            <a:fontRef idx="minor"/>
          </p:style>
        </p:sp>
        <p:sp>
          <p:nvSpPr>
            <p:cNvPr id="931" name="CustomShape 116"/>
            <p:cNvSpPr/>
            <p:nvPr/>
          </p:nvSpPr>
          <p:spPr>
            <a:xfrm>
              <a:off x="7145280" y="4556160"/>
              <a:ext cx="180720" cy="85320"/>
            </a:xfrm>
            <a:custGeom>
              <a:avLst/>
              <a:gdLst/>
              <a:ahLst/>
              <a:rect l="l" t="t" r="r" b="b"/>
              <a:pathLst>
                <a:path w="114" h="54">
                  <a:moveTo>
                    <a:pt x="0" y="38"/>
                  </a:moveTo>
                  <a:lnTo>
                    <a:pt x="109" y="0"/>
                  </a:lnTo>
                  <a:lnTo>
                    <a:pt x="114" y="16"/>
                  </a:lnTo>
                  <a:lnTo>
                    <a:pt x="6" y="54"/>
                  </a:lnTo>
                  <a:lnTo>
                    <a:pt x="0" y="38"/>
                  </a:lnTo>
                  <a:close/>
                </a:path>
              </a:pathLst>
            </a:custGeom>
            <a:solidFill>
              <a:srgbClr val="000000"/>
            </a:solidFill>
            <a:ln>
              <a:noFill/>
            </a:ln>
          </p:spPr>
          <p:style>
            <a:lnRef idx="0"/>
            <a:fillRef idx="0"/>
            <a:effectRef idx="0"/>
            <a:fontRef idx="minor"/>
          </p:style>
        </p:sp>
        <p:sp>
          <p:nvSpPr>
            <p:cNvPr id="932" name="CustomShape 117"/>
            <p:cNvSpPr/>
            <p:nvPr/>
          </p:nvSpPr>
          <p:spPr>
            <a:xfrm>
              <a:off x="7396200" y="4468680"/>
              <a:ext cx="180720" cy="87120"/>
            </a:xfrm>
            <a:custGeom>
              <a:avLst/>
              <a:gdLst/>
              <a:ahLst/>
              <a:rect l="l" t="t" r="r" b="b"/>
              <a:pathLst>
                <a:path w="114" h="55">
                  <a:moveTo>
                    <a:pt x="0" y="39"/>
                  </a:moveTo>
                  <a:lnTo>
                    <a:pt x="109" y="0"/>
                  </a:lnTo>
                  <a:lnTo>
                    <a:pt x="114" y="17"/>
                  </a:lnTo>
                  <a:lnTo>
                    <a:pt x="5" y="55"/>
                  </a:lnTo>
                  <a:lnTo>
                    <a:pt x="0" y="39"/>
                  </a:lnTo>
                  <a:close/>
                </a:path>
              </a:pathLst>
            </a:custGeom>
            <a:solidFill>
              <a:srgbClr val="000000"/>
            </a:solidFill>
            <a:ln>
              <a:noFill/>
            </a:ln>
          </p:spPr>
          <p:style>
            <a:lnRef idx="0"/>
            <a:fillRef idx="0"/>
            <a:effectRef idx="0"/>
            <a:fontRef idx="minor"/>
          </p:style>
        </p:sp>
        <p:sp>
          <p:nvSpPr>
            <p:cNvPr id="933" name="CustomShape 118"/>
            <p:cNvSpPr/>
            <p:nvPr/>
          </p:nvSpPr>
          <p:spPr>
            <a:xfrm>
              <a:off x="7637400" y="4365720"/>
              <a:ext cx="182160" cy="95040"/>
            </a:xfrm>
            <a:custGeom>
              <a:avLst/>
              <a:gdLst/>
              <a:ahLst/>
              <a:rect l="l" t="t" r="r" b="b"/>
              <a:pathLst>
                <a:path w="115" h="60">
                  <a:moveTo>
                    <a:pt x="0" y="44"/>
                  </a:moveTo>
                  <a:lnTo>
                    <a:pt x="109" y="0"/>
                  </a:lnTo>
                  <a:lnTo>
                    <a:pt x="115" y="16"/>
                  </a:lnTo>
                  <a:lnTo>
                    <a:pt x="6" y="60"/>
                  </a:lnTo>
                  <a:lnTo>
                    <a:pt x="0" y="44"/>
                  </a:lnTo>
                  <a:close/>
                </a:path>
              </a:pathLst>
            </a:custGeom>
            <a:solidFill>
              <a:srgbClr val="000000"/>
            </a:solidFill>
            <a:ln>
              <a:noFill/>
            </a:ln>
          </p:spPr>
          <p:style>
            <a:lnRef idx="0"/>
            <a:fillRef idx="0"/>
            <a:effectRef idx="0"/>
            <a:fontRef idx="minor"/>
          </p:style>
        </p:sp>
        <p:sp>
          <p:nvSpPr>
            <p:cNvPr id="934" name="CustomShape 119"/>
            <p:cNvSpPr/>
            <p:nvPr/>
          </p:nvSpPr>
          <p:spPr>
            <a:xfrm>
              <a:off x="7888320" y="424512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935" name="CustomShape 120"/>
            <p:cNvSpPr/>
            <p:nvPr/>
          </p:nvSpPr>
          <p:spPr>
            <a:xfrm>
              <a:off x="8121600" y="412416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936" name="CustomShape 121"/>
            <p:cNvSpPr/>
            <p:nvPr/>
          </p:nvSpPr>
          <p:spPr>
            <a:xfrm>
              <a:off x="8372520" y="3968640"/>
              <a:ext cx="172800" cy="120240"/>
            </a:xfrm>
            <a:custGeom>
              <a:avLst/>
              <a:gdLst/>
              <a:ahLst/>
              <a:rect l="l" t="t" r="r" b="b"/>
              <a:pathLst>
                <a:path w="109" h="76">
                  <a:moveTo>
                    <a:pt x="0" y="54"/>
                  </a:moveTo>
                  <a:lnTo>
                    <a:pt x="104" y="0"/>
                  </a:lnTo>
                  <a:lnTo>
                    <a:pt x="109" y="21"/>
                  </a:lnTo>
                  <a:lnTo>
                    <a:pt x="6" y="76"/>
                  </a:lnTo>
                  <a:lnTo>
                    <a:pt x="0" y="54"/>
                  </a:lnTo>
                  <a:close/>
                </a:path>
              </a:pathLst>
            </a:custGeom>
            <a:solidFill>
              <a:srgbClr val="000000"/>
            </a:solidFill>
            <a:ln>
              <a:noFill/>
            </a:ln>
          </p:spPr>
          <p:style>
            <a:lnRef idx="0"/>
            <a:fillRef idx="0"/>
            <a:effectRef idx="0"/>
            <a:fontRef idx="minor"/>
          </p:style>
        </p:sp>
        <p:sp>
          <p:nvSpPr>
            <p:cNvPr id="937" name="CustomShape 122"/>
            <p:cNvSpPr/>
            <p:nvPr/>
          </p:nvSpPr>
          <p:spPr>
            <a:xfrm>
              <a:off x="5630760" y="4827600"/>
              <a:ext cx="77400" cy="77400"/>
            </a:xfrm>
            <a:custGeom>
              <a:avLst/>
              <a:gdLst/>
              <a:ahLst/>
              <a:rect l="l" t="t" r="r" b="b"/>
              <a:pathLst>
                <a:path w="49" h="49">
                  <a:moveTo>
                    <a:pt x="16" y="0"/>
                  </a:moveTo>
                  <a:lnTo>
                    <a:pt x="0" y="17"/>
                  </a:lnTo>
                  <a:lnTo>
                    <a:pt x="0" y="33"/>
                  </a:lnTo>
                  <a:lnTo>
                    <a:pt x="16" y="49"/>
                  </a:lnTo>
                  <a:lnTo>
                    <a:pt x="32" y="49"/>
                  </a:lnTo>
                  <a:lnTo>
                    <a:pt x="49" y="33"/>
                  </a:lnTo>
                  <a:lnTo>
                    <a:pt x="49" y="17"/>
                  </a:lnTo>
                  <a:lnTo>
                    <a:pt x="32" y="0"/>
                  </a:lnTo>
                  <a:lnTo>
                    <a:pt x="16" y="0"/>
                  </a:lnTo>
                  <a:close/>
                </a:path>
              </a:pathLst>
            </a:custGeom>
            <a:solidFill>
              <a:srgbClr val="ff0000"/>
            </a:solidFill>
            <a:ln w="7920">
              <a:solidFill>
                <a:srgbClr val="000000"/>
              </a:solidFill>
              <a:round/>
            </a:ln>
          </p:spPr>
          <p:style>
            <a:lnRef idx="0"/>
            <a:fillRef idx="0"/>
            <a:effectRef idx="0"/>
            <a:fontRef idx="minor"/>
          </p:style>
        </p:sp>
      </p:grpSp>
      <p:sp>
        <p:nvSpPr>
          <p:cNvPr id="938" name="CustomShape 123"/>
          <p:cNvSpPr/>
          <p:nvPr/>
        </p:nvSpPr>
        <p:spPr>
          <a:xfrm>
            <a:off x="1631880" y="2750760"/>
            <a:ext cx="2466720" cy="24372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Variable Stückkosten </a:t>
            </a:r>
            <a:endParaRPr b="0" lang="en-US" sz="1600" spc="-1" strike="noStrike">
              <a:latin typeface="Arial"/>
            </a:endParaRPr>
          </a:p>
        </p:txBody>
      </p:sp>
      <p:sp>
        <p:nvSpPr>
          <p:cNvPr id="939" name="CustomShape 124"/>
          <p:cNvSpPr/>
          <p:nvPr/>
        </p:nvSpPr>
        <p:spPr>
          <a:xfrm>
            <a:off x="1631880" y="2750760"/>
            <a:ext cx="2466720" cy="374760"/>
          </a:xfrm>
          <a:prstGeom prst="rect">
            <a:avLst/>
          </a:prstGeom>
          <a:blipFill rotWithShape="0">
            <a:blip r:embed="rId1"/>
            <a:stretch>
              <a:fillRect l="-5196" t="-3149" r="0" b="-17716"/>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940" name="CustomShape 125"/>
          <p:cNvSpPr/>
          <p:nvPr/>
        </p:nvSpPr>
        <p:spPr>
          <a:xfrm>
            <a:off x="6423840" y="3906360"/>
            <a:ext cx="164880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Gewinnschwelle</a:t>
            </a:r>
            <a:endParaRPr b="0" lang="en-US" sz="1600" spc="-1" strike="noStrike">
              <a:latin typeface="Arial"/>
            </a:endParaRPr>
          </a:p>
        </p:txBody>
      </p:sp>
      <p:sp>
        <p:nvSpPr>
          <p:cNvPr id="941" name="CustomShape 126"/>
          <p:cNvSpPr/>
          <p:nvPr/>
        </p:nvSpPr>
        <p:spPr>
          <a:xfrm>
            <a:off x="5549760" y="4962960"/>
            <a:ext cx="20343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Produktionsschwelle</a:t>
            </a:r>
            <a:endParaRPr b="0" lang="en-US" sz="1600" spc="-1" strike="noStrike">
              <a:latin typeface="Arial"/>
            </a:endParaRPr>
          </a:p>
        </p:txBody>
      </p:sp>
      <p:sp>
        <p:nvSpPr>
          <p:cNvPr id="942" name="CustomShape 127"/>
          <p:cNvSpPr/>
          <p:nvPr/>
        </p:nvSpPr>
        <p:spPr>
          <a:xfrm>
            <a:off x="3624120" y="1676520"/>
            <a:ext cx="2391840" cy="48708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Durchschnittskosten </a:t>
            </a:r>
            <a:br/>
            <a:r>
              <a:rPr b="0" lang="en-US" sz="1600" spc="-1" strike="noStrike">
                <a:solidFill>
                  <a:srgbClr val="000000"/>
                </a:solidFill>
                <a:latin typeface="Arial"/>
              </a:rPr>
              <a:t>(Stückkosten)</a:t>
            </a:r>
            <a:endParaRPr b="0" lang="en-US" sz="1600" spc="-1" strike="noStrike">
              <a:latin typeface="Arial"/>
            </a:endParaRPr>
          </a:p>
        </p:txBody>
      </p:sp>
      <p:sp>
        <p:nvSpPr>
          <p:cNvPr id="943" name="CustomShape 128"/>
          <p:cNvSpPr/>
          <p:nvPr/>
        </p:nvSpPr>
        <p:spPr>
          <a:xfrm>
            <a:off x="3624120" y="1676520"/>
            <a:ext cx="2391840" cy="620280"/>
          </a:xfrm>
          <a:prstGeom prst="rect">
            <a:avLst/>
          </a:prstGeom>
          <a:blipFill rotWithShape="0">
            <a:blip r:embed="rId2"/>
            <a:stretch>
              <a:fillRect l="-5347" t="-1936" r="0" b="-17618"/>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944" name="CustomShape 129"/>
          <p:cNvSpPr/>
          <p:nvPr/>
        </p:nvSpPr>
        <p:spPr>
          <a:xfrm>
            <a:off x="7629840" y="2253960"/>
            <a:ext cx="12081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Grenzkosten </a:t>
            </a:r>
            <a:endParaRPr b="0" lang="en-US" sz="1600" spc="-1" strike="noStrike">
              <a:latin typeface="Arial"/>
            </a:endParaRPr>
          </a:p>
        </p:txBody>
      </p:sp>
      <p:sp>
        <p:nvSpPr>
          <p:cNvPr id="945" name="CustomShape 130"/>
          <p:cNvSpPr/>
          <p:nvPr/>
        </p:nvSpPr>
        <p:spPr>
          <a:xfrm>
            <a:off x="7409160" y="2253960"/>
            <a:ext cx="1649880" cy="379800"/>
          </a:xfrm>
          <a:prstGeom prst="rect">
            <a:avLst/>
          </a:prstGeom>
          <a:blipFill rotWithShape="0">
            <a:blip r:embed="rId3"/>
            <a:stretch>
              <a:fillRect l="-7377" t="-3185" r="-725" b="-19347"/>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timing>
    <p:tnLst>
      <p:par>
        <p:cTn id="119" dur="indefinite" restart="never" nodeType="tmRoot">
          <p:childTnLst>
            <p:seq>
              <p:cTn id="120" dur="indefinite" nodeType="mainSeq">
                <p:childTnLst>
                  <p:par>
                    <p:cTn id="121" nodeType="clickEffect" fill="hold">
                      <p:stCondLst>
                        <p:cond delay="indefinite"/>
                      </p:stCondLst>
                      <p:childTnLst>
                        <p:par>
                          <p:cTn id="122" nodeType="withEffect" fill="hold">
                            <p:stCondLst>
                              <p:cond delay="0"/>
                            </p:stCondLst>
                            <p:childTnLst>
                              <p:par>
                                <p:cTn id="123" nodeType="clickEffect" fill="hold" presetClass="entr" presetID="3" presetSubtype="10">
                                  <p:stCondLst>
                                    <p:cond delay="0"/>
                                  </p:stCondLst>
                                  <p:childTnLst>
                                    <p:set>
                                      <p:cBhvr>
                                        <p:cTn id="124" dur="1" fill="hold">
                                          <p:stCondLst>
                                            <p:cond delay="0"/>
                                          </p:stCondLst>
                                        </p:cTn>
                                        <p:tgtEl>
                                          <p:spTgt spid="875"/>
                                        </p:tgtEl>
                                        <p:attrNameLst>
                                          <p:attrName>style.visibility</p:attrName>
                                        </p:attrNameLst>
                                      </p:cBhvr>
                                      <p:to>
                                        <p:strVal val="visible"/>
                                      </p:to>
                                    </p:set>
                                    <p:animEffect filter="blinds(horizontal)" transition="in">
                                      <p:cBhvr additive="repl">
                                        <p:cTn id="125" dur="500"/>
                                        <p:tgtEl>
                                          <p:spTgt spid="875"/>
                                        </p:tgtEl>
                                      </p:cBhvr>
                                    </p:animEffect>
                                  </p:childTnLst>
                                </p:cTn>
                              </p:par>
                            </p:childTnLst>
                          </p:cTn>
                        </p:par>
                      </p:childTnLst>
                    </p:cTn>
                  </p:par>
                  <p:par>
                    <p:cTn id="126" nodeType="clickEffect" fill="hold">
                      <p:stCondLst>
                        <p:cond delay="indefinite"/>
                      </p:stCondLst>
                      <p:childTnLst>
                        <p:par>
                          <p:cTn id="127" nodeType="withEffect" fill="hold">
                            <p:stCondLst>
                              <p:cond delay="0"/>
                            </p:stCondLst>
                            <p:childTnLst>
                              <p:par>
                                <p:cTn id="128" nodeType="clickEffect" fill="hold" presetClass="entr" presetID="3" presetSubtype="10">
                                  <p:stCondLst>
                                    <p:cond delay="0"/>
                                  </p:stCondLst>
                                  <p:childTnLst>
                                    <p:set>
                                      <p:cBhvr>
                                        <p:cTn id="129" dur="1" fill="hold">
                                          <p:stCondLst>
                                            <p:cond delay="0"/>
                                          </p:stCondLst>
                                        </p:cTn>
                                        <p:tgtEl>
                                          <p:spTgt spid="907"/>
                                        </p:tgtEl>
                                        <p:attrNameLst>
                                          <p:attrName>style.visibility</p:attrName>
                                        </p:attrNameLst>
                                      </p:cBhvr>
                                      <p:to>
                                        <p:strVal val="visible"/>
                                      </p:to>
                                    </p:set>
                                    <p:animEffect filter="blinds(horizontal)" transition="in">
                                      <p:cBhvr additive="repl">
                                        <p:cTn id="130" dur="500"/>
                                        <p:tgtEl>
                                          <p:spTgt spid="907"/>
                                        </p:tgtEl>
                                      </p:cBhvr>
                                    </p:animEffect>
                                  </p:childTnLst>
                                </p:cTn>
                              </p:par>
                              <p:par>
                                <p:cTn id="131" nodeType="withEffect" fill="hold" presetClass="entr" presetID="3" presetSubtype="10">
                                  <p:stCondLst>
                                    <p:cond delay="0"/>
                                  </p:stCondLst>
                                  <p:childTnLst>
                                    <p:set>
                                      <p:cBhvr>
                                        <p:cTn id="132" dur="1" fill="hold">
                                          <p:stCondLst>
                                            <p:cond delay="0"/>
                                          </p:stCondLst>
                                        </p:cTn>
                                        <p:tgtEl>
                                          <p:spTgt spid="939"/>
                                        </p:tgtEl>
                                        <p:attrNameLst>
                                          <p:attrName>style.visibility</p:attrName>
                                        </p:attrNameLst>
                                      </p:cBhvr>
                                      <p:to>
                                        <p:strVal val="visible"/>
                                      </p:to>
                                    </p:set>
                                    <p:animEffect filter="blinds(horizontal)" transition="in">
                                      <p:cBhvr additive="repl">
                                        <p:cTn id="133" dur="500"/>
                                        <p:tgtEl>
                                          <p:spTgt spid="939"/>
                                        </p:tgtEl>
                                      </p:cBhvr>
                                    </p:animEffect>
                                  </p:childTnLst>
                                </p:cTn>
                              </p:par>
                              <p:par>
                                <p:cTn id="134" nodeType="withEffect" fill="hold" presetClass="entr" presetID="3" presetSubtype="10">
                                  <p:stCondLst>
                                    <p:cond delay="0"/>
                                  </p:stCondLst>
                                  <p:childTnLst>
                                    <p:set>
                                      <p:cBhvr>
                                        <p:cTn id="135" dur="1" fill="hold">
                                          <p:stCondLst>
                                            <p:cond delay="0"/>
                                          </p:stCondLst>
                                        </p:cTn>
                                        <p:tgtEl>
                                          <p:spTgt spid="940"/>
                                        </p:tgtEl>
                                        <p:attrNameLst>
                                          <p:attrName>style.visibility</p:attrName>
                                        </p:attrNameLst>
                                      </p:cBhvr>
                                      <p:to>
                                        <p:strVal val="visible"/>
                                      </p:to>
                                    </p:set>
                                    <p:animEffect filter="blinds(horizontal)" transition="in">
                                      <p:cBhvr additive="repl">
                                        <p:cTn id="136" dur="500"/>
                                        <p:tgtEl>
                                          <p:spTgt spid="940"/>
                                        </p:tgtEl>
                                      </p:cBhvr>
                                    </p:animEffect>
                                  </p:childTnLst>
                                </p:cTn>
                              </p:par>
                              <p:par>
                                <p:cTn id="137" nodeType="withEffect" fill="hold" presetClass="entr" presetID="3" presetSubtype="10">
                                  <p:stCondLst>
                                    <p:cond delay="0"/>
                                  </p:stCondLst>
                                  <p:childTnLst>
                                    <p:set>
                                      <p:cBhvr>
                                        <p:cTn id="138" dur="1" fill="hold">
                                          <p:stCondLst>
                                            <p:cond delay="0"/>
                                          </p:stCondLst>
                                        </p:cTn>
                                        <p:tgtEl>
                                          <p:spTgt spid="941"/>
                                        </p:tgtEl>
                                        <p:attrNameLst>
                                          <p:attrName>style.visibility</p:attrName>
                                        </p:attrNameLst>
                                      </p:cBhvr>
                                      <p:to>
                                        <p:strVal val="visible"/>
                                      </p:to>
                                    </p:set>
                                    <p:animEffect filter="blinds(horizontal)" transition="in">
                                      <p:cBhvr additive="repl">
                                        <p:cTn id="139" dur="500"/>
                                        <p:tgtEl>
                                          <p:spTgt spid="9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TextShape 1"/>
          <p:cNvSpPr txBox="1"/>
          <p:nvPr/>
        </p:nvSpPr>
        <p:spPr>
          <a:xfrm>
            <a:off x="1892160" y="380880"/>
            <a:ext cx="6813360" cy="96156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Polypol: Gewinnmaximale Angebotsstrategie</a:t>
            </a:r>
            <a:endParaRPr b="0" lang="en-US" sz="2800" spc="-1" strike="noStrike">
              <a:solidFill>
                <a:srgbClr val="000000"/>
              </a:solidFill>
              <a:latin typeface="Book Antiqua"/>
            </a:endParaRPr>
          </a:p>
        </p:txBody>
      </p:sp>
      <p:sp>
        <p:nvSpPr>
          <p:cNvPr id="947" name="CustomShape 2"/>
          <p:cNvSpPr/>
          <p:nvPr/>
        </p:nvSpPr>
        <p:spPr>
          <a:xfrm>
            <a:off x="1600920" y="2373840"/>
            <a:ext cx="362412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Times New Roman"/>
              </a:rPr>
              <a:t>Maximieren: </a:t>
            </a:r>
            <a:r>
              <a:rPr b="0" i="1" lang="en-US" sz="2000" spc="-1" strike="noStrike">
                <a:solidFill>
                  <a:srgbClr val="000000"/>
                </a:solidFill>
                <a:latin typeface="Times New Roman"/>
              </a:rPr>
              <a:t>Π</a:t>
            </a:r>
            <a:r>
              <a:rPr b="0" i="1" lang="en-US" sz="2000" spc="-1" strike="noStrike">
                <a:solidFill>
                  <a:srgbClr val="000000"/>
                </a:solidFill>
                <a:latin typeface="Calibri"/>
              </a:rPr>
              <a:t> = p∙Q – K</a:t>
            </a:r>
            <a:r>
              <a:rPr b="0" lang="en-US" sz="2000" spc="-1" strike="noStrike">
                <a:solidFill>
                  <a:srgbClr val="000000"/>
                </a:solidFill>
                <a:latin typeface="Calibri"/>
              </a:rPr>
              <a:t>(</a:t>
            </a:r>
            <a:r>
              <a:rPr b="0" i="1" lang="en-US" sz="2000" spc="-1" strike="noStrike">
                <a:solidFill>
                  <a:srgbClr val="000000"/>
                </a:solidFill>
                <a:latin typeface="Calibri"/>
              </a:rPr>
              <a:t>Q</a:t>
            </a:r>
            <a:r>
              <a:rPr b="0" lang="en-US" sz="2000" spc="-1" strike="noStrike">
                <a:solidFill>
                  <a:srgbClr val="000000"/>
                </a:solidFill>
                <a:latin typeface="Calibri"/>
              </a:rPr>
              <a:t>) </a:t>
            </a:r>
            <a:endParaRPr b="0" lang="en-US" sz="2000" spc="-1" strike="noStrike">
              <a:latin typeface="Arial"/>
            </a:endParaRPr>
          </a:p>
        </p:txBody>
      </p:sp>
      <p:sp>
        <p:nvSpPr>
          <p:cNvPr id="948" name="Line 3"/>
          <p:cNvSpPr/>
          <p:nvPr/>
        </p:nvSpPr>
        <p:spPr>
          <a:xfrm>
            <a:off x="3173400" y="5409360"/>
            <a:ext cx="460440" cy="360"/>
          </a:xfrm>
          <a:prstGeom prst="line">
            <a:avLst/>
          </a:prstGeom>
          <a:ln w="12600">
            <a:solidFill>
              <a:schemeClr val="tx1"/>
            </a:solidFill>
            <a:round/>
            <a:tailEnd len="lg" type="triangle" w="med"/>
          </a:ln>
        </p:spPr>
        <p:style>
          <a:lnRef idx="0"/>
          <a:fillRef idx="0"/>
          <a:effectRef idx="0"/>
          <a:fontRef idx="minor"/>
        </p:style>
      </p:sp>
      <p:sp>
        <p:nvSpPr>
          <p:cNvPr id="949" name="CustomShape 4"/>
          <p:cNvSpPr/>
          <p:nvPr/>
        </p:nvSpPr>
        <p:spPr>
          <a:xfrm>
            <a:off x="6179400" y="2271960"/>
            <a:ext cx="3246120" cy="2002680"/>
          </a:xfrm>
          <a:prstGeom prst="rect">
            <a:avLst/>
          </a:prstGeom>
          <a:noFill/>
          <a:ln>
            <a:noFill/>
          </a:ln>
        </p:spPr>
        <p:style>
          <a:lnRef idx="0"/>
          <a:fillRef idx="0"/>
          <a:effectRef idx="0"/>
          <a:fontRef idx="minor"/>
        </p:style>
        <p:txBody>
          <a:bodyPr lIns="90000" rIns="90000" tIns="45000" bIns="45000"/>
          <a:p>
            <a:pPr>
              <a:lnSpc>
                <a:spcPct val="100000"/>
              </a:lnSpc>
            </a:pPr>
            <a:r>
              <a:rPr b="0" i="1" lang="en-US" sz="2000" spc="-1" strike="noStrike">
                <a:solidFill>
                  <a:srgbClr val="000000"/>
                </a:solidFill>
                <a:latin typeface="Calibri"/>
              </a:rPr>
              <a:t>Π</a:t>
            </a:r>
            <a:r>
              <a:rPr b="0" i="1" lang="en-US" sz="2000" spc="-1" strike="noStrike">
                <a:solidFill>
                  <a:srgbClr val="000000"/>
                </a:solidFill>
                <a:latin typeface="Calibri"/>
              </a:rPr>
              <a:t>	</a:t>
            </a:r>
            <a:r>
              <a:rPr b="0" lang="en-US" sz="2000" spc="-1" strike="noStrike">
                <a:solidFill>
                  <a:srgbClr val="000000"/>
                </a:solidFill>
                <a:latin typeface="Calibri"/>
              </a:rPr>
              <a:t>Periodengewinn</a:t>
            </a:r>
            <a:br/>
            <a:r>
              <a:rPr b="0" i="1" lang="en-US" sz="2000" spc="-1" strike="noStrike">
                <a:solidFill>
                  <a:srgbClr val="000000"/>
                </a:solidFill>
                <a:latin typeface="Calibri"/>
              </a:rPr>
              <a:t>p</a:t>
            </a:r>
            <a:r>
              <a:rPr b="0" i="1" lang="en-US" sz="2000" spc="-1" strike="noStrike">
                <a:solidFill>
                  <a:srgbClr val="000000"/>
                </a:solidFill>
                <a:latin typeface="Calibri"/>
              </a:rPr>
              <a:t>	</a:t>
            </a:r>
            <a:r>
              <a:rPr b="0" lang="en-US" sz="2000" spc="-1" strike="noStrike">
                <a:solidFill>
                  <a:srgbClr val="000000"/>
                </a:solidFill>
                <a:latin typeface="Calibri"/>
              </a:rPr>
              <a:t>Verkaufspreis</a:t>
            </a:r>
            <a:br/>
            <a:r>
              <a:rPr b="0" i="1" lang="en-US" sz="2000" spc="-1" strike="noStrike">
                <a:solidFill>
                  <a:srgbClr val="000000"/>
                </a:solidFill>
                <a:latin typeface="Calibri"/>
              </a:rPr>
              <a:t>Q</a:t>
            </a:r>
            <a:r>
              <a:rPr b="0" i="1" lang="en-US" sz="2000" spc="-1" strike="noStrike">
                <a:solidFill>
                  <a:srgbClr val="000000"/>
                </a:solidFill>
                <a:latin typeface="Calibri"/>
              </a:rPr>
              <a:t>	</a:t>
            </a:r>
            <a:r>
              <a:rPr b="0" lang="en-US" sz="2000" spc="-1" strike="noStrike">
                <a:solidFill>
                  <a:srgbClr val="000000"/>
                </a:solidFill>
                <a:latin typeface="Calibri"/>
              </a:rPr>
              <a:t>verkaufte Menge</a:t>
            </a:r>
            <a:br/>
            <a:r>
              <a:rPr b="0" lang="en-US" sz="2000" spc="-1" strike="noStrike">
                <a:solidFill>
                  <a:srgbClr val="000000"/>
                </a:solidFill>
                <a:latin typeface="Calibri"/>
              </a:rPr>
              <a:t>K</a:t>
            </a:r>
            <a:r>
              <a:rPr b="0" lang="en-US" sz="2000" spc="-1" strike="noStrike">
                <a:solidFill>
                  <a:srgbClr val="000000"/>
                </a:solidFill>
                <a:latin typeface="Calibri"/>
              </a:rPr>
              <a:t>	</a:t>
            </a:r>
            <a:r>
              <a:rPr b="0" lang="en-US" sz="2000" spc="-1" strike="noStrike">
                <a:solidFill>
                  <a:srgbClr val="000000"/>
                </a:solidFill>
                <a:latin typeface="Calibri"/>
              </a:rPr>
              <a:t>Gesamtkosten</a:t>
            </a:r>
            <a:endParaRPr b="0" lang="en-US" sz="2000" spc="-1" strike="noStrike">
              <a:latin typeface="Arial"/>
            </a:endParaRPr>
          </a:p>
          <a:p>
            <a:pPr>
              <a:lnSpc>
                <a:spcPct val="100000"/>
              </a:lnSpc>
            </a:pPr>
            <a:r>
              <a:rPr b="0" i="1" lang="en-US" sz="2000" spc="-1" strike="noStrike">
                <a:solidFill>
                  <a:srgbClr val="000000"/>
                </a:solidFill>
                <a:latin typeface="Calibri"/>
              </a:rPr>
              <a:t>K</a:t>
            </a:r>
            <a:r>
              <a:rPr b="0" i="1" lang="en-US" sz="2000" spc="-1" strike="noStrike" baseline="-25000">
                <a:solidFill>
                  <a:srgbClr val="000000"/>
                </a:solidFill>
                <a:latin typeface="Calibri"/>
              </a:rPr>
              <a:t>v</a:t>
            </a:r>
            <a:r>
              <a:rPr b="0" i="1" lang="en-US" sz="2000" spc="-1" strike="noStrike">
                <a:solidFill>
                  <a:srgbClr val="000000"/>
                </a:solidFill>
                <a:latin typeface="Calibri"/>
              </a:rPr>
              <a:t>	</a:t>
            </a:r>
            <a:r>
              <a:rPr b="0" lang="en-US" sz="2000" spc="-1" strike="noStrike">
                <a:solidFill>
                  <a:srgbClr val="000000"/>
                </a:solidFill>
                <a:latin typeface="Calibri"/>
              </a:rPr>
              <a:t>variable Kosten</a:t>
            </a:r>
            <a:br/>
            <a:r>
              <a:rPr b="0" i="1" lang="en-US" sz="2000" spc="-1" strike="noStrike">
                <a:solidFill>
                  <a:srgbClr val="000000"/>
                </a:solidFill>
                <a:latin typeface="Calibri"/>
              </a:rPr>
              <a:t>K</a:t>
            </a:r>
            <a:r>
              <a:rPr b="0" i="1" lang="en-US" sz="2000" spc="-1" strike="noStrike" baseline="-25000">
                <a:solidFill>
                  <a:srgbClr val="000000"/>
                </a:solidFill>
                <a:latin typeface="Calibri"/>
              </a:rPr>
              <a:t>f</a:t>
            </a:r>
            <a:r>
              <a:rPr b="0" i="1" lang="en-US" sz="2000" spc="-1" strike="noStrike">
                <a:solidFill>
                  <a:srgbClr val="000000"/>
                </a:solidFill>
                <a:latin typeface="Calibri"/>
              </a:rPr>
              <a:t>	</a:t>
            </a:r>
            <a:r>
              <a:rPr b="0" lang="en-US" sz="2000" spc="-1" strike="noStrike">
                <a:solidFill>
                  <a:srgbClr val="000000"/>
                </a:solidFill>
                <a:latin typeface="Calibri"/>
              </a:rPr>
              <a:t>Fixkosten</a:t>
            </a:r>
            <a:endParaRPr b="0" lang="en-US" sz="2000" spc="-1" strike="noStrike">
              <a:latin typeface="Arial"/>
            </a:endParaRPr>
          </a:p>
        </p:txBody>
      </p:sp>
      <p:sp>
        <p:nvSpPr>
          <p:cNvPr id="950" name="CustomShape 5"/>
          <p:cNvSpPr/>
          <p:nvPr/>
        </p:nvSpPr>
        <p:spPr>
          <a:xfrm>
            <a:off x="1190520" y="1432440"/>
            <a:ext cx="7154640" cy="100512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Im Polypol ist der Anbieter ein </a:t>
            </a:r>
            <a:r>
              <a:rPr b="1" lang="en-US" sz="2000" spc="-1" strike="noStrike">
                <a:solidFill>
                  <a:srgbClr val="c00000"/>
                </a:solidFill>
                <a:latin typeface="Calibri"/>
              </a:rPr>
              <a:t>Preisnehmer</a:t>
            </a:r>
            <a:r>
              <a:rPr b="0" lang="en-US" sz="2000" spc="-1" strike="noStrike">
                <a:solidFill>
                  <a:srgbClr val="000000"/>
                </a:solidFill>
                <a:latin typeface="Calibri"/>
              </a:rPr>
              <a:t> ( </a:t>
            </a:r>
            <a:r>
              <a:rPr b="0" i="1" lang="en-US" sz="2000" spc="-1" strike="noStrike">
                <a:solidFill>
                  <a:srgbClr val="000000"/>
                </a:solidFill>
                <a:latin typeface="Calibri"/>
              </a:rPr>
              <a:t>p</a:t>
            </a:r>
            <a:r>
              <a:rPr b="0" lang="en-US" sz="2000" spc="-1" strike="noStrike">
                <a:solidFill>
                  <a:srgbClr val="000000"/>
                </a:solidFill>
                <a:latin typeface="Calibri"/>
              </a:rPr>
              <a:t> konstant) und </a:t>
            </a:r>
            <a:r>
              <a:rPr b="1" lang="en-US" sz="2000" spc="-1" strike="noStrike">
                <a:solidFill>
                  <a:srgbClr val="c00000"/>
                </a:solidFill>
                <a:latin typeface="Calibri"/>
              </a:rPr>
              <a:t>Mengenanpasser</a:t>
            </a:r>
            <a:r>
              <a:rPr b="0" lang="en-US" sz="2000" spc="-1" strike="noStrike">
                <a:solidFill>
                  <a:srgbClr val="000000"/>
                </a:solidFill>
                <a:latin typeface="Calibri"/>
              </a:rPr>
              <a:t>. Wie passt er die Menge Q an, um den Gewinn zu maximieren?</a:t>
            </a:r>
            <a:endParaRPr b="0" lang="en-US" sz="2000" spc="-1" strike="noStrike">
              <a:latin typeface="Arial"/>
            </a:endParaRPr>
          </a:p>
        </p:txBody>
      </p:sp>
      <p:sp>
        <p:nvSpPr>
          <p:cNvPr id="951" name="CustomShape 6"/>
          <p:cNvSpPr/>
          <p:nvPr/>
        </p:nvSpPr>
        <p:spPr>
          <a:xfrm>
            <a:off x="1190520" y="1432440"/>
            <a:ext cx="7154640" cy="1015200"/>
          </a:xfrm>
          <a:prstGeom prst="rect">
            <a:avLst/>
          </a:prstGeom>
          <a:blipFill rotWithShape="0">
            <a:blip r:embed="rId1"/>
            <a:stretch>
              <a:fillRect l="-849" t="-3562" r="-1532" b="-9562"/>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952" name="CustomShape 7"/>
          <p:cNvSpPr/>
          <p:nvPr/>
        </p:nvSpPr>
        <p:spPr>
          <a:xfrm>
            <a:off x="3250440" y="5932080"/>
            <a:ext cx="292860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a:t>
            </a:r>
            <a:r>
              <a:rPr b="0" lang="en-US" sz="2000" spc="-1" strike="noStrike">
                <a:solidFill>
                  <a:srgbClr val="000000"/>
                </a:solidFill>
                <a:latin typeface="Calibri"/>
              </a:rPr>
              <a:t>Grenzkosten-Preis-Regel“</a:t>
            </a:r>
            <a:endParaRPr b="0" lang="en-US" sz="2000" spc="-1" strike="noStrike">
              <a:latin typeface="Arial"/>
            </a:endParaRPr>
          </a:p>
        </p:txBody>
      </p:sp>
      <p:sp>
        <p:nvSpPr>
          <p:cNvPr id="953" name="CustomShape 8"/>
          <p:cNvSpPr/>
          <p:nvPr/>
        </p:nvSpPr>
        <p:spPr>
          <a:xfrm rot="5400000">
            <a:off x="2650680" y="4777920"/>
            <a:ext cx="82080" cy="609120"/>
          </a:xfrm>
          <a:prstGeom prst="rightBrace">
            <a:avLst>
              <a:gd name="adj1" fmla="val 54393"/>
              <a:gd name="adj2" fmla="val 50000"/>
            </a:avLst>
          </a:prstGeom>
          <a:noFill/>
          <a:ln w="9360">
            <a:solidFill>
              <a:schemeClr val="tx1"/>
            </a:solidFill>
            <a:round/>
          </a:ln>
        </p:spPr>
        <p:style>
          <a:lnRef idx="0"/>
          <a:fillRef idx="0"/>
          <a:effectRef idx="0"/>
          <a:fontRef idx="minor"/>
        </p:style>
      </p:sp>
      <p:sp>
        <p:nvSpPr>
          <p:cNvPr id="954" name="CustomShape 9"/>
          <p:cNvSpPr/>
          <p:nvPr/>
        </p:nvSpPr>
        <p:spPr>
          <a:xfrm>
            <a:off x="2445480" y="5189400"/>
            <a:ext cx="550440" cy="3952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rPr>
              <a:t>= 0</a:t>
            </a:r>
            <a:endParaRPr b="0" lang="en-US" sz="2000" spc="-1" strike="noStrike">
              <a:latin typeface="Arial"/>
            </a:endParaRPr>
          </a:p>
        </p:txBody>
      </p:sp>
      <mc:AlternateContent>
        <mc:Choice xmlns:a14="http://schemas.microsoft.com/office/drawing/2010/main" Requires="a14">
          <p:sp>
            <p:nvSpPr>
              <p:cNvPr id="955" name="Formula 10"/>
              <p:cNvSpPr txBox="1"/>
              <p:nvPr/>
            </p:nvSpPr>
            <p:spPr>
              <a:xfrm>
                <a:off x="1659600" y="3306600"/>
                <a:ext cx="3130560" cy="723960"/>
              </a:xfrm>
              <a:prstGeom prst="rect">
                <a:avLst/>
              </a:prstGeom>
            </p:spPr>
            <p:txBody>
              <a:bodyPr/>
              <a:p>
                <a14:m>
                  <m:oMath xmlns:m="http://schemas.openxmlformats.org/officeDocument/2006/math">
                    <m:f>
                      <m:num>
                        <m:r>
                          <m:t xml:space="preserve">𝑑</m:t>
                        </m:r>
                        <m:r>
                          <m:t xml:space="preserve">Π</m:t>
                        </m:r>
                      </m:num>
                      <m:den>
                        <m:r>
                          <m:t xml:space="preserve">𝑑𝑄</m:t>
                        </m:r>
                      </m:den>
                    </m:f>
                    <m:r>
                      <m:t xml:space="preserve">=</m:t>
                    </m:r>
                    <m:f>
                      <m:num>
                        <m:r>
                          <m:t xml:space="preserve">𝑑</m:t>
                        </m:r>
                        <m:d>
                          <m:dPr>
                            <m:begChr m:val="("/>
                            <m:endChr m:val=")"/>
                          </m:dPr>
                          <m:e>
                            <m:r>
                              <m:t xml:space="preserve">𝑝</m:t>
                            </m:r>
                            <m:r>
                              <m:t xml:space="preserve">∙</m:t>
                            </m:r>
                            <m:r>
                              <m:t xml:space="preserve">𝑄</m:t>
                            </m:r>
                          </m:e>
                        </m:d>
                      </m:num>
                      <m:den>
                        <m:r>
                          <m:t xml:space="preserve">𝑑𝑄</m:t>
                        </m:r>
                      </m:den>
                    </m:f>
                    <m:r>
                      <m:t xml:space="preserve">−</m:t>
                    </m:r>
                    <m:f>
                      <m:num>
                        <m:r>
                          <m:t xml:space="preserve">𝑑𝐾</m:t>
                        </m:r>
                      </m:num>
                      <m:den>
                        <m:r>
                          <m:t xml:space="preserve">𝑑𝑄</m:t>
                        </m:r>
                      </m:den>
                    </m:f>
                    <m:r>
                      <m:t xml:space="preserve">=</m:t>
                    </m:r>
                    <m:r>
                      <m:t xml:space="preserve">0</m:t>
                    </m:r>
                  </m:oMath>
                </a14:m>
              </a:p>
            </p:txBody>
          </p:sp>
        </mc:Choice>
        <mc:Fallback/>
      </mc:AlternateContent>
      <p:sp>
        <p:nvSpPr>
          <p:cNvPr id="956" name="CustomShape 11"/>
          <p:cNvSpPr/>
          <p:nvPr/>
        </p:nvSpPr>
        <p:spPr>
          <a:xfrm>
            <a:off x="1659600" y="3306600"/>
            <a:ext cx="3130560" cy="723960"/>
          </a:xfrm>
          <a:prstGeom prst="rect">
            <a:avLst/>
          </a:prstGeom>
          <a:blipFill rotWithShape="0">
            <a:blip r:embed="rId2"/>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mc:AlternateContent>
        <mc:Choice xmlns:a14="http://schemas.microsoft.com/office/drawing/2010/main" Requires="a14">
          <p:sp>
            <p:nvSpPr>
              <p:cNvPr id="957" name="Formula 12"/>
              <p:cNvSpPr txBox="1"/>
              <p:nvPr/>
            </p:nvSpPr>
            <p:spPr>
              <a:xfrm>
                <a:off x="1778760" y="4253760"/>
                <a:ext cx="3268440" cy="722160"/>
              </a:xfrm>
              <a:prstGeom prst="rect">
                <a:avLst/>
              </a:prstGeom>
            </p:spPr>
            <p:txBody>
              <a:bodyPr/>
              <a:p>
                <a14:m>
                  <m:oMath xmlns:m="http://schemas.openxmlformats.org/officeDocument/2006/math">
                    <m:f>
                      <m:num>
                        <m:r>
                          <m:t xml:space="preserve">𝑑</m:t>
                        </m:r>
                        <m:r>
                          <m:t xml:space="preserve">Π</m:t>
                        </m:r>
                      </m:num>
                      <m:den>
                        <m:r>
                          <m:t xml:space="preserve">𝑑𝑄</m:t>
                        </m:r>
                      </m:den>
                    </m:f>
                    <m:r>
                      <m:t xml:space="preserve">=</m:t>
                    </m:r>
                    <m:f>
                      <m:num>
                        <m:r>
                          <m:t xml:space="preserve">𝑑𝑝</m:t>
                        </m:r>
                      </m:num>
                      <m:den>
                        <m:r>
                          <m:t xml:space="preserve">𝑑𝑄</m:t>
                        </m:r>
                      </m:den>
                    </m:f>
                    <m:r>
                      <m:t xml:space="preserve">∙</m:t>
                    </m:r>
                    <m:r>
                      <m:t xml:space="preserve">𝑄</m:t>
                    </m:r>
                    <m:r>
                      <m:t xml:space="preserve">+</m:t>
                    </m:r>
                    <m:r>
                      <m:t xml:space="preserve">𝑝</m:t>
                    </m:r>
                    <m:r>
                      <m:t xml:space="preserve">−</m:t>
                    </m:r>
                    <m:f>
                      <m:num>
                        <m:r>
                          <m:t xml:space="preserve">𝑑𝐾</m:t>
                        </m:r>
                      </m:num>
                      <m:den>
                        <m:r>
                          <m:t xml:space="preserve">𝑑𝑄</m:t>
                        </m:r>
                      </m:den>
                    </m:f>
                    <m:r>
                      <m:t xml:space="preserve">=</m:t>
                    </m:r>
                    <m:r>
                      <m:t xml:space="preserve">0</m:t>
                    </m:r>
                  </m:oMath>
                </a14:m>
              </a:p>
            </p:txBody>
          </p:sp>
        </mc:Choice>
        <mc:Fallback/>
      </mc:AlternateContent>
      <p:sp>
        <p:nvSpPr>
          <p:cNvPr id="958" name="CustomShape 13"/>
          <p:cNvSpPr/>
          <p:nvPr/>
        </p:nvSpPr>
        <p:spPr>
          <a:xfrm>
            <a:off x="1778760" y="4253760"/>
            <a:ext cx="3268440" cy="722160"/>
          </a:xfrm>
          <a:prstGeom prst="rect">
            <a:avLst/>
          </a:prstGeom>
          <a:blipFill rotWithShape="0">
            <a:blip r:embed="rId3"/>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mc:AlternateContent>
        <mc:Choice xmlns:a14="http://schemas.microsoft.com/office/drawing/2010/main" Requires="a14">
          <p:sp>
            <p:nvSpPr>
              <p:cNvPr id="959" name="Formula 14"/>
              <p:cNvSpPr txBox="1"/>
              <p:nvPr/>
            </p:nvSpPr>
            <p:spPr>
              <a:xfrm>
                <a:off x="3174840" y="5018040"/>
                <a:ext cx="3268440" cy="742680"/>
              </a:xfrm>
              <a:prstGeom prst="rect">
                <a:avLst/>
              </a:prstGeom>
            </p:spPr>
            <p:txBody>
              <a:bodyPr/>
              <a:p>
                <a14:m>
                  <m:oMath xmlns:m="http://schemas.openxmlformats.org/officeDocument/2006/math">
                    <m:r>
                      <m:t xml:space="preserve">𝑝</m:t>
                    </m:r>
                    <m:r>
                      <m:t xml:space="preserve">=</m:t>
                    </m:r>
                    <m:f>
                      <m:num>
                        <m:r>
                          <m:t xml:space="preserve">𝑑𝐾</m:t>
                        </m:r>
                      </m:num>
                      <m:den>
                        <m:r>
                          <m:t xml:space="preserve">𝑑𝑄</m:t>
                        </m:r>
                      </m:den>
                    </m:f>
                    <m:r>
                      <m:t xml:space="preserve">=</m:t>
                    </m:r>
                    <m:f>
                      <m:num>
                        <m:r>
                          <m:t xml:space="preserve">𝑑</m:t>
                        </m:r>
                        <m:sSub>
                          <m:e>
                            <m:r>
                              <m:t xml:space="preserve">𝐾</m:t>
                            </m:r>
                          </m:e>
                          <m:sub>
                            <m:r>
                              <m:t xml:space="preserve">𝑣</m:t>
                            </m:r>
                          </m:sub>
                        </m:sSub>
                      </m:num>
                      <m:den>
                        <m:r>
                          <m:t xml:space="preserve">𝑑𝑄</m:t>
                        </m:r>
                      </m:den>
                    </m:f>
                  </m:oMath>
                </a14:m>
              </a:p>
            </p:txBody>
          </p:sp>
        </mc:Choice>
        <mc:Fallback/>
      </mc:AlternateContent>
      <p:sp>
        <p:nvSpPr>
          <p:cNvPr id="960" name="CustomShape 15"/>
          <p:cNvSpPr/>
          <p:nvPr/>
        </p:nvSpPr>
        <p:spPr>
          <a:xfrm>
            <a:off x="3174840" y="5018040"/>
            <a:ext cx="3268440" cy="742680"/>
          </a:xfrm>
          <a:prstGeom prst="rect">
            <a:avLst/>
          </a:prstGeom>
          <a:blipFill rotWithShape="0">
            <a:blip r:embed="rId4"/>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timing>
    <p:tnLst>
      <p:par>
        <p:cTn id="140" dur="indefinite" restart="never" nodeType="tmRoot">
          <p:childTnLst>
            <p:seq>
              <p:cTn id="141" dur="indefinite" nodeType="mainSeq">
                <p:childTnLst>
                  <p:par>
                    <p:cTn id="142" nodeType="clickEffect" fill="hold">
                      <p:stCondLst>
                        <p:cond delay="indefinite"/>
                      </p:stCondLst>
                      <p:childTnLst>
                        <p:par>
                          <p:cTn id="143" nodeType="withEffect" fill="hold">
                            <p:stCondLst>
                              <p:cond delay="0"/>
                            </p:stCondLst>
                            <p:childTnLst>
                              <p:par>
                                <p:cTn id="144" nodeType="clickEffect" fill="hold" presetClass="entr" presetID="3" presetSubtype="10">
                                  <p:stCondLst>
                                    <p:cond delay="0"/>
                                  </p:stCondLst>
                                  <p:childTnLst>
                                    <p:set>
                                      <p:cBhvr>
                                        <p:cTn id="145" dur="1" fill="hold">
                                          <p:stCondLst>
                                            <p:cond delay="0"/>
                                          </p:stCondLst>
                                        </p:cTn>
                                        <p:tgtEl>
                                          <p:spTgt spid="953"/>
                                        </p:tgtEl>
                                        <p:attrNameLst>
                                          <p:attrName>style.visibility</p:attrName>
                                        </p:attrNameLst>
                                      </p:cBhvr>
                                      <p:to>
                                        <p:strVal val="visible"/>
                                      </p:to>
                                    </p:set>
                                    <p:animEffect filter="blinds(horizontal)" transition="in">
                                      <p:cBhvr additive="repl">
                                        <p:cTn id="146" dur="500"/>
                                        <p:tgtEl>
                                          <p:spTgt spid="953"/>
                                        </p:tgtEl>
                                      </p:cBhvr>
                                    </p:animEffect>
                                  </p:childTnLst>
                                </p:cTn>
                              </p:par>
                              <p:par>
                                <p:cTn id="147" nodeType="withEffect" fill="hold" presetClass="entr" presetID="3" presetSubtype="10">
                                  <p:stCondLst>
                                    <p:cond delay="0"/>
                                  </p:stCondLst>
                                  <p:childTnLst>
                                    <p:set>
                                      <p:cBhvr>
                                        <p:cTn id="148" dur="1" fill="hold">
                                          <p:stCondLst>
                                            <p:cond delay="0"/>
                                          </p:stCondLst>
                                        </p:cTn>
                                        <p:tgtEl>
                                          <p:spTgt spid="954"/>
                                        </p:tgtEl>
                                        <p:attrNameLst>
                                          <p:attrName>style.visibility</p:attrName>
                                        </p:attrNameLst>
                                      </p:cBhvr>
                                      <p:to>
                                        <p:strVal val="visible"/>
                                      </p:to>
                                    </p:set>
                                    <p:animEffect filter="blinds(horizontal)" transition="in">
                                      <p:cBhvr additive="repl">
                                        <p:cTn id="149" dur="500"/>
                                        <p:tgtEl>
                                          <p:spTgt spid="9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61" name="Group 1"/>
          <p:cNvGrpSpPr/>
          <p:nvPr/>
        </p:nvGrpSpPr>
        <p:grpSpPr>
          <a:xfrm>
            <a:off x="6738840" y="3387600"/>
            <a:ext cx="237240" cy="2809080"/>
            <a:chOff x="6738840" y="3387600"/>
            <a:chExt cx="237240" cy="2809080"/>
          </a:xfrm>
        </p:grpSpPr>
        <p:sp>
          <p:nvSpPr>
            <p:cNvPr id="962" name="CustomShape 2"/>
            <p:cNvSpPr/>
            <p:nvPr/>
          </p:nvSpPr>
          <p:spPr>
            <a:xfrm>
              <a:off x="6738840" y="5952960"/>
              <a:ext cx="237240" cy="243720"/>
            </a:xfrm>
            <a:prstGeom prst="rect">
              <a:avLst/>
            </a:prstGeom>
            <a:noFill/>
            <a:ln>
              <a:noFill/>
            </a:ln>
          </p:spPr>
          <p:style>
            <a:lnRef idx="0"/>
            <a:fillRef idx="0"/>
            <a:effectRef idx="0"/>
            <a:fontRef idx="minor"/>
          </p:style>
          <p:txBody>
            <a:bodyPr wrap="none" lIns="0" rIns="0" tIns="0" bIns="0"/>
            <a:p>
              <a:pPr>
                <a:lnSpc>
                  <a:spcPct val="100000"/>
                </a:lnSpc>
              </a:pPr>
              <a:r>
                <a:rPr b="1" lang="en-US" sz="1600" spc="-1" strike="noStrike">
                  <a:solidFill>
                    <a:srgbClr val="000000"/>
                  </a:solidFill>
                  <a:latin typeface="Arial"/>
                </a:rPr>
                <a:t>Q*</a:t>
              </a:r>
              <a:endParaRPr b="0" lang="en-US" sz="1600" spc="-1" strike="noStrike">
                <a:latin typeface="Arial"/>
              </a:endParaRPr>
            </a:p>
          </p:txBody>
        </p:sp>
        <p:sp>
          <p:nvSpPr>
            <p:cNvPr id="963" name="Line 3"/>
            <p:cNvSpPr/>
            <p:nvPr/>
          </p:nvSpPr>
          <p:spPr>
            <a:xfrm>
              <a:off x="6838920" y="3387600"/>
              <a:ext cx="360" cy="2433600"/>
            </a:xfrm>
            <a:prstGeom prst="line">
              <a:avLst/>
            </a:prstGeom>
            <a:ln cap="rnd" w="9360">
              <a:solidFill>
                <a:schemeClr val="tx1"/>
              </a:solidFill>
              <a:custDash>
                <a:ds d="100000" sp="100000"/>
              </a:custDash>
              <a:round/>
            </a:ln>
          </p:spPr>
          <p:style>
            <a:lnRef idx="0"/>
            <a:fillRef idx="0"/>
            <a:effectRef idx="0"/>
            <a:fontRef idx="minor"/>
          </p:style>
        </p:sp>
      </p:grpSp>
      <p:sp>
        <p:nvSpPr>
          <p:cNvPr id="964" name="Line 4"/>
          <p:cNvSpPr/>
          <p:nvPr/>
        </p:nvSpPr>
        <p:spPr>
          <a:xfrm>
            <a:off x="1287360" y="3360600"/>
            <a:ext cx="6813360" cy="360"/>
          </a:xfrm>
          <a:prstGeom prst="line">
            <a:avLst/>
          </a:prstGeom>
          <a:ln w="25560">
            <a:solidFill>
              <a:srgbClr val="3366ff"/>
            </a:solidFill>
            <a:round/>
          </a:ln>
        </p:spPr>
        <p:style>
          <a:lnRef idx="0"/>
          <a:fillRef idx="0"/>
          <a:effectRef idx="0"/>
          <a:fontRef idx="minor"/>
        </p:style>
      </p:sp>
      <p:sp>
        <p:nvSpPr>
          <p:cNvPr id="965" name="TextShape 5"/>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Angebot eines Mengenanpassers</a:t>
            </a:r>
            <a:endParaRPr b="0" lang="en-US" sz="2800" spc="-1" strike="noStrike">
              <a:solidFill>
                <a:srgbClr val="000000"/>
              </a:solidFill>
              <a:latin typeface="Book Antiqua"/>
            </a:endParaRPr>
          </a:p>
        </p:txBody>
      </p:sp>
      <p:sp>
        <p:nvSpPr>
          <p:cNvPr id="966" name="Line 6"/>
          <p:cNvSpPr/>
          <p:nvPr/>
        </p:nvSpPr>
        <p:spPr>
          <a:xfrm flipV="1">
            <a:off x="1293480" y="1606320"/>
            <a:ext cx="24120" cy="4226040"/>
          </a:xfrm>
          <a:prstGeom prst="line">
            <a:avLst/>
          </a:prstGeom>
          <a:ln w="25560">
            <a:solidFill>
              <a:srgbClr val="000000"/>
            </a:solidFill>
            <a:round/>
            <a:tailEnd len="lg" type="triangle" w="med"/>
          </a:ln>
        </p:spPr>
        <p:style>
          <a:lnRef idx="0"/>
          <a:fillRef idx="0"/>
          <a:effectRef idx="0"/>
          <a:fontRef idx="minor"/>
        </p:style>
      </p:sp>
      <p:sp>
        <p:nvSpPr>
          <p:cNvPr id="967" name="Line 7"/>
          <p:cNvSpPr/>
          <p:nvPr/>
        </p:nvSpPr>
        <p:spPr>
          <a:xfrm>
            <a:off x="1217520" y="5830560"/>
            <a:ext cx="60120" cy="1800"/>
          </a:xfrm>
          <a:prstGeom prst="line">
            <a:avLst/>
          </a:prstGeom>
          <a:ln w="17640">
            <a:solidFill>
              <a:srgbClr val="000000"/>
            </a:solidFill>
            <a:round/>
          </a:ln>
        </p:spPr>
        <p:style>
          <a:lnRef idx="0"/>
          <a:fillRef idx="0"/>
          <a:effectRef idx="0"/>
          <a:fontRef idx="minor"/>
        </p:style>
      </p:sp>
      <p:sp>
        <p:nvSpPr>
          <p:cNvPr id="968" name="Line 8"/>
          <p:cNvSpPr/>
          <p:nvPr/>
        </p:nvSpPr>
        <p:spPr>
          <a:xfrm>
            <a:off x="1217520" y="4275000"/>
            <a:ext cx="60120" cy="1440"/>
          </a:xfrm>
          <a:prstGeom prst="line">
            <a:avLst/>
          </a:prstGeom>
          <a:ln w="17640">
            <a:solidFill>
              <a:srgbClr val="000000"/>
            </a:solidFill>
            <a:round/>
          </a:ln>
        </p:spPr>
        <p:style>
          <a:lnRef idx="0"/>
          <a:fillRef idx="0"/>
          <a:effectRef idx="0"/>
          <a:fontRef idx="minor"/>
        </p:style>
      </p:sp>
      <p:sp>
        <p:nvSpPr>
          <p:cNvPr id="969" name="Line 9"/>
          <p:cNvSpPr/>
          <p:nvPr/>
        </p:nvSpPr>
        <p:spPr>
          <a:xfrm>
            <a:off x="1217520" y="2720880"/>
            <a:ext cx="60120" cy="1440"/>
          </a:xfrm>
          <a:prstGeom prst="line">
            <a:avLst/>
          </a:prstGeom>
          <a:ln w="17640">
            <a:solidFill>
              <a:srgbClr val="000000"/>
            </a:solidFill>
            <a:round/>
          </a:ln>
        </p:spPr>
        <p:style>
          <a:lnRef idx="0"/>
          <a:fillRef idx="0"/>
          <a:effectRef idx="0"/>
          <a:fontRef idx="minor"/>
        </p:style>
      </p:sp>
      <p:sp>
        <p:nvSpPr>
          <p:cNvPr id="970" name="Line 10"/>
          <p:cNvSpPr/>
          <p:nvPr/>
        </p:nvSpPr>
        <p:spPr>
          <a:xfrm>
            <a:off x="1303200" y="5830560"/>
            <a:ext cx="7362720" cy="1800"/>
          </a:xfrm>
          <a:prstGeom prst="line">
            <a:avLst/>
          </a:prstGeom>
          <a:ln w="25560">
            <a:solidFill>
              <a:srgbClr val="000000"/>
            </a:solidFill>
            <a:round/>
            <a:tailEnd len="lg" type="triangle" w="med"/>
          </a:ln>
        </p:spPr>
        <p:style>
          <a:lnRef idx="0"/>
          <a:fillRef idx="0"/>
          <a:effectRef idx="0"/>
          <a:fontRef idx="minor"/>
        </p:style>
      </p:sp>
      <p:sp>
        <p:nvSpPr>
          <p:cNvPr id="971" name="Line 11"/>
          <p:cNvSpPr/>
          <p:nvPr/>
        </p:nvSpPr>
        <p:spPr>
          <a:xfrm flipV="1">
            <a:off x="1277640" y="5830560"/>
            <a:ext cx="1800" cy="60480"/>
          </a:xfrm>
          <a:prstGeom prst="line">
            <a:avLst/>
          </a:prstGeom>
          <a:ln w="17640">
            <a:solidFill>
              <a:srgbClr val="000000"/>
            </a:solidFill>
            <a:round/>
          </a:ln>
        </p:spPr>
        <p:style>
          <a:lnRef idx="0"/>
          <a:fillRef idx="0"/>
          <a:effectRef idx="0"/>
          <a:fontRef idx="minor"/>
        </p:style>
      </p:sp>
      <p:sp>
        <p:nvSpPr>
          <p:cNvPr id="972" name="Line 12"/>
          <p:cNvSpPr/>
          <p:nvPr/>
        </p:nvSpPr>
        <p:spPr>
          <a:xfrm flipV="1">
            <a:off x="2261880" y="5830560"/>
            <a:ext cx="1800" cy="60480"/>
          </a:xfrm>
          <a:prstGeom prst="line">
            <a:avLst/>
          </a:prstGeom>
          <a:ln w="17640">
            <a:solidFill>
              <a:srgbClr val="000000"/>
            </a:solidFill>
            <a:round/>
          </a:ln>
        </p:spPr>
        <p:style>
          <a:lnRef idx="0"/>
          <a:fillRef idx="0"/>
          <a:effectRef idx="0"/>
          <a:fontRef idx="minor"/>
        </p:style>
      </p:sp>
      <p:sp>
        <p:nvSpPr>
          <p:cNvPr id="973" name="Line 13"/>
          <p:cNvSpPr/>
          <p:nvPr/>
        </p:nvSpPr>
        <p:spPr>
          <a:xfrm flipV="1">
            <a:off x="3247920" y="5830560"/>
            <a:ext cx="1440" cy="60480"/>
          </a:xfrm>
          <a:prstGeom prst="line">
            <a:avLst/>
          </a:prstGeom>
          <a:ln w="17640">
            <a:solidFill>
              <a:srgbClr val="000000"/>
            </a:solidFill>
            <a:round/>
          </a:ln>
        </p:spPr>
        <p:style>
          <a:lnRef idx="0"/>
          <a:fillRef idx="0"/>
          <a:effectRef idx="0"/>
          <a:fontRef idx="minor"/>
        </p:style>
      </p:sp>
      <p:sp>
        <p:nvSpPr>
          <p:cNvPr id="974" name="Line 14"/>
          <p:cNvSpPr/>
          <p:nvPr/>
        </p:nvSpPr>
        <p:spPr>
          <a:xfrm flipV="1">
            <a:off x="4232160" y="5830560"/>
            <a:ext cx="1440" cy="60480"/>
          </a:xfrm>
          <a:prstGeom prst="line">
            <a:avLst/>
          </a:prstGeom>
          <a:ln w="17640">
            <a:solidFill>
              <a:srgbClr val="000000"/>
            </a:solidFill>
            <a:round/>
          </a:ln>
        </p:spPr>
        <p:style>
          <a:lnRef idx="0"/>
          <a:fillRef idx="0"/>
          <a:effectRef idx="0"/>
          <a:fontRef idx="minor"/>
        </p:style>
      </p:sp>
      <p:sp>
        <p:nvSpPr>
          <p:cNvPr id="975" name="Line 15"/>
          <p:cNvSpPr/>
          <p:nvPr/>
        </p:nvSpPr>
        <p:spPr>
          <a:xfrm flipV="1">
            <a:off x="5217840" y="5830560"/>
            <a:ext cx="1800" cy="60480"/>
          </a:xfrm>
          <a:prstGeom prst="line">
            <a:avLst/>
          </a:prstGeom>
          <a:ln w="17640">
            <a:solidFill>
              <a:srgbClr val="000000"/>
            </a:solidFill>
            <a:round/>
          </a:ln>
        </p:spPr>
        <p:style>
          <a:lnRef idx="0"/>
          <a:fillRef idx="0"/>
          <a:effectRef idx="0"/>
          <a:fontRef idx="minor"/>
        </p:style>
      </p:sp>
      <p:sp>
        <p:nvSpPr>
          <p:cNvPr id="976" name="Line 16"/>
          <p:cNvSpPr/>
          <p:nvPr/>
        </p:nvSpPr>
        <p:spPr>
          <a:xfrm flipV="1">
            <a:off x="6203880" y="5830560"/>
            <a:ext cx="1440" cy="60480"/>
          </a:xfrm>
          <a:prstGeom prst="line">
            <a:avLst/>
          </a:prstGeom>
          <a:ln w="17640">
            <a:solidFill>
              <a:srgbClr val="000000"/>
            </a:solidFill>
            <a:round/>
          </a:ln>
        </p:spPr>
        <p:style>
          <a:lnRef idx="0"/>
          <a:fillRef idx="0"/>
          <a:effectRef idx="0"/>
          <a:fontRef idx="minor"/>
        </p:style>
      </p:sp>
      <p:sp>
        <p:nvSpPr>
          <p:cNvPr id="977" name="Line 17"/>
          <p:cNvSpPr/>
          <p:nvPr/>
        </p:nvSpPr>
        <p:spPr>
          <a:xfrm flipV="1">
            <a:off x="7188120" y="5830560"/>
            <a:ext cx="1440" cy="60480"/>
          </a:xfrm>
          <a:prstGeom prst="line">
            <a:avLst/>
          </a:prstGeom>
          <a:ln w="17640">
            <a:solidFill>
              <a:srgbClr val="000000"/>
            </a:solidFill>
            <a:round/>
          </a:ln>
        </p:spPr>
        <p:style>
          <a:lnRef idx="0"/>
          <a:fillRef idx="0"/>
          <a:effectRef idx="0"/>
          <a:fontRef idx="minor"/>
        </p:style>
      </p:sp>
      <p:sp>
        <p:nvSpPr>
          <p:cNvPr id="978" name="Line 18"/>
          <p:cNvSpPr/>
          <p:nvPr/>
        </p:nvSpPr>
        <p:spPr>
          <a:xfrm flipV="1">
            <a:off x="8173800" y="5830560"/>
            <a:ext cx="1800" cy="60480"/>
          </a:xfrm>
          <a:prstGeom prst="line">
            <a:avLst/>
          </a:prstGeom>
          <a:ln w="17640">
            <a:solidFill>
              <a:srgbClr val="000000"/>
            </a:solidFill>
            <a:round/>
          </a:ln>
        </p:spPr>
        <p:style>
          <a:lnRef idx="0"/>
          <a:fillRef idx="0"/>
          <a:effectRef idx="0"/>
          <a:fontRef idx="minor"/>
        </p:style>
      </p:sp>
      <p:sp>
        <p:nvSpPr>
          <p:cNvPr id="979" name="CustomShape 19"/>
          <p:cNvSpPr/>
          <p:nvPr/>
        </p:nvSpPr>
        <p:spPr>
          <a:xfrm>
            <a:off x="1027080" y="573552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980" name="CustomShape 20"/>
          <p:cNvSpPr/>
          <p:nvPr/>
        </p:nvSpPr>
        <p:spPr>
          <a:xfrm>
            <a:off x="1027080" y="418140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981" name="CustomShape 21"/>
          <p:cNvSpPr/>
          <p:nvPr/>
        </p:nvSpPr>
        <p:spPr>
          <a:xfrm>
            <a:off x="923760" y="26258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982" name="CustomShape 22"/>
          <p:cNvSpPr/>
          <p:nvPr/>
        </p:nvSpPr>
        <p:spPr>
          <a:xfrm>
            <a:off x="12254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983" name="CustomShape 23"/>
          <p:cNvSpPr/>
          <p:nvPr/>
        </p:nvSpPr>
        <p:spPr>
          <a:xfrm>
            <a:off x="22114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984" name="CustomShape 24"/>
          <p:cNvSpPr/>
          <p:nvPr/>
        </p:nvSpPr>
        <p:spPr>
          <a:xfrm>
            <a:off x="31957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985" name="CustomShape 25"/>
          <p:cNvSpPr/>
          <p:nvPr/>
        </p:nvSpPr>
        <p:spPr>
          <a:xfrm>
            <a:off x="41814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986" name="CustomShape 26"/>
          <p:cNvSpPr/>
          <p:nvPr/>
        </p:nvSpPr>
        <p:spPr>
          <a:xfrm>
            <a:off x="51656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987" name="CustomShape 27"/>
          <p:cNvSpPr/>
          <p:nvPr/>
        </p:nvSpPr>
        <p:spPr>
          <a:xfrm>
            <a:off x="61516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988" name="CustomShape 28"/>
          <p:cNvSpPr/>
          <p:nvPr/>
        </p:nvSpPr>
        <p:spPr>
          <a:xfrm>
            <a:off x="71359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989" name="CustomShape 29"/>
          <p:cNvSpPr/>
          <p:nvPr/>
        </p:nvSpPr>
        <p:spPr>
          <a:xfrm>
            <a:off x="81216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7</a:t>
            </a:r>
            <a:endParaRPr b="0" lang="en-US" sz="1600" spc="-1" strike="noStrike">
              <a:latin typeface="Arial"/>
            </a:endParaRPr>
          </a:p>
        </p:txBody>
      </p:sp>
      <p:sp>
        <p:nvSpPr>
          <p:cNvPr id="990" name="CustomShape 30"/>
          <p:cNvSpPr/>
          <p:nvPr/>
        </p:nvSpPr>
        <p:spPr>
          <a:xfrm>
            <a:off x="6307200" y="2116080"/>
            <a:ext cx="1114200" cy="456840"/>
          </a:xfrm>
          <a:prstGeom prst="rect">
            <a:avLst/>
          </a:prstGeom>
          <a:noFill/>
          <a:ln>
            <a:noFill/>
          </a:ln>
        </p:spPr>
        <p:style>
          <a:lnRef idx="0"/>
          <a:fillRef idx="0"/>
          <a:effectRef idx="0"/>
          <a:fontRef idx="minor"/>
        </p:style>
      </p:sp>
      <p:sp>
        <p:nvSpPr>
          <p:cNvPr id="991" name="CustomShape 31"/>
          <p:cNvSpPr/>
          <p:nvPr/>
        </p:nvSpPr>
        <p:spPr>
          <a:xfrm>
            <a:off x="3732120" y="2116080"/>
            <a:ext cx="1269720" cy="456840"/>
          </a:xfrm>
          <a:prstGeom prst="rect">
            <a:avLst/>
          </a:prstGeom>
          <a:noFill/>
          <a:ln>
            <a:noFill/>
          </a:ln>
        </p:spPr>
        <p:style>
          <a:lnRef idx="0"/>
          <a:fillRef idx="0"/>
          <a:effectRef idx="0"/>
          <a:fontRef idx="minor"/>
        </p:style>
      </p:sp>
      <p:sp>
        <p:nvSpPr>
          <p:cNvPr id="992" name="CustomShape 32"/>
          <p:cNvSpPr/>
          <p:nvPr/>
        </p:nvSpPr>
        <p:spPr>
          <a:xfrm>
            <a:off x="7308720" y="4500720"/>
            <a:ext cx="1269720" cy="682200"/>
          </a:xfrm>
          <a:prstGeom prst="rect">
            <a:avLst/>
          </a:prstGeom>
          <a:noFill/>
          <a:ln>
            <a:noFill/>
          </a:ln>
        </p:spPr>
        <p:style>
          <a:lnRef idx="0"/>
          <a:fillRef idx="0"/>
          <a:effectRef idx="0"/>
          <a:fontRef idx="minor"/>
        </p:style>
      </p:sp>
      <p:sp>
        <p:nvSpPr>
          <p:cNvPr id="993" name="CustomShape 33"/>
          <p:cNvSpPr/>
          <p:nvPr/>
        </p:nvSpPr>
        <p:spPr>
          <a:xfrm>
            <a:off x="525600" y="3238560"/>
            <a:ext cx="717120" cy="267840"/>
          </a:xfrm>
          <a:prstGeom prst="rect">
            <a:avLst/>
          </a:prstGeom>
          <a:noFill/>
          <a:ln>
            <a:noFill/>
          </a:ln>
        </p:spPr>
        <p:style>
          <a:lnRef idx="0"/>
          <a:fillRef idx="0"/>
          <a:effectRef idx="0"/>
          <a:fontRef idx="minor"/>
        </p:style>
      </p:sp>
      <p:sp>
        <p:nvSpPr>
          <p:cNvPr id="994" name="CustomShape 34"/>
          <p:cNvSpPr/>
          <p:nvPr/>
        </p:nvSpPr>
        <p:spPr>
          <a:xfrm>
            <a:off x="557640" y="3273480"/>
            <a:ext cx="6901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Preis </a:t>
            </a:r>
            <a:r>
              <a:rPr b="0" i="1" lang="en-US" sz="1600" spc="-1" strike="noStrike">
                <a:solidFill>
                  <a:srgbClr val="000000"/>
                </a:solidFill>
                <a:latin typeface="Arial"/>
              </a:rPr>
              <a:t>p</a:t>
            </a:r>
            <a:r>
              <a:rPr b="0" lang="en-US" sz="1600" spc="-1" strike="noStrike">
                <a:solidFill>
                  <a:srgbClr val="000000"/>
                </a:solidFill>
                <a:latin typeface="Arial"/>
              </a:rPr>
              <a:t> </a:t>
            </a:r>
            <a:endParaRPr b="0" lang="en-US" sz="1600" spc="-1" strike="noStrike">
              <a:latin typeface="Arial"/>
            </a:endParaRPr>
          </a:p>
        </p:txBody>
      </p:sp>
      <p:sp>
        <p:nvSpPr>
          <p:cNvPr id="995" name="CustomShape 35"/>
          <p:cNvSpPr/>
          <p:nvPr/>
        </p:nvSpPr>
        <p:spPr>
          <a:xfrm>
            <a:off x="3990960" y="5502240"/>
            <a:ext cx="240840" cy="17280"/>
          </a:xfrm>
          <a:custGeom>
            <a:avLst/>
            <a:gdLst/>
            <a:ahLst/>
            <a:rect l="l" t="t" r="r" b="b"/>
            <a:pathLst>
              <a:path w="152" h="11">
                <a:moveTo>
                  <a:pt x="0" y="0"/>
                </a:moveTo>
                <a:lnTo>
                  <a:pt x="76" y="11"/>
                </a:lnTo>
                <a:lnTo>
                  <a:pt x="152" y="11"/>
                </a:lnTo>
              </a:path>
            </a:pathLst>
          </a:custGeom>
          <a:noFill/>
          <a:ln w="25560">
            <a:solidFill>
              <a:srgbClr val="000000"/>
            </a:solidFill>
            <a:round/>
          </a:ln>
        </p:spPr>
        <p:style>
          <a:lnRef idx="0"/>
          <a:fillRef idx="0"/>
          <a:effectRef idx="0"/>
          <a:fontRef idx="minor"/>
        </p:style>
      </p:sp>
      <p:sp>
        <p:nvSpPr>
          <p:cNvPr id="996" name="CustomShape 36"/>
          <p:cNvSpPr/>
          <p:nvPr/>
        </p:nvSpPr>
        <p:spPr>
          <a:xfrm>
            <a:off x="1278000" y="2720880"/>
            <a:ext cx="250560" cy="448920"/>
          </a:xfrm>
          <a:custGeom>
            <a:avLst/>
            <a:gdLst/>
            <a:ahLst/>
            <a:rect l="l" t="t" r="r" b="b"/>
            <a:pathLst>
              <a:path w="158" h="283">
                <a:moveTo>
                  <a:pt x="0" y="0"/>
                </a:moveTo>
                <a:lnTo>
                  <a:pt x="81" y="141"/>
                </a:lnTo>
                <a:lnTo>
                  <a:pt x="158" y="283"/>
                </a:lnTo>
              </a:path>
            </a:pathLst>
          </a:custGeom>
          <a:noFill/>
          <a:ln w="25560">
            <a:solidFill>
              <a:srgbClr val="000000"/>
            </a:solidFill>
            <a:round/>
          </a:ln>
        </p:spPr>
        <p:style>
          <a:lnRef idx="0"/>
          <a:fillRef idx="0"/>
          <a:effectRef idx="0"/>
          <a:fontRef idx="minor"/>
        </p:style>
      </p:sp>
      <p:sp>
        <p:nvSpPr>
          <p:cNvPr id="997" name="CustomShape 37"/>
          <p:cNvSpPr/>
          <p:nvPr/>
        </p:nvSpPr>
        <p:spPr>
          <a:xfrm>
            <a:off x="1528920" y="3170160"/>
            <a:ext cx="240840" cy="406080"/>
          </a:xfrm>
          <a:custGeom>
            <a:avLst/>
            <a:gdLst/>
            <a:ahLst/>
            <a:rect l="l" t="t" r="r" b="b"/>
            <a:pathLst>
              <a:path w="152" h="256">
                <a:moveTo>
                  <a:pt x="0" y="0"/>
                </a:moveTo>
                <a:lnTo>
                  <a:pt x="76" y="130"/>
                </a:lnTo>
                <a:lnTo>
                  <a:pt x="152" y="256"/>
                </a:lnTo>
              </a:path>
            </a:pathLst>
          </a:custGeom>
          <a:noFill/>
          <a:ln w="25560">
            <a:solidFill>
              <a:srgbClr val="000000"/>
            </a:solidFill>
            <a:round/>
          </a:ln>
        </p:spPr>
        <p:style>
          <a:lnRef idx="0"/>
          <a:fillRef idx="0"/>
          <a:effectRef idx="0"/>
          <a:fontRef idx="minor"/>
        </p:style>
      </p:sp>
      <p:sp>
        <p:nvSpPr>
          <p:cNvPr id="998" name="CustomShape 38"/>
          <p:cNvSpPr/>
          <p:nvPr/>
        </p:nvSpPr>
        <p:spPr>
          <a:xfrm>
            <a:off x="1770120" y="3576600"/>
            <a:ext cx="250560" cy="371160"/>
          </a:xfrm>
          <a:custGeom>
            <a:avLst/>
            <a:gdLst/>
            <a:ahLst/>
            <a:rect l="l" t="t" r="r" b="b"/>
            <a:pathLst>
              <a:path w="158" h="234">
                <a:moveTo>
                  <a:pt x="0" y="0"/>
                </a:moveTo>
                <a:lnTo>
                  <a:pt x="76" y="119"/>
                </a:lnTo>
                <a:lnTo>
                  <a:pt x="158" y="234"/>
                </a:lnTo>
              </a:path>
            </a:pathLst>
          </a:custGeom>
          <a:noFill/>
          <a:ln w="25560">
            <a:solidFill>
              <a:srgbClr val="000000"/>
            </a:solidFill>
            <a:round/>
          </a:ln>
        </p:spPr>
        <p:style>
          <a:lnRef idx="0"/>
          <a:fillRef idx="0"/>
          <a:effectRef idx="0"/>
          <a:fontRef idx="minor"/>
        </p:style>
      </p:sp>
      <p:sp>
        <p:nvSpPr>
          <p:cNvPr id="999" name="CustomShape 39"/>
          <p:cNvSpPr/>
          <p:nvPr/>
        </p:nvSpPr>
        <p:spPr>
          <a:xfrm>
            <a:off x="2021040" y="3948120"/>
            <a:ext cx="240840" cy="326520"/>
          </a:xfrm>
          <a:custGeom>
            <a:avLst/>
            <a:gdLst/>
            <a:ahLst/>
            <a:rect l="l" t="t" r="r" b="b"/>
            <a:pathLst>
              <a:path w="152" h="206">
                <a:moveTo>
                  <a:pt x="0" y="0"/>
                </a:moveTo>
                <a:lnTo>
                  <a:pt x="76" y="108"/>
                </a:lnTo>
                <a:lnTo>
                  <a:pt x="152" y="206"/>
                </a:lnTo>
              </a:path>
            </a:pathLst>
          </a:custGeom>
          <a:noFill/>
          <a:ln w="25560">
            <a:solidFill>
              <a:srgbClr val="000000"/>
            </a:solidFill>
            <a:round/>
          </a:ln>
        </p:spPr>
        <p:style>
          <a:lnRef idx="0"/>
          <a:fillRef idx="0"/>
          <a:effectRef idx="0"/>
          <a:fontRef idx="minor"/>
        </p:style>
      </p:sp>
      <p:sp>
        <p:nvSpPr>
          <p:cNvPr id="1000" name="CustomShape 40"/>
          <p:cNvSpPr/>
          <p:nvPr/>
        </p:nvSpPr>
        <p:spPr>
          <a:xfrm>
            <a:off x="2262240" y="4275000"/>
            <a:ext cx="250560" cy="294840"/>
          </a:xfrm>
          <a:custGeom>
            <a:avLst/>
            <a:gdLst/>
            <a:ahLst/>
            <a:rect l="l" t="t" r="r" b="b"/>
            <a:pathLst>
              <a:path w="158" h="186">
                <a:moveTo>
                  <a:pt x="0" y="0"/>
                </a:moveTo>
                <a:lnTo>
                  <a:pt x="77" y="98"/>
                </a:lnTo>
                <a:lnTo>
                  <a:pt x="158" y="186"/>
                </a:lnTo>
              </a:path>
            </a:pathLst>
          </a:custGeom>
          <a:noFill/>
          <a:ln w="25560">
            <a:solidFill>
              <a:srgbClr val="000000"/>
            </a:solidFill>
            <a:round/>
          </a:ln>
        </p:spPr>
        <p:style>
          <a:lnRef idx="0"/>
          <a:fillRef idx="0"/>
          <a:effectRef idx="0"/>
          <a:fontRef idx="minor"/>
        </p:style>
      </p:sp>
      <p:sp>
        <p:nvSpPr>
          <p:cNvPr id="1001" name="CustomShape 41"/>
          <p:cNvSpPr/>
          <p:nvPr/>
        </p:nvSpPr>
        <p:spPr>
          <a:xfrm>
            <a:off x="2513160" y="4570560"/>
            <a:ext cx="242640" cy="248760"/>
          </a:xfrm>
          <a:custGeom>
            <a:avLst/>
            <a:gdLst/>
            <a:ahLst/>
            <a:rect l="l" t="t" r="r" b="b"/>
            <a:pathLst>
              <a:path w="153" h="157">
                <a:moveTo>
                  <a:pt x="0" y="0"/>
                </a:moveTo>
                <a:lnTo>
                  <a:pt x="76" y="81"/>
                </a:lnTo>
                <a:lnTo>
                  <a:pt x="153" y="157"/>
                </a:lnTo>
              </a:path>
            </a:pathLst>
          </a:custGeom>
          <a:noFill/>
          <a:ln w="25560">
            <a:solidFill>
              <a:srgbClr val="000000"/>
            </a:solidFill>
            <a:round/>
          </a:ln>
        </p:spPr>
        <p:style>
          <a:lnRef idx="0"/>
          <a:fillRef idx="0"/>
          <a:effectRef idx="0"/>
          <a:fontRef idx="minor"/>
        </p:style>
      </p:sp>
      <p:sp>
        <p:nvSpPr>
          <p:cNvPr id="1002" name="CustomShape 42"/>
          <p:cNvSpPr/>
          <p:nvPr/>
        </p:nvSpPr>
        <p:spPr>
          <a:xfrm>
            <a:off x="2755800" y="4819680"/>
            <a:ext cx="248760" cy="215640"/>
          </a:xfrm>
          <a:custGeom>
            <a:avLst/>
            <a:gdLst/>
            <a:ahLst/>
            <a:rect l="l" t="t" r="r" b="b"/>
            <a:pathLst>
              <a:path w="157" h="136">
                <a:moveTo>
                  <a:pt x="0" y="0"/>
                </a:moveTo>
                <a:lnTo>
                  <a:pt x="76" y="71"/>
                </a:lnTo>
                <a:lnTo>
                  <a:pt x="157" y="136"/>
                </a:lnTo>
              </a:path>
            </a:pathLst>
          </a:custGeom>
          <a:noFill/>
          <a:ln w="25560">
            <a:solidFill>
              <a:srgbClr val="000000"/>
            </a:solidFill>
            <a:round/>
          </a:ln>
        </p:spPr>
        <p:style>
          <a:lnRef idx="0"/>
          <a:fillRef idx="0"/>
          <a:effectRef idx="0"/>
          <a:fontRef idx="minor"/>
        </p:style>
      </p:sp>
      <p:sp>
        <p:nvSpPr>
          <p:cNvPr id="1003" name="CustomShape 43"/>
          <p:cNvSpPr/>
          <p:nvPr/>
        </p:nvSpPr>
        <p:spPr>
          <a:xfrm>
            <a:off x="3005280" y="5035680"/>
            <a:ext cx="242640" cy="172800"/>
          </a:xfrm>
          <a:custGeom>
            <a:avLst/>
            <a:gdLst/>
            <a:ahLst/>
            <a:rect l="l" t="t" r="r" b="b"/>
            <a:pathLst>
              <a:path w="153" h="109">
                <a:moveTo>
                  <a:pt x="0" y="0"/>
                </a:moveTo>
                <a:lnTo>
                  <a:pt x="77" y="60"/>
                </a:lnTo>
                <a:lnTo>
                  <a:pt x="153" y="109"/>
                </a:lnTo>
              </a:path>
            </a:pathLst>
          </a:custGeom>
          <a:noFill/>
          <a:ln w="25560">
            <a:solidFill>
              <a:srgbClr val="000000"/>
            </a:solidFill>
            <a:round/>
          </a:ln>
        </p:spPr>
        <p:style>
          <a:lnRef idx="0"/>
          <a:fillRef idx="0"/>
          <a:effectRef idx="0"/>
          <a:fontRef idx="minor"/>
        </p:style>
      </p:sp>
      <p:sp>
        <p:nvSpPr>
          <p:cNvPr id="1004" name="CustomShape 44"/>
          <p:cNvSpPr/>
          <p:nvPr/>
        </p:nvSpPr>
        <p:spPr>
          <a:xfrm>
            <a:off x="3247920" y="5208480"/>
            <a:ext cx="250560" cy="137880"/>
          </a:xfrm>
          <a:custGeom>
            <a:avLst/>
            <a:gdLst/>
            <a:ahLst/>
            <a:rect l="l" t="t" r="r" b="b"/>
            <a:pathLst>
              <a:path w="158" h="87">
                <a:moveTo>
                  <a:pt x="0" y="0"/>
                </a:moveTo>
                <a:lnTo>
                  <a:pt x="76" y="49"/>
                </a:lnTo>
                <a:lnTo>
                  <a:pt x="158" y="87"/>
                </a:lnTo>
              </a:path>
            </a:pathLst>
          </a:custGeom>
          <a:noFill/>
          <a:ln w="25560">
            <a:solidFill>
              <a:srgbClr val="000000"/>
            </a:solidFill>
            <a:round/>
          </a:ln>
        </p:spPr>
        <p:style>
          <a:lnRef idx="0"/>
          <a:fillRef idx="0"/>
          <a:effectRef idx="0"/>
          <a:fontRef idx="minor"/>
        </p:style>
      </p:sp>
      <p:sp>
        <p:nvSpPr>
          <p:cNvPr id="1005" name="CustomShape 45"/>
          <p:cNvSpPr/>
          <p:nvPr/>
        </p:nvSpPr>
        <p:spPr>
          <a:xfrm>
            <a:off x="3498840" y="5346720"/>
            <a:ext cx="240840" cy="95040"/>
          </a:xfrm>
          <a:custGeom>
            <a:avLst/>
            <a:gdLst/>
            <a:ahLst/>
            <a:rect l="l" t="t" r="r" b="b"/>
            <a:pathLst>
              <a:path w="152" h="60">
                <a:moveTo>
                  <a:pt x="0" y="0"/>
                </a:moveTo>
                <a:lnTo>
                  <a:pt x="76" y="33"/>
                </a:lnTo>
                <a:lnTo>
                  <a:pt x="152" y="60"/>
                </a:lnTo>
              </a:path>
            </a:pathLst>
          </a:custGeom>
          <a:noFill/>
          <a:ln w="25560">
            <a:solidFill>
              <a:srgbClr val="000000"/>
            </a:solidFill>
            <a:round/>
          </a:ln>
        </p:spPr>
        <p:style>
          <a:lnRef idx="0"/>
          <a:fillRef idx="0"/>
          <a:effectRef idx="0"/>
          <a:fontRef idx="minor"/>
        </p:style>
      </p:sp>
      <p:sp>
        <p:nvSpPr>
          <p:cNvPr id="1006" name="CustomShape 46"/>
          <p:cNvSpPr/>
          <p:nvPr/>
        </p:nvSpPr>
        <p:spPr>
          <a:xfrm>
            <a:off x="3740040" y="5442120"/>
            <a:ext cx="250560" cy="60120"/>
          </a:xfrm>
          <a:custGeom>
            <a:avLst/>
            <a:gdLst/>
            <a:ahLst/>
            <a:rect l="l" t="t" r="r" b="b"/>
            <a:pathLst>
              <a:path w="158" h="38">
                <a:moveTo>
                  <a:pt x="0" y="0"/>
                </a:moveTo>
                <a:lnTo>
                  <a:pt x="76" y="22"/>
                </a:lnTo>
                <a:lnTo>
                  <a:pt x="158" y="38"/>
                </a:lnTo>
              </a:path>
            </a:pathLst>
          </a:custGeom>
          <a:noFill/>
          <a:ln w="25560">
            <a:solidFill>
              <a:srgbClr val="000000"/>
            </a:solidFill>
            <a:round/>
          </a:ln>
        </p:spPr>
        <p:style>
          <a:lnRef idx="0"/>
          <a:fillRef idx="0"/>
          <a:effectRef idx="0"/>
          <a:fontRef idx="minor"/>
        </p:style>
      </p:sp>
      <p:sp>
        <p:nvSpPr>
          <p:cNvPr id="1007" name="CustomShape 47"/>
          <p:cNvSpPr/>
          <p:nvPr/>
        </p:nvSpPr>
        <p:spPr>
          <a:xfrm>
            <a:off x="4232160" y="5502240"/>
            <a:ext cx="250560" cy="17280"/>
          </a:xfrm>
          <a:custGeom>
            <a:avLst/>
            <a:gdLst/>
            <a:ahLst/>
            <a:rect l="l" t="t" r="r" b="b"/>
            <a:pathLst>
              <a:path w="158" h="11">
                <a:moveTo>
                  <a:pt x="0" y="11"/>
                </a:moveTo>
                <a:lnTo>
                  <a:pt x="77" y="11"/>
                </a:lnTo>
                <a:lnTo>
                  <a:pt x="158" y="0"/>
                </a:lnTo>
              </a:path>
            </a:pathLst>
          </a:custGeom>
          <a:noFill/>
          <a:ln w="25560">
            <a:solidFill>
              <a:srgbClr val="000000"/>
            </a:solidFill>
            <a:round/>
          </a:ln>
        </p:spPr>
        <p:style>
          <a:lnRef idx="0"/>
          <a:fillRef idx="0"/>
          <a:effectRef idx="0"/>
          <a:fontRef idx="minor"/>
        </p:style>
      </p:sp>
      <p:sp>
        <p:nvSpPr>
          <p:cNvPr id="1008" name="CustomShape 48"/>
          <p:cNvSpPr/>
          <p:nvPr/>
        </p:nvSpPr>
        <p:spPr>
          <a:xfrm>
            <a:off x="4483080" y="5442120"/>
            <a:ext cx="242640" cy="60120"/>
          </a:xfrm>
          <a:custGeom>
            <a:avLst/>
            <a:gdLst/>
            <a:ahLst/>
            <a:rect l="l" t="t" r="r" b="b"/>
            <a:pathLst>
              <a:path w="153" h="38">
                <a:moveTo>
                  <a:pt x="0" y="38"/>
                </a:moveTo>
                <a:lnTo>
                  <a:pt x="77" y="22"/>
                </a:lnTo>
                <a:lnTo>
                  <a:pt x="153" y="0"/>
                </a:lnTo>
              </a:path>
            </a:pathLst>
          </a:custGeom>
          <a:noFill/>
          <a:ln w="25560">
            <a:solidFill>
              <a:srgbClr val="000000"/>
            </a:solidFill>
            <a:round/>
          </a:ln>
        </p:spPr>
        <p:style>
          <a:lnRef idx="0"/>
          <a:fillRef idx="0"/>
          <a:effectRef idx="0"/>
          <a:fontRef idx="minor"/>
        </p:style>
      </p:sp>
      <p:sp>
        <p:nvSpPr>
          <p:cNvPr id="1009" name="CustomShape 49"/>
          <p:cNvSpPr/>
          <p:nvPr/>
        </p:nvSpPr>
        <p:spPr>
          <a:xfrm>
            <a:off x="4726080" y="5346720"/>
            <a:ext cx="250560" cy="95040"/>
          </a:xfrm>
          <a:custGeom>
            <a:avLst/>
            <a:gdLst/>
            <a:ahLst/>
            <a:rect l="l" t="t" r="r" b="b"/>
            <a:pathLst>
              <a:path w="158" h="60">
                <a:moveTo>
                  <a:pt x="0" y="60"/>
                </a:moveTo>
                <a:lnTo>
                  <a:pt x="76" y="33"/>
                </a:lnTo>
                <a:lnTo>
                  <a:pt x="158" y="0"/>
                </a:lnTo>
              </a:path>
            </a:pathLst>
          </a:custGeom>
          <a:noFill/>
          <a:ln w="25560">
            <a:solidFill>
              <a:srgbClr val="000000"/>
            </a:solidFill>
            <a:round/>
          </a:ln>
        </p:spPr>
        <p:style>
          <a:lnRef idx="0"/>
          <a:fillRef idx="0"/>
          <a:effectRef idx="0"/>
          <a:fontRef idx="minor"/>
        </p:style>
      </p:sp>
      <p:sp>
        <p:nvSpPr>
          <p:cNvPr id="1010" name="CustomShape 50"/>
          <p:cNvSpPr/>
          <p:nvPr/>
        </p:nvSpPr>
        <p:spPr>
          <a:xfrm>
            <a:off x="4976640" y="5208480"/>
            <a:ext cx="240840" cy="137880"/>
          </a:xfrm>
          <a:custGeom>
            <a:avLst/>
            <a:gdLst/>
            <a:ahLst/>
            <a:rect l="l" t="t" r="r" b="b"/>
            <a:pathLst>
              <a:path w="152" h="87">
                <a:moveTo>
                  <a:pt x="0" y="87"/>
                </a:moveTo>
                <a:lnTo>
                  <a:pt x="76" y="49"/>
                </a:lnTo>
                <a:lnTo>
                  <a:pt x="152" y="0"/>
                </a:lnTo>
              </a:path>
            </a:pathLst>
          </a:custGeom>
          <a:noFill/>
          <a:ln w="25560">
            <a:solidFill>
              <a:srgbClr val="000000"/>
            </a:solidFill>
            <a:round/>
          </a:ln>
        </p:spPr>
        <p:style>
          <a:lnRef idx="0"/>
          <a:fillRef idx="0"/>
          <a:effectRef idx="0"/>
          <a:fontRef idx="minor"/>
        </p:style>
      </p:sp>
      <p:sp>
        <p:nvSpPr>
          <p:cNvPr id="1011" name="CustomShape 51"/>
          <p:cNvSpPr/>
          <p:nvPr/>
        </p:nvSpPr>
        <p:spPr>
          <a:xfrm>
            <a:off x="5218200" y="5035680"/>
            <a:ext cx="250560" cy="172800"/>
          </a:xfrm>
          <a:custGeom>
            <a:avLst/>
            <a:gdLst/>
            <a:ahLst/>
            <a:rect l="l" t="t" r="r" b="b"/>
            <a:pathLst>
              <a:path w="158" h="109">
                <a:moveTo>
                  <a:pt x="0" y="109"/>
                </a:moveTo>
                <a:lnTo>
                  <a:pt x="76" y="60"/>
                </a:lnTo>
                <a:lnTo>
                  <a:pt x="158" y="0"/>
                </a:lnTo>
              </a:path>
            </a:pathLst>
          </a:custGeom>
          <a:noFill/>
          <a:ln w="25560">
            <a:solidFill>
              <a:srgbClr val="000000"/>
            </a:solidFill>
            <a:round/>
          </a:ln>
        </p:spPr>
        <p:style>
          <a:lnRef idx="0"/>
          <a:fillRef idx="0"/>
          <a:effectRef idx="0"/>
          <a:fontRef idx="minor"/>
        </p:style>
      </p:sp>
      <p:sp>
        <p:nvSpPr>
          <p:cNvPr id="1012" name="CustomShape 52"/>
          <p:cNvSpPr/>
          <p:nvPr/>
        </p:nvSpPr>
        <p:spPr>
          <a:xfrm>
            <a:off x="5468760" y="4819680"/>
            <a:ext cx="240840" cy="215640"/>
          </a:xfrm>
          <a:custGeom>
            <a:avLst/>
            <a:gdLst/>
            <a:ahLst/>
            <a:rect l="l" t="t" r="r" b="b"/>
            <a:pathLst>
              <a:path w="152" h="136">
                <a:moveTo>
                  <a:pt x="0" y="136"/>
                </a:moveTo>
                <a:lnTo>
                  <a:pt x="76" y="71"/>
                </a:lnTo>
                <a:lnTo>
                  <a:pt x="152" y="0"/>
                </a:lnTo>
              </a:path>
            </a:pathLst>
          </a:custGeom>
          <a:noFill/>
          <a:ln w="25560">
            <a:solidFill>
              <a:srgbClr val="000000"/>
            </a:solidFill>
            <a:round/>
          </a:ln>
        </p:spPr>
        <p:style>
          <a:lnRef idx="0"/>
          <a:fillRef idx="0"/>
          <a:effectRef idx="0"/>
          <a:fontRef idx="minor"/>
        </p:style>
      </p:sp>
      <p:sp>
        <p:nvSpPr>
          <p:cNvPr id="1013" name="CustomShape 53"/>
          <p:cNvSpPr/>
          <p:nvPr/>
        </p:nvSpPr>
        <p:spPr>
          <a:xfrm>
            <a:off x="5710320" y="4570560"/>
            <a:ext cx="250560" cy="248760"/>
          </a:xfrm>
          <a:custGeom>
            <a:avLst/>
            <a:gdLst/>
            <a:ahLst/>
            <a:rect l="l" t="t" r="r" b="b"/>
            <a:pathLst>
              <a:path w="158" h="157">
                <a:moveTo>
                  <a:pt x="0" y="157"/>
                </a:moveTo>
                <a:lnTo>
                  <a:pt x="76" y="81"/>
                </a:lnTo>
                <a:lnTo>
                  <a:pt x="158" y="0"/>
                </a:lnTo>
              </a:path>
            </a:pathLst>
          </a:custGeom>
          <a:noFill/>
          <a:ln w="25560">
            <a:solidFill>
              <a:srgbClr val="000000"/>
            </a:solidFill>
            <a:round/>
          </a:ln>
        </p:spPr>
        <p:style>
          <a:lnRef idx="0"/>
          <a:fillRef idx="0"/>
          <a:effectRef idx="0"/>
          <a:fontRef idx="minor"/>
        </p:style>
      </p:sp>
      <p:sp>
        <p:nvSpPr>
          <p:cNvPr id="1014" name="CustomShape 54"/>
          <p:cNvSpPr/>
          <p:nvPr/>
        </p:nvSpPr>
        <p:spPr>
          <a:xfrm>
            <a:off x="5961240" y="4275000"/>
            <a:ext cx="242640" cy="294840"/>
          </a:xfrm>
          <a:custGeom>
            <a:avLst/>
            <a:gdLst/>
            <a:ahLst/>
            <a:rect l="l" t="t" r="r" b="b"/>
            <a:pathLst>
              <a:path w="153" h="186">
                <a:moveTo>
                  <a:pt x="0" y="186"/>
                </a:moveTo>
                <a:lnTo>
                  <a:pt x="76" y="98"/>
                </a:lnTo>
                <a:lnTo>
                  <a:pt x="153" y="0"/>
                </a:lnTo>
              </a:path>
            </a:pathLst>
          </a:custGeom>
          <a:noFill/>
          <a:ln w="25560">
            <a:solidFill>
              <a:srgbClr val="000000"/>
            </a:solidFill>
            <a:round/>
          </a:ln>
        </p:spPr>
        <p:style>
          <a:lnRef idx="0"/>
          <a:fillRef idx="0"/>
          <a:effectRef idx="0"/>
          <a:fontRef idx="minor"/>
        </p:style>
      </p:sp>
      <p:sp>
        <p:nvSpPr>
          <p:cNvPr id="1015" name="CustomShape 55"/>
          <p:cNvSpPr/>
          <p:nvPr/>
        </p:nvSpPr>
        <p:spPr>
          <a:xfrm>
            <a:off x="6203880" y="3948120"/>
            <a:ext cx="248760" cy="326520"/>
          </a:xfrm>
          <a:custGeom>
            <a:avLst/>
            <a:gdLst/>
            <a:ahLst/>
            <a:rect l="l" t="t" r="r" b="b"/>
            <a:pathLst>
              <a:path w="157" h="206">
                <a:moveTo>
                  <a:pt x="0" y="206"/>
                </a:moveTo>
                <a:lnTo>
                  <a:pt x="76" y="108"/>
                </a:lnTo>
                <a:lnTo>
                  <a:pt x="157" y="0"/>
                </a:lnTo>
              </a:path>
            </a:pathLst>
          </a:custGeom>
          <a:noFill/>
          <a:ln w="25560">
            <a:solidFill>
              <a:srgbClr val="000000"/>
            </a:solidFill>
            <a:round/>
          </a:ln>
        </p:spPr>
        <p:style>
          <a:lnRef idx="0"/>
          <a:fillRef idx="0"/>
          <a:effectRef idx="0"/>
          <a:fontRef idx="minor"/>
        </p:style>
      </p:sp>
      <p:sp>
        <p:nvSpPr>
          <p:cNvPr id="1016" name="CustomShape 56"/>
          <p:cNvSpPr/>
          <p:nvPr/>
        </p:nvSpPr>
        <p:spPr>
          <a:xfrm>
            <a:off x="6453360" y="3576600"/>
            <a:ext cx="242640" cy="371160"/>
          </a:xfrm>
          <a:custGeom>
            <a:avLst/>
            <a:gdLst/>
            <a:ahLst/>
            <a:rect l="l" t="t" r="r" b="b"/>
            <a:pathLst>
              <a:path w="153" h="234">
                <a:moveTo>
                  <a:pt x="0" y="234"/>
                </a:moveTo>
                <a:lnTo>
                  <a:pt x="77" y="119"/>
                </a:lnTo>
                <a:lnTo>
                  <a:pt x="153" y="0"/>
                </a:lnTo>
              </a:path>
            </a:pathLst>
          </a:custGeom>
          <a:noFill/>
          <a:ln w="25560">
            <a:solidFill>
              <a:srgbClr val="000000"/>
            </a:solidFill>
            <a:round/>
          </a:ln>
        </p:spPr>
        <p:style>
          <a:lnRef idx="0"/>
          <a:fillRef idx="0"/>
          <a:effectRef idx="0"/>
          <a:fontRef idx="minor"/>
        </p:style>
      </p:sp>
      <p:sp>
        <p:nvSpPr>
          <p:cNvPr id="1017" name="CustomShape 57"/>
          <p:cNvSpPr/>
          <p:nvPr/>
        </p:nvSpPr>
        <p:spPr>
          <a:xfrm>
            <a:off x="6696000" y="3170160"/>
            <a:ext cx="250560" cy="406080"/>
          </a:xfrm>
          <a:custGeom>
            <a:avLst/>
            <a:gdLst/>
            <a:ahLst/>
            <a:rect l="l" t="t" r="r" b="b"/>
            <a:pathLst>
              <a:path w="158" h="256">
                <a:moveTo>
                  <a:pt x="0" y="256"/>
                </a:moveTo>
                <a:lnTo>
                  <a:pt x="76" y="130"/>
                </a:lnTo>
                <a:lnTo>
                  <a:pt x="158" y="0"/>
                </a:lnTo>
              </a:path>
            </a:pathLst>
          </a:custGeom>
          <a:noFill/>
          <a:ln w="25560">
            <a:solidFill>
              <a:srgbClr val="000000"/>
            </a:solidFill>
            <a:round/>
          </a:ln>
        </p:spPr>
        <p:style>
          <a:lnRef idx="0"/>
          <a:fillRef idx="0"/>
          <a:effectRef idx="0"/>
          <a:fontRef idx="minor"/>
        </p:style>
      </p:sp>
      <p:sp>
        <p:nvSpPr>
          <p:cNvPr id="1018" name="CustomShape 58"/>
          <p:cNvSpPr/>
          <p:nvPr/>
        </p:nvSpPr>
        <p:spPr>
          <a:xfrm>
            <a:off x="6946920" y="2720880"/>
            <a:ext cx="240840" cy="448920"/>
          </a:xfrm>
          <a:custGeom>
            <a:avLst/>
            <a:gdLst/>
            <a:ahLst/>
            <a:rect l="l" t="t" r="r" b="b"/>
            <a:pathLst>
              <a:path w="152" h="283">
                <a:moveTo>
                  <a:pt x="0" y="283"/>
                </a:moveTo>
                <a:lnTo>
                  <a:pt x="76" y="147"/>
                </a:lnTo>
                <a:lnTo>
                  <a:pt x="152" y="0"/>
                </a:lnTo>
              </a:path>
            </a:pathLst>
          </a:custGeom>
          <a:noFill/>
          <a:ln w="25560">
            <a:solidFill>
              <a:srgbClr val="000000"/>
            </a:solidFill>
            <a:round/>
          </a:ln>
        </p:spPr>
        <p:style>
          <a:lnRef idx="0"/>
          <a:fillRef idx="0"/>
          <a:effectRef idx="0"/>
          <a:fontRef idx="minor"/>
        </p:style>
      </p:sp>
      <p:sp>
        <p:nvSpPr>
          <p:cNvPr id="1019" name="CustomShape 59"/>
          <p:cNvSpPr/>
          <p:nvPr/>
        </p:nvSpPr>
        <p:spPr>
          <a:xfrm>
            <a:off x="7188120" y="2236680"/>
            <a:ext cx="250560" cy="483840"/>
          </a:xfrm>
          <a:custGeom>
            <a:avLst/>
            <a:gdLst/>
            <a:ahLst/>
            <a:rect l="l" t="t" r="r" b="b"/>
            <a:pathLst>
              <a:path w="158" h="305">
                <a:moveTo>
                  <a:pt x="0" y="305"/>
                </a:moveTo>
                <a:lnTo>
                  <a:pt x="76" y="158"/>
                </a:lnTo>
                <a:lnTo>
                  <a:pt x="158" y="0"/>
                </a:lnTo>
              </a:path>
            </a:pathLst>
          </a:custGeom>
          <a:noFill/>
          <a:ln w="25560">
            <a:solidFill>
              <a:srgbClr val="000000"/>
            </a:solidFill>
            <a:round/>
          </a:ln>
        </p:spPr>
        <p:style>
          <a:lnRef idx="0"/>
          <a:fillRef idx="0"/>
          <a:effectRef idx="0"/>
          <a:fontRef idx="minor"/>
        </p:style>
      </p:sp>
      <p:sp>
        <p:nvSpPr>
          <p:cNvPr id="1020" name="CustomShape 60"/>
          <p:cNvSpPr/>
          <p:nvPr/>
        </p:nvSpPr>
        <p:spPr>
          <a:xfrm>
            <a:off x="7439040" y="1709640"/>
            <a:ext cx="240840" cy="526680"/>
          </a:xfrm>
          <a:custGeom>
            <a:avLst/>
            <a:gdLst/>
            <a:ahLst/>
            <a:rect l="l" t="t" r="r" b="b"/>
            <a:pathLst>
              <a:path w="152" h="332">
                <a:moveTo>
                  <a:pt x="0" y="332"/>
                </a:moveTo>
                <a:lnTo>
                  <a:pt x="76" y="168"/>
                </a:lnTo>
                <a:lnTo>
                  <a:pt x="152" y="0"/>
                </a:lnTo>
              </a:path>
            </a:pathLst>
          </a:custGeom>
          <a:noFill/>
          <a:ln w="25560">
            <a:solidFill>
              <a:srgbClr val="000000"/>
            </a:solidFill>
            <a:round/>
          </a:ln>
        </p:spPr>
        <p:style>
          <a:lnRef idx="0"/>
          <a:fillRef idx="0"/>
          <a:effectRef idx="0"/>
          <a:fontRef idx="minor"/>
        </p:style>
      </p:sp>
      <p:sp>
        <p:nvSpPr>
          <p:cNvPr id="1021" name="CustomShape 61"/>
          <p:cNvSpPr/>
          <p:nvPr/>
        </p:nvSpPr>
        <p:spPr>
          <a:xfrm>
            <a:off x="6799320" y="3308400"/>
            <a:ext cx="77400" cy="85320"/>
          </a:xfrm>
          <a:custGeom>
            <a:avLst/>
            <a:gdLst/>
            <a:ahLst/>
            <a:rect l="l" t="t" r="r" b="b"/>
            <a:pathLst>
              <a:path w="49" h="54">
                <a:moveTo>
                  <a:pt x="16" y="0"/>
                </a:moveTo>
                <a:lnTo>
                  <a:pt x="0" y="16"/>
                </a:lnTo>
                <a:lnTo>
                  <a:pt x="0" y="38"/>
                </a:lnTo>
                <a:lnTo>
                  <a:pt x="16" y="54"/>
                </a:lnTo>
                <a:lnTo>
                  <a:pt x="33" y="54"/>
                </a:lnTo>
                <a:lnTo>
                  <a:pt x="49" y="38"/>
                </a:lnTo>
                <a:lnTo>
                  <a:pt x="49" y="16"/>
                </a:lnTo>
                <a:lnTo>
                  <a:pt x="33" y="0"/>
                </a:lnTo>
                <a:lnTo>
                  <a:pt x="16" y="0"/>
                </a:lnTo>
                <a:close/>
              </a:path>
            </a:pathLst>
          </a:custGeom>
          <a:solidFill>
            <a:srgbClr val="ff0000"/>
          </a:solidFill>
          <a:ln w="7920">
            <a:solidFill>
              <a:srgbClr val="000000"/>
            </a:solidFill>
            <a:round/>
          </a:ln>
        </p:spPr>
        <p:style>
          <a:lnRef idx="0"/>
          <a:fillRef idx="0"/>
          <a:effectRef idx="0"/>
          <a:fontRef idx="minor"/>
        </p:style>
      </p:sp>
      <p:sp>
        <p:nvSpPr>
          <p:cNvPr id="1022" name="CustomShape 62"/>
          <p:cNvSpPr/>
          <p:nvPr/>
        </p:nvSpPr>
        <p:spPr>
          <a:xfrm>
            <a:off x="7818480" y="5927760"/>
            <a:ext cx="882360" cy="266400"/>
          </a:xfrm>
          <a:prstGeom prst="rect">
            <a:avLst/>
          </a:prstGeom>
          <a:solidFill>
            <a:srgbClr val="ffffff"/>
          </a:solidFill>
          <a:ln>
            <a:noFill/>
          </a:ln>
        </p:spPr>
        <p:style>
          <a:lnRef idx="0"/>
          <a:fillRef idx="0"/>
          <a:effectRef idx="0"/>
          <a:fontRef idx="minor"/>
        </p:style>
      </p:sp>
      <p:sp>
        <p:nvSpPr>
          <p:cNvPr id="1023" name="CustomShape 63"/>
          <p:cNvSpPr/>
          <p:nvPr/>
        </p:nvSpPr>
        <p:spPr>
          <a:xfrm>
            <a:off x="7703640" y="594684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1024" name="CustomShape 64"/>
          <p:cNvSpPr/>
          <p:nvPr/>
        </p:nvSpPr>
        <p:spPr>
          <a:xfrm>
            <a:off x="6696000" y="5892840"/>
            <a:ext cx="258480" cy="275760"/>
          </a:xfrm>
          <a:prstGeom prst="rect">
            <a:avLst/>
          </a:prstGeom>
          <a:noFill/>
          <a:ln>
            <a:noFill/>
          </a:ln>
        </p:spPr>
        <p:style>
          <a:lnRef idx="0"/>
          <a:fillRef idx="0"/>
          <a:effectRef idx="0"/>
          <a:fontRef idx="minor"/>
        </p:style>
      </p:sp>
      <p:sp>
        <p:nvSpPr>
          <p:cNvPr id="1025" name="CustomShape 65"/>
          <p:cNvSpPr/>
          <p:nvPr/>
        </p:nvSpPr>
        <p:spPr>
          <a:xfrm>
            <a:off x="5011560" y="2866320"/>
            <a:ext cx="174924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Gewinnmaximum</a:t>
            </a:r>
            <a:endParaRPr b="0" lang="en-US" sz="1600" spc="-1" strike="noStrike">
              <a:latin typeface="Arial"/>
            </a:endParaRPr>
          </a:p>
        </p:txBody>
      </p:sp>
      <p:sp>
        <p:nvSpPr>
          <p:cNvPr id="1026" name="CustomShape 66"/>
          <p:cNvSpPr/>
          <p:nvPr/>
        </p:nvSpPr>
        <p:spPr>
          <a:xfrm>
            <a:off x="5951880" y="1761840"/>
            <a:ext cx="12081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Grenzkosten </a:t>
            </a:r>
            <a:endParaRPr b="0" lang="en-US" sz="1600" spc="-1" strike="noStrike">
              <a:latin typeface="Arial"/>
            </a:endParaRPr>
          </a:p>
        </p:txBody>
      </p:sp>
      <p:sp>
        <p:nvSpPr>
          <p:cNvPr id="1027" name="CustomShape 67"/>
          <p:cNvSpPr/>
          <p:nvPr/>
        </p:nvSpPr>
        <p:spPr>
          <a:xfrm>
            <a:off x="5731200" y="1761840"/>
            <a:ext cx="1649880" cy="379800"/>
          </a:xfrm>
          <a:prstGeom prst="rect">
            <a:avLst/>
          </a:prstGeom>
          <a:blipFill rotWithShape="0">
            <a:blip r:embed="rId1"/>
            <a:stretch>
              <a:fillRect l="-7377" t="-1574" r="-725" b="-19291"/>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timing>
    <p:tnLst>
      <p:par>
        <p:cTn id="150" dur="indefinite" restart="never" nodeType="tmRoot">
          <p:childTnLst>
            <p:seq>
              <p:cTn id="151" dur="indefinite" nodeType="mainSeq">
                <p:childTnLst>
                  <p:par>
                    <p:cTn id="152" nodeType="clickEffect" fill="hold">
                      <p:stCondLst>
                        <p:cond delay="0"/>
                      </p:stCondLst>
                      <p:childTnLst>
                        <p:par>
                          <p:cTn id="153" nodeType="withEffect" fill="hold">
                            <p:stCondLst>
                              <p:cond delay="0"/>
                            </p:stCondLst>
                            <p:childTnLst>
                              <p:par>
                                <p:cTn id="154" nodeType="withEffect" fill="hold" presetClass="entr" presetID="3" presetSubtype="10">
                                  <p:stCondLst>
                                    <p:cond delay="0"/>
                                  </p:stCondLst>
                                  <p:childTnLst>
                                    <p:set>
                                      <p:cBhvr>
                                        <p:cTn id="155" dur="1" fill="hold">
                                          <p:stCondLst>
                                            <p:cond delay="0"/>
                                          </p:stCondLst>
                                        </p:cTn>
                                        <p:tgtEl>
                                          <p:spTgt spid="1025"/>
                                        </p:tgtEl>
                                        <p:attrNameLst>
                                          <p:attrName>style.visibility</p:attrName>
                                        </p:attrNameLst>
                                      </p:cBhvr>
                                      <p:to>
                                        <p:strVal val="visible"/>
                                      </p:to>
                                    </p:set>
                                    <p:animEffect filter="blinds(horizontal)" transition="in">
                                      <p:cBhvr additive="repl">
                                        <p:cTn id="156" dur="500"/>
                                        <p:tgtEl>
                                          <p:spTgt spid="1025"/>
                                        </p:tgtEl>
                                      </p:cBhvr>
                                    </p:animEffect>
                                  </p:childTnLst>
                                </p:cTn>
                              </p:par>
                            </p:childTnLst>
                          </p:cTn>
                        </p:par>
                      </p:childTnLst>
                    </p:cTn>
                  </p:par>
                  <p:par>
                    <p:cTn id="157" nodeType="clickEffect" fill="hold">
                      <p:stCondLst>
                        <p:cond delay="indefinite"/>
                      </p:stCondLst>
                      <p:childTnLst>
                        <p:par>
                          <p:cTn id="158" nodeType="withEffect" fill="hold">
                            <p:stCondLst>
                              <p:cond delay="0"/>
                            </p:stCondLst>
                            <p:childTnLst>
                              <p:par>
                                <p:cTn id="159" nodeType="clickEffect" fill="hold" presetClass="entr" presetID="3" presetSubtype="10">
                                  <p:stCondLst>
                                    <p:cond delay="0"/>
                                  </p:stCondLst>
                                  <p:childTnLst>
                                    <p:set>
                                      <p:cBhvr>
                                        <p:cTn id="160" dur="1" fill="hold">
                                          <p:stCondLst>
                                            <p:cond delay="0"/>
                                          </p:stCondLst>
                                        </p:cTn>
                                        <p:tgtEl>
                                          <p:spTgt spid="961"/>
                                        </p:tgtEl>
                                        <p:attrNameLst>
                                          <p:attrName>style.visibility</p:attrName>
                                        </p:attrNameLst>
                                      </p:cBhvr>
                                      <p:to>
                                        <p:strVal val="visible"/>
                                      </p:to>
                                    </p:set>
                                    <p:animEffect filter="blinds(horizontal)" transition="in">
                                      <p:cBhvr additive="repl">
                                        <p:cTn id="161" dur="500"/>
                                        <p:tgtEl>
                                          <p:spTgt spid="9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28" name="Group 1"/>
          <p:cNvGrpSpPr/>
          <p:nvPr/>
        </p:nvGrpSpPr>
        <p:grpSpPr>
          <a:xfrm>
            <a:off x="6738840" y="3387600"/>
            <a:ext cx="237240" cy="2809080"/>
            <a:chOff x="6738840" y="3387600"/>
            <a:chExt cx="237240" cy="2809080"/>
          </a:xfrm>
        </p:grpSpPr>
        <p:sp>
          <p:nvSpPr>
            <p:cNvPr id="1029" name="CustomShape 2"/>
            <p:cNvSpPr/>
            <p:nvPr/>
          </p:nvSpPr>
          <p:spPr>
            <a:xfrm>
              <a:off x="6738840" y="5952960"/>
              <a:ext cx="237240" cy="243720"/>
            </a:xfrm>
            <a:prstGeom prst="rect">
              <a:avLst/>
            </a:prstGeom>
            <a:noFill/>
            <a:ln>
              <a:noFill/>
            </a:ln>
          </p:spPr>
          <p:style>
            <a:lnRef idx="0"/>
            <a:fillRef idx="0"/>
            <a:effectRef idx="0"/>
            <a:fontRef idx="minor"/>
          </p:style>
          <p:txBody>
            <a:bodyPr wrap="none" lIns="0" rIns="0" tIns="0" bIns="0"/>
            <a:p>
              <a:pPr>
                <a:lnSpc>
                  <a:spcPct val="100000"/>
                </a:lnSpc>
              </a:pPr>
              <a:r>
                <a:rPr b="1" lang="en-US" sz="1600" spc="-1" strike="noStrike">
                  <a:solidFill>
                    <a:srgbClr val="000000"/>
                  </a:solidFill>
                  <a:latin typeface="Arial"/>
                </a:rPr>
                <a:t>Q*</a:t>
              </a:r>
              <a:endParaRPr b="0" lang="en-US" sz="1600" spc="-1" strike="noStrike">
                <a:latin typeface="Arial"/>
              </a:endParaRPr>
            </a:p>
          </p:txBody>
        </p:sp>
        <p:sp>
          <p:nvSpPr>
            <p:cNvPr id="1030" name="Line 3"/>
            <p:cNvSpPr/>
            <p:nvPr/>
          </p:nvSpPr>
          <p:spPr>
            <a:xfrm>
              <a:off x="6838920" y="3387600"/>
              <a:ext cx="360" cy="2433600"/>
            </a:xfrm>
            <a:prstGeom prst="line">
              <a:avLst/>
            </a:prstGeom>
            <a:ln cap="rnd" w="9360">
              <a:solidFill>
                <a:schemeClr val="tx1"/>
              </a:solidFill>
              <a:custDash>
                <a:ds d="100000" sp="100000"/>
              </a:custDash>
              <a:round/>
            </a:ln>
          </p:spPr>
          <p:style>
            <a:lnRef idx="0"/>
            <a:fillRef idx="0"/>
            <a:effectRef idx="0"/>
            <a:fontRef idx="minor"/>
          </p:style>
        </p:sp>
      </p:grpSp>
      <p:sp>
        <p:nvSpPr>
          <p:cNvPr id="1031" name="CustomShape 4"/>
          <p:cNvSpPr/>
          <p:nvPr/>
        </p:nvSpPr>
        <p:spPr>
          <a:xfrm>
            <a:off x="1308240" y="3352680"/>
            <a:ext cx="5517720" cy="520200"/>
          </a:xfrm>
          <a:prstGeom prst="rect">
            <a:avLst/>
          </a:prstGeom>
          <a:solidFill>
            <a:srgbClr val="ffcc00">
              <a:alpha val="51000"/>
            </a:srgbClr>
          </a:solidFill>
          <a:ln>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G e w i n n</a:t>
            </a:r>
            <a:endParaRPr b="0" lang="en-US" sz="1800" spc="-1" strike="noStrike">
              <a:latin typeface="Arial"/>
            </a:endParaRPr>
          </a:p>
        </p:txBody>
      </p:sp>
      <p:sp>
        <p:nvSpPr>
          <p:cNvPr id="1032" name="Line 5"/>
          <p:cNvSpPr/>
          <p:nvPr/>
        </p:nvSpPr>
        <p:spPr>
          <a:xfrm>
            <a:off x="1287360" y="3360600"/>
            <a:ext cx="6813360" cy="360"/>
          </a:xfrm>
          <a:prstGeom prst="line">
            <a:avLst/>
          </a:prstGeom>
          <a:ln w="25560">
            <a:solidFill>
              <a:srgbClr val="3366ff"/>
            </a:solidFill>
            <a:round/>
          </a:ln>
        </p:spPr>
        <p:style>
          <a:lnRef idx="0"/>
          <a:fillRef idx="0"/>
          <a:effectRef idx="0"/>
          <a:fontRef idx="minor"/>
        </p:style>
      </p:sp>
      <p:sp>
        <p:nvSpPr>
          <p:cNvPr id="1033" name="TextShape 6"/>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Angebot eines Mengenanpassers</a:t>
            </a:r>
            <a:endParaRPr b="0" lang="en-US" sz="2800" spc="-1" strike="noStrike">
              <a:solidFill>
                <a:srgbClr val="000000"/>
              </a:solidFill>
              <a:latin typeface="Book Antiqua"/>
            </a:endParaRPr>
          </a:p>
        </p:txBody>
      </p:sp>
      <p:grpSp>
        <p:nvGrpSpPr>
          <p:cNvPr id="1034" name="Group 7"/>
          <p:cNvGrpSpPr/>
          <p:nvPr/>
        </p:nvGrpSpPr>
        <p:grpSpPr>
          <a:xfrm>
            <a:off x="6794640" y="3355920"/>
            <a:ext cx="90000" cy="2430000"/>
            <a:chOff x="6794640" y="3355920"/>
            <a:chExt cx="90000" cy="2430000"/>
          </a:xfrm>
        </p:grpSpPr>
        <p:sp>
          <p:nvSpPr>
            <p:cNvPr id="1035" name="CustomShape 8"/>
            <p:cNvSpPr/>
            <p:nvPr/>
          </p:nvSpPr>
          <p:spPr>
            <a:xfrm>
              <a:off x="6794640" y="3875040"/>
              <a:ext cx="82080" cy="817200"/>
            </a:xfrm>
            <a:prstGeom prst="upDownArrow">
              <a:avLst>
                <a:gd name="adj1" fmla="val 50000"/>
                <a:gd name="adj2" fmla="val 198077"/>
              </a:avLst>
            </a:prstGeom>
            <a:solidFill>
              <a:srgbClr val="ffffc5"/>
            </a:solidFill>
            <a:ln w="9360">
              <a:solidFill>
                <a:schemeClr val="tx1"/>
              </a:solidFill>
              <a:miter/>
            </a:ln>
          </p:spPr>
          <p:style>
            <a:lnRef idx="0"/>
            <a:fillRef idx="0"/>
            <a:effectRef idx="0"/>
            <a:fontRef idx="minor"/>
          </p:style>
        </p:sp>
        <p:sp>
          <p:nvSpPr>
            <p:cNvPr id="1036" name="CustomShape 9"/>
            <p:cNvSpPr/>
            <p:nvPr/>
          </p:nvSpPr>
          <p:spPr>
            <a:xfrm>
              <a:off x="6794640" y="4689360"/>
              <a:ext cx="85320" cy="1096560"/>
            </a:xfrm>
            <a:prstGeom prst="upDownArrow">
              <a:avLst>
                <a:gd name="adj1" fmla="val 48148"/>
                <a:gd name="adj2" fmla="val 192596"/>
              </a:avLst>
            </a:prstGeom>
            <a:solidFill>
              <a:srgbClr val="ffffc5"/>
            </a:solidFill>
            <a:ln w="9360">
              <a:solidFill>
                <a:schemeClr val="tx1"/>
              </a:solidFill>
              <a:miter/>
            </a:ln>
          </p:spPr>
          <p:style>
            <a:lnRef idx="0"/>
            <a:fillRef idx="0"/>
            <a:effectRef idx="0"/>
            <a:fontRef idx="minor"/>
          </p:style>
        </p:sp>
        <p:sp>
          <p:nvSpPr>
            <p:cNvPr id="1037" name="CustomShape 10"/>
            <p:cNvSpPr/>
            <p:nvPr/>
          </p:nvSpPr>
          <p:spPr>
            <a:xfrm>
              <a:off x="6794640" y="3355920"/>
              <a:ext cx="90000" cy="502920"/>
            </a:xfrm>
            <a:prstGeom prst="upDownArrow">
              <a:avLst>
                <a:gd name="adj1" fmla="val 43861"/>
                <a:gd name="adj2" fmla="val 152630"/>
              </a:avLst>
            </a:prstGeom>
            <a:solidFill>
              <a:srgbClr val="ffffc5"/>
            </a:solidFill>
            <a:ln w="9360">
              <a:solidFill>
                <a:schemeClr val="tx1"/>
              </a:solidFill>
              <a:miter/>
            </a:ln>
          </p:spPr>
          <p:style>
            <a:lnRef idx="0"/>
            <a:fillRef idx="0"/>
            <a:effectRef idx="0"/>
            <a:fontRef idx="minor"/>
          </p:style>
        </p:sp>
      </p:grpSp>
      <p:sp>
        <p:nvSpPr>
          <p:cNvPr id="1038" name="Line 11"/>
          <p:cNvSpPr/>
          <p:nvPr/>
        </p:nvSpPr>
        <p:spPr>
          <a:xfrm flipV="1">
            <a:off x="1293480" y="1606320"/>
            <a:ext cx="24120" cy="4226040"/>
          </a:xfrm>
          <a:prstGeom prst="line">
            <a:avLst/>
          </a:prstGeom>
          <a:ln w="25560">
            <a:solidFill>
              <a:srgbClr val="000000"/>
            </a:solidFill>
            <a:round/>
            <a:tailEnd len="lg" type="triangle" w="med"/>
          </a:ln>
        </p:spPr>
        <p:style>
          <a:lnRef idx="0"/>
          <a:fillRef idx="0"/>
          <a:effectRef idx="0"/>
          <a:fontRef idx="minor"/>
        </p:style>
      </p:sp>
      <p:sp>
        <p:nvSpPr>
          <p:cNvPr id="1039" name="Line 12"/>
          <p:cNvSpPr/>
          <p:nvPr/>
        </p:nvSpPr>
        <p:spPr>
          <a:xfrm>
            <a:off x="1217520" y="5830560"/>
            <a:ext cx="60120" cy="1800"/>
          </a:xfrm>
          <a:prstGeom prst="line">
            <a:avLst/>
          </a:prstGeom>
          <a:ln w="17640">
            <a:solidFill>
              <a:srgbClr val="000000"/>
            </a:solidFill>
            <a:round/>
          </a:ln>
        </p:spPr>
        <p:style>
          <a:lnRef idx="0"/>
          <a:fillRef idx="0"/>
          <a:effectRef idx="0"/>
          <a:fontRef idx="minor"/>
        </p:style>
      </p:sp>
      <p:sp>
        <p:nvSpPr>
          <p:cNvPr id="1040" name="Line 13"/>
          <p:cNvSpPr/>
          <p:nvPr/>
        </p:nvSpPr>
        <p:spPr>
          <a:xfrm>
            <a:off x="1217520" y="4275000"/>
            <a:ext cx="60120" cy="1440"/>
          </a:xfrm>
          <a:prstGeom prst="line">
            <a:avLst/>
          </a:prstGeom>
          <a:ln w="17640">
            <a:solidFill>
              <a:srgbClr val="000000"/>
            </a:solidFill>
            <a:round/>
          </a:ln>
        </p:spPr>
        <p:style>
          <a:lnRef idx="0"/>
          <a:fillRef idx="0"/>
          <a:effectRef idx="0"/>
          <a:fontRef idx="minor"/>
        </p:style>
      </p:sp>
      <p:sp>
        <p:nvSpPr>
          <p:cNvPr id="1041" name="Line 14"/>
          <p:cNvSpPr/>
          <p:nvPr/>
        </p:nvSpPr>
        <p:spPr>
          <a:xfrm>
            <a:off x="1217520" y="2720880"/>
            <a:ext cx="60120" cy="1440"/>
          </a:xfrm>
          <a:prstGeom prst="line">
            <a:avLst/>
          </a:prstGeom>
          <a:ln w="17640">
            <a:solidFill>
              <a:srgbClr val="000000"/>
            </a:solidFill>
            <a:round/>
          </a:ln>
        </p:spPr>
        <p:style>
          <a:lnRef idx="0"/>
          <a:fillRef idx="0"/>
          <a:effectRef idx="0"/>
          <a:fontRef idx="minor"/>
        </p:style>
      </p:sp>
      <p:sp>
        <p:nvSpPr>
          <p:cNvPr id="1042" name="Line 15"/>
          <p:cNvSpPr/>
          <p:nvPr/>
        </p:nvSpPr>
        <p:spPr>
          <a:xfrm>
            <a:off x="1303200" y="5830560"/>
            <a:ext cx="7362720" cy="1800"/>
          </a:xfrm>
          <a:prstGeom prst="line">
            <a:avLst/>
          </a:prstGeom>
          <a:ln w="25560">
            <a:solidFill>
              <a:srgbClr val="000000"/>
            </a:solidFill>
            <a:round/>
            <a:tailEnd len="lg" type="triangle" w="med"/>
          </a:ln>
        </p:spPr>
        <p:style>
          <a:lnRef idx="0"/>
          <a:fillRef idx="0"/>
          <a:effectRef idx="0"/>
          <a:fontRef idx="minor"/>
        </p:style>
      </p:sp>
      <p:sp>
        <p:nvSpPr>
          <p:cNvPr id="1043" name="Line 16"/>
          <p:cNvSpPr/>
          <p:nvPr/>
        </p:nvSpPr>
        <p:spPr>
          <a:xfrm flipV="1">
            <a:off x="1277640" y="5830560"/>
            <a:ext cx="1800" cy="60480"/>
          </a:xfrm>
          <a:prstGeom prst="line">
            <a:avLst/>
          </a:prstGeom>
          <a:ln w="17640">
            <a:solidFill>
              <a:srgbClr val="000000"/>
            </a:solidFill>
            <a:round/>
          </a:ln>
        </p:spPr>
        <p:style>
          <a:lnRef idx="0"/>
          <a:fillRef idx="0"/>
          <a:effectRef idx="0"/>
          <a:fontRef idx="minor"/>
        </p:style>
      </p:sp>
      <p:sp>
        <p:nvSpPr>
          <p:cNvPr id="1044" name="Line 17"/>
          <p:cNvSpPr/>
          <p:nvPr/>
        </p:nvSpPr>
        <p:spPr>
          <a:xfrm flipV="1">
            <a:off x="2261880" y="5830560"/>
            <a:ext cx="1800" cy="60480"/>
          </a:xfrm>
          <a:prstGeom prst="line">
            <a:avLst/>
          </a:prstGeom>
          <a:ln w="17640">
            <a:solidFill>
              <a:srgbClr val="000000"/>
            </a:solidFill>
            <a:round/>
          </a:ln>
        </p:spPr>
        <p:style>
          <a:lnRef idx="0"/>
          <a:fillRef idx="0"/>
          <a:effectRef idx="0"/>
          <a:fontRef idx="minor"/>
        </p:style>
      </p:sp>
      <p:sp>
        <p:nvSpPr>
          <p:cNvPr id="1045" name="Line 18"/>
          <p:cNvSpPr/>
          <p:nvPr/>
        </p:nvSpPr>
        <p:spPr>
          <a:xfrm flipV="1">
            <a:off x="3247920" y="5830560"/>
            <a:ext cx="1440" cy="60480"/>
          </a:xfrm>
          <a:prstGeom prst="line">
            <a:avLst/>
          </a:prstGeom>
          <a:ln w="17640">
            <a:solidFill>
              <a:srgbClr val="000000"/>
            </a:solidFill>
            <a:round/>
          </a:ln>
        </p:spPr>
        <p:style>
          <a:lnRef idx="0"/>
          <a:fillRef idx="0"/>
          <a:effectRef idx="0"/>
          <a:fontRef idx="minor"/>
        </p:style>
      </p:sp>
      <p:sp>
        <p:nvSpPr>
          <p:cNvPr id="1046" name="Line 19"/>
          <p:cNvSpPr/>
          <p:nvPr/>
        </p:nvSpPr>
        <p:spPr>
          <a:xfrm flipV="1">
            <a:off x="4232160" y="5830560"/>
            <a:ext cx="1440" cy="60480"/>
          </a:xfrm>
          <a:prstGeom prst="line">
            <a:avLst/>
          </a:prstGeom>
          <a:ln w="17640">
            <a:solidFill>
              <a:srgbClr val="000000"/>
            </a:solidFill>
            <a:round/>
          </a:ln>
        </p:spPr>
        <p:style>
          <a:lnRef idx="0"/>
          <a:fillRef idx="0"/>
          <a:effectRef idx="0"/>
          <a:fontRef idx="minor"/>
        </p:style>
      </p:sp>
      <p:sp>
        <p:nvSpPr>
          <p:cNvPr id="1047" name="Line 20"/>
          <p:cNvSpPr/>
          <p:nvPr/>
        </p:nvSpPr>
        <p:spPr>
          <a:xfrm flipV="1">
            <a:off x="5217840" y="5830560"/>
            <a:ext cx="1800" cy="60480"/>
          </a:xfrm>
          <a:prstGeom prst="line">
            <a:avLst/>
          </a:prstGeom>
          <a:ln w="17640">
            <a:solidFill>
              <a:srgbClr val="000000"/>
            </a:solidFill>
            <a:round/>
          </a:ln>
        </p:spPr>
        <p:style>
          <a:lnRef idx="0"/>
          <a:fillRef idx="0"/>
          <a:effectRef idx="0"/>
          <a:fontRef idx="minor"/>
        </p:style>
      </p:sp>
      <p:sp>
        <p:nvSpPr>
          <p:cNvPr id="1048" name="Line 21"/>
          <p:cNvSpPr/>
          <p:nvPr/>
        </p:nvSpPr>
        <p:spPr>
          <a:xfrm flipV="1">
            <a:off x="6203880" y="5830560"/>
            <a:ext cx="1440" cy="60480"/>
          </a:xfrm>
          <a:prstGeom prst="line">
            <a:avLst/>
          </a:prstGeom>
          <a:ln w="17640">
            <a:solidFill>
              <a:srgbClr val="000000"/>
            </a:solidFill>
            <a:round/>
          </a:ln>
        </p:spPr>
        <p:style>
          <a:lnRef idx="0"/>
          <a:fillRef idx="0"/>
          <a:effectRef idx="0"/>
          <a:fontRef idx="minor"/>
        </p:style>
      </p:sp>
      <p:sp>
        <p:nvSpPr>
          <p:cNvPr id="1049" name="Line 22"/>
          <p:cNvSpPr/>
          <p:nvPr/>
        </p:nvSpPr>
        <p:spPr>
          <a:xfrm flipV="1">
            <a:off x="7188120" y="5830560"/>
            <a:ext cx="1440" cy="60480"/>
          </a:xfrm>
          <a:prstGeom prst="line">
            <a:avLst/>
          </a:prstGeom>
          <a:ln w="17640">
            <a:solidFill>
              <a:srgbClr val="000000"/>
            </a:solidFill>
            <a:round/>
          </a:ln>
        </p:spPr>
        <p:style>
          <a:lnRef idx="0"/>
          <a:fillRef idx="0"/>
          <a:effectRef idx="0"/>
          <a:fontRef idx="minor"/>
        </p:style>
      </p:sp>
      <p:sp>
        <p:nvSpPr>
          <p:cNvPr id="1050" name="Line 23"/>
          <p:cNvSpPr/>
          <p:nvPr/>
        </p:nvSpPr>
        <p:spPr>
          <a:xfrm flipV="1">
            <a:off x="8173800" y="5830560"/>
            <a:ext cx="1800" cy="60480"/>
          </a:xfrm>
          <a:prstGeom prst="line">
            <a:avLst/>
          </a:prstGeom>
          <a:ln w="17640">
            <a:solidFill>
              <a:srgbClr val="000000"/>
            </a:solidFill>
            <a:round/>
          </a:ln>
        </p:spPr>
        <p:style>
          <a:lnRef idx="0"/>
          <a:fillRef idx="0"/>
          <a:effectRef idx="0"/>
          <a:fontRef idx="minor"/>
        </p:style>
      </p:sp>
      <p:sp>
        <p:nvSpPr>
          <p:cNvPr id="1051" name="CustomShape 24"/>
          <p:cNvSpPr/>
          <p:nvPr/>
        </p:nvSpPr>
        <p:spPr>
          <a:xfrm>
            <a:off x="1027080" y="573552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1052" name="CustomShape 25"/>
          <p:cNvSpPr/>
          <p:nvPr/>
        </p:nvSpPr>
        <p:spPr>
          <a:xfrm>
            <a:off x="1027080" y="418140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1053" name="CustomShape 26"/>
          <p:cNvSpPr/>
          <p:nvPr/>
        </p:nvSpPr>
        <p:spPr>
          <a:xfrm>
            <a:off x="923760" y="26258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1054" name="CustomShape 27"/>
          <p:cNvSpPr/>
          <p:nvPr/>
        </p:nvSpPr>
        <p:spPr>
          <a:xfrm>
            <a:off x="12254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1055" name="CustomShape 28"/>
          <p:cNvSpPr/>
          <p:nvPr/>
        </p:nvSpPr>
        <p:spPr>
          <a:xfrm>
            <a:off x="22114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1056" name="CustomShape 29"/>
          <p:cNvSpPr/>
          <p:nvPr/>
        </p:nvSpPr>
        <p:spPr>
          <a:xfrm>
            <a:off x="31957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1057" name="CustomShape 30"/>
          <p:cNvSpPr/>
          <p:nvPr/>
        </p:nvSpPr>
        <p:spPr>
          <a:xfrm>
            <a:off x="41814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1058" name="CustomShape 31"/>
          <p:cNvSpPr/>
          <p:nvPr/>
        </p:nvSpPr>
        <p:spPr>
          <a:xfrm>
            <a:off x="51656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1059" name="CustomShape 32"/>
          <p:cNvSpPr/>
          <p:nvPr/>
        </p:nvSpPr>
        <p:spPr>
          <a:xfrm>
            <a:off x="61516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1060" name="CustomShape 33"/>
          <p:cNvSpPr/>
          <p:nvPr/>
        </p:nvSpPr>
        <p:spPr>
          <a:xfrm>
            <a:off x="71359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1061" name="CustomShape 34"/>
          <p:cNvSpPr/>
          <p:nvPr/>
        </p:nvSpPr>
        <p:spPr>
          <a:xfrm>
            <a:off x="81216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7</a:t>
            </a:r>
            <a:endParaRPr b="0" lang="en-US" sz="1600" spc="-1" strike="noStrike">
              <a:latin typeface="Arial"/>
            </a:endParaRPr>
          </a:p>
        </p:txBody>
      </p:sp>
      <p:sp>
        <p:nvSpPr>
          <p:cNvPr id="1062" name="CustomShape 35"/>
          <p:cNvSpPr/>
          <p:nvPr/>
        </p:nvSpPr>
        <p:spPr>
          <a:xfrm>
            <a:off x="6307200" y="2116080"/>
            <a:ext cx="1114200" cy="456840"/>
          </a:xfrm>
          <a:prstGeom prst="rect">
            <a:avLst/>
          </a:prstGeom>
          <a:noFill/>
          <a:ln>
            <a:noFill/>
          </a:ln>
        </p:spPr>
        <p:style>
          <a:lnRef idx="0"/>
          <a:fillRef idx="0"/>
          <a:effectRef idx="0"/>
          <a:fontRef idx="minor"/>
        </p:style>
      </p:sp>
      <p:sp>
        <p:nvSpPr>
          <p:cNvPr id="1063" name="CustomShape 36"/>
          <p:cNvSpPr/>
          <p:nvPr/>
        </p:nvSpPr>
        <p:spPr>
          <a:xfrm>
            <a:off x="3732120" y="2116080"/>
            <a:ext cx="1269720" cy="456840"/>
          </a:xfrm>
          <a:prstGeom prst="rect">
            <a:avLst/>
          </a:prstGeom>
          <a:noFill/>
          <a:ln>
            <a:noFill/>
          </a:ln>
        </p:spPr>
        <p:style>
          <a:lnRef idx="0"/>
          <a:fillRef idx="0"/>
          <a:effectRef idx="0"/>
          <a:fontRef idx="minor"/>
        </p:style>
      </p:sp>
      <p:sp>
        <p:nvSpPr>
          <p:cNvPr id="1064" name="CustomShape 37"/>
          <p:cNvSpPr/>
          <p:nvPr/>
        </p:nvSpPr>
        <p:spPr>
          <a:xfrm>
            <a:off x="7308720" y="4500720"/>
            <a:ext cx="1269720" cy="682200"/>
          </a:xfrm>
          <a:prstGeom prst="rect">
            <a:avLst/>
          </a:prstGeom>
          <a:noFill/>
          <a:ln>
            <a:noFill/>
          </a:ln>
        </p:spPr>
        <p:style>
          <a:lnRef idx="0"/>
          <a:fillRef idx="0"/>
          <a:effectRef idx="0"/>
          <a:fontRef idx="minor"/>
        </p:style>
      </p:sp>
      <p:sp>
        <p:nvSpPr>
          <p:cNvPr id="1065" name="CustomShape 38"/>
          <p:cNvSpPr/>
          <p:nvPr/>
        </p:nvSpPr>
        <p:spPr>
          <a:xfrm>
            <a:off x="525600" y="3238560"/>
            <a:ext cx="717120" cy="267840"/>
          </a:xfrm>
          <a:prstGeom prst="rect">
            <a:avLst/>
          </a:prstGeom>
          <a:noFill/>
          <a:ln>
            <a:noFill/>
          </a:ln>
        </p:spPr>
        <p:style>
          <a:lnRef idx="0"/>
          <a:fillRef idx="0"/>
          <a:effectRef idx="0"/>
          <a:fontRef idx="minor"/>
        </p:style>
      </p:sp>
      <p:sp>
        <p:nvSpPr>
          <p:cNvPr id="1066" name="CustomShape 39"/>
          <p:cNvSpPr/>
          <p:nvPr/>
        </p:nvSpPr>
        <p:spPr>
          <a:xfrm>
            <a:off x="557640" y="3273480"/>
            <a:ext cx="6901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Preis </a:t>
            </a:r>
            <a:r>
              <a:rPr b="0" i="1" lang="en-US" sz="1600" spc="-1" strike="noStrike">
                <a:solidFill>
                  <a:srgbClr val="000000"/>
                </a:solidFill>
                <a:latin typeface="Arial"/>
              </a:rPr>
              <a:t>p</a:t>
            </a:r>
            <a:r>
              <a:rPr b="0" lang="en-US" sz="1600" spc="-1" strike="noStrike">
                <a:solidFill>
                  <a:srgbClr val="000000"/>
                </a:solidFill>
                <a:latin typeface="Arial"/>
              </a:rPr>
              <a:t> </a:t>
            </a:r>
            <a:endParaRPr b="0" lang="en-US" sz="1600" spc="-1" strike="noStrike">
              <a:latin typeface="Arial"/>
            </a:endParaRPr>
          </a:p>
        </p:txBody>
      </p:sp>
      <p:grpSp>
        <p:nvGrpSpPr>
          <p:cNvPr id="1067" name="Group 40"/>
          <p:cNvGrpSpPr/>
          <p:nvPr/>
        </p:nvGrpSpPr>
        <p:grpSpPr>
          <a:xfrm>
            <a:off x="1278000" y="1709640"/>
            <a:ext cx="6401880" cy="3809880"/>
            <a:chOff x="1278000" y="1709640"/>
            <a:chExt cx="6401880" cy="3809880"/>
          </a:xfrm>
        </p:grpSpPr>
        <p:sp>
          <p:nvSpPr>
            <p:cNvPr id="1068" name="CustomShape 41"/>
            <p:cNvSpPr/>
            <p:nvPr/>
          </p:nvSpPr>
          <p:spPr>
            <a:xfrm>
              <a:off x="5664600" y="1741320"/>
              <a:ext cx="17827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Grenzkosten </a:t>
              </a:r>
              <a:r>
                <a:rPr b="0" i="1" lang="en-US" sz="1600" spc="-1" strike="noStrike">
                  <a:solidFill>
                    <a:srgbClr val="000000"/>
                  </a:solidFill>
                  <a:latin typeface="Arial"/>
                </a:rPr>
                <a:t>dK/dQ</a:t>
              </a:r>
              <a:endParaRPr b="0" lang="en-US" sz="1600" spc="-1" strike="noStrike">
                <a:latin typeface="Arial"/>
              </a:endParaRPr>
            </a:p>
          </p:txBody>
        </p:sp>
        <p:sp>
          <p:nvSpPr>
            <p:cNvPr id="1069" name="CustomShape 42"/>
            <p:cNvSpPr/>
            <p:nvPr/>
          </p:nvSpPr>
          <p:spPr>
            <a:xfrm>
              <a:off x="3990960" y="5502240"/>
              <a:ext cx="240840" cy="17280"/>
            </a:xfrm>
            <a:custGeom>
              <a:avLst/>
              <a:gdLst/>
              <a:ahLst/>
              <a:rect l="l" t="t" r="r" b="b"/>
              <a:pathLst>
                <a:path w="152" h="11">
                  <a:moveTo>
                    <a:pt x="0" y="0"/>
                  </a:moveTo>
                  <a:lnTo>
                    <a:pt x="76" y="11"/>
                  </a:lnTo>
                  <a:lnTo>
                    <a:pt x="152" y="11"/>
                  </a:lnTo>
                </a:path>
              </a:pathLst>
            </a:custGeom>
            <a:noFill/>
            <a:ln w="25560">
              <a:solidFill>
                <a:srgbClr val="000000"/>
              </a:solidFill>
              <a:round/>
            </a:ln>
          </p:spPr>
          <p:style>
            <a:lnRef idx="0"/>
            <a:fillRef idx="0"/>
            <a:effectRef idx="0"/>
            <a:fontRef idx="minor"/>
          </p:style>
        </p:sp>
        <p:sp>
          <p:nvSpPr>
            <p:cNvPr id="1070" name="CustomShape 43"/>
            <p:cNvSpPr/>
            <p:nvPr/>
          </p:nvSpPr>
          <p:spPr>
            <a:xfrm>
              <a:off x="1278000" y="2720880"/>
              <a:ext cx="250560" cy="448920"/>
            </a:xfrm>
            <a:custGeom>
              <a:avLst/>
              <a:gdLst/>
              <a:ahLst/>
              <a:rect l="l" t="t" r="r" b="b"/>
              <a:pathLst>
                <a:path w="158" h="283">
                  <a:moveTo>
                    <a:pt x="0" y="0"/>
                  </a:moveTo>
                  <a:lnTo>
                    <a:pt x="81" y="141"/>
                  </a:lnTo>
                  <a:lnTo>
                    <a:pt x="158" y="283"/>
                  </a:lnTo>
                </a:path>
              </a:pathLst>
            </a:custGeom>
            <a:noFill/>
            <a:ln w="25560">
              <a:solidFill>
                <a:srgbClr val="000000"/>
              </a:solidFill>
              <a:round/>
            </a:ln>
          </p:spPr>
          <p:style>
            <a:lnRef idx="0"/>
            <a:fillRef idx="0"/>
            <a:effectRef idx="0"/>
            <a:fontRef idx="minor"/>
          </p:style>
        </p:sp>
        <p:sp>
          <p:nvSpPr>
            <p:cNvPr id="1071" name="CustomShape 44"/>
            <p:cNvSpPr/>
            <p:nvPr/>
          </p:nvSpPr>
          <p:spPr>
            <a:xfrm>
              <a:off x="1528920" y="3170160"/>
              <a:ext cx="240840" cy="406080"/>
            </a:xfrm>
            <a:custGeom>
              <a:avLst/>
              <a:gdLst/>
              <a:ahLst/>
              <a:rect l="l" t="t" r="r" b="b"/>
              <a:pathLst>
                <a:path w="152" h="256">
                  <a:moveTo>
                    <a:pt x="0" y="0"/>
                  </a:moveTo>
                  <a:lnTo>
                    <a:pt x="76" y="130"/>
                  </a:lnTo>
                  <a:lnTo>
                    <a:pt x="152" y="256"/>
                  </a:lnTo>
                </a:path>
              </a:pathLst>
            </a:custGeom>
            <a:noFill/>
            <a:ln w="25560">
              <a:solidFill>
                <a:srgbClr val="000000"/>
              </a:solidFill>
              <a:round/>
            </a:ln>
          </p:spPr>
          <p:style>
            <a:lnRef idx="0"/>
            <a:fillRef idx="0"/>
            <a:effectRef idx="0"/>
            <a:fontRef idx="minor"/>
          </p:style>
        </p:sp>
        <p:sp>
          <p:nvSpPr>
            <p:cNvPr id="1072" name="CustomShape 45"/>
            <p:cNvSpPr/>
            <p:nvPr/>
          </p:nvSpPr>
          <p:spPr>
            <a:xfrm>
              <a:off x="1770120" y="3576600"/>
              <a:ext cx="250560" cy="371160"/>
            </a:xfrm>
            <a:custGeom>
              <a:avLst/>
              <a:gdLst/>
              <a:ahLst/>
              <a:rect l="l" t="t" r="r" b="b"/>
              <a:pathLst>
                <a:path w="158" h="234">
                  <a:moveTo>
                    <a:pt x="0" y="0"/>
                  </a:moveTo>
                  <a:lnTo>
                    <a:pt x="76" y="119"/>
                  </a:lnTo>
                  <a:lnTo>
                    <a:pt x="158" y="234"/>
                  </a:lnTo>
                </a:path>
              </a:pathLst>
            </a:custGeom>
            <a:noFill/>
            <a:ln w="25560">
              <a:solidFill>
                <a:srgbClr val="000000"/>
              </a:solidFill>
              <a:round/>
            </a:ln>
          </p:spPr>
          <p:style>
            <a:lnRef idx="0"/>
            <a:fillRef idx="0"/>
            <a:effectRef idx="0"/>
            <a:fontRef idx="minor"/>
          </p:style>
        </p:sp>
        <p:sp>
          <p:nvSpPr>
            <p:cNvPr id="1073" name="CustomShape 46"/>
            <p:cNvSpPr/>
            <p:nvPr/>
          </p:nvSpPr>
          <p:spPr>
            <a:xfrm>
              <a:off x="2021040" y="3948120"/>
              <a:ext cx="240840" cy="326520"/>
            </a:xfrm>
            <a:custGeom>
              <a:avLst/>
              <a:gdLst/>
              <a:ahLst/>
              <a:rect l="l" t="t" r="r" b="b"/>
              <a:pathLst>
                <a:path w="152" h="206">
                  <a:moveTo>
                    <a:pt x="0" y="0"/>
                  </a:moveTo>
                  <a:lnTo>
                    <a:pt x="76" y="108"/>
                  </a:lnTo>
                  <a:lnTo>
                    <a:pt x="152" y="206"/>
                  </a:lnTo>
                </a:path>
              </a:pathLst>
            </a:custGeom>
            <a:noFill/>
            <a:ln w="25560">
              <a:solidFill>
                <a:srgbClr val="000000"/>
              </a:solidFill>
              <a:round/>
            </a:ln>
          </p:spPr>
          <p:style>
            <a:lnRef idx="0"/>
            <a:fillRef idx="0"/>
            <a:effectRef idx="0"/>
            <a:fontRef idx="minor"/>
          </p:style>
        </p:sp>
        <p:sp>
          <p:nvSpPr>
            <p:cNvPr id="1074" name="CustomShape 47"/>
            <p:cNvSpPr/>
            <p:nvPr/>
          </p:nvSpPr>
          <p:spPr>
            <a:xfrm>
              <a:off x="2262240" y="4275000"/>
              <a:ext cx="250560" cy="294840"/>
            </a:xfrm>
            <a:custGeom>
              <a:avLst/>
              <a:gdLst/>
              <a:ahLst/>
              <a:rect l="l" t="t" r="r" b="b"/>
              <a:pathLst>
                <a:path w="158" h="186">
                  <a:moveTo>
                    <a:pt x="0" y="0"/>
                  </a:moveTo>
                  <a:lnTo>
                    <a:pt x="77" y="98"/>
                  </a:lnTo>
                  <a:lnTo>
                    <a:pt x="158" y="186"/>
                  </a:lnTo>
                </a:path>
              </a:pathLst>
            </a:custGeom>
            <a:noFill/>
            <a:ln w="25560">
              <a:solidFill>
                <a:srgbClr val="000000"/>
              </a:solidFill>
              <a:round/>
            </a:ln>
          </p:spPr>
          <p:style>
            <a:lnRef idx="0"/>
            <a:fillRef idx="0"/>
            <a:effectRef idx="0"/>
            <a:fontRef idx="minor"/>
          </p:style>
        </p:sp>
        <p:sp>
          <p:nvSpPr>
            <p:cNvPr id="1075" name="CustomShape 48"/>
            <p:cNvSpPr/>
            <p:nvPr/>
          </p:nvSpPr>
          <p:spPr>
            <a:xfrm>
              <a:off x="2513160" y="4570560"/>
              <a:ext cx="242640" cy="248760"/>
            </a:xfrm>
            <a:custGeom>
              <a:avLst/>
              <a:gdLst/>
              <a:ahLst/>
              <a:rect l="l" t="t" r="r" b="b"/>
              <a:pathLst>
                <a:path w="153" h="157">
                  <a:moveTo>
                    <a:pt x="0" y="0"/>
                  </a:moveTo>
                  <a:lnTo>
                    <a:pt x="76" y="81"/>
                  </a:lnTo>
                  <a:lnTo>
                    <a:pt x="153" y="157"/>
                  </a:lnTo>
                </a:path>
              </a:pathLst>
            </a:custGeom>
            <a:noFill/>
            <a:ln w="25560">
              <a:solidFill>
                <a:srgbClr val="000000"/>
              </a:solidFill>
              <a:round/>
            </a:ln>
          </p:spPr>
          <p:style>
            <a:lnRef idx="0"/>
            <a:fillRef idx="0"/>
            <a:effectRef idx="0"/>
            <a:fontRef idx="minor"/>
          </p:style>
        </p:sp>
        <p:sp>
          <p:nvSpPr>
            <p:cNvPr id="1076" name="CustomShape 49"/>
            <p:cNvSpPr/>
            <p:nvPr/>
          </p:nvSpPr>
          <p:spPr>
            <a:xfrm>
              <a:off x="2755800" y="4819680"/>
              <a:ext cx="248760" cy="215640"/>
            </a:xfrm>
            <a:custGeom>
              <a:avLst/>
              <a:gdLst/>
              <a:ahLst/>
              <a:rect l="l" t="t" r="r" b="b"/>
              <a:pathLst>
                <a:path w="157" h="136">
                  <a:moveTo>
                    <a:pt x="0" y="0"/>
                  </a:moveTo>
                  <a:lnTo>
                    <a:pt x="76" y="71"/>
                  </a:lnTo>
                  <a:lnTo>
                    <a:pt x="157" y="136"/>
                  </a:lnTo>
                </a:path>
              </a:pathLst>
            </a:custGeom>
            <a:noFill/>
            <a:ln w="25560">
              <a:solidFill>
                <a:srgbClr val="000000"/>
              </a:solidFill>
              <a:round/>
            </a:ln>
          </p:spPr>
          <p:style>
            <a:lnRef idx="0"/>
            <a:fillRef idx="0"/>
            <a:effectRef idx="0"/>
            <a:fontRef idx="minor"/>
          </p:style>
        </p:sp>
        <p:sp>
          <p:nvSpPr>
            <p:cNvPr id="1077" name="CustomShape 50"/>
            <p:cNvSpPr/>
            <p:nvPr/>
          </p:nvSpPr>
          <p:spPr>
            <a:xfrm>
              <a:off x="3005280" y="5035680"/>
              <a:ext cx="242640" cy="172800"/>
            </a:xfrm>
            <a:custGeom>
              <a:avLst/>
              <a:gdLst/>
              <a:ahLst/>
              <a:rect l="l" t="t" r="r" b="b"/>
              <a:pathLst>
                <a:path w="153" h="109">
                  <a:moveTo>
                    <a:pt x="0" y="0"/>
                  </a:moveTo>
                  <a:lnTo>
                    <a:pt x="77" y="60"/>
                  </a:lnTo>
                  <a:lnTo>
                    <a:pt x="153" y="109"/>
                  </a:lnTo>
                </a:path>
              </a:pathLst>
            </a:custGeom>
            <a:noFill/>
            <a:ln w="25560">
              <a:solidFill>
                <a:srgbClr val="000000"/>
              </a:solidFill>
              <a:round/>
            </a:ln>
          </p:spPr>
          <p:style>
            <a:lnRef idx="0"/>
            <a:fillRef idx="0"/>
            <a:effectRef idx="0"/>
            <a:fontRef idx="minor"/>
          </p:style>
        </p:sp>
        <p:sp>
          <p:nvSpPr>
            <p:cNvPr id="1078" name="CustomShape 51"/>
            <p:cNvSpPr/>
            <p:nvPr/>
          </p:nvSpPr>
          <p:spPr>
            <a:xfrm>
              <a:off x="3247920" y="5208480"/>
              <a:ext cx="250560" cy="137880"/>
            </a:xfrm>
            <a:custGeom>
              <a:avLst/>
              <a:gdLst/>
              <a:ahLst/>
              <a:rect l="l" t="t" r="r" b="b"/>
              <a:pathLst>
                <a:path w="158" h="87">
                  <a:moveTo>
                    <a:pt x="0" y="0"/>
                  </a:moveTo>
                  <a:lnTo>
                    <a:pt x="76" y="49"/>
                  </a:lnTo>
                  <a:lnTo>
                    <a:pt x="158" y="87"/>
                  </a:lnTo>
                </a:path>
              </a:pathLst>
            </a:custGeom>
            <a:noFill/>
            <a:ln w="25560">
              <a:solidFill>
                <a:srgbClr val="000000"/>
              </a:solidFill>
              <a:round/>
            </a:ln>
          </p:spPr>
          <p:style>
            <a:lnRef idx="0"/>
            <a:fillRef idx="0"/>
            <a:effectRef idx="0"/>
            <a:fontRef idx="minor"/>
          </p:style>
        </p:sp>
        <p:sp>
          <p:nvSpPr>
            <p:cNvPr id="1079" name="CustomShape 52"/>
            <p:cNvSpPr/>
            <p:nvPr/>
          </p:nvSpPr>
          <p:spPr>
            <a:xfrm>
              <a:off x="3498840" y="5346720"/>
              <a:ext cx="240840" cy="95040"/>
            </a:xfrm>
            <a:custGeom>
              <a:avLst/>
              <a:gdLst/>
              <a:ahLst/>
              <a:rect l="l" t="t" r="r" b="b"/>
              <a:pathLst>
                <a:path w="152" h="60">
                  <a:moveTo>
                    <a:pt x="0" y="0"/>
                  </a:moveTo>
                  <a:lnTo>
                    <a:pt x="76" y="33"/>
                  </a:lnTo>
                  <a:lnTo>
                    <a:pt x="152" y="60"/>
                  </a:lnTo>
                </a:path>
              </a:pathLst>
            </a:custGeom>
            <a:noFill/>
            <a:ln w="25560">
              <a:solidFill>
                <a:srgbClr val="000000"/>
              </a:solidFill>
              <a:round/>
            </a:ln>
          </p:spPr>
          <p:style>
            <a:lnRef idx="0"/>
            <a:fillRef idx="0"/>
            <a:effectRef idx="0"/>
            <a:fontRef idx="minor"/>
          </p:style>
        </p:sp>
        <p:sp>
          <p:nvSpPr>
            <p:cNvPr id="1080" name="CustomShape 53"/>
            <p:cNvSpPr/>
            <p:nvPr/>
          </p:nvSpPr>
          <p:spPr>
            <a:xfrm>
              <a:off x="3740040" y="5442120"/>
              <a:ext cx="250560" cy="60120"/>
            </a:xfrm>
            <a:custGeom>
              <a:avLst/>
              <a:gdLst/>
              <a:ahLst/>
              <a:rect l="l" t="t" r="r" b="b"/>
              <a:pathLst>
                <a:path w="158" h="38">
                  <a:moveTo>
                    <a:pt x="0" y="0"/>
                  </a:moveTo>
                  <a:lnTo>
                    <a:pt x="76" y="22"/>
                  </a:lnTo>
                  <a:lnTo>
                    <a:pt x="158" y="38"/>
                  </a:lnTo>
                </a:path>
              </a:pathLst>
            </a:custGeom>
            <a:noFill/>
            <a:ln w="25560">
              <a:solidFill>
                <a:srgbClr val="000000"/>
              </a:solidFill>
              <a:round/>
            </a:ln>
          </p:spPr>
          <p:style>
            <a:lnRef idx="0"/>
            <a:fillRef idx="0"/>
            <a:effectRef idx="0"/>
            <a:fontRef idx="minor"/>
          </p:style>
        </p:sp>
        <p:sp>
          <p:nvSpPr>
            <p:cNvPr id="1081" name="CustomShape 54"/>
            <p:cNvSpPr/>
            <p:nvPr/>
          </p:nvSpPr>
          <p:spPr>
            <a:xfrm>
              <a:off x="4232160" y="5502240"/>
              <a:ext cx="250560" cy="17280"/>
            </a:xfrm>
            <a:custGeom>
              <a:avLst/>
              <a:gdLst/>
              <a:ahLst/>
              <a:rect l="l" t="t" r="r" b="b"/>
              <a:pathLst>
                <a:path w="158" h="11">
                  <a:moveTo>
                    <a:pt x="0" y="11"/>
                  </a:moveTo>
                  <a:lnTo>
                    <a:pt x="77" y="11"/>
                  </a:lnTo>
                  <a:lnTo>
                    <a:pt x="158" y="0"/>
                  </a:lnTo>
                </a:path>
              </a:pathLst>
            </a:custGeom>
            <a:noFill/>
            <a:ln w="25560">
              <a:solidFill>
                <a:srgbClr val="000000"/>
              </a:solidFill>
              <a:round/>
            </a:ln>
          </p:spPr>
          <p:style>
            <a:lnRef idx="0"/>
            <a:fillRef idx="0"/>
            <a:effectRef idx="0"/>
            <a:fontRef idx="minor"/>
          </p:style>
        </p:sp>
        <p:sp>
          <p:nvSpPr>
            <p:cNvPr id="1082" name="CustomShape 55"/>
            <p:cNvSpPr/>
            <p:nvPr/>
          </p:nvSpPr>
          <p:spPr>
            <a:xfrm>
              <a:off x="4483080" y="5442120"/>
              <a:ext cx="242640" cy="60120"/>
            </a:xfrm>
            <a:custGeom>
              <a:avLst/>
              <a:gdLst/>
              <a:ahLst/>
              <a:rect l="l" t="t" r="r" b="b"/>
              <a:pathLst>
                <a:path w="153" h="38">
                  <a:moveTo>
                    <a:pt x="0" y="38"/>
                  </a:moveTo>
                  <a:lnTo>
                    <a:pt x="77" y="22"/>
                  </a:lnTo>
                  <a:lnTo>
                    <a:pt x="153" y="0"/>
                  </a:lnTo>
                </a:path>
              </a:pathLst>
            </a:custGeom>
            <a:noFill/>
            <a:ln w="25560">
              <a:solidFill>
                <a:srgbClr val="000000"/>
              </a:solidFill>
              <a:round/>
            </a:ln>
          </p:spPr>
          <p:style>
            <a:lnRef idx="0"/>
            <a:fillRef idx="0"/>
            <a:effectRef idx="0"/>
            <a:fontRef idx="minor"/>
          </p:style>
        </p:sp>
        <p:sp>
          <p:nvSpPr>
            <p:cNvPr id="1083" name="CustomShape 56"/>
            <p:cNvSpPr/>
            <p:nvPr/>
          </p:nvSpPr>
          <p:spPr>
            <a:xfrm>
              <a:off x="4726080" y="5346720"/>
              <a:ext cx="250560" cy="95040"/>
            </a:xfrm>
            <a:custGeom>
              <a:avLst/>
              <a:gdLst/>
              <a:ahLst/>
              <a:rect l="l" t="t" r="r" b="b"/>
              <a:pathLst>
                <a:path w="158" h="60">
                  <a:moveTo>
                    <a:pt x="0" y="60"/>
                  </a:moveTo>
                  <a:lnTo>
                    <a:pt x="76" y="33"/>
                  </a:lnTo>
                  <a:lnTo>
                    <a:pt x="158" y="0"/>
                  </a:lnTo>
                </a:path>
              </a:pathLst>
            </a:custGeom>
            <a:noFill/>
            <a:ln w="25560">
              <a:solidFill>
                <a:srgbClr val="000000"/>
              </a:solidFill>
              <a:round/>
            </a:ln>
          </p:spPr>
          <p:style>
            <a:lnRef idx="0"/>
            <a:fillRef idx="0"/>
            <a:effectRef idx="0"/>
            <a:fontRef idx="minor"/>
          </p:style>
        </p:sp>
        <p:sp>
          <p:nvSpPr>
            <p:cNvPr id="1084" name="CustomShape 57"/>
            <p:cNvSpPr/>
            <p:nvPr/>
          </p:nvSpPr>
          <p:spPr>
            <a:xfrm>
              <a:off x="4976640" y="5208480"/>
              <a:ext cx="240840" cy="137880"/>
            </a:xfrm>
            <a:custGeom>
              <a:avLst/>
              <a:gdLst/>
              <a:ahLst/>
              <a:rect l="l" t="t" r="r" b="b"/>
              <a:pathLst>
                <a:path w="152" h="87">
                  <a:moveTo>
                    <a:pt x="0" y="87"/>
                  </a:moveTo>
                  <a:lnTo>
                    <a:pt x="76" y="49"/>
                  </a:lnTo>
                  <a:lnTo>
                    <a:pt x="152" y="0"/>
                  </a:lnTo>
                </a:path>
              </a:pathLst>
            </a:custGeom>
            <a:noFill/>
            <a:ln w="25560">
              <a:solidFill>
                <a:srgbClr val="000000"/>
              </a:solidFill>
              <a:round/>
            </a:ln>
          </p:spPr>
          <p:style>
            <a:lnRef idx="0"/>
            <a:fillRef idx="0"/>
            <a:effectRef idx="0"/>
            <a:fontRef idx="minor"/>
          </p:style>
        </p:sp>
        <p:sp>
          <p:nvSpPr>
            <p:cNvPr id="1085" name="CustomShape 58"/>
            <p:cNvSpPr/>
            <p:nvPr/>
          </p:nvSpPr>
          <p:spPr>
            <a:xfrm>
              <a:off x="5218200" y="5035680"/>
              <a:ext cx="250560" cy="172800"/>
            </a:xfrm>
            <a:custGeom>
              <a:avLst/>
              <a:gdLst/>
              <a:ahLst/>
              <a:rect l="l" t="t" r="r" b="b"/>
              <a:pathLst>
                <a:path w="158" h="109">
                  <a:moveTo>
                    <a:pt x="0" y="109"/>
                  </a:moveTo>
                  <a:lnTo>
                    <a:pt x="76" y="60"/>
                  </a:lnTo>
                  <a:lnTo>
                    <a:pt x="158" y="0"/>
                  </a:lnTo>
                </a:path>
              </a:pathLst>
            </a:custGeom>
            <a:noFill/>
            <a:ln w="25560">
              <a:solidFill>
                <a:srgbClr val="000000"/>
              </a:solidFill>
              <a:round/>
            </a:ln>
          </p:spPr>
          <p:style>
            <a:lnRef idx="0"/>
            <a:fillRef idx="0"/>
            <a:effectRef idx="0"/>
            <a:fontRef idx="minor"/>
          </p:style>
        </p:sp>
        <p:sp>
          <p:nvSpPr>
            <p:cNvPr id="1086" name="CustomShape 59"/>
            <p:cNvSpPr/>
            <p:nvPr/>
          </p:nvSpPr>
          <p:spPr>
            <a:xfrm>
              <a:off x="5468760" y="4819680"/>
              <a:ext cx="240840" cy="215640"/>
            </a:xfrm>
            <a:custGeom>
              <a:avLst/>
              <a:gdLst/>
              <a:ahLst/>
              <a:rect l="l" t="t" r="r" b="b"/>
              <a:pathLst>
                <a:path w="152" h="136">
                  <a:moveTo>
                    <a:pt x="0" y="136"/>
                  </a:moveTo>
                  <a:lnTo>
                    <a:pt x="76" y="71"/>
                  </a:lnTo>
                  <a:lnTo>
                    <a:pt x="152" y="0"/>
                  </a:lnTo>
                </a:path>
              </a:pathLst>
            </a:custGeom>
            <a:noFill/>
            <a:ln w="25560">
              <a:solidFill>
                <a:srgbClr val="000000"/>
              </a:solidFill>
              <a:round/>
            </a:ln>
          </p:spPr>
          <p:style>
            <a:lnRef idx="0"/>
            <a:fillRef idx="0"/>
            <a:effectRef idx="0"/>
            <a:fontRef idx="minor"/>
          </p:style>
        </p:sp>
        <p:sp>
          <p:nvSpPr>
            <p:cNvPr id="1087" name="CustomShape 60"/>
            <p:cNvSpPr/>
            <p:nvPr/>
          </p:nvSpPr>
          <p:spPr>
            <a:xfrm>
              <a:off x="5710320" y="4570560"/>
              <a:ext cx="250560" cy="248760"/>
            </a:xfrm>
            <a:custGeom>
              <a:avLst/>
              <a:gdLst/>
              <a:ahLst/>
              <a:rect l="l" t="t" r="r" b="b"/>
              <a:pathLst>
                <a:path w="158" h="157">
                  <a:moveTo>
                    <a:pt x="0" y="157"/>
                  </a:moveTo>
                  <a:lnTo>
                    <a:pt x="76" y="81"/>
                  </a:lnTo>
                  <a:lnTo>
                    <a:pt x="158" y="0"/>
                  </a:lnTo>
                </a:path>
              </a:pathLst>
            </a:custGeom>
            <a:noFill/>
            <a:ln w="25560">
              <a:solidFill>
                <a:srgbClr val="000000"/>
              </a:solidFill>
              <a:round/>
            </a:ln>
          </p:spPr>
          <p:style>
            <a:lnRef idx="0"/>
            <a:fillRef idx="0"/>
            <a:effectRef idx="0"/>
            <a:fontRef idx="minor"/>
          </p:style>
        </p:sp>
        <p:sp>
          <p:nvSpPr>
            <p:cNvPr id="1088" name="CustomShape 61"/>
            <p:cNvSpPr/>
            <p:nvPr/>
          </p:nvSpPr>
          <p:spPr>
            <a:xfrm>
              <a:off x="5961240" y="4275000"/>
              <a:ext cx="242640" cy="294840"/>
            </a:xfrm>
            <a:custGeom>
              <a:avLst/>
              <a:gdLst/>
              <a:ahLst/>
              <a:rect l="l" t="t" r="r" b="b"/>
              <a:pathLst>
                <a:path w="153" h="186">
                  <a:moveTo>
                    <a:pt x="0" y="186"/>
                  </a:moveTo>
                  <a:lnTo>
                    <a:pt x="76" y="98"/>
                  </a:lnTo>
                  <a:lnTo>
                    <a:pt x="153" y="0"/>
                  </a:lnTo>
                </a:path>
              </a:pathLst>
            </a:custGeom>
            <a:noFill/>
            <a:ln w="25560">
              <a:solidFill>
                <a:srgbClr val="000000"/>
              </a:solidFill>
              <a:round/>
            </a:ln>
          </p:spPr>
          <p:style>
            <a:lnRef idx="0"/>
            <a:fillRef idx="0"/>
            <a:effectRef idx="0"/>
            <a:fontRef idx="minor"/>
          </p:style>
        </p:sp>
        <p:sp>
          <p:nvSpPr>
            <p:cNvPr id="1089" name="CustomShape 62"/>
            <p:cNvSpPr/>
            <p:nvPr/>
          </p:nvSpPr>
          <p:spPr>
            <a:xfrm>
              <a:off x="6203880" y="3948120"/>
              <a:ext cx="248760" cy="326520"/>
            </a:xfrm>
            <a:custGeom>
              <a:avLst/>
              <a:gdLst/>
              <a:ahLst/>
              <a:rect l="l" t="t" r="r" b="b"/>
              <a:pathLst>
                <a:path w="157" h="206">
                  <a:moveTo>
                    <a:pt x="0" y="206"/>
                  </a:moveTo>
                  <a:lnTo>
                    <a:pt x="76" y="108"/>
                  </a:lnTo>
                  <a:lnTo>
                    <a:pt x="157" y="0"/>
                  </a:lnTo>
                </a:path>
              </a:pathLst>
            </a:custGeom>
            <a:noFill/>
            <a:ln w="25560">
              <a:solidFill>
                <a:srgbClr val="000000"/>
              </a:solidFill>
              <a:round/>
            </a:ln>
          </p:spPr>
          <p:style>
            <a:lnRef idx="0"/>
            <a:fillRef idx="0"/>
            <a:effectRef idx="0"/>
            <a:fontRef idx="minor"/>
          </p:style>
        </p:sp>
        <p:sp>
          <p:nvSpPr>
            <p:cNvPr id="1090" name="CustomShape 63"/>
            <p:cNvSpPr/>
            <p:nvPr/>
          </p:nvSpPr>
          <p:spPr>
            <a:xfrm>
              <a:off x="6453360" y="3576600"/>
              <a:ext cx="242640" cy="371160"/>
            </a:xfrm>
            <a:custGeom>
              <a:avLst/>
              <a:gdLst/>
              <a:ahLst/>
              <a:rect l="l" t="t" r="r" b="b"/>
              <a:pathLst>
                <a:path w="153" h="234">
                  <a:moveTo>
                    <a:pt x="0" y="234"/>
                  </a:moveTo>
                  <a:lnTo>
                    <a:pt x="77" y="119"/>
                  </a:lnTo>
                  <a:lnTo>
                    <a:pt x="153" y="0"/>
                  </a:lnTo>
                </a:path>
              </a:pathLst>
            </a:custGeom>
            <a:noFill/>
            <a:ln w="25560">
              <a:solidFill>
                <a:srgbClr val="000000"/>
              </a:solidFill>
              <a:round/>
            </a:ln>
          </p:spPr>
          <p:style>
            <a:lnRef idx="0"/>
            <a:fillRef idx="0"/>
            <a:effectRef idx="0"/>
            <a:fontRef idx="minor"/>
          </p:style>
        </p:sp>
        <p:sp>
          <p:nvSpPr>
            <p:cNvPr id="1091" name="CustomShape 64"/>
            <p:cNvSpPr/>
            <p:nvPr/>
          </p:nvSpPr>
          <p:spPr>
            <a:xfrm>
              <a:off x="6696000" y="3170160"/>
              <a:ext cx="250560" cy="406080"/>
            </a:xfrm>
            <a:custGeom>
              <a:avLst/>
              <a:gdLst/>
              <a:ahLst/>
              <a:rect l="l" t="t" r="r" b="b"/>
              <a:pathLst>
                <a:path w="158" h="256">
                  <a:moveTo>
                    <a:pt x="0" y="256"/>
                  </a:moveTo>
                  <a:lnTo>
                    <a:pt x="76" y="130"/>
                  </a:lnTo>
                  <a:lnTo>
                    <a:pt x="158" y="0"/>
                  </a:lnTo>
                </a:path>
              </a:pathLst>
            </a:custGeom>
            <a:noFill/>
            <a:ln w="25560">
              <a:solidFill>
                <a:srgbClr val="000000"/>
              </a:solidFill>
              <a:round/>
            </a:ln>
          </p:spPr>
          <p:style>
            <a:lnRef idx="0"/>
            <a:fillRef idx="0"/>
            <a:effectRef idx="0"/>
            <a:fontRef idx="minor"/>
          </p:style>
        </p:sp>
        <p:sp>
          <p:nvSpPr>
            <p:cNvPr id="1092" name="CustomShape 65"/>
            <p:cNvSpPr/>
            <p:nvPr/>
          </p:nvSpPr>
          <p:spPr>
            <a:xfrm>
              <a:off x="6946920" y="2720880"/>
              <a:ext cx="240840" cy="448920"/>
            </a:xfrm>
            <a:custGeom>
              <a:avLst/>
              <a:gdLst/>
              <a:ahLst/>
              <a:rect l="l" t="t" r="r" b="b"/>
              <a:pathLst>
                <a:path w="152" h="283">
                  <a:moveTo>
                    <a:pt x="0" y="283"/>
                  </a:moveTo>
                  <a:lnTo>
                    <a:pt x="76" y="147"/>
                  </a:lnTo>
                  <a:lnTo>
                    <a:pt x="152" y="0"/>
                  </a:lnTo>
                </a:path>
              </a:pathLst>
            </a:custGeom>
            <a:noFill/>
            <a:ln w="25560">
              <a:solidFill>
                <a:srgbClr val="000000"/>
              </a:solidFill>
              <a:round/>
            </a:ln>
          </p:spPr>
          <p:style>
            <a:lnRef idx="0"/>
            <a:fillRef idx="0"/>
            <a:effectRef idx="0"/>
            <a:fontRef idx="minor"/>
          </p:style>
        </p:sp>
        <p:sp>
          <p:nvSpPr>
            <p:cNvPr id="1093" name="CustomShape 66"/>
            <p:cNvSpPr/>
            <p:nvPr/>
          </p:nvSpPr>
          <p:spPr>
            <a:xfrm>
              <a:off x="7188120" y="2236680"/>
              <a:ext cx="250560" cy="483840"/>
            </a:xfrm>
            <a:custGeom>
              <a:avLst/>
              <a:gdLst/>
              <a:ahLst/>
              <a:rect l="l" t="t" r="r" b="b"/>
              <a:pathLst>
                <a:path w="158" h="305">
                  <a:moveTo>
                    <a:pt x="0" y="305"/>
                  </a:moveTo>
                  <a:lnTo>
                    <a:pt x="76" y="158"/>
                  </a:lnTo>
                  <a:lnTo>
                    <a:pt x="158" y="0"/>
                  </a:lnTo>
                </a:path>
              </a:pathLst>
            </a:custGeom>
            <a:noFill/>
            <a:ln w="25560">
              <a:solidFill>
                <a:srgbClr val="000000"/>
              </a:solidFill>
              <a:round/>
            </a:ln>
          </p:spPr>
          <p:style>
            <a:lnRef idx="0"/>
            <a:fillRef idx="0"/>
            <a:effectRef idx="0"/>
            <a:fontRef idx="minor"/>
          </p:style>
        </p:sp>
        <p:sp>
          <p:nvSpPr>
            <p:cNvPr id="1094" name="CustomShape 67"/>
            <p:cNvSpPr/>
            <p:nvPr/>
          </p:nvSpPr>
          <p:spPr>
            <a:xfrm>
              <a:off x="7439040" y="1709640"/>
              <a:ext cx="240840" cy="526680"/>
            </a:xfrm>
            <a:custGeom>
              <a:avLst/>
              <a:gdLst/>
              <a:ahLst/>
              <a:rect l="l" t="t" r="r" b="b"/>
              <a:pathLst>
                <a:path w="152" h="332">
                  <a:moveTo>
                    <a:pt x="0" y="332"/>
                  </a:moveTo>
                  <a:lnTo>
                    <a:pt x="76" y="168"/>
                  </a:lnTo>
                  <a:lnTo>
                    <a:pt x="152" y="0"/>
                  </a:lnTo>
                </a:path>
              </a:pathLst>
            </a:custGeom>
            <a:noFill/>
            <a:ln w="25560">
              <a:solidFill>
                <a:srgbClr val="000000"/>
              </a:solidFill>
              <a:round/>
            </a:ln>
          </p:spPr>
          <p:style>
            <a:lnRef idx="0"/>
            <a:fillRef idx="0"/>
            <a:effectRef idx="0"/>
            <a:fontRef idx="minor"/>
          </p:style>
        </p:sp>
        <p:sp>
          <p:nvSpPr>
            <p:cNvPr id="1095" name="CustomShape 68"/>
            <p:cNvSpPr/>
            <p:nvPr/>
          </p:nvSpPr>
          <p:spPr>
            <a:xfrm>
              <a:off x="6799320" y="3308400"/>
              <a:ext cx="77400" cy="85320"/>
            </a:xfrm>
            <a:custGeom>
              <a:avLst/>
              <a:gdLst/>
              <a:ahLst/>
              <a:rect l="l" t="t" r="r" b="b"/>
              <a:pathLst>
                <a:path w="49" h="54">
                  <a:moveTo>
                    <a:pt x="16" y="0"/>
                  </a:moveTo>
                  <a:lnTo>
                    <a:pt x="0" y="16"/>
                  </a:lnTo>
                  <a:lnTo>
                    <a:pt x="0" y="38"/>
                  </a:lnTo>
                  <a:lnTo>
                    <a:pt x="16" y="54"/>
                  </a:lnTo>
                  <a:lnTo>
                    <a:pt x="33" y="54"/>
                  </a:lnTo>
                  <a:lnTo>
                    <a:pt x="49" y="38"/>
                  </a:lnTo>
                  <a:lnTo>
                    <a:pt x="49" y="16"/>
                  </a:lnTo>
                  <a:lnTo>
                    <a:pt x="33" y="0"/>
                  </a:lnTo>
                  <a:lnTo>
                    <a:pt x="16" y="0"/>
                  </a:lnTo>
                  <a:close/>
                </a:path>
              </a:pathLst>
            </a:custGeom>
            <a:solidFill>
              <a:srgbClr val="ff0000"/>
            </a:solidFill>
            <a:ln w="7920">
              <a:solidFill>
                <a:srgbClr val="000000"/>
              </a:solidFill>
              <a:round/>
            </a:ln>
          </p:spPr>
          <p:style>
            <a:lnRef idx="0"/>
            <a:fillRef idx="0"/>
            <a:effectRef idx="0"/>
            <a:fontRef idx="minor"/>
          </p:style>
        </p:sp>
      </p:grpSp>
      <p:sp>
        <p:nvSpPr>
          <p:cNvPr id="1096" name="CustomShape 69"/>
          <p:cNvSpPr/>
          <p:nvPr/>
        </p:nvSpPr>
        <p:spPr>
          <a:xfrm>
            <a:off x="7818480" y="5927760"/>
            <a:ext cx="882360" cy="266400"/>
          </a:xfrm>
          <a:prstGeom prst="rect">
            <a:avLst/>
          </a:prstGeom>
          <a:solidFill>
            <a:srgbClr val="ffffff"/>
          </a:solidFill>
          <a:ln>
            <a:noFill/>
          </a:ln>
        </p:spPr>
        <p:style>
          <a:lnRef idx="0"/>
          <a:fillRef idx="0"/>
          <a:effectRef idx="0"/>
          <a:fontRef idx="minor"/>
        </p:style>
      </p:sp>
      <p:sp>
        <p:nvSpPr>
          <p:cNvPr id="1097" name="CustomShape 70"/>
          <p:cNvSpPr/>
          <p:nvPr/>
        </p:nvSpPr>
        <p:spPr>
          <a:xfrm>
            <a:off x="7703640" y="594684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1098" name="CustomShape 71"/>
          <p:cNvSpPr/>
          <p:nvPr/>
        </p:nvSpPr>
        <p:spPr>
          <a:xfrm>
            <a:off x="6696000" y="5892840"/>
            <a:ext cx="258480" cy="275760"/>
          </a:xfrm>
          <a:prstGeom prst="rect">
            <a:avLst/>
          </a:prstGeom>
          <a:noFill/>
          <a:ln>
            <a:noFill/>
          </a:ln>
        </p:spPr>
        <p:style>
          <a:lnRef idx="0"/>
          <a:fillRef idx="0"/>
          <a:effectRef idx="0"/>
          <a:fontRef idx="minor"/>
        </p:style>
      </p:sp>
      <p:grpSp>
        <p:nvGrpSpPr>
          <p:cNvPr id="1099" name="Group 72"/>
          <p:cNvGrpSpPr/>
          <p:nvPr/>
        </p:nvGrpSpPr>
        <p:grpSpPr>
          <a:xfrm>
            <a:off x="3117960" y="1600200"/>
            <a:ext cx="5435280" cy="2315880"/>
            <a:chOff x="3117960" y="1600200"/>
            <a:chExt cx="5435280" cy="2315880"/>
          </a:xfrm>
        </p:grpSpPr>
        <p:sp>
          <p:nvSpPr>
            <p:cNvPr id="1100" name="CustomShape 73"/>
            <p:cNvSpPr/>
            <p:nvPr/>
          </p:nvSpPr>
          <p:spPr>
            <a:xfrm>
              <a:off x="3624120" y="1676520"/>
              <a:ext cx="1298160" cy="73044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Durchschnitts-</a:t>
              </a:r>
              <a:br/>
              <a:r>
                <a:rPr b="0" lang="en-US" sz="1600" spc="-1" strike="noStrike">
                  <a:solidFill>
                    <a:srgbClr val="000000"/>
                  </a:solidFill>
                  <a:latin typeface="Arial"/>
                </a:rPr>
                <a:t>kosten </a:t>
              </a:r>
              <a:r>
                <a:rPr b="0" i="1" lang="en-US" sz="1600" spc="-1" strike="noStrike">
                  <a:solidFill>
                    <a:srgbClr val="000000"/>
                  </a:solidFill>
                  <a:latin typeface="Arial"/>
                </a:rPr>
                <a:t>K/Q</a:t>
              </a:r>
              <a:br/>
              <a:r>
                <a:rPr b="0" lang="en-US" sz="1600" spc="-1" strike="noStrike">
                  <a:solidFill>
                    <a:srgbClr val="000000"/>
                  </a:solidFill>
                  <a:latin typeface="Arial"/>
                </a:rPr>
                <a:t>(Stückkosten)</a:t>
              </a:r>
              <a:endParaRPr b="0" lang="en-US" sz="1600" spc="-1" strike="noStrike">
                <a:latin typeface="Arial"/>
              </a:endParaRPr>
            </a:p>
          </p:txBody>
        </p:sp>
        <p:sp>
          <p:nvSpPr>
            <p:cNvPr id="1101" name="CustomShape 74"/>
            <p:cNvSpPr/>
            <p:nvPr/>
          </p:nvSpPr>
          <p:spPr>
            <a:xfrm>
              <a:off x="3117960" y="1600200"/>
              <a:ext cx="87120" cy="155160"/>
            </a:xfrm>
            <a:custGeom>
              <a:avLst/>
              <a:gdLst/>
              <a:ahLst/>
              <a:rect l="l" t="t" r="r" b="b"/>
              <a:pathLst>
                <a:path w="55" h="98">
                  <a:moveTo>
                    <a:pt x="0" y="0"/>
                  </a:moveTo>
                  <a:lnTo>
                    <a:pt x="38" y="92"/>
                  </a:lnTo>
                  <a:lnTo>
                    <a:pt x="55" y="98"/>
                  </a:lnTo>
                  <a:lnTo>
                    <a:pt x="17" y="5"/>
                  </a:lnTo>
                  <a:lnTo>
                    <a:pt x="0" y="0"/>
                  </a:lnTo>
                  <a:close/>
                </a:path>
              </a:pathLst>
            </a:custGeom>
            <a:solidFill>
              <a:srgbClr val="000000"/>
            </a:solidFill>
            <a:ln>
              <a:noFill/>
            </a:ln>
          </p:spPr>
          <p:style>
            <a:lnRef idx="0"/>
            <a:fillRef idx="0"/>
            <a:effectRef idx="0"/>
            <a:fontRef idx="minor"/>
          </p:style>
        </p:sp>
        <p:sp>
          <p:nvSpPr>
            <p:cNvPr id="1102" name="CustomShape 75"/>
            <p:cNvSpPr/>
            <p:nvPr/>
          </p:nvSpPr>
          <p:spPr>
            <a:xfrm>
              <a:off x="3178080" y="1712880"/>
              <a:ext cx="34560" cy="33120"/>
            </a:xfrm>
            <a:custGeom>
              <a:avLst/>
              <a:gdLst/>
              <a:ahLst/>
              <a:rect l="l" t="t" r="r" b="b"/>
              <a:pathLst>
                <a:path w="22" h="21">
                  <a:moveTo>
                    <a:pt x="0" y="0"/>
                  </a:moveTo>
                  <a:lnTo>
                    <a:pt x="6" y="16"/>
                  </a:lnTo>
                  <a:lnTo>
                    <a:pt x="22" y="21"/>
                  </a:lnTo>
                  <a:lnTo>
                    <a:pt x="17" y="5"/>
                  </a:lnTo>
                  <a:lnTo>
                    <a:pt x="0" y="0"/>
                  </a:lnTo>
                  <a:close/>
                </a:path>
              </a:pathLst>
            </a:custGeom>
            <a:solidFill>
              <a:srgbClr val="000000"/>
            </a:solidFill>
            <a:ln>
              <a:noFill/>
            </a:ln>
          </p:spPr>
          <p:style>
            <a:lnRef idx="0"/>
            <a:fillRef idx="0"/>
            <a:effectRef idx="0"/>
            <a:fontRef idx="minor"/>
          </p:style>
        </p:sp>
        <p:sp>
          <p:nvSpPr>
            <p:cNvPr id="1103" name="CustomShape 76"/>
            <p:cNvSpPr/>
            <p:nvPr/>
          </p:nvSpPr>
          <p:spPr>
            <a:xfrm>
              <a:off x="3230640" y="1833480"/>
              <a:ext cx="34560" cy="25200"/>
            </a:xfrm>
            <a:custGeom>
              <a:avLst/>
              <a:gdLst/>
              <a:ahLst/>
              <a:rect l="l" t="t" r="r" b="b"/>
              <a:pathLst>
                <a:path w="22" h="16">
                  <a:moveTo>
                    <a:pt x="0" y="0"/>
                  </a:moveTo>
                  <a:lnTo>
                    <a:pt x="5" y="11"/>
                  </a:lnTo>
                  <a:lnTo>
                    <a:pt x="22" y="16"/>
                  </a:lnTo>
                  <a:lnTo>
                    <a:pt x="16" y="5"/>
                  </a:lnTo>
                  <a:lnTo>
                    <a:pt x="0" y="0"/>
                  </a:lnTo>
                  <a:close/>
                </a:path>
              </a:pathLst>
            </a:custGeom>
            <a:solidFill>
              <a:srgbClr val="000000"/>
            </a:solidFill>
            <a:ln>
              <a:noFill/>
            </a:ln>
          </p:spPr>
          <p:style>
            <a:lnRef idx="0"/>
            <a:fillRef idx="0"/>
            <a:effectRef idx="0"/>
            <a:fontRef idx="minor"/>
          </p:style>
        </p:sp>
        <p:sp>
          <p:nvSpPr>
            <p:cNvPr id="1104" name="CustomShape 77"/>
            <p:cNvSpPr/>
            <p:nvPr/>
          </p:nvSpPr>
          <p:spPr>
            <a:xfrm>
              <a:off x="3238560" y="1816200"/>
              <a:ext cx="87120" cy="147240"/>
            </a:xfrm>
            <a:custGeom>
              <a:avLst/>
              <a:gdLst/>
              <a:ahLst/>
              <a:rect l="l" t="t" r="r" b="b"/>
              <a:pathLst>
                <a:path w="55" h="93">
                  <a:moveTo>
                    <a:pt x="0" y="0"/>
                  </a:moveTo>
                  <a:lnTo>
                    <a:pt x="39" y="87"/>
                  </a:lnTo>
                  <a:lnTo>
                    <a:pt x="55" y="93"/>
                  </a:lnTo>
                  <a:lnTo>
                    <a:pt x="17" y="5"/>
                  </a:lnTo>
                  <a:lnTo>
                    <a:pt x="0" y="0"/>
                  </a:lnTo>
                  <a:close/>
                </a:path>
              </a:pathLst>
            </a:custGeom>
            <a:solidFill>
              <a:srgbClr val="000000"/>
            </a:solidFill>
            <a:ln>
              <a:noFill/>
            </a:ln>
          </p:spPr>
          <p:style>
            <a:lnRef idx="0"/>
            <a:fillRef idx="0"/>
            <a:effectRef idx="0"/>
            <a:fontRef idx="minor"/>
          </p:style>
        </p:sp>
        <p:sp>
          <p:nvSpPr>
            <p:cNvPr id="1105" name="CustomShape 78"/>
            <p:cNvSpPr/>
            <p:nvPr/>
          </p:nvSpPr>
          <p:spPr>
            <a:xfrm>
              <a:off x="3300480" y="1919160"/>
              <a:ext cx="42480" cy="43920"/>
            </a:xfrm>
            <a:custGeom>
              <a:avLst/>
              <a:gdLst/>
              <a:ahLst/>
              <a:rect l="l" t="t" r="r" b="b"/>
              <a:pathLst>
                <a:path w="27" h="28">
                  <a:moveTo>
                    <a:pt x="0" y="0"/>
                  </a:moveTo>
                  <a:lnTo>
                    <a:pt x="10" y="22"/>
                  </a:lnTo>
                  <a:lnTo>
                    <a:pt x="27" y="28"/>
                  </a:lnTo>
                  <a:lnTo>
                    <a:pt x="16" y="6"/>
                  </a:lnTo>
                  <a:lnTo>
                    <a:pt x="0" y="0"/>
                  </a:lnTo>
                  <a:close/>
                </a:path>
              </a:pathLst>
            </a:custGeom>
            <a:solidFill>
              <a:srgbClr val="000000"/>
            </a:solidFill>
            <a:ln>
              <a:noFill/>
            </a:ln>
          </p:spPr>
          <p:style>
            <a:lnRef idx="0"/>
            <a:fillRef idx="0"/>
            <a:effectRef idx="0"/>
            <a:fontRef idx="minor"/>
          </p:style>
        </p:sp>
        <p:sp>
          <p:nvSpPr>
            <p:cNvPr id="1106" name="CustomShape 79"/>
            <p:cNvSpPr/>
            <p:nvPr/>
          </p:nvSpPr>
          <p:spPr>
            <a:xfrm>
              <a:off x="3351240" y="2014560"/>
              <a:ext cx="129960" cy="164880"/>
            </a:xfrm>
            <a:custGeom>
              <a:avLst/>
              <a:gdLst/>
              <a:ahLst/>
              <a:rect l="l" t="t" r="r" b="b"/>
              <a:pathLst>
                <a:path w="82" h="104">
                  <a:moveTo>
                    <a:pt x="0" y="0"/>
                  </a:moveTo>
                  <a:lnTo>
                    <a:pt x="60" y="98"/>
                  </a:lnTo>
                  <a:lnTo>
                    <a:pt x="82" y="104"/>
                  </a:lnTo>
                  <a:lnTo>
                    <a:pt x="22" y="6"/>
                  </a:lnTo>
                  <a:lnTo>
                    <a:pt x="0" y="0"/>
                  </a:lnTo>
                  <a:close/>
                </a:path>
              </a:pathLst>
            </a:custGeom>
            <a:solidFill>
              <a:srgbClr val="000000"/>
            </a:solidFill>
            <a:ln>
              <a:noFill/>
            </a:ln>
          </p:spPr>
          <p:style>
            <a:lnRef idx="0"/>
            <a:fillRef idx="0"/>
            <a:effectRef idx="0"/>
            <a:fontRef idx="minor"/>
          </p:style>
        </p:sp>
        <p:sp>
          <p:nvSpPr>
            <p:cNvPr id="1107" name="CustomShape 80"/>
            <p:cNvSpPr/>
            <p:nvPr/>
          </p:nvSpPr>
          <p:spPr>
            <a:xfrm>
              <a:off x="3481560" y="2197080"/>
              <a:ext cx="129960" cy="171000"/>
            </a:xfrm>
            <a:custGeom>
              <a:avLst/>
              <a:gdLst/>
              <a:ahLst/>
              <a:rect l="l" t="t" r="r" b="b"/>
              <a:pathLst>
                <a:path w="82" h="108">
                  <a:moveTo>
                    <a:pt x="0" y="0"/>
                  </a:moveTo>
                  <a:lnTo>
                    <a:pt x="60" y="103"/>
                  </a:lnTo>
                  <a:lnTo>
                    <a:pt x="82" y="108"/>
                  </a:lnTo>
                  <a:lnTo>
                    <a:pt x="22" y="5"/>
                  </a:lnTo>
                  <a:lnTo>
                    <a:pt x="0" y="0"/>
                  </a:lnTo>
                  <a:close/>
                </a:path>
              </a:pathLst>
            </a:custGeom>
            <a:solidFill>
              <a:srgbClr val="000000"/>
            </a:solidFill>
            <a:ln>
              <a:noFill/>
            </a:ln>
          </p:spPr>
          <p:style>
            <a:lnRef idx="0"/>
            <a:fillRef idx="0"/>
            <a:effectRef idx="0"/>
            <a:fontRef idx="minor"/>
          </p:style>
        </p:sp>
        <p:sp>
          <p:nvSpPr>
            <p:cNvPr id="1108" name="CustomShape 81"/>
            <p:cNvSpPr/>
            <p:nvPr/>
          </p:nvSpPr>
          <p:spPr>
            <a:xfrm>
              <a:off x="3637080" y="2413080"/>
              <a:ext cx="60120" cy="50400"/>
            </a:xfrm>
            <a:custGeom>
              <a:avLst/>
              <a:gdLst/>
              <a:ahLst/>
              <a:rect l="l" t="t" r="r" b="b"/>
              <a:pathLst>
                <a:path w="38" h="32">
                  <a:moveTo>
                    <a:pt x="0" y="0"/>
                  </a:moveTo>
                  <a:lnTo>
                    <a:pt x="16" y="27"/>
                  </a:lnTo>
                  <a:lnTo>
                    <a:pt x="38" y="32"/>
                  </a:lnTo>
                  <a:lnTo>
                    <a:pt x="22" y="5"/>
                  </a:lnTo>
                  <a:lnTo>
                    <a:pt x="0" y="0"/>
                  </a:lnTo>
                  <a:close/>
                </a:path>
              </a:pathLst>
            </a:custGeom>
            <a:solidFill>
              <a:srgbClr val="000000"/>
            </a:solidFill>
            <a:ln>
              <a:noFill/>
            </a:ln>
          </p:spPr>
          <p:style>
            <a:lnRef idx="0"/>
            <a:fillRef idx="0"/>
            <a:effectRef idx="0"/>
            <a:fontRef idx="minor"/>
          </p:style>
        </p:sp>
        <p:sp>
          <p:nvSpPr>
            <p:cNvPr id="1109" name="CustomShape 82"/>
            <p:cNvSpPr/>
            <p:nvPr/>
          </p:nvSpPr>
          <p:spPr>
            <a:xfrm>
              <a:off x="3714840" y="2541600"/>
              <a:ext cx="42480" cy="17280"/>
            </a:xfrm>
            <a:custGeom>
              <a:avLst/>
              <a:gdLst/>
              <a:ahLst/>
              <a:rect l="l" t="t" r="r" b="b"/>
              <a:pathLst>
                <a:path w="27" h="11">
                  <a:moveTo>
                    <a:pt x="0" y="0"/>
                  </a:moveTo>
                  <a:lnTo>
                    <a:pt x="5" y="6"/>
                  </a:lnTo>
                  <a:lnTo>
                    <a:pt x="27" y="11"/>
                  </a:lnTo>
                  <a:lnTo>
                    <a:pt x="22" y="6"/>
                  </a:lnTo>
                  <a:lnTo>
                    <a:pt x="0" y="0"/>
                  </a:lnTo>
                  <a:close/>
                </a:path>
              </a:pathLst>
            </a:custGeom>
            <a:solidFill>
              <a:srgbClr val="000000"/>
            </a:solidFill>
            <a:ln>
              <a:noFill/>
            </a:ln>
          </p:spPr>
          <p:style>
            <a:lnRef idx="0"/>
            <a:fillRef idx="0"/>
            <a:effectRef idx="0"/>
            <a:fontRef idx="minor"/>
          </p:style>
        </p:sp>
        <p:sp>
          <p:nvSpPr>
            <p:cNvPr id="1110" name="CustomShape 83"/>
            <p:cNvSpPr/>
            <p:nvPr/>
          </p:nvSpPr>
          <p:spPr>
            <a:xfrm>
              <a:off x="3722760" y="2516040"/>
              <a:ext cx="137880" cy="163080"/>
            </a:xfrm>
            <a:custGeom>
              <a:avLst/>
              <a:gdLst/>
              <a:ahLst/>
              <a:rect l="l" t="t" r="r" b="b"/>
              <a:pathLst>
                <a:path w="87" h="103">
                  <a:moveTo>
                    <a:pt x="0" y="0"/>
                  </a:moveTo>
                  <a:lnTo>
                    <a:pt x="66" y="98"/>
                  </a:lnTo>
                  <a:lnTo>
                    <a:pt x="87" y="103"/>
                  </a:lnTo>
                  <a:lnTo>
                    <a:pt x="22" y="5"/>
                  </a:lnTo>
                  <a:lnTo>
                    <a:pt x="0" y="0"/>
                  </a:lnTo>
                  <a:close/>
                </a:path>
              </a:pathLst>
            </a:custGeom>
            <a:solidFill>
              <a:srgbClr val="000000"/>
            </a:solidFill>
            <a:ln>
              <a:noFill/>
            </a:ln>
          </p:spPr>
          <p:style>
            <a:lnRef idx="0"/>
            <a:fillRef idx="0"/>
            <a:effectRef idx="0"/>
            <a:fontRef idx="minor"/>
          </p:style>
        </p:sp>
        <p:sp>
          <p:nvSpPr>
            <p:cNvPr id="1111" name="CustomShape 84"/>
            <p:cNvSpPr/>
            <p:nvPr/>
          </p:nvSpPr>
          <p:spPr>
            <a:xfrm>
              <a:off x="3895560" y="2714760"/>
              <a:ext cx="60120" cy="52200"/>
            </a:xfrm>
            <a:custGeom>
              <a:avLst/>
              <a:gdLst/>
              <a:ahLst/>
              <a:rect l="l" t="t" r="r" b="b"/>
              <a:pathLst>
                <a:path w="38" h="33">
                  <a:moveTo>
                    <a:pt x="0" y="0"/>
                  </a:moveTo>
                  <a:lnTo>
                    <a:pt x="16" y="27"/>
                  </a:lnTo>
                  <a:lnTo>
                    <a:pt x="38" y="33"/>
                  </a:lnTo>
                  <a:lnTo>
                    <a:pt x="22" y="6"/>
                  </a:lnTo>
                  <a:lnTo>
                    <a:pt x="0" y="0"/>
                  </a:lnTo>
                  <a:close/>
                </a:path>
              </a:pathLst>
            </a:custGeom>
            <a:solidFill>
              <a:srgbClr val="000000"/>
            </a:solidFill>
            <a:ln>
              <a:noFill/>
            </a:ln>
          </p:spPr>
          <p:style>
            <a:lnRef idx="0"/>
            <a:fillRef idx="0"/>
            <a:effectRef idx="0"/>
            <a:fontRef idx="minor"/>
          </p:style>
        </p:sp>
        <p:sp>
          <p:nvSpPr>
            <p:cNvPr id="1112" name="CustomShape 85"/>
            <p:cNvSpPr/>
            <p:nvPr/>
          </p:nvSpPr>
          <p:spPr>
            <a:xfrm>
              <a:off x="3973680" y="2784600"/>
              <a:ext cx="147240" cy="155160"/>
            </a:xfrm>
            <a:custGeom>
              <a:avLst/>
              <a:gdLst/>
              <a:ahLst/>
              <a:rect l="l" t="t" r="r" b="b"/>
              <a:pathLst>
                <a:path w="93" h="98">
                  <a:moveTo>
                    <a:pt x="0" y="0"/>
                  </a:moveTo>
                  <a:lnTo>
                    <a:pt x="71" y="92"/>
                  </a:lnTo>
                  <a:lnTo>
                    <a:pt x="93" y="98"/>
                  </a:lnTo>
                  <a:lnTo>
                    <a:pt x="22" y="5"/>
                  </a:lnTo>
                  <a:lnTo>
                    <a:pt x="0" y="0"/>
                  </a:lnTo>
                  <a:close/>
                </a:path>
              </a:pathLst>
            </a:custGeom>
            <a:solidFill>
              <a:srgbClr val="000000"/>
            </a:solidFill>
            <a:ln>
              <a:noFill/>
            </a:ln>
          </p:spPr>
          <p:style>
            <a:lnRef idx="0"/>
            <a:fillRef idx="0"/>
            <a:effectRef idx="0"/>
            <a:fontRef idx="minor"/>
          </p:style>
        </p:sp>
        <p:sp>
          <p:nvSpPr>
            <p:cNvPr id="1113" name="CustomShape 86"/>
            <p:cNvSpPr/>
            <p:nvPr/>
          </p:nvSpPr>
          <p:spPr>
            <a:xfrm>
              <a:off x="4206960" y="3017880"/>
              <a:ext cx="164880" cy="128160"/>
            </a:xfrm>
            <a:custGeom>
              <a:avLst/>
              <a:gdLst/>
              <a:ahLst/>
              <a:rect l="l" t="t" r="r" b="b"/>
              <a:pathLst>
                <a:path w="104" h="81">
                  <a:moveTo>
                    <a:pt x="0" y="21"/>
                  </a:moveTo>
                  <a:lnTo>
                    <a:pt x="98" y="81"/>
                  </a:lnTo>
                  <a:lnTo>
                    <a:pt x="104" y="60"/>
                  </a:lnTo>
                  <a:lnTo>
                    <a:pt x="6" y="0"/>
                  </a:lnTo>
                  <a:lnTo>
                    <a:pt x="0" y="21"/>
                  </a:lnTo>
                  <a:close/>
                </a:path>
              </a:pathLst>
            </a:custGeom>
            <a:solidFill>
              <a:srgbClr val="000000"/>
            </a:solidFill>
            <a:ln>
              <a:noFill/>
            </a:ln>
          </p:spPr>
          <p:style>
            <a:lnRef idx="0"/>
            <a:fillRef idx="0"/>
            <a:effectRef idx="0"/>
            <a:fontRef idx="minor"/>
          </p:style>
        </p:sp>
        <p:sp>
          <p:nvSpPr>
            <p:cNvPr id="1114" name="CustomShape 87"/>
            <p:cNvSpPr/>
            <p:nvPr/>
          </p:nvSpPr>
          <p:spPr>
            <a:xfrm>
              <a:off x="4457880" y="3206880"/>
              <a:ext cx="163080" cy="122040"/>
            </a:xfrm>
            <a:custGeom>
              <a:avLst/>
              <a:gdLst/>
              <a:ahLst/>
              <a:rect l="l" t="t" r="r" b="b"/>
              <a:pathLst>
                <a:path w="103" h="77">
                  <a:moveTo>
                    <a:pt x="0" y="22"/>
                  </a:moveTo>
                  <a:lnTo>
                    <a:pt x="98" y="77"/>
                  </a:lnTo>
                  <a:lnTo>
                    <a:pt x="103" y="55"/>
                  </a:lnTo>
                  <a:lnTo>
                    <a:pt x="5" y="0"/>
                  </a:lnTo>
                  <a:lnTo>
                    <a:pt x="0" y="22"/>
                  </a:lnTo>
                  <a:close/>
                </a:path>
              </a:pathLst>
            </a:custGeom>
            <a:solidFill>
              <a:srgbClr val="000000"/>
            </a:solidFill>
            <a:ln>
              <a:noFill/>
            </a:ln>
          </p:spPr>
          <p:style>
            <a:lnRef idx="0"/>
            <a:fillRef idx="0"/>
            <a:effectRef idx="0"/>
            <a:fontRef idx="minor"/>
          </p:style>
        </p:sp>
        <p:sp>
          <p:nvSpPr>
            <p:cNvPr id="1115" name="CustomShape 88"/>
            <p:cNvSpPr/>
            <p:nvPr/>
          </p:nvSpPr>
          <p:spPr>
            <a:xfrm>
              <a:off x="4699080" y="3379680"/>
              <a:ext cx="164880" cy="95040"/>
            </a:xfrm>
            <a:custGeom>
              <a:avLst/>
              <a:gdLst/>
              <a:ahLst/>
              <a:rect l="l" t="t" r="r" b="b"/>
              <a:pathLst>
                <a:path w="104" h="60">
                  <a:moveTo>
                    <a:pt x="0" y="17"/>
                  </a:moveTo>
                  <a:lnTo>
                    <a:pt x="98" y="60"/>
                  </a:lnTo>
                  <a:lnTo>
                    <a:pt x="104" y="44"/>
                  </a:lnTo>
                  <a:lnTo>
                    <a:pt x="6" y="0"/>
                  </a:lnTo>
                  <a:lnTo>
                    <a:pt x="0" y="17"/>
                  </a:lnTo>
                  <a:close/>
                </a:path>
              </a:pathLst>
            </a:custGeom>
            <a:solidFill>
              <a:srgbClr val="000000"/>
            </a:solidFill>
            <a:ln>
              <a:noFill/>
            </a:ln>
          </p:spPr>
          <p:style>
            <a:lnRef idx="0"/>
            <a:fillRef idx="0"/>
            <a:effectRef idx="0"/>
            <a:fontRef idx="minor"/>
          </p:style>
        </p:sp>
        <p:sp>
          <p:nvSpPr>
            <p:cNvPr id="1116" name="CustomShape 89"/>
            <p:cNvSpPr/>
            <p:nvPr/>
          </p:nvSpPr>
          <p:spPr>
            <a:xfrm>
              <a:off x="4959360" y="3510000"/>
              <a:ext cx="145800" cy="85320"/>
            </a:xfrm>
            <a:custGeom>
              <a:avLst/>
              <a:gdLst/>
              <a:ahLst/>
              <a:rect l="l" t="t" r="r" b="b"/>
              <a:pathLst>
                <a:path w="92" h="54">
                  <a:moveTo>
                    <a:pt x="0" y="16"/>
                  </a:moveTo>
                  <a:lnTo>
                    <a:pt x="87" y="54"/>
                  </a:lnTo>
                  <a:lnTo>
                    <a:pt x="92" y="38"/>
                  </a:lnTo>
                  <a:lnTo>
                    <a:pt x="5" y="0"/>
                  </a:lnTo>
                  <a:lnTo>
                    <a:pt x="0" y="16"/>
                  </a:lnTo>
                  <a:close/>
                </a:path>
              </a:pathLst>
            </a:custGeom>
            <a:solidFill>
              <a:srgbClr val="000000"/>
            </a:solidFill>
            <a:ln>
              <a:noFill/>
            </a:ln>
          </p:spPr>
          <p:style>
            <a:lnRef idx="0"/>
            <a:fillRef idx="0"/>
            <a:effectRef idx="0"/>
            <a:fontRef idx="minor"/>
          </p:style>
        </p:sp>
        <p:sp>
          <p:nvSpPr>
            <p:cNvPr id="1117" name="CustomShape 90"/>
            <p:cNvSpPr/>
            <p:nvPr/>
          </p:nvSpPr>
          <p:spPr>
            <a:xfrm>
              <a:off x="5200560" y="3622680"/>
              <a:ext cx="147240" cy="68040"/>
            </a:xfrm>
            <a:custGeom>
              <a:avLst/>
              <a:gdLst/>
              <a:ahLst/>
              <a:rect l="l" t="t" r="r" b="b"/>
              <a:pathLst>
                <a:path w="93" h="43">
                  <a:moveTo>
                    <a:pt x="0" y="16"/>
                  </a:moveTo>
                  <a:lnTo>
                    <a:pt x="87" y="43"/>
                  </a:lnTo>
                  <a:lnTo>
                    <a:pt x="93" y="27"/>
                  </a:lnTo>
                  <a:lnTo>
                    <a:pt x="6" y="0"/>
                  </a:lnTo>
                  <a:lnTo>
                    <a:pt x="0" y="16"/>
                  </a:lnTo>
                  <a:close/>
                </a:path>
              </a:pathLst>
            </a:custGeom>
            <a:solidFill>
              <a:srgbClr val="000000"/>
            </a:solidFill>
            <a:ln>
              <a:noFill/>
            </a:ln>
          </p:spPr>
          <p:style>
            <a:lnRef idx="0"/>
            <a:fillRef idx="0"/>
            <a:effectRef idx="0"/>
            <a:fontRef idx="minor"/>
          </p:style>
        </p:sp>
        <p:sp>
          <p:nvSpPr>
            <p:cNvPr id="1118" name="CustomShape 91"/>
            <p:cNvSpPr/>
            <p:nvPr/>
          </p:nvSpPr>
          <p:spPr>
            <a:xfrm>
              <a:off x="5451480" y="3708360"/>
              <a:ext cx="180720" cy="69480"/>
            </a:xfrm>
            <a:custGeom>
              <a:avLst/>
              <a:gdLst/>
              <a:ahLst/>
              <a:rect l="l" t="t" r="r" b="b"/>
              <a:pathLst>
                <a:path w="114" h="44">
                  <a:moveTo>
                    <a:pt x="0" y="16"/>
                  </a:moveTo>
                  <a:lnTo>
                    <a:pt x="109" y="44"/>
                  </a:lnTo>
                  <a:lnTo>
                    <a:pt x="114" y="27"/>
                  </a:lnTo>
                  <a:lnTo>
                    <a:pt x="5" y="0"/>
                  </a:lnTo>
                  <a:lnTo>
                    <a:pt x="0" y="16"/>
                  </a:lnTo>
                  <a:close/>
                </a:path>
              </a:pathLst>
            </a:custGeom>
            <a:solidFill>
              <a:srgbClr val="000000"/>
            </a:solidFill>
            <a:ln>
              <a:noFill/>
            </a:ln>
          </p:spPr>
          <p:style>
            <a:lnRef idx="0"/>
            <a:fillRef idx="0"/>
            <a:effectRef idx="0"/>
            <a:fontRef idx="minor"/>
          </p:style>
        </p:sp>
        <p:sp>
          <p:nvSpPr>
            <p:cNvPr id="1119" name="CustomShape 92"/>
            <p:cNvSpPr/>
            <p:nvPr/>
          </p:nvSpPr>
          <p:spPr>
            <a:xfrm>
              <a:off x="5692680" y="3778200"/>
              <a:ext cx="147240" cy="50400"/>
            </a:xfrm>
            <a:custGeom>
              <a:avLst/>
              <a:gdLst/>
              <a:ahLst/>
              <a:rect l="l" t="t" r="r" b="b"/>
              <a:pathLst>
                <a:path w="93" h="32">
                  <a:moveTo>
                    <a:pt x="0" y="16"/>
                  </a:moveTo>
                  <a:lnTo>
                    <a:pt x="87" y="32"/>
                  </a:lnTo>
                  <a:lnTo>
                    <a:pt x="93" y="16"/>
                  </a:lnTo>
                  <a:lnTo>
                    <a:pt x="6" y="0"/>
                  </a:lnTo>
                  <a:lnTo>
                    <a:pt x="0" y="16"/>
                  </a:lnTo>
                  <a:close/>
                </a:path>
              </a:pathLst>
            </a:custGeom>
            <a:solidFill>
              <a:srgbClr val="000000"/>
            </a:solidFill>
            <a:ln>
              <a:noFill/>
            </a:ln>
          </p:spPr>
          <p:style>
            <a:lnRef idx="0"/>
            <a:fillRef idx="0"/>
            <a:effectRef idx="0"/>
            <a:fontRef idx="minor"/>
          </p:style>
        </p:sp>
        <p:sp>
          <p:nvSpPr>
            <p:cNvPr id="1120" name="CustomShape 93"/>
            <p:cNvSpPr/>
            <p:nvPr/>
          </p:nvSpPr>
          <p:spPr>
            <a:xfrm>
              <a:off x="5943600" y="3828960"/>
              <a:ext cx="147240" cy="43920"/>
            </a:xfrm>
            <a:custGeom>
              <a:avLst/>
              <a:gdLst/>
              <a:ahLst/>
              <a:rect l="l" t="t" r="r" b="b"/>
              <a:pathLst>
                <a:path w="93" h="28">
                  <a:moveTo>
                    <a:pt x="0" y="17"/>
                  </a:moveTo>
                  <a:lnTo>
                    <a:pt x="87" y="28"/>
                  </a:lnTo>
                  <a:lnTo>
                    <a:pt x="93" y="11"/>
                  </a:lnTo>
                  <a:lnTo>
                    <a:pt x="6" y="0"/>
                  </a:lnTo>
                  <a:lnTo>
                    <a:pt x="0" y="17"/>
                  </a:lnTo>
                  <a:close/>
                </a:path>
              </a:pathLst>
            </a:custGeom>
            <a:solidFill>
              <a:srgbClr val="000000"/>
            </a:solidFill>
            <a:ln>
              <a:noFill/>
            </a:ln>
          </p:spPr>
          <p:style>
            <a:lnRef idx="0"/>
            <a:fillRef idx="0"/>
            <a:effectRef idx="0"/>
            <a:fontRef idx="minor"/>
          </p:style>
        </p:sp>
        <p:sp>
          <p:nvSpPr>
            <p:cNvPr id="1121" name="CustomShape 94"/>
            <p:cNvSpPr/>
            <p:nvPr/>
          </p:nvSpPr>
          <p:spPr>
            <a:xfrm>
              <a:off x="6186600" y="3855960"/>
              <a:ext cx="188640" cy="33120"/>
            </a:xfrm>
            <a:custGeom>
              <a:avLst/>
              <a:gdLst/>
              <a:ahLst/>
              <a:rect l="l" t="t" r="r" b="b"/>
              <a:pathLst>
                <a:path w="119" h="21">
                  <a:moveTo>
                    <a:pt x="0" y="16"/>
                  </a:moveTo>
                  <a:lnTo>
                    <a:pt x="114" y="21"/>
                  </a:lnTo>
                  <a:lnTo>
                    <a:pt x="119" y="5"/>
                  </a:lnTo>
                  <a:lnTo>
                    <a:pt x="5" y="0"/>
                  </a:lnTo>
                  <a:lnTo>
                    <a:pt x="0" y="16"/>
                  </a:lnTo>
                  <a:close/>
                </a:path>
              </a:pathLst>
            </a:custGeom>
            <a:solidFill>
              <a:srgbClr val="000000"/>
            </a:solidFill>
            <a:ln>
              <a:noFill/>
            </a:ln>
          </p:spPr>
          <p:style>
            <a:lnRef idx="0"/>
            <a:fillRef idx="0"/>
            <a:effectRef idx="0"/>
            <a:fontRef idx="minor"/>
          </p:style>
        </p:sp>
        <p:sp>
          <p:nvSpPr>
            <p:cNvPr id="1122" name="CustomShape 95"/>
            <p:cNvSpPr/>
            <p:nvPr/>
          </p:nvSpPr>
          <p:spPr>
            <a:xfrm>
              <a:off x="6566040" y="3863880"/>
              <a:ext cx="42480" cy="25200"/>
            </a:xfrm>
            <a:prstGeom prst="rect">
              <a:avLst/>
            </a:prstGeom>
            <a:solidFill>
              <a:srgbClr val="000000"/>
            </a:solidFill>
            <a:ln>
              <a:noFill/>
            </a:ln>
          </p:spPr>
          <p:style>
            <a:lnRef idx="0"/>
            <a:fillRef idx="0"/>
            <a:effectRef idx="0"/>
            <a:fontRef idx="minor"/>
          </p:style>
        </p:sp>
        <p:sp>
          <p:nvSpPr>
            <p:cNvPr id="1123" name="CustomShape 96"/>
            <p:cNvSpPr/>
            <p:nvPr/>
          </p:nvSpPr>
          <p:spPr>
            <a:xfrm>
              <a:off x="6678720" y="3855960"/>
              <a:ext cx="145800" cy="33120"/>
            </a:xfrm>
            <a:custGeom>
              <a:avLst/>
              <a:gdLst/>
              <a:ahLst/>
              <a:rect l="l" t="t" r="r" b="b"/>
              <a:pathLst>
                <a:path w="92" h="21">
                  <a:moveTo>
                    <a:pt x="0" y="5"/>
                  </a:moveTo>
                  <a:lnTo>
                    <a:pt x="87" y="0"/>
                  </a:lnTo>
                  <a:lnTo>
                    <a:pt x="92" y="16"/>
                  </a:lnTo>
                  <a:lnTo>
                    <a:pt x="5" y="21"/>
                  </a:lnTo>
                  <a:lnTo>
                    <a:pt x="0" y="5"/>
                  </a:lnTo>
                  <a:close/>
                </a:path>
              </a:pathLst>
            </a:custGeom>
            <a:solidFill>
              <a:srgbClr val="000000"/>
            </a:solidFill>
            <a:ln>
              <a:noFill/>
            </a:ln>
          </p:spPr>
          <p:style>
            <a:lnRef idx="0"/>
            <a:fillRef idx="0"/>
            <a:effectRef idx="0"/>
            <a:fontRef idx="minor"/>
          </p:style>
        </p:sp>
        <p:sp>
          <p:nvSpPr>
            <p:cNvPr id="1124" name="CustomShape 97"/>
            <p:cNvSpPr/>
            <p:nvPr/>
          </p:nvSpPr>
          <p:spPr>
            <a:xfrm>
              <a:off x="6929280" y="3811680"/>
              <a:ext cx="190080" cy="52200"/>
            </a:xfrm>
            <a:custGeom>
              <a:avLst/>
              <a:gdLst/>
              <a:ahLst/>
              <a:rect l="l" t="t" r="r" b="b"/>
              <a:pathLst>
                <a:path w="120" h="33">
                  <a:moveTo>
                    <a:pt x="0" y="17"/>
                  </a:moveTo>
                  <a:lnTo>
                    <a:pt x="114" y="0"/>
                  </a:lnTo>
                  <a:lnTo>
                    <a:pt x="120" y="17"/>
                  </a:lnTo>
                  <a:lnTo>
                    <a:pt x="5" y="33"/>
                  </a:lnTo>
                  <a:lnTo>
                    <a:pt x="0" y="17"/>
                  </a:lnTo>
                  <a:close/>
                </a:path>
              </a:pathLst>
            </a:custGeom>
            <a:solidFill>
              <a:srgbClr val="000000"/>
            </a:solidFill>
            <a:ln>
              <a:noFill/>
            </a:ln>
          </p:spPr>
          <p:style>
            <a:lnRef idx="0"/>
            <a:fillRef idx="0"/>
            <a:effectRef idx="0"/>
            <a:fontRef idx="minor"/>
          </p:style>
        </p:sp>
        <p:sp>
          <p:nvSpPr>
            <p:cNvPr id="1125" name="CustomShape 98"/>
            <p:cNvSpPr/>
            <p:nvPr/>
          </p:nvSpPr>
          <p:spPr>
            <a:xfrm>
              <a:off x="7170840" y="3768840"/>
              <a:ext cx="190080" cy="60120"/>
            </a:xfrm>
            <a:custGeom>
              <a:avLst/>
              <a:gdLst/>
              <a:ahLst/>
              <a:rect l="l" t="t" r="r" b="b"/>
              <a:pathLst>
                <a:path w="120" h="38">
                  <a:moveTo>
                    <a:pt x="0" y="22"/>
                  </a:moveTo>
                  <a:lnTo>
                    <a:pt x="114" y="0"/>
                  </a:lnTo>
                  <a:lnTo>
                    <a:pt x="120" y="17"/>
                  </a:lnTo>
                  <a:lnTo>
                    <a:pt x="6" y="38"/>
                  </a:lnTo>
                  <a:lnTo>
                    <a:pt x="0" y="22"/>
                  </a:lnTo>
                  <a:close/>
                </a:path>
              </a:pathLst>
            </a:custGeom>
            <a:solidFill>
              <a:srgbClr val="000000"/>
            </a:solidFill>
            <a:ln>
              <a:noFill/>
            </a:ln>
          </p:spPr>
          <p:style>
            <a:lnRef idx="0"/>
            <a:fillRef idx="0"/>
            <a:effectRef idx="0"/>
            <a:fontRef idx="minor"/>
          </p:style>
        </p:sp>
        <p:sp>
          <p:nvSpPr>
            <p:cNvPr id="1126" name="CustomShape 99"/>
            <p:cNvSpPr/>
            <p:nvPr/>
          </p:nvSpPr>
          <p:spPr>
            <a:xfrm>
              <a:off x="7421400" y="3708360"/>
              <a:ext cx="180720" cy="69480"/>
            </a:xfrm>
            <a:custGeom>
              <a:avLst/>
              <a:gdLst/>
              <a:ahLst/>
              <a:rect l="l" t="t" r="r" b="b"/>
              <a:pathLst>
                <a:path w="114" h="44">
                  <a:moveTo>
                    <a:pt x="0" y="27"/>
                  </a:moveTo>
                  <a:lnTo>
                    <a:pt x="109" y="0"/>
                  </a:lnTo>
                  <a:lnTo>
                    <a:pt x="114" y="16"/>
                  </a:lnTo>
                  <a:lnTo>
                    <a:pt x="5" y="44"/>
                  </a:lnTo>
                  <a:lnTo>
                    <a:pt x="0" y="27"/>
                  </a:lnTo>
                  <a:close/>
                </a:path>
              </a:pathLst>
            </a:custGeom>
            <a:solidFill>
              <a:srgbClr val="000000"/>
            </a:solidFill>
            <a:ln>
              <a:noFill/>
            </a:ln>
          </p:spPr>
          <p:style>
            <a:lnRef idx="0"/>
            <a:fillRef idx="0"/>
            <a:effectRef idx="0"/>
            <a:fontRef idx="minor"/>
          </p:style>
        </p:sp>
        <p:sp>
          <p:nvSpPr>
            <p:cNvPr id="1127" name="CustomShape 100"/>
            <p:cNvSpPr/>
            <p:nvPr/>
          </p:nvSpPr>
          <p:spPr>
            <a:xfrm>
              <a:off x="7662960" y="3622680"/>
              <a:ext cx="182160" cy="85320"/>
            </a:xfrm>
            <a:custGeom>
              <a:avLst/>
              <a:gdLst/>
              <a:ahLst/>
              <a:rect l="l" t="t" r="r" b="b"/>
              <a:pathLst>
                <a:path w="115" h="54">
                  <a:moveTo>
                    <a:pt x="0" y="38"/>
                  </a:moveTo>
                  <a:lnTo>
                    <a:pt x="109" y="0"/>
                  </a:lnTo>
                  <a:lnTo>
                    <a:pt x="115" y="16"/>
                  </a:lnTo>
                  <a:lnTo>
                    <a:pt x="6" y="54"/>
                  </a:lnTo>
                  <a:lnTo>
                    <a:pt x="0" y="38"/>
                  </a:lnTo>
                  <a:close/>
                </a:path>
              </a:pathLst>
            </a:custGeom>
            <a:solidFill>
              <a:srgbClr val="000000"/>
            </a:solidFill>
            <a:ln>
              <a:noFill/>
            </a:ln>
          </p:spPr>
          <p:style>
            <a:lnRef idx="0"/>
            <a:fillRef idx="0"/>
            <a:effectRef idx="0"/>
            <a:fontRef idx="minor"/>
          </p:style>
        </p:sp>
        <p:sp>
          <p:nvSpPr>
            <p:cNvPr id="1128" name="CustomShape 101"/>
            <p:cNvSpPr/>
            <p:nvPr/>
          </p:nvSpPr>
          <p:spPr>
            <a:xfrm>
              <a:off x="7913520" y="3535200"/>
              <a:ext cx="182160" cy="87120"/>
            </a:xfrm>
            <a:custGeom>
              <a:avLst/>
              <a:gdLst/>
              <a:ahLst/>
              <a:rect l="l" t="t" r="r" b="b"/>
              <a:pathLst>
                <a:path w="115" h="55">
                  <a:moveTo>
                    <a:pt x="0" y="38"/>
                  </a:moveTo>
                  <a:lnTo>
                    <a:pt x="109" y="0"/>
                  </a:lnTo>
                  <a:lnTo>
                    <a:pt x="115" y="17"/>
                  </a:lnTo>
                  <a:lnTo>
                    <a:pt x="6" y="55"/>
                  </a:lnTo>
                  <a:lnTo>
                    <a:pt x="0" y="38"/>
                  </a:lnTo>
                  <a:close/>
                </a:path>
              </a:pathLst>
            </a:custGeom>
            <a:solidFill>
              <a:srgbClr val="000000"/>
            </a:solidFill>
            <a:ln>
              <a:noFill/>
            </a:ln>
          </p:spPr>
          <p:style>
            <a:lnRef idx="0"/>
            <a:fillRef idx="0"/>
            <a:effectRef idx="0"/>
            <a:fontRef idx="minor"/>
          </p:style>
        </p:sp>
        <p:sp>
          <p:nvSpPr>
            <p:cNvPr id="1129" name="CustomShape 102"/>
            <p:cNvSpPr/>
            <p:nvPr/>
          </p:nvSpPr>
          <p:spPr>
            <a:xfrm>
              <a:off x="8156520" y="3432240"/>
              <a:ext cx="180720" cy="95040"/>
            </a:xfrm>
            <a:custGeom>
              <a:avLst/>
              <a:gdLst/>
              <a:ahLst/>
              <a:rect l="l" t="t" r="r" b="b"/>
              <a:pathLst>
                <a:path w="114" h="60">
                  <a:moveTo>
                    <a:pt x="0" y="44"/>
                  </a:moveTo>
                  <a:lnTo>
                    <a:pt x="109" y="0"/>
                  </a:lnTo>
                  <a:lnTo>
                    <a:pt x="114" y="16"/>
                  </a:lnTo>
                  <a:lnTo>
                    <a:pt x="5" y="60"/>
                  </a:lnTo>
                  <a:lnTo>
                    <a:pt x="0" y="44"/>
                  </a:lnTo>
                  <a:close/>
                </a:path>
              </a:pathLst>
            </a:custGeom>
            <a:solidFill>
              <a:srgbClr val="000000"/>
            </a:solidFill>
            <a:ln>
              <a:noFill/>
            </a:ln>
          </p:spPr>
          <p:style>
            <a:lnRef idx="0"/>
            <a:fillRef idx="0"/>
            <a:effectRef idx="0"/>
            <a:fontRef idx="minor"/>
          </p:style>
        </p:sp>
        <p:sp>
          <p:nvSpPr>
            <p:cNvPr id="1130" name="CustomShape 103"/>
            <p:cNvSpPr/>
            <p:nvPr/>
          </p:nvSpPr>
          <p:spPr>
            <a:xfrm>
              <a:off x="8407440" y="3328920"/>
              <a:ext cx="145800" cy="85320"/>
            </a:xfrm>
            <a:custGeom>
              <a:avLst/>
              <a:gdLst/>
              <a:ahLst/>
              <a:rect l="l" t="t" r="r" b="b"/>
              <a:pathLst>
                <a:path w="92" h="54">
                  <a:moveTo>
                    <a:pt x="0" y="38"/>
                  </a:moveTo>
                  <a:lnTo>
                    <a:pt x="87" y="0"/>
                  </a:lnTo>
                  <a:lnTo>
                    <a:pt x="92" y="16"/>
                  </a:lnTo>
                  <a:lnTo>
                    <a:pt x="5" y="54"/>
                  </a:lnTo>
                  <a:lnTo>
                    <a:pt x="0" y="38"/>
                  </a:lnTo>
                  <a:close/>
                </a:path>
              </a:pathLst>
            </a:custGeom>
            <a:solidFill>
              <a:srgbClr val="000000"/>
            </a:solidFill>
            <a:ln>
              <a:noFill/>
            </a:ln>
          </p:spPr>
          <p:style>
            <a:lnRef idx="0"/>
            <a:fillRef idx="0"/>
            <a:effectRef idx="0"/>
            <a:fontRef idx="minor"/>
          </p:style>
        </p:sp>
        <p:sp>
          <p:nvSpPr>
            <p:cNvPr id="1131" name="CustomShape 104"/>
            <p:cNvSpPr/>
            <p:nvPr/>
          </p:nvSpPr>
          <p:spPr>
            <a:xfrm>
              <a:off x="6453360" y="3838680"/>
              <a:ext cx="77400" cy="77400"/>
            </a:xfrm>
            <a:custGeom>
              <a:avLst/>
              <a:gdLst/>
              <a:ahLst/>
              <a:rect l="l" t="t" r="r" b="b"/>
              <a:pathLst>
                <a:path w="49" h="49">
                  <a:moveTo>
                    <a:pt x="17" y="0"/>
                  </a:moveTo>
                  <a:lnTo>
                    <a:pt x="0" y="16"/>
                  </a:lnTo>
                  <a:lnTo>
                    <a:pt x="0" y="32"/>
                  </a:lnTo>
                  <a:lnTo>
                    <a:pt x="17" y="49"/>
                  </a:lnTo>
                  <a:lnTo>
                    <a:pt x="33" y="49"/>
                  </a:lnTo>
                  <a:lnTo>
                    <a:pt x="49" y="32"/>
                  </a:lnTo>
                  <a:lnTo>
                    <a:pt x="49" y="16"/>
                  </a:lnTo>
                  <a:lnTo>
                    <a:pt x="33" y="0"/>
                  </a:lnTo>
                  <a:lnTo>
                    <a:pt x="17" y="0"/>
                  </a:lnTo>
                  <a:close/>
                </a:path>
              </a:pathLst>
            </a:custGeom>
            <a:solidFill>
              <a:srgbClr val="ff0000"/>
            </a:solidFill>
            <a:ln w="7920">
              <a:solidFill>
                <a:srgbClr val="000000"/>
              </a:solidFill>
              <a:round/>
            </a:ln>
          </p:spPr>
          <p:style>
            <a:lnRef idx="0"/>
            <a:fillRef idx="0"/>
            <a:effectRef idx="0"/>
            <a:fontRef idx="minor"/>
          </p:style>
        </p:sp>
      </p:grpSp>
      <p:grpSp>
        <p:nvGrpSpPr>
          <p:cNvPr id="1132" name="Group 105"/>
          <p:cNvGrpSpPr/>
          <p:nvPr/>
        </p:nvGrpSpPr>
        <p:grpSpPr>
          <a:xfrm>
            <a:off x="1476360" y="2965320"/>
            <a:ext cx="7068960" cy="1939680"/>
            <a:chOff x="1476360" y="2965320"/>
            <a:chExt cx="7068960" cy="1939680"/>
          </a:xfrm>
        </p:grpSpPr>
        <p:sp>
          <p:nvSpPr>
            <p:cNvPr id="1133" name="CustomShape 106"/>
            <p:cNvSpPr/>
            <p:nvPr/>
          </p:nvSpPr>
          <p:spPr>
            <a:xfrm>
              <a:off x="1476360" y="2965320"/>
              <a:ext cx="155160" cy="137880"/>
            </a:xfrm>
            <a:custGeom>
              <a:avLst/>
              <a:gdLst/>
              <a:ahLst/>
              <a:rect l="l" t="t" r="r" b="b"/>
              <a:pathLst>
                <a:path w="98" h="87">
                  <a:moveTo>
                    <a:pt x="0" y="22"/>
                  </a:moveTo>
                  <a:lnTo>
                    <a:pt x="93" y="87"/>
                  </a:lnTo>
                  <a:lnTo>
                    <a:pt x="98" y="66"/>
                  </a:lnTo>
                  <a:lnTo>
                    <a:pt x="6" y="0"/>
                  </a:lnTo>
                  <a:lnTo>
                    <a:pt x="0" y="22"/>
                  </a:lnTo>
                  <a:close/>
                </a:path>
              </a:pathLst>
            </a:custGeom>
            <a:solidFill>
              <a:srgbClr val="000000"/>
            </a:solidFill>
            <a:ln>
              <a:noFill/>
            </a:ln>
          </p:spPr>
          <p:style>
            <a:lnRef idx="0"/>
            <a:fillRef idx="0"/>
            <a:effectRef idx="0"/>
            <a:fontRef idx="minor"/>
          </p:style>
        </p:sp>
        <p:sp>
          <p:nvSpPr>
            <p:cNvPr id="1134" name="CustomShape 107"/>
            <p:cNvSpPr/>
            <p:nvPr/>
          </p:nvSpPr>
          <p:spPr>
            <a:xfrm>
              <a:off x="1719360" y="3181320"/>
              <a:ext cx="155160" cy="137880"/>
            </a:xfrm>
            <a:custGeom>
              <a:avLst/>
              <a:gdLst/>
              <a:ahLst/>
              <a:rect l="l" t="t" r="r" b="b"/>
              <a:pathLst>
                <a:path w="98" h="87">
                  <a:moveTo>
                    <a:pt x="0" y="22"/>
                  </a:moveTo>
                  <a:lnTo>
                    <a:pt x="92" y="87"/>
                  </a:lnTo>
                  <a:lnTo>
                    <a:pt x="98" y="66"/>
                  </a:lnTo>
                  <a:lnTo>
                    <a:pt x="5" y="0"/>
                  </a:lnTo>
                  <a:lnTo>
                    <a:pt x="0" y="22"/>
                  </a:lnTo>
                  <a:close/>
                </a:path>
              </a:pathLst>
            </a:custGeom>
            <a:solidFill>
              <a:srgbClr val="000000"/>
            </a:solidFill>
            <a:ln>
              <a:noFill/>
            </a:ln>
          </p:spPr>
          <p:style>
            <a:lnRef idx="0"/>
            <a:fillRef idx="0"/>
            <a:effectRef idx="0"/>
            <a:fontRef idx="minor"/>
          </p:style>
        </p:sp>
        <p:sp>
          <p:nvSpPr>
            <p:cNvPr id="1135" name="CustomShape 108"/>
            <p:cNvSpPr/>
            <p:nvPr/>
          </p:nvSpPr>
          <p:spPr>
            <a:xfrm>
              <a:off x="1969920" y="3381480"/>
              <a:ext cx="163080" cy="137880"/>
            </a:xfrm>
            <a:custGeom>
              <a:avLst/>
              <a:gdLst/>
              <a:ahLst/>
              <a:rect l="l" t="t" r="r" b="b"/>
              <a:pathLst>
                <a:path w="103" h="87">
                  <a:moveTo>
                    <a:pt x="0" y="21"/>
                  </a:moveTo>
                  <a:lnTo>
                    <a:pt x="98" y="87"/>
                  </a:lnTo>
                  <a:lnTo>
                    <a:pt x="103" y="65"/>
                  </a:lnTo>
                  <a:lnTo>
                    <a:pt x="5" y="0"/>
                  </a:lnTo>
                  <a:lnTo>
                    <a:pt x="0" y="21"/>
                  </a:lnTo>
                  <a:close/>
                </a:path>
              </a:pathLst>
            </a:custGeom>
            <a:solidFill>
              <a:srgbClr val="000000"/>
            </a:solidFill>
            <a:ln>
              <a:noFill/>
            </a:ln>
          </p:spPr>
          <p:style>
            <a:lnRef idx="0"/>
            <a:fillRef idx="0"/>
            <a:effectRef idx="0"/>
            <a:fontRef idx="minor"/>
          </p:style>
        </p:sp>
        <p:sp>
          <p:nvSpPr>
            <p:cNvPr id="1136" name="CustomShape 109"/>
            <p:cNvSpPr/>
            <p:nvPr/>
          </p:nvSpPr>
          <p:spPr>
            <a:xfrm>
              <a:off x="2211480" y="357012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1137" name="CustomShape 110"/>
            <p:cNvSpPr/>
            <p:nvPr/>
          </p:nvSpPr>
          <p:spPr>
            <a:xfrm>
              <a:off x="2462040" y="3743280"/>
              <a:ext cx="163080" cy="129960"/>
            </a:xfrm>
            <a:custGeom>
              <a:avLst/>
              <a:gdLst/>
              <a:ahLst/>
              <a:rect l="l" t="t" r="r" b="b"/>
              <a:pathLst>
                <a:path w="103" h="82">
                  <a:moveTo>
                    <a:pt x="0" y="22"/>
                  </a:moveTo>
                  <a:lnTo>
                    <a:pt x="98" y="82"/>
                  </a:lnTo>
                  <a:lnTo>
                    <a:pt x="103" y="60"/>
                  </a:lnTo>
                  <a:lnTo>
                    <a:pt x="5" y="0"/>
                  </a:lnTo>
                  <a:lnTo>
                    <a:pt x="0" y="22"/>
                  </a:lnTo>
                  <a:close/>
                </a:path>
              </a:pathLst>
            </a:custGeom>
            <a:solidFill>
              <a:srgbClr val="000000"/>
            </a:solidFill>
            <a:ln>
              <a:noFill/>
            </a:ln>
          </p:spPr>
          <p:style>
            <a:lnRef idx="0"/>
            <a:fillRef idx="0"/>
            <a:effectRef idx="0"/>
            <a:fontRef idx="minor"/>
          </p:style>
        </p:sp>
        <p:sp>
          <p:nvSpPr>
            <p:cNvPr id="1138" name="CustomShape 111"/>
            <p:cNvSpPr/>
            <p:nvPr/>
          </p:nvSpPr>
          <p:spPr>
            <a:xfrm>
              <a:off x="2703600" y="3908520"/>
              <a:ext cx="172800" cy="120240"/>
            </a:xfrm>
            <a:custGeom>
              <a:avLst/>
              <a:gdLst/>
              <a:ahLst/>
              <a:rect l="l" t="t" r="r" b="b"/>
              <a:pathLst>
                <a:path w="109" h="76">
                  <a:moveTo>
                    <a:pt x="0" y="21"/>
                  </a:moveTo>
                  <a:lnTo>
                    <a:pt x="104" y="76"/>
                  </a:lnTo>
                  <a:lnTo>
                    <a:pt x="109" y="54"/>
                  </a:lnTo>
                  <a:lnTo>
                    <a:pt x="6" y="0"/>
                  </a:lnTo>
                  <a:lnTo>
                    <a:pt x="0" y="21"/>
                  </a:lnTo>
                  <a:close/>
                </a:path>
              </a:pathLst>
            </a:custGeom>
            <a:solidFill>
              <a:srgbClr val="000000"/>
            </a:solidFill>
            <a:ln>
              <a:noFill/>
            </a:ln>
          </p:spPr>
          <p:style>
            <a:lnRef idx="0"/>
            <a:fillRef idx="0"/>
            <a:effectRef idx="0"/>
            <a:fontRef idx="minor"/>
          </p:style>
        </p:sp>
        <p:sp>
          <p:nvSpPr>
            <p:cNvPr id="1139" name="CustomShape 112"/>
            <p:cNvSpPr/>
            <p:nvPr/>
          </p:nvSpPr>
          <p:spPr>
            <a:xfrm>
              <a:off x="2954160" y="4054320"/>
              <a:ext cx="172800" cy="120240"/>
            </a:xfrm>
            <a:custGeom>
              <a:avLst/>
              <a:gdLst/>
              <a:ahLst/>
              <a:rect l="l" t="t" r="r" b="b"/>
              <a:pathLst>
                <a:path w="109" h="76">
                  <a:moveTo>
                    <a:pt x="0" y="22"/>
                  </a:moveTo>
                  <a:lnTo>
                    <a:pt x="104" y="76"/>
                  </a:lnTo>
                  <a:lnTo>
                    <a:pt x="109" y="55"/>
                  </a:lnTo>
                  <a:lnTo>
                    <a:pt x="6" y="0"/>
                  </a:lnTo>
                  <a:lnTo>
                    <a:pt x="0" y="22"/>
                  </a:lnTo>
                  <a:close/>
                </a:path>
              </a:pathLst>
            </a:custGeom>
            <a:solidFill>
              <a:srgbClr val="000000"/>
            </a:solidFill>
            <a:ln>
              <a:noFill/>
            </a:ln>
          </p:spPr>
          <p:style>
            <a:lnRef idx="0"/>
            <a:fillRef idx="0"/>
            <a:effectRef idx="0"/>
            <a:fontRef idx="minor"/>
          </p:style>
        </p:sp>
        <p:sp>
          <p:nvSpPr>
            <p:cNvPr id="1140" name="CustomShape 113"/>
            <p:cNvSpPr/>
            <p:nvPr/>
          </p:nvSpPr>
          <p:spPr>
            <a:xfrm>
              <a:off x="3205080" y="4202280"/>
              <a:ext cx="172800" cy="102960"/>
            </a:xfrm>
            <a:custGeom>
              <a:avLst/>
              <a:gdLst/>
              <a:ahLst/>
              <a:rect l="l" t="t" r="r" b="b"/>
              <a:pathLst>
                <a:path w="109" h="65">
                  <a:moveTo>
                    <a:pt x="0" y="16"/>
                  </a:moveTo>
                  <a:lnTo>
                    <a:pt x="103" y="65"/>
                  </a:lnTo>
                  <a:lnTo>
                    <a:pt x="109" y="49"/>
                  </a:lnTo>
                  <a:lnTo>
                    <a:pt x="5" y="0"/>
                  </a:lnTo>
                  <a:lnTo>
                    <a:pt x="0" y="16"/>
                  </a:lnTo>
                  <a:close/>
                </a:path>
              </a:pathLst>
            </a:custGeom>
            <a:solidFill>
              <a:srgbClr val="000000"/>
            </a:solidFill>
            <a:ln>
              <a:noFill/>
            </a:ln>
          </p:spPr>
          <p:style>
            <a:lnRef idx="0"/>
            <a:fillRef idx="0"/>
            <a:effectRef idx="0"/>
            <a:fontRef idx="minor"/>
          </p:style>
        </p:sp>
        <p:sp>
          <p:nvSpPr>
            <p:cNvPr id="1141" name="CustomShape 114"/>
            <p:cNvSpPr/>
            <p:nvPr/>
          </p:nvSpPr>
          <p:spPr>
            <a:xfrm>
              <a:off x="3456000" y="4322880"/>
              <a:ext cx="180720" cy="102960"/>
            </a:xfrm>
            <a:custGeom>
              <a:avLst/>
              <a:gdLst/>
              <a:ahLst/>
              <a:rect l="l" t="t" r="r" b="b"/>
              <a:pathLst>
                <a:path w="114" h="65">
                  <a:moveTo>
                    <a:pt x="0" y="16"/>
                  </a:moveTo>
                  <a:lnTo>
                    <a:pt x="109" y="65"/>
                  </a:lnTo>
                  <a:lnTo>
                    <a:pt x="114" y="49"/>
                  </a:lnTo>
                  <a:lnTo>
                    <a:pt x="5" y="0"/>
                  </a:lnTo>
                  <a:lnTo>
                    <a:pt x="0" y="16"/>
                  </a:lnTo>
                  <a:close/>
                </a:path>
              </a:pathLst>
            </a:custGeom>
            <a:solidFill>
              <a:srgbClr val="000000"/>
            </a:solidFill>
            <a:ln>
              <a:noFill/>
            </a:ln>
          </p:spPr>
          <p:style>
            <a:lnRef idx="0"/>
            <a:fillRef idx="0"/>
            <a:effectRef idx="0"/>
            <a:fontRef idx="minor"/>
          </p:style>
        </p:sp>
        <p:sp>
          <p:nvSpPr>
            <p:cNvPr id="1142" name="CustomShape 115"/>
            <p:cNvSpPr/>
            <p:nvPr/>
          </p:nvSpPr>
          <p:spPr>
            <a:xfrm>
              <a:off x="3697200" y="4435560"/>
              <a:ext cx="182160" cy="85320"/>
            </a:xfrm>
            <a:custGeom>
              <a:avLst/>
              <a:gdLst/>
              <a:ahLst/>
              <a:rect l="l" t="t" r="r" b="b"/>
              <a:pathLst>
                <a:path w="115" h="54">
                  <a:moveTo>
                    <a:pt x="0" y="16"/>
                  </a:moveTo>
                  <a:lnTo>
                    <a:pt x="109" y="54"/>
                  </a:lnTo>
                  <a:lnTo>
                    <a:pt x="115" y="38"/>
                  </a:lnTo>
                  <a:lnTo>
                    <a:pt x="6" y="0"/>
                  </a:lnTo>
                  <a:lnTo>
                    <a:pt x="0" y="16"/>
                  </a:lnTo>
                  <a:close/>
                </a:path>
              </a:pathLst>
            </a:custGeom>
            <a:solidFill>
              <a:srgbClr val="000000"/>
            </a:solidFill>
            <a:ln>
              <a:noFill/>
            </a:ln>
          </p:spPr>
          <p:style>
            <a:lnRef idx="0"/>
            <a:fillRef idx="0"/>
            <a:effectRef idx="0"/>
            <a:fontRef idx="minor"/>
          </p:style>
        </p:sp>
        <p:sp>
          <p:nvSpPr>
            <p:cNvPr id="1143" name="CustomShape 116"/>
            <p:cNvSpPr/>
            <p:nvPr/>
          </p:nvSpPr>
          <p:spPr>
            <a:xfrm>
              <a:off x="3948120" y="4530600"/>
              <a:ext cx="180720" cy="85320"/>
            </a:xfrm>
            <a:custGeom>
              <a:avLst/>
              <a:gdLst/>
              <a:ahLst/>
              <a:rect l="l" t="t" r="r" b="b"/>
              <a:pathLst>
                <a:path w="114" h="54">
                  <a:moveTo>
                    <a:pt x="0" y="16"/>
                  </a:moveTo>
                  <a:lnTo>
                    <a:pt x="109" y="54"/>
                  </a:lnTo>
                  <a:lnTo>
                    <a:pt x="114" y="38"/>
                  </a:lnTo>
                  <a:lnTo>
                    <a:pt x="6" y="0"/>
                  </a:lnTo>
                  <a:lnTo>
                    <a:pt x="0" y="16"/>
                  </a:lnTo>
                  <a:close/>
                </a:path>
              </a:pathLst>
            </a:custGeom>
            <a:solidFill>
              <a:srgbClr val="000000"/>
            </a:solidFill>
            <a:ln>
              <a:noFill/>
            </a:ln>
          </p:spPr>
          <p:style>
            <a:lnRef idx="0"/>
            <a:fillRef idx="0"/>
            <a:effectRef idx="0"/>
            <a:fontRef idx="minor"/>
          </p:style>
        </p:sp>
        <p:sp>
          <p:nvSpPr>
            <p:cNvPr id="1144" name="CustomShape 117"/>
            <p:cNvSpPr/>
            <p:nvPr/>
          </p:nvSpPr>
          <p:spPr>
            <a:xfrm>
              <a:off x="4191120" y="4616280"/>
              <a:ext cx="180720" cy="69480"/>
            </a:xfrm>
            <a:custGeom>
              <a:avLst/>
              <a:gdLst/>
              <a:ahLst/>
              <a:rect l="l" t="t" r="r" b="b"/>
              <a:pathLst>
                <a:path w="114" h="44">
                  <a:moveTo>
                    <a:pt x="0" y="16"/>
                  </a:moveTo>
                  <a:lnTo>
                    <a:pt x="108" y="44"/>
                  </a:lnTo>
                  <a:lnTo>
                    <a:pt x="114" y="27"/>
                  </a:lnTo>
                  <a:lnTo>
                    <a:pt x="5" y="0"/>
                  </a:lnTo>
                  <a:lnTo>
                    <a:pt x="0" y="16"/>
                  </a:lnTo>
                  <a:close/>
                </a:path>
              </a:pathLst>
            </a:custGeom>
            <a:solidFill>
              <a:srgbClr val="000000"/>
            </a:solidFill>
            <a:ln>
              <a:noFill/>
            </a:ln>
          </p:spPr>
          <p:style>
            <a:lnRef idx="0"/>
            <a:fillRef idx="0"/>
            <a:effectRef idx="0"/>
            <a:fontRef idx="minor"/>
          </p:style>
        </p:sp>
        <p:sp>
          <p:nvSpPr>
            <p:cNvPr id="1145" name="CustomShape 118"/>
            <p:cNvSpPr/>
            <p:nvPr/>
          </p:nvSpPr>
          <p:spPr>
            <a:xfrm>
              <a:off x="4440240" y="4686480"/>
              <a:ext cx="190080" cy="68040"/>
            </a:xfrm>
            <a:custGeom>
              <a:avLst/>
              <a:gdLst/>
              <a:ahLst/>
              <a:rect l="l" t="t" r="r" b="b"/>
              <a:pathLst>
                <a:path w="120" h="43">
                  <a:moveTo>
                    <a:pt x="0" y="16"/>
                  </a:moveTo>
                  <a:lnTo>
                    <a:pt x="115" y="43"/>
                  </a:lnTo>
                  <a:lnTo>
                    <a:pt x="120" y="27"/>
                  </a:lnTo>
                  <a:lnTo>
                    <a:pt x="6" y="0"/>
                  </a:lnTo>
                  <a:lnTo>
                    <a:pt x="0" y="16"/>
                  </a:lnTo>
                  <a:close/>
                </a:path>
              </a:pathLst>
            </a:custGeom>
            <a:solidFill>
              <a:srgbClr val="000000"/>
            </a:solidFill>
            <a:ln>
              <a:noFill/>
            </a:ln>
          </p:spPr>
          <p:style>
            <a:lnRef idx="0"/>
            <a:fillRef idx="0"/>
            <a:effectRef idx="0"/>
            <a:fontRef idx="minor"/>
          </p:style>
        </p:sp>
        <p:sp>
          <p:nvSpPr>
            <p:cNvPr id="1146" name="CustomShape 119"/>
            <p:cNvSpPr/>
            <p:nvPr/>
          </p:nvSpPr>
          <p:spPr>
            <a:xfrm>
              <a:off x="4683240" y="4746600"/>
              <a:ext cx="190080" cy="50400"/>
            </a:xfrm>
            <a:custGeom>
              <a:avLst/>
              <a:gdLst/>
              <a:ahLst/>
              <a:rect l="l" t="t" r="r" b="b"/>
              <a:pathLst>
                <a:path w="120" h="32">
                  <a:moveTo>
                    <a:pt x="0" y="16"/>
                  </a:moveTo>
                  <a:lnTo>
                    <a:pt x="114" y="32"/>
                  </a:lnTo>
                  <a:lnTo>
                    <a:pt x="120" y="16"/>
                  </a:lnTo>
                  <a:lnTo>
                    <a:pt x="5" y="0"/>
                  </a:lnTo>
                  <a:lnTo>
                    <a:pt x="0" y="16"/>
                  </a:lnTo>
                  <a:close/>
                </a:path>
              </a:pathLst>
            </a:custGeom>
            <a:solidFill>
              <a:srgbClr val="000000"/>
            </a:solidFill>
            <a:ln>
              <a:noFill/>
            </a:ln>
          </p:spPr>
          <p:style>
            <a:lnRef idx="0"/>
            <a:fillRef idx="0"/>
            <a:effectRef idx="0"/>
            <a:fontRef idx="minor"/>
          </p:style>
        </p:sp>
        <p:sp>
          <p:nvSpPr>
            <p:cNvPr id="1147" name="CustomShape 120"/>
            <p:cNvSpPr/>
            <p:nvPr/>
          </p:nvSpPr>
          <p:spPr>
            <a:xfrm>
              <a:off x="4933800" y="4789440"/>
              <a:ext cx="188640" cy="52200"/>
            </a:xfrm>
            <a:custGeom>
              <a:avLst/>
              <a:gdLst/>
              <a:ahLst/>
              <a:rect l="l" t="t" r="r" b="b"/>
              <a:pathLst>
                <a:path w="119" h="33">
                  <a:moveTo>
                    <a:pt x="0" y="16"/>
                  </a:moveTo>
                  <a:lnTo>
                    <a:pt x="114" y="33"/>
                  </a:lnTo>
                  <a:lnTo>
                    <a:pt x="119" y="16"/>
                  </a:lnTo>
                  <a:lnTo>
                    <a:pt x="5" y="0"/>
                  </a:lnTo>
                  <a:lnTo>
                    <a:pt x="0" y="16"/>
                  </a:lnTo>
                  <a:close/>
                </a:path>
              </a:pathLst>
            </a:custGeom>
            <a:solidFill>
              <a:srgbClr val="000000"/>
            </a:solidFill>
            <a:ln>
              <a:noFill/>
            </a:ln>
          </p:spPr>
          <p:style>
            <a:lnRef idx="0"/>
            <a:fillRef idx="0"/>
            <a:effectRef idx="0"/>
            <a:fontRef idx="minor"/>
          </p:style>
        </p:sp>
        <p:sp>
          <p:nvSpPr>
            <p:cNvPr id="1148" name="CustomShape 121"/>
            <p:cNvSpPr/>
            <p:nvPr/>
          </p:nvSpPr>
          <p:spPr>
            <a:xfrm>
              <a:off x="5175360" y="4824360"/>
              <a:ext cx="190080" cy="33120"/>
            </a:xfrm>
            <a:custGeom>
              <a:avLst/>
              <a:gdLst/>
              <a:ahLst/>
              <a:rect l="l" t="t" r="r" b="b"/>
              <a:pathLst>
                <a:path w="120" h="21">
                  <a:moveTo>
                    <a:pt x="0" y="16"/>
                  </a:moveTo>
                  <a:lnTo>
                    <a:pt x="114" y="21"/>
                  </a:lnTo>
                  <a:lnTo>
                    <a:pt x="120" y="5"/>
                  </a:lnTo>
                  <a:lnTo>
                    <a:pt x="6" y="0"/>
                  </a:lnTo>
                  <a:lnTo>
                    <a:pt x="0" y="16"/>
                  </a:lnTo>
                  <a:close/>
                </a:path>
              </a:pathLst>
            </a:custGeom>
            <a:solidFill>
              <a:srgbClr val="000000"/>
            </a:solidFill>
            <a:ln>
              <a:noFill/>
            </a:ln>
          </p:spPr>
          <p:style>
            <a:lnRef idx="0"/>
            <a:fillRef idx="0"/>
            <a:effectRef idx="0"/>
            <a:fontRef idx="minor"/>
          </p:style>
        </p:sp>
        <p:sp>
          <p:nvSpPr>
            <p:cNvPr id="1149" name="CustomShape 122"/>
            <p:cNvSpPr/>
            <p:nvPr/>
          </p:nvSpPr>
          <p:spPr>
            <a:xfrm>
              <a:off x="5425920" y="4842000"/>
              <a:ext cx="190080" cy="33120"/>
            </a:xfrm>
            <a:custGeom>
              <a:avLst/>
              <a:gdLst/>
              <a:ahLst/>
              <a:rect l="l" t="t" r="r" b="b"/>
              <a:pathLst>
                <a:path w="120" h="21">
                  <a:moveTo>
                    <a:pt x="0" y="16"/>
                  </a:moveTo>
                  <a:lnTo>
                    <a:pt x="114" y="21"/>
                  </a:lnTo>
                  <a:lnTo>
                    <a:pt x="120" y="5"/>
                  </a:lnTo>
                  <a:lnTo>
                    <a:pt x="5" y="0"/>
                  </a:lnTo>
                  <a:lnTo>
                    <a:pt x="0" y="16"/>
                  </a:lnTo>
                  <a:close/>
                </a:path>
              </a:pathLst>
            </a:custGeom>
            <a:solidFill>
              <a:srgbClr val="000000"/>
            </a:solidFill>
            <a:ln>
              <a:noFill/>
            </a:ln>
          </p:spPr>
          <p:style>
            <a:lnRef idx="0"/>
            <a:fillRef idx="0"/>
            <a:effectRef idx="0"/>
            <a:fontRef idx="minor"/>
          </p:style>
        </p:sp>
        <p:sp>
          <p:nvSpPr>
            <p:cNvPr id="1150" name="CustomShape 123"/>
            <p:cNvSpPr/>
            <p:nvPr/>
          </p:nvSpPr>
          <p:spPr>
            <a:xfrm>
              <a:off x="5667480" y="4842000"/>
              <a:ext cx="190080" cy="33120"/>
            </a:xfrm>
            <a:custGeom>
              <a:avLst/>
              <a:gdLst/>
              <a:ahLst/>
              <a:rect l="l" t="t" r="r" b="b"/>
              <a:pathLst>
                <a:path w="120" h="21">
                  <a:moveTo>
                    <a:pt x="0" y="5"/>
                  </a:moveTo>
                  <a:lnTo>
                    <a:pt x="115" y="0"/>
                  </a:lnTo>
                  <a:lnTo>
                    <a:pt x="120" y="16"/>
                  </a:lnTo>
                  <a:lnTo>
                    <a:pt x="6" y="21"/>
                  </a:lnTo>
                  <a:lnTo>
                    <a:pt x="0" y="5"/>
                  </a:lnTo>
                  <a:close/>
                </a:path>
              </a:pathLst>
            </a:custGeom>
            <a:solidFill>
              <a:srgbClr val="000000"/>
            </a:solidFill>
            <a:ln>
              <a:noFill/>
            </a:ln>
          </p:spPr>
          <p:style>
            <a:lnRef idx="0"/>
            <a:fillRef idx="0"/>
            <a:effectRef idx="0"/>
            <a:fontRef idx="minor"/>
          </p:style>
        </p:sp>
        <p:sp>
          <p:nvSpPr>
            <p:cNvPr id="1151" name="CustomShape 124"/>
            <p:cNvSpPr/>
            <p:nvPr/>
          </p:nvSpPr>
          <p:spPr>
            <a:xfrm>
              <a:off x="5918040" y="4832280"/>
              <a:ext cx="190080" cy="34560"/>
            </a:xfrm>
            <a:custGeom>
              <a:avLst/>
              <a:gdLst/>
              <a:ahLst/>
              <a:rect l="l" t="t" r="r" b="b"/>
              <a:pathLst>
                <a:path w="120" h="22">
                  <a:moveTo>
                    <a:pt x="0" y="6"/>
                  </a:moveTo>
                  <a:lnTo>
                    <a:pt x="115" y="0"/>
                  </a:lnTo>
                  <a:lnTo>
                    <a:pt x="120" y="16"/>
                  </a:lnTo>
                  <a:lnTo>
                    <a:pt x="6" y="22"/>
                  </a:lnTo>
                  <a:lnTo>
                    <a:pt x="0" y="6"/>
                  </a:lnTo>
                  <a:close/>
                </a:path>
              </a:pathLst>
            </a:custGeom>
            <a:solidFill>
              <a:srgbClr val="000000"/>
            </a:solidFill>
            <a:ln>
              <a:noFill/>
            </a:ln>
          </p:spPr>
          <p:style>
            <a:lnRef idx="0"/>
            <a:fillRef idx="0"/>
            <a:effectRef idx="0"/>
            <a:fontRef idx="minor"/>
          </p:style>
        </p:sp>
        <p:sp>
          <p:nvSpPr>
            <p:cNvPr id="1152" name="CustomShape 125"/>
            <p:cNvSpPr/>
            <p:nvPr/>
          </p:nvSpPr>
          <p:spPr>
            <a:xfrm>
              <a:off x="6161040" y="4797360"/>
              <a:ext cx="188640" cy="52200"/>
            </a:xfrm>
            <a:custGeom>
              <a:avLst/>
              <a:gdLst/>
              <a:ahLst/>
              <a:rect l="l" t="t" r="r" b="b"/>
              <a:pathLst>
                <a:path w="119" h="33">
                  <a:moveTo>
                    <a:pt x="0" y="17"/>
                  </a:moveTo>
                  <a:lnTo>
                    <a:pt x="114" y="0"/>
                  </a:lnTo>
                  <a:lnTo>
                    <a:pt x="119" y="17"/>
                  </a:lnTo>
                  <a:lnTo>
                    <a:pt x="5" y="33"/>
                  </a:lnTo>
                  <a:lnTo>
                    <a:pt x="0" y="17"/>
                  </a:lnTo>
                  <a:close/>
                </a:path>
              </a:pathLst>
            </a:custGeom>
            <a:solidFill>
              <a:srgbClr val="000000"/>
            </a:solidFill>
            <a:ln>
              <a:noFill/>
            </a:ln>
          </p:spPr>
          <p:style>
            <a:lnRef idx="0"/>
            <a:fillRef idx="0"/>
            <a:effectRef idx="0"/>
            <a:fontRef idx="minor"/>
          </p:style>
        </p:sp>
        <p:sp>
          <p:nvSpPr>
            <p:cNvPr id="1153" name="CustomShape 126"/>
            <p:cNvSpPr/>
            <p:nvPr/>
          </p:nvSpPr>
          <p:spPr>
            <a:xfrm>
              <a:off x="6410160" y="4754520"/>
              <a:ext cx="190080" cy="60120"/>
            </a:xfrm>
            <a:custGeom>
              <a:avLst/>
              <a:gdLst/>
              <a:ahLst/>
              <a:rect l="l" t="t" r="r" b="b"/>
              <a:pathLst>
                <a:path w="120" h="38">
                  <a:moveTo>
                    <a:pt x="0" y="22"/>
                  </a:moveTo>
                  <a:lnTo>
                    <a:pt x="115" y="0"/>
                  </a:lnTo>
                  <a:lnTo>
                    <a:pt x="120" y="16"/>
                  </a:lnTo>
                  <a:lnTo>
                    <a:pt x="6" y="38"/>
                  </a:lnTo>
                  <a:lnTo>
                    <a:pt x="0" y="22"/>
                  </a:lnTo>
                  <a:close/>
                </a:path>
              </a:pathLst>
            </a:custGeom>
            <a:solidFill>
              <a:srgbClr val="000000"/>
            </a:solidFill>
            <a:ln>
              <a:noFill/>
            </a:ln>
          </p:spPr>
          <p:style>
            <a:lnRef idx="0"/>
            <a:fillRef idx="0"/>
            <a:effectRef idx="0"/>
            <a:fontRef idx="minor"/>
          </p:style>
        </p:sp>
        <p:sp>
          <p:nvSpPr>
            <p:cNvPr id="1154" name="CustomShape 127"/>
            <p:cNvSpPr/>
            <p:nvPr/>
          </p:nvSpPr>
          <p:spPr>
            <a:xfrm>
              <a:off x="6653160" y="4702320"/>
              <a:ext cx="190080" cy="69480"/>
            </a:xfrm>
            <a:custGeom>
              <a:avLst/>
              <a:gdLst/>
              <a:ahLst/>
              <a:rect l="l" t="t" r="r" b="b"/>
              <a:pathLst>
                <a:path w="120" h="44">
                  <a:moveTo>
                    <a:pt x="0" y="28"/>
                  </a:moveTo>
                  <a:lnTo>
                    <a:pt x="114" y="0"/>
                  </a:lnTo>
                  <a:lnTo>
                    <a:pt x="120" y="17"/>
                  </a:lnTo>
                  <a:lnTo>
                    <a:pt x="5" y="44"/>
                  </a:lnTo>
                  <a:lnTo>
                    <a:pt x="0" y="28"/>
                  </a:lnTo>
                  <a:close/>
                </a:path>
              </a:pathLst>
            </a:custGeom>
            <a:solidFill>
              <a:srgbClr val="000000"/>
            </a:solidFill>
            <a:ln>
              <a:noFill/>
            </a:ln>
          </p:spPr>
          <p:style>
            <a:lnRef idx="0"/>
            <a:fillRef idx="0"/>
            <a:effectRef idx="0"/>
            <a:fontRef idx="minor"/>
          </p:style>
        </p:sp>
        <p:sp>
          <p:nvSpPr>
            <p:cNvPr id="1155" name="CustomShape 128"/>
            <p:cNvSpPr/>
            <p:nvPr/>
          </p:nvSpPr>
          <p:spPr>
            <a:xfrm>
              <a:off x="6904080" y="4641840"/>
              <a:ext cx="180720" cy="69480"/>
            </a:xfrm>
            <a:custGeom>
              <a:avLst/>
              <a:gdLst/>
              <a:ahLst/>
              <a:rect l="l" t="t" r="r" b="b"/>
              <a:pathLst>
                <a:path w="114" h="44">
                  <a:moveTo>
                    <a:pt x="0" y="28"/>
                  </a:moveTo>
                  <a:lnTo>
                    <a:pt x="109" y="0"/>
                  </a:lnTo>
                  <a:lnTo>
                    <a:pt x="114" y="17"/>
                  </a:lnTo>
                  <a:lnTo>
                    <a:pt x="5" y="44"/>
                  </a:lnTo>
                  <a:lnTo>
                    <a:pt x="0" y="28"/>
                  </a:lnTo>
                  <a:close/>
                </a:path>
              </a:pathLst>
            </a:custGeom>
            <a:solidFill>
              <a:srgbClr val="000000"/>
            </a:solidFill>
            <a:ln>
              <a:noFill/>
            </a:ln>
          </p:spPr>
          <p:style>
            <a:lnRef idx="0"/>
            <a:fillRef idx="0"/>
            <a:effectRef idx="0"/>
            <a:fontRef idx="minor"/>
          </p:style>
        </p:sp>
        <p:sp>
          <p:nvSpPr>
            <p:cNvPr id="1156" name="CustomShape 129"/>
            <p:cNvSpPr/>
            <p:nvPr/>
          </p:nvSpPr>
          <p:spPr>
            <a:xfrm>
              <a:off x="7145280" y="4556160"/>
              <a:ext cx="180720" cy="85320"/>
            </a:xfrm>
            <a:custGeom>
              <a:avLst/>
              <a:gdLst/>
              <a:ahLst/>
              <a:rect l="l" t="t" r="r" b="b"/>
              <a:pathLst>
                <a:path w="114" h="54">
                  <a:moveTo>
                    <a:pt x="0" y="38"/>
                  </a:moveTo>
                  <a:lnTo>
                    <a:pt x="109" y="0"/>
                  </a:lnTo>
                  <a:lnTo>
                    <a:pt x="114" y="16"/>
                  </a:lnTo>
                  <a:lnTo>
                    <a:pt x="6" y="54"/>
                  </a:lnTo>
                  <a:lnTo>
                    <a:pt x="0" y="38"/>
                  </a:lnTo>
                  <a:close/>
                </a:path>
              </a:pathLst>
            </a:custGeom>
            <a:solidFill>
              <a:srgbClr val="000000"/>
            </a:solidFill>
            <a:ln>
              <a:noFill/>
            </a:ln>
          </p:spPr>
          <p:style>
            <a:lnRef idx="0"/>
            <a:fillRef idx="0"/>
            <a:effectRef idx="0"/>
            <a:fontRef idx="minor"/>
          </p:style>
        </p:sp>
        <p:sp>
          <p:nvSpPr>
            <p:cNvPr id="1157" name="CustomShape 130"/>
            <p:cNvSpPr/>
            <p:nvPr/>
          </p:nvSpPr>
          <p:spPr>
            <a:xfrm>
              <a:off x="7396200" y="4468680"/>
              <a:ext cx="180720" cy="87120"/>
            </a:xfrm>
            <a:custGeom>
              <a:avLst/>
              <a:gdLst/>
              <a:ahLst/>
              <a:rect l="l" t="t" r="r" b="b"/>
              <a:pathLst>
                <a:path w="114" h="55">
                  <a:moveTo>
                    <a:pt x="0" y="39"/>
                  </a:moveTo>
                  <a:lnTo>
                    <a:pt x="109" y="0"/>
                  </a:lnTo>
                  <a:lnTo>
                    <a:pt x="114" y="17"/>
                  </a:lnTo>
                  <a:lnTo>
                    <a:pt x="5" y="55"/>
                  </a:lnTo>
                  <a:lnTo>
                    <a:pt x="0" y="39"/>
                  </a:lnTo>
                  <a:close/>
                </a:path>
              </a:pathLst>
            </a:custGeom>
            <a:solidFill>
              <a:srgbClr val="000000"/>
            </a:solidFill>
            <a:ln>
              <a:noFill/>
            </a:ln>
          </p:spPr>
          <p:style>
            <a:lnRef idx="0"/>
            <a:fillRef idx="0"/>
            <a:effectRef idx="0"/>
            <a:fontRef idx="minor"/>
          </p:style>
        </p:sp>
        <p:sp>
          <p:nvSpPr>
            <p:cNvPr id="1158" name="CustomShape 131"/>
            <p:cNvSpPr/>
            <p:nvPr/>
          </p:nvSpPr>
          <p:spPr>
            <a:xfrm>
              <a:off x="7637400" y="4365720"/>
              <a:ext cx="182160" cy="95040"/>
            </a:xfrm>
            <a:custGeom>
              <a:avLst/>
              <a:gdLst/>
              <a:ahLst/>
              <a:rect l="l" t="t" r="r" b="b"/>
              <a:pathLst>
                <a:path w="115" h="60">
                  <a:moveTo>
                    <a:pt x="0" y="44"/>
                  </a:moveTo>
                  <a:lnTo>
                    <a:pt x="109" y="0"/>
                  </a:lnTo>
                  <a:lnTo>
                    <a:pt x="115" y="16"/>
                  </a:lnTo>
                  <a:lnTo>
                    <a:pt x="6" y="60"/>
                  </a:lnTo>
                  <a:lnTo>
                    <a:pt x="0" y="44"/>
                  </a:lnTo>
                  <a:close/>
                </a:path>
              </a:pathLst>
            </a:custGeom>
            <a:solidFill>
              <a:srgbClr val="000000"/>
            </a:solidFill>
            <a:ln>
              <a:noFill/>
            </a:ln>
          </p:spPr>
          <p:style>
            <a:lnRef idx="0"/>
            <a:fillRef idx="0"/>
            <a:effectRef idx="0"/>
            <a:fontRef idx="minor"/>
          </p:style>
        </p:sp>
        <p:sp>
          <p:nvSpPr>
            <p:cNvPr id="1159" name="CustomShape 132"/>
            <p:cNvSpPr/>
            <p:nvPr/>
          </p:nvSpPr>
          <p:spPr>
            <a:xfrm>
              <a:off x="7888320" y="424512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1160" name="CustomShape 133"/>
            <p:cNvSpPr/>
            <p:nvPr/>
          </p:nvSpPr>
          <p:spPr>
            <a:xfrm>
              <a:off x="8121600" y="4124160"/>
              <a:ext cx="172800" cy="102960"/>
            </a:xfrm>
            <a:custGeom>
              <a:avLst/>
              <a:gdLst/>
              <a:ahLst/>
              <a:rect l="l" t="t" r="r" b="b"/>
              <a:pathLst>
                <a:path w="109" h="65">
                  <a:moveTo>
                    <a:pt x="0" y="49"/>
                  </a:moveTo>
                  <a:lnTo>
                    <a:pt x="104" y="0"/>
                  </a:lnTo>
                  <a:lnTo>
                    <a:pt x="109" y="16"/>
                  </a:lnTo>
                  <a:lnTo>
                    <a:pt x="6" y="65"/>
                  </a:lnTo>
                  <a:lnTo>
                    <a:pt x="0" y="49"/>
                  </a:lnTo>
                  <a:close/>
                </a:path>
              </a:pathLst>
            </a:custGeom>
            <a:solidFill>
              <a:srgbClr val="000000"/>
            </a:solidFill>
            <a:ln>
              <a:noFill/>
            </a:ln>
          </p:spPr>
          <p:style>
            <a:lnRef idx="0"/>
            <a:fillRef idx="0"/>
            <a:effectRef idx="0"/>
            <a:fontRef idx="minor"/>
          </p:style>
        </p:sp>
        <p:sp>
          <p:nvSpPr>
            <p:cNvPr id="1161" name="CustomShape 134"/>
            <p:cNvSpPr/>
            <p:nvPr/>
          </p:nvSpPr>
          <p:spPr>
            <a:xfrm>
              <a:off x="8372520" y="3968640"/>
              <a:ext cx="172800" cy="120240"/>
            </a:xfrm>
            <a:custGeom>
              <a:avLst/>
              <a:gdLst/>
              <a:ahLst/>
              <a:rect l="l" t="t" r="r" b="b"/>
              <a:pathLst>
                <a:path w="109" h="76">
                  <a:moveTo>
                    <a:pt x="0" y="54"/>
                  </a:moveTo>
                  <a:lnTo>
                    <a:pt x="104" y="0"/>
                  </a:lnTo>
                  <a:lnTo>
                    <a:pt x="109" y="21"/>
                  </a:lnTo>
                  <a:lnTo>
                    <a:pt x="6" y="76"/>
                  </a:lnTo>
                  <a:lnTo>
                    <a:pt x="0" y="54"/>
                  </a:lnTo>
                  <a:close/>
                </a:path>
              </a:pathLst>
            </a:custGeom>
            <a:solidFill>
              <a:srgbClr val="000000"/>
            </a:solidFill>
            <a:ln>
              <a:noFill/>
            </a:ln>
          </p:spPr>
          <p:style>
            <a:lnRef idx="0"/>
            <a:fillRef idx="0"/>
            <a:effectRef idx="0"/>
            <a:fontRef idx="minor"/>
          </p:style>
        </p:sp>
        <p:sp>
          <p:nvSpPr>
            <p:cNvPr id="1162" name="CustomShape 135"/>
            <p:cNvSpPr/>
            <p:nvPr/>
          </p:nvSpPr>
          <p:spPr>
            <a:xfrm>
              <a:off x="5630760" y="4827600"/>
              <a:ext cx="77400" cy="77400"/>
            </a:xfrm>
            <a:custGeom>
              <a:avLst/>
              <a:gdLst/>
              <a:ahLst/>
              <a:rect l="l" t="t" r="r" b="b"/>
              <a:pathLst>
                <a:path w="49" h="49">
                  <a:moveTo>
                    <a:pt x="16" y="0"/>
                  </a:moveTo>
                  <a:lnTo>
                    <a:pt x="0" y="17"/>
                  </a:lnTo>
                  <a:lnTo>
                    <a:pt x="0" y="33"/>
                  </a:lnTo>
                  <a:lnTo>
                    <a:pt x="16" y="49"/>
                  </a:lnTo>
                  <a:lnTo>
                    <a:pt x="32" y="49"/>
                  </a:lnTo>
                  <a:lnTo>
                    <a:pt x="49" y="33"/>
                  </a:lnTo>
                  <a:lnTo>
                    <a:pt x="49" y="17"/>
                  </a:lnTo>
                  <a:lnTo>
                    <a:pt x="32" y="0"/>
                  </a:lnTo>
                  <a:lnTo>
                    <a:pt x="16" y="0"/>
                  </a:lnTo>
                  <a:close/>
                </a:path>
              </a:pathLst>
            </a:custGeom>
            <a:solidFill>
              <a:srgbClr val="ff0000"/>
            </a:solidFill>
            <a:ln w="7920">
              <a:solidFill>
                <a:srgbClr val="000000"/>
              </a:solidFill>
              <a:round/>
            </a:ln>
          </p:spPr>
          <p:style>
            <a:lnRef idx="0"/>
            <a:fillRef idx="0"/>
            <a:effectRef idx="0"/>
            <a:fontRef idx="minor"/>
          </p:style>
        </p:sp>
      </p:grpSp>
      <p:sp>
        <p:nvSpPr>
          <p:cNvPr id="1163" name="CustomShape 136"/>
          <p:cNvSpPr/>
          <p:nvPr/>
        </p:nvSpPr>
        <p:spPr>
          <a:xfrm>
            <a:off x="6557040" y="2994120"/>
            <a:ext cx="31680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A</a:t>
            </a:r>
            <a:endParaRPr b="0" lang="en-US" sz="1600" spc="-1" strike="noStrike">
              <a:latin typeface="Arial"/>
            </a:endParaRPr>
          </a:p>
        </p:txBody>
      </p:sp>
      <p:sp>
        <p:nvSpPr>
          <p:cNvPr id="1164" name="CustomShape 137"/>
          <p:cNvSpPr/>
          <p:nvPr/>
        </p:nvSpPr>
        <p:spPr>
          <a:xfrm>
            <a:off x="6381000" y="3889440"/>
            <a:ext cx="31680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B</a:t>
            </a:r>
            <a:endParaRPr b="0" lang="en-US" sz="1600" spc="-1" strike="noStrike">
              <a:latin typeface="Arial"/>
            </a:endParaRPr>
          </a:p>
        </p:txBody>
      </p:sp>
      <p:sp>
        <p:nvSpPr>
          <p:cNvPr id="1165" name="CustomShape 138"/>
          <p:cNvSpPr/>
          <p:nvPr/>
        </p:nvSpPr>
        <p:spPr>
          <a:xfrm>
            <a:off x="5454000" y="4478400"/>
            <a:ext cx="32724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Arial"/>
              </a:rPr>
              <a:t>C</a:t>
            </a:r>
            <a:endParaRPr b="0" lang="en-US" sz="1600" spc="-1" strike="noStrike">
              <a:latin typeface="Arial"/>
            </a:endParaRPr>
          </a:p>
        </p:txBody>
      </p:sp>
      <p:sp>
        <p:nvSpPr>
          <p:cNvPr id="1166" name="CustomShape 139"/>
          <p:cNvSpPr/>
          <p:nvPr/>
        </p:nvSpPr>
        <p:spPr>
          <a:xfrm>
            <a:off x="6947640" y="4971960"/>
            <a:ext cx="1109160" cy="48708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variable</a:t>
            </a:r>
            <a:br/>
            <a:r>
              <a:rPr b="0" lang="en-US" sz="1600" spc="-1" strike="noStrike">
                <a:solidFill>
                  <a:srgbClr val="000000"/>
                </a:solidFill>
                <a:latin typeface="Arial"/>
              </a:rPr>
              <a:t>Stückkosten</a:t>
            </a:r>
            <a:endParaRPr b="0" lang="en-US" sz="1600" spc="-1" strike="noStrike">
              <a:latin typeface="Arial"/>
            </a:endParaRPr>
          </a:p>
        </p:txBody>
      </p:sp>
      <p:sp>
        <p:nvSpPr>
          <p:cNvPr id="1167" name="CustomShape 140"/>
          <p:cNvSpPr/>
          <p:nvPr/>
        </p:nvSpPr>
        <p:spPr>
          <a:xfrm>
            <a:off x="6968160" y="3927600"/>
            <a:ext cx="950400" cy="48708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fixe Stück-</a:t>
            </a:r>
            <a:br/>
            <a:r>
              <a:rPr b="0" lang="en-US" sz="1600" spc="-1" strike="noStrike">
                <a:solidFill>
                  <a:srgbClr val="000000"/>
                </a:solidFill>
                <a:latin typeface="Arial"/>
              </a:rPr>
              <a:t>kosten</a:t>
            </a:r>
            <a:endParaRPr b="0" lang="en-US" sz="1600" spc="-1" strike="noStrike">
              <a:latin typeface="Arial"/>
            </a:endParaRPr>
          </a:p>
        </p:txBody>
      </p:sp>
      <p:sp>
        <p:nvSpPr>
          <p:cNvPr id="1168" name="CustomShape 141"/>
          <p:cNvSpPr/>
          <p:nvPr/>
        </p:nvSpPr>
        <p:spPr>
          <a:xfrm>
            <a:off x="1303200" y="3895560"/>
            <a:ext cx="5522400" cy="845640"/>
          </a:xfrm>
          <a:prstGeom prst="rect">
            <a:avLst/>
          </a:prstGeom>
          <a:solidFill>
            <a:srgbClr val="ffcc00">
              <a:alpha val="51000"/>
            </a:srgbClr>
          </a:solidFill>
          <a:ln>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Fixkosten</a:t>
            </a:r>
            <a:endParaRPr b="0" lang="en-US" sz="1800" spc="-1" strike="noStrike">
              <a:latin typeface="Arial"/>
            </a:endParaRPr>
          </a:p>
        </p:txBody>
      </p:sp>
      <p:sp>
        <p:nvSpPr>
          <p:cNvPr id="1169" name="CustomShape 142"/>
          <p:cNvSpPr/>
          <p:nvPr/>
        </p:nvSpPr>
        <p:spPr>
          <a:xfrm>
            <a:off x="1317600" y="4762440"/>
            <a:ext cx="5508360" cy="1037880"/>
          </a:xfrm>
          <a:prstGeom prst="rect">
            <a:avLst/>
          </a:prstGeom>
          <a:solidFill>
            <a:srgbClr val="ffcc00">
              <a:alpha val="51000"/>
            </a:srgbClr>
          </a:solidFill>
          <a:ln>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Variable Kosten</a:t>
            </a:r>
            <a:endParaRPr b="0" lang="en-US" sz="1800" spc="-1" strike="noStrike">
              <a:latin typeface="Arial"/>
            </a:endParaRPr>
          </a:p>
        </p:txBody>
      </p:sp>
      <p:sp>
        <p:nvSpPr>
          <p:cNvPr id="1170" name="CustomShape 143"/>
          <p:cNvSpPr/>
          <p:nvPr/>
        </p:nvSpPr>
        <p:spPr>
          <a:xfrm>
            <a:off x="1358280" y="6300360"/>
            <a:ext cx="725292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A: Gewinnmaximum, B: Gewinnschwelle, C: Produktionsschwelle</a:t>
            </a:r>
            <a:endParaRPr b="0" lang="en-US" sz="2000" spc="-1" strike="noStrike">
              <a:latin typeface="Arial"/>
            </a:endParaRPr>
          </a:p>
        </p:txBody>
      </p:sp>
      <p:sp>
        <p:nvSpPr>
          <p:cNvPr id="1171" name="CustomShape 144"/>
          <p:cNvSpPr/>
          <p:nvPr/>
        </p:nvSpPr>
        <p:spPr>
          <a:xfrm>
            <a:off x="1707120" y="2542680"/>
            <a:ext cx="2466720" cy="48708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Variable </a:t>
            </a:r>
            <a:endParaRPr b="0" lang="en-US" sz="1600" spc="-1" strike="noStrike">
              <a:latin typeface="Arial"/>
            </a:endParaRPr>
          </a:p>
          <a:p>
            <a:pPr>
              <a:lnSpc>
                <a:spcPct val="100000"/>
              </a:lnSpc>
            </a:pPr>
            <a:r>
              <a:rPr b="0" lang="en-US" sz="1600" spc="-1" strike="noStrike">
                <a:solidFill>
                  <a:srgbClr val="000000"/>
                </a:solidFill>
                <a:latin typeface="Arial"/>
              </a:rPr>
              <a:t>Stückkosten </a:t>
            </a:r>
            <a:endParaRPr b="0" lang="en-US" sz="1600" spc="-1" strike="noStrike">
              <a:latin typeface="Arial"/>
            </a:endParaRPr>
          </a:p>
        </p:txBody>
      </p:sp>
      <p:sp>
        <p:nvSpPr>
          <p:cNvPr id="1172" name="CustomShape 145"/>
          <p:cNvSpPr/>
          <p:nvPr/>
        </p:nvSpPr>
        <p:spPr>
          <a:xfrm>
            <a:off x="1707120" y="2542680"/>
            <a:ext cx="2466720" cy="621000"/>
          </a:xfrm>
          <a:prstGeom prst="rect">
            <a:avLst/>
          </a:prstGeom>
          <a:blipFill rotWithShape="0">
            <a:blip r:embed="rId1"/>
            <a:stretch>
              <a:fillRect l="-4932" t="-9798" r="0" b="-10758"/>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timing>
    <p:tnLst>
      <p:par>
        <p:cTn id="162" dur="indefinite" restart="never" nodeType="tmRoot">
          <p:childTnLst>
            <p:seq>
              <p:cTn id="163" dur="indefinite" nodeType="mainSeq">
                <p:childTnLst>
                  <p:par>
                    <p:cTn id="164" nodeType="clickEffect" fill="hold">
                      <p:stCondLst>
                        <p:cond delay="indefinite"/>
                      </p:stCondLst>
                      <p:childTnLst>
                        <p:par>
                          <p:cTn id="165" nodeType="withEffect" fill="hold">
                            <p:stCondLst>
                              <p:cond delay="0"/>
                            </p:stCondLst>
                            <p:childTnLst>
                              <p:par>
                                <p:cTn id="166" nodeType="clickEffect" fill="hold" presetClass="entr" presetID="3" presetSubtype="10">
                                  <p:stCondLst>
                                    <p:cond delay="0"/>
                                  </p:stCondLst>
                                  <p:childTnLst>
                                    <p:set>
                                      <p:cBhvr>
                                        <p:cTn id="167" dur="1" fill="hold">
                                          <p:stCondLst>
                                            <p:cond delay="0"/>
                                          </p:stCondLst>
                                        </p:cTn>
                                        <p:tgtEl>
                                          <p:spTgt spid="1067"/>
                                        </p:tgtEl>
                                        <p:attrNameLst>
                                          <p:attrName>style.visibility</p:attrName>
                                        </p:attrNameLst>
                                      </p:cBhvr>
                                      <p:to>
                                        <p:strVal val="visible"/>
                                      </p:to>
                                    </p:set>
                                    <p:animEffect filter="blinds(horizontal)" transition="in">
                                      <p:cBhvr additive="repl">
                                        <p:cTn id="168" dur="500"/>
                                        <p:tgtEl>
                                          <p:spTgt spid="1067"/>
                                        </p:tgtEl>
                                      </p:cBhvr>
                                    </p:animEffect>
                                  </p:childTnLst>
                                </p:cTn>
                              </p:par>
                              <p:par>
                                <p:cTn id="169" nodeType="withEffect" fill="hold" presetClass="entr" presetID="3" presetSubtype="10">
                                  <p:stCondLst>
                                    <p:cond delay="0"/>
                                  </p:stCondLst>
                                  <p:childTnLst>
                                    <p:set>
                                      <p:cBhvr>
                                        <p:cTn id="170" dur="1" fill="hold">
                                          <p:stCondLst>
                                            <p:cond delay="0"/>
                                          </p:stCondLst>
                                        </p:cTn>
                                        <p:tgtEl>
                                          <p:spTgt spid="1163"/>
                                        </p:tgtEl>
                                        <p:attrNameLst>
                                          <p:attrName>style.visibility</p:attrName>
                                        </p:attrNameLst>
                                      </p:cBhvr>
                                      <p:to>
                                        <p:strVal val="visible"/>
                                      </p:to>
                                    </p:set>
                                    <p:animEffect filter="blinds(horizontal)" transition="in">
                                      <p:cBhvr additive="repl">
                                        <p:cTn id="171" dur="500"/>
                                        <p:tgtEl>
                                          <p:spTgt spid="1163"/>
                                        </p:tgtEl>
                                      </p:cBhvr>
                                    </p:animEffect>
                                  </p:childTnLst>
                                </p:cTn>
                              </p:par>
                            </p:childTnLst>
                          </p:cTn>
                        </p:par>
                      </p:childTnLst>
                    </p:cTn>
                  </p:par>
                  <p:par>
                    <p:cTn id="172" nodeType="clickEffect" fill="hold">
                      <p:stCondLst>
                        <p:cond delay="indefinite"/>
                      </p:stCondLst>
                      <p:childTnLst>
                        <p:par>
                          <p:cTn id="173" nodeType="withEffect" fill="hold">
                            <p:stCondLst>
                              <p:cond delay="0"/>
                            </p:stCondLst>
                            <p:childTnLst>
                              <p:par>
                                <p:cTn id="174" nodeType="clickEffect" fill="hold" presetClass="entr" presetID="3" presetSubtype="10">
                                  <p:stCondLst>
                                    <p:cond delay="0"/>
                                  </p:stCondLst>
                                  <p:childTnLst>
                                    <p:set>
                                      <p:cBhvr>
                                        <p:cTn id="175" dur="1" fill="hold">
                                          <p:stCondLst>
                                            <p:cond delay="0"/>
                                          </p:stCondLst>
                                        </p:cTn>
                                        <p:tgtEl>
                                          <p:spTgt spid="1028"/>
                                        </p:tgtEl>
                                        <p:attrNameLst>
                                          <p:attrName>style.visibility</p:attrName>
                                        </p:attrNameLst>
                                      </p:cBhvr>
                                      <p:to>
                                        <p:strVal val="visible"/>
                                      </p:to>
                                    </p:set>
                                    <p:animEffect filter="blinds(horizontal)" transition="in">
                                      <p:cBhvr additive="repl">
                                        <p:cTn id="176" dur="500"/>
                                        <p:tgtEl>
                                          <p:spTgt spid="1028"/>
                                        </p:tgtEl>
                                      </p:cBhvr>
                                    </p:animEffect>
                                  </p:childTnLst>
                                </p:cTn>
                              </p:par>
                            </p:childTnLst>
                          </p:cTn>
                        </p:par>
                      </p:childTnLst>
                    </p:cTn>
                  </p:par>
                  <p:par>
                    <p:cTn id="177" nodeType="clickEffect" fill="hold">
                      <p:stCondLst>
                        <p:cond delay="indefinite"/>
                      </p:stCondLst>
                      <p:childTnLst>
                        <p:par>
                          <p:cTn id="178" nodeType="withEffect" fill="hold">
                            <p:stCondLst>
                              <p:cond delay="0"/>
                            </p:stCondLst>
                            <p:childTnLst>
                              <p:par>
                                <p:cTn id="179" nodeType="clickEffect" fill="hold" presetClass="entr" presetID="3" presetSubtype="10">
                                  <p:stCondLst>
                                    <p:cond delay="0"/>
                                  </p:stCondLst>
                                  <p:childTnLst>
                                    <p:set>
                                      <p:cBhvr>
                                        <p:cTn id="180" dur="1" fill="hold">
                                          <p:stCondLst>
                                            <p:cond delay="0"/>
                                          </p:stCondLst>
                                        </p:cTn>
                                        <p:tgtEl>
                                          <p:spTgt spid="1099"/>
                                        </p:tgtEl>
                                        <p:attrNameLst>
                                          <p:attrName>style.visibility</p:attrName>
                                        </p:attrNameLst>
                                      </p:cBhvr>
                                      <p:to>
                                        <p:strVal val="visible"/>
                                      </p:to>
                                    </p:set>
                                    <p:animEffect filter="blinds(horizontal)" transition="in">
                                      <p:cBhvr additive="repl">
                                        <p:cTn id="181" dur="500"/>
                                        <p:tgtEl>
                                          <p:spTgt spid="1099"/>
                                        </p:tgtEl>
                                      </p:cBhvr>
                                    </p:animEffect>
                                  </p:childTnLst>
                                </p:cTn>
                              </p:par>
                              <p:par>
                                <p:cTn id="182" nodeType="withEffect" fill="hold" presetClass="entr" presetID="3" presetSubtype="10">
                                  <p:stCondLst>
                                    <p:cond delay="0"/>
                                  </p:stCondLst>
                                  <p:childTnLst>
                                    <p:set>
                                      <p:cBhvr>
                                        <p:cTn id="183" dur="1" fill="hold">
                                          <p:stCondLst>
                                            <p:cond delay="0"/>
                                          </p:stCondLst>
                                        </p:cTn>
                                        <p:tgtEl>
                                          <p:spTgt spid="1164"/>
                                        </p:tgtEl>
                                        <p:attrNameLst>
                                          <p:attrName>style.visibility</p:attrName>
                                        </p:attrNameLst>
                                      </p:cBhvr>
                                      <p:to>
                                        <p:strVal val="visible"/>
                                      </p:to>
                                    </p:set>
                                    <p:animEffect filter="blinds(horizontal)" transition="in">
                                      <p:cBhvr additive="repl">
                                        <p:cTn id="184" dur="500"/>
                                        <p:tgtEl>
                                          <p:spTgt spid="1164"/>
                                        </p:tgtEl>
                                      </p:cBhvr>
                                    </p:animEffect>
                                  </p:childTnLst>
                                </p:cTn>
                              </p:par>
                            </p:childTnLst>
                          </p:cTn>
                        </p:par>
                      </p:childTnLst>
                    </p:cTn>
                  </p:par>
                  <p:par>
                    <p:cTn id="185" nodeType="clickEffect" fill="hold">
                      <p:stCondLst>
                        <p:cond delay="indefinite"/>
                      </p:stCondLst>
                      <p:childTnLst>
                        <p:par>
                          <p:cTn id="186" nodeType="withEffect" fill="hold">
                            <p:stCondLst>
                              <p:cond delay="0"/>
                            </p:stCondLst>
                            <p:childTnLst>
                              <p:par>
                                <p:cTn id="187" nodeType="clickEffect" fill="hold" presetClass="entr" presetID="3" presetSubtype="10">
                                  <p:stCondLst>
                                    <p:cond delay="0"/>
                                  </p:stCondLst>
                                  <p:childTnLst>
                                    <p:set>
                                      <p:cBhvr>
                                        <p:cTn id="188" dur="1" fill="hold">
                                          <p:stCondLst>
                                            <p:cond delay="0"/>
                                          </p:stCondLst>
                                        </p:cTn>
                                        <p:tgtEl>
                                          <p:spTgt spid="1132"/>
                                        </p:tgtEl>
                                        <p:attrNameLst>
                                          <p:attrName>style.visibility</p:attrName>
                                        </p:attrNameLst>
                                      </p:cBhvr>
                                      <p:to>
                                        <p:strVal val="visible"/>
                                      </p:to>
                                    </p:set>
                                    <p:animEffect filter="blinds(horizontal)" transition="in">
                                      <p:cBhvr additive="repl">
                                        <p:cTn id="189" dur="500"/>
                                        <p:tgtEl>
                                          <p:spTgt spid="1132"/>
                                        </p:tgtEl>
                                      </p:cBhvr>
                                    </p:animEffect>
                                  </p:childTnLst>
                                </p:cTn>
                              </p:par>
                              <p:par>
                                <p:cTn id="190" nodeType="withEffect" fill="hold" presetClass="entr" presetID="3" presetSubtype="10">
                                  <p:stCondLst>
                                    <p:cond delay="0"/>
                                  </p:stCondLst>
                                  <p:childTnLst>
                                    <p:set>
                                      <p:cBhvr>
                                        <p:cTn id="191" dur="1" fill="hold">
                                          <p:stCondLst>
                                            <p:cond delay="0"/>
                                          </p:stCondLst>
                                        </p:cTn>
                                        <p:tgtEl>
                                          <p:spTgt spid="1165"/>
                                        </p:tgtEl>
                                        <p:attrNameLst>
                                          <p:attrName>style.visibility</p:attrName>
                                        </p:attrNameLst>
                                      </p:cBhvr>
                                      <p:to>
                                        <p:strVal val="visible"/>
                                      </p:to>
                                    </p:set>
                                    <p:animEffect filter="blinds(horizontal)" transition="in">
                                      <p:cBhvr additive="repl">
                                        <p:cTn id="192" dur="500"/>
                                        <p:tgtEl>
                                          <p:spTgt spid="1165"/>
                                        </p:tgtEl>
                                      </p:cBhvr>
                                    </p:animEffect>
                                  </p:childTnLst>
                                </p:cTn>
                              </p:par>
                            </p:childTnLst>
                          </p:cTn>
                        </p:par>
                      </p:childTnLst>
                    </p:cTn>
                  </p:par>
                  <p:par>
                    <p:cTn id="193" nodeType="clickEffect" fill="hold">
                      <p:stCondLst>
                        <p:cond delay="indefinite"/>
                      </p:stCondLst>
                      <p:childTnLst>
                        <p:par>
                          <p:cTn id="194" nodeType="withEffect" fill="hold">
                            <p:stCondLst>
                              <p:cond delay="0"/>
                            </p:stCondLst>
                            <p:childTnLst>
                              <p:par>
                                <p:cTn id="195" nodeType="clickEffect" fill="hold" presetClass="entr" presetID="3" presetSubtype="10">
                                  <p:stCondLst>
                                    <p:cond delay="0"/>
                                  </p:stCondLst>
                                  <p:childTnLst>
                                    <p:set>
                                      <p:cBhvr>
                                        <p:cTn id="196" dur="1" fill="hold">
                                          <p:stCondLst>
                                            <p:cond delay="0"/>
                                          </p:stCondLst>
                                        </p:cTn>
                                        <p:tgtEl>
                                          <p:spTgt spid="1034"/>
                                        </p:tgtEl>
                                        <p:attrNameLst>
                                          <p:attrName>style.visibility</p:attrName>
                                        </p:attrNameLst>
                                      </p:cBhvr>
                                      <p:to>
                                        <p:strVal val="visible"/>
                                      </p:to>
                                    </p:set>
                                    <p:animEffect filter="blinds(horizontal)" transition="in">
                                      <p:cBhvr additive="repl">
                                        <p:cTn id="197" dur="500"/>
                                        <p:tgtEl>
                                          <p:spTgt spid="1034"/>
                                        </p:tgtEl>
                                      </p:cBhvr>
                                    </p:animEffect>
                                  </p:childTnLst>
                                </p:cTn>
                              </p:par>
                              <p:par>
                                <p:cTn id="198" nodeType="withEffect" fill="hold" presetClass="entr" presetID="3" presetSubtype="10">
                                  <p:stCondLst>
                                    <p:cond delay="0"/>
                                  </p:stCondLst>
                                  <p:childTnLst>
                                    <p:set>
                                      <p:cBhvr>
                                        <p:cTn id="199" dur="1" fill="hold">
                                          <p:stCondLst>
                                            <p:cond delay="0"/>
                                          </p:stCondLst>
                                        </p:cTn>
                                        <p:tgtEl>
                                          <p:spTgt spid="1167"/>
                                        </p:tgtEl>
                                        <p:attrNameLst>
                                          <p:attrName>style.visibility</p:attrName>
                                        </p:attrNameLst>
                                      </p:cBhvr>
                                      <p:to>
                                        <p:strVal val="visible"/>
                                      </p:to>
                                    </p:set>
                                    <p:animEffect filter="blinds(horizontal)" transition="in">
                                      <p:cBhvr additive="repl">
                                        <p:cTn id="200" dur="500"/>
                                        <p:tgtEl>
                                          <p:spTgt spid="1167"/>
                                        </p:tgtEl>
                                      </p:cBhvr>
                                    </p:animEffect>
                                  </p:childTnLst>
                                </p:cTn>
                              </p:par>
                              <p:par>
                                <p:cTn id="201" nodeType="withEffect" fill="hold" presetClass="entr" presetID="3" presetSubtype="10">
                                  <p:stCondLst>
                                    <p:cond delay="0"/>
                                  </p:stCondLst>
                                  <p:childTnLst>
                                    <p:set>
                                      <p:cBhvr>
                                        <p:cTn id="202" dur="1" fill="hold">
                                          <p:stCondLst>
                                            <p:cond delay="0"/>
                                          </p:stCondLst>
                                        </p:cTn>
                                        <p:tgtEl>
                                          <p:spTgt spid="1166"/>
                                        </p:tgtEl>
                                        <p:attrNameLst>
                                          <p:attrName>style.visibility</p:attrName>
                                        </p:attrNameLst>
                                      </p:cBhvr>
                                      <p:to>
                                        <p:strVal val="visible"/>
                                      </p:to>
                                    </p:set>
                                    <p:animEffect filter="blinds(horizontal)" transition="in">
                                      <p:cBhvr additive="repl">
                                        <p:cTn id="203" dur="500"/>
                                        <p:tgtEl>
                                          <p:spTgt spid="1166"/>
                                        </p:tgtEl>
                                      </p:cBhvr>
                                    </p:animEffect>
                                  </p:childTnLst>
                                </p:cTn>
                              </p:par>
                            </p:childTnLst>
                          </p:cTn>
                        </p:par>
                      </p:childTnLst>
                    </p:cTn>
                  </p:par>
                  <p:par>
                    <p:cTn id="204" nodeType="clickEffect" fill="hold">
                      <p:stCondLst>
                        <p:cond delay="indefinite"/>
                      </p:stCondLst>
                      <p:childTnLst>
                        <p:par>
                          <p:cTn id="205" nodeType="withEffect" fill="hold">
                            <p:stCondLst>
                              <p:cond delay="0"/>
                            </p:stCondLst>
                            <p:childTnLst>
                              <p:par>
                                <p:cTn id="206" nodeType="clickEffect" fill="hold" presetClass="entr" presetID="3" presetSubtype="10">
                                  <p:stCondLst>
                                    <p:cond delay="0"/>
                                  </p:stCondLst>
                                  <p:childTnLst>
                                    <p:set>
                                      <p:cBhvr>
                                        <p:cTn id="207" dur="1" fill="hold">
                                          <p:stCondLst>
                                            <p:cond delay="0"/>
                                          </p:stCondLst>
                                        </p:cTn>
                                        <p:tgtEl>
                                          <p:spTgt spid="1031"/>
                                        </p:tgtEl>
                                        <p:attrNameLst>
                                          <p:attrName>style.visibility</p:attrName>
                                        </p:attrNameLst>
                                      </p:cBhvr>
                                      <p:to>
                                        <p:strVal val="visible"/>
                                      </p:to>
                                    </p:set>
                                    <p:animEffect filter="blinds(horizontal)" transition="in">
                                      <p:cBhvr additive="repl">
                                        <p:cTn id="208" dur="500"/>
                                        <p:tgtEl>
                                          <p:spTgt spid="1031"/>
                                        </p:tgtEl>
                                      </p:cBhvr>
                                    </p:animEffect>
                                  </p:childTnLst>
                                </p:cTn>
                              </p:par>
                            </p:childTnLst>
                          </p:cTn>
                        </p:par>
                      </p:childTnLst>
                    </p:cTn>
                  </p:par>
                  <p:par>
                    <p:cTn id="209" nodeType="clickEffect" fill="hold">
                      <p:stCondLst>
                        <p:cond delay="indefinite"/>
                      </p:stCondLst>
                      <p:childTnLst>
                        <p:par>
                          <p:cTn id="210" nodeType="withEffect" fill="hold">
                            <p:stCondLst>
                              <p:cond delay="0"/>
                            </p:stCondLst>
                            <p:childTnLst>
                              <p:par>
                                <p:cTn id="211" nodeType="clickEffect" fill="hold" presetClass="entr" presetID="3" presetSubtype="10">
                                  <p:stCondLst>
                                    <p:cond delay="0"/>
                                  </p:stCondLst>
                                  <p:childTnLst>
                                    <p:set>
                                      <p:cBhvr>
                                        <p:cTn id="212" dur="1" fill="hold">
                                          <p:stCondLst>
                                            <p:cond delay="0"/>
                                          </p:stCondLst>
                                        </p:cTn>
                                        <p:tgtEl>
                                          <p:spTgt spid="1168"/>
                                        </p:tgtEl>
                                        <p:attrNameLst>
                                          <p:attrName>style.visibility</p:attrName>
                                        </p:attrNameLst>
                                      </p:cBhvr>
                                      <p:to>
                                        <p:strVal val="visible"/>
                                      </p:to>
                                    </p:set>
                                    <p:animEffect filter="blinds(horizontal)" transition="in">
                                      <p:cBhvr additive="repl">
                                        <p:cTn id="213" dur="500"/>
                                        <p:tgtEl>
                                          <p:spTgt spid="1168"/>
                                        </p:tgtEl>
                                      </p:cBhvr>
                                    </p:animEffect>
                                  </p:childTnLst>
                                </p:cTn>
                              </p:par>
                            </p:childTnLst>
                          </p:cTn>
                        </p:par>
                      </p:childTnLst>
                    </p:cTn>
                  </p:par>
                  <p:par>
                    <p:cTn id="214" nodeType="clickEffect" fill="hold">
                      <p:stCondLst>
                        <p:cond delay="indefinite"/>
                      </p:stCondLst>
                      <p:childTnLst>
                        <p:par>
                          <p:cTn id="215" nodeType="withEffect" fill="hold">
                            <p:stCondLst>
                              <p:cond delay="0"/>
                            </p:stCondLst>
                            <p:childTnLst>
                              <p:par>
                                <p:cTn id="216" nodeType="clickEffect" fill="hold" presetClass="entr" presetID="3" presetSubtype="10">
                                  <p:stCondLst>
                                    <p:cond delay="0"/>
                                  </p:stCondLst>
                                  <p:childTnLst>
                                    <p:set>
                                      <p:cBhvr>
                                        <p:cTn id="217" dur="1" fill="hold">
                                          <p:stCondLst>
                                            <p:cond delay="0"/>
                                          </p:stCondLst>
                                        </p:cTn>
                                        <p:tgtEl>
                                          <p:spTgt spid="1169"/>
                                        </p:tgtEl>
                                        <p:attrNameLst>
                                          <p:attrName>style.visibility</p:attrName>
                                        </p:attrNameLst>
                                      </p:cBhvr>
                                      <p:to>
                                        <p:strVal val="visible"/>
                                      </p:to>
                                    </p:set>
                                    <p:animEffect filter="blinds(horizontal)" transition="in">
                                      <p:cBhvr additive="repl">
                                        <p:cTn id="218" dur="500"/>
                                        <p:tgtEl>
                                          <p:spTgt spid="1169"/>
                                        </p:tgtEl>
                                      </p:cBhvr>
                                    </p:animEffect>
                                  </p:childTnLst>
                                </p:cTn>
                              </p:par>
                              <p:par>
                                <p:cTn id="219" nodeType="withEffect" fill="hold" presetClass="entr" presetID="3" presetSubtype="10">
                                  <p:stCondLst>
                                    <p:cond delay="0"/>
                                  </p:stCondLst>
                                  <p:childTnLst>
                                    <p:set>
                                      <p:cBhvr>
                                        <p:cTn id="220" dur="1" fill="hold">
                                          <p:stCondLst>
                                            <p:cond delay="0"/>
                                          </p:stCondLst>
                                        </p:cTn>
                                        <p:tgtEl>
                                          <p:spTgt spid="1172"/>
                                        </p:tgtEl>
                                        <p:attrNameLst>
                                          <p:attrName>style.visibility</p:attrName>
                                        </p:attrNameLst>
                                      </p:cBhvr>
                                      <p:to>
                                        <p:strVal val="visible"/>
                                      </p:to>
                                    </p:set>
                                    <p:animEffect filter="blinds(horizontal)" transition="in">
                                      <p:cBhvr additive="repl">
                                        <p:cTn id="221" dur="500"/>
                                        <p:tgtEl>
                                          <p:spTgt spid="11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3" name="TextShape 1"/>
          <p:cNvSpPr txBox="1"/>
          <p:nvPr/>
        </p:nvSpPr>
        <p:spPr>
          <a:xfrm>
            <a:off x="1908000" y="380880"/>
            <a:ext cx="677844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Inverse Angebotsfunktion eines Mengenanpassers</a:t>
            </a:r>
            <a:endParaRPr b="0" lang="en-US" sz="2800" spc="-1" strike="noStrike">
              <a:solidFill>
                <a:srgbClr val="000000"/>
              </a:solidFill>
              <a:latin typeface="Book Antiqua"/>
            </a:endParaRPr>
          </a:p>
        </p:txBody>
      </p:sp>
      <p:sp>
        <p:nvSpPr>
          <p:cNvPr id="1174" name="Line 2"/>
          <p:cNvSpPr/>
          <p:nvPr/>
        </p:nvSpPr>
        <p:spPr>
          <a:xfrm flipV="1">
            <a:off x="1293480" y="1606320"/>
            <a:ext cx="24120" cy="4226040"/>
          </a:xfrm>
          <a:prstGeom prst="line">
            <a:avLst/>
          </a:prstGeom>
          <a:ln>
            <a:round/>
            <a:tailEnd len="lg" type="triangle" w="med"/>
          </a:ln>
        </p:spPr>
        <p:style>
          <a:lnRef idx="1">
            <a:schemeClr val="accent4"/>
          </a:lnRef>
          <a:fillRef idx="0">
            <a:schemeClr val="accent4"/>
          </a:fillRef>
          <a:effectRef idx="0">
            <a:schemeClr val="accent4"/>
          </a:effectRef>
          <a:fontRef idx="minor"/>
        </p:style>
      </p:sp>
      <p:sp>
        <p:nvSpPr>
          <p:cNvPr id="1175" name="Line 3"/>
          <p:cNvSpPr/>
          <p:nvPr/>
        </p:nvSpPr>
        <p:spPr>
          <a:xfrm>
            <a:off x="1217520" y="5830560"/>
            <a:ext cx="60120" cy="1800"/>
          </a:xfrm>
          <a:prstGeom prst="line">
            <a:avLst/>
          </a:prstGeom>
          <a:ln w="17640">
            <a:solidFill>
              <a:srgbClr val="000000"/>
            </a:solidFill>
            <a:round/>
          </a:ln>
        </p:spPr>
        <p:style>
          <a:lnRef idx="0"/>
          <a:fillRef idx="0"/>
          <a:effectRef idx="0"/>
          <a:fontRef idx="minor"/>
        </p:style>
      </p:sp>
      <p:sp>
        <p:nvSpPr>
          <p:cNvPr id="1176" name="Line 4"/>
          <p:cNvSpPr/>
          <p:nvPr/>
        </p:nvSpPr>
        <p:spPr>
          <a:xfrm>
            <a:off x="1217520" y="4275000"/>
            <a:ext cx="60120" cy="1440"/>
          </a:xfrm>
          <a:prstGeom prst="line">
            <a:avLst/>
          </a:prstGeom>
          <a:ln w="17640">
            <a:solidFill>
              <a:srgbClr val="000000"/>
            </a:solidFill>
            <a:round/>
          </a:ln>
        </p:spPr>
        <p:style>
          <a:lnRef idx="0"/>
          <a:fillRef idx="0"/>
          <a:effectRef idx="0"/>
          <a:fontRef idx="minor"/>
        </p:style>
      </p:sp>
      <p:sp>
        <p:nvSpPr>
          <p:cNvPr id="1177" name="Line 5"/>
          <p:cNvSpPr/>
          <p:nvPr/>
        </p:nvSpPr>
        <p:spPr>
          <a:xfrm>
            <a:off x="1217520" y="2720880"/>
            <a:ext cx="60120" cy="1440"/>
          </a:xfrm>
          <a:prstGeom prst="line">
            <a:avLst/>
          </a:prstGeom>
          <a:ln w="17640">
            <a:solidFill>
              <a:srgbClr val="000000"/>
            </a:solidFill>
            <a:round/>
          </a:ln>
        </p:spPr>
        <p:style>
          <a:lnRef idx="0"/>
          <a:fillRef idx="0"/>
          <a:effectRef idx="0"/>
          <a:fontRef idx="minor"/>
        </p:style>
      </p:sp>
      <p:sp>
        <p:nvSpPr>
          <p:cNvPr id="1178" name="Line 6"/>
          <p:cNvSpPr/>
          <p:nvPr/>
        </p:nvSpPr>
        <p:spPr>
          <a:xfrm>
            <a:off x="1303200" y="5830560"/>
            <a:ext cx="7362720" cy="1800"/>
          </a:xfrm>
          <a:prstGeom prst="line">
            <a:avLst/>
          </a:prstGeom>
          <a:ln w="25560">
            <a:solidFill>
              <a:srgbClr val="000000"/>
            </a:solidFill>
            <a:round/>
            <a:tailEnd len="lg" type="triangle" w="med"/>
          </a:ln>
        </p:spPr>
        <p:style>
          <a:lnRef idx="0"/>
          <a:fillRef idx="0"/>
          <a:effectRef idx="0"/>
          <a:fontRef idx="minor"/>
        </p:style>
      </p:sp>
      <p:sp>
        <p:nvSpPr>
          <p:cNvPr id="1179" name="Line 7"/>
          <p:cNvSpPr/>
          <p:nvPr/>
        </p:nvSpPr>
        <p:spPr>
          <a:xfrm flipV="1">
            <a:off x="1277640" y="5830560"/>
            <a:ext cx="1800" cy="60480"/>
          </a:xfrm>
          <a:prstGeom prst="line">
            <a:avLst/>
          </a:prstGeom>
          <a:ln w="17640">
            <a:solidFill>
              <a:srgbClr val="000000"/>
            </a:solidFill>
            <a:round/>
          </a:ln>
        </p:spPr>
        <p:style>
          <a:lnRef idx="0"/>
          <a:fillRef idx="0"/>
          <a:effectRef idx="0"/>
          <a:fontRef idx="minor"/>
        </p:style>
      </p:sp>
      <p:sp>
        <p:nvSpPr>
          <p:cNvPr id="1180" name="Line 8"/>
          <p:cNvSpPr/>
          <p:nvPr/>
        </p:nvSpPr>
        <p:spPr>
          <a:xfrm flipV="1">
            <a:off x="2261880" y="5830560"/>
            <a:ext cx="1800" cy="60480"/>
          </a:xfrm>
          <a:prstGeom prst="line">
            <a:avLst/>
          </a:prstGeom>
          <a:ln w="17640">
            <a:solidFill>
              <a:srgbClr val="000000"/>
            </a:solidFill>
            <a:round/>
          </a:ln>
        </p:spPr>
        <p:style>
          <a:lnRef idx="0"/>
          <a:fillRef idx="0"/>
          <a:effectRef idx="0"/>
          <a:fontRef idx="minor"/>
        </p:style>
      </p:sp>
      <p:sp>
        <p:nvSpPr>
          <p:cNvPr id="1181" name="Line 9"/>
          <p:cNvSpPr/>
          <p:nvPr/>
        </p:nvSpPr>
        <p:spPr>
          <a:xfrm flipV="1">
            <a:off x="3247920" y="5830560"/>
            <a:ext cx="1440" cy="60480"/>
          </a:xfrm>
          <a:prstGeom prst="line">
            <a:avLst/>
          </a:prstGeom>
          <a:ln w="17640">
            <a:solidFill>
              <a:srgbClr val="000000"/>
            </a:solidFill>
            <a:round/>
          </a:ln>
        </p:spPr>
        <p:style>
          <a:lnRef idx="0"/>
          <a:fillRef idx="0"/>
          <a:effectRef idx="0"/>
          <a:fontRef idx="minor"/>
        </p:style>
      </p:sp>
      <p:sp>
        <p:nvSpPr>
          <p:cNvPr id="1182" name="Line 10"/>
          <p:cNvSpPr/>
          <p:nvPr/>
        </p:nvSpPr>
        <p:spPr>
          <a:xfrm flipV="1">
            <a:off x="4232160" y="5830560"/>
            <a:ext cx="1440" cy="60480"/>
          </a:xfrm>
          <a:prstGeom prst="line">
            <a:avLst/>
          </a:prstGeom>
          <a:ln w="17640">
            <a:solidFill>
              <a:srgbClr val="000000"/>
            </a:solidFill>
            <a:round/>
          </a:ln>
        </p:spPr>
        <p:style>
          <a:lnRef idx="0"/>
          <a:fillRef idx="0"/>
          <a:effectRef idx="0"/>
          <a:fontRef idx="minor"/>
        </p:style>
      </p:sp>
      <p:sp>
        <p:nvSpPr>
          <p:cNvPr id="1183" name="Line 11"/>
          <p:cNvSpPr/>
          <p:nvPr/>
        </p:nvSpPr>
        <p:spPr>
          <a:xfrm flipV="1">
            <a:off x="5217840" y="5830560"/>
            <a:ext cx="1800" cy="60480"/>
          </a:xfrm>
          <a:prstGeom prst="line">
            <a:avLst/>
          </a:prstGeom>
          <a:ln w="17640">
            <a:solidFill>
              <a:srgbClr val="000000"/>
            </a:solidFill>
            <a:round/>
          </a:ln>
        </p:spPr>
        <p:style>
          <a:lnRef idx="0"/>
          <a:fillRef idx="0"/>
          <a:effectRef idx="0"/>
          <a:fontRef idx="minor"/>
        </p:style>
      </p:sp>
      <p:sp>
        <p:nvSpPr>
          <p:cNvPr id="1184" name="Line 12"/>
          <p:cNvSpPr/>
          <p:nvPr/>
        </p:nvSpPr>
        <p:spPr>
          <a:xfrm flipV="1">
            <a:off x="6203880" y="5830560"/>
            <a:ext cx="1440" cy="60480"/>
          </a:xfrm>
          <a:prstGeom prst="line">
            <a:avLst/>
          </a:prstGeom>
          <a:ln w="17640">
            <a:solidFill>
              <a:srgbClr val="000000"/>
            </a:solidFill>
            <a:round/>
          </a:ln>
        </p:spPr>
        <p:style>
          <a:lnRef idx="0"/>
          <a:fillRef idx="0"/>
          <a:effectRef idx="0"/>
          <a:fontRef idx="minor"/>
        </p:style>
      </p:sp>
      <p:sp>
        <p:nvSpPr>
          <p:cNvPr id="1185" name="Line 13"/>
          <p:cNvSpPr/>
          <p:nvPr/>
        </p:nvSpPr>
        <p:spPr>
          <a:xfrm flipV="1">
            <a:off x="7188120" y="5830560"/>
            <a:ext cx="1440" cy="60480"/>
          </a:xfrm>
          <a:prstGeom prst="line">
            <a:avLst/>
          </a:prstGeom>
          <a:ln w="17640">
            <a:solidFill>
              <a:srgbClr val="000000"/>
            </a:solidFill>
            <a:round/>
          </a:ln>
        </p:spPr>
        <p:style>
          <a:lnRef idx="0"/>
          <a:fillRef idx="0"/>
          <a:effectRef idx="0"/>
          <a:fontRef idx="minor"/>
        </p:style>
      </p:sp>
      <p:sp>
        <p:nvSpPr>
          <p:cNvPr id="1186" name="Line 14"/>
          <p:cNvSpPr/>
          <p:nvPr/>
        </p:nvSpPr>
        <p:spPr>
          <a:xfrm flipV="1">
            <a:off x="8173800" y="5830560"/>
            <a:ext cx="1800" cy="60480"/>
          </a:xfrm>
          <a:prstGeom prst="line">
            <a:avLst/>
          </a:prstGeom>
          <a:ln w="17640">
            <a:solidFill>
              <a:srgbClr val="000000"/>
            </a:solidFill>
            <a:round/>
          </a:ln>
        </p:spPr>
        <p:style>
          <a:lnRef idx="0"/>
          <a:fillRef idx="0"/>
          <a:effectRef idx="0"/>
          <a:fontRef idx="minor"/>
        </p:style>
      </p:sp>
      <p:sp>
        <p:nvSpPr>
          <p:cNvPr id="1187" name="CustomShape 15"/>
          <p:cNvSpPr/>
          <p:nvPr/>
        </p:nvSpPr>
        <p:spPr>
          <a:xfrm>
            <a:off x="1027080" y="573552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1188" name="CustomShape 16"/>
          <p:cNvSpPr/>
          <p:nvPr/>
        </p:nvSpPr>
        <p:spPr>
          <a:xfrm>
            <a:off x="1027080" y="418140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1189" name="CustomShape 17"/>
          <p:cNvSpPr/>
          <p:nvPr/>
        </p:nvSpPr>
        <p:spPr>
          <a:xfrm>
            <a:off x="923760" y="2625840"/>
            <a:ext cx="225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10</a:t>
            </a:r>
            <a:endParaRPr b="0" lang="en-US" sz="1600" spc="-1" strike="noStrike">
              <a:latin typeface="Arial"/>
            </a:endParaRPr>
          </a:p>
        </p:txBody>
      </p:sp>
      <p:sp>
        <p:nvSpPr>
          <p:cNvPr id="1190" name="CustomShape 18"/>
          <p:cNvSpPr/>
          <p:nvPr/>
        </p:nvSpPr>
        <p:spPr>
          <a:xfrm>
            <a:off x="12254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0</a:t>
            </a:r>
            <a:endParaRPr b="0" lang="en-US" sz="1600" spc="-1" strike="noStrike">
              <a:latin typeface="Arial"/>
            </a:endParaRPr>
          </a:p>
        </p:txBody>
      </p:sp>
      <p:sp>
        <p:nvSpPr>
          <p:cNvPr id="1191" name="CustomShape 19"/>
          <p:cNvSpPr/>
          <p:nvPr/>
        </p:nvSpPr>
        <p:spPr>
          <a:xfrm>
            <a:off x="22114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1</a:t>
            </a:r>
            <a:endParaRPr b="0" lang="en-US" sz="1600" spc="-1" strike="noStrike">
              <a:latin typeface="Arial"/>
            </a:endParaRPr>
          </a:p>
        </p:txBody>
      </p:sp>
      <p:sp>
        <p:nvSpPr>
          <p:cNvPr id="1192" name="CustomShape 20"/>
          <p:cNvSpPr/>
          <p:nvPr/>
        </p:nvSpPr>
        <p:spPr>
          <a:xfrm>
            <a:off x="31957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2</a:t>
            </a:r>
            <a:endParaRPr b="0" lang="en-US" sz="1600" spc="-1" strike="noStrike">
              <a:latin typeface="Arial"/>
            </a:endParaRPr>
          </a:p>
        </p:txBody>
      </p:sp>
      <p:sp>
        <p:nvSpPr>
          <p:cNvPr id="1193" name="CustomShape 21"/>
          <p:cNvSpPr/>
          <p:nvPr/>
        </p:nvSpPr>
        <p:spPr>
          <a:xfrm>
            <a:off x="41814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3</a:t>
            </a:r>
            <a:endParaRPr b="0" lang="en-US" sz="1600" spc="-1" strike="noStrike">
              <a:latin typeface="Arial"/>
            </a:endParaRPr>
          </a:p>
        </p:txBody>
      </p:sp>
      <p:sp>
        <p:nvSpPr>
          <p:cNvPr id="1194" name="CustomShape 22"/>
          <p:cNvSpPr/>
          <p:nvPr/>
        </p:nvSpPr>
        <p:spPr>
          <a:xfrm>
            <a:off x="516564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4</a:t>
            </a:r>
            <a:endParaRPr b="0" lang="en-US" sz="1600" spc="-1" strike="noStrike">
              <a:latin typeface="Arial"/>
            </a:endParaRPr>
          </a:p>
        </p:txBody>
      </p:sp>
      <p:sp>
        <p:nvSpPr>
          <p:cNvPr id="1195" name="CustomShape 23"/>
          <p:cNvSpPr/>
          <p:nvPr/>
        </p:nvSpPr>
        <p:spPr>
          <a:xfrm>
            <a:off x="615168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5</a:t>
            </a:r>
            <a:endParaRPr b="0" lang="en-US" sz="1600" spc="-1" strike="noStrike">
              <a:latin typeface="Arial"/>
            </a:endParaRPr>
          </a:p>
        </p:txBody>
      </p:sp>
      <p:sp>
        <p:nvSpPr>
          <p:cNvPr id="1196" name="CustomShape 24"/>
          <p:cNvSpPr/>
          <p:nvPr/>
        </p:nvSpPr>
        <p:spPr>
          <a:xfrm>
            <a:off x="713592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6</a:t>
            </a:r>
            <a:endParaRPr b="0" lang="en-US" sz="1600" spc="-1" strike="noStrike">
              <a:latin typeface="Arial"/>
            </a:endParaRPr>
          </a:p>
        </p:txBody>
      </p:sp>
      <p:sp>
        <p:nvSpPr>
          <p:cNvPr id="1197" name="CustomShape 25"/>
          <p:cNvSpPr/>
          <p:nvPr/>
        </p:nvSpPr>
        <p:spPr>
          <a:xfrm>
            <a:off x="8121600" y="5987880"/>
            <a:ext cx="1123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7</a:t>
            </a:r>
            <a:endParaRPr b="0" lang="en-US" sz="1600" spc="-1" strike="noStrike">
              <a:latin typeface="Arial"/>
            </a:endParaRPr>
          </a:p>
        </p:txBody>
      </p:sp>
      <p:sp>
        <p:nvSpPr>
          <p:cNvPr id="1198" name="CustomShape 26"/>
          <p:cNvSpPr/>
          <p:nvPr/>
        </p:nvSpPr>
        <p:spPr>
          <a:xfrm>
            <a:off x="6307200" y="2116080"/>
            <a:ext cx="1114200" cy="456840"/>
          </a:xfrm>
          <a:prstGeom prst="rect">
            <a:avLst/>
          </a:prstGeom>
          <a:noFill/>
          <a:ln>
            <a:noFill/>
          </a:ln>
        </p:spPr>
        <p:style>
          <a:lnRef idx="0"/>
          <a:fillRef idx="0"/>
          <a:effectRef idx="0"/>
          <a:fontRef idx="minor"/>
        </p:style>
      </p:sp>
      <p:sp>
        <p:nvSpPr>
          <p:cNvPr id="1199" name="CustomShape 27"/>
          <p:cNvSpPr/>
          <p:nvPr/>
        </p:nvSpPr>
        <p:spPr>
          <a:xfrm>
            <a:off x="3732120" y="2116080"/>
            <a:ext cx="1269720" cy="456840"/>
          </a:xfrm>
          <a:prstGeom prst="rect">
            <a:avLst/>
          </a:prstGeom>
          <a:noFill/>
          <a:ln>
            <a:noFill/>
          </a:ln>
        </p:spPr>
        <p:style>
          <a:lnRef idx="0"/>
          <a:fillRef idx="0"/>
          <a:effectRef idx="0"/>
          <a:fontRef idx="minor"/>
        </p:style>
      </p:sp>
      <p:sp>
        <p:nvSpPr>
          <p:cNvPr id="1200" name="CustomShape 28"/>
          <p:cNvSpPr/>
          <p:nvPr/>
        </p:nvSpPr>
        <p:spPr>
          <a:xfrm>
            <a:off x="7308720" y="4500720"/>
            <a:ext cx="1269720" cy="682200"/>
          </a:xfrm>
          <a:prstGeom prst="rect">
            <a:avLst/>
          </a:prstGeom>
          <a:noFill/>
          <a:ln>
            <a:noFill/>
          </a:ln>
        </p:spPr>
        <p:style>
          <a:lnRef idx="0"/>
          <a:fillRef idx="0"/>
          <a:effectRef idx="0"/>
          <a:fontRef idx="minor"/>
        </p:style>
      </p:sp>
      <p:sp>
        <p:nvSpPr>
          <p:cNvPr id="1201" name="CustomShape 29"/>
          <p:cNvSpPr/>
          <p:nvPr/>
        </p:nvSpPr>
        <p:spPr>
          <a:xfrm>
            <a:off x="525600" y="3238560"/>
            <a:ext cx="717120" cy="267840"/>
          </a:xfrm>
          <a:prstGeom prst="rect">
            <a:avLst/>
          </a:prstGeom>
          <a:noFill/>
          <a:ln>
            <a:noFill/>
          </a:ln>
        </p:spPr>
        <p:style>
          <a:lnRef idx="0"/>
          <a:fillRef idx="0"/>
          <a:effectRef idx="0"/>
          <a:fontRef idx="minor"/>
        </p:style>
      </p:sp>
      <p:sp>
        <p:nvSpPr>
          <p:cNvPr id="1202" name="CustomShape 30"/>
          <p:cNvSpPr/>
          <p:nvPr/>
        </p:nvSpPr>
        <p:spPr>
          <a:xfrm>
            <a:off x="557640" y="3273480"/>
            <a:ext cx="6901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Preis </a:t>
            </a:r>
            <a:r>
              <a:rPr b="0" i="1" lang="en-US" sz="1600" spc="-1" strike="noStrike">
                <a:solidFill>
                  <a:srgbClr val="000000"/>
                </a:solidFill>
                <a:latin typeface="Arial"/>
              </a:rPr>
              <a:t>p</a:t>
            </a:r>
            <a:r>
              <a:rPr b="0" lang="en-US" sz="1600" spc="-1" strike="noStrike">
                <a:solidFill>
                  <a:srgbClr val="000000"/>
                </a:solidFill>
                <a:latin typeface="Arial"/>
              </a:rPr>
              <a:t> </a:t>
            </a:r>
            <a:endParaRPr b="0" lang="en-US" sz="1600" spc="-1" strike="noStrike">
              <a:latin typeface="Arial"/>
            </a:endParaRPr>
          </a:p>
        </p:txBody>
      </p:sp>
      <p:sp>
        <p:nvSpPr>
          <p:cNvPr id="1203" name="CustomShape 31"/>
          <p:cNvSpPr/>
          <p:nvPr/>
        </p:nvSpPr>
        <p:spPr>
          <a:xfrm>
            <a:off x="5664600" y="1741320"/>
            <a:ext cx="178272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Grenzkosten </a:t>
            </a:r>
            <a:r>
              <a:rPr b="0" i="1" lang="en-US" sz="1600" spc="-1" strike="noStrike">
                <a:solidFill>
                  <a:srgbClr val="000000"/>
                </a:solidFill>
                <a:latin typeface="Arial"/>
              </a:rPr>
              <a:t>dK/dQ</a:t>
            </a:r>
            <a:endParaRPr b="0" lang="en-US" sz="1600" spc="-1" strike="noStrike">
              <a:latin typeface="Arial"/>
            </a:endParaRPr>
          </a:p>
        </p:txBody>
      </p:sp>
      <p:sp>
        <p:nvSpPr>
          <p:cNvPr id="1204" name="CustomShape 32"/>
          <p:cNvSpPr/>
          <p:nvPr/>
        </p:nvSpPr>
        <p:spPr>
          <a:xfrm>
            <a:off x="5710320" y="4570560"/>
            <a:ext cx="250560" cy="248760"/>
          </a:xfrm>
          <a:custGeom>
            <a:avLst/>
            <a:gdLst/>
            <a:ahLst/>
            <a:rect l="l" t="t" r="r" b="b"/>
            <a:pathLst>
              <a:path w="158" h="157">
                <a:moveTo>
                  <a:pt x="0" y="157"/>
                </a:moveTo>
                <a:lnTo>
                  <a:pt x="76" y="81"/>
                </a:lnTo>
                <a:lnTo>
                  <a:pt x="158" y="0"/>
                </a:lnTo>
              </a:path>
            </a:pathLst>
          </a:custGeom>
          <a:noFill/>
          <a:ln w="25560">
            <a:solidFill>
              <a:srgbClr val="000000"/>
            </a:solidFill>
            <a:round/>
          </a:ln>
        </p:spPr>
        <p:style>
          <a:lnRef idx="0"/>
          <a:fillRef idx="0"/>
          <a:effectRef idx="0"/>
          <a:fontRef idx="minor"/>
        </p:style>
      </p:sp>
      <p:sp>
        <p:nvSpPr>
          <p:cNvPr id="1205" name="CustomShape 33"/>
          <p:cNvSpPr/>
          <p:nvPr/>
        </p:nvSpPr>
        <p:spPr>
          <a:xfrm>
            <a:off x="5961240" y="4275000"/>
            <a:ext cx="242640" cy="294840"/>
          </a:xfrm>
          <a:custGeom>
            <a:avLst/>
            <a:gdLst/>
            <a:ahLst/>
            <a:rect l="l" t="t" r="r" b="b"/>
            <a:pathLst>
              <a:path w="153" h="186">
                <a:moveTo>
                  <a:pt x="0" y="186"/>
                </a:moveTo>
                <a:lnTo>
                  <a:pt x="76" y="98"/>
                </a:lnTo>
                <a:lnTo>
                  <a:pt x="153" y="0"/>
                </a:lnTo>
              </a:path>
            </a:pathLst>
          </a:custGeom>
          <a:noFill/>
          <a:ln w="25560">
            <a:solidFill>
              <a:srgbClr val="000000"/>
            </a:solidFill>
            <a:round/>
          </a:ln>
        </p:spPr>
        <p:style>
          <a:lnRef idx="0"/>
          <a:fillRef idx="0"/>
          <a:effectRef idx="0"/>
          <a:fontRef idx="minor"/>
        </p:style>
      </p:sp>
      <p:sp>
        <p:nvSpPr>
          <p:cNvPr id="1206" name="CustomShape 34"/>
          <p:cNvSpPr/>
          <p:nvPr/>
        </p:nvSpPr>
        <p:spPr>
          <a:xfrm>
            <a:off x="6203880" y="3948120"/>
            <a:ext cx="248760" cy="326520"/>
          </a:xfrm>
          <a:custGeom>
            <a:avLst/>
            <a:gdLst/>
            <a:ahLst/>
            <a:rect l="l" t="t" r="r" b="b"/>
            <a:pathLst>
              <a:path w="157" h="206">
                <a:moveTo>
                  <a:pt x="0" y="206"/>
                </a:moveTo>
                <a:lnTo>
                  <a:pt x="76" y="108"/>
                </a:lnTo>
                <a:lnTo>
                  <a:pt x="157" y="0"/>
                </a:lnTo>
              </a:path>
            </a:pathLst>
          </a:custGeom>
          <a:noFill/>
          <a:ln w="25560">
            <a:solidFill>
              <a:srgbClr val="000000"/>
            </a:solidFill>
            <a:round/>
          </a:ln>
        </p:spPr>
        <p:style>
          <a:lnRef idx="0"/>
          <a:fillRef idx="0"/>
          <a:effectRef idx="0"/>
          <a:fontRef idx="minor"/>
        </p:style>
      </p:sp>
      <p:sp>
        <p:nvSpPr>
          <p:cNvPr id="1207" name="CustomShape 35"/>
          <p:cNvSpPr/>
          <p:nvPr/>
        </p:nvSpPr>
        <p:spPr>
          <a:xfrm>
            <a:off x="6453360" y="3576600"/>
            <a:ext cx="242640" cy="371160"/>
          </a:xfrm>
          <a:custGeom>
            <a:avLst/>
            <a:gdLst/>
            <a:ahLst/>
            <a:rect l="l" t="t" r="r" b="b"/>
            <a:pathLst>
              <a:path w="153" h="234">
                <a:moveTo>
                  <a:pt x="0" y="234"/>
                </a:moveTo>
                <a:lnTo>
                  <a:pt x="77" y="119"/>
                </a:lnTo>
                <a:lnTo>
                  <a:pt x="153" y="0"/>
                </a:lnTo>
              </a:path>
            </a:pathLst>
          </a:custGeom>
          <a:noFill/>
          <a:ln w="25560">
            <a:solidFill>
              <a:srgbClr val="000000"/>
            </a:solidFill>
            <a:round/>
          </a:ln>
        </p:spPr>
        <p:style>
          <a:lnRef idx="0"/>
          <a:fillRef idx="0"/>
          <a:effectRef idx="0"/>
          <a:fontRef idx="minor"/>
        </p:style>
      </p:sp>
      <p:sp>
        <p:nvSpPr>
          <p:cNvPr id="1208" name="CustomShape 36"/>
          <p:cNvSpPr/>
          <p:nvPr/>
        </p:nvSpPr>
        <p:spPr>
          <a:xfrm>
            <a:off x="6696000" y="3170160"/>
            <a:ext cx="250560" cy="406080"/>
          </a:xfrm>
          <a:custGeom>
            <a:avLst/>
            <a:gdLst/>
            <a:ahLst/>
            <a:rect l="l" t="t" r="r" b="b"/>
            <a:pathLst>
              <a:path w="158" h="256">
                <a:moveTo>
                  <a:pt x="0" y="256"/>
                </a:moveTo>
                <a:lnTo>
                  <a:pt x="76" y="130"/>
                </a:lnTo>
                <a:lnTo>
                  <a:pt x="158" y="0"/>
                </a:lnTo>
              </a:path>
            </a:pathLst>
          </a:custGeom>
          <a:noFill/>
          <a:ln w="25560">
            <a:solidFill>
              <a:srgbClr val="000000"/>
            </a:solidFill>
            <a:round/>
          </a:ln>
        </p:spPr>
        <p:style>
          <a:lnRef idx="0"/>
          <a:fillRef idx="0"/>
          <a:effectRef idx="0"/>
          <a:fontRef idx="minor"/>
        </p:style>
      </p:sp>
      <p:sp>
        <p:nvSpPr>
          <p:cNvPr id="1209" name="CustomShape 37"/>
          <p:cNvSpPr/>
          <p:nvPr/>
        </p:nvSpPr>
        <p:spPr>
          <a:xfrm>
            <a:off x="6946920" y="2720880"/>
            <a:ext cx="240840" cy="448920"/>
          </a:xfrm>
          <a:custGeom>
            <a:avLst/>
            <a:gdLst/>
            <a:ahLst/>
            <a:rect l="l" t="t" r="r" b="b"/>
            <a:pathLst>
              <a:path w="152" h="283">
                <a:moveTo>
                  <a:pt x="0" y="283"/>
                </a:moveTo>
                <a:lnTo>
                  <a:pt x="76" y="147"/>
                </a:lnTo>
                <a:lnTo>
                  <a:pt x="152" y="0"/>
                </a:lnTo>
              </a:path>
            </a:pathLst>
          </a:custGeom>
          <a:noFill/>
          <a:ln w="25560">
            <a:solidFill>
              <a:srgbClr val="000000"/>
            </a:solidFill>
            <a:round/>
          </a:ln>
        </p:spPr>
        <p:style>
          <a:lnRef idx="0"/>
          <a:fillRef idx="0"/>
          <a:effectRef idx="0"/>
          <a:fontRef idx="minor"/>
        </p:style>
      </p:sp>
      <p:sp>
        <p:nvSpPr>
          <p:cNvPr id="1210" name="CustomShape 38"/>
          <p:cNvSpPr/>
          <p:nvPr/>
        </p:nvSpPr>
        <p:spPr>
          <a:xfrm>
            <a:off x="7188120" y="2236680"/>
            <a:ext cx="250560" cy="483840"/>
          </a:xfrm>
          <a:custGeom>
            <a:avLst/>
            <a:gdLst/>
            <a:ahLst/>
            <a:rect l="l" t="t" r="r" b="b"/>
            <a:pathLst>
              <a:path w="158" h="305">
                <a:moveTo>
                  <a:pt x="0" y="305"/>
                </a:moveTo>
                <a:lnTo>
                  <a:pt x="76" y="158"/>
                </a:lnTo>
                <a:lnTo>
                  <a:pt x="158" y="0"/>
                </a:lnTo>
              </a:path>
            </a:pathLst>
          </a:custGeom>
          <a:noFill/>
          <a:ln w="25560">
            <a:solidFill>
              <a:srgbClr val="000000"/>
            </a:solidFill>
            <a:round/>
          </a:ln>
        </p:spPr>
        <p:style>
          <a:lnRef idx="0"/>
          <a:fillRef idx="0"/>
          <a:effectRef idx="0"/>
          <a:fontRef idx="minor"/>
        </p:style>
      </p:sp>
      <p:sp>
        <p:nvSpPr>
          <p:cNvPr id="1211" name="CustomShape 39"/>
          <p:cNvSpPr/>
          <p:nvPr/>
        </p:nvSpPr>
        <p:spPr>
          <a:xfrm>
            <a:off x="7439040" y="1709640"/>
            <a:ext cx="240840" cy="526680"/>
          </a:xfrm>
          <a:custGeom>
            <a:avLst/>
            <a:gdLst/>
            <a:ahLst/>
            <a:rect l="l" t="t" r="r" b="b"/>
            <a:pathLst>
              <a:path w="152" h="332">
                <a:moveTo>
                  <a:pt x="0" y="332"/>
                </a:moveTo>
                <a:lnTo>
                  <a:pt x="76" y="168"/>
                </a:lnTo>
                <a:lnTo>
                  <a:pt x="152" y="0"/>
                </a:lnTo>
              </a:path>
            </a:pathLst>
          </a:custGeom>
          <a:noFill/>
          <a:ln w="25560">
            <a:solidFill>
              <a:srgbClr val="000000"/>
            </a:solidFill>
            <a:round/>
          </a:ln>
        </p:spPr>
        <p:style>
          <a:lnRef idx="0"/>
          <a:fillRef idx="0"/>
          <a:effectRef idx="0"/>
          <a:fontRef idx="minor"/>
        </p:style>
      </p:sp>
      <p:sp>
        <p:nvSpPr>
          <p:cNvPr id="1212" name="CustomShape 40"/>
          <p:cNvSpPr/>
          <p:nvPr/>
        </p:nvSpPr>
        <p:spPr>
          <a:xfrm>
            <a:off x="7818480" y="5927760"/>
            <a:ext cx="882360" cy="266400"/>
          </a:xfrm>
          <a:prstGeom prst="rect">
            <a:avLst/>
          </a:prstGeom>
          <a:solidFill>
            <a:srgbClr val="ffffff"/>
          </a:solidFill>
          <a:ln>
            <a:noFill/>
          </a:ln>
        </p:spPr>
        <p:style>
          <a:lnRef idx="0"/>
          <a:fillRef idx="0"/>
          <a:effectRef idx="0"/>
          <a:fontRef idx="minor"/>
        </p:style>
      </p:sp>
      <p:sp>
        <p:nvSpPr>
          <p:cNvPr id="1213" name="CustomShape 41"/>
          <p:cNvSpPr/>
          <p:nvPr/>
        </p:nvSpPr>
        <p:spPr>
          <a:xfrm>
            <a:off x="7703640" y="5946840"/>
            <a:ext cx="89136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Menge </a:t>
            </a:r>
            <a:r>
              <a:rPr b="0" i="1" lang="en-US" sz="1600" spc="-1" strike="noStrike">
                <a:solidFill>
                  <a:srgbClr val="000000"/>
                </a:solidFill>
                <a:latin typeface="Arial"/>
              </a:rPr>
              <a:t>Q</a:t>
            </a:r>
            <a:r>
              <a:rPr b="0" lang="en-US" sz="1600" spc="-1" strike="noStrike">
                <a:solidFill>
                  <a:srgbClr val="000000"/>
                </a:solidFill>
                <a:latin typeface="Arial"/>
              </a:rPr>
              <a:t> </a:t>
            </a:r>
            <a:endParaRPr b="0" lang="en-US" sz="1600" spc="-1" strike="noStrike">
              <a:latin typeface="Arial"/>
            </a:endParaRPr>
          </a:p>
        </p:txBody>
      </p:sp>
      <p:sp>
        <p:nvSpPr>
          <p:cNvPr id="1214" name="CustomShape 42"/>
          <p:cNvSpPr/>
          <p:nvPr/>
        </p:nvSpPr>
        <p:spPr>
          <a:xfrm>
            <a:off x="6696000" y="5892840"/>
            <a:ext cx="258480" cy="275760"/>
          </a:xfrm>
          <a:prstGeom prst="rect">
            <a:avLst/>
          </a:prstGeom>
          <a:noFill/>
          <a:ln>
            <a:noFill/>
          </a:ln>
        </p:spPr>
        <p:style>
          <a:lnRef idx="0"/>
          <a:fillRef idx="0"/>
          <a:effectRef idx="0"/>
          <a:fontRef idx="minor"/>
        </p:style>
      </p:sp>
      <p:sp>
        <p:nvSpPr>
          <p:cNvPr id="1215" name="CustomShape 43"/>
          <p:cNvSpPr/>
          <p:nvPr/>
        </p:nvSpPr>
        <p:spPr>
          <a:xfrm>
            <a:off x="5654520" y="4883040"/>
            <a:ext cx="232056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Produktionsschwelle</a:t>
            </a:r>
            <a:endParaRPr b="0" lang="en-US" sz="2000" spc="-1" strike="noStrike">
              <a:latin typeface="Arial"/>
            </a:endParaRPr>
          </a:p>
        </p:txBody>
      </p:sp>
      <p:sp>
        <p:nvSpPr>
          <p:cNvPr id="1216" name="CustomShape 44"/>
          <p:cNvSpPr/>
          <p:nvPr/>
        </p:nvSpPr>
        <p:spPr>
          <a:xfrm>
            <a:off x="5640480" y="4808520"/>
            <a:ext cx="77400" cy="85320"/>
          </a:xfrm>
          <a:custGeom>
            <a:avLst/>
            <a:gdLst/>
            <a:ahLst/>
            <a:rect l="l" t="t" r="r" b="b"/>
            <a:pathLst>
              <a:path w="49" h="54">
                <a:moveTo>
                  <a:pt x="16" y="0"/>
                </a:moveTo>
                <a:lnTo>
                  <a:pt x="0" y="16"/>
                </a:lnTo>
                <a:lnTo>
                  <a:pt x="0" y="38"/>
                </a:lnTo>
                <a:lnTo>
                  <a:pt x="16" y="54"/>
                </a:lnTo>
                <a:lnTo>
                  <a:pt x="33" y="54"/>
                </a:lnTo>
                <a:lnTo>
                  <a:pt x="49" y="38"/>
                </a:lnTo>
                <a:lnTo>
                  <a:pt x="49" y="16"/>
                </a:lnTo>
                <a:lnTo>
                  <a:pt x="33" y="0"/>
                </a:lnTo>
                <a:lnTo>
                  <a:pt x="16" y="0"/>
                </a:lnTo>
                <a:close/>
              </a:path>
            </a:pathLst>
          </a:custGeom>
          <a:solidFill>
            <a:srgbClr val="ff0000"/>
          </a:solidFill>
          <a:ln w="7920">
            <a:solidFill>
              <a:srgbClr val="000000"/>
            </a:solidFill>
            <a:round/>
          </a:ln>
        </p:spPr>
        <p:style>
          <a:lnRef idx="0"/>
          <a:fillRef idx="0"/>
          <a:effectRef idx="0"/>
          <a:fontRef idx="minor"/>
        </p:style>
      </p:sp>
      <p:sp>
        <p:nvSpPr>
          <p:cNvPr id="1217" name="CustomShape 45"/>
          <p:cNvSpPr/>
          <p:nvPr/>
        </p:nvSpPr>
        <p:spPr>
          <a:xfrm>
            <a:off x="1327320" y="4857120"/>
            <a:ext cx="4355280" cy="360"/>
          </a:xfrm>
          <a:custGeom>
            <a:avLst/>
            <a:gdLst/>
            <a:ahLst/>
            <a:rect l="l" t="t" r="r" b="b"/>
            <a:pathLst>
              <a:path w="4355690" h="0">
                <a:moveTo>
                  <a:pt x="4355690" y="0"/>
                </a:moveTo>
                <a:lnTo>
                  <a:pt x="0" y="0"/>
                </a:lnTo>
              </a:path>
            </a:pathLst>
          </a:custGeom>
          <a:noFill/>
          <a:ln w="54000">
            <a:solidFill>
              <a:srgbClr val="b40059"/>
            </a:solidFill>
            <a:custDash>
              <a:ds d="400000" sp="300000"/>
            </a:custDash>
            <a:round/>
          </a:ln>
        </p:spPr>
        <p:style>
          <a:lnRef idx="1">
            <a:schemeClr val="accent6"/>
          </a:lnRef>
          <a:fillRef idx="0">
            <a:schemeClr val="accent6"/>
          </a:fillRef>
          <a:effectRef idx="0">
            <a:schemeClr val="accent6"/>
          </a:effectRef>
          <a:fontRef idx="minor"/>
        </p:style>
      </p:sp>
      <p:sp>
        <p:nvSpPr>
          <p:cNvPr id="1218" name="CustomShape 46"/>
          <p:cNvSpPr/>
          <p:nvPr/>
        </p:nvSpPr>
        <p:spPr>
          <a:xfrm>
            <a:off x="2029320" y="2437920"/>
            <a:ext cx="3954960" cy="100512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Die (inverse) Angebotsfunktion fängt erst an der Produktionssschwelle an</a:t>
            </a:r>
            <a:endParaRPr b="0" lang="en-US" sz="2000" spc="-1" strike="noStrike">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Variable Kosten und Fixkosten</a:t>
            </a:r>
            <a:endParaRPr b="0" lang="en-US" sz="2800" spc="-1" strike="noStrike">
              <a:solidFill>
                <a:srgbClr val="000000"/>
              </a:solidFill>
              <a:latin typeface="Book Antiqua"/>
            </a:endParaRPr>
          </a:p>
        </p:txBody>
      </p:sp>
      <p:sp>
        <p:nvSpPr>
          <p:cNvPr id="213" name="CustomShape 2"/>
          <p:cNvSpPr/>
          <p:nvPr/>
        </p:nvSpPr>
        <p:spPr>
          <a:xfrm>
            <a:off x="731520" y="2104200"/>
            <a:ext cx="7892640" cy="338220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c00000"/>
              </a:buClr>
              <a:buFont typeface="Symbol" charset="2"/>
              <a:buChar char=""/>
            </a:pPr>
            <a:r>
              <a:rPr b="1" lang="en-US" sz="1800" spc="-1" strike="noStrike">
                <a:solidFill>
                  <a:srgbClr val="c00000"/>
                </a:solidFill>
                <a:latin typeface="Arial"/>
              </a:rPr>
              <a:t>Fixkosten</a:t>
            </a:r>
            <a:r>
              <a:rPr b="0" lang="en-US" sz="1800" spc="-1" strike="noStrike">
                <a:solidFill>
                  <a:srgbClr val="000000"/>
                </a:solidFill>
                <a:latin typeface="Arial"/>
              </a:rPr>
              <a:t>: unabhängig von der Produktionsmenge </a:t>
            </a:r>
            <a:r>
              <a:rPr b="0" i="1" lang="en-US" sz="1800" spc="-1" strike="noStrike">
                <a:solidFill>
                  <a:srgbClr val="000000"/>
                </a:solidFill>
                <a:latin typeface="Arial"/>
              </a:rPr>
              <a:t>Q</a:t>
            </a:r>
            <a:r>
              <a:rPr b="0" lang="en-US" sz="1800" spc="-1" strike="noStrike">
                <a:solidFill>
                  <a:srgbClr val="000000"/>
                </a:solidFill>
                <a:latin typeface="Arial"/>
              </a:rPr>
              <a:t>. Auch bei sind die Fixkosten zu zahlen. Die Fixkosten können nicht verursachungsgerecht auf die Stückkosten umgelegt werden. Bespiele: Mietkosten, Instandhaltung von Gebäuden, Löhne für Angestellte, Zinsen, Wartung und Instandhaltung von Maschinen.</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marL="285840" indent="-285480">
              <a:lnSpc>
                <a:spcPct val="100000"/>
              </a:lnSpc>
              <a:buClr>
                <a:srgbClr val="c00000"/>
              </a:buClr>
              <a:buFont typeface="Symbol" charset="2"/>
              <a:buChar char=""/>
            </a:pPr>
            <a:r>
              <a:rPr b="1" lang="en-US" sz="1800" spc="-1" strike="noStrike">
                <a:solidFill>
                  <a:srgbClr val="c00000"/>
                </a:solidFill>
                <a:latin typeface="Arial"/>
              </a:rPr>
              <a:t>Variable Kosten</a:t>
            </a:r>
            <a:r>
              <a:rPr b="0" lang="en-US" sz="1800" spc="-1" strike="noStrike">
                <a:solidFill>
                  <a:srgbClr val="000000"/>
                </a:solidFill>
                <a:latin typeface="Arial"/>
              </a:rPr>
              <a:t>: abhängig von der Produktionsmenge </a:t>
            </a:r>
            <a:r>
              <a:rPr b="0" i="1" lang="en-US" sz="1800" spc="-1" strike="noStrike">
                <a:solidFill>
                  <a:srgbClr val="000000"/>
                </a:solidFill>
                <a:latin typeface="Arial"/>
              </a:rPr>
              <a:t>Q</a:t>
            </a:r>
            <a:r>
              <a:rPr b="0" lang="en-US" sz="1800" spc="-1" strike="noStrike">
                <a:solidFill>
                  <a:srgbClr val="000000"/>
                </a:solidFill>
                <a:latin typeface="Arial"/>
              </a:rPr>
              <a:t>. Variable Kosten steigen mit der Menge. Bei sind die variablen Kosten auch Null. Die variablen Kosten lassen sich verursachungsgerecht auf die Produkteinheiten verteilen. Bespiele: Energie, Strom, Rohstoffe, Freiberufler:innen.</a:t>
            </a:r>
            <a:endParaRPr b="0" lang="en-US" sz="18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9"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Begriffe der Kostenrechnung</a:t>
            </a:r>
            <a:endParaRPr b="0" lang="en-US" sz="2800" spc="-1" strike="noStrike">
              <a:solidFill>
                <a:srgbClr val="000000"/>
              </a:solidFill>
              <a:latin typeface="Book Antiqua"/>
            </a:endParaRPr>
          </a:p>
        </p:txBody>
      </p:sp>
      <p:sp>
        <p:nvSpPr>
          <p:cNvPr id="1220" name="TextShape 2"/>
          <p:cNvSpPr txBox="1"/>
          <p:nvPr/>
        </p:nvSpPr>
        <p:spPr>
          <a:xfrm>
            <a:off x="2170080" y="1603440"/>
            <a:ext cx="6635520" cy="4760640"/>
          </a:xfrm>
          <a:prstGeom prst="rect">
            <a:avLst/>
          </a:prstGeom>
          <a:noFill/>
          <a:ln>
            <a:noFill/>
          </a:ln>
        </p:spPr>
        <p:txBody>
          <a:bodyPr lIns="92160" rIns="92160" tIns="46080" bIns="46080"/>
          <a:p>
            <a:pPr marL="343080" indent="-342720">
              <a:lnSpc>
                <a:spcPct val="90000"/>
              </a:lnSpc>
              <a:spcBef>
                <a:spcPts val="400"/>
              </a:spcBef>
              <a:buClr>
                <a:srgbClr val="cc3300"/>
              </a:buClr>
              <a:buFont typeface="Symbol" charset="2"/>
              <a:buChar char=""/>
            </a:pPr>
            <a:r>
              <a:rPr b="1" lang="en-US" sz="2000" spc="-1" strike="noStrike">
                <a:solidFill>
                  <a:srgbClr val="c00000"/>
                </a:solidFill>
                <a:latin typeface="Arial"/>
              </a:rPr>
              <a:t>Grenzkosten</a:t>
            </a:r>
            <a:r>
              <a:rPr b="0" lang="en-US" sz="2000" spc="-1" strike="noStrike">
                <a:solidFill>
                  <a:srgbClr val="000000"/>
                </a:solidFill>
                <a:latin typeface="Arial"/>
              </a:rPr>
              <a:t> sind die Kosten, die bei der Herstellung einer weiteren Produktionseinheit anfallen bzw. bei der Reduktion um eine Produktionseinheit vermieden werden</a:t>
            </a:r>
            <a:endParaRPr b="0" lang="en-US" sz="2000" spc="-1" strike="noStrike">
              <a:solidFill>
                <a:srgbClr val="000000"/>
              </a:solidFill>
              <a:latin typeface="Times New Roman"/>
            </a:endParaRPr>
          </a:p>
          <a:p>
            <a:pPr>
              <a:lnSpc>
                <a:spcPct val="90000"/>
              </a:lnSpc>
              <a:spcBef>
                <a:spcPts val="400"/>
              </a:spcBef>
            </a:pPr>
            <a:endParaRPr b="0" lang="en-US" sz="2000" spc="-1" strike="noStrike">
              <a:solidFill>
                <a:srgbClr val="000000"/>
              </a:solidFill>
              <a:latin typeface="Times New Roman"/>
            </a:endParaRPr>
          </a:p>
          <a:p>
            <a:pPr marL="343080" indent="-342720">
              <a:lnSpc>
                <a:spcPct val="90000"/>
              </a:lnSpc>
              <a:spcBef>
                <a:spcPts val="400"/>
              </a:spcBef>
              <a:buClr>
                <a:srgbClr val="cc3300"/>
              </a:buClr>
              <a:buFont typeface="Symbol" charset="2"/>
              <a:buChar char=""/>
            </a:pPr>
            <a:r>
              <a:rPr b="1" lang="en-US" sz="2000" spc="-1" strike="noStrike">
                <a:solidFill>
                  <a:srgbClr val="c00000"/>
                </a:solidFill>
                <a:latin typeface="Arial"/>
              </a:rPr>
              <a:t>Durchschnittskosten</a:t>
            </a:r>
            <a:r>
              <a:rPr b="0" lang="en-US" sz="2000" spc="-1" strike="noStrike">
                <a:solidFill>
                  <a:srgbClr val="000000"/>
                </a:solidFill>
                <a:latin typeface="Arial"/>
              </a:rPr>
              <a:t> sind die Gesamtkosten </a:t>
            </a:r>
            <a:r>
              <a:rPr b="0" i="1" lang="en-US" sz="2000" spc="-1" strike="noStrike">
                <a:solidFill>
                  <a:srgbClr val="000000"/>
                </a:solidFill>
                <a:latin typeface="Arial"/>
              </a:rPr>
              <a:t>K</a:t>
            </a:r>
            <a:r>
              <a:rPr b="0" lang="en-US" sz="2000" spc="-1" strike="noStrike">
                <a:solidFill>
                  <a:srgbClr val="000000"/>
                </a:solidFill>
                <a:latin typeface="Arial"/>
              </a:rPr>
              <a:t> dividiert durch die Produktionsmenge </a:t>
            </a:r>
            <a:r>
              <a:rPr b="0" i="1" lang="en-US" sz="2000" spc="-1" strike="noStrike">
                <a:solidFill>
                  <a:srgbClr val="000000"/>
                </a:solidFill>
                <a:latin typeface="Arial"/>
              </a:rPr>
              <a:t>Q</a:t>
            </a:r>
            <a:endParaRPr b="0" lang="en-US" sz="2000" spc="-1" strike="noStrike">
              <a:solidFill>
                <a:srgbClr val="000000"/>
              </a:solidFill>
              <a:latin typeface="Times New Roman"/>
            </a:endParaRPr>
          </a:p>
          <a:p>
            <a:pPr>
              <a:lnSpc>
                <a:spcPct val="90000"/>
              </a:lnSpc>
              <a:spcBef>
                <a:spcPts val="400"/>
              </a:spcBef>
            </a:pPr>
            <a:endParaRPr b="0" lang="en-US" sz="2000" spc="-1" strike="noStrike">
              <a:solidFill>
                <a:srgbClr val="000000"/>
              </a:solidFill>
              <a:latin typeface="Times New Roman"/>
            </a:endParaRPr>
          </a:p>
          <a:p>
            <a:pPr marL="343080" indent="-342720">
              <a:lnSpc>
                <a:spcPct val="90000"/>
              </a:lnSpc>
              <a:spcBef>
                <a:spcPts val="400"/>
              </a:spcBef>
              <a:buClr>
                <a:srgbClr val="cc3300"/>
              </a:buClr>
              <a:buFont typeface="Symbol" charset="2"/>
              <a:buChar char=""/>
            </a:pPr>
            <a:r>
              <a:rPr b="1" lang="en-US" sz="2000" spc="-1" strike="noStrike">
                <a:solidFill>
                  <a:srgbClr val="c00000"/>
                </a:solidFill>
                <a:latin typeface="Arial"/>
              </a:rPr>
              <a:t>Durchschnittliche variable Kosten</a:t>
            </a:r>
            <a:r>
              <a:rPr b="0" lang="en-US" sz="2000" spc="-1" strike="noStrike">
                <a:solidFill>
                  <a:srgbClr val="c00000"/>
                </a:solidFill>
                <a:latin typeface="Arial"/>
              </a:rPr>
              <a:t> </a:t>
            </a:r>
            <a:r>
              <a:rPr b="0" lang="en-US" sz="2000" spc="-1" strike="noStrike">
                <a:solidFill>
                  <a:srgbClr val="000000"/>
                </a:solidFill>
                <a:latin typeface="Arial"/>
              </a:rPr>
              <a:t>sind die gesamten variablen Kosten  dividiert durch die Produktionsmenge </a:t>
            </a:r>
            <a:r>
              <a:rPr b="0" i="1" lang="en-US" sz="2000" spc="-1" strike="noStrike">
                <a:solidFill>
                  <a:srgbClr val="000000"/>
                </a:solidFill>
                <a:latin typeface="Arial"/>
              </a:rPr>
              <a:t>Q</a:t>
            </a:r>
            <a:r>
              <a:rPr b="0" lang="en-US" sz="2000" spc="-1" strike="noStrike">
                <a:solidFill>
                  <a:srgbClr val="000000"/>
                </a:solidFill>
                <a:latin typeface="Arial"/>
              </a:rPr>
              <a:t> </a:t>
            </a:r>
            <a:endParaRPr b="0" lang="en-US" sz="2000" spc="-1" strike="noStrike">
              <a:solidFill>
                <a:srgbClr val="000000"/>
              </a:solidFill>
              <a:latin typeface="Times New Roman"/>
            </a:endParaRPr>
          </a:p>
          <a:p>
            <a:pPr>
              <a:lnSpc>
                <a:spcPct val="90000"/>
              </a:lnSpc>
              <a:spcBef>
                <a:spcPts val="400"/>
              </a:spcBef>
            </a:pPr>
            <a:endParaRPr b="0" lang="en-US" sz="2000" spc="-1" strike="noStrike">
              <a:solidFill>
                <a:srgbClr val="000000"/>
              </a:solidFill>
              <a:latin typeface="Times New Roman"/>
            </a:endParaRPr>
          </a:p>
          <a:p>
            <a:pPr marL="343080" indent="-342720">
              <a:lnSpc>
                <a:spcPct val="90000"/>
              </a:lnSpc>
              <a:spcBef>
                <a:spcPts val="400"/>
              </a:spcBef>
              <a:buClr>
                <a:srgbClr val="cc3300"/>
              </a:buClr>
              <a:buFont typeface="Symbol" charset="2"/>
              <a:buChar char=""/>
            </a:pPr>
            <a:r>
              <a:rPr b="0" lang="en-US" sz="2000" spc="-1" strike="noStrike">
                <a:solidFill>
                  <a:srgbClr val="000000"/>
                </a:solidFill>
                <a:latin typeface="Arial"/>
              </a:rPr>
              <a:t>(Bei einer linearen Kostenfunktion entsprechen die durchschnittlichen variablen Kosten gleich den Grenzkosten)</a:t>
            </a:r>
            <a:endParaRPr b="0" lang="en-US" sz="2000" spc="-1" strike="noStrike">
              <a:solidFill>
                <a:srgbClr val="000000"/>
              </a:solidFill>
              <a:latin typeface="Times New Roman"/>
            </a:endParaRPr>
          </a:p>
        </p:txBody>
      </p:sp>
      <p:sp>
        <p:nvSpPr>
          <p:cNvPr id="1221" name="TextShape 3"/>
          <p:cNvSpPr txBox="1"/>
          <p:nvPr/>
        </p:nvSpPr>
        <p:spPr>
          <a:xfrm>
            <a:off x="2170080" y="1603440"/>
            <a:ext cx="6635520" cy="4760640"/>
          </a:xfrm>
          <a:prstGeom prst="rect">
            <a:avLst/>
          </a:prstGeom>
          <a:blipFill rotWithShape="0">
            <a:blip r:embed="rId1"/>
            <a:stretch>
              <a:fillRect/>
            </a:stretch>
          </a:blipFill>
          <a:ln>
            <a:noFill/>
          </a:ln>
        </p:spPr>
        <p:txBody>
          <a:bodyPr lIns="92160" rIns="92160" tIns="46080" bIns="46080"/>
          <a:p>
            <a:pPr marL="343080" indent="-342720">
              <a:lnSpc>
                <a:spcPct val="100000"/>
              </a:lnSpc>
              <a:spcBef>
                <a:spcPts val="479"/>
              </a:spcBef>
              <a:buClr>
                <a:srgbClr val="cc3300"/>
              </a:buClr>
              <a:buFont typeface="Symbol" charset="2"/>
              <a:buChar char=""/>
            </a:pPr>
            <a:r>
              <a:rPr b="0" lang="en-US" sz="2400" spc="-1" strike="noStrike">
                <a:latin typeface="Times New Roman"/>
              </a:rPr>
              <a:t> </a:t>
            </a:r>
            <a:endParaRPr b="0" lang="en-US" sz="2400" spc="-1" strike="noStrike">
              <a:solidFill>
                <a:srgbClr val="000000"/>
              </a:solidFill>
              <a:latin typeface="Times New Roman"/>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2"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Arten von Kostenkurven</a:t>
            </a:r>
            <a:endParaRPr b="0" lang="en-US" sz="2800" spc="-1" strike="noStrike">
              <a:solidFill>
                <a:srgbClr val="000000"/>
              </a:solidFill>
              <a:latin typeface="Book Antiqua"/>
            </a:endParaRPr>
          </a:p>
        </p:txBody>
      </p:sp>
      <p:sp>
        <p:nvSpPr>
          <p:cNvPr id="1223" name="CustomShape 2"/>
          <p:cNvSpPr/>
          <p:nvPr/>
        </p:nvSpPr>
        <p:spPr>
          <a:xfrm>
            <a:off x="5722200" y="1773360"/>
            <a:ext cx="3421440" cy="4760640"/>
          </a:xfrm>
          <a:prstGeom prst="rect">
            <a:avLst/>
          </a:prstGeom>
          <a:noFill/>
          <a:ln>
            <a:noFill/>
          </a:ln>
        </p:spPr>
        <p:style>
          <a:lnRef idx="0"/>
          <a:fillRef idx="0"/>
          <a:effectRef idx="0"/>
          <a:fontRef idx="minor"/>
        </p:style>
        <p:txBody>
          <a:bodyPr lIns="92160" rIns="92160" tIns="46080" bIns="46080"/>
          <a:p>
            <a:pPr marL="343080" indent="-342720">
              <a:lnSpc>
                <a:spcPct val="90000"/>
              </a:lnSpc>
              <a:spcBef>
                <a:spcPts val="320"/>
              </a:spcBef>
              <a:buClr>
                <a:srgbClr val="cc3300"/>
              </a:buClr>
              <a:buFont typeface="Symbol" charset="2"/>
              <a:buChar char=""/>
            </a:pPr>
            <a:r>
              <a:rPr b="1" lang="en-US" sz="1600" spc="-1" strike="noStrike">
                <a:solidFill>
                  <a:srgbClr val="c00000"/>
                </a:solidFill>
                <a:latin typeface="Arial"/>
              </a:rPr>
              <a:t>Progressiv steigend</a:t>
            </a:r>
            <a:r>
              <a:rPr b="0" lang="en-US" sz="1600" spc="-1" strike="noStrike">
                <a:solidFill>
                  <a:srgbClr val="000000"/>
                </a:solidFill>
                <a:latin typeface="Arial"/>
              </a:rPr>
              <a:t>, sinkende Fertigungseffizienz, z.B. Management, Ackerfläche, Überstundenzuschläge, Strommarkt</a:t>
            </a:r>
            <a:endParaRPr b="0" lang="en-US" sz="1600" spc="-1" strike="noStrike">
              <a:latin typeface="Arial"/>
            </a:endParaRPr>
          </a:p>
          <a:p>
            <a:pPr>
              <a:lnSpc>
                <a:spcPct val="90000"/>
              </a:lnSpc>
              <a:spcBef>
                <a:spcPts val="320"/>
              </a:spcBef>
            </a:pPr>
            <a:endParaRPr b="0" lang="en-US" sz="1600" spc="-1" strike="noStrike">
              <a:latin typeface="Arial"/>
            </a:endParaRPr>
          </a:p>
          <a:p>
            <a:pPr marL="343080" indent="-342720">
              <a:lnSpc>
                <a:spcPct val="90000"/>
              </a:lnSpc>
              <a:spcBef>
                <a:spcPts val="320"/>
              </a:spcBef>
              <a:buClr>
                <a:srgbClr val="cc3300"/>
              </a:buClr>
              <a:buFont typeface="Symbol" charset="2"/>
              <a:buChar char=""/>
            </a:pPr>
            <a:r>
              <a:rPr b="1" lang="en-US" sz="1600" spc="-1" strike="noStrike">
                <a:solidFill>
                  <a:srgbClr val="c00000"/>
                </a:solidFill>
                <a:latin typeface="Arial"/>
              </a:rPr>
              <a:t>Linear steigend</a:t>
            </a:r>
            <a:r>
              <a:rPr b="0" lang="en-US" sz="1600" spc="-1" strike="noStrike">
                <a:solidFill>
                  <a:srgbClr val="000000"/>
                </a:solidFill>
                <a:latin typeface="Arial"/>
              </a:rPr>
              <a:t>, z.B. Materialkosten ohne Skaleneffekte</a:t>
            </a:r>
            <a:endParaRPr b="0" lang="en-US" sz="1600" spc="-1" strike="noStrike">
              <a:latin typeface="Arial"/>
            </a:endParaRPr>
          </a:p>
          <a:p>
            <a:pPr>
              <a:lnSpc>
                <a:spcPct val="90000"/>
              </a:lnSpc>
              <a:spcBef>
                <a:spcPts val="320"/>
              </a:spcBef>
            </a:pPr>
            <a:endParaRPr b="0" lang="en-US" sz="1600" spc="-1" strike="noStrike">
              <a:latin typeface="Arial"/>
            </a:endParaRPr>
          </a:p>
          <a:p>
            <a:pPr marL="343080" indent="-342720">
              <a:lnSpc>
                <a:spcPct val="90000"/>
              </a:lnSpc>
              <a:spcBef>
                <a:spcPts val="320"/>
              </a:spcBef>
              <a:buClr>
                <a:srgbClr val="cc3300"/>
              </a:buClr>
              <a:buFont typeface="Symbol" charset="2"/>
              <a:buChar char=""/>
            </a:pPr>
            <a:r>
              <a:rPr b="1" lang="en-US" sz="1600" spc="-1" strike="noStrike">
                <a:solidFill>
                  <a:srgbClr val="c00000"/>
                </a:solidFill>
                <a:latin typeface="Arial"/>
              </a:rPr>
              <a:t>Degressiv steigend</a:t>
            </a:r>
            <a:r>
              <a:rPr b="0" lang="en-US" sz="1600" spc="-1" strike="noStrike">
                <a:solidFill>
                  <a:srgbClr val="000000"/>
                </a:solidFill>
                <a:latin typeface="Arial"/>
              </a:rPr>
              <a:t>, steigende Fertigungseffizienz, z.B. effizientere Maschinen, Lerneffekte</a:t>
            </a:r>
            <a:endParaRPr b="0" lang="en-US" sz="1600" spc="-1" strike="noStrike">
              <a:latin typeface="Arial"/>
            </a:endParaRPr>
          </a:p>
          <a:p>
            <a:pPr>
              <a:lnSpc>
                <a:spcPct val="90000"/>
              </a:lnSpc>
              <a:spcBef>
                <a:spcPts val="320"/>
              </a:spcBef>
            </a:pPr>
            <a:endParaRPr b="0" lang="en-US" sz="1600" spc="-1" strike="noStrike">
              <a:latin typeface="Arial"/>
            </a:endParaRPr>
          </a:p>
          <a:p>
            <a:pPr>
              <a:lnSpc>
                <a:spcPct val="90000"/>
              </a:lnSpc>
              <a:spcBef>
                <a:spcPts val="320"/>
              </a:spcBef>
            </a:pPr>
            <a:endParaRPr b="0" lang="en-US" sz="1600" spc="-1" strike="noStrike">
              <a:latin typeface="Arial"/>
            </a:endParaRPr>
          </a:p>
          <a:p>
            <a:pPr marL="343080" indent="-342720">
              <a:lnSpc>
                <a:spcPct val="90000"/>
              </a:lnSpc>
              <a:spcBef>
                <a:spcPts val="320"/>
              </a:spcBef>
              <a:buClr>
                <a:srgbClr val="cc3300"/>
              </a:buClr>
              <a:buFont typeface="Symbol" charset="2"/>
              <a:buChar char=""/>
            </a:pPr>
            <a:r>
              <a:rPr b="1" lang="en-US" sz="1600" spc="-1" strike="noStrike">
                <a:solidFill>
                  <a:srgbClr val="c00000"/>
                </a:solidFill>
                <a:latin typeface="Arial"/>
              </a:rPr>
              <a:t>gemischt</a:t>
            </a:r>
            <a:r>
              <a:rPr b="0" lang="en-US" sz="1600" spc="-1" strike="noStrike">
                <a:solidFill>
                  <a:srgbClr val="000000"/>
                </a:solidFill>
                <a:latin typeface="Arial"/>
              </a:rPr>
              <a:t>, z.B. Dieselgenerator</a:t>
            </a:r>
            <a:endParaRPr b="0" lang="en-US" sz="1600" spc="-1" strike="noStrike">
              <a:latin typeface="Arial"/>
            </a:endParaRPr>
          </a:p>
          <a:p>
            <a:pPr>
              <a:lnSpc>
                <a:spcPct val="90000"/>
              </a:lnSpc>
              <a:spcBef>
                <a:spcPts val="320"/>
              </a:spcBef>
            </a:pPr>
            <a:endParaRPr b="0" lang="en-US" sz="1600" spc="-1" strike="noStrike">
              <a:latin typeface="Arial"/>
            </a:endParaRPr>
          </a:p>
          <a:p>
            <a:pPr>
              <a:lnSpc>
                <a:spcPct val="90000"/>
              </a:lnSpc>
              <a:spcBef>
                <a:spcPts val="320"/>
              </a:spcBef>
            </a:pPr>
            <a:endParaRPr b="0" lang="en-US" sz="1600" spc="-1" strike="noStrike">
              <a:latin typeface="Arial"/>
            </a:endParaRPr>
          </a:p>
          <a:p>
            <a:pPr>
              <a:lnSpc>
                <a:spcPct val="90000"/>
              </a:lnSpc>
              <a:spcBef>
                <a:spcPts val="320"/>
              </a:spcBef>
            </a:pPr>
            <a:endParaRPr b="0" lang="en-US" sz="1600" spc="-1" strike="noStrike">
              <a:latin typeface="Arial"/>
            </a:endParaRPr>
          </a:p>
        </p:txBody>
      </p:sp>
      <p:sp>
        <p:nvSpPr>
          <p:cNvPr id="1224" name="CustomShape 3"/>
          <p:cNvSpPr/>
          <p:nvPr/>
        </p:nvSpPr>
        <p:spPr>
          <a:xfrm>
            <a:off x="349200" y="1469160"/>
            <a:ext cx="5294160" cy="431640"/>
          </a:xfrm>
          <a:prstGeom prst="rect">
            <a:avLst/>
          </a:prstGeom>
          <a:noFill/>
          <a:ln>
            <a:noFill/>
          </a:ln>
        </p:spPr>
        <p:style>
          <a:lnRef idx="0"/>
          <a:fillRef idx="0"/>
          <a:effectRef idx="0"/>
          <a:fontRef idx="minor"/>
        </p:style>
        <p:txBody>
          <a:bodyPr lIns="92160" rIns="92160" tIns="46080" bIns="46080"/>
          <a:p>
            <a:pPr>
              <a:lnSpc>
                <a:spcPct val="90000"/>
              </a:lnSpc>
              <a:spcBef>
                <a:spcPts val="360"/>
              </a:spcBef>
            </a:pPr>
            <a:r>
              <a:rPr b="0" i="1" lang="en-US" sz="1800" spc="-1" strike="noStrike">
                <a:solidFill>
                  <a:srgbClr val="000000"/>
                </a:solidFill>
                <a:latin typeface="Arial"/>
              </a:rPr>
              <a:t>              </a:t>
            </a:r>
            <a:r>
              <a:rPr b="0" i="1" lang="en-US" sz="1800" spc="-1" strike="noStrike">
                <a:solidFill>
                  <a:srgbClr val="000000"/>
                </a:solidFill>
                <a:latin typeface="Arial"/>
              </a:rPr>
              <a:t>K(Q)        K(Q)/Q      Q    dK/dQ</a:t>
            </a:r>
            <a:endParaRPr b="0" lang="en-US" sz="1800" spc="-1" strike="noStrike">
              <a:latin typeface="Arial"/>
            </a:endParaRPr>
          </a:p>
        </p:txBody>
      </p:sp>
      <p:sp>
        <p:nvSpPr>
          <p:cNvPr id="1225" name="CustomShape 4"/>
          <p:cNvSpPr/>
          <p:nvPr/>
        </p:nvSpPr>
        <p:spPr>
          <a:xfrm>
            <a:off x="349200" y="1469160"/>
            <a:ext cx="5294160" cy="431640"/>
          </a:xfrm>
          <a:prstGeom prst="rect">
            <a:avLst/>
          </a:prstGeom>
          <a:blipFill rotWithShape="0">
            <a:blip r:embed="rId1"/>
            <a:stretch>
              <a:fillRect l="0" t="-12618" r="0" b="-1385"/>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pic>
        <p:nvPicPr>
          <p:cNvPr id="1226" name="Content Placeholder 3" descr=""/>
          <p:cNvPicPr/>
          <p:nvPr/>
        </p:nvPicPr>
        <p:blipFill>
          <a:blip r:embed="rId2"/>
          <a:stretch/>
        </p:blipFill>
        <p:spPr>
          <a:xfrm>
            <a:off x="1031400" y="1808640"/>
            <a:ext cx="4690440" cy="469044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7"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Bespiel: </a:t>
            </a:r>
            <a:r>
              <a:rPr b="0" lang="en-US" sz="2800" spc="-1" strike="noStrike">
                <a:solidFill>
                  <a:srgbClr val="cc3300"/>
                </a:solidFill>
                <a:latin typeface="Calibri"/>
              </a:rPr>
              <a:t>Aufgabe 4.2a</a:t>
            </a:r>
            <a:endParaRPr b="0" lang="en-US" sz="2800" spc="-1" strike="noStrike">
              <a:solidFill>
                <a:srgbClr val="000000"/>
              </a:solidFill>
              <a:latin typeface="Book Antiqua"/>
            </a:endParaRPr>
          </a:p>
        </p:txBody>
      </p:sp>
      <p:sp>
        <p:nvSpPr>
          <p:cNvPr id="1228" name="CustomShape 2"/>
          <p:cNvSpPr/>
          <p:nvPr/>
        </p:nvSpPr>
        <p:spPr>
          <a:xfrm>
            <a:off x="1190520" y="1432440"/>
            <a:ext cx="7154640" cy="2987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Produktionsfunktion: </a:t>
            </a:r>
            <a:r>
              <a:rPr b="0" lang="en-US" sz="2000" spc="-1" strike="noStrike">
                <a:solidFill>
                  <a:srgbClr val="000000"/>
                </a:solidFill>
                <a:latin typeface="Calibri"/>
              </a:rPr>
              <a:t>	</a:t>
            </a:r>
            <a:r>
              <a:rPr b="0" lang="en-US" sz="2000" spc="-1" strike="noStrike">
                <a:solidFill>
                  <a:srgbClr val="000000"/>
                </a:solidFill>
                <a:latin typeface="Calibri"/>
              </a:rPr>
              <a:t>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Fixkosten:</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Variable Kosten:</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Grenzkosten (GK):</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Durchschnittskosten (DK):</a:t>
            </a:r>
            <a:r>
              <a:rPr b="0" lang="en-US" sz="2000" spc="-1" strike="noStrike">
                <a:solidFill>
                  <a:srgbClr val="000000"/>
                </a:solidFill>
                <a:latin typeface="Calibri"/>
              </a:rPr>
              <a:t>	</a:t>
            </a:r>
            <a:r>
              <a:rPr b="0" lang="en-US" sz="2000" spc="-1" strike="noStrike">
                <a:solidFill>
                  <a:srgbClr val="000000"/>
                </a:solidFill>
                <a:latin typeface="Calibri"/>
              </a:rPr>
              <a:t>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Variable DK:</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	</a:t>
            </a:r>
            <a:endParaRPr b="0" lang="en-US" sz="2000" spc="-1" strike="noStrike">
              <a:latin typeface="Arial"/>
            </a:endParaRPr>
          </a:p>
        </p:txBody>
      </p:sp>
      <p:sp>
        <p:nvSpPr>
          <p:cNvPr id="1229" name="CustomShape 3"/>
          <p:cNvSpPr/>
          <p:nvPr/>
        </p:nvSpPr>
        <p:spPr>
          <a:xfrm>
            <a:off x="1190520" y="1432440"/>
            <a:ext cx="7154640" cy="4332960"/>
          </a:xfrm>
          <a:prstGeom prst="rect">
            <a:avLst/>
          </a:prstGeom>
          <a:blipFill rotWithShape="0">
            <a:blip r:embed="rId1"/>
            <a:stretch>
              <a:fillRect l="-847" t="0" r="0" b="0"/>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0"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Beispiel: Aufgabe 4.2b</a:t>
            </a:r>
            <a:endParaRPr b="0" lang="en-US" sz="2800" spc="-1" strike="noStrike">
              <a:solidFill>
                <a:srgbClr val="000000"/>
              </a:solidFill>
              <a:latin typeface="Book Antiqua"/>
            </a:endParaRPr>
          </a:p>
        </p:txBody>
      </p:sp>
      <p:sp>
        <p:nvSpPr>
          <p:cNvPr id="1231" name="CustomShape 2"/>
          <p:cNvSpPr/>
          <p:nvPr/>
        </p:nvSpPr>
        <p:spPr>
          <a:xfrm>
            <a:off x="1190520" y="1432440"/>
            <a:ext cx="7154640" cy="45874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Was ist die gewinnmaximale Angebotsmenge </a:t>
            </a:r>
            <a:r>
              <a:rPr b="0" i="1" lang="en-US" sz="2000" spc="-1" strike="noStrike">
                <a:solidFill>
                  <a:srgbClr val="000000"/>
                </a:solidFill>
                <a:latin typeface="Calibri"/>
              </a:rPr>
              <a:t>Q</a:t>
            </a:r>
            <a:r>
              <a:rPr b="0" lang="en-US" sz="2000" spc="-1" strike="noStrike">
                <a:solidFill>
                  <a:srgbClr val="000000"/>
                </a:solidFill>
                <a:latin typeface="Calibri"/>
              </a:rPr>
              <a:t> bei einem Preis von ?</a:t>
            </a: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Antwort:  ( wäre physikalisch nicht möglich).</a:t>
            </a:r>
            <a:endParaRPr b="0" lang="en-US" sz="2000" spc="-1" strike="noStrike">
              <a:latin typeface="Arial"/>
            </a:endParaRPr>
          </a:p>
        </p:txBody>
      </p:sp>
      <p:sp>
        <p:nvSpPr>
          <p:cNvPr id="1232" name="CustomShape 3"/>
          <p:cNvSpPr/>
          <p:nvPr/>
        </p:nvSpPr>
        <p:spPr>
          <a:xfrm>
            <a:off x="1190520" y="1432440"/>
            <a:ext cx="7154640" cy="4569480"/>
          </a:xfrm>
          <a:prstGeom prst="rect">
            <a:avLst/>
          </a:prstGeom>
          <a:blipFill rotWithShape="0">
            <a:blip r:embed="rId1"/>
            <a:stretch>
              <a:fillRect l="-849" t="0" r="-1614" b="-1466"/>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3"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Beispiel: Aufgabe 4.2d</a:t>
            </a:r>
            <a:endParaRPr b="0" lang="en-US" sz="2800" spc="-1" strike="noStrike">
              <a:solidFill>
                <a:srgbClr val="000000"/>
              </a:solidFill>
              <a:latin typeface="Book Antiqua"/>
            </a:endParaRPr>
          </a:p>
        </p:txBody>
      </p:sp>
      <p:sp>
        <p:nvSpPr>
          <p:cNvPr id="1234" name="CustomShape 2"/>
          <p:cNvSpPr/>
          <p:nvPr/>
        </p:nvSpPr>
        <p:spPr>
          <a:xfrm>
            <a:off x="1190520" y="1432440"/>
            <a:ext cx="7154640" cy="372420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Ab welchem Preis sollte die Produktion eingestellt werden?</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An der Produktionsschwelle sind die variablen Stückkosten minimiert:</a:t>
            </a: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In unserem Fall:</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Antwort:  an der Produktionsschwelle und .</a:t>
            </a:r>
            <a:endParaRPr b="0" lang="en-US" sz="2000" spc="-1" strike="noStrike">
              <a:latin typeface="Arial"/>
            </a:endParaRPr>
          </a:p>
          <a:p>
            <a:pPr>
              <a:lnSpc>
                <a:spcPct val="100000"/>
              </a:lnSpc>
              <a:spcBef>
                <a:spcPts val="1001"/>
              </a:spcBef>
            </a:pPr>
            <a:r>
              <a:rPr b="0" lang="en-US" sz="2000" spc="-1" strike="noStrike">
                <a:solidFill>
                  <a:srgbClr val="000000"/>
                </a:solidFill>
                <a:latin typeface="Calibri"/>
              </a:rPr>
              <a:t>Alternative: Lösen .</a:t>
            </a:r>
            <a:endParaRPr b="0" lang="en-US" sz="2000" spc="-1" strike="noStrike">
              <a:latin typeface="Arial"/>
            </a:endParaRPr>
          </a:p>
        </p:txBody>
      </p:sp>
      <p:sp>
        <p:nvSpPr>
          <p:cNvPr id="1235" name="CustomShape 3"/>
          <p:cNvSpPr/>
          <p:nvPr/>
        </p:nvSpPr>
        <p:spPr>
          <a:xfrm>
            <a:off x="1190520" y="1432440"/>
            <a:ext cx="7154640" cy="5339880"/>
          </a:xfrm>
          <a:prstGeom prst="rect">
            <a:avLst/>
          </a:prstGeom>
          <a:blipFill rotWithShape="0">
            <a:blip r:embed="rId1"/>
            <a:stretch>
              <a:fillRect l="-849" t="0" r="-338" b="0"/>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6"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Grundlegende Marktformen</a:t>
            </a:r>
            <a:endParaRPr b="0" lang="en-US" sz="2800" spc="-1" strike="noStrike">
              <a:solidFill>
                <a:srgbClr val="000000"/>
              </a:solidFill>
              <a:latin typeface="Book Antiqua"/>
            </a:endParaRPr>
          </a:p>
        </p:txBody>
      </p:sp>
      <p:pic>
        <p:nvPicPr>
          <p:cNvPr id="1237" name="Picture 1" descr=""/>
          <p:cNvPicPr/>
          <p:nvPr/>
        </p:nvPicPr>
        <p:blipFill>
          <a:blip r:embed="rId1"/>
          <a:stretch/>
        </p:blipFill>
        <p:spPr>
          <a:xfrm>
            <a:off x="655560" y="1816200"/>
            <a:ext cx="7889400" cy="3893760"/>
          </a:xfrm>
          <a:prstGeom prst="rect">
            <a:avLst/>
          </a:prstGeom>
          <a:ln>
            <a:noFill/>
          </a:ln>
        </p:spPr>
      </p:pic>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8" name="TextShape 1"/>
          <p:cNvSpPr txBox="1"/>
          <p:nvPr/>
        </p:nvSpPr>
        <p:spPr>
          <a:xfrm>
            <a:off x="18432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Gewinnmaximales Angebot bei Monopol</a:t>
            </a:r>
            <a:endParaRPr b="0" lang="en-US" sz="2800" spc="-1" strike="noStrike">
              <a:solidFill>
                <a:srgbClr val="000000"/>
              </a:solidFill>
              <a:latin typeface="Book Antiqua"/>
            </a:endParaRPr>
          </a:p>
        </p:txBody>
      </p:sp>
      <p:sp>
        <p:nvSpPr>
          <p:cNvPr id="1239" name="CustomShape 2"/>
          <p:cNvSpPr/>
          <p:nvPr/>
        </p:nvSpPr>
        <p:spPr>
          <a:xfrm>
            <a:off x="0" y="3249720"/>
            <a:ext cx="9143640" cy="360"/>
          </a:xfrm>
          <a:prstGeom prst="rect">
            <a:avLst/>
          </a:prstGeom>
          <a:noFill/>
          <a:ln>
            <a:noFill/>
          </a:ln>
        </p:spPr>
        <p:style>
          <a:lnRef idx="0"/>
          <a:fillRef idx="0"/>
          <a:effectRef idx="0"/>
          <a:fontRef idx="minor"/>
        </p:style>
      </p:sp>
      <p:sp>
        <p:nvSpPr>
          <p:cNvPr id="1240" name="CustomShape 3"/>
          <p:cNvSpPr/>
          <p:nvPr/>
        </p:nvSpPr>
        <p:spPr>
          <a:xfrm>
            <a:off x="0" y="3249720"/>
            <a:ext cx="9143640" cy="360"/>
          </a:xfrm>
          <a:prstGeom prst="rect">
            <a:avLst/>
          </a:prstGeom>
          <a:noFill/>
          <a:ln>
            <a:noFill/>
          </a:ln>
        </p:spPr>
        <p:style>
          <a:lnRef idx="0"/>
          <a:fillRef idx="0"/>
          <a:effectRef idx="0"/>
          <a:fontRef idx="minor"/>
        </p:style>
      </p:sp>
      <p:sp>
        <p:nvSpPr>
          <p:cNvPr id="1241" name="CustomShape 4"/>
          <p:cNvSpPr/>
          <p:nvPr/>
        </p:nvSpPr>
        <p:spPr>
          <a:xfrm>
            <a:off x="0" y="3249720"/>
            <a:ext cx="9143640" cy="360"/>
          </a:xfrm>
          <a:prstGeom prst="rect">
            <a:avLst/>
          </a:prstGeom>
          <a:noFill/>
          <a:ln>
            <a:noFill/>
          </a:ln>
        </p:spPr>
        <p:style>
          <a:lnRef idx="0"/>
          <a:fillRef idx="0"/>
          <a:effectRef idx="0"/>
          <a:fontRef idx="minor"/>
        </p:style>
      </p:sp>
      <p:sp>
        <p:nvSpPr>
          <p:cNvPr id="1242" name="CustomShape 5"/>
          <p:cNvSpPr/>
          <p:nvPr/>
        </p:nvSpPr>
        <p:spPr>
          <a:xfrm>
            <a:off x="0" y="3224160"/>
            <a:ext cx="9143640" cy="360"/>
          </a:xfrm>
          <a:prstGeom prst="rect">
            <a:avLst/>
          </a:prstGeom>
          <a:noFill/>
          <a:ln>
            <a:noFill/>
          </a:ln>
        </p:spPr>
        <p:style>
          <a:lnRef idx="0"/>
          <a:fillRef idx="0"/>
          <a:effectRef idx="0"/>
          <a:fontRef idx="minor"/>
        </p:style>
      </p:sp>
      <p:sp>
        <p:nvSpPr>
          <p:cNvPr id="1243" name="CustomShape 6"/>
          <p:cNvSpPr/>
          <p:nvPr/>
        </p:nvSpPr>
        <p:spPr>
          <a:xfrm>
            <a:off x="1469520" y="4604040"/>
            <a:ext cx="4104000" cy="416520"/>
          </a:xfrm>
          <a:prstGeom prst="rect">
            <a:avLst/>
          </a:prstGeom>
          <a:noFill/>
          <a:ln>
            <a:noFill/>
          </a:ln>
        </p:spPr>
        <p:style>
          <a:lnRef idx="0"/>
          <a:fillRef idx="0"/>
          <a:effectRef idx="0"/>
          <a:fontRef idx="minor"/>
        </p:style>
        <p:txBody>
          <a:bodyPr wrap="none" lIns="90000" rIns="90000" tIns="45000" bIns="45000" anchor="ctr"/>
          <a:p>
            <a:pPr>
              <a:lnSpc>
                <a:spcPct val="105000"/>
              </a:lnSpc>
            </a:pPr>
            <a:r>
              <a:rPr b="0" lang="en-US" sz="1800" spc="-1" strike="noStrike">
                <a:solidFill>
                  <a:srgbClr val="000000"/>
                </a:solidFill>
                <a:latin typeface="Times New Roman"/>
              </a:rPr>
              <a:t>mit der Preiselastizität der Nachfrage </a:t>
            </a:r>
            <a:r>
              <a:rPr b="0" i="1" lang="en-US" sz="1800" spc="-1" strike="noStrike">
                <a:solidFill>
                  <a:srgbClr val="000000"/>
                </a:solidFill>
                <a:latin typeface="Symbol"/>
              </a:rPr>
              <a:t></a:t>
            </a:r>
            <a:r>
              <a:rPr b="0" i="1" lang="en-US" sz="1800" spc="-1" strike="noStrike" baseline="-25000">
                <a:solidFill>
                  <a:srgbClr val="000000"/>
                </a:solidFill>
                <a:latin typeface="Times New Roman"/>
              </a:rPr>
              <a:t>p,Q</a:t>
            </a:r>
            <a:r>
              <a:rPr b="0" i="1" lang="en-US" sz="1800" spc="-1" strike="noStrike">
                <a:solidFill>
                  <a:srgbClr val="000000"/>
                </a:solidFill>
                <a:latin typeface="Times New Roman"/>
              </a:rPr>
              <a:t>. </a:t>
            </a:r>
            <a:endParaRPr b="0" lang="en-US" sz="1800" spc="-1" strike="noStrike">
              <a:latin typeface="Arial"/>
            </a:endParaRPr>
          </a:p>
        </p:txBody>
      </p:sp>
      <p:sp>
        <p:nvSpPr>
          <p:cNvPr id="1244" name="CustomShape 7"/>
          <p:cNvSpPr/>
          <p:nvPr/>
        </p:nvSpPr>
        <p:spPr>
          <a:xfrm>
            <a:off x="5188680" y="5224680"/>
            <a:ext cx="1587600" cy="401040"/>
          </a:xfrm>
          <a:prstGeom prst="rect">
            <a:avLst/>
          </a:prstGeom>
          <a:noFill/>
          <a:ln>
            <a:noFill/>
          </a:ln>
        </p:spPr>
        <p:style>
          <a:lnRef idx="0"/>
          <a:fillRef idx="0"/>
          <a:effectRef idx="0"/>
          <a:fontRef idx="minor"/>
        </p:style>
        <p:txBody>
          <a:bodyPr wrap="none" lIns="90000" rIns="90000" tIns="45000" bIns="45000" anchor="ctr"/>
          <a:p>
            <a:pPr>
              <a:lnSpc>
                <a:spcPct val="100000"/>
              </a:lnSpc>
            </a:pPr>
            <a:r>
              <a:rPr b="0" lang="en-US" sz="1800" spc="-1" strike="noStrike">
                <a:solidFill>
                  <a:srgbClr val="000000"/>
                </a:solidFill>
                <a:latin typeface="Times New Roman"/>
              </a:rPr>
              <a:t>wegen </a:t>
            </a:r>
            <a:r>
              <a:rPr b="0" i="1" lang="en-US" sz="1800" spc="-1" strike="noStrike">
                <a:solidFill>
                  <a:srgbClr val="000000"/>
                </a:solidFill>
                <a:latin typeface="Symbol"/>
              </a:rPr>
              <a:t></a:t>
            </a:r>
            <a:r>
              <a:rPr b="0" i="1" lang="en-US" sz="1800" spc="-1" strike="noStrike" baseline="-25000">
                <a:solidFill>
                  <a:srgbClr val="000000"/>
                </a:solidFill>
                <a:latin typeface="Times New Roman"/>
              </a:rPr>
              <a:t>p,Q</a:t>
            </a:r>
            <a:r>
              <a:rPr b="0" i="1" lang="en-US" sz="1800" spc="-1" strike="noStrike">
                <a:solidFill>
                  <a:srgbClr val="000000"/>
                </a:solidFill>
                <a:latin typeface="Times New Roman"/>
              </a:rPr>
              <a:t> </a:t>
            </a:r>
            <a:r>
              <a:rPr b="0" lang="en-US" sz="1800" spc="-1" strike="noStrike">
                <a:solidFill>
                  <a:srgbClr val="000000"/>
                </a:solidFill>
                <a:latin typeface="Times New Roman"/>
              </a:rPr>
              <a:t>&lt; 0.</a:t>
            </a:r>
            <a:endParaRPr b="0" lang="en-US" sz="1800" spc="-1" strike="noStrike">
              <a:latin typeface="Arial"/>
            </a:endParaRPr>
          </a:p>
        </p:txBody>
      </p:sp>
      <p:sp>
        <p:nvSpPr>
          <p:cNvPr id="1245" name="CustomShape 8"/>
          <p:cNvSpPr/>
          <p:nvPr/>
        </p:nvSpPr>
        <p:spPr>
          <a:xfrm>
            <a:off x="5723280" y="2207520"/>
            <a:ext cx="3246120" cy="1187640"/>
          </a:xfrm>
          <a:prstGeom prst="rect">
            <a:avLst/>
          </a:prstGeom>
          <a:noFill/>
          <a:ln>
            <a:noFill/>
          </a:ln>
        </p:spPr>
        <p:style>
          <a:lnRef idx="0"/>
          <a:fillRef idx="0"/>
          <a:effectRef idx="0"/>
          <a:fontRef idx="minor"/>
        </p:style>
        <p:txBody>
          <a:bodyPr lIns="90000" rIns="90000" tIns="45000" bIns="45000"/>
          <a:p>
            <a:pPr>
              <a:lnSpc>
                <a:spcPct val="100000"/>
              </a:lnSpc>
            </a:pPr>
            <a:r>
              <a:rPr b="0" i="1" lang="en-US" sz="1800" spc="-1" strike="noStrike">
                <a:solidFill>
                  <a:srgbClr val="000000"/>
                </a:solidFill>
                <a:latin typeface="Times New Roman"/>
              </a:rPr>
              <a:t>Π</a:t>
            </a:r>
            <a:r>
              <a:rPr b="0" i="1" lang="en-US" sz="1800" spc="-1" strike="noStrike">
                <a:solidFill>
                  <a:srgbClr val="000000"/>
                </a:solidFill>
                <a:latin typeface="Times New Roman"/>
              </a:rPr>
              <a:t>	</a:t>
            </a:r>
            <a:r>
              <a:rPr b="0" lang="en-US" sz="1800" spc="-1" strike="noStrike">
                <a:solidFill>
                  <a:srgbClr val="000000"/>
                </a:solidFill>
                <a:latin typeface="Times New Roman"/>
              </a:rPr>
              <a:t>Periodengewinn</a:t>
            </a:r>
            <a:br/>
            <a:r>
              <a:rPr b="0" i="1" lang="en-US" sz="1800" spc="-1" strike="noStrike">
                <a:solidFill>
                  <a:srgbClr val="000000"/>
                </a:solidFill>
                <a:latin typeface="Times New Roman"/>
              </a:rPr>
              <a:t>p</a:t>
            </a:r>
            <a:r>
              <a:rPr b="0" i="1" lang="en-US" sz="1800" spc="-1" strike="noStrike">
                <a:solidFill>
                  <a:srgbClr val="000000"/>
                </a:solidFill>
                <a:latin typeface="Times New Roman"/>
              </a:rPr>
              <a:t>	</a:t>
            </a:r>
            <a:r>
              <a:rPr b="0" lang="en-US" sz="1800" spc="-1" strike="noStrike">
                <a:solidFill>
                  <a:srgbClr val="000000"/>
                </a:solidFill>
                <a:latin typeface="Times New Roman"/>
              </a:rPr>
              <a:t>Verkaufspreis</a:t>
            </a:r>
            <a:br/>
            <a:r>
              <a:rPr b="0" i="1" lang="en-US" sz="1800" spc="-1" strike="noStrike">
                <a:solidFill>
                  <a:srgbClr val="000000"/>
                </a:solidFill>
                <a:latin typeface="Times New Roman"/>
              </a:rPr>
              <a:t>Q</a:t>
            </a:r>
            <a:r>
              <a:rPr b="0" i="1" lang="en-US" sz="1800" spc="-1" strike="noStrike">
                <a:solidFill>
                  <a:srgbClr val="000000"/>
                </a:solidFill>
                <a:latin typeface="Times New Roman"/>
              </a:rPr>
              <a:t>	</a:t>
            </a:r>
            <a:r>
              <a:rPr b="0" lang="en-US" sz="1800" spc="-1" strike="noStrike">
                <a:solidFill>
                  <a:srgbClr val="000000"/>
                </a:solidFill>
                <a:latin typeface="Times New Roman"/>
              </a:rPr>
              <a:t>verkaufte Menge</a:t>
            </a:r>
            <a:br/>
            <a:r>
              <a:rPr b="0" i="1" lang="en-US" sz="1800" spc="-1" strike="noStrike">
                <a:solidFill>
                  <a:srgbClr val="000000"/>
                </a:solidFill>
                <a:latin typeface="Times New Roman"/>
              </a:rPr>
              <a:t>K</a:t>
            </a:r>
            <a:r>
              <a:rPr b="0" i="1" lang="en-US" sz="1800" spc="-1" strike="noStrike">
                <a:solidFill>
                  <a:srgbClr val="000000"/>
                </a:solidFill>
                <a:latin typeface="Times New Roman"/>
              </a:rPr>
              <a:t>	</a:t>
            </a:r>
            <a:r>
              <a:rPr b="0" lang="en-US" sz="1800" spc="-1" strike="noStrike">
                <a:solidFill>
                  <a:srgbClr val="000000"/>
                </a:solidFill>
                <a:latin typeface="Times New Roman"/>
              </a:rPr>
              <a:t>Kosten</a:t>
            </a:r>
            <a:endParaRPr b="0" lang="en-US" sz="1800" spc="-1" strike="noStrike">
              <a:latin typeface="Arial"/>
            </a:endParaRPr>
          </a:p>
        </p:txBody>
      </p:sp>
      <p:sp>
        <p:nvSpPr>
          <p:cNvPr id="1246" name="CustomShape 9"/>
          <p:cNvSpPr/>
          <p:nvPr/>
        </p:nvSpPr>
        <p:spPr>
          <a:xfrm>
            <a:off x="2373120" y="2331720"/>
            <a:ext cx="219852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i="1" lang="en-US" sz="2000" spc="-1" strike="noStrike">
                <a:solidFill>
                  <a:srgbClr val="000000"/>
                </a:solidFill>
                <a:latin typeface="Times New Roman"/>
              </a:rPr>
              <a:t>Π</a:t>
            </a:r>
            <a:r>
              <a:rPr b="0" i="1" lang="en-US" sz="2000" spc="-1" strike="noStrike">
                <a:solidFill>
                  <a:srgbClr val="000000"/>
                </a:solidFill>
                <a:latin typeface="Calibri"/>
              </a:rPr>
              <a:t> = p(Q)∙Q – K</a:t>
            </a:r>
            <a:r>
              <a:rPr b="0" lang="en-US" sz="2000" spc="-1" strike="noStrike">
                <a:solidFill>
                  <a:srgbClr val="000000"/>
                </a:solidFill>
                <a:latin typeface="Calibri"/>
              </a:rPr>
              <a:t>(</a:t>
            </a:r>
            <a:r>
              <a:rPr b="0" i="1" lang="en-US" sz="2000" spc="-1" strike="noStrike">
                <a:solidFill>
                  <a:srgbClr val="000000"/>
                </a:solidFill>
                <a:latin typeface="Calibri"/>
              </a:rPr>
              <a:t>Q</a:t>
            </a:r>
            <a:r>
              <a:rPr b="0" lang="en-US" sz="2000" spc="-1" strike="noStrike">
                <a:solidFill>
                  <a:srgbClr val="000000"/>
                </a:solidFill>
                <a:latin typeface="Calibri"/>
              </a:rPr>
              <a:t>) </a:t>
            </a:r>
            <a:endParaRPr b="0" lang="en-US" sz="2000" spc="-1" strike="noStrike">
              <a:latin typeface="Arial"/>
            </a:endParaRPr>
          </a:p>
        </p:txBody>
      </p:sp>
      <mc:AlternateContent>
        <mc:Choice xmlns:a14="http://schemas.microsoft.com/office/drawing/2010/main" Requires="a14">
          <p:sp>
            <p:nvSpPr>
              <p:cNvPr id="1247" name="Formula 10"/>
              <p:cNvSpPr txBox="1"/>
              <p:nvPr/>
            </p:nvSpPr>
            <p:spPr>
              <a:xfrm>
                <a:off x="1672920" y="2935080"/>
                <a:ext cx="3501720" cy="723960"/>
              </a:xfrm>
              <a:prstGeom prst="rect">
                <a:avLst/>
              </a:prstGeom>
            </p:spPr>
            <p:txBody>
              <a:bodyPr/>
              <a:p>
                <a14:m>
                  <m:oMath xmlns:m="http://schemas.openxmlformats.org/officeDocument/2006/math">
                    <m:f>
                      <m:num>
                        <m:r>
                          <m:t xml:space="preserve">𝑑</m:t>
                        </m:r>
                        <m:r>
                          <m:t xml:space="preserve">Π</m:t>
                        </m:r>
                      </m:num>
                      <m:den>
                        <m:r>
                          <m:t xml:space="preserve">𝑑𝑄</m:t>
                        </m:r>
                      </m:den>
                    </m:f>
                    <m:r>
                      <m:t xml:space="preserve">=</m:t>
                    </m:r>
                    <m:f>
                      <m:num>
                        <m:r>
                          <m:t xml:space="preserve">𝑑</m:t>
                        </m:r>
                        <m:d>
                          <m:dPr>
                            <m:begChr m:val="("/>
                            <m:endChr m:val=")"/>
                          </m:dPr>
                          <m:e>
                            <m:r>
                              <m:t xml:space="preserve">𝑝</m:t>
                            </m:r>
                            <m:d>
                              <m:dPr>
                                <m:begChr m:val="("/>
                                <m:endChr m:val=")"/>
                              </m:dPr>
                              <m:e>
                                <m:r>
                                  <m:t xml:space="preserve">𝑄</m:t>
                                </m:r>
                              </m:e>
                            </m:d>
                            <m:r>
                              <m:t xml:space="preserve">∙</m:t>
                            </m:r>
                            <m:r>
                              <m:t xml:space="preserve">𝑄</m:t>
                            </m:r>
                          </m:e>
                        </m:d>
                      </m:num>
                      <m:den>
                        <m:r>
                          <m:t xml:space="preserve">𝑑𝑄</m:t>
                        </m:r>
                      </m:den>
                    </m:f>
                    <m:r>
                      <m:t xml:space="preserve">−</m:t>
                    </m:r>
                    <m:f>
                      <m:num>
                        <m:r>
                          <m:t xml:space="preserve">𝑑𝐾</m:t>
                        </m:r>
                      </m:num>
                      <m:den>
                        <m:r>
                          <m:t xml:space="preserve">𝑑𝑄</m:t>
                        </m:r>
                      </m:den>
                    </m:f>
                    <m:r>
                      <m:t xml:space="preserve">=</m:t>
                    </m:r>
                    <m:r>
                      <m:t xml:space="preserve">0</m:t>
                    </m:r>
                  </m:oMath>
                </a14:m>
              </a:p>
            </p:txBody>
          </p:sp>
        </mc:Choice>
        <mc:Fallback/>
      </mc:AlternateContent>
      <p:sp>
        <p:nvSpPr>
          <p:cNvPr id="1248" name="CustomShape 11"/>
          <p:cNvSpPr/>
          <p:nvPr/>
        </p:nvSpPr>
        <p:spPr>
          <a:xfrm>
            <a:off x="1672920" y="2935080"/>
            <a:ext cx="3501720" cy="723960"/>
          </a:xfrm>
          <a:prstGeom prst="rect">
            <a:avLst/>
          </a:prstGeom>
          <a:blipFill rotWithShape="0">
            <a:blip r:embed="rId1"/>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mc:AlternateContent>
        <mc:Choice xmlns:a14="http://schemas.microsoft.com/office/drawing/2010/main" Requires="a14">
          <p:sp>
            <p:nvSpPr>
              <p:cNvPr id="1249" name="Formula 12"/>
              <p:cNvSpPr txBox="1"/>
              <p:nvPr/>
            </p:nvSpPr>
            <p:spPr>
              <a:xfrm>
                <a:off x="668520" y="3812760"/>
                <a:ext cx="7941600" cy="783360"/>
              </a:xfrm>
              <a:prstGeom prst="rect">
                <a:avLst/>
              </a:prstGeom>
            </p:spPr>
            <p:txBody>
              <a:bodyPr/>
              <a:p>
                <a14:m>
                  <m:oMath xmlns:m="http://schemas.openxmlformats.org/officeDocument/2006/math">
                    <m:f>
                      <m:num>
                        <m:r>
                          <m:t xml:space="preserve">𝑑</m:t>
                        </m:r>
                        <m:d>
                          <m:dPr>
                            <m:begChr m:val="("/>
                            <m:endChr m:val=")"/>
                          </m:dPr>
                          <m:e>
                            <m:r>
                              <m:t xml:space="preserve">𝑝</m:t>
                            </m:r>
                            <m:d>
                              <m:dPr>
                                <m:begChr m:val="("/>
                                <m:endChr m:val=")"/>
                              </m:dPr>
                              <m:e>
                                <m:r>
                                  <m:t xml:space="preserve">𝑄</m:t>
                                </m:r>
                              </m:e>
                            </m:d>
                            <m:r>
                              <m:t xml:space="preserve">∙</m:t>
                            </m:r>
                            <m:r>
                              <m:t xml:space="preserve">𝑄</m:t>
                            </m:r>
                          </m:e>
                        </m:d>
                      </m:num>
                      <m:den>
                        <m:r>
                          <m:t xml:space="preserve">𝑑𝑄</m:t>
                        </m:r>
                      </m:den>
                    </m:f>
                    <m:r>
                      <m:t xml:space="preserve">=</m:t>
                    </m:r>
                    <m:f>
                      <m:num>
                        <m:r>
                          <m:t xml:space="preserve">𝑑𝑝</m:t>
                        </m:r>
                      </m:num>
                      <m:den>
                        <m:r>
                          <m:t xml:space="preserve">𝑑𝑄</m:t>
                        </m:r>
                      </m:den>
                    </m:f>
                    <m:r>
                      <m:t xml:space="preserve">∙</m:t>
                    </m:r>
                    <m:r>
                      <m:t xml:space="preserve">𝑄</m:t>
                    </m:r>
                    <m:r>
                      <m:t xml:space="preserve">+</m:t>
                    </m:r>
                    <m:r>
                      <m:t xml:space="preserve">𝑝</m:t>
                    </m:r>
                    <m:r>
                      <m:t xml:space="preserve">=</m:t>
                    </m:r>
                    <m:r>
                      <m:t xml:space="preserve">𝑝</m:t>
                    </m:r>
                    <m:r>
                      <m:t xml:space="preserve">∙</m:t>
                    </m:r>
                    <m:d>
                      <m:dPr>
                        <m:begChr m:val="("/>
                        <m:endChr m:val=")"/>
                      </m:dPr>
                      <m:e>
                        <m:r>
                          <m:t xml:space="preserve">1</m:t>
                        </m:r>
                        <m:r>
                          <m:t xml:space="preserve">+</m:t>
                        </m:r>
                        <m:f>
                          <m:num>
                            <m:r>
                              <m:t xml:space="preserve">𝑑𝑝</m:t>
                            </m:r>
                          </m:num>
                          <m:den>
                            <m:r>
                              <m:t xml:space="preserve">𝑑𝑄</m:t>
                            </m:r>
                          </m:den>
                        </m:f>
                        <m:r>
                          <m:t xml:space="preserve">∙</m:t>
                        </m:r>
                        <m:f>
                          <m:num>
                            <m:r>
                              <m:t xml:space="preserve">𝑄</m:t>
                            </m:r>
                          </m:num>
                          <m:den>
                            <m:r>
                              <m:t xml:space="preserve">𝑝</m:t>
                            </m:r>
                          </m:den>
                        </m:f>
                      </m:e>
                    </m:d>
                    <m:r>
                      <m:t xml:space="preserve">=</m:t>
                    </m:r>
                    <m:r>
                      <m:t xml:space="preserve">𝑝</m:t>
                    </m:r>
                    <m:r>
                      <m:t xml:space="preserve">∙</m:t>
                    </m:r>
                    <m:d>
                      <m:dPr>
                        <m:begChr m:val="("/>
                        <m:endChr m:val=")"/>
                      </m:dPr>
                      <m:e>
                        <m:r>
                          <m:t xml:space="preserve">1</m:t>
                        </m:r>
                        <m:r>
                          <m:t xml:space="preserve">+</m:t>
                        </m:r>
                        <m:f>
                          <m:num>
                            <m:r>
                              <m:t xml:space="preserve">1</m:t>
                            </m:r>
                          </m:num>
                          <m:den>
                            <m:sSub>
                              <m:e>
                                <m:r>
                                  <m:t xml:space="preserve">𝜂</m:t>
                                </m:r>
                              </m:e>
                              <m:sub>
                                <m:r>
                                  <m:t xml:space="preserve">𝑝</m:t>
                                </m:r>
                                <m:r>
                                  <m:t xml:space="preserve">,</m:t>
                                </m:r>
                                <m:r>
                                  <m:t xml:space="preserve">𝑄</m:t>
                                </m:r>
                              </m:sub>
                            </m:sSub>
                          </m:den>
                        </m:f>
                      </m:e>
                    </m:d>
                  </m:oMath>
                </a14:m>
              </a:p>
            </p:txBody>
          </p:sp>
        </mc:Choice>
        <mc:Fallback/>
      </mc:AlternateContent>
      <p:sp>
        <p:nvSpPr>
          <p:cNvPr id="1250" name="CustomShape 13"/>
          <p:cNvSpPr/>
          <p:nvPr/>
        </p:nvSpPr>
        <p:spPr>
          <a:xfrm>
            <a:off x="668520" y="3812760"/>
            <a:ext cx="7941600" cy="783360"/>
          </a:xfrm>
          <a:prstGeom prst="rect">
            <a:avLst/>
          </a:prstGeom>
          <a:blipFill rotWithShape="0">
            <a:blip r:embed="rId2"/>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mc:AlternateContent>
        <mc:Choice xmlns:a14="http://schemas.microsoft.com/office/drawing/2010/main" Requires="a14">
          <p:sp>
            <p:nvSpPr>
              <p:cNvPr id="1251" name="Formula 14"/>
              <p:cNvSpPr txBox="1"/>
              <p:nvPr/>
            </p:nvSpPr>
            <p:spPr>
              <a:xfrm>
                <a:off x="-297720" y="5106960"/>
                <a:ext cx="7941600" cy="783360"/>
              </a:xfrm>
              <a:prstGeom prst="rect">
                <a:avLst/>
              </a:prstGeom>
            </p:spPr>
            <p:txBody>
              <a:bodyPr/>
              <a:p>
                <a14:m>
                  <m:oMath xmlns:m="http://schemas.openxmlformats.org/officeDocument/2006/math">
                    <m:f>
                      <m:num>
                        <m:r>
                          <m:t xml:space="preserve">𝑑𝐾</m:t>
                        </m:r>
                      </m:num>
                      <m:den>
                        <m:r>
                          <m:t xml:space="preserve">𝑑𝑄</m:t>
                        </m:r>
                      </m:den>
                    </m:f>
                    <m:r>
                      <m:t xml:space="preserve">=</m:t>
                    </m:r>
                    <m:r>
                      <m:t xml:space="preserve">𝑝</m:t>
                    </m:r>
                    <m:r>
                      <m:t xml:space="preserve">∙</m:t>
                    </m:r>
                    <m:d>
                      <m:dPr>
                        <m:begChr m:val="("/>
                        <m:endChr m:val=")"/>
                      </m:dPr>
                      <m:e>
                        <m:r>
                          <m:t xml:space="preserve">1</m:t>
                        </m:r>
                        <m:r>
                          <m:t xml:space="preserve">+</m:t>
                        </m:r>
                        <m:f>
                          <m:num>
                            <m:r>
                              <m:t xml:space="preserve">1</m:t>
                            </m:r>
                          </m:num>
                          <m:den>
                            <m:sSub>
                              <m:e>
                                <m:r>
                                  <m:t xml:space="preserve">𝜂</m:t>
                                </m:r>
                              </m:e>
                              <m:sub>
                                <m:r>
                                  <m:t xml:space="preserve">𝑝</m:t>
                                </m:r>
                                <m:r>
                                  <m:t xml:space="preserve">,</m:t>
                                </m:r>
                                <m:r>
                                  <m:t xml:space="preserve">𝑄</m:t>
                                </m:r>
                              </m:sub>
                            </m:sSub>
                          </m:den>
                        </m:f>
                      </m:e>
                    </m:d>
                    <m:r>
                      <m:t xml:space="preserve">&lt;</m:t>
                    </m:r>
                    <m:r>
                      <m:t xml:space="preserve">𝑝</m:t>
                    </m:r>
                  </m:oMath>
                </a14:m>
              </a:p>
            </p:txBody>
          </p:sp>
        </mc:Choice>
        <mc:Fallback/>
      </mc:AlternateContent>
      <p:sp>
        <p:nvSpPr>
          <p:cNvPr id="1252" name="CustomShape 15"/>
          <p:cNvSpPr/>
          <p:nvPr/>
        </p:nvSpPr>
        <p:spPr>
          <a:xfrm>
            <a:off x="-297720" y="5106960"/>
            <a:ext cx="7941600" cy="783360"/>
          </a:xfrm>
          <a:prstGeom prst="rect">
            <a:avLst/>
          </a:prstGeom>
          <a:blipFill rotWithShape="0">
            <a:blip r:embed="rId3"/>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1253" name="CustomShape 16"/>
          <p:cNvSpPr/>
          <p:nvPr/>
        </p:nvSpPr>
        <p:spPr>
          <a:xfrm>
            <a:off x="672120" y="1420560"/>
            <a:ext cx="8110440" cy="70020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Im </a:t>
            </a:r>
            <a:r>
              <a:rPr b="1" lang="en-US" sz="2000" spc="-1" strike="noStrike">
                <a:solidFill>
                  <a:srgbClr val="c00000"/>
                </a:solidFill>
                <a:latin typeface="Calibri"/>
              </a:rPr>
              <a:t>Monopol</a:t>
            </a:r>
            <a:r>
              <a:rPr b="0" lang="en-US" sz="2000" spc="-1" strike="noStrike">
                <a:solidFill>
                  <a:srgbClr val="000000"/>
                </a:solidFill>
                <a:latin typeface="Calibri"/>
              </a:rPr>
              <a:t> kann der Anbieter den Preis </a:t>
            </a:r>
            <a:r>
              <a:rPr b="0" i="1" lang="en-US" sz="2000" spc="-1" strike="noStrike">
                <a:solidFill>
                  <a:srgbClr val="000000"/>
                </a:solidFill>
                <a:latin typeface="Calibri"/>
              </a:rPr>
              <a:t>p(Q) </a:t>
            </a:r>
            <a:r>
              <a:rPr b="0" lang="en-US" sz="2000" spc="-1" strike="noStrike">
                <a:solidFill>
                  <a:srgbClr val="000000"/>
                </a:solidFill>
                <a:latin typeface="Calibri"/>
              </a:rPr>
              <a:t>beeinflussen, um seinen Gewinn zu maximieren. Der Preis ist nicht mehr extern gegeben.</a:t>
            </a:r>
            <a:endParaRPr b="0" lang="en-US" sz="2000" spc="-1" strike="noStrike">
              <a:latin typeface="Arial"/>
            </a:endParaRPr>
          </a:p>
        </p:txBody>
      </p:sp>
      <p:sp>
        <p:nvSpPr>
          <p:cNvPr id="1254" name="CustomShape 17"/>
          <p:cNvSpPr/>
          <p:nvPr/>
        </p:nvSpPr>
        <p:spPr>
          <a:xfrm>
            <a:off x="1527120" y="6117480"/>
            <a:ext cx="811044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NB: Der Preis  liegt </a:t>
            </a:r>
            <a:r>
              <a:rPr b="1" lang="en-US" sz="2000" spc="-1" strike="noStrike">
                <a:solidFill>
                  <a:srgbClr val="c00000"/>
                </a:solidFill>
                <a:latin typeface="Calibri"/>
              </a:rPr>
              <a:t>über</a:t>
            </a:r>
            <a:r>
              <a:rPr b="0" lang="en-US" sz="2000" spc="-1" strike="noStrike">
                <a:solidFill>
                  <a:srgbClr val="000000"/>
                </a:solidFill>
                <a:latin typeface="Calibri"/>
              </a:rPr>
              <a:t> den Grenzkosten .</a:t>
            </a:r>
            <a:endParaRPr b="0" lang="en-US" sz="2000" spc="-1" strike="noStrike">
              <a:latin typeface="Arial"/>
            </a:endParaRPr>
          </a:p>
        </p:txBody>
      </p:sp>
      <p:sp>
        <p:nvSpPr>
          <p:cNvPr id="1255" name="CustomShape 18"/>
          <p:cNvSpPr/>
          <p:nvPr/>
        </p:nvSpPr>
        <p:spPr>
          <a:xfrm>
            <a:off x="1527120" y="6117480"/>
            <a:ext cx="8110440" cy="567000"/>
          </a:xfrm>
          <a:prstGeom prst="rect">
            <a:avLst/>
          </a:prstGeom>
          <a:blipFill rotWithShape="0">
            <a:blip r:embed="rId4"/>
            <a:stretch>
              <a:fillRect l="-748" t="0" r="0" b="-1068"/>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6" name="TextShape 1"/>
          <p:cNvSpPr txBox="1"/>
          <p:nvPr/>
        </p:nvSpPr>
        <p:spPr>
          <a:xfrm>
            <a:off x="1911240" y="50760"/>
            <a:ext cx="674640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Preiselastizität der Nachfrage</a:t>
            </a:r>
            <a:endParaRPr b="0" lang="en-US" sz="2800" spc="-1" strike="noStrike">
              <a:solidFill>
                <a:srgbClr val="000000"/>
              </a:solidFill>
              <a:latin typeface="Book Antiqua"/>
            </a:endParaRPr>
          </a:p>
        </p:txBody>
      </p:sp>
      <p:sp>
        <p:nvSpPr>
          <p:cNvPr id="1257" name="CustomShape 2"/>
          <p:cNvSpPr/>
          <p:nvPr/>
        </p:nvSpPr>
        <p:spPr>
          <a:xfrm>
            <a:off x="1017720" y="4129920"/>
            <a:ext cx="7854480" cy="2394720"/>
          </a:xfrm>
          <a:prstGeom prst="rect">
            <a:avLst/>
          </a:prstGeom>
          <a:noFill/>
          <a:ln>
            <a:noFill/>
          </a:ln>
        </p:spPr>
        <p:style>
          <a:lnRef idx="0"/>
          <a:fillRef idx="0"/>
          <a:effectRef idx="0"/>
          <a:fontRef idx="minor"/>
        </p:style>
        <p:txBody>
          <a:bodyPr lIns="90000" rIns="90000" tIns="45000" bIns="45000" anchor="ctr"/>
          <a:p>
            <a:pPr>
              <a:lnSpc>
                <a:spcPct val="105000"/>
              </a:lnSpc>
            </a:pPr>
            <a:r>
              <a:rPr b="0" lang="en-US" sz="1800" spc="-1" strike="noStrike">
                <a:solidFill>
                  <a:srgbClr val="000000"/>
                </a:solidFill>
                <a:latin typeface="Times New Roman"/>
              </a:rPr>
              <a:t>Preiselastizität:</a:t>
            </a:r>
            <a:r>
              <a:rPr b="0" lang="en-US" sz="1800" spc="-1" strike="noStrike">
                <a:solidFill>
                  <a:srgbClr val="000000"/>
                </a:solidFill>
                <a:latin typeface="Times New Roman"/>
              </a:rPr>
              <a:t>	</a:t>
            </a:r>
            <a:r>
              <a:rPr b="0" lang="en-US" sz="1800" spc="-1" strike="noStrike">
                <a:solidFill>
                  <a:srgbClr val="000000"/>
                </a:solidFill>
                <a:latin typeface="Times New Roman"/>
              </a:rPr>
              <a:t>- Relative Änderung des Angebots oder der Nachfrage im </a:t>
            </a:r>
            <a:r>
              <a:rPr b="0" lang="en-US" sz="1800" spc="-1" strike="noStrike">
                <a:solidFill>
                  <a:srgbClr val="000000"/>
                </a:solidFill>
                <a:latin typeface="Times New Roman"/>
              </a:rPr>
              <a:t>	</a:t>
            </a:r>
            <a:r>
              <a:rPr b="0" lang="en-US" sz="1800" spc="-1" strike="noStrike">
                <a:solidFill>
                  <a:srgbClr val="000000"/>
                </a:solidFill>
                <a:latin typeface="Times New Roman"/>
              </a:rPr>
              <a:t>	</a:t>
            </a:r>
            <a:r>
              <a:rPr b="0" lang="en-US" sz="1800" spc="-1" strike="noStrike">
                <a:solidFill>
                  <a:srgbClr val="000000"/>
                </a:solidFill>
                <a:latin typeface="Times New Roman"/>
              </a:rPr>
              <a:t>	</a:t>
            </a:r>
            <a:r>
              <a:rPr b="0" lang="en-US" sz="1800" spc="-1" strike="noStrike">
                <a:solidFill>
                  <a:srgbClr val="000000"/>
                </a:solidFill>
                <a:latin typeface="Times New Roman"/>
              </a:rPr>
              <a:t>Anschluss an eine Preisänderung</a:t>
            </a:r>
            <a:endParaRPr b="0" lang="en-US" sz="1800" spc="-1" strike="noStrike">
              <a:latin typeface="Arial"/>
            </a:endParaRPr>
          </a:p>
          <a:p>
            <a:pPr>
              <a:lnSpc>
                <a:spcPct val="105000"/>
              </a:lnSpc>
            </a:pPr>
            <a:endParaRPr b="0" lang="en-US" sz="1800" spc="-1" strike="noStrike">
              <a:latin typeface="Arial"/>
            </a:endParaRPr>
          </a:p>
          <a:p>
            <a:pPr>
              <a:lnSpc>
                <a:spcPct val="105000"/>
              </a:lnSpc>
            </a:pPr>
            <a:r>
              <a:rPr b="0" i="1" lang="en-US" sz="1800" spc="-1" strike="noStrike">
                <a:solidFill>
                  <a:srgbClr val="000000"/>
                </a:solidFill>
                <a:latin typeface="Times New Roman"/>
              </a:rPr>
              <a:t>Je höher der Betrag der Preiselastizität, desto stärker reagiert die Menge auf die Preisänderung</a:t>
            </a:r>
            <a:endParaRPr b="0" lang="en-US" sz="1800" spc="-1" strike="noStrike">
              <a:latin typeface="Arial"/>
            </a:endParaRPr>
          </a:p>
          <a:p>
            <a:pPr>
              <a:lnSpc>
                <a:spcPct val="105000"/>
              </a:lnSpc>
            </a:pPr>
            <a:r>
              <a:rPr b="0" i="1" lang="en-US" sz="1800" spc="-1" strike="noStrike">
                <a:solidFill>
                  <a:srgbClr val="000000"/>
                </a:solidFill>
                <a:latin typeface="Times New Roman"/>
              </a:rPr>
              <a:t>Preiselastizität eines Gesamtmarktes tendenziell, geringer als die Elastizität eines einzelnen Gutes – Substitutionseffekt bei Preisänderung, gegen ein anderes ausgetauscht</a:t>
            </a:r>
            <a:endParaRPr b="0" lang="en-US" sz="1800" spc="-1" strike="noStrike">
              <a:latin typeface="Arial"/>
            </a:endParaRPr>
          </a:p>
        </p:txBody>
      </p:sp>
      <p:pic>
        <p:nvPicPr>
          <p:cNvPr id="1258" name="" descr=""/>
          <p:cNvPicPr/>
          <p:nvPr/>
        </p:nvPicPr>
        <p:blipFill>
          <a:blip r:embed="rId1"/>
          <a:stretch/>
        </p:blipFill>
        <p:spPr>
          <a:xfrm>
            <a:off x="3276720" y="1003320"/>
            <a:ext cx="5232240" cy="4470480"/>
          </a:xfrm>
          <a:prstGeom prst="rect">
            <a:avLst/>
          </a:prstGeom>
          <a:ln>
            <a:noFill/>
          </a:ln>
        </p:spPr>
      </p:pic>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9" name="TextShape 1"/>
          <p:cNvSpPr txBox="1"/>
          <p:nvPr/>
        </p:nvSpPr>
        <p:spPr>
          <a:xfrm>
            <a:off x="18432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Spezialfall: Lineare Preis-Absatz-Funktion</a:t>
            </a:r>
            <a:endParaRPr b="0" lang="en-US" sz="2800" spc="-1" strike="noStrike">
              <a:solidFill>
                <a:srgbClr val="000000"/>
              </a:solidFill>
              <a:latin typeface="Book Antiqua"/>
            </a:endParaRPr>
          </a:p>
        </p:txBody>
      </p:sp>
      <p:sp>
        <p:nvSpPr>
          <p:cNvPr id="1260" name="CustomShape 2"/>
          <p:cNvSpPr/>
          <p:nvPr/>
        </p:nvSpPr>
        <p:spPr>
          <a:xfrm>
            <a:off x="0" y="3249720"/>
            <a:ext cx="9143640" cy="360"/>
          </a:xfrm>
          <a:prstGeom prst="rect">
            <a:avLst/>
          </a:prstGeom>
          <a:noFill/>
          <a:ln>
            <a:noFill/>
          </a:ln>
        </p:spPr>
        <p:style>
          <a:lnRef idx="0"/>
          <a:fillRef idx="0"/>
          <a:effectRef idx="0"/>
          <a:fontRef idx="minor"/>
        </p:style>
      </p:sp>
      <p:sp>
        <p:nvSpPr>
          <p:cNvPr id="1261" name="CustomShape 3"/>
          <p:cNvSpPr/>
          <p:nvPr/>
        </p:nvSpPr>
        <p:spPr>
          <a:xfrm>
            <a:off x="0" y="3249720"/>
            <a:ext cx="9143640" cy="360"/>
          </a:xfrm>
          <a:prstGeom prst="rect">
            <a:avLst/>
          </a:prstGeom>
          <a:noFill/>
          <a:ln>
            <a:noFill/>
          </a:ln>
        </p:spPr>
        <p:style>
          <a:lnRef idx="0"/>
          <a:fillRef idx="0"/>
          <a:effectRef idx="0"/>
          <a:fontRef idx="minor"/>
        </p:style>
      </p:sp>
      <p:sp>
        <p:nvSpPr>
          <p:cNvPr id="1262" name="CustomShape 4"/>
          <p:cNvSpPr/>
          <p:nvPr/>
        </p:nvSpPr>
        <p:spPr>
          <a:xfrm>
            <a:off x="0" y="3249720"/>
            <a:ext cx="9143640" cy="360"/>
          </a:xfrm>
          <a:prstGeom prst="rect">
            <a:avLst/>
          </a:prstGeom>
          <a:noFill/>
          <a:ln>
            <a:noFill/>
          </a:ln>
        </p:spPr>
        <p:style>
          <a:lnRef idx="0"/>
          <a:fillRef idx="0"/>
          <a:effectRef idx="0"/>
          <a:fontRef idx="minor"/>
        </p:style>
      </p:sp>
      <p:sp>
        <p:nvSpPr>
          <p:cNvPr id="1263" name="CustomShape 5"/>
          <p:cNvSpPr/>
          <p:nvPr/>
        </p:nvSpPr>
        <p:spPr>
          <a:xfrm>
            <a:off x="0" y="3224160"/>
            <a:ext cx="9143640" cy="360"/>
          </a:xfrm>
          <a:prstGeom prst="rect">
            <a:avLst/>
          </a:prstGeom>
          <a:noFill/>
          <a:ln>
            <a:noFill/>
          </a:ln>
        </p:spPr>
        <p:style>
          <a:lnRef idx="0"/>
          <a:fillRef idx="0"/>
          <a:effectRef idx="0"/>
          <a:fontRef idx="minor"/>
        </p:style>
      </p:sp>
      <p:sp>
        <p:nvSpPr>
          <p:cNvPr id="1264" name="CustomShape 6"/>
          <p:cNvSpPr/>
          <p:nvPr/>
        </p:nvSpPr>
        <p:spPr>
          <a:xfrm>
            <a:off x="1749600" y="1810800"/>
            <a:ext cx="5803200" cy="365040"/>
          </a:xfrm>
          <a:prstGeom prst="rect">
            <a:avLst/>
          </a:prstGeom>
          <a:noFill/>
          <a:ln>
            <a:noFill/>
          </a:ln>
        </p:spPr>
        <p:style>
          <a:lnRef idx="0"/>
          <a:fillRef idx="0"/>
          <a:effectRef idx="0"/>
          <a:fontRef idx="minor"/>
        </p:style>
        <p:txBody>
          <a:bodyPr wrap="none" lIns="90000" rIns="90000" tIns="45000" bIns="45000" anchor="ctr"/>
          <a:p>
            <a:pPr>
              <a:lnSpc>
                <a:spcPct val="100000"/>
              </a:lnSpc>
            </a:pPr>
            <a:r>
              <a:rPr b="0" lang="en-US" sz="1800" spc="-1" strike="noStrike">
                <a:solidFill>
                  <a:srgbClr val="000000"/>
                </a:solidFill>
                <a:latin typeface="Arial"/>
              </a:rPr>
              <a:t>Preis-Absatz-Funktion         (inverse Nachfragefunktion)</a:t>
            </a:r>
            <a:endParaRPr b="0" lang="en-US" sz="1800" spc="-1" strike="noStrike">
              <a:latin typeface="Arial"/>
            </a:endParaRPr>
          </a:p>
        </p:txBody>
      </p:sp>
      <p:sp>
        <p:nvSpPr>
          <p:cNvPr id="1265" name="CustomShape 7"/>
          <p:cNvSpPr/>
          <p:nvPr/>
        </p:nvSpPr>
        <p:spPr>
          <a:xfrm>
            <a:off x="1041480" y="1809000"/>
            <a:ext cx="7219440" cy="369000"/>
          </a:xfrm>
          <a:prstGeom prst="rect">
            <a:avLst/>
          </a:prstGeom>
          <a:blipFill rotWithShape="0">
            <a:blip r:embed="rId1"/>
            <a:stretch>
              <a:fillRect l="-757" t="-8315" r="0" b="-26622"/>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1266" name="CustomShape 8"/>
          <p:cNvSpPr/>
          <p:nvPr/>
        </p:nvSpPr>
        <p:spPr>
          <a:xfrm>
            <a:off x="3268800" y="2530080"/>
            <a:ext cx="1147320" cy="365040"/>
          </a:xfrm>
          <a:prstGeom prst="rect">
            <a:avLst/>
          </a:prstGeom>
          <a:noFill/>
          <a:ln>
            <a:noFill/>
          </a:ln>
        </p:spPr>
        <p:style>
          <a:lnRef idx="0"/>
          <a:fillRef idx="0"/>
          <a:effectRef idx="0"/>
          <a:fontRef idx="minor"/>
        </p:style>
        <p:txBody>
          <a:bodyPr wrap="none" lIns="90000" rIns="90000" tIns="45000" bIns="45000" anchor="ctr"/>
          <a:p>
            <a:pPr>
              <a:lnSpc>
                <a:spcPct val="100000"/>
              </a:lnSpc>
            </a:pPr>
            <a:r>
              <a:rPr b="0" lang="en-US" sz="1800" spc="-1" strike="noStrike">
                <a:solidFill>
                  <a:srgbClr val="000000"/>
                </a:solidFill>
                <a:latin typeface="Arial"/>
              </a:rPr>
              <a:t>Umsatz   </a:t>
            </a:r>
            <a:endParaRPr b="0" lang="en-US" sz="1800" spc="-1" strike="noStrike">
              <a:latin typeface="Arial"/>
            </a:endParaRPr>
          </a:p>
        </p:txBody>
      </p:sp>
      <p:sp>
        <p:nvSpPr>
          <p:cNvPr id="1267" name="CustomShape 9"/>
          <p:cNvSpPr/>
          <p:nvPr/>
        </p:nvSpPr>
        <p:spPr>
          <a:xfrm>
            <a:off x="2201760" y="2528280"/>
            <a:ext cx="3281400" cy="369000"/>
          </a:xfrm>
          <a:prstGeom prst="rect">
            <a:avLst/>
          </a:prstGeom>
          <a:blipFill rotWithShape="0">
            <a:blip r:embed="rId2"/>
            <a:stretch>
              <a:fillRect l="-1479" t="-8315" r="0" b="-26622"/>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1268" name="CustomShape 10"/>
          <p:cNvSpPr/>
          <p:nvPr/>
        </p:nvSpPr>
        <p:spPr>
          <a:xfrm>
            <a:off x="2840400" y="3206520"/>
            <a:ext cx="1552680" cy="365040"/>
          </a:xfrm>
          <a:prstGeom prst="rect">
            <a:avLst/>
          </a:prstGeom>
          <a:noFill/>
          <a:ln>
            <a:noFill/>
          </a:ln>
        </p:spPr>
        <p:style>
          <a:lnRef idx="0"/>
          <a:fillRef idx="0"/>
          <a:effectRef idx="0"/>
          <a:fontRef idx="minor"/>
        </p:style>
        <p:txBody>
          <a:bodyPr wrap="none" lIns="90000" rIns="90000" tIns="45000" bIns="45000" anchor="ctr"/>
          <a:p>
            <a:pPr>
              <a:lnSpc>
                <a:spcPct val="100000"/>
              </a:lnSpc>
            </a:pPr>
            <a:r>
              <a:rPr b="0" lang="en-US" sz="1800" spc="-1" strike="noStrike">
                <a:solidFill>
                  <a:srgbClr val="000000"/>
                </a:solidFill>
                <a:latin typeface="Arial"/>
              </a:rPr>
              <a:t>Grenzerlös    </a:t>
            </a:r>
            <a:endParaRPr b="0" lang="en-US" sz="1800" spc="-1" strike="noStrike">
              <a:latin typeface="Arial"/>
            </a:endParaRPr>
          </a:p>
        </p:txBody>
      </p:sp>
      <p:sp>
        <p:nvSpPr>
          <p:cNvPr id="1269" name="CustomShape 11"/>
          <p:cNvSpPr/>
          <p:nvPr/>
        </p:nvSpPr>
        <p:spPr>
          <a:xfrm>
            <a:off x="1843200" y="3126240"/>
            <a:ext cx="3547080" cy="525960"/>
          </a:xfrm>
          <a:prstGeom prst="rect">
            <a:avLst/>
          </a:prstGeom>
          <a:blipFill rotWithShape="0">
            <a:blip r:embed="rId3"/>
            <a:stretch>
              <a:fillRect l="-1371" t="0" r="0" b="-5775"/>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
        <p:nvSpPr>
          <p:cNvPr id="1270" name="CustomShape 12"/>
          <p:cNvSpPr/>
          <p:nvPr/>
        </p:nvSpPr>
        <p:spPr>
          <a:xfrm>
            <a:off x="1876680" y="3845880"/>
            <a:ext cx="6234480" cy="365040"/>
          </a:xfrm>
          <a:prstGeom prst="rect">
            <a:avLst/>
          </a:prstGeom>
          <a:noFill/>
          <a:ln>
            <a:noFill/>
          </a:ln>
        </p:spPr>
        <p:style>
          <a:lnRef idx="0"/>
          <a:fillRef idx="0"/>
          <a:effectRef idx="0"/>
          <a:fontRef idx="minor"/>
        </p:style>
        <p:txBody>
          <a:bodyPr wrap="none" lIns="90000" rIns="90000" tIns="45000" bIns="45000" anchor="ctr"/>
          <a:p>
            <a:pPr>
              <a:lnSpc>
                <a:spcPct val="100000"/>
              </a:lnSpc>
            </a:pPr>
            <a:r>
              <a:rPr b="0" lang="en-US" sz="1800" spc="-1" strike="noStrike">
                <a:solidFill>
                  <a:srgbClr val="000000"/>
                </a:solidFill>
                <a:latin typeface="Arial"/>
              </a:rPr>
              <a:t>(Gerade mit </a:t>
            </a:r>
            <a:r>
              <a:rPr b="1" lang="en-US" sz="1800" spc="-1" strike="noStrike">
                <a:solidFill>
                  <a:srgbClr val="cc3300"/>
                </a:solidFill>
                <a:latin typeface="Arial"/>
              </a:rPr>
              <a:t>doppelter</a:t>
            </a:r>
            <a:r>
              <a:rPr b="0" lang="en-US" sz="1800" spc="-1" strike="noStrike">
                <a:solidFill>
                  <a:srgbClr val="000000"/>
                </a:solidFill>
                <a:latin typeface="Arial"/>
              </a:rPr>
              <a:t> Steigung der Preis-Absatz-Funktion)</a:t>
            </a:r>
            <a:endParaRPr b="0" lang="en-US" sz="1800" spc="-1" strike="noStrike">
              <a:latin typeface="Arial"/>
            </a:endParaRPr>
          </a:p>
        </p:txBody>
      </p:sp>
      <p:sp>
        <p:nvSpPr>
          <p:cNvPr id="1271" name="CustomShape 13"/>
          <p:cNvSpPr/>
          <p:nvPr/>
        </p:nvSpPr>
        <p:spPr>
          <a:xfrm>
            <a:off x="2212200" y="4840920"/>
            <a:ext cx="3792960" cy="365040"/>
          </a:xfrm>
          <a:prstGeom prst="rect">
            <a:avLst/>
          </a:prstGeom>
          <a:noFill/>
          <a:ln>
            <a:noFill/>
          </a:ln>
        </p:spPr>
        <p:style>
          <a:lnRef idx="0"/>
          <a:fillRef idx="0"/>
          <a:effectRef idx="0"/>
          <a:fontRef idx="minor"/>
        </p:style>
        <p:txBody>
          <a:bodyPr wrap="none" lIns="90000" rIns="90000" tIns="45000" bIns="45000" anchor="ctr"/>
          <a:p>
            <a:pPr>
              <a:lnSpc>
                <a:spcPct val="100000"/>
              </a:lnSpc>
            </a:pPr>
            <a:r>
              <a:rPr b="0" lang="en-US" sz="1800" spc="-1" strike="noStrike">
                <a:solidFill>
                  <a:srgbClr val="000000"/>
                </a:solidFill>
                <a:latin typeface="Arial"/>
              </a:rPr>
              <a:t>Gewinnmaximum des Monopolisten</a:t>
            </a:r>
            <a:endParaRPr b="0" lang="en-US" sz="1800" spc="-1" strike="noStrike">
              <a:latin typeface="Arial"/>
            </a:endParaRPr>
          </a:p>
        </p:txBody>
      </p:sp>
      <mc:AlternateContent>
        <mc:Choice xmlns:a14="http://schemas.microsoft.com/office/drawing/2010/main" Requires="a14">
          <p:sp>
            <p:nvSpPr>
              <p:cNvPr id="1272" name="Formula 14"/>
              <p:cNvSpPr txBox="1"/>
              <p:nvPr/>
            </p:nvSpPr>
            <p:spPr>
              <a:xfrm>
                <a:off x="2144880" y="5504760"/>
                <a:ext cx="4503600" cy="659160"/>
              </a:xfrm>
              <a:prstGeom prst="rect">
                <a:avLst/>
              </a:prstGeom>
            </p:spPr>
            <p:txBody>
              <a:bodyPr/>
              <a:p>
                <a14:m>
                  <m:oMath xmlns:m="http://schemas.openxmlformats.org/officeDocument/2006/math">
                    <m:r>
                      <m:t xml:space="preserve">a</m:t>
                    </m:r>
                    <m:r>
                      <m:t xml:space="preserve">−</m:t>
                    </m:r>
                    <m:r>
                      <m:t xml:space="preserve">2</m:t>
                    </m:r>
                    <m:r>
                      <m:t xml:space="preserve">∙</m:t>
                    </m:r>
                    <m:r>
                      <m:t xml:space="preserve">𝑏</m:t>
                    </m:r>
                    <m:r>
                      <m:t xml:space="preserve">∙</m:t>
                    </m:r>
                    <m:r>
                      <m:t xml:space="preserve">𝑄</m:t>
                    </m:r>
                    <m:r>
                      <m:t xml:space="preserve">−</m:t>
                    </m:r>
                    <m:f>
                      <m:num>
                        <m:r>
                          <m:t xml:space="preserve">𝑑</m:t>
                        </m:r>
                        <m:r>
                          <m:t xml:space="preserve">𝐾</m:t>
                        </m:r>
                      </m:num>
                      <m:den>
                        <m:r>
                          <m:t xml:space="preserve">𝑑𝑄</m:t>
                        </m:r>
                      </m:den>
                    </m:f>
                    <m:r>
                      <m:t xml:space="preserve">=</m:t>
                    </m:r>
                    <m:r>
                      <m:t xml:space="preserve">0</m:t>
                    </m:r>
                    <m:r>
                      <m:t xml:space="preserve">⇒</m:t>
                    </m:r>
                    <m:r>
                      <m:t xml:space="preserve">a</m:t>
                    </m:r>
                    <m:r>
                      <m:t xml:space="preserve">−</m:t>
                    </m:r>
                    <m:r>
                      <m:t xml:space="preserve">2</m:t>
                    </m:r>
                    <m:r>
                      <m:t xml:space="preserve">∙</m:t>
                    </m:r>
                    <m:r>
                      <m:t xml:space="preserve">𝑏</m:t>
                    </m:r>
                    <m:r>
                      <m:t xml:space="preserve">∙</m:t>
                    </m:r>
                    <m:r>
                      <m:t xml:space="preserve">𝑄</m:t>
                    </m:r>
                    <m:r>
                      <m:t xml:space="preserve">=</m:t>
                    </m:r>
                    <m:f>
                      <m:num>
                        <m:r>
                          <m:t xml:space="preserve">𝑑𝐾</m:t>
                        </m:r>
                      </m:num>
                      <m:den>
                        <m:r>
                          <m:t xml:space="preserve">𝑑𝑄</m:t>
                        </m:r>
                      </m:den>
                    </m:f>
                  </m:oMath>
                </a14:m>
              </a:p>
            </p:txBody>
          </p:sp>
        </mc:Choice>
        <mc:Fallback/>
      </mc:AlternateContent>
      <p:sp>
        <p:nvSpPr>
          <p:cNvPr id="1273" name="CustomShape 15"/>
          <p:cNvSpPr/>
          <p:nvPr/>
        </p:nvSpPr>
        <p:spPr>
          <a:xfrm>
            <a:off x="2144880" y="5504760"/>
            <a:ext cx="4503600" cy="659160"/>
          </a:xfrm>
          <a:prstGeom prst="rect">
            <a:avLst/>
          </a:prstGeom>
          <a:blipFill rotWithShape="0">
            <a:blip r:embed="rId4"/>
            <a:stretch>
              <a:fillRect/>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4" name="TextShape 1"/>
          <p:cNvSpPr txBox="1"/>
          <p:nvPr/>
        </p:nvSpPr>
        <p:spPr>
          <a:xfrm>
            <a:off x="1908000" y="380880"/>
            <a:ext cx="670212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Lineare Preis-Absatz-Funktion</a:t>
            </a:r>
            <a:endParaRPr b="0" lang="en-US" sz="2800" spc="-1" strike="noStrike">
              <a:solidFill>
                <a:srgbClr val="000000"/>
              </a:solidFill>
              <a:latin typeface="Book Antiqua"/>
            </a:endParaRPr>
          </a:p>
        </p:txBody>
      </p:sp>
      <p:sp>
        <p:nvSpPr>
          <p:cNvPr id="1275" name="CustomShape 2"/>
          <p:cNvSpPr/>
          <p:nvPr/>
        </p:nvSpPr>
        <p:spPr>
          <a:xfrm>
            <a:off x="6227640" y="5097600"/>
            <a:ext cx="2458800" cy="364680"/>
          </a:xfrm>
          <a:prstGeom prst="rect">
            <a:avLst/>
          </a:prstGeom>
          <a:noFill/>
          <a:ln>
            <a:noFill/>
          </a:ln>
        </p:spPr>
        <p:style>
          <a:lnRef idx="0"/>
          <a:fillRef idx="0"/>
          <a:effectRef idx="0"/>
          <a:fontRef idx="minor"/>
        </p:style>
        <p:txBody>
          <a:bodyPr lIns="90000" rIns="90000" tIns="45000" bIns="45000"/>
          <a:p>
            <a:pPr>
              <a:lnSpc>
                <a:spcPct val="100000"/>
              </a:lnSpc>
              <a:spcBef>
                <a:spcPts val="901"/>
              </a:spcBef>
            </a:pPr>
            <a:r>
              <a:rPr b="0" lang="en-US" sz="1800" spc="-1" strike="noStrike">
                <a:solidFill>
                  <a:srgbClr val="000000"/>
                </a:solidFill>
                <a:latin typeface="Arial"/>
              </a:rPr>
              <a:t>Erlös </a:t>
            </a:r>
            <a:r>
              <a:rPr b="0" i="1" lang="en-US" sz="1800" spc="-1" strike="noStrike">
                <a:solidFill>
                  <a:srgbClr val="000000"/>
                </a:solidFill>
                <a:latin typeface="Arial"/>
              </a:rPr>
              <a:t>E</a:t>
            </a:r>
            <a:r>
              <a:rPr b="0" lang="en-US" sz="1800" spc="-1" strike="noStrike">
                <a:solidFill>
                  <a:srgbClr val="000000"/>
                </a:solidFill>
                <a:latin typeface="Arial"/>
              </a:rPr>
              <a:t> = </a:t>
            </a:r>
            <a:r>
              <a:rPr b="0" i="1" lang="en-US" sz="1800" spc="-1" strike="noStrike">
                <a:solidFill>
                  <a:srgbClr val="000000"/>
                </a:solidFill>
                <a:latin typeface="Arial"/>
              </a:rPr>
              <a:t>p </a:t>
            </a:r>
            <a:r>
              <a:rPr b="0" i="1" lang="en-US" sz="1800" spc="-1" strike="noStrike">
                <a:solidFill>
                  <a:srgbClr val="000000"/>
                </a:solidFill>
                <a:latin typeface="Symbol"/>
              </a:rPr>
              <a:t></a:t>
            </a:r>
            <a:r>
              <a:rPr b="0" i="1" lang="en-US" sz="1800" spc="-1" strike="noStrike">
                <a:solidFill>
                  <a:srgbClr val="000000"/>
                </a:solidFill>
                <a:latin typeface="Arial"/>
              </a:rPr>
              <a:t> Q</a:t>
            </a:r>
            <a:endParaRPr b="0" lang="en-US" sz="1800" spc="-1" strike="noStrike">
              <a:latin typeface="Arial"/>
            </a:endParaRPr>
          </a:p>
        </p:txBody>
      </p:sp>
      <p:sp>
        <p:nvSpPr>
          <p:cNvPr id="1276" name="CustomShape 3"/>
          <p:cNvSpPr/>
          <p:nvPr/>
        </p:nvSpPr>
        <p:spPr>
          <a:xfrm>
            <a:off x="2800440" y="4695840"/>
            <a:ext cx="4470120" cy="1541160"/>
          </a:xfrm>
          <a:custGeom>
            <a:avLst/>
            <a:gdLst/>
            <a:ahLst/>
            <a:rect l="l" t="t" r="r" b="b"/>
            <a:pathLst>
              <a:path w="2880" h="1104">
                <a:moveTo>
                  <a:pt x="0" y="1104"/>
                </a:moveTo>
                <a:cubicBezTo>
                  <a:pt x="480" y="552"/>
                  <a:pt x="960" y="0"/>
                  <a:pt x="1440" y="0"/>
                </a:cubicBezTo>
                <a:cubicBezTo>
                  <a:pt x="1920" y="0"/>
                  <a:pt x="2640" y="920"/>
                  <a:pt x="2880" y="1104"/>
                </a:cubicBezTo>
              </a:path>
            </a:pathLst>
          </a:custGeom>
          <a:noFill/>
          <a:ln w="38160">
            <a:solidFill>
              <a:schemeClr val="accent1"/>
            </a:solidFill>
            <a:round/>
          </a:ln>
        </p:spPr>
        <p:style>
          <a:lnRef idx="0"/>
          <a:fillRef idx="0"/>
          <a:effectRef idx="0"/>
          <a:fontRef idx="minor"/>
        </p:style>
      </p:sp>
      <p:sp>
        <p:nvSpPr>
          <p:cNvPr id="1277" name="CustomShape 4"/>
          <p:cNvSpPr/>
          <p:nvPr/>
        </p:nvSpPr>
        <p:spPr>
          <a:xfrm>
            <a:off x="1892160" y="4361040"/>
            <a:ext cx="982440" cy="364680"/>
          </a:xfrm>
          <a:prstGeom prst="rect">
            <a:avLst/>
          </a:prstGeom>
          <a:noFill/>
          <a:ln>
            <a:noFill/>
          </a:ln>
        </p:spPr>
        <p:style>
          <a:lnRef idx="0"/>
          <a:fillRef idx="0"/>
          <a:effectRef idx="0"/>
          <a:fontRef idx="minor"/>
        </p:style>
        <p:txBody>
          <a:bodyPr lIns="90000" rIns="90000" tIns="45000" bIns="45000"/>
          <a:p>
            <a:pPr>
              <a:lnSpc>
                <a:spcPct val="100000"/>
              </a:lnSpc>
              <a:spcBef>
                <a:spcPts val="901"/>
              </a:spcBef>
            </a:pPr>
            <a:r>
              <a:rPr b="0" lang="en-US" sz="1800" spc="-1" strike="noStrike">
                <a:solidFill>
                  <a:srgbClr val="000000"/>
                </a:solidFill>
                <a:latin typeface="Arial"/>
              </a:rPr>
              <a:t>Erlös </a:t>
            </a:r>
            <a:r>
              <a:rPr b="0" i="1" lang="en-US" sz="1800" spc="-1" strike="noStrike">
                <a:solidFill>
                  <a:srgbClr val="000000"/>
                </a:solidFill>
                <a:latin typeface="Arial"/>
              </a:rPr>
              <a:t>E</a:t>
            </a:r>
            <a:endParaRPr b="0" lang="en-US" sz="1800" spc="-1" strike="noStrike">
              <a:latin typeface="Arial"/>
            </a:endParaRPr>
          </a:p>
        </p:txBody>
      </p:sp>
      <p:sp>
        <p:nvSpPr>
          <p:cNvPr id="1278" name="Line 5"/>
          <p:cNvSpPr/>
          <p:nvPr/>
        </p:nvSpPr>
        <p:spPr>
          <a:xfrm flipV="1">
            <a:off x="5035320" y="4628880"/>
            <a:ext cx="360" cy="1608120"/>
          </a:xfrm>
          <a:prstGeom prst="line">
            <a:avLst/>
          </a:prstGeom>
          <a:ln cap="rnd" w="9360">
            <a:solidFill>
              <a:schemeClr val="tx1"/>
            </a:solidFill>
            <a:custDash>
              <a:ds d="500000" sp="400000"/>
            </a:custDash>
            <a:round/>
          </a:ln>
        </p:spPr>
        <p:style>
          <a:lnRef idx="0"/>
          <a:fillRef idx="0"/>
          <a:effectRef idx="0"/>
          <a:fontRef idx="minor"/>
        </p:style>
      </p:sp>
      <p:sp>
        <p:nvSpPr>
          <p:cNvPr id="1279" name="Line 6"/>
          <p:cNvSpPr/>
          <p:nvPr/>
        </p:nvSpPr>
        <p:spPr>
          <a:xfrm flipV="1">
            <a:off x="2803320" y="4325760"/>
            <a:ext cx="360" cy="1895400"/>
          </a:xfrm>
          <a:prstGeom prst="line">
            <a:avLst/>
          </a:prstGeom>
          <a:ln w="25560">
            <a:solidFill>
              <a:schemeClr val="tx1"/>
            </a:solidFill>
            <a:round/>
            <a:tailEnd len="med" type="triangle" w="med"/>
          </a:ln>
        </p:spPr>
        <p:style>
          <a:lnRef idx="0"/>
          <a:fillRef idx="0"/>
          <a:effectRef idx="0"/>
          <a:fontRef idx="minor"/>
        </p:style>
      </p:sp>
      <p:sp>
        <p:nvSpPr>
          <p:cNvPr id="1280" name="Line 7"/>
          <p:cNvSpPr/>
          <p:nvPr/>
        </p:nvSpPr>
        <p:spPr>
          <a:xfrm>
            <a:off x="2801880" y="6215040"/>
            <a:ext cx="5524200" cy="360"/>
          </a:xfrm>
          <a:prstGeom prst="line">
            <a:avLst/>
          </a:prstGeom>
          <a:ln w="25560">
            <a:solidFill>
              <a:schemeClr val="tx1"/>
            </a:solidFill>
            <a:round/>
            <a:tailEnd len="med" type="triangle" w="med"/>
          </a:ln>
        </p:spPr>
        <p:style>
          <a:lnRef idx="0"/>
          <a:fillRef idx="0"/>
          <a:effectRef idx="0"/>
          <a:fontRef idx="minor"/>
        </p:style>
      </p:sp>
      <p:sp>
        <p:nvSpPr>
          <p:cNvPr id="1281" name="Line 8"/>
          <p:cNvSpPr/>
          <p:nvPr/>
        </p:nvSpPr>
        <p:spPr>
          <a:xfrm>
            <a:off x="2801880" y="1947600"/>
            <a:ext cx="4470120" cy="1797120"/>
          </a:xfrm>
          <a:prstGeom prst="line">
            <a:avLst/>
          </a:prstGeom>
          <a:ln w="38160">
            <a:solidFill>
              <a:schemeClr val="accent1"/>
            </a:solidFill>
            <a:round/>
          </a:ln>
        </p:spPr>
        <p:style>
          <a:lnRef idx="0"/>
          <a:fillRef idx="0"/>
          <a:effectRef idx="0"/>
          <a:fontRef idx="minor"/>
        </p:style>
      </p:sp>
      <p:sp>
        <p:nvSpPr>
          <p:cNvPr id="1282" name="CustomShape 9"/>
          <p:cNvSpPr/>
          <p:nvPr/>
        </p:nvSpPr>
        <p:spPr>
          <a:xfrm>
            <a:off x="4313160" y="2251080"/>
            <a:ext cx="4188960" cy="364680"/>
          </a:xfrm>
          <a:prstGeom prst="rect">
            <a:avLst/>
          </a:prstGeom>
          <a:noFill/>
          <a:ln>
            <a:noFill/>
          </a:ln>
        </p:spPr>
        <p:style>
          <a:lnRef idx="0"/>
          <a:fillRef idx="0"/>
          <a:effectRef idx="0"/>
          <a:fontRef idx="minor"/>
        </p:style>
        <p:txBody>
          <a:bodyPr lIns="90000" rIns="90000" tIns="45000" bIns="45000"/>
          <a:p>
            <a:pPr>
              <a:lnSpc>
                <a:spcPct val="100000"/>
              </a:lnSpc>
              <a:spcBef>
                <a:spcPts val="901"/>
              </a:spcBef>
            </a:pPr>
            <a:r>
              <a:rPr b="0" lang="en-US" sz="1800" spc="-1" strike="noStrike">
                <a:solidFill>
                  <a:srgbClr val="000000"/>
                </a:solidFill>
                <a:latin typeface="Arial"/>
              </a:rPr>
              <a:t>Preis-Absatz-Funktion </a:t>
            </a:r>
            <a:r>
              <a:rPr b="0" i="1" lang="en-US" sz="1800" spc="-1" strike="noStrike">
                <a:solidFill>
                  <a:srgbClr val="000000"/>
                </a:solidFill>
                <a:latin typeface="Arial"/>
              </a:rPr>
              <a:t>p=f</a:t>
            </a:r>
            <a:r>
              <a:rPr b="0" lang="en-US" sz="1800" spc="-1" strike="noStrike">
                <a:solidFill>
                  <a:srgbClr val="000000"/>
                </a:solidFill>
                <a:latin typeface="Arial"/>
              </a:rPr>
              <a:t>(</a:t>
            </a:r>
            <a:r>
              <a:rPr b="0" i="1" lang="en-US" sz="1800" spc="-1" strike="noStrike">
                <a:solidFill>
                  <a:srgbClr val="000000"/>
                </a:solidFill>
                <a:latin typeface="Arial"/>
              </a:rPr>
              <a:t>Q</a:t>
            </a:r>
            <a:r>
              <a:rPr b="0" lang="en-US" sz="1800" spc="-1" strike="noStrike">
                <a:solidFill>
                  <a:srgbClr val="000000"/>
                </a:solidFill>
                <a:latin typeface="Arial"/>
              </a:rPr>
              <a:t>)</a:t>
            </a:r>
            <a:endParaRPr b="0" lang="en-US" sz="1800" spc="-1" strike="noStrike">
              <a:latin typeface="Arial"/>
            </a:endParaRPr>
          </a:p>
        </p:txBody>
      </p:sp>
      <p:sp>
        <p:nvSpPr>
          <p:cNvPr id="1283" name="CustomShape 10"/>
          <p:cNvSpPr/>
          <p:nvPr/>
        </p:nvSpPr>
        <p:spPr>
          <a:xfrm>
            <a:off x="1908000" y="1681200"/>
            <a:ext cx="1042560" cy="364680"/>
          </a:xfrm>
          <a:prstGeom prst="rect">
            <a:avLst/>
          </a:prstGeom>
          <a:noFill/>
          <a:ln>
            <a:noFill/>
          </a:ln>
        </p:spPr>
        <p:style>
          <a:lnRef idx="0"/>
          <a:fillRef idx="0"/>
          <a:effectRef idx="0"/>
          <a:fontRef idx="minor"/>
        </p:style>
        <p:txBody>
          <a:bodyPr lIns="90000" rIns="90000" tIns="45000" bIns="45000"/>
          <a:p>
            <a:pPr>
              <a:lnSpc>
                <a:spcPct val="100000"/>
              </a:lnSpc>
              <a:spcBef>
                <a:spcPts val="901"/>
              </a:spcBef>
            </a:pPr>
            <a:r>
              <a:rPr b="0" lang="en-US" sz="1800" spc="-1" strike="noStrike">
                <a:solidFill>
                  <a:srgbClr val="000000"/>
                </a:solidFill>
                <a:latin typeface="Arial"/>
              </a:rPr>
              <a:t>Preis </a:t>
            </a:r>
            <a:r>
              <a:rPr b="0" i="1" lang="en-US" sz="1800" spc="-1" strike="noStrike">
                <a:solidFill>
                  <a:srgbClr val="000000"/>
                </a:solidFill>
                <a:latin typeface="Arial"/>
              </a:rPr>
              <a:t>p</a:t>
            </a:r>
            <a:endParaRPr b="0" lang="en-US" sz="1800" spc="-1" strike="noStrike">
              <a:latin typeface="Arial"/>
            </a:endParaRPr>
          </a:p>
        </p:txBody>
      </p:sp>
      <p:sp>
        <p:nvSpPr>
          <p:cNvPr id="1284" name="Line 11"/>
          <p:cNvSpPr/>
          <p:nvPr/>
        </p:nvSpPr>
        <p:spPr>
          <a:xfrm flipV="1">
            <a:off x="5037120" y="2746080"/>
            <a:ext cx="360" cy="998640"/>
          </a:xfrm>
          <a:prstGeom prst="line">
            <a:avLst/>
          </a:prstGeom>
          <a:ln cap="rnd" w="9360">
            <a:solidFill>
              <a:schemeClr val="tx1"/>
            </a:solidFill>
            <a:custDash>
              <a:ds d="500000" sp="400000"/>
            </a:custDash>
            <a:round/>
          </a:ln>
        </p:spPr>
        <p:style>
          <a:lnRef idx="0"/>
          <a:fillRef idx="0"/>
          <a:effectRef idx="0"/>
          <a:fontRef idx="minor"/>
        </p:style>
      </p:sp>
      <p:sp>
        <p:nvSpPr>
          <p:cNvPr id="1285" name="CustomShape 12"/>
          <p:cNvSpPr/>
          <p:nvPr/>
        </p:nvSpPr>
        <p:spPr>
          <a:xfrm>
            <a:off x="7050240" y="3678120"/>
            <a:ext cx="59508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s</a:t>
            </a:r>
            <a:endParaRPr b="0" lang="en-US" sz="1800" spc="-1" strike="noStrike">
              <a:latin typeface="Arial"/>
            </a:endParaRPr>
          </a:p>
        </p:txBody>
      </p:sp>
      <p:grpSp>
        <p:nvGrpSpPr>
          <p:cNvPr id="1286" name="Group 13"/>
          <p:cNvGrpSpPr/>
          <p:nvPr/>
        </p:nvGrpSpPr>
        <p:grpSpPr>
          <a:xfrm>
            <a:off x="2801880" y="1947960"/>
            <a:ext cx="2980800" cy="2256120"/>
            <a:chOff x="2801880" y="1947960"/>
            <a:chExt cx="2980800" cy="2256120"/>
          </a:xfrm>
        </p:grpSpPr>
        <p:sp>
          <p:nvSpPr>
            <p:cNvPr id="1287" name="CustomShape 14"/>
            <p:cNvSpPr/>
            <p:nvPr/>
          </p:nvSpPr>
          <p:spPr>
            <a:xfrm>
              <a:off x="2801880" y="1947960"/>
              <a:ext cx="2234880" cy="1784160"/>
            </a:xfrm>
            <a:custGeom>
              <a:avLst/>
              <a:gdLst/>
              <a:ahLst/>
              <a:rect l="l" t="t" r="r" b="b"/>
              <a:pathLst>
                <a:path w="1440" h="1287">
                  <a:moveTo>
                    <a:pt x="0" y="0"/>
                  </a:moveTo>
                  <a:lnTo>
                    <a:pt x="1440" y="1287"/>
                  </a:lnTo>
                </a:path>
              </a:pathLst>
            </a:custGeom>
            <a:noFill/>
            <a:ln cap="rnd" w="38160">
              <a:solidFill>
                <a:srgbClr val="ff6600"/>
              </a:solidFill>
              <a:custDash>
                <a:ds d="400000" sp="300000"/>
              </a:custDash>
              <a:round/>
            </a:ln>
          </p:spPr>
          <p:style>
            <a:lnRef idx="0"/>
            <a:fillRef idx="0"/>
            <a:effectRef idx="0"/>
            <a:fontRef idx="minor"/>
          </p:style>
        </p:sp>
        <p:sp>
          <p:nvSpPr>
            <p:cNvPr id="1288" name="CustomShape 15"/>
            <p:cNvSpPr/>
            <p:nvPr/>
          </p:nvSpPr>
          <p:spPr>
            <a:xfrm>
              <a:off x="2805120" y="3024360"/>
              <a:ext cx="1542600" cy="639000"/>
            </a:xfrm>
            <a:prstGeom prst="rect">
              <a:avLst/>
            </a:prstGeom>
            <a:noFill/>
            <a:ln>
              <a:noFill/>
            </a:ln>
          </p:spPr>
          <p:style>
            <a:lnRef idx="0"/>
            <a:fillRef idx="0"/>
            <a:effectRef idx="0"/>
            <a:fontRef idx="minor"/>
          </p:style>
          <p:txBody>
            <a:bodyPr lIns="90000" rIns="90000" tIns="45000" bIns="45000"/>
            <a:p>
              <a:pPr algn="r">
                <a:lnSpc>
                  <a:spcPct val="100000"/>
                </a:lnSpc>
                <a:spcBef>
                  <a:spcPts val="901"/>
                </a:spcBef>
              </a:pPr>
              <a:r>
                <a:rPr b="0" lang="en-US" sz="1800" spc="-1" strike="noStrike">
                  <a:solidFill>
                    <a:srgbClr val="000000"/>
                  </a:solidFill>
                  <a:latin typeface="Arial"/>
                </a:rPr>
                <a:t>Grenzerlös</a:t>
              </a:r>
              <a:br/>
              <a:r>
                <a:rPr b="0" lang="en-US" sz="1800" spc="-1" strike="noStrike">
                  <a:solidFill>
                    <a:srgbClr val="000000"/>
                  </a:solidFill>
                  <a:latin typeface="Arial"/>
                </a:rPr>
                <a:t>d</a:t>
              </a:r>
              <a:r>
                <a:rPr b="0" i="1" lang="en-US" sz="1800" spc="-1" strike="noStrike">
                  <a:solidFill>
                    <a:srgbClr val="000000"/>
                  </a:solidFill>
                  <a:latin typeface="Arial"/>
                </a:rPr>
                <a:t>E</a:t>
              </a:r>
              <a:r>
                <a:rPr b="0" lang="en-US" sz="1800" spc="-1" strike="noStrike">
                  <a:solidFill>
                    <a:srgbClr val="000000"/>
                  </a:solidFill>
                  <a:latin typeface="Arial"/>
                </a:rPr>
                <a:t>/d</a:t>
              </a:r>
              <a:r>
                <a:rPr b="0" i="1" lang="en-US" sz="1800" spc="-1" strike="noStrike">
                  <a:solidFill>
                    <a:srgbClr val="000000"/>
                  </a:solidFill>
                  <a:latin typeface="Arial"/>
                </a:rPr>
                <a:t>Q</a:t>
              </a:r>
              <a:endParaRPr b="0" lang="en-US" sz="1800" spc="-1" strike="noStrike">
                <a:latin typeface="Arial"/>
              </a:endParaRPr>
            </a:p>
          </p:txBody>
        </p:sp>
        <p:sp>
          <p:nvSpPr>
            <p:cNvPr id="1289" name="CustomShape 16"/>
            <p:cNvSpPr/>
            <p:nvPr/>
          </p:nvSpPr>
          <p:spPr>
            <a:xfrm>
              <a:off x="4740120" y="3678120"/>
              <a:ext cx="104256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s</a:t>
              </a:r>
              <a:r>
                <a:rPr b="0" i="1" lang="en-US" sz="1800" spc="-1" strike="noStrike">
                  <a:solidFill>
                    <a:srgbClr val="000000"/>
                  </a:solidFill>
                  <a:latin typeface="Arial"/>
                </a:rPr>
                <a:t>/2</a:t>
              </a:r>
              <a:endParaRPr b="0" lang="en-US" sz="1800" spc="-1" strike="noStrike">
                <a:latin typeface="Arial"/>
              </a:endParaRPr>
            </a:p>
          </p:txBody>
        </p:sp>
      </p:grpSp>
      <p:grpSp>
        <p:nvGrpSpPr>
          <p:cNvPr id="1290" name="Group 17"/>
          <p:cNvGrpSpPr/>
          <p:nvPr/>
        </p:nvGrpSpPr>
        <p:grpSpPr>
          <a:xfrm>
            <a:off x="3489480" y="1884240"/>
            <a:ext cx="5271840" cy="1360800"/>
            <a:chOff x="3489480" y="1884240"/>
            <a:chExt cx="5271840" cy="1360800"/>
          </a:xfrm>
        </p:grpSpPr>
        <p:sp>
          <p:nvSpPr>
            <p:cNvPr id="1291" name="CustomShape 18"/>
            <p:cNvSpPr/>
            <p:nvPr/>
          </p:nvSpPr>
          <p:spPr>
            <a:xfrm>
              <a:off x="5037120" y="2546280"/>
              <a:ext cx="1228320" cy="380160"/>
            </a:xfrm>
            <a:prstGeom prst="rect">
              <a:avLst/>
            </a:prstGeom>
            <a:noFill/>
            <a:ln>
              <a:noFill/>
            </a:ln>
          </p:spPr>
          <p:style>
            <a:lnRef idx="0"/>
            <a:fillRef idx="0"/>
            <a:effectRef idx="0"/>
            <a:fontRef idx="minor"/>
          </p:style>
          <p:txBody>
            <a:bodyPr lIns="90000" rIns="90000" tIns="45000" bIns="45000"/>
            <a:p>
              <a:pPr>
                <a:lnSpc>
                  <a:spcPct val="120000"/>
                </a:lnSpc>
                <a:spcBef>
                  <a:spcPts val="700"/>
                </a:spcBef>
              </a:pPr>
              <a:r>
                <a:rPr b="0" i="1" lang="en-US" sz="1400" spc="-1" strike="noStrike">
                  <a:solidFill>
                    <a:srgbClr val="000000"/>
                  </a:solidFill>
                  <a:latin typeface="Symbol"/>
                </a:rPr>
                <a:t></a:t>
              </a:r>
              <a:r>
                <a:rPr b="0" i="1" lang="en-US" sz="1400" spc="-1" strike="noStrike" baseline="-25000">
                  <a:solidFill>
                    <a:srgbClr val="000000"/>
                  </a:solidFill>
                  <a:latin typeface="Arial"/>
                </a:rPr>
                <a:t>pQ</a:t>
              </a:r>
              <a:r>
                <a:rPr b="0" lang="en-US" sz="1400" spc="-1" strike="noStrike">
                  <a:solidFill>
                    <a:srgbClr val="000000"/>
                  </a:solidFill>
                  <a:latin typeface="Arial"/>
                </a:rPr>
                <a:t>=-1</a:t>
              </a:r>
              <a:endParaRPr b="0" lang="en-US" sz="1400" spc="-1" strike="noStrike">
                <a:latin typeface="Arial"/>
              </a:endParaRPr>
            </a:p>
          </p:txBody>
        </p:sp>
        <p:sp>
          <p:nvSpPr>
            <p:cNvPr id="1292" name="CustomShape 19"/>
            <p:cNvSpPr/>
            <p:nvPr/>
          </p:nvSpPr>
          <p:spPr>
            <a:xfrm>
              <a:off x="6089760" y="2913120"/>
              <a:ext cx="2671560" cy="331920"/>
            </a:xfrm>
            <a:prstGeom prst="rect">
              <a:avLst/>
            </a:prstGeom>
            <a:noFill/>
            <a:ln>
              <a:noFill/>
            </a:ln>
          </p:spPr>
          <p:style>
            <a:lnRef idx="0"/>
            <a:fillRef idx="0"/>
            <a:effectRef idx="0"/>
            <a:fontRef idx="minor"/>
          </p:style>
          <p:txBody>
            <a:bodyPr lIns="90000" rIns="90000" tIns="45000" bIns="45000"/>
            <a:p>
              <a:pPr>
                <a:lnSpc>
                  <a:spcPct val="100000"/>
                </a:lnSpc>
                <a:spcBef>
                  <a:spcPts val="700"/>
                </a:spcBef>
              </a:pPr>
              <a:r>
                <a:rPr b="0" i="1" lang="en-US" sz="1400" spc="-1" strike="noStrike">
                  <a:solidFill>
                    <a:srgbClr val="000000"/>
                  </a:solidFill>
                  <a:latin typeface="Symbol"/>
                </a:rPr>
                <a:t></a:t>
              </a:r>
              <a:r>
                <a:rPr b="0" i="1" lang="en-US" sz="1400" spc="-1" strike="noStrike" baseline="-25000">
                  <a:solidFill>
                    <a:srgbClr val="000000"/>
                  </a:solidFill>
                  <a:latin typeface="Arial"/>
                </a:rPr>
                <a:t>pQ</a:t>
              </a:r>
              <a:r>
                <a:rPr b="0" lang="en-US" sz="1400" spc="-1" strike="noStrike">
                  <a:solidFill>
                    <a:srgbClr val="000000"/>
                  </a:solidFill>
                  <a:latin typeface="Arial"/>
                </a:rPr>
                <a:t>&gt;-1 (unelastischer Bereich)</a:t>
              </a:r>
              <a:endParaRPr b="0" lang="en-US" sz="1400" spc="-1" strike="noStrike">
                <a:latin typeface="Arial"/>
              </a:endParaRPr>
            </a:p>
          </p:txBody>
        </p:sp>
        <p:sp>
          <p:nvSpPr>
            <p:cNvPr id="1293" name="CustomShape 20"/>
            <p:cNvSpPr/>
            <p:nvPr/>
          </p:nvSpPr>
          <p:spPr>
            <a:xfrm>
              <a:off x="3489480" y="1884240"/>
              <a:ext cx="3427200" cy="380160"/>
            </a:xfrm>
            <a:prstGeom prst="rect">
              <a:avLst/>
            </a:prstGeom>
            <a:noFill/>
            <a:ln>
              <a:noFill/>
            </a:ln>
          </p:spPr>
          <p:style>
            <a:lnRef idx="0"/>
            <a:fillRef idx="0"/>
            <a:effectRef idx="0"/>
            <a:fontRef idx="minor"/>
          </p:style>
          <p:txBody>
            <a:bodyPr lIns="90000" rIns="90000" tIns="45000" bIns="45000"/>
            <a:p>
              <a:pPr>
                <a:lnSpc>
                  <a:spcPct val="120000"/>
                </a:lnSpc>
                <a:spcBef>
                  <a:spcPts val="700"/>
                </a:spcBef>
              </a:pPr>
              <a:r>
                <a:rPr b="0" i="1" lang="en-US" sz="1400" spc="-1" strike="noStrike">
                  <a:solidFill>
                    <a:srgbClr val="000000"/>
                  </a:solidFill>
                  <a:latin typeface="Symbol"/>
                </a:rPr>
                <a:t></a:t>
              </a:r>
              <a:r>
                <a:rPr b="0" i="1" lang="en-US" sz="1400" spc="-1" strike="noStrike" baseline="-25000">
                  <a:solidFill>
                    <a:srgbClr val="000000"/>
                  </a:solidFill>
                  <a:latin typeface="Arial"/>
                </a:rPr>
                <a:t>pQ</a:t>
              </a:r>
              <a:r>
                <a:rPr b="0" lang="en-US" sz="1400" spc="-1" strike="noStrike">
                  <a:solidFill>
                    <a:srgbClr val="000000"/>
                  </a:solidFill>
                  <a:latin typeface="Arial"/>
                </a:rPr>
                <a:t>&lt;-1 (elastischer Bereich)</a:t>
              </a:r>
              <a:endParaRPr b="0" lang="en-US" sz="1400" spc="-1" strike="noStrike">
                <a:latin typeface="Arial"/>
              </a:endParaRPr>
            </a:p>
          </p:txBody>
        </p:sp>
      </p:grpSp>
      <p:sp>
        <p:nvSpPr>
          <p:cNvPr id="1294" name="Line 21"/>
          <p:cNvSpPr/>
          <p:nvPr/>
        </p:nvSpPr>
        <p:spPr>
          <a:xfrm flipV="1">
            <a:off x="2796840" y="1720800"/>
            <a:ext cx="7920" cy="2033280"/>
          </a:xfrm>
          <a:prstGeom prst="line">
            <a:avLst/>
          </a:prstGeom>
          <a:ln w="25560">
            <a:solidFill>
              <a:schemeClr val="tx1"/>
            </a:solidFill>
            <a:round/>
            <a:tailEnd len="med" type="triangle" w="med"/>
          </a:ln>
        </p:spPr>
        <p:style>
          <a:lnRef idx="0"/>
          <a:fillRef idx="0"/>
          <a:effectRef idx="0"/>
          <a:fontRef idx="minor"/>
        </p:style>
      </p:sp>
      <p:sp>
        <p:nvSpPr>
          <p:cNvPr id="1295" name="Line 22"/>
          <p:cNvSpPr/>
          <p:nvPr/>
        </p:nvSpPr>
        <p:spPr>
          <a:xfrm>
            <a:off x="2803320" y="3747960"/>
            <a:ext cx="5524560" cy="360"/>
          </a:xfrm>
          <a:prstGeom prst="line">
            <a:avLst/>
          </a:prstGeom>
          <a:ln w="25560">
            <a:solidFill>
              <a:schemeClr val="tx1"/>
            </a:solidFill>
            <a:round/>
            <a:tailEnd len="med" type="triangle" w="med"/>
          </a:ln>
        </p:spPr>
        <p:style>
          <a:lnRef idx="0"/>
          <a:fillRef idx="0"/>
          <a:effectRef idx="0"/>
          <a:fontRef idx="minor"/>
        </p:style>
      </p:sp>
      <p:sp>
        <p:nvSpPr>
          <p:cNvPr id="1296" name="CustomShape 23"/>
          <p:cNvSpPr/>
          <p:nvPr/>
        </p:nvSpPr>
        <p:spPr>
          <a:xfrm>
            <a:off x="4998960" y="2806560"/>
            <a:ext cx="75960" cy="75960"/>
          </a:xfrm>
          <a:prstGeom prst="octagon">
            <a:avLst>
              <a:gd name="adj" fmla="val 29287"/>
            </a:avLst>
          </a:prstGeom>
          <a:solidFill>
            <a:schemeClr val="bg1"/>
          </a:solidFill>
          <a:ln w="9360">
            <a:solidFill>
              <a:schemeClr val="tx1"/>
            </a:solidFill>
            <a:miter/>
          </a:ln>
        </p:spPr>
        <p:style>
          <a:lnRef idx="0"/>
          <a:fillRef idx="0"/>
          <a:effectRef idx="0"/>
          <a:fontRef idx="minor"/>
        </p:style>
      </p:sp>
    </p:spTree>
  </p:cSld>
  <p:timing>
    <p:tnLst>
      <p:par>
        <p:cTn id="222" dur="indefinite" restart="never" nodeType="tmRoot">
          <p:childTnLst>
            <p:seq>
              <p:cTn id="223" dur="indefinite" nodeType="mainSeq">
                <p:childTnLst>
                  <p:par>
                    <p:cTn id="224" nodeType="clickEffect" fill="hold">
                      <p:stCondLst>
                        <p:cond delay="indefinite"/>
                      </p:stCondLst>
                      <p:childTnLst>
                        <p:par>
                          <p:cTn id="225" nodeType="withEffect" fill="hold">
                            <p:stCondLst>
                              <p:cond delay="0"/>
                            </p:stCondLst>
                            <p:childTnLst>
                              <p:par>
                                <p:cTn id="226" nodeType="clickEffect" fill="hold" presetClass="entr" presetID="3" presetSubtype="10">
                                  <p:stCondLst>
                                    <p:cond delay="0"/>
                                  </p:stCondLst>
                                  <p:childTnLst>
                                    <p:set>
                                      <p:cBhvr>
                                        <p:cTn id="227" dur="1" fill="hold">
                                          <p:stCondLst>
                                            <p:cond delay="0"/>
                                          </p:stCondLst>
                                        </p:cTn>
                                        <p:tgtEl>
                                          <p:spTgt spid="1290"/>
                                        </p:tgtEl>
                                        <p:attrNameLst>
                                          <p:attrName>style.visibility</p:attrName>
                                        </p:attrNameLst>
                                      </p:cBhvr>
                                      <p:to>
                                        <p:strVal val="visible"/>
                                      </p:to>
                                    </p:set>
                                    <p:animEffect filter="blinds(horizontal)" transition="in">
                                      <p:cBhvr additive="repl">
                                        <p:cTn id="228" dur="500"/>
                                        <p:tgtEl>
                                          <p:spTgt spid="1290"/>
                                        </p:tgtEl>
                                      </p:cBhvr>
                                    </p:animEffect>
                                  </p:childTnLst>
                                </p:cTn>
                              </p:par>
                            </p:childTnLst>
                          </p:cTn>
                        </p:par>
                      </p:childTnLst>
                    </p:cTn>
                  </p:par>
                  <p:par>
                    <p:cTn id="229" nodeType="clickEffect" fill="hold">
                      <p:stCondLst>
                        <p:cond delay="indefinite"/>
                      </p:stCondLst>
                      <p:childTnLst>
                        <p:par>
                          <p:cTn id="230" nodeType="withEffect" fill="hold">
                            <p:stCondLst>
                              <p:cond delay="0"/>
                            </p:stCondLst>
                            <p:childTnLst>
                              <p:par>
                                <p:cTn id="231" nodeType="clickEffect" fill="hold" presetClass="exit" presetID="3" presetSubtype="10">
                                  <p:stCondLst>
                                    <p:cond delay="0"/>
                                  </p:stCondLst>
                                  <p:childTnLst>
                                    <p:animEffect filter="blinds(horizontal)" transition="out">
                                      <p:cBhvr additive="repl">
                                        <p:cTn id="232" dur="500"/>
                                        <p:tgtEl>
                                          <p:spTgt spid="1290"/>
                                        </p:tgtEl>
                                      </p:cBhvr>
                                    </p:animEffect>
                                    <p:set>
                                      <p:cBhvr>
                                        <p:cTn id="233" dur="1" fill="hold">
                                          <p:stCondLst>
                                            <p:cond delay="499"/>
                                          </p:stCondLst>
                                        </p:cTn>
                                        <p:tgtEl>
                                          <p:spTgt spid="1290"/>
                                        </p:tgtEl>
                                        <p:attrNameLst>
                                          <p:attrName>style.visibility</p:attrName>
                                        </p:attrNameLst>
                                      </p:cBhvr>
                                      <p:to>
                                        <p:strVal val="hidden"/>
                                      </p:to>
                                    </p:set>
                                  </p:childTnLst>
                                </p:cTn>
                              </p:par>
                              <p:par>
                                <p:cTn id="234" nodeType="withEffect" fill="hold" presetClass="entr" presetID="3" presetSubtype="10">
                                  <p:stCondLst>
                                    <p:cond delay="0"/>
                                  </p:stCondLst>
                                  <p:childTnLst>
                                    <p:set>
                                      <p:cBhvr>
                                        <p:cTn id="235" dur="1" fill="hold">
                                          <p:stCondLst>
                                            <p:cond delay="0"/>
                                          </p:stCondLst>
                                        </p:cTn>
                                        <p:tgtEl>
                                          <p:spTgt spid="1286"/>
                                        </p:tgtEl>
                                        <p:attrNameLst>
                                          <p:attrName>style.visibility</p:attrName>
                                        </p:attrNameLst>
                                      </p:cBhvr>
                                      <p:to>
                                        <p:strVal val="visible"/>
                                      </p:to>
                                    </p:set>
                                    <p:animEffect filter="blinds(horizontal)" transition="in">
                                      <p:cBhvr additive="repl">
                                        <p:cTn id="236" dur="500"/>
                                        <p:tgtEl>
                                          <p:spTgt spid="12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1908000" y="380880"/>
            <a:ext cx="6702120" cy="88848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Variable Kosten und Fixkosten: Beispiele</a:t>
            </a:r>
            <a:endParaRPr b="0" lang="en-US" sz="2800" spc="-1" strike="noStrike">
              <a:solidFill>
                <a:srgbClr val="000000"/>
              </a:solidFill>
              <a:latin typeface="Book Antiqua"/>
            </a:endParaRPr>
          </a:p>
        </p:txBody>
      </p:sp>
      <p:sp>
        <p:nvSpPr>
          <p:cNvPr id="215" name="CustomShape 2"/>
          <p:cNvSpPr/>
          <p:nvPr/>
        </p:nvSpPr>
        <p:spPr>
          <a:xfrm>
            <a:off x="7170480" y="7569360"/>
            <a:ext cx="136080" cy="907560"/>
          </a:xfrm>
          <a:prstGeom prst="rect">
            <a:avLst/>
          </a:prstGeom>
          <a:noFill/>
          <a:ln>
            <a:noFill/>
          </a:ln>
        </p:spPr>
        <p:style>
          <a:lnRef idx="0"/>
          <a:fillRef idx="0"/>
          <a:effectRef idx="0"/>
          <a:fontRef idx="minor"/>
        </p:style>
        <p:txBody>
          <a:bodyPr lIns="0" rIns="0" tIns="0" bIns="0"/>
          <a:p>
            <a:pPr>
              <a:lnSpc>
                <a:spcPct val="100000"/>
              </a:lnSpc>
            </a:pPr>
            <a:r>
              <a:rPr b="1" i="1" lang="en-US" sz="1900" spc="-1" strike="noStrike">
                <a:solidFill>
                  <a:srgbClr val="000000"/>
                </a:solidFill>
                <a:latin typeface="Arial"/>
              </a:rPr>
              <a:t>Q</a:t>
            </a:r>
            <a:r>
              <a:rPr b="1" lang="en-US" sz="1900" spc="-1" strike="noStrike" baseline="-25000">
                <a:solidFill>
                  <a:srgbClr val="000000"/>
                </a:solidFill>
                <a:latin typeface="Arial"/>
              </a:rPr>
              <a:t>0</a:t>
            </a:r>
            <a:r>
              <a:rPr b="1" i="1" lang="en-US" sz="1900" spc="-1" strike="noStrike">
                <a:solidFill>
                  <a:srgbClr val="000000"/>
                </a:solidFill>
                <a:latin typeface="Arial"/>
              </a:rPr>
              <a:t>*</a:t>
            </a:r>
            <a:endParaRPr b="0" lang="en-US" sz="1900" spc="-1" strike="noStrike">
              <a:latin typeface="Arial"/>
            </a:endParaRPr>
          </a:p>
        </p:txBody>
      </p:sp>
      <p:graphicFrame>
        <p:nvGraphicFramePr>
          <p:cNvPr id="216" name="Table 3"/>
          <p:cNvGraphicFramePr/>
          <p:nvPr/>
        </p:nvGraphicFramePr>
        <p:xfrm>
          <a:off x="1070280" y="1774440"/>
          <a:ext cx="7375320" cy="4214880"/>
        </p:xfrm>
        <a:graphic>
          <a:graphicData uri="http://schemas.openxmlformats.org/drawingml/2006/table">
            <a:tbl>
              <a:tblPr/>
              <a:tblGrid>
                <a:gridCol w="1605600"/>
                <a:gridCol w="2731320"/>
                <a:gridCol w="3038400"/>
              </a:tblGrid>
              <a:tr h="372240">
                <a:tc>
                  <a:txBody>
                    <a:bodyPr/>
                    <a:p>
                      <a:pPr>
                        <a:lnSpc>
                          <a:spcPct val="100000"/>
                        </a:lnSpc>
                      </a:pPr>
                      <a:r>
                        <a:rPr b="1" lang="en-US" sz="1800" spc="-1" strike="noStrike">
                          <a:solidFill>
                            <a:srgbClr val="ffffff"/>
                          </a:solidFill>
                          <a:latin typeface="Times New Roman"/>
                        </a:rPr>
                        <a:t>Produkt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c6600"/>
                    </a:solidFill>
                  </a:tcPr>
                </a:tc>
                <a:tc>
                  <a:txBody>
                    <a:bodyPr/>
                    <a:p>
                      <a:pPr>
                        <a:lnSpc>
                          <a:spcPct val="100000"/>
                        </a:lnSpc>
                      </a:pPr>
                      <a:r>
                        <a:rPr b="1" lang="en-US" sz="1800" spc="-1" strike="noStrike">
                          <a:solidFill>
                            <a:srgbClr val="ffffff"/>
                          </a:solidFill>
                          <a:latin typeface="Times New Roman"/>
                        </a:rPr>
                        <a:t>variable Kosten</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c6600"/>
                    </a:solidFill>
                  </a:tcPr>
                </a:tc>
                <a:tc>
                  <a:txBody>
                    <a:bodyPr/>
                    <a:p>
                      <a:pPr>
                        <a:lnSpc>
                          <a:spcPct val="100000"/>
                        </a:lnSpc>
                      </a:pPr>
                      <a:r>
                        <a:rPr b="1" lang="en-US" sz="1800" spc="-1" strike="noStrike">
                          <a:solidFill>
                            <a:srgbClr val="ffffff"/>
                          </a:solidFill>
                          <a:latin typeface="Times New Roman"/>
                        </a:rPr>
                        <a:t>Fixkosten</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c6600"/>
                    </a:solidFill>
                  </a:tcPr>
                </a:tc>
              </a:tr>
              <a:tr h="640440">
                <a:tc>
                  <a:txBody>
                    <a:bodyPr/>
                    <a:p>
                      <a:pPr>
                        <a:lnSpc>
                          <a:spcPct val="100000"/>
                        </a:lnSpc>
                      </a:pPr>
                      <a:r>
                        <a:rPr b="0" lang="en-US" sz="1800" spc="-1" strike="noStrike">
                          <a:solidFill>
                            <a:srgbClr val="000000"/>
                          </a:solidFill>
                          <a:latin typeface="Times New Roman"/>
                        </a:rPr>
                        <a:t>Buch</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xBody>
                    <a:bodyPr/>
                    <a:p>
                      <a:pPr>
                        <a:lnSpc>
                          <a:spcPct val="100000"/>
                        </a:lnSpc>
                      </a:pPr>
                      <a:r>
                        <a:rPr b="0" lang="en-US" sz="1800" spc="-1" strike="noStrike">
                          <a:solidFill>
                            <a:srgbClr val="000000"/>
                          </a:solidFill>
                          <a:latin typeface="Times New Roman"/>
                        </a:rPr>
                        <a:t>Papier, Klebstoff</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xBody>
                    <a:bodyPr/>
                    <a:p>
                      <a:pPr>
                        <a:lnSpc>
                          <a:spcPct val="100000"/>
                        </a:lnSpc>
                      </a:pPr>
                      <a:r>
                        <a:rPr b="0" lang="en-US" sz="1800" spc="-1" strike="noStrike">
                          <a:solidFill>
                            <a:srgbClr val="000000"/>
                          </a:solidFill>
                          <a:latin typeface="Times New Roman"/>
                        </a:rPr>
                        <a:t>Aufwand der Autor:in, Mieten für den Verlag, usw.</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r>
              <a:tr h="640440">
                <a:tc>
                  <a:txBody>
                    <a:bodyPr/>
                    <a:p>
                      <a:pPr>
                        <a:lnSpc>
                          <a:spcPct val="100000"/>
                        </a:lnSpc>
                      </a:pPr>
                      <a:r>
                        <a:rPr b="0" lang="en-US" sz="1800" spc="-1" strike="noStrike">
                          <a:solidFill>
                            <a:srgbClr val="000000"/>
                          </a:solidFill>
                          <a:latin typeface="Times New Roman"/>
                        </a:rPr>
                        <a:t>e-Buch</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xBody>
                    <a:bodyPr/>
                    <a:p>
                      <a:pPr>
                        <a:lnSpc>
                          <a:spcPct val="100000"/>
                        </a:lnSpc>
                      </a:pPr>
                      <a:r>
                        <a:rPr b="0" lang="en-US" sz="1800" spc="-1" strike="noStrike">
                          <a:solidFill>
                            <a:srgbClr val="000000"/>
                          </a:solidFill>
                          <a:latin typeface="Times New Roman"/>
                        </a:rPr>
                        <a:t>fast keine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xBody>
                    <a:bodyPr/>
                    <a:p>
                      <a:pPr>
                        <a:lnSpc>
                          <a:spcPct val="100000"/>
                        </a:lnSpc>
                      </a:pPr>
                      <a:r>
                        <a:rPr b="0" lang="en-US" sz="1800" spc="-1" strike="noStrike">
                          <a:solidFill>
                            <a:srgbClr val="000000"/>
                          </a:solidFill>
                          <a:latin typeface="Times New Roman"/>
                        </a:rPr>
                        <a:t>Aufwand der Autor:in, Mieten für den Verlag, usw.</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r>
              <a:tr h="640440">
                <a:tc>
                  <a:txBody>
                    <a:bodyPr/>
                    <a:p>
                      <a:pPr>
                        <a:lnSpc>
                          <a:spcPct val="100000"/>
                        </a:lnSpc>
                      </a:pPr>
                      <a:r>
                        <a:rPr b="0" lang="en-US" sz="1800" spc="-1" strike="noStrike">
                          <a:solidFill>
                            <a:srgbClr val="000000"/>
                          </a:solidFill>
                          <a:latin typeface="Times New Roman"/>
                        </a:rPr>
                        <a:t>Strom aus Kohle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xBody>
                    <a:bodyPr/>
                    <a:p>
                      <a:pPr>
                        <a:lnSpc>
                          <a:spcPct val="100000"/>
                        </a:lnSpc>
                      </a:pPr>
                      <a:r>
                        <a:rPr b="0" lang="en-US" sz="1800" spc="-1" strike="noStrike">
                          <a:solidFill>
                            <a:srgbClr val="000000"/>
                          </a:solidFill>
                          <a:latin typeface="Times New Roman"/>
                        </a:rPr>
                        <a:t>Brennstoff, CO</a:t>
                      </a:r>
                      <a:r>
                        <a:rPr b="0" lang="en-US" sz="1800" spc="-1" strike="noStrike" baseline="-25000">
                          <a:solidFill>
                            <a:srgbClr val="000000"/>
                          </a:solidFill>
                          <a:latin typeface="Times New Roman"/>
                        </a:rPr>
                        <a:t>2</a:t>
                      </a:r>
                      <a:r>
                        <a:rPr b="0" lang="en-US" sz="1800" spc="-1" strike="noStrike">
                          <a:solidFill>
                            <a:srgbClr val="000000"/>
                          </a:solidFill>
                          <a:latin typeface="Times New Roman"/>
                        </a:rPr>
                        <a:t> Zertifikate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xBody>
                    <a:bodyPr/>
                    <a:p>
                      <a:pPr>
                        <a:lnSpc>
                          <a:spcPct val="100000"/>
                        </a:lnSpc>
                      </a:pPr>
                      <a:r>
                        <a:rPr b="0" lang="en-US" sz="1800" spc="-1" strike="noStrike">
                          <a:solidFill>
                            <a:srgbClr val="000000"/>
                          </a:solidFill>
                          <a:latin typeface="Times New Roman"/>
                        </a:rPr>
                        <a:t>Darlehen für Kraftwerk, Löhne, Mieten, Wartung</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r>
              <a:tr h="640440">
                <a:tc>
                  <a:txBody>
                    <a:bodyPr/>
                    <a:p>
                      <a:pPr>
                        <a:lnSpc>
                          <a:spcPct val="100000"/>
                        </a:lnSpc>
                      </a:pPr>
                      <a:r>
                        <a:rPr b="0" lang="en-US" sz="1800" spc="-1" strike="noStrike">
                          <a:solidFill>
                            <a:srgbClr val="000000"/>
                          </a:solidFill>
                          <a:latin typeface="Times New Roman"/>
                        </a:rPr>
                        <a:t>Strom aus Wind</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xBody>
                    <a:bodyPr/>
                    <a:p>
                      <a:pPr>
                        <a:lnSpc>
                          <a:spcPct val="100000"/>
                        </a:lnSpc>
                      </a:pPr>
                      <a:r>
                        <a:rPr b="0" lang="en-US" sz="1800" spc="-1" strike="noStrike">
                          <a:solidFill>
                            <a:srgbClr val="000000"/>
                          </a:solidFill>
                          <a:latin typeface="Times New Roman"/>
                        </a:rPr>
                        <a:t>fast keine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xBody>
                    <a:bodyPr/>
                    <a:p>
                      <a:pPr>
                        <a:lnSpc>
                          <a:spcPct val="100000"/>
                        </a:lnSpc>
                      </a:pPr>
                      <a:r>
                        <a:rPr b="0" lang="en-US" sz="1800" spc="-1" strike="noStrike">
                          <a:solidFill>
                            <a:srgbClr val="000000"/>
                          </a:solidFill>
                          <a:latin typeface="Times New Roman"/>
                        </a:rPr>
                        <a:t>Darlehen für Windrad, Landpacht, Wartung</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r>
              <a:tr h="640440">
                <a:tc>
                  <a:txBody>
                    <a:bodyPr/>
                    <a:p>
                      <a:pPr>
                        <a:lnSpc>
                          <a:spcPct val="100000"/>
                        </a:lnSpc>
                      </a:pPr>
                      <a:r>
                        <a:rPr b="0" lang="en-US" sz="1800" spc="-1" strike="noStrike">
                          <a:solidFill>
                            <a:srgbClr val="000000"/>
                          </a:solidFill>
                          <a:latin typeface="Times New Roman"/>
                        </a:rPr>
                        <a:t>Dose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xBody>
                    <a:bodyPr/>
                    <a:p>
                      <a:pPr>
                        <a:lnSpc>
                          <a:spcPct val="100000"/>
                        </a:lnSpc>
                      </a:pPr>
                      <a:r>
                        <a:rPr b="0" lang="en-US" sz="1800" spc="-1" strike="noStrike">
                          <a:solidFill>
                            <a:srgbClr val="000000"/>
                          </a:solidFill>
                          <a:latin typeface="Times New Roman"/>
                        </a:rPr>
                        <a:t>Material, Energie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xBody>
                    <a:bodyPr/>
                    <a:p>
                      <a:pPr>
                        <a:lnSpc>
                          <a:spcPct val="100000"/>
                        </a:lnSpc>
                      </a:pPr>
                      <a:r>
                        <a:rPr b="0" lang="en-US" sz="1800" spc="-1" strike="noStrike">
                          <a:solidFill>
                            <a:srgbClr val="000000"/>
                          </a:solidFill>
                          <a:latin typeface="Times New Roman"/>
                        </a:rPr>
                        <a:t>Darlehen für Fabrik, Löhne, Mieten, Wartung</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r>
              <a:tr h="640440">
                <a:tc>
                  <a:txBody>
                    <a:bodyPr/>
                    <a:p>
                      <a:pPr>
                        <a:lnSpc>
                          <a:spcPct val="100000"/>
                        </a:lnSpc>
                      </a:pPr>
                      <a:r>
                        <a:rPr b="0" lang="en-US" sz="1800" spc="-1" strike="noStrike">
                          <a:solidFill>
                            <a:srgbClr val="000000"/>
                          </a:solidFill>
                          <a:latin typeface="Times New Roman"/>
                        </a:rPr>
                        <a:t>Impfstoff</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xBody>
                    <a:bodyPr/>
                    <a:p>
                      <a:pPr>
                        <a:lnSpc>
                          <a:spcPct val="100000"/>
                        </a:lnSpc>
                      </a:pPr>
                      <a:r>
                        <a:rPr b="0" lang="en-US" sz="1800" spc="-1" strike="noStrike">
                          <a:solidFill>
                            <a:srgbClr val="000000"/>
                          </a:solidFill>
                          <a:latin typeface="Times New Roman"/>
                        </a:rPr>
                        <a:t>Material, Verpackung</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xBody>
                    <a:bodyPr/>
                    <a:p>
                      <a:pPr>
                        <a:lnSpc>
                          <a:spcPct val="100000"/>
                        </a:lnSpc>
                      </a:pPr>
                      <a:r>
                        <a:rPr b="0" lang="en-US" sz="1800" spc="-1" strike="noStrike">
                          <a:solidFill>
                            <a:srgbClr val="000000"/>
                          </a:solidFill>
                          <a:latin typeface="Times New Roman"/>
                        </a:rPr>
                        <a:t>Forschung und Entwicklung, Darlehen für Fabrik, usw.</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r>
            </a:tbl>
          </a:graphicData>
        </a:graphic>
      </p:graphicFrame>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297" name="Group 1"/>
          <p:cNvGrpSpPr/>
          <p:nvPr/>
        </p:nvGrpSpPr>
        <p:grpSpPr>
          <a:xfrm>
            <a:off x="2906640" y="3006720"/>
            <a:ext cx="1371600" cy="1244520"/>
            <a:chOff x="2906640" y="3006720"/>
            <a:chExt cx="1371600" cy="1244520"/>
          </a:xfrm>
        </p:grpSpPr>
        <p:sp>
          <p:nvSpPr>
            <p:cNvPr id="1298" name="Line 2"/>
            <p:cNvSpPr/>
            <p:nvPr/>
          </p:nvSpPr>
          <p:spPr>
            <a:xfrm flipH="1">
              <a:off x="3912840" y="4042800"/>
              <a:ext cx="346320" cy="109440"/>
            </a:xfrm>
            <a:prstGeom prst="line">
              <a:avLst/>
            </a:prstGeom>
            <a:ln w="4680">
              <a:solidFill>
                <a:schemeClr val="tx1"/>
              </a:solidFill>
              <a:round/>
            </a:ln>
          </p:spPr>
          <p:style>
            <a:lnRef idx="0"/>
            <a:fillRef idx="0"/>
            <a:effectRef idx="0"/>
            <a:fontRef idx="minor"/>
          </p:style>
        </p:sp>
        <p:sp>
          <p:nvSpPr>
            <p:cNvPr id="1299" name="Line 3"/>
            <p:cNvSpPr/>
            <p:nvPr/>
          </p:nvSpPr>
          <p:spPr>
            <a:xfrm flipV="1">
              <a:off x="3190680" y="3911040"/>
              <a:ext cx="1087560" cy="340200"/>
            </a:xfrm>
            <a:prstGeom prst="line">
              <a:avLst/>
            </a:prstGeom>
            <a:ln w="4680">
              <a:solidFill>
                <a:srgbClr val="000000"/>
              </a:solidFill>
              <a:round/>
            </a:ln>
          </p:spPr>
          <p:style>
            <a:lnRef idx="0"/>
            <a:fillRef idx="0"/>
            <a:effectRef idx="0"/>
            <a:fontRef idx="minor"/>
          </p:style>
        </p:sp>
        <p:sp>
          <p:nvSpPr>
            <p:cNvPr id="1300" name="Line 4"/>
            <p:cNvSpPr/>
            <p:nvPr/>
          </p:nvSpPr>
          <p:spPr>
            <a:xfrm flipV="1">
              <a:off x="2906640" y="3762000"/>
              <a:ext cx="1371600" cy="450720"/>
            </a:xfrm>
            <a:prstGeom prst="line">
              <a:avLst/>
            </a:prstGeom>
            <a:ln w="4680">
              <a:solidFill>
                <a:srgbClr val="000000"/>
              </a:solidFill>
              <a:round/>
            </a:ln>
          </p:spPr>
          <p:style>
            <a:lnRef idx="0"/>
            <a:fillRef idx="0"/>
            <a:effectRef idx="0"/>
            <a:fontRef idx="minor"/>
          </p:style>
        </p:sp>
        <p:sp>
          <p:nvSpPr>
            <p:cNvPr id="1301" name="Line 5"/>
            <p:cNvSpPr/>
            <p:nvPr/>
          </p:nvSpPr>
          <p:spPr>
            <a:xfrm flipV="1">
              <a:off x="2906640" y="3315600"/>
              <a:ext cx="1371600" cy="446400"/>
            </a:xfrm>
            <a:prstGeom prst="line">
              <a:avLst/>
            </a:prstGeom>
            <a:ln w="4680">
              <a:solidFill>
                <a:srgbClr val="000000"/>
              </a:solidFill>
              <a:round/>
            </a:ln>
          </p:spPr>
          <p:style>
            <a:lnRef idx="0"/>
            <a:fillRef idx="0"/>
            <a:effectRef idx="0"/>
            <a:fontRef idx="minor"/>
          </p:style>
        </p:sp>
        <p:sp>
          <p:nvSpPr>
            <p:cNvPr id="1302" name="Line 6"/>
            <p:cNvSpPr/>
            <p:nvPr/>
          </p:nvSpPr>
          <p:spPr>
            <a:xfrm flipV="1">
              <a:off x="2906640" y="3463200"/>
              <a:ext cx="1371600" cy="447840"/>
            </a:xfrm>
            <a:prstGeom prst="line">
              <a:avLst/>
            </a:prstGeom>
            <a:ln w="4680">
              <a:solidFill>
                <a:srgbClr val="000000"/>
              </a:solidFill>
              <a:round/>
            </a:ln>
          </p:spPr>
          <p:style>
            <a:lnRef idx="0"/>
            <a:fillRef idx="0"/>
            <a:effectRef idx="0"/>
            <a:fontRef idx="minor"/>
          </p:style>
        </p:sp>
        <p:sp>
          <p:nvSpPr>
            <p:cNvPr id="1303" name="Line 7"/>
            <p:cNvSpPr/>
            <p:nvPr/>
          </p:nvSpPr>
          <p:spPr>
            <a:xfrm flipV="1">
              <a:off x="2906640" y="3614040"/>
              <a:ext cx="1371600" cy="447840"/>
            </a:xfrm>
            <a:prstGeom prst="line">
              <a:avLst/>
            </a:prstGeom>
            <a:ln w="4680">
              <a:solidFill>
                <a:srgbClr val="000000"/>
              </a:solidFill>
              <a:round/>
            </a:ln>
          </p:spPr>
          <p:style>
            <a:lnRef idx="0"/>
            <a:fillRef idx="0"/>
            <a:effectRef idx="0"/>
            <a:fontRef idx="minor"/>
          </p:style>
        </p:sp>
        <p:sp>
          <p:nvSpPr>
            <p:cNvPr id="1304" name="Line 8"/>
            <p:cNvSpPr/>
            <p:nvPr/>
          </p:nvSpPr>
          <p:spPr>
            <a:xfrm flipV="1">
              <a:off x="2906640" y="3006720"/>
              <a:ext cx="543600" cy="158040"/>
            </a:xfrm>
            <a:prstGeom prst="line">
              <a:avLst/>
            </a:prstGeom>
            <a:ln w="4680">
              <a:solidFill>
                <a:srgbClr val="000000"/>
              </a:solidFill>
              <a:round/>
            </a:ln>
          </p:spPr>
          <p:style>
            <a:lnRef idx="0"/>
            <a:fillRef idx="0"/>
            <a:effectRef idx="0"/>
            <a:fontRef idx="minor"/>
          </p:style>
        </p:sp>
        <p:sp>
          <p:nvSpPr>
            <p:cNvPr id="1305" name="Line 9"/>
            <p:cNvSpPr/>
            <p:nvPr/>
          </p:nvSpPr>
          <p:spPr>
            <a:xfrm flipV="1">
              <a:off x="2906640" y="3006720"/>
              <a:ext cx="922320" cy="308880"/>
            </a:xfrm>
            <a:prstGeom prst="line">
              <a:avLst/>
            </a:prstGeom>
            <a:ln w="4680">
              <a:solidFill>
                <a:srgbClr val="000000"/>
              </a:solidFill>
              <a:round/>
            </a:ln>
          </p:spPr>
          <p:style>
            <a:lnRef idx="0"/>
            <a:fillRef idx="0"/>
            <a:effectRef idx="0"/>
            <a:fontRef idx="minor"/>
          </p:style>
        </p:sp>
        <p:sp>
          <p:nvSpPr>
            <p:cNvPr id="1306" name="Line 10"/>
            <p:cNvSpPr/>
            <p:nvPr/>
          </p:nvSpPr>
          <p:spPr>
            <a:xfrm flipV="1">
              <a:off x="2906640" y="3015360"/>
              <a:ext cx="1371600" cy="447840"/>
            </a:xfrm>
            <a:prstGeom prst="line">
              <a:avLst/>
            </a:prstGeom>
            <a:ln w="4680">
              <a:solidFill>
                <a:srgbClr val="000000"/>
              </a:solidFill>
              <a:round/>
            </a:ln>
          </p:spPr>
          <p:style>
            <a:lnRef idx="0"/>
            <a:fillRef idx="0"/>
            <a:effectRef idx="0"/>
            <a:fontRef idx="minor"/>
          </p:style>
        </p:sp>
        <p:sp>
          <p:nvSpPr>
            <p:cNvPr id="1307" name="Line 11"/>
            <p:cNvSpPr/>
            <p:nvPr/>
          </p:nvSpPr>
          <p:spPr>
            <a:xfrm flipV="1">
              <a:off x="2906640" y="3164760"/>
              <a:ext cx="1371600" cy="449280"/>
            </a:xfrm>
            <a:prstGeom prst="line">
              <a:avLst/>
            </a:prstGeom>
            <a:ln w="4680">
              <a:solidFill>
                <a:srgbClr val="000000"/>
              </a:solidFill>
              <a:round/>
            </a:ln>
          </p:spPr>
          <p:style>
            <a:lnRef idx="0"/>
            <a:fillRef idx="0"/>
            <a:effectRef idx="0"/>
            <a:fontRef idx="minor"/>
          </p:style>
        </p:sp>
      </p:grpSp>
      <p:sp>
        <p:nvSpPr>
          <p:cNvPr id="1308" name="Line 12"/>
          <p:cNvSpPr/>
          <p:nvPr/>
        </p:nvSpPr>
        <p:spPr>
          <a:xfrm>
            <a:off x="2854080" y="1800000"/>
            <a:ext cx="3519720" cy="2973600"/>
          </a:xfrm>
          <a:prstGeom prst="line">
            <a:avLst/>
          </a:prstGeom>
          <a:ln w="38160">
            <a:solidFill>
              <a:schemeClr val="accent1"/>
            </a:solidFill>
            <a:round/>
          </a:ln>
        </p:spPr>
        <p:style>
          <a:lnRef idx="0"/>
          <a:fillRef idx="0"/>
          <a:effectRef idx="0"/>
          <a:fontRef idx="minor"/>
        </p:style>
      </p:sp>
      <p:sp>
        <p:nvSpPr>
          <p:cNvPr id="1309" name="CustomShape 13"/>
          <p:cNvSpPr/>
          <p:nvPr/>
        </p:nvSpPr>
        <p:spPr>
          <a:xfrm>
            <a:off x="2851200" y="1811160"/>
            <a:ext cx="1877760" cy="3044520"/>
          </a:xfrm>
          <a:custGeom>
            <a:avLst/>
            <a:gdLst/>
            <a:ahLst/>
            <a:rect l="l" t="t" r="r" b="b"/>
            <a:pathLst>
              <a:path w="1440" h="1287">
                <a:moveTo>
                  <a:pt x="0" y="0"/>
                </a:moveTo>
                <a:lnTo>
                  <a:pt x="1440" y="1287"/>
                </a:lnTo>
              </a:path>
            </a:pathLst>
          </a:custGeom>
          <a:noFill/>
          <a:ln cap="rnd" w="38160">
            <a:solidFill>
              <a:srgbClr val="ff6600"/>
            </a:solidFill>
            <a:custDash>
              <a:ds d="400000" sp="300000"/>
            </a:custDash>
            <a:round/>
          </a:ln>
        </p:spPr>
        <p:style>
          <a:lnRef idx="0"/>
          <a:fillRef idx="0"/>
          <a:effectRef idx="0"/>
          <a:fontRef idx="minor"/>
        </p:style>
      </p:sp>
      <p:sp>
        <p:nvSpPr>
          <p:cNvPr id="1310" name="Line 14"/>
          <p:cNvSpPr/>
          <p:nvPr/>
        </p:nvSpPr>
        <p:spPr>
          <a:xfrm>
            <a:off x="2893680" y="4798800"/>
            <a:ext cx="5305680" cy="1800"/>
          </a:xfrm>
          <a:prstGeom prst="line">
            <a:avLst/>
          </a:prstGeom>
          <a:ln w="25560">
            <a:solidFill>
              <a:schemeClr val="tx1"/>
            </a:solidFill>
            <a:round/>
            <a:tailEnd len="med" type="triangle" w="med"/>
          </a:ln>
        </p:spPr>
        <p:style>
          <a:lnRef idx="0"/>
          <a:fillRef idx="0"/>
          <a:effectRef idx="0"/>
          <a:fontRef idx="minor"/>
        </p:style>
      </p:sp>
      <p:sp>
        <p:nvSpPr>
          <p:cNvPr id="1311" name="Line 15"/>
          <p:cNvSpPr/>
          <p:nvPr/>
        </p:nvSpPr>
        <p:spPr>
          <a:xfrm flipV="1">
            <a:off x="2877840" y="1498320"/>
            <a:ext cx="9720" cy="3318120"/>
          </a:xfrm>
          <a:prstGeom prst="line">
            <a:avLst/>
          </a:prstGeom>
          <a:ln w="25560">
            <a:solidFill>
              <a:schemeClr val="tx1"/>
            </a:solidFill>
            <a:round/>
            <a:tailEnd len="med" type="triangle" w="med"/>
          </a:ln>
        </p:spPr>
        <p:style>
          <a:lnRef idx="0"/>
          <a:fillRef idx="0"/>
          <a:effectRef idx="0"/>
          <a:fontRef idx="minor"/>
        </p:style>
      </p:sp>
      <p:sp>
        <p:nvSpPr>
          <p:cNvPr id="1312" name="TextShape 16"/>
          <p:cNvSpPr txBox="1"/>
          <p:nvPr/>
        </p:nvSpPr>
        <p:spPr>
          <a:xfrm>
            <a:off x="1908000" y="380880"/>
            <a:ext cx="6702120" cy="91404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Monopolpreisbildung</a:t>
            </a:r>
            <a:endParaRPr b="0" lang="en-US" sz="2800" spc="-1" strike="noStrike">
              <a:solidFill>
                <a:srgbClr val="000000"/>
              </a:solidFill>
              <a:latin typeface="Book Antiqua"/>
            </a:endParaRPr>
          </a:p>
        </p:txBody>
      </p:sp>
      <p:sp>
        <p:nvSpPr>
          <p:cNvPr id="1313" name="CustomShape 17"/>
          <p:cNvSpPr/>
          <p:nvPr/>
        </p:nvSpPr>
        <p:spPr>
          <a:xfrm>
            <a:off x="6100920" y="4233960"/>
            <a:ext cx="1072800" cy="315720"/>
          </a:xfrm>
          <a:prstGeom prst="rect">
            <a:avLst/>
          </a:prstGeom>
          <a:noFill/>
          <a:ln>
            <a:noFill/>
          </a:ln>
        </p:spPr>
        <p:style>
          <a:lnRef idx="0"/>
          <a:fillRef idx="0"/>
          <a:effectRef idx="0"/>
          <a:fontRef idx="minor"/>
        </p:style>
      </p:sp>
      <p:sp>
        <p:nvSpPr>
          <p:cNvPr id="1314" name="CustomShape 18"/>
          <p:cNvSpPr/>
          <p:nvPr/>
        </p:nvSpPr>
        <p:spPr>
          <a:xfrm>
            <a:off x="6201000" y="4238640"/>
            <a:ext cx="1113480" cy="289080"/>
          </a:xfrm>
          <a:prstGeom prst="rect">
            <a:avLst/>
          </a:prstGeom>
          <a:noFill/>
          <a:ln>
            <a:noFill/>
          </a:ln>
        </p:spPr>
        <p:style>
          <a:lnRef idx="0"/>
          <a:fillRef idx="0"/>
          <a:effectRef idx="0"/>
          <a:fontRef idx="minor"/>
        </p:style>
        <p:txBody>
          <a:bodyPr wrap="none" lIns="0" rIns="0" tIns="0" bIns="0"/>
          <a:p>
            <a:pPr>
              <a:lnSpc>
                <a:spcPct val="100000"/>
              </a:lnSpc>
            </a:pPr>
            <a:r>
              <a:rPr b="0" lang="en-US" sz="1900" spc="-1" strike="noStrike">
                <a:solidFill>
                  <a:srgbClr val="000000"/>
                </a:solidFill>
                <a:latin typeface="Arial"/>
              </a:rPr>
              <a:t>Nachfrage</a:t>
            </a:r>
            <a:endParaRPr b="0" lang="en-US" sz="1900" spc="-1" strike="noStrike">
              <a:latin typeface="Arial"/>
            </a:endParaRPr>
          </a:p>
        </p:txBody>
      </p:sp>
      <p:sp>
        <p:nvSpPr>
          <p:cNvPr id="1315" name="CustomShape 19"/>
          <p:cNvSpPr/>
          <p:nvPr/>
        </p:nvSpPr>
        <p:spPr>
          <a:xfrm>
            <a:off x="6883560" y="3573360"/>
            <a:ext cx="1282320" cy="317160"/>
          </a:xfrm>
          <a:prstGeom prst="rect">
            <a:avLst/>
          </a:prstGeom>
          <a:noFill/>
          <a:ln>
            <a:noFill/>
          </a:ln>
        </p:spPr>
        <p:style>
          <a:lnRef idx="0"/>
          <a:fillRef idx="0"/>
          <a:effectRef idx="0"/>
          <a:fontRef idx="minor"/>
        </p:style>
      </p:sp>
      <p:sp>
        <p:nvSpPr>
          <p:cNvPr id="1316" name="Line 20"/>
          <p:cNvSpPr/>
          <p:nvPr/>
        </p:nvSpPr>
        <p:spPr>
          <a:xfrm flipV="1">
            <a:off x="4255920" y="4105080"/>
            <a:ext cx="1440" cy="19080"/>
          </a:xfrm>
          <a:prstGeom prst="line">
            <a:avLst/>
          </a:prstGeom>
          <a:ln w="4680">
            <a:solidFill>
              <a:srgbClr val="000000"/>
            </a:solidFill>
            <a:round/>
          </a:ln>
        </p:spPr>
        <p:style>
          <a:lnRef idx="0"/>
          <a:fillRef idx="0"/>
          <a:effectRef idx="0"/>
          <a:fontRef idx="minor"/>
        </p:style>
      </p:sp>
      <p:sp>
        <p:nvSpPr>
          <p:cNvPr id="1317" name="CustomShape 21"/>
          <p:cNvSpPr/>
          <p:nvPr/>
        </p:nvSpPr>
        <p:spPr>
          <a:xfrm>
            <a:off x="6707160" y="4754520"/>
            <a:ext cx="975960" cy="315720"/>
          </a:xfrm>
          <a:prstGeom prst="rect">
            <a:avLst/>
          </a:prstGeom>
          <a:noFill/>
          <a:ln>
            <a:noFill/>
          </a:ln>
        </p:spPr>
        <p:style>
          <a:lnRef idx="0"/>
          <a:fillRef idx="0"/>
          <a:effectRef idx="0"/>
          <a:fontRef idx="minor"/>
        </p:style>
      </p:sp>
      <p:sp>
        <p:nvSpPr>
          <p:cNvPr id="1318" name="CustomShape 22"/>
          <p:cNvSpPr/>
          <p:nvPr/>
        </p:nvSpPr>
        <p:spPr>
          <a:xfrm>
            <a:off x="6964920" y="4826160"/>
            <a:ext cx="1060200" cy="289080"/>
          </a:xfrm>
          <a:prstGeom prst="rect">
            <a:avLst/>
          </a:prstGeom>
          <a:noFill/>
          <a:ln>
            <a:noFill/>
          </a:ln>
        </p:spPr>
        <p:style>
          <a:lnRef idx="0"/>
          <a:fillRef idx="0"/>
          <a:effectRef idx="0"/>
          <a:fontRef idx="minor"/>
        </p:style>
        <p:txBody>
          <a:bodyPr wrap="none" lIns="0" rIns="0" tIns="0" bIns="0"/>
          <a:p>
            <a:pPr>
              <a:lnSpc>
                <a:spcPct val="100000"/>
              </a:lnSpc>
            </a:pPr>
            <a:r>
              <a:rPr b="0" lang="en-US" sz="1900" spc="-1" strike="noStrike">
                <a:solidFill>
                  <a:srgbClr val="000000"/>
                </a:solidFill>
                <a:latin typeface="Arial"/>
              </a:rPr>
              <a:t>Menge </a:t>
            </a:r>
            <a:r>
              <a:rPr b="0" i="1" lang="en-US" sz="1900" spc="-1" strike="noStrike">
                <a:solidFill>
                  <a:srgbClr val="000000"/>
                </a:solidFill>
                <a:latin typeface="Arial"/>
              </a:rPr>
              <a:t>Q</a:t>
            </a:r>
            <a:r>
              <a:rPr b="0" lang="en-US" sz="1900" spc="-1" strike="noStrike">
                <a:solidFill>
                  <a:srgbClr val="000000"/>
                </a:solidFill>
                <a:latin typeface="Arial"/>
              </a:rPr>
              <a:t> </a:t>
            </a:r>
            <a:endParaRPr b="0" lang="en-US" sz="1900" spc="-1" strike="noStrike">
              <a:latin typeface="Arial"/>
            </a:endParaRPr>
          </a:p>
        </p:txBody>
      </p:sp>
      <p:sp>
        <p:nvSpPr>
          <p:cNvPr id="1319" name="CustomShape 23"/>
          <p:cNvSpPr/>
          <p:nvPr/>
        </p:nvSpPr>
        <p:spPr>
          <a:xfrm>
            <a:off x="4354560" y="1557360"/>
            <a:ext cx="740880" cy="315720"/>
          </a:xfrm>
          <a:prstGeom prst="rect">
            <a:avLst/>
          </a:prstGeom>
          <a:noFill/>
          <a:ln>
            <a:noFill/>
          </a:ln>
        </p:spPr>
        <p:style>
          <a:lnRef idx="0"/>
          <a:fillRef idx="0"/>
          <a:effectRef idx="0"/>
          <a:fontRef idx="minor"/>
        </p:style>
      </p:sp>
      <p:sp>
        <p:nvSpPr>
          <p:cNvPr id="1320" name="CustomShape 24"/>
          <p:cNvSpPr/>
          <p:nvPr/>
        </p:nvSpPr>
        <p:spPr>
          <a:xfrm>
            <a:off x="2897640" y="1484280"/>
            <a:ext cx="817920" cy="289080"/>
          </a:xfrm>
          <a:prstGeom prst="rect">
            <a:avLst/>
          </a:prstGeom>
          <a:noFill/>
          <a:ln>
            <a:noFill/>
          </a:ln>
        </p:spPr>
        <p:style>
          <a:lnRef idx="0"/>
          <a:fillRef idx="0"/>
          <a:effectRef idx="0"/>
          <a:fontRef idx="minor"/>
        </p:style>
        <p:txBody>
          <a:bodyPr wrap="none" lIns="0" rIns="0" tIns="0" bIns="0"/>
          <a:p>
            <a:pPr>
              <a:lnSpc>
                <a:spcPct val="100000"/>
              </a:lnSpc>
            </a:pPr>
            <a:r>
              <a:rPr b="0" lang="en-US" sz="1900" spc="-1" strike="noStrike">
                <a:solidFill>
                  <a:srgbClr val="000000"/>
                </a:solidFill>
                <a:latin typeface="Arial"/>
              </a:rPr>
              <a:t>Preis </a:t>
            </a:r>
            <a:r>
              <a:rPr b="0" i="1" lang="en-US" sz="1900" spc="-1" strike="noStrike">
                <a:solidFill>
                  <a:srgbClr val="000000"/>
                </a:solidFill>
                <a:latin typeface="Arial"/>
              </a:rPr>
              <a:t>p</a:t>
            </a:r>
            <a:r>
              <a:rPr b="0" lang="en-US" sz="1900" spc="-1" strike="noStrike">
                <a:solidFill>
                  <a:srgbClr val="000000"/>
                </a:solidFill>
                <a:latin typeface="Arial"/>
              </a:rPr>
              <a:t> </a:t>
            </a:r>
            <a:endParaRPr b="0" lang="en-US" sz="1900" spc="-1" strike="noStrike">
              <a:latin typeface="Arial"/>
            </a:endParaRPr>
          </a:p>
        </p:txBody>
      </p:sp>
      <p:sp>
        <p:nvSpPr>
          <p:cNvPr id="1321" name="CustomShape 25"/>
          <p:cNvSpPr/>
          <p:nvPr/>
        </p:nvSpPr>
        <p:spPr>
          <a:xfrm>
            <a:off x="5875200" y="3909960"/>
            <a:ext cx="201240" cy="261720"/>
          </a:xfrm>
          <a:prstGeom prst="rect">
            <a:avLst/>
          </a:prstGeom>
          <a:noFill/>
          <a:ln>
            <a:noFill/>
          </a:ln>
        </p:spPr>
        <p:style>
          <a:lnRef idx="0"/>
          <a:fillRef idx="0"/>
          <a:effectRef idx="0"/>
          <a:fontRef idx="minor"/>
        </p:style>
      </p:sp>
      <p:sp>
        <p:nvSpPr>
          <p:cNvPr id="1322" name="CustomShape 26"/>
          <p:cNvSpPr/>
          <p:nvPr/>
        </p:nvSpPr>
        <p:spPr>
          <a:xfrm>
            <a:off x="4449600" y="4449600"/>
            <a:ext cx="1176120" cy="231480"/>
          </a:xfrm>
          <a:prstGeom prst="rect">
            <a:avLst/>
          </a:prstGeom>
          <a:solidFill>
            <a:srgbClr val="ffffff"/>
          </a:solidFill>
          <a:ln>
            <a:noFill/>
          </a:ln>
        </p:spPr>
        <p:style>
          <a:lnRef idx="0"/>
          <a:fillRef idx="0"/>
          <a:effectRef idx="0"/>
          <a:fontRef idx="minor"/>
        </p:style>
      </p:sp>
      <p:sp>
        <p:nvSpPr>
          <p:cNvPr id="1323" name="CustomShape 27"/>
          <p:cNvSpPr/>
          <p:nvPr/>
        </p:nvSpPr>
        <p:spPr>
          <a:xfrm>
            <a:off x="4456080" y="4332240"/>
            <a:ext cx="1125000" cy="315720"/>
          </a:xfrm>
          <a:prstGeom prst="rect">
            <a:avLst/>
          </a:prstGeom>
          <a:noFill/>
          <a:ln>
            <a:noFill/>
          </a:ln>
        </p:spPr>
        <p:style>
          <a:lnRef idx="0"/>
          <a:fillRef idx="0"/>
          <a:effectRef idx="0"/>
          <a:fontRef idx="minor"/>
        </p:style>
      </p:sp>
      <p:sp>
        <p:nvSpPr>
          <p:cNvPr id="1324" name="CustomShape 28"/>
          <p:cNvSpPr/>
          <p:nvPr/>
        </p:nvSpPr>
        <p:spPr>
          <a:xfrm>
            <a:off x="4457520" y="4376880"/>
            <a:ext cx="1180800" cy="289080"/>
          </a:xfrm>
          <a:prstGeom prst="rect">
            <a:avLst/>
          </a:prstGeom>
          <a:noFill/>
          <a:ln>
            <a:noFill/>
          </a:ln>
        </p:spPr>
        <p:style>
          <a:lnRef idx="0"/>
          <a:fillRef idx="0"/>
          <a:effectRef idx="0"/>
          <a:fontRef idx="minor"/>
        </p:style>
        <p:txBody>
          <a:bodyPr wrap="none" lIns="0" rIns="0" tIns="0" bIns="0"/>
          <a:p>
            <a:pPr>
              <a:lnSpc>
                <a:spcPct val="100000"/>
              </a:lnSpc>
            </a:pPr>
            <a:r>
              <a:rPr b="0" lang="en-US" sz="1900" spc="-1" strike="noStrike">
                <a:solidFill>
                  <a:srgbClr val="000000"/>
                </a:solidFill>
                <a:latin typeface="Arial"/>
              </a:rPr>
              <a:t>Grenzerlös</a:t>
            </a:r>
            <a:endParaRPr b="0" lang="en-US" sz="1900" spc="-1" strike="noStrike">
              <a:latin typeface="Arial"/>
            </a:endParaRPr>
          </a:p>
        </p:txBody>
      </p:sp>
      <p:sp>
        <p:nvSpPr>
          <p:cNvPr id="1325" name="CustomShape 29"/>
          <p:cNvSpPr/>
          <p:nvPr/>
        </p:nvSpPr>
        <p:spPr>
          <a:xfrm>
            <a:off x="2684520" y="3892680"/>
            <a:ext cx="198000" cy="264600"/>
          </a:xfrm>
          <a:prstGeom prst="rect">
            <a:avLst/>
          </a:prstGeom>
          <a:noFill/>
          <a:ln>
            <a:noFill/>
          </a:ln>
        </p:spPr>
        <p:style>
          <a:lnRef idx="0"/>
          <a:fillRef idx="0"/>
          <a:effectRef idx="0"/>
          <a:fontRef idx="minor"/>
        </p:style>
      </p:sp>
      <p:sp>
        <p:nvSpPr>
          <p:cNvPr id="1326" name="CustomShape 30"/>
          <p:cNvSpPr/>
          <p:nvPr/>
        </p:nvSpPr>
        <p:spPr>
          <a:xfrm>
            <a:off x="2684520" y="4214880"/>
            <a:ext cx="198000" cy="261720"/>
          </a:xfrm>
          <a:prstGeom prst="rect">
            <a:avLst/>
          </a:prstGeom>
          <a:noFill/>
          <a:ln>
            <a:noFill/>
          </a:ln>
        </p:spPr>
        <p:style>
          <a:lnRef idx="0"/>
          <a:fillRef idx="0"/>
          <a:effectRef idx="0"/>
          <a:fontRef idx="minor"/>
        </p:style>
      </p:sp>
      <p:sp>
        <p:nvSpPr>
          <p:cNvPr id="1327" name="CustomShape 31"/>
          <p:cNvSpPr/>
          <p:nvPr/>
        </p:nvSpPr>
        <p:spPr>
          <a:xfrm>
            <a:off x="2622600" y="4176720"/>
            <a:ext cx="123480" cy="243720"/>
          </a:xfrm>
          <a:prstGeom prst="rect">
            <a:avLst/>
          </a:prstGeom>
          <a:noFill/>
          <a:ln>
            <a:noFill/>
          </a:ln>
        </p:spPr>
        <p:style>
          <a:lnRef idx="0"/>
          <a:fillRef idx="0"/>
          <a:effectRef idx="0"/>
          <a:fontRef idx="minor"/>
        </p:style>
        <p:txBody>
          <a:bodyPr wrap="none" lIns="0" rIns="0" tIns="0" bIns="0"/>
          <a:p>
            <a:pPr>
              <a:lnSpc>
                <a:spcPct val="100000"/>
              </a:lnSpc>
            </a:pPr>
            <a:r>
              <a:rPr b="0" i="1" lang="en-US" sz="1600" spc="-1" strike="noStrike">
                <a:solidFill>
                  <a:srgbClr val="000000"/>
                </a:solidFill>
                <a:latin typeface="Arial"/>
              </a:rPr>
              <a:t>F</a:t>
            </a:r>
            <a:endParaRPr b="0" lang="en-US" sz="1600" spc="-1" strike="noStrike">
              <a:latin typeface="Arial"/>
            </a:endParaRPr>
          </a:p>
        </p:txBody>
      </p:sp>
      <p:sp>
        <p:nvSpPr>
          <p:cNvPr id="1328" name="CustomShape 32"/>
          <p:cNvSpPr/>
          <p:nvPr/>
        </p:nvSpPr>
        <p:spPr>
          <a:xfrm>
            <a:off x="2684520" y="1805040"/>
            <a:ext cx="209160" cy="263160"/>
          </a:xfrm>
          <a:prstGeom prst="rect">
            <a:avLst/>
          </a:prstGeom>
          <a:noFill/>
          <a:ln>
            <a:noFill/>
          </a:ln>
        </p:spPr>
        <p:style>
          <a:lnRef idx="0"/>
          <a:fillRef idx="0"/>
          <a:effectRef idx="0"/>
          <a:fontRef idx="minor"/>
        </p:style>
      </p:sp>
      <p:sp>
        <p:nvSpPr>
          <p:cNvPr id="1329" name="CustomShape 33"/>
          <p:cNvSpPr/>
          <p:nvPr/>
        </p:nvSpPr>
        <p:spPr>
          <a:xfrm>
            <a:off x="2647800" y="1741320"/>
            <a:ext cx="137880" cy="22824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C</a:t>
            </a:r>
            <a:endParaRPr b="0" lang="en-US" sz="1500" spc="-1" strike="noStrike">
              <a:latin typeface="Arial"/>
            </a:endParaRPr>
          </a:p>
        </p:txBody>
      </p:sp>
      <p:sp>
        <p:nvSpPr>
          <p:cNvPr id="1330" name="CustomShape 34"/>
          <p:cNvSpPr/>
          <p:nvPr/>
        </p:nvSpPr>
        <p:spPr>
          <a:xfrm>
            <a:off x="4387680" y="4145040"/>
            <a:ext cx="221760" cy="264600"/>
          </a:xfrm>
          <a:prstGeom prst="rect">
            <a:avLst/>
          </a:prstGeom>
          <a:noFill/>
          <a:ln>
            <a:noFill/>
          </a:ln>
        </p:spPr>
        <p:style>
          <a:lnRef idx="0"/>
          <a:fillRef idx="0"/>
          <a:effectRef idx="0"/>
          <a:fontRef idx="minor"/>
        </p:style>
      </p:sp>
      <p:sp>
        <p:nvSpPr>
          <p:cNvPr id="1331" name="CustomShape 35"/>
          <p:cNvSpPr/>
          <p:nvPr/>
        </p:nvSpPr>
        <p:spPr>
          <a:xfrm>
            <a:off x="2063880" y="5316480"/>
            <a:ext cx="6598800" cy="290160"/>
          </a:xfrm>
          <a:prstGeom prst="rect">
            <a:avLst/>
          </a:prstGeom>
          <a:noFill/>
          <a:ln>
            <a:noFill/>
          </a:ln>
        </p:spPr>
        <p:style>
          <a:lnRef idx="0"/>
          <a:fillRef idx="0"/>
          <a:effectRef idx="0"/>
          <a:fontRef idx="minor"/>
        </p:style>
      </p:sp>
      <p:sp>
        <p:nvSpPr>
          <p:cNvPr id="1332" name="CustomShape 36"/>
          <p:cNvSpPr/>
          <p:nvPr/>
        </p:nvSpPr>
        <p:spPr>
          <a:xfrm>
            <a:off x="2063880" y="5599080"/>
            <a:ext cx="6441840" cy="290160"/>
          </a:xfrm>
          <a:prstGeom prst="rect">
            <a:avLst/>
          </a:prstGeom>
          <a:noFill/>
          <a:ln>
            <a:noFill/>
          </a:ln>
        </p:spPr>
        <p:style>
          <a:lnRef idx="0"/>
          <a:fillRef idx="0"/>
          <a:effectRef idx="0"/>
          <a:fontRef idx="minor"/>
        </p:style>
      </p:sp>
      <p:sp>
        <p:nvSpPr>
          <p:cNvPr id="1333" name="CustomShape 37"/>
          <p:cNvSpPr/>
          <p:nvPr/>
        </p:nvSpPr>
        <p:spPr>
          <a:xfrm>
            <a:off x="2063880" y="5880240"/>
            <a:ext cx="6652800" cy="290160"/>
          </a:xfrm>
          <a:prstGeom prst="rect">
            <a:avLst/>
          </a:prstGeom>
          <a:noFill/>
          <a:ln>
            <a:noFill/>
          </a:ln>
        </p:spPr>
        <p:style>
          <a:lnRef idx="0"/>
          <a:fillRef idx="0"/>
          <a:effectRef idx="0"/>
          <a:fontRef idx="minor"/>
        </p:style>
      </p:sp>
      <p:sp>
        <p:nvSpPr>
          <p:cNvPr id="1334" name="CustomShape 38"/>
          <p:cNvSpPr/>
          <p:nvPr/>
        </p:nvSpPr>
        <p:spPr>
          <a:xfrm>
            <a:off x="2065680" y="5919840"/>
            <a:ext cx="776880" cy="258840"/>
          </a:xfrm>
          <a:prstGeom prst="rect">
            <a:avLst/>
          </a:prstGeom>
          <a:noFill/>
          <a:ln>
            <a:noFill/>
          </a:ln>
        </p:spPr>
        <p:style>
          <a:lnRef idx="0"/>
          <a:fillRef idx="0"/>
          <a:effectRef idx="0"/>
          <a:fontRef idx="minor"/>
        </p:style>
        <p:txBody>
          <a:bodyPr wrap="none" lIns="0" rIns="0" tIns="0" bIns="0"/>
          <a:p>
            <a:pPr>
              <a:lnSpc>
                <a:spcPct val="100000"/>
              </a:lnSpc>
            </a:pPr>
            <a:r>
              <a:rPr b="0" i="1" lang="en-US" sz="1700" spc="-1" strike="noStrike">
                <a:solidFill>
                  <a:srgbClr val="000000"/>
                </a:solidFill>
                <a:latin typeface="Arial"/>
              </a:rPr>
              <a:t>DBGF   </a:t>
            </a:r>
            <a:endParaRPr b="0" lang="en-US" sz="1700" spc="-1" strike="noStrike">
              <a:latin typeface="Arial"/>
            </a:endParaRPr>
          </a:p>
        </p:txBody>
      </p:sp>
      <p:sp>
        <p:nvSpPr>
          <p:cNvPr id="1335" name="CustomShape 39"/>
          <p:cNvSpPr/>
          <p:nvPr/>
        </p:nvSpPr>
        <p:spPr>
          <a:xfrm>
            <a:off x="2793960" y="5919840"/>
            <a:ext cx="5057280" cy="258840"/>
          </a:xfrm>
          <a:prstGeom prst="rect">
            <a:avLst/>
          </a:prstGeom>
          <a:noFill/>
          <a:ln>
            <a:noFill/>
          </a:ln>
        </p:spPr>
        <p:style>
          <a:lnRef idx="0"/>
          <a:fillRef idx="0"/>
          <a:effectRef idx="0"/>
          <a:fontRef idx="minor"/>
        </p:style>
        <p:txBody>
          <a:bodyPr lIns="0" rIns="0" tIns="0" bIns="0"/>
          <a:p>
            <a:pPr>
              <a:lnSpc>
                <a:spcPct val="100000"/>
              </a:lnSpc>
            </a:pPr>
            <a:r>
              <a:rPr b="0" lang="en-US" sz="1700" spc="-1" strike="noStrike">
                <a:solidFill>
                  <a:srgbClr val="000000"/>
                </a:solidFill>
                <a:latin typeface="Arial"/>
              </a:rPr>
              <a:t>Produzentenrente bei Monopol bzw. Kartellverhalten</a:t>
            </a:r>
            <a:endParaRPr b="0" lang="en-US" sz="1700" spc="-1" strike="noStrike">
              <a:latin typeface="Arial"/>
            </a:endParaRPr>
          </a:p>
        </p:txBody>
      </p:sp>
      <p:sp>
        <p:nvSpPr>
          <p:cNvPr id="1336" name="CustomShape 40"/>
          <p:cNvSpPr/>
          <p:nvPr/>
        </p:nvSpPr>
        <p:spPr>
          <a:xfrm>
            <a:off x="2072160" y="5356080"/>
            <a:ext cx="584640" cy="258840"/>
          </a:xfrm>
          <a:prstGeom prst="rect">
            <a:avLst/>
          </a:prstGeom>
          <a:noFill/>
          <a:ln>
            <a:noFill/>
          </a:ln>
        </p:spPr>
        <p:style>
          <a:lnRef idx="0"/>
          <a:fillRef idx="0"/>
          <a:effectRef idx="0"/>
          <a:fontRef idx="minor"/>
        </p:style>
        <p:txBody>
          <a:bodyPr wrap="none" lIns="0" rIns="0" tIns="0" bIns="0"/>
          <a:p>
            <a:pPr>
              <a:lnSpc>
                <a:spcPct val="100000"/>
              </a:lnSpc>
            </a:pPr>
            <a:r>
              <a:rPr b="0" i="1" lang="en-US" sz="1700" spc="-1" strike="noStrike">
                <a:solidFill>
                  <a:srgbClr val="000000"/>
                </a:solidFill>
                <a:latin typeface="Arial"/>
              </a:rPr>
              <a:t>FAE   </a:t>
            </a:r>
            <a:endParaRPr b="0" lang="en-US" sz="1700" spc="-1" strike="noStrike">
              <a:latin typeface="Arial"/>
            </a:endParaRPr>
          </a:p>
        </p:txBody>
      </p:sp>
      <p:sp>
        <p:nvSpPr>
          <p:cNvPr id="1337" name="CustomShape 41"/>
          <p:cNvSpPr/>
          <p:nvPr/>
        </p:nvSpPr>
        <p:spPr>
          <a:xfrm>
            <a:off x="2790720" y="5356080"/>
            <a:ext cx="4025520" cy="258840"/>
          </a:xfrm>
          <a:prstGeom prst="rect">
            <a:avLst/>
          </a:prstGeom>
          <a:noFill/>
          <a:ln>
            <a:noFill/>
          </a:ln>
        </p:spPr>
        <p:style>
          <a:lnRef idx="0"/>
          <a:fillRef idx="0"/>
          <a:effectRef idx="0"/>
          <a:fontRef idx="minor"/>
        </p:style>
        <p:txBody>
          <a:bodyPr lIns="0" rIns="0" tIns="0" bIns="0"/>
          <a:p>
            <a:pPr>
              <a:lnSpc>
                <a:spcPct val="100000"/>
              </a:lnSpc>
            </a:pPr>
            <a:r>
              <a:rPr b="0" lang="en-US" sz="1700" spc="-1" strike="noStrike">
                <a:solidFill>
                  <a:srgbClr val="000000"/>
                </a:solidFill>
                <a:latin typeface="Arial"/>
              </a:rPr>
              <a:t>Produzentenrente bei Wettbewerb </a:t>
            </a:r>
            <a:endParaRPr b="0" lang="en-US" sz="1700" spc="-1" strike="noStrike">
              <a:latin typeface="Arial"/>
            </a:endParaRPr>
          </a:p>
        </p:txBody>
      </p:sp>
      <p:sp>
        <p:nvSpPr>
          <p:cNvPr id="1338" name="CustomShape 42"/>
          <p:cNvSpPr/>
          <p:nvPr/>
        </p:nvSpPr>
        <p:spPr>
          <a:xfrm>
            <a:off x="2063880" y="5638680"/>
            <a:ext cx="624960" cy="258840"/>
          </a:xfrm>
          <a:prstGeom prst="rect">
            <a:avLst/>
          </a:prstGeom>
          <a:noFill/>
          <a:ln>
            <a:noFill/>
          </a:ln>
        </p:spPr>
        <p:style>
          <a:lnRef idx="0"/>
          <a:fillRef idx="0"/>
          <a:effectRef idx="0"/>
          <a:fontRef idx="minor"/>
        </p:style>
        <p:txBody>
          <a:bodyPr wrap="none" lIns="0" rIns="0" tIns="0" bIns="0"/>
          <a:p>
            <a:pPr>
              <a:lnSpc>
                <a:spcPct val="100000"/>
              </a:lnSpc>
            </a:pPr>
            <a:r>
              <a:rPr b="0" i="1" lang="en-US" sz="1700" spc="-1" strike="noStrike">
                <a:solidFill>
                  <a:srgbClr val="000000"/>
                </a:solidFill>
                <a:latin typeface="Arial"/>
              </a:rPr>
              <a:t>CAE   </a:t>
            </a:r>
            <a:endParaRPr b="0" lang="en-US" sz="1700" spc="-1" strike="noStrike">
              <a:latin typeface="Arial"/>
            </a:endParaRPr>
          </a:p>
        </p:txBody>
      </p:sp>
      <p:sp>
        <p:nvSpPr>
          <p:cNvPr id="1339" name="CustomShape 43"/>
          <p:cNvSpPr/>
          <p:nvPr/>
        </p:nvSpPr>
        <p:spPr>
          <a:xfrm>
            <a:off x="2798640" y="5638680"/>
            <a:ext cx="4106520" cy="258840"/>
          </a:xfrm>
          <a:prstGeom prst="rect">
            <a:avLst/>
          </a:prstGeom>
          <a:noFill/>
          <a:ln>
            <a:noFill/>
          </a:ln>
        </p:spPr>
        <p:style>
          <a:lnRef idx="0"/>
          <a:fillRef idx="0"/>
          <a:effectRef idx="0"/>
          <a:fontRef idx="minor"/>
        </p:style>
        <p:txBody>
          <a:bodyPr lIns="0" rIns="0" tIns="0" bIns="0"/>
          <a:p>
            <a:pPr>
              <a:lnSpc>
                <a:spcPct val="100000"/>
              </a:lnSpc>
            </a:pPr>
            <a:r>
              <a:rPr b="0" lang="en-US" sz="1700" spc="-1" strike="noStrike">
                <a:solidFill>
                  <a:srgbClr val="000000"/>
                </a:solidFill>
                <a:latin typeface="Arial"/>
              </a:rPr>
              <a:t>Konsumentenrente bei Wettbewerb </a:t>
            </a:r>
            <a:endParaRPr b="0" lang="en-US" sz="1700" spc="-1" strike="noStrike">
              <a:latin typeface="Arial"/>
            </a:endParaRPr>
          </a:p>
        </p:txBody>
      </p:sp>
      <p:sp>
        <p:nvSpPr>
          <p:cNvPr id="1340" name="CustomShape 44"/>
          <p:cNvSpPr/>
          <p:nvPr/>
        </p:nvSpPr>
        <p:spPr>
          <a:xfrm>
            <a:off x="2063880" y="3794040"/>
            <a:ext cx="1972800" cy="318600"/>
          </a:xfrm>
          <a:prstGeom prst="rect">
            <a:avLst/>
          </a:prstGeom>
          <a:noFill/>
          <a:ln>
            <a:noFill/>
          </a:ln>
        </p:spPr>
        <p:style>
          <a:lnRef idx="0"/>
          <a:fillRef idx="0"/>
          <a:effectRef idx="0"/>
          <a:fontRef idx="minor"/>
        </p:style>
      </p:sp>
      <p:grpSp>
        <p:nvGrpSpPr>
          <p:cNvPr id="1341" name="Group 45"/>
          <p:cNvGrpSpPr/>
          <p:nvPr/>
        </p:nvGrpSpPr>
        <p:grpSpPr>
          <a:xfrm>
            <a:off x="895320" y="3720960"/>
            <a:ext cx="4368600" cy="243720"/>
            <a:chOff x="895320" y="3720960"/>
            <a:chExt cx="4368600" cy="243720"/>
          </a:xfrm>
        </p:grpSpPr>
        <p:sp>
          <p:nvSpPr>
            <p:cNvPr id="1342" name="Line 46"/>
            <p:cNvSpPr/>
            <p:nvPr/>
          </p:nvSpPr>
          <p:spPr>
            <a:xfrm flipH="1">
              <a:off x="2870640" y="3860640"/>
              <a:ext cx="2393280" cy="11160"/>
            </a:xfrm>
            <a:prstGeom prst="line">
              <a:avLst/>
            </a:prstGeom>
            <a:ln cap="rnd" w="9360">
              <a:solidFill>
                <a:schemeClr val="tx1"/>
              </a:solidFill>
              <a:custDash>
                <a:ds d="500000" sp="400000"/>
              </a:custDash>
              <a:round/>
            </a:ln>
          </p:spPr>
          <p:style>
            <a:lnRef idx="0"/>
            <a:fillRef idx="0"/>
            <a:effectRef idx="0"/>
            <a:fontRef idx="minor"/>
          </p:style>
        </p:sp>
        <p:sp>
          <p:nvSpPr>
            <p:cNvPr id="1343" name="CustomShape 47"/>
            <p:cNvSpPr/>
            <p:nvPr/>
          </p:nvSpPr>
          <p:spPr>
            <a:xfrm>
              <a:off x="895320" y="3720960"/>
              <a:ext cx="1861200" cy="24372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Wettbewerbspreis </a:t>
              </a:r>
              <a:r>
                <a:rPr b="0" i="1" lang="en-US" sz="1600" spc="-1" strike="noStrike">
                  <a:solidFill>
                    <a:srgbClr val="000000"/>
                  </a:solidFill>
                  <a:latin typeface="Arial"/>
                </a:rPr>
                <a:t>E</a:t>
              </a:r>
              <a:endParaRPr b="0" lang="en-US" sz="1600" spc="-1" strike="noStrike">
                <a:latin typeface="Arial"/>
              </a:endParaRPr>
            </a:p>
          </p:txBody>
        </p:sp>
        <p:sp>
          <p:nvSpPr>
            <p:cNvPr id="1344" name="CustomShape 48"/>
            <p:cNvSpPr/>
            <p:nvPr/>
          </p:nvSpPr>
          <p:spPr>
            <a:xfrm>
              <a:off x="2851200" y="3841920"/>
              <a:ext cx="61560" cy="58320"/>
            </a:xfrm>
            <a:custGeom>
              <a:avLst/>
              <a:gdLst/>
              <a:ahLst/>
              <a:rect l="l" t="t" r="r" b="b"/>
              <a:pathLst>
                <a:path w="38" h="37">
                  <a:moveTo>
                    <a:pt x="38" y="18"/>
                  </a:moveTo>
                  <a:lnTo>
                    <a:pt x="37" y="13"/>
                  </a:lnTo>
                  <a:lnTo>
                    <a:pt x="35" y="10"/>
                  </a:lnTo>
                  <a:lnTo>
                    <a:pt x="32" y="6"/>
                  </a:lnTo>
                  <a:lnTo>
                    <a:pt x="29" y="3"/>
                  </a:lnTo>
                  <a:lnTo>
                    <a:pt x="25" y="0"/>
                  </a:lnTo>
                  <a:lnTo>
                    <a:pt x="21" y="0"/>
                  </a:lnTo>
                  <a:lnTo>
                    <a:pt x="16" y="0"/>
                  </a:lnTo>
                  <a:lnTo>
                    <a:pt x="12" y="1"/>
                  </a:lnTo>
                  <a:lnTo>
                    <a:pt x="7" y="4"/>
                  </a:lnTo>
                  <a:lnTo>
                    <a:pt x="4" y="7"/>
                  </a:lnTo>
                  <a:lnTo>
                    <a:pt x="1" y="12"/>
                  </a:lnTo>
                  <a:lnTo>
                    <a:pt x="0" y="16"/>
                  </a:lnTo>
                  <a:lnTo>
                    <a:pt x="0" y="21"/>
                  </a:lnTo>
                  <a:lnTo>
                    <a:pt x="1" y="25"/>
                  </a:lnTo>
                  <a:lnTo>
                    <a:pt x="4" y="30"/>
                  </a:lnTo>
                  <a:lnTo>
                    <a:pt x="7" y="33"/>
                  </a:lnTo>
                  <a:lnTo>
                    <a:pt x="12" y="34"/>
                  </a:lnTo>
                  <a:lnTo>
                    <a:pt x="16" y="37"/>
                  </a:lnTo>
                  <a:lnTo>
                    <a:pt x="21" y="37"/>
                  </a:lnTo>
                  <a:lnTo>
                    <a:pt x="25" y="35"/>
                  </a:lnTo>
                  <a:lnTo>
                    <a:pt x="29" y="34"/>
                  </a:lnTo>
                  <a:lnTo>
                    <a:pt x="32" y="31"/>
                  </a:lnTo>
                  <a:lnTo>
                    <a:pt x="35" y="27"/>
                  </a:lnTo>
                  <a:lnTo>
                    <a:pt x="37" y="22"/>
                  </a:lnTo>
                  <a:lnTo>
                    <a:pt x="38" y="18"/>
                  </a:lnTo>
                  <a:close/>
                </a:path>
              </a:pathLst>
            </a:custGeom>
            <a:solidFill>
              <a:srgbClr val="ffffff"/>
            </a:solidFill>
            <a:ln w="19080">
              <a:solidFill>
                <a:srgbClr val="000000"/>
              </a:solidFill>
              <a:round/>
            </a:ln>
          </p:spPr>
          <p:style>
            <a:lnRef idx="0"/>
            <a:fillRef idx="0"/>
            <a:effectRef idx="0"/>
            <a:fontRef idx="minor"/>
          </p:style>
        </p:sp>
      </p:grpSp>
      <p:sp>
        <p:nvSpPr>
          <p:cNvPr id="1345" name="CustomShape 49"/>
          <p:cNvSpPr/>
          <p:nvPr/>
        </p:nvSpPr>
        <p:spPr>
          <a:xfrm>
            <a:off x="2847960" y="1789200"/>
            <a:ext cx="60120" cy="60120"/>
          </a:xfrm>
          <a:custGeom>
            <a:avLst/>
            <a:gdLst/>
            <a:ahLst/>
            <a:rect l="l" t="t" r="r" b="b"/>
            <a:pathLst>
              <a:path w="38" h="38">
                <a:moveTo>
                  <a:pt x="38" y="19"/>
                </a:moveTo>
                <a:lnTo>
                  <a:pt x="37" y="15"/>
                </a:lnTo>
                <a:lnTo>
                  <a:pt x="35" y="10"/>
                </a:lnTo>
                <a:lnTo>
                  <a:pt x="32" y="6"/>
                </a:lnTo>
                <a:lnTo>
                  <a:pt x="29" y="3"/>
                </a:lnTo>
                <a:lnTo>
                  <a:pt x="25" y="0"/>
                </a:lnTo>
                <a:lnTo>
                  <a:pt x="21" y="0"/>
                </a:lnTo>
                <a:lnTo>
                  <a:pt x="16" y="0"/>
                </a:lnTo>
                <a:lnTo>
                  <a:pt x="12" y="2"/>
                </a:lnTo>
                <a:lnTo>
                  <a:pt x="7" y="4"/>
                </a:lnTo>
                <a:lnTo>
                  <a:pt x="4" y="7"/>
                </a:lnTo>
                <a:lnTo>
                  <a:pt x="1" y="12"/>
                </a:lnTo>
                <a:lnTo>
                  <a:pt x="0" y="16"/>
                </a:lnTo>
                <a:lnTo>
                  <a:pt x="0" y="22"/>
                </a:lnTo>
                <a:lnTo>
                  <a:pt x="1" y="25"/>
                </a:lnTo>
                <a:lnTo>
                  <a:pt x="4" y="30"/>
                </a:lnTo>
                <a:lnTo>
                  <a:pt x="7" y="34"/>
                </a:lnTo>
                <a:lnTo>
                  <a:pt x="12" y="36"/>
                </a:lnTo>
                <a:lnTo>
                  <a:pt x="16" y="37"/>
                </a:lnTo>
                <a:lnTo>
                  <a:pt x="21" y="38"/>
                </a:lnTo>
                <a:lnTo>
                  <a:pt x="25" y="37"/>
                </a:lnTo>
                <a:lnTo>
                  <a:pt x="29" y="36"/>
                </a:lnTo>
                <a:lnTo>
                  <a:pt x="32" y="33"/>
                </a:lnTo>
                <a:lnTo>
                  <a:pt x="35" y="28"/>
                </a:lnTo>
                <a:lnTo>
                  <a:pt x="37" y="24"/>
                </a:lnTo>
                <a:lnTo>
                  <a:pt x="38" y="19"/>
                </a:lnTo>
                <a:close/>
              </a:path>
            </a:pathLst>
          </a:custGeom>
          <a:solidFill>
            <a:srgbClr val="ffffff"/>
          </a:solidFill>
          <a:ln w="19080">
            <a:solidFill>
              <a:srgbClr val="000000"/>
            </a:solidFill>
            <a:round/>
          </a:ln>
        </p:spPr>
        <p:style>
          <a:lnRef idx="0"/>
          <a:fillRef idx="0"/>
          <a:effectRef idx="0"/>
          <a:fontRef idx="minor"/>
        </p:style>
      </p:sp>
      <p:sp>
        <p:nvSpPr>
          <p:cNvPr id="1346" name="Line 50"/>
          <p:cNvSpPr/>
          <p:nvPr/>
        </p:nvSpPr>
        <p:spPr>
          <a:xfrm>
            <a:off x="2890800" y="2987640"/>
            <a:ext cx="1398600" cy="19080"/>
          </a:xfrm>
          <a:prstGeom prst="line">
            <a:avLst/>
          </a:prstGeom>
          <a:ln cap="rnd" w="9360">
            <a:solidFill>
              <a:schemeClr val="tx1"/>
            </a:solidFill>
            <a:custDash>
              <a:ds d="500000" sp="400000"/>
            </a:custDash>
            <a:round/>
          </a:ln>
        </p:spPr>
        <p:style>
          <a:lnRef idx="0"/>
          <a:fillRef idx="0"/>
          <a:effectRef idx="0"/>
          <a:fontRef idx="minor"/>
        </p:style>
      </p:sp>
      <p:sp>
        <p:nvSpPr>
          <p:cNvPr id="1347" name="Line 51"/>
          <p:cNvSpPr/>
          <p:nvPr/>
        </p:nvSpPr>
        <p:spPr>
          <a:xfrm>
            <a:off x="4287600" y="2993760"/>
            <a:ext cx="360" cy="1836720"/>
          </a:xfrm>
          <a:prstGeom prst="line">
            <a:avLst/>
          </a:prstGeom>
          <a:ln cap="rnd" w="9360">
            <a:solidFill>
              <a:schemeClr val="tx1"/>
            </a:solidFill>
            <a:custDash>
              <a:ds d="500000" sp="400000"/>
            </a:custDash>
            <a:round/>
          </a:ln>
        </p:spPr>
        <p:style>
          <a:lnRef idx="0"/>
          <a:fillRef idx="0"/>
          <a:effectRef idx="0"/>
          <a:fontRef idx="minor"/>
        </p:style>
      </p:sp>
      <p:sp>
        <p:nvSpPr>
          <p:cNvPr id="1348" name="CustomShape 52"/>
          <p:cNvSpPr/>
          <p:nvPr/>
        </p:nvSpPr>
        <p:spPr>
          <a:xfrm>
            <a:off x="2684520" y="2849400"/>
            <a:ext cx="221760" cy="264600"/>
          </a:xfrm>
          <a:prstGeom prst="rect">
            <a:avLst/>
          </a:prstGeom>
          <a:noFill/>
          <a:ln>
            <a:noFill/>
          </a:ln>
        </p:spPr>
        <p:style>
          <a:lnRef idx="0"/>
          <a:fillRef idx="0"/>
          <a:effectRef idx="0"/>
          <a:fontRef idx="minor"/>
        </p:style>
      </p:sp>
      <p:sp>
        <p:nvSpPr>
          <p:cNvPr id="1349" name="CustomShape 53"/>
          <p:cNvSpPr/>
          <p:nvPr/>
        </p:nvSpPr>
        <p:spPr>
          <a:xfrm>
            <a:off x="2511360" y="2851200"/>
            <a:ext cx="1414080" cy="317160"/>
          </a:xfrm>
          <a:prstGeom prst="rect">
            <a:avLst/>
          </a:prstGeom>
          <a:noFill/>
          <a:ln>
            <a:noFill/>
          </a:ln>
        </p:spPr>
        <p:style>
          <a:lnRef idx="0"/>
          <a:fillRef idx="0"/>
          <a:effectRef idx="0"/>
          <a:fontRef idx="minor"/>
        </p:style>
      </p:sp>
      <p:sp>
        <p:nvSpPr>
          <p:cNvPr id="1350" name="CustomShape 54"/>
          <p:cNvSpPr/>
          <p:nvPr/>
        </p:nvSpPr>
        <p:spPr>
          <a:xfrm>
            <a:off x="1245960" y="2863800"/>
            <a:ext cx="1421280" cy="24372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Monopolpreis </a:t>
            </a:r>
            <a:r>
              <a:rPr b="0" i="1" lang="en-US" sz="1600" spc="-1" strike="noStrike">
                <a:solidFill>
                  <a:srgbClr val="000000"/>
                </a:solidFill>
                <a:latin typeface="Arial"/>
              </a:rPr>
              <a:t>D</a:t>
            </a:r>
            <a:endParaRPr b="0" lang="en-US" sz="1600" spc="-1" strike="noStrike">
              <a:latin typeface="Arial"/>
            </a:endParaRPr>
          </a:p>
        </p:txBody>
      </p:sp>
      <p:sp>
        <p:nvSpPr>
          <p:cNvPr id="1351" name="CustomShape 55"/>
          <p:cNvSpPr/>
          <p:nvPr/>
        </p:nvSpPr>
        <p:spPr>
          <a:xfrm>
            <a:off x="2878200" y="2913120"/>
            <a:ext cx="1080" cy="4320"/>
          </a:xfrm>
          <a:custGeom>
            <a:avLst/>
            <a:gdLst/>
            <a:ahLst/>
            <a:rect l="l" t="t" r="r" b="b"/>
            <a:pathLst>
              <a:path w="1587" h="3">
                <a:moveTo>
                  <a:pt x="0" y="3"/>
                </a:moveTo>
                <a:lnTo>
                  <a:pt x="0" y="0"/>
                </a:lnTo>
                <a:lnTo>
                  <a:pt x="0" y="3"/>
                </a:lnTo>
                <a:close/>
              </a:path>
            </a:pathLst>
          </a:custGeom>
          <a:solidFill>
            <a:srgbClr val="000000"/>
          </a:solidFill>
          <a:ln w="1440">
            <a:solidFill>
              <a:srgbClr val="000000"/>
            </a:solidFill>
            <a:round/>
          </a:ln>
        </p:spPr>
        <p:style>
          <a:lnRef idx="0"/>
          <a:fillRef idx="0"/>
          <a:effectRef idx="0"/>
          <a:fontRef idx="minor"/>
        </p:style>
      </p:sp>
      <p:sp>
        <p:nvSpPr>
          <p:cNvPr id="1352" name="Line 56"/>
          <p:cNvSpPr/>
          <p:nvPr/>
        </p:nvSpPr>
        <p:spPr>
          <a:xfrm flipH="1">
            <a:off x="2877840" y="2914560"/>
            <a:ext cx="15840" cy="3240"/>
          </a:xfrm>
          <a:prstGeom prst="line">
            <a:avLst/>
          </a:prstGeom>
          <a:ln w="4680">
            <a:solidFill>
              <a:srgbClr val="000000"/>
            </a:solidFill>
            <a:round/>
          </a:ln>
        </p:spPr>
        <p:style>
          <a:lnRef idx="0"/>
          <a:fillRef idx="0"/>
          <a:effectRef idx="0"/>
          <a:fontRef idx="minor"/>
        </p:style>
      </p:sp>
      <p:sp>
        <p:nvSpPr>
          <p:cNvPr id="1353" name="CustomShape 57"/>
          <p:cNvSpPr/>
          <p:nvPr/>
        </p:nvSpPr>
        <p:spPr>
          <a:xfrm>
            <a:off x="4335480" y="2790720"/>
            <a:ext cx="126720" cy="22824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B</a:t>
            </a:r>
            <a:endParaRPr b="0" lang="en-US" sz="1500" spc="-1" strike="noStrike">
              <a:latin typeface="Arial"/>
            </a:endParaRPr>
          </a:p>
        </p:txBody>
      </p:sp>
      <p:sp>
        <p:nvSpPr>
          <p:cNvPr id="1354" name="CustomShape 58"/>
          <p:cNvSpPr/>
          <p:nvPr/>
        </p:nvSpPr>
        <p:spPr>
          <a:xfrm>
            <a:off x="4260960" y="2975040"/>
            <a:ext cx="60120" cy="60120"/>
          </a:xfrm>
          <a:custGeom>
            <a:avLst/>
            <a:gdLst/>
            <a:ahLst/>
            <a:rect l="l" t="t" r="r" b="b"/>
            <a:pathLst>
              <a:path w="38" h="38">
                <a:moveTo>
                  <a:pt x="38" y="19"/>
                </a:moveTo>
                <a:lnTo>
                  <a:pt x="37" y="14"/>
                </a:lnTo>
                <a:lnTo>
                  <a:pt x="35" y="10"/>
                </a:lnTo>
                <a:lnTo>
                  <a:pt x="32" y="6"/>
                </a:lnTo>
                <a:lnTo>
                  <a:pt x="29" y="3"/>
                </a:lnTo>
                <a:lnTo>
                  <a:pt x="25" y="1"/>
                </a:lnTo>
                <a:lnTo>
                  <a:pt x="20" y="0"/>
                </a:lnTo>
                <a:lnTo>
                  <a:pt x="15" y="0"/>
                </a:lnTo>
                <a:lnTo>
                  <a:pt x="10" y="1"/>
                </a:lnTo>
                <a:lnTo>
                  <a:pt x="7" y="4"/>
                </a:lnTo>
                <a:lnTo>
                  <a:pt x="4" y="8"/>
                </a:lnTo>
                <a:lnTo>
                  <a:pt x="1" y="11"/>
                </a:lnTo>
                <a:lnTo>
                  <a:pt x="0" y="16"/>
                </a:lnTo>
                <a:lnTo>
                  <a:pt x="0" y="22"/>
                </a:lnTo>
                <a:lnTo>
                  <a:pt x="1" y="26"/>
                </a:lnTo>
                <a:lnTo>
                  <a:pt x="4" y="29"/>
                </a:lnTo>
                <a:lnTo>
                  <a:pt x="7" y="34"/>
                </a:lnTo>
                <a:lnTo>
                  <a:pt x="10" y="37"/>
                </a:lnTo>
                <a:lnTo>
                  <a:pt x="15" y="37"/>
                </a:lnTo>
                <a:lnTo>
                  <a:pt x="20" y="38"/>
                </a:lnTo>
                <a:lnTo>
                  <a:pt x="25" y="37"/>
                </a:lnTo>
                <a:lnTo>
                  <a:pt x="29" y="35"/>
                </a:lnTo>
                <a:lnTo>
                  <a:pt x="32" y="32"/>
                </a:lnTo>
                <a:lnTo>
                  <a:pt x="35" y="28"/>
                </a:lnTo>
                <a:lnTo>
                  <a:pt x="37" y="23"/>
                </a:lnTo>
                <a:lnTo>
                  <a:pt x="38" y="19"/>
                </a:lnTo>
                <a:close/>
              </a:path>
            </a:pathLst>
          </a:custGeom>
          <a:solidFill>
            <a:srgbClr val="ffffff"/>
          </a:solidFill>
          <a:ln w="19080">
            <a:solidFill>
              <a:srgbClr val="000000"/>
            </a:solidFill>
            <a:round/>
          </a:ln>
        </p:spPr>
        <p:style>
          <a:lnRef idx="0"/>
          <a:fillRef idx="0"/>
          <a:effectRef idx="0"/>
          <a:fontRef idx="minor"/>
        </p:style>
      </p:sp>
      <p:grpSp>
        <p:nvGrpSpPr>
          <p:cNvPr id="1355" name="Group 59"/>
          <p:cNvGrpSpPr/>
          <p:nvPr/>
        </p:nvGrpSpPr>
        <p:grpSpPr>
          <a:xfrm>
            <a:off x="2886120" y="2732040"/>
            <a:ext cx="5386320" cy="1617480"/>
            <a:chOff x="2886120" y="2732040"/>
            <a:chExt cx="5386320" cy="1617480"/>
          </a:xfrm>
        </p:grpSpPr>
        <p:sp>
          <p:nvSpPr>
            <p:cNvPr id="1356" name="CustomShape 60"/>
            <p:cNvSpPr/>
            <p:nvPr/>
          </p:nvSpPr>
          <p:spPr>
            <a:xfrm>
              <a:off x="2886120" y="3045600"/>
              <a:ext cx="3850560" cy="1275480"/>
            </a:xfrm>
            <a:custGeom>
              <a:avLst/>
              <a:gdLst/>
              <a:ahLst/>
              <a:rect l="l" t="t" r="r" b="b"/>
              <a:pathLst>
                <a:path w="1585" h="684">
                  <a:moveTo>
                    <a:pt x="0" y="684"/>
                  </a:moveTo>
                  <a:cubicBezTo>
                    <a:pt x="162" y="644"/>
                    <a:pt x="706" y="559"/>
                    <a:pt x="970" y="445"/>
                  </a:cubicBezTo>
                  <a:cubicBezTo>
                    <a:pt x="1234" y="331"/>
                    <a:pt x="1457" y="93"/>
                    <a:pt x="1585" y="0"/>
                  </a:cubicBezTo>
                </a:path>
              </a:pathLst>
            </a:custGeom>
            <a:noFill/>
            <a:ln w="38160">
              <a:solidFill>
                <a:srgbClr val="ff6600"/>
              </a:solidFill>
              <a:round/>
            </a:ln>
          </p:spPr>
          <p:style>
            <a:lnRef idx="0"/>
            <a:fillRef idx="0"/>
            <a:effectRef idx="0"/>
            <a:fontRef idx="minor"/>
          </p:style>
        </p:sp>
        <p:sp>
          <p:nvSpPr>
            <p:cNvPr id="1357" name="CustomShape 61"/>
            <p:cNvSpPr/>
            <p:nvPr/>
          </p:nvSpPr>
          <p:spPr>
            <a:xfrm>
              <a:off x="6154200" y="2732040"/>
              <a:ext cx="2118240" cy="289800"/>
            </a:xfrm>
            <a:prstGeom prst="rect">
              <a:avLst/>
            </a:prstGeom>
            <a:noFill/>
            <a:ln>
              <a:noFill/>
            </a:ln>
          </p:spPr>
          <p:style>
            <a:lnRef idx="0"/>
            <a:fillRef idx="0"/>
            <a:effectRef idx="0"/>
            <a:fontRef idx="minor"/>
          </p:style>
          <p:txBody>
            <a:bodyPr wrap="none" lIns="0" rIns="0" tIns="0" bIns="0"/>
            <a:p>
              <a:pPr>
                <a:lnSpc>
                  <a:spcPct val="100000"/>
                </a:lnSpc>
              </a:pPr>
              <a:r>
                <a:rPr b="0" lang="en-US" sz="1900" spc="-1" strike="noStrike">
                  <a:solidFill>
                    <a:srgbClr val="000000"/>
                  </a:solidFill>
                  <a:latin typeface="Arial"/>
                </a:rPr>
                <a:t>Grenzkosten d</a:t>
              </a:r>
              <a:r>
                <a:rPr b="0" i="1" lang="en-US" sz="1900" spc="-1" strike="noStrike">
                  <a:solidFill>
                    <a:srgbClr val="000000"/>
                  </a:solidFill>
                  <a:latin typeface="Arial"/>
                </a:rPr>
                <a:t>K</a:t>
              </a:r>
              <a:r>
                <a:rPr b="0" lang="en-US" sz="1900" spc="-1" strike="noStrike">
                  <a:solidFill>
                    <a:srgbClr val="000000"/>
                  </a:solidFill>
                  <a:latin typeface="Arial"/>
                </a:rPr>
                <a:t>/d</a:t>
              </a:r>
              <a:r>
                <a:rPr b="0" i="1" lang="en-US" sz="1900" spc="-1" strike="noStrike">
                  <a:solidFill>
                    <a:srgbClr val="000000"/>
                  </a:solidFill>
                  <a:latin typeface="Arial"/>
                </a:rPr>
                <a:t>Q</a:t>
              </a:r>
              <a:endParaRPr b="0" lang="en-US" sz="1900" spc="-1" strike="noStrike">
                <a:latin typeface="Arial"/>
              </a:endParaRPr>
            </a:p>
          </p:txBody>
        </p:sp>
        <p:sp>
          <p:nvSpPr>
            <p:cNvPr id="1358" name="CustomShape 62"/>
            <p:cNvSpPr/>
            <p:nvPr/>
          </p:nvSpPr>
          <p:spPr>
            <a:xfrm>
              <a:off x="5213160" y="3596400"/>
              <a:ext cx="127080" cy="22860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A</a:t>
              </a:r>
              <a:endParaRPr b="0" lang="en-US" sz="1500" spc="-1" strike="noStrike">
                <a:latin typeface="Arial"/>
              </a:endParaRPr>
            </a:p>
          </p:txBody>
        </p:sp>
        <p:sp>
          <p:nvSpPr>
            <p:cNvPr id="1359" name="CustomShape 63"/>
            <p:cNvSpPr/>
            <p:nvPr/>
          </p:nvSpPr>
          <p:spPr>
            <a:xfrm>
              <a:off x="5264640" y="3833640"/>
              <a:ext cx="60840" cy="61200"/>
            </a:xfrm>
            <a:custGeom>
              <a:avLst/>
              <a:gdLst/>
              <a:ahLst/>
              <a:rect l="l" t="t" r="r" b="b"/>
              <a:pathLst>
                <a:path w="38" h="37">
                  <a:moveTo>
                    <a:pt x="38" y="20"/>
                  </a:moveTo>
                  <a:lnTo>
                    <a:pt x="38" y="15"/>
                  </a:lnTo>
                  <a:lnTo>
                    <a:pt x="37" y="11"/>
                  </a:lnTo>
                  <a:lnTo>
                    <a:pt x="34" y="6"/>
                  </a:lnTo>
                  <a:lnTo>
                    <a:pt x="29" y="3"/>
                  </a:lnTo>
                  <a:lnTo>
                    <a:pt x="25" y="2"/>
                  </a:lnTo>
                  <a:lnTo>
                    <a:pt x="20" y="0"/>
                  </a:lnTo>
                  <a:lnTo>
                    <a:pt x="16" y="0"/>
                  </a:lnTo>
                  <a:lnTo>
                    <a:pt x="12" y="3"/>
                  </a:lnTo>
                  <a:lnTo>
                    <a:pt x="7" y="5"/>
                  </a:lnTo>
                  <a:lnTo>
                    <a:pt x="4" y="8"/>
                  </a:lnTo>
                  <a:lnTo>
                    <a:pt x="1" y="12"/>
                  </a:lnTo>
                  <a:lnTo>
                    <a:pt x="0" y="17"/>
                  </a:lnTo>
                  <a:lnTo>
                    <a:pt x="0" y="21"/>
                  </a:lnTo>
                  <a:lnTo>
                    <a:pt x="1" y="26"/>
                  </a:lnTo>
                  <a:lnTo>
                    <a:pt x="4" y="30"/>
                  </a:lnTo>
                  <a:lnTo>
                    <a:pt x="7" y="33"/>
                  </a:lnTo>
                  <a:lnTo>
                    <a:pt x="12" y="36"/>
                  </a:lnTo>
                  <a:lnTo>
                    <a:pt x="16" y="37"/>
                  </a:lnTo>
                  <a:lnTo>
                    <a:pt x="20" y="37"/>
                  </a:lnTo>
                  <a:lnTo>
                    <a:pt x="25" y="37"/>
                  </a:lnTo>
                  <a:lnTo>
                    <a:pt x="29" y="34"/>
                  </a:lnTo>
                  <a:lnTo>
                    <a:pt x="34" y="31"/>
                  </a:lnTo>
                  <a:lnTo>
                    <a:pt x="37" y="29"/>
                  </a:lnTo>
                  <a:lnTo>
                    <a:pt x="38" y="24"/>
                  </a:lnTo>
                  <a:lnTo>
                    <a:pt x="38" y="20"/>
                  </a:lnTo>
                  <a:close/>
                </a:path>
              </a:pathLst>
            </a:custGeom>
            <a:solidFill>
              <a:srgbClr val="ffffff"/>
            </a:solidFill>
            <a:ln w="19080">
              <a:solidFill>
                <a:srgbClr val="000000"/>
              </a:solidFill>
              <a:round/>
            </a:ln>
          </p:spPr>
          <p:style>
            <a:lnRef idx="0"/>
            <a:fillRef idx="0"/>
            <a:effectRef idx="0"/>
            <a:fontRef idx="minor"/>
          </p:style>
        </p:sp>
        <p:sp>
          <p:nvSpPr>
            <p:cNvPr id="1360" name="CustomShape 64"/>
            <p:cNvSpPr/>
            <p:nvPr/>
          </p:nvSpPr>
          <p:spPr>
            <a:xfrm>
              <a:off x="4385880" y="4120920"/>
              <a:ext cx="147960" cy="22860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G</a:t>
              </a:r>
              <a:endParaRPr b="0" lang="en-US" sz="1500" spc="-1" strike="noStrike">
                <a:latin typeface="Arial"/>
              </a:endParaRPr>
            </a:p>
          </p:txBody>
        </p:sp>
        <p:sp>
          <p:nvSpPr>
            <p:cNvPr id="1361" name="CustomShape 65"/>
            <p:cNvSpPr/>
            <p:nvPr/>
          </p:nvSpPr>
          <p:spPr>
            <a:xfrm>
              <a:off x="4255200" y="4070880"/>
              <a:ext cx="64080" cy="61200"/>
            </a:xfrm>
            <a:custGeom>
              <a:avLst/>
              <a:gdLst/>
              <a:ahLst/>
              <a:rect l="l" t="t" r="r" b="b"/>
              <a:pathLst>
                <a:path w="40" h="37">
                  <a:moveTo>
                    <a:pt x="40" y="19"/>
                  </a:moveTo>
                  <a:lnTo>
                    <a:pt x="38" y="15"/>
                  </a:lnTo>
                  <a:lnTo>
                    <a:pt x="37" y="10"/>
                  </a:lnTo>
                  <a:lnTo>
                    <a:pt x="34" y="7"/>
                  </a:lnTo>
                  <a:lnTo>
                    <a:pt x="29" y="4"/>
                  </a:lnTo>
                  <a:lnTo>
                    <a:pt x="26" y="1"/>
                  </a:lnTo>
                  <a:lnTo>
                    <a:pt x="20" y="0"/>
                  </a:lnTo>
                  <a:lnTo>
                    <a:pt x="16" y="1"/>
                  </a:lnTo>
                  <a:lnTo>
                    <a:pt x="10" y="3"/>
                  </a:lnTo>
                  <a:lnTo>
                    <a:pt x="7" y="4"/>
                  </a:lnTo>
                  <a:lnTo>
                    <a:pt x="4" y="9"/>
                  </a:lnTo>
                  <a:lnTo>
                    <a:pt x="1" y="12"/>
                  </a:lnTo>
                  <a:lnTo>
                    <a:pt x="0" y="18"/>
                  </a:lnTo>
                  <a:lnTo>
                    <a:pt x="0" y="22"/>
                  </a:lnTo>
                  <a:lnTo>
                    <a:pt x="1" y="26"/>
                  </a:lnTo>
                  <a:lnTo>
                    <a:pt x="4" y="31"/>
                  </a:lnTo>
                  <a:lnTo>
                    <a:pt x="7" y="34"/>
                  </a:lnTo>
                  <a:lnTo>
                    <a:pt x="10" y="37"/>
                  </a:lnTo>
                  <a:lnTo>
                    <a:pt x="16" y="37"/>
                  </a:lnTo>
                  <a:lnTo>
                    <a:pt x="20" y="37"/>
                  </a:lnTo>
                  <a:lnTo>
                    <a:pt x="26" y="37"/>
                  </a:lnTo>
                  <a:lnTo>
                    <a:pt x="29" y="35"/>
                  </a:lnTo>
                  <a:lnTo>
                    <a:pt x="34" y="32"/>
                  </a:lnTo>
                  <a:lnTo>
                    <a:pt x="37" y="28"/>
                  </a:lnTo>
                  <a:lnTo>
                    <a:pt x="38" y="23"/>
                  </a:lnTo>
                  <a:lnTo>
                    <a:pt x="40" y="19"/>
                  </a:lnTo>
                  <a:close/>
                </a:path>
              </a:pathLst>
            </a:custGeom>
            <a:solidFill>
              <a:srgbClr val="ffffff"/>
            </a:solidFill>
            <a:ln w="19080">
              <a:solidFill>
                <a:srgbClr val="000000"/>
              </a:solidFill>
              <a:round/>
            </a:ln>
          </p:spPr>
          <p:style>
            <a:lnRef idx="0"/>
            <a:fillRef idx="0"/>
            <a:effectRef idx="0"/>
            <a:fontRef idx="minor"/>
          </p:style>
        </p:sp>
      </p:grpSp>
      <p:sp>
        <p:nvSpPr>
          <p:cNvPr id="1362" name="CustomShape 66"/>
          <p:cNvSpPr/>
          <p:nvPr/>
        </p:nvSpPr>
        <p:spPr>
          <a:xfrm>
            <a:off x="2843280" y="2960640"/>
            <a:ext cx="60120" cy="58320"/>
          </a:xfrm>
          <a:custGeom>
            <a:avLst/>
            <a:gdLst/>
            <a:ahLst/>
            <a:rect l="l" t="t" r="r" b="b"/>
            <a:pathLst>
              <a:path w="38" h="37">
                <a:moveTo>
                  <a:pt x="38" y="18"/>
                </a:moveTo>
                <a:lnTo>
                  <a:pt x="37" y="13"/>
                </a:lnTo>
                <a:lnTo>
                  <a:pt x="35" y="9"/>
                </a:lnTo>
                <a:lnTo>
                  <a:pt x="32" y="6"/>
                </a:lnTo>
                <a:lnTo>
                  <a:pt x="29" y="3"/>
                </a:lnTo>
                <a:lnTo>
                  <a:pt x="25" y="0"/>
                </a:lnTo>
                <a:lnTo>
                  <a:pt x="21" y="0"/>
                </a:lnTo>
                <a:lnTo>
                  <a:pt x="16" y="0"/>
                </a:lnTo>
                <a:lnTo>
                  <a:pt x="12" y="2"/>
                </a:lnTo>
                <a:lnTo>
                  <a:pt x="7" y="3"/>
                </a:lnTo>
                <a:lnTo>
                  <a:pt x="4" y="7"/>
                </a:lnTo>
                <a:lnTo>
                  <a:pt x="1" y="12"/>
                </a:lnTo>
                <a:lnTo>
                  <a:pt x="0" y="16"/>
                </a:lnTo>
                <a:lnTo>
                  <a:pt x="0" y="21"/>
                </a:lnTo>
                <a:lnTo>
                  <a:pt x="1" y="25"/>
                </a:lnTo>
                <a:lnTo>
                  <a:pt x="4" y="30"/>
                </a:lnTo>
                <a:lnTo>
                  <a:pt x="7" y="33"/>
                </a:lnTo>
                <a:lnTo>
                  <a:pt x="12" y="36"/>
                </a:lnTo>
                <a:lnTo>
                  <a:pt x="16" y="37"/>
                </a:lnTo>
                <a:lnTo>
                  <a:pt x="21" y="37"/>
                </a:lnTo>
                <a:lnTo>
                  <a:pt x="25" y="37"/>
                </a:lnTo>
                <a:lnTo>
                  <a:pt x="29" y="34"/>
                </a:lnTo>
                <a:lnTo>
                  <a:pt x="32" y="31"/>
                </a:lnTo>
                <a:lnTo>
                  <a:pt x="35" y="27"/>
                </a:lnTo>
                <a:lnTo>
                  <a:pt x="37" y="22"/>
                </a:lnTo>
                <a:lnTo>
                  <a:pt x="38" y="18"/>
                </a:lnTo>
                <a:close/>
              </a:path>
            </a:pathLst>
          </a:custGeom>
          <a:solidFill>
            <a:srgbClr val="ffffff"/>
          </a:solidFill>
          <a:ln w="19080">
            <a:solidFill>
              <a:srgbClr val="000000"/>
            </a:solidFill>
            <a:round/>
          </a:ln>
        </p:spPr>
        <p:style>
          <a:lnRef idx="0"/>
          <a:fillRef idx="0"/>
          <a:effectRef idx="0"/>
          <a:fontRef idx="minor"/>
        </p:style>
      </p:sp>
      <p:sp>
        <p:nvSpPr>
          <p:cNvPr id="1363" name="CustomShape 67"/>
          <p:cNvSpPr/>
          <p:nvPr/>
        </p:nvSpPr>
        <p:spPr>
          <a:xfrm>
            <a:off x="6316560" y="4707000"/>
            <a:ext cx="59508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s</a:t>
            </a:r>
            <a:endParaRPr b="0" lang="en-US" sz="1800" spc="-1" strike="noStrike">
              <a:latin typeface="Arial"/>
            </a:endParaRPr>
          </a:p>
        </p:txBody>
      </p:sp>
      <p:sp>
        <p:nvSpPr>
          <p:cNvPr id="1364" name="CustomShape 68"/>
          <p:cNvSpPr/>
          <p:nvPr/>
        </p:nvSpPr>
        <p:spPr>
          <a:xfrm>
            <a:off x="4446720" y="4703760"/>
            <a:ext cx="74880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s</a:t>
            </a:r>
            <a:r>
              <a:rPr b="0" i="1" lang="en-US" sz="1800" spc="-1" strike="noStrike">
                <a:solidFill>
                  <a:srgbClr val="000000"/>
                </a:solidFill>
                <a:latin typeface="Arial"/>
              </a:rPr>
              <a:t>/2</a:t>
            </a:r>
            <a:endParaRPr b="0" lang="en-US" sz="1800" spc="-1" strike="noStrike">
              <a:latin typeface="Arial"/>
            </a:endParaRPr>
          </a:p>
        </p:txBody>
      </p:sp>
      <p:sp>
        <p:nvSpPr>
          <p:cNvPr id="1365" name="CustomShape 69"/>
          <p:cNvSpPr/>
          <p:nvPr/>
        </p:nvSpPr>
        <p:spPr>
          <a:xfrm>
            <a:off x="2841480" y="4289400"/>
            <a:ext cx="60120" cy="60120"/>
          </a:xfrm>
          <a:custGeom>
            <a:avLst/>
            <a:gdLst/>
            <a:ahLst/>
            <a:rect l="l" t="t" r="r" b="b"/>
            <a:pathLst>
              <a:path w="38" h="38">
                <a:moveTo>
                  <a:pt x="38" y="19"/>
                </a:moveTo>
                <a:lnTo>
                  <a:pt x="37" y="14"/>
                </a:lnTo>
                <a:lnTo>
                  <a:pt x="35" y="10"/>
                </a:lnTo>
                <a:lnTo>
                  <a:pt x="32" y="5"/>
                </a:lnTo>
                <a:lnTo>
                  <a:pt x="29" y="2"/>
                </a:lnTo>
                <a:lnTo>
                  <a:pt x="25" y="1"/>
                </a:lnTo>
                <a:lnTo>
                  <a:pt x="21" y="0"/>
                </a:lnTo>
                <a:lnTo>
                  <a:pt x="16" y="0"/>
                </a:lnTo>
                <a:lnTo>
                  <a:pt x="12" y="1"/>
                </a:lnTo>
                <a:lnTo>
                  <a:pt x="7" y="4"/>
                </a:lnTo>
                <a:lnTo>
                  <a:pt x="4" y="7"/>
                </a:lnTo>
                <a:lnTo>
                  <a:pt x="1" y="11"/>
                </a:lnTo>
                <a:lnTo>
                  <a:pt x="0" y="16"/>
                </a:lnTo>
                <a:lnTo>
                  <a:pt x="0" y="22"/>
                </a:lnTo>
                <a:lnTo>
                  <a:pt x="1" y="26"/>
                </a:lnTo>
                <a:lnTo>
                  <a:pt x="4" y="31"/>
                </a:lnTo>
                <a:lnTo>
                  <a:pt x="7" y="33"/>
                </a:lnTo>
                <a:lnTo>
                  <a:pt x="12" y="35"/>
                </a:lnTo>
                <a:lnTo>
                  <a:pt x="16" y="36"/>
                </a:lnTo>
                <a:lnTo>
                  <a:pt x="21" y="38"/>
                </a:lnTo>
                <a:lnTo>
                  <a:pt x="25" y="36"/>
                </a:lnTo>
                <a:lnTo>
                  <a:pt x="29" y="35"/>
                </a:lnTo>
                <a:lnTo>
                  <a:pt x="32" y="32"/>
                </a:lnTo>
                <a:lnTo>
                  <a:pt x="35" y="28"/>
                </a:lnTo>
                <a:lnTo>
                  <a:pt x="37" y="23"/>
                </a:lnTo>
                <a:lnTo>
                  <a:pt x="38" y="19"/>
                </a:lnTo>
                <a:close/>
              </a:path>
            </a:pathLst>
          </a:custGeom>
          <a:solidFill>
            <a:srgbClr val="ffffff"/>
          </a:solidFill>
          <a:ln w="19080">
            <a:solidFill>
              <a:srgbClr val="000000"/>
            </a:solidFill>
            <a:round/>
          </a:ln>
        </p:spPr>
        <p:style>
          <a:lnRef idx="0"/>
          <a:fillRef idx="0"/>
          <a:effectRef idx="0"/>
          <a:fontRef idx="minor"/>
        </p:style>
      </p:sp>
      <p:sp>
        <p:nvSpPr>
          <p:cNvPr id="1366" name="CustomShape 70"/>
          <p:cNvSpPr/>
          <p:nvPr/>
        </p:nvSpPr>
        <p:spPr>
          <a:xfrm>
            <a:off x="5164920" y="4710240"/>
            <a:ext cx="59508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W</a:t>
            </a:r>
            <a:endParaRPr b="0" lang="en-US" sz="1800" spc="-1" strike="noStrike">
              <a:latin typeface="Arial"/>
            </a:endParaRPr>
          </a:p>
        </p:txBody>
      </p:sp>
      <p:sp>
        <p:nvSpPr>
          <p:cNvPr id="1367" name="CustomShape 71"/>
          <p:cNvSpPr/>
          <p:nvPr/>
        </p:nvSpPr>
        <p:spPr>
          <a:xfrm>
            <a:off x="3989880" y="4717440"/>
            <a:ext cx="59508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M</a:t>
            </a:r>
            <a:endParaRPr b="0" lang="en-US" sz="1800" spc="-1" strike="noStrike">
              <a:latin typeface="Arial"/>
            </a:endParaRPr>
          </a:p>
        </p:txBody>
      </p:sp>
      <p:sp>
        <p:nvSpPr>
          <p:cNvPr id="1368" name="Line 72"/>
          <p:cNvSpPr/>
          <p:nvPr/>
        </p:nvSpPr>
        <p:spPr>
          <a:xfrm flipH="1">
            <a:off x="5284440" y="3841560"/>
            <a:ext cx="3240" cy="947880"/>
          </a:xfrm>
          <a:prstGeom prst="line">
            <a:avLst/>
          </a:prstGeom>
          <a:ln cap="rnd" w="9360">
            <a:solidFill>
              <a:schemeClr val="tx1"/>
            </a:solidFill>
            <a:custDash>
              <a:ds d="500000" sp="400000"/>
            </a:custDash>
            <a:round/>
          </a:ln>
        </p:spPr>
        <p:style>
          <a:lnRef idx="0"/>
          <a:fillRef idx="0"/>
          <a:effectRef idx="0"/>
          <a:fontRef idx="minor"/>
        </p:style>
      </p:sp>
      <p:sp>
        <p:nvSpPr>
          <p:cNvPr id="1369" name="CustomShape 73"/>
          <p:cNvSpPr/>
          <p:nvPr/>
        </p:nvSpPr>
        <p:spPr>
          <a:xfrm>
            <a:off x="2062800" y="6239160"/>
            <a:ext cx="638280" cy="259560"/>
          </a:xfrm>
          <a:prstGeom prst="rect">
            <a:avLst/>
          </a:prstGeom>
          <a:noFill/>
          <a:ln>
            <a:noFill/>
          </a:ln>
        </p:spPr>
        <p:style>
          <a:lnRef idx="0"/>
          <a:fillRef idx="0"/>
          <a:effectRef idx="0"/>
          <a:fontRef idx="minor"/>
        </p:style>
        <p:txBody>
          <a:bodyPr wrap="none" lIns="0" rIns="0" tIns="0" bIns="0"/>
          <a:p>
            <a:pPr>
              <a:lnSpc>
                <a:spcPct val="100000"/>
              </a:lnSpc>
            </a:pPr>
            <a:r>
              <a:rPr b="0" i="1" lang="en-US" sz="1700" spc="-1" strike="noStrike">
                <a:solidFill>
                  <a:srgbClr val="000000"/>
                </a:solidFill>
                <a:latin typeface="Arial"/>
              </a:rPr>
              <a:t>DBC   </a:t>
            </a:r>
            <a:endParaRPr b="0" lang="en-US" sz="1700" spc="-1" strike="noStrike">
              <a:latin typeface="Arial"/>
            </a:endParaRPr>
          </a:p>
        </p:txBody>
      </p:sp>
      <p:sp>
        <p:nvSpPr>
          <p:cNvPr id="1370" name="CustomShape 74"/>
          <p:cNvSpPr/>
          <p:nvPr/>
        </p:nvSpPr>
        <p:spPr>
          <a:xfrm>
            <a:off x="2790720" y="6225120"/>
            <a:ext cx="5508360" cy="259560"/>
          </a:xfrm>
          <a:prstGeom prst="rect">
            <a:avLst/>
          </a:prstGeom>
          <a:noFill/>
          <a:ln>
            <a:noFill/>
          </a:ln>
        </p:spPr>
        <p:style>
          <a:lnRef idx="0"/>
          <a:fillRef idx="0"/>
          <a:effectRef idx="0"/>
          <a:fontRef idx="minor"/>
        </p:style>
        <p:txBody>
          <a:bodyPr lIns="0" rIns="0" tIns="0" bIns="0"/>
          <a:p>
            <a:pPr>
              <a:lnSpc>
                <a:spcPct val="100000"/>
              </a:lnSpc>
            </a:pPr>
            <a:r>
              <a:rPr b="0" lang="en-US" sz="1700" spc="-1" strike="noStrike">
                <a:solidFill>
                  <a:srgbClr val="000000"/>
                </a:solidFill>
                <a:latin typeface="Arial"/>
              </a:rPr>
              <a:t>Konsumentenrente bei Monopol bzw. Kartellverhalten</a:t>
            </a:r>
            <a:endParaRPr b="0" lang="en-US" sz="1700" spc="-1" strike="noStrike">
              <a:latin typeface="Arial"/>
            </a:endParaRPr>
          </a:p>
        </p:txBody>
      </p:sp>
    </p:spTree>
  </p:cSld>
  <p:timing>
    <p:tnLst>
      <p:par>
        <p:cTn id="237" dur="indefinite" restart="never" nodeType="tmRoot">
          <p:childTnLst>
            <p:seq>
              <p:cTn id="238" dur="indefinite" nodeType="mainSeq">
                <p:childTnLst>
                  <p:par>
                    <p:cTn id="239" nodeType="clickEffect" fill="hold">
                      <p:stCondLst>
                        <p:cond delay="indefinite"/>
                      </p:stCondLst>
                      <p:childTnLst>
                        <p:par>
                          <p:cTn id="240" nodeType="withEffect" fill="hold">
                            <p:stCondLst>
                              <p:cond delay="0"/>
                            </p:stCondLst>
                            <p:childTnLst>
                              <p:par>
                                <p:cTn id="241" nodeType="clickEffect" fill="hold" presetClass="entr" presetID="3" presetSubtype="10">
                                  <p:stCondLst>
                                    <p:cond delay="0"/>
                                  </p:stCondLst>
                                  <p:childTnLst>
                                    <p:set>
                                      <p:cBhvr>
                                        <p:cTn id="242" dur="1" fill="hold">
                                          <p:stCondLst>
                                            <p:cond delay="0"/>
                                          </p:stCondLst>
                                        </p:cTn>
                                        <p:tgtEl>
                                          <p:spTgt spid="1355"/>
                                        </p:tgtEl>
                                        <p:attrNameLst>
                                          <p:attrName>style.visibility</p:attrName>
                                        </p:attrNameLst>
                                      </p:cBhvr>
                                      <p:to>
                                        <p:strVal val="visible"/>
                                      </p:to>
                                    </p:set>
                                    <p:animEffect filter="blinds(horizontal)" transition="in">
                                      <p:cBhvr additive="repl">
                                        <p:cTn id="243" dur="500"/>
                                        <p:tgtEl>
                                          <p:spTgt spid="1355"/>
                                        </p:tgtEl>
                                      </p:cBhvr>
                                    </p:animEffect>
                                  </p:childTnLst>
                                </p:cTn>
                              </p:par>
                              <p:par>
                                <p:cTn id="244" nodeType="withEffect" fill="hold" presetClass="entr" presetID="3" presetSubtype="10">
                                  <p:stCondLst>
                                    <p:cond delay="0"/>
                                  </p:stCondLst>
                                  <p:childTnLst>
                                    <p:set>
                                      <p:cBhvr>
                                        <p:cTn id="245" dur="1" fill="hold">
                                          <p:stCondLst>
                                            <p:cond delay="0"/>
                                          </p:stCondLst>
                                        </p:cTn>
                                        <p:tgtEl>
                                          <p:spTgt spid="1327"/>
                                        </p:tgtEl>
                                        <p:attrNameLst>
                                          <p:attrName>style.visibility</p:attrName>
                                        </p:attrNameLst>
                                      </p:cBhvr>
                                      <p:to>
                                        <p:strVal val="visible"/>
                                      </p:to>
                                    </p:set>
                                    <p:animEffect filter="blinds(horizontal)" transition="in">
                                      <p:cBhvr additive="repl">
                                        <p:cTn id="246" dur="500"/>
                                        <p:tgtEl>
                                          <p:spTgt spid="1327"/>
                                        </p:tgtEl>
                                      </p:cBhvr>
                                    </p:animEffect>
                                  </p:childTnLst>
                                </p:cTn>
                              </p:par>
                              <p:par>
                                <p:cTn id="247" nodeType="withEffect" fill="hold" presetClass="entr" presetID="3" presetSubtype="10">
                                  <p:stCondLst>
                                    <p:cond delay="0"/>
                                  </p:stCondLst>
                                  <p:childTnLst>
                                    <p:set>
                                      <p:cBhvr>
                                        <p:cTn id="248" dur="1" fill="hold">
                                          <p:stCondLst>
                                            <p:cond delay="0"/>
                                          </p:stCondLst>
                                        </p:cTn>
                                        <p:tgtEl>
                                          <p:spTgt spid="1365"/>
                                        </p:tgtEl>
                                        <p:attrNameLst>
                                          <p:attrName>style.visibility</p:attrName>
                                        </p:attrNameLst>
                                      </p:cBhvr>
                                      <p:to>
                                        <p:strVal val="visible"/>
                                      </p:to>
                                    </p:set>
                                    <p:animEffect filter="blinds(horizontal)" transition="in">
                                      <p:cBhvr additive="repl">
                                        <p:cTn id="249" dur="500"/>
                                        <p:tgtEl>
                                          <p:spTgt spid="1365"/>
                                        </p:tgtEl>
                                      </p:cBhvr>
                                    </p:animEffect>
                                  </p:childTnLst>
                                </p:cTn>
                              </p:par>
                            </p:childTnLst>
                          </p:cTn>
                        </p:par>
                      </p:childTnLst>
                    </p:cTn>
                  </p:par>
                  <p:par>
                    <p:cTn id="250" nodeType="clickEffect" fill="hold">
                      <p:stCondLst>
                        <p:cond delay="indefinite"/>
                      </p:stCondLst>
                      <p:childTnLst>
                        <p:par>
                          <p:cTn id="251" nodeType="withEffect" fill="hold">
                            <p:stCondLst>
                              <p:cond delay="0"/>
                            </p:stCondLst>
                            <p:childTnLst>
                              <p:par>
                                <p:cTn id="252" nodeType="clickEffect" fill="hold" presetClass="entr" presetID="3" presetSubtype="10">
                                  <p:stCondLst>
                                    <p:cond delay="0"/>
                                  </p:stCondLst>
                                  <p:childTnLst>
                                    <p:set>
                                      <p:cBhvr>
                                        <p:cTn id="253" dur="1" fill="hold">
                                          <p:stCondLst>
                                            <p:cond delay="0"/>
                                          </p:stCondLst>
                                        </p:cTn>
                                        <p:tgtEl>
                                          <p:spTgt spid="1346"/>
                                        </p:tgtEl>
                                        <p:attrNameLst>
                                          <p:attrName>style.visibility</p:attrName>
                                        </p:attrNameLst>
                                      </p:cBhvr>
                                      <p:to>
                                        <p:strVal val="visible"/>
                                      </p:to>
                                    </p:set>
                                    <p:animEffect filter="blinds(horizontal)" transition="in">
                                      <p:cBhvr additive="repl">
                                        <p:cTn id="254" dur="500"/>
                                        <p:tgtEl>
                                          <p:spTgt spid="1346"/>
                                        </p:tgtEl>
                                      </p:cBhvr>
                                    </p:animEffect>
                                  </p:childTnLst>
                                </p:cTn>
                              </p:par>
                              <p:par>
                                <p:cTn id="255" nodeType="withEffect" fill="hold" presetClass="entr" presetID="3" presetSubtype="10">
                                  <p:stCondLst>
                                    <p:cond delay="0"/>
                                  </p:stCondLst>
                                  <p:endCondLst>
                                    <p:cond delay="19000"/>
                                  </p:endCondLst>
                                  <p:childTnLst>
                                    <p:set>
                                      <p:cBhvr>
                                        <p:cTn id="256" dur="1" fill="hold">
                                          <p:stCondLst>
                                            <p:cond delay="0"/>
                                          </p:stCondLst>
                                        </p:cTn>
                                        <p:tgtEl>
                                          <p:spTgt spid="1348"/>
                                        </p:tgtEl>
                                        <p:attrNameLst>
                                          <p:attrName>style.visibility</p:attrName>
                                        </p:attrNameLst>
                                      </p:cBhvr>
                                      <p:to>
                                        <p:strVal val="visible"/>
                                      </p:to>
                                    </p:set>
                                    <p:animEffect filter="blinds(horizontal)" transition="in">
                                      <p:cBhvr additive="repl">
                                        <p:cTn id="257" dur="500"/>
                                        <p:tgtEl>
                                          <p:spTgt spid="1348"/>
                                        </p:tgtEl>
                                      </p:cBhvr>
                                    </p:animEffect>
                                  </p:childTnLst>
                                </p:cTn>
                              </p:par>
                              <p:par>
                                <p:cTn id="258" nodeType="withEffect" fill="hold" presetClass="entr" presetID="3" presetSubtype="10">
                                  <p:stCondLst>
                                    <p:cond delay="0"/>
                                  </p:stCondLst>
                                  <p:endCondLst>
                                    <p:cond delay="22000"/>
                                  </p:endCondLst>
                                  <p:childTnLst>
                                    <p:set>
                                      <p:cBhvr>
                                        <p:cTn id="259" dur="1" fill="hold">
                                          <p:stCondLst>
                                            <p:cond delay="0"/>
                                          </p:stCondLst>
                                        </p:cTn>
                                        <p:tgtEl>
                                          <p:spTgt spid="1349"/>
                                        </p:tgtEl>
                                        <p:attrNameLst>
                                          <p:attrName>style.visibility</p:attrName>
                                        </p:attrNameLst>
                                      </p:cBhvr>
                                      <p:to>
                                        <p:strVal val="visible"/>
                                      </p:to>
                                    </p:set>
                                    <p:animEffect filter="blinds(horizontal)" transition="in">
                                      <p:cBhvr additive="repl">
                                        <p:cTn id="260" dur="500"/>
                                        <p:tgtEl>
                                          <p:spTgt spid="1349"/>
                                        </p:tgtEl>
                                      </p:cBhvr>
                                    </p:animEffect>
                                  </p:childTnLst>
                                </p:cTn>
                              </p:par>
                              <p:par>
                                <p:cTn id="261" nodeType="withEffect" fill="hold" presetClass="entr" presetID="3" presetSubtype="10">
                                  <p:stCondLst>
                                    <p:cond delay="0"/>
                                  </p:stCondLst>
                                  <p:childTnLst>
                                    <p:set>
                                      <p:cBhvr>
                                        <p:cTn id="262" dur="1" fill="hold">
                                          <p:stCondLst>
                                            <p:cond delay="0"/>
                                          </p:stCondLst>
                                        </p:cTn>
                                        <p:tgtEl>
                                          <p:spTgt spid="1350"/>
                                        </p:tgtEl>
                                        <p:attrNameLst>
                                          <p:attrName>style.visibility</p:attrName>
                                        </p:attrNameLst>
                                      </p:cBhvr>
                                      <p:to>
                                        <p:strVal val="visible"/>
                                      </p:to>
                                    </p:set>
                                    <p:animEffect filter="blinds(horizontal)" transition="in">
                                      <p:cBhvr additive="repl">
                                        <p:cTn id="263" dur="500"/>
                                        <p:tgtEl>
                                          <p:spTgt spid="1350"/>
                                        </p:tgtEl>
                                      </p:cBhvr>
                                    </p:animEffect>
                                  </p:childTnLst>
                                </p:cTn>
                              </p:par>
                              <p:par>
                                <p:cTn id="264" nodeType="withEffect" fill="hold" presetClass="entr" presetID="3" presetSubtype="10">
                                  <p:stCondLst>
                                    <p:cond delay="0"/>
                                  </p:stCondLst>
                                  <p:childTnLst>
                                    <p:set>
                                      <p:cBhvr>
                                        <p:cTn id="265" dur="1" fill="hold">
                                          <p:stCondLst>
                                            <p:cond delay="0"/>
                                          </p:stCondLst>
                                        </p:cTn>
                                        <p:tgtEl>
                                          <p:spTgt spid="1351"/>
                                        </p:tgtEl>
                                        <p:attrNameLst>
                                          <p:attrName>style.visibility</p:attrName>
                                        </p:attrNameLst>
                                      </p:cBhvr>
                                      <p:to>
                                        <p:strVal val="visible"/>
                                      </p:to>
                                    </p:set>
                                    <p:animEffect filter="blinds(horizontal)" transition="in">
                                      <p:cBhvr additive="repl">
                                        <p:cTn id="266" dur="500"/>
                                        <p:tgtEl>
                                          <p:spTgt spid="1351"/>
                                        </p:tgtEl>
                                      </p:cBhvr>
                                    </p:animEffect>
                                  </p:childTnLst>
                                </p:cTn>
                              </p:par>
                              <p:par>
                                <p:cTn id="267" nodeType="withEffect" fill="hold" presetClass="entr" presetID="3" presetSubtype="10">
                                  <p:stCondLst>
                                    <p:cond delay="0"/>
                                  </p:stCondLst>
                                  <p:childTnLst>
                                    <p:set>
                                      <p:cBhvr>
                                        <p:cTn id="268" dur="1" fill="hold">
                                          <p:stCondLst>
                                            <p:cond delay="0"/>
                                          </p:stCondLst>
                                        </p:cTn>
                                        <p:tgtEl>
                                          <p:spTgt spid="1352"/>
                                        </p:tgtEl>
                                        <p:attrNameLst>
                                          <p:attrName>style.visibility</p:attrName>
                                        </p:attrNameLst>
                                      </p:cBhvr>
                                      <p:to>
                                        <p:strVal val="visible"/>
                                      </p:to>
                                    </p:set>
                                    <p:animEffect filter="blinds(horizontal)" transition="in">
                                      <p:cBhvr additive="repl">
                                        <p:cTn id="269" dur="500"/>
                                        <p:tgtEl>
                                          <p:spTgt spid="1352"/>
                                        </p:tgtEl>
                                      </p:cBhvr>
                                    </p:animEffect>
                                  </p:childTnLst>
                                </p:cTn>
                              </p:par>
                              <p:par>
                                <p:cTn id="270" nodeType="withEffect" fill="hold" presetClass="entr" presetID="3" presetSubtype="10">
                                  <p:stCondLst>
                                    <p:cond delay="0"/>
                                  </p:stCondLst>
                                  <p:childTnLst>
                                    <p:set>
                                      <p:cBhvr>
                                        <p:cTn id="271" dur="1" fill="hold">
                                          <p:stCondLst>
                                            <p:cond delay="0"/>
                                          </p:stCondLst>
                                        </p:cTn>
                                        <p:tgtEl>
                                          <p:spTgt spid="1353"/>
                                        </p:tgtEl>
                                        <p:attrNameLst>
                                          <p:attrName>style.visibility</p:attrName>
                                        </p:attrNameLst>
                                      </p:cBhvr>
                                      <p:to>
                                        <p:strVal val="visible"/>
                                      </p:to>
                                    </p:set>
                                    <p:animEffect filter="blinds(horizontal)" transition="in">
                                      <p:cBhvr additive="repl">
                                        <p:cTn id="272" dur="500"/>
                                        <p:tgtEl>
                                          <p:spTgt spid="1353"/>
                                        </p:tgtEl>
                                      </p:cBhvr>
                                    </p:animEffect>
                                  </p:childTnLst>
                                </p:cTn>
                              </p:par>
                              <p:par>
                                <p:cTn id="273" nodeType="withEffect" fill="hold" presetClass="entr" presetID="3" presetSubtype="10">
                                  <p:stCondLst>
                                    <p:cond delay="0"/>
                                  </p:stCondLst>
                                  <p:childTnLst>
                                    <p:set>
                                      <p:cBhvr>
                                        <p:cTn id="274" dur="1" fill="hold">
                                          <p:stCondLst>
                                            <p:cond delay="0"/>
                                          </p:stCondLst>
                                        </p:cTn>
                                        <p:tgtEl>
                                          <p:spTgt spid="1354"/>
                                        </p:tgtEl>
                                        <p:attrNameLst>
                                          <p:attrName>style.visibility</p:attrName>
                                        </p:attrNameLst>
                                      </p:cBhvr>
                                      <p:to>
                                        <p:strVal val="visible"/>
                                      </p:to>
                                    </p:set>
                                    <p:animEffect filter="blinds(horizontal)" transition="in">
                                      <p:cBhvr additive="repl">
                                        <p:cTn id="275" dur="500"/>
                                        <p:tgtEl>
                                          <p:spTgt spid="1354"/>
                                        </p:tgtEl>
                                      </p:cBhvr>
                                    </p:animEffect>
                                  </p:childTnLst>
                                </p:cTn>
                              </p:par>
                              <p:par>
                                <p:cTn id="276" nodeType="withEffect" fill="hold" presetClass="entr" presetID="3" presetSubtype="10">
                                  <p:stCondLst>
                                    <p:cond delay="0"/>
                                  </p:stCondLst>
                                  <p:childTnLst>
                                    <p:set>
                                      <p:cBhvr>
                                        <p:cTn id="277" dur="1" fill="hold">
                                          <p:stCondLst>
                                            <p:cond delay="0"/>
                                          </p:stCondLst>
                                        </p:cTn>
                                        <p:tgtEl>
                                          <p:spTgt spid="1362"/>
                                        </p:tgtEl>
                                        <p:attrNameLst>
                                          <p:attrName>style.visibility</p:attrName>
                                        </p:attrNameLst>
                                      </p:cBhvr>
                                      <p:to>
                                        <p:strVal val="visible"/>
                                      </p:to>
                                    </p:set>
                                    <p:animEffect filter="blinds(horizontal)" transition="in">
                                      <p:cBhvr additive="repl">
                                        <p:cTn id="278" dur="500"/>
                                        <p:tgtEl>
                                          <p:spTgt spid="1362"/>
                                        </p:tgtEl>
                                      </p:cBhvr>
                                    </p:animEffect>
                                  </p:childTnLst>
                                </p:cTn>
                              </p:par>
                              <p:par>
                                <p:cTn id="279" nodeType="withEffect" fill="hold" presetClass="entr" presetID="3" presetSubtype="10">
                                  <p:stCondLst>
                                    <p:cond delay="0"/>
                                  </p:stCondLst>
                                  <p:childTnLst>
                                    <p:set>
                                      <p:cBhvr>
                                        <p:cTn id="280" dur="1" fill="hold">
                                          <p:stCondLst>
                                            <p:cond delay="0"/>
                                          </p:stCondLst>
                                        </p:cTn>
                                        <p:tgtEl>
                                          <p:spTgt spid="1347"/>
                                        </p:tgtEl>
                                        <p:attrNameLst>
                                          <p:attrName>style.visibility</p:attrName>
                                        </p:attrNameLst>
                                      </p:cBhvr>
                                      <p:to>
                                        <p:strVal val="visible"/>
                                      </p:to>
                                    </p:set>
                                    <p:animEffect filter="blinds(horizontal)" transition="in">
                                      <p:cBhvr additive="repl">
                                        <p:cTn id="281" dur="500"/>
                                        <p:tgtEl>
                                          <p:spTgt spid="1347"/>
                                        </p:tgtEl>
                                      </p:cBhvr>
                                    </p:animEffect>
                                  </p:childTnLst>
                                </p:cTn>
                              </p:par>
                            </p:childTnLst>
                          </p:cTn>
                        </p:par>
                      </p:childTnLst>
                    </p:cTn>
                  </p:par>
                  <p:par>
                    <p:cTn id="282" nodeType="clickEffect" fill="hold">
                      <p:stCondLst>
                        <p:cond delay="indefinite"/>
                      </p:stCondLst>
                      <p:childTnLst>
                        <p:par>
                          <p:cTn id="283" nodeType="withEffect" fill="hold">
                            <p:stCondLst>
                              <p:cond delay="0"/>
                            </p:stCondLst>
                            <p:childTnLst>
                              <p:par>
                                <p:cTn id="284" nodeType="clickEffect" fill="hold" presetClass="entr" presetID="3" presetSubtype="10">
                                  <p:stCondLst>
                                    <p:cond delay="0"/>
                                  </p:stCondLst>
                                  <p:childTnLst>
                                    <p:set>
                                      <p:cBhvr>
                                        <p:cTn id="285" dur="1" fill="hold">
                                          <p:stCondLst>
                                            <p:cond delay="0"/>
                                          </p:stCondLst>
                                        </p:cTn>
                                        <p:tgtEl>
                                          <p:spTgt spid="1341"/>
                                        </p:tgtEl>
                                        <p:attrNameLst>
                                          <p:attrName>style.visibility</p:attrName>
                                        </p:attrNameLst>
                                      </p:cBhvr>
                                      <p:to>
                                        <p:strVal val="visible"/>
                                      </p:to>
                                    </p:set>
                                    <p:animEffect filter="blinds(horizontal)" transition="in">
                                      <p:cBhvr additive="repl">
                                        <p:cTn id="286" dur="500"/>
                                        <p:tgtEl>
                                          <p:spTgt spid="1341"/>
                                        </p:tgtEl>
                                      </p:cBhvr>
                                    </p:animEffect>
                                  </p:childTnLst>
                                </p:cTn>
                              </p:par>
                            </p:childTnLst>
                          </p:cTn>
                        </p:par>
                      </p:childTnLst>
                    </p:cTn>
                  </p:par>
                  <p:par>
                    <p:cTn id="287" nodeType="clickEffect" fill="hold">
                      <p:stCondLst>
                        <p:cond delay="indefinite"/>
                      </p:stCondLst>
                      <p:childTnLst>
                        <p:par>
                          <p:cTn id="288" nodeType="withEffect" fill="hold">
                            <p:stCondLst>
                              <p:cond delay="0"/>
                            </p:stCondLst>
                            <p:childTnLst>
                              <p:par>
                                <p:cTn id="289" nodeType="clickEffect" fill="hold" presetClass="entr" presetID="3" presetSubtype="10">
                                  <p:stCondLst>
                                    <p:cond delay="0"/>
                                  </p:stCondLst>
                                  <p:childTnLst>
                                    <p:set>
                                      <p:cBhvr>
                                        <p:cTn id="290" dur="1" fill="hold">
                                          <p:stCondLst>
                                            <p:cond delay="0"/>
                                          </p:stCondLst>
                                        </p:cTn>
                                        <p:tgtEl>
                                          <p:spTgt spid="1297"/>
                                        </p:tgtEl>
                                        <p:attrNameLst>
                                          <p:attrName>style.visibility</p:attrName>
                                        </p:attrNameLst>
                                      </p:cBhvr>
                                      <p:to>
                                        <p:strVal val="visible"/>
                                      </p:to>
                                    </p:set>
                                    <p:animEffect filter="blinds(horizontal)" transition="in">
                                      <p:cBhvr additive="repl">
                                        <p:cTn id="291" dur="500"/>
                                        <p:tgtEl>
                                          <p:spTgt spid="1297"/>
                                        </p:tgtEl>
                                      </p:cBhvr>
                                    </p:animEffect>
                                  </p:childTnLst>
                                </p:cTn>
                              </p:par>
                              <p:par>
                                <p:cTn id="292" nodeType="withEffect" fill="hold" presetClass="entr" presetID="3" presetSubtype="10">
                                  <p:stCondLst>
                                    <p:cond delay="0"/>
                                  </p:stCondLst>
                                  <p:childTnLst>
                                    <p:set>
                                      <p:cBhvr>
                                        <p:cTn id="293" dur="1" fill="hold">
                                          <p:stCondLst>
                                            <p:cond delay="0"/>
                                          </p:stCondLst>
                                        </p:cTn>
                                        <p:tgtEl>
                                          <p:spTgt spid="1334"/>
                                        </p:tgtEl>
                                        <p:attrNameLst>
                                          <p:attrName>style.visibility</p:attrName>
                                        </p:attrNameLst>
                                      </p:cBhvr>
                                      <p:to>
                                        <p:strVal val="visible"/>
                                      </p:to>
                                    </p:set>
                                    <p:animEffect filter="blinds(horizontal)" transition="in">
                                      <p:cBhvr additive="repl">
                                        <p:cTn id="294" dur="500"/>
                                        <p:tgtEl>
                                          <p:spTgt spid="1334"/>
                                        </p:tgtEl>
                                      </p:cBhvr>
                                    </p:animEffect>
                                  </p:childTnLst>
                                </p:cTn>
                              </p:par>
                              <p:par>
                                <p:cTn id="295" nodeType="withEffect" fill="hold" presetClass="entr" presetID="3" presetSubtype="10">
                                  <p:stCondLst>
                                    <p:cond delay="0"/>
                                  </p:stCondLst>
                                  <p:childTnLst>
                                    <p:set>
                                      <p:cBhvr>
                                        <p:cTn id="296" dur="1" fill="hold">
                                          <p:stCondLst>
                                            <p:cond delay="0"/>
                                          </p:stCondLst>
                                        </p:cTn>
                                        <p:tgtEl>
                                          <p:spTgt spid="1335"/>
                                        </p:tgtEl>
                                        <p:attrNameLst>
                                          <p:attrName>style.visibility</p:attrName>
                                        </p:attrNameLst>
                                      </p:cBhvr>
                                      <p:to>
                                        <p:strVal val="visible"/>
                                      </p:to>
                                    </p:set>
                                    <p:animEffect filter="blinds(horizontal)" transition="in">
                                      <p:cBhvr additive="repl">
                                        <p:cTn id="297" dur="500"/>
                                        <p:tgtEl>
                                          <p:spTgt spid="1335"/>
                                        </p:tgtEl>
                                      </p:cBhvr>
                                    </p:animEffect>
                                  </p:childTnLst>
                                </p:cTn>
                              </p:par>
                              <p:par>
                                <p:cTn id="298" nodeType="withEffect" fill="hold" presetClass="entr" presetID="3" presetSubtype="10">
                                  <p:stCondLst>
                                    <p:cond delay="0"/>
                                  </p:stCondLst>
                                  <p:childTnLst>
                                    <p:set>
                                      <p:cBhvr>
                                        <p:cTn id="299" dur="1" fill="hold">
                                          <p:stCondLst>
                                            <p:cond delay="0"/>
                                          </p:stCondLst>
                                        </p:cTn>
                                        <p:tgtEl>
                                          <p:spTgt spid="1336"/>
                                        </p:tgtEl>
                                        <p:attrNameLst>
                                          <p:attrName>style.visibility</p:attrName>
                                        </p:attrNameLst>
                                      </p:cBhvr>
                                      <p:to>
                                        <p:strVal val="visible"/>
                                      </p:to>
                                    </p:set>
                                    <p:animEffect filter="blinds(horizontal)" transition="in">
                                      <p:cBhvr additive="repl">
                                        <p:cTn id="300" dur="500"/>
                                        <p:tgtEl>
                                          <p:spTgt spid="1336"/>
                                        </p:tgtEl>
                                      </p:cBhvr>
                                    </p:animEffect>
                                  </p:childTnLst>
                                </p:cTn>
                              </p:par>
                              <p:par>
                                <p:cTn id="301" nodeType="withEffect" fill="hold" presetClass="entr" presetID="3" presetSubtype="10">
                                  <p:stCondLst>
                                    <p:cond delay="0"/>
                                  </p:stCondLst>
                                  <p:childTnLst>
                                    <p:set>
                                      <p:cBhvr>
                                        <p:cTn id="302" dur="1" fill="hold">
                                          <p:stCondLst>
                                            <p:cond delay="0"/>
                                          </p:stCondLst>
                                        </p:cTn>
                                        <p:tgtEl>
                                          <p:spTgt spid="1337"/>
                                        </p:tgtEl>
                                        <p:attrNameLst>
                                          <p:attrName>style.visibility</p:attrName>
                                        </p:attrNameLst>
                                      </p:cBhvr>
                                      <p:to>
                                        <p:strVal val="visible"/>
                                      </p:to>
                                    </p:set>
                                    <p:animEffect filter="blinds(horizontal)" transition="in">
                                      <p:cBhvr additive="repl">
                                        <p:cTn id="303" dur="500"/>
                                        <p:tgtEl>
                                          <p:spTgt spid="1337"/>
                                        </p:tgtEl>
                                      </p:cBhvr>
                                    </p:animEffect>
                                  </p:childTnLst>
                                </p:cTn>
                              </p:par>
                              <p:par>
                                <p:cTn id="304" nodeType="withEffect" fill="hold" presetClass="entr" presetID="3" presetSubtype="10">
                                  <p:stCondLst>
                                    <p:cond delay="0"/>
                                  </p:stCondLst>
                                  <p:childTnLst>
                                    <p:set>
                                      <p:cBhvr>
                                        <p:cTn id="305" dur="1" fill="hold">
                                          <p:stCondLst>
                                            <p:cond delay="0"/>
                                          </p:stCondLst>
                                        </p:cTn>
                                        <p:tgtEl>
                                          <p:spTgt spid="1338"/>
                                        </p:tgtEl>
                                        <p:attrNameLst>
                                          <p:attrName>style.visibility</p:attrName>
                                        </p:attrNameLst>
                                      </p:cBhvr>
                                      <p:to>
                                        <p:strVal val="visible"/>
                                      </p:to>
                                    </p:set>
                                    <p:animEffect filter="blinds(horizontal)" transition="in">
                                      <p:cBhvr additive="repl">
                                        <p:cTn id="306" dur="500"/>
                                        <p:tgtEl>
                                          <p:spTgt spid="1338"/>
                                        </p:tgtEl>
                                      </p:cBhvr>
                                    </p:animEffect>
                                  </p:childTnLst>
                                </p:cTn>
                              </p:par>
                              <p:par>
                                <p:cTn id="307" nodeType="withEffect" fill="hold" presetClass="entr" presetID="3" presetSubtype="10">
                                  <p:stCondLst>
                                    <p:cond delay="0"/>
                                  </p:stCondLst>
                                  <p:childTnLst>
                                    <p:set>
                                      <p:cBhvr>
                                        <p:cTn id="308" dur="1" fill="hold">
                                          <p:stCondLst>
                                            <p:cond delay="0"/>
                                          </p:stCondLst>
                                        </p:cTn>
                                        <p:tgtEl>
                                          <p:spTgt spid="1339"/>
                                        </p:tgtEl>
                                        <p:attrNameLst>
                                          <p:attrName>style.visibility</p:attrName>
                                        </p:attrNameLst>
                                      </p:cBhvr>
                                      <p:to>
                                        <p:strVal val="visible"/>
                                      </p:to>
                                    </p:set>
                                    <p:animEffect filter="blinds(horizontal)" transition="in">
                                      <p:cBhvr additive="repl">
                                        <p:cTn id="309" dur="500"/>
                                        <p:tgtEl>
                                          <p:spTgt spid="1339"/>
                                        </p:tgtEl>
                                      </p:cBhvr>
                                    </p:animEffect>
                                  </p:childTnLst>
                                </p:cTn>
                              </p:par>
                              <p:par>
                                <p:cTn id="310" nodeType="withEffect" fill="hold" presetClass="entr" presetID="3" presetSubtype="10">
                                  <p:stCondLst>
                                    <p:cond delay="0"/>
                                  </p:stCondLst>
                                  <p:childTnLst>
                                    <p:set>
                                      <p:cBhvr>
                                        <p:cTn id="311" dur="1" fill="hold">
                                          <p:stCondLst>
                                            <p:cond delay="0"/>
                                          </p:stCondLst>
                                        </p:cTn>
                                        <p:tgtEl>
                                          <p:spTgt spid="1368"/>
                                        </p:tgtEl>
                                        <p:attrNameLst>
                                          <p:attrName>style.visibility</p:attrName>
                                        </p:attrNameLst>
                                      </p:cBhvr>
                                      <p:to>
                                        <p:strVal val="visible"/>
                                      </p:to>
                                    </p:set>
                                    <p:animEffect filter="blinds(horizontal)" transition="in">
                                      <p:cBhvr additive="repl">
                                        <p:cTn id="312" dur="500"/>
                                        <p:tgtEl>
                                          <p:spTgt spid="1368"/>
                                        </p:tgtEl>
                                      </p:cBhvr>
                                    </p:animEffect>
                                  </p:childTnLst>
                                </p:cTn>
                              </p:par>
                              <p:par>
                                <p:cTn id="313" nodeType="withEffect" fill="hold" presetClass="entr" presetID="3" presetSubtype="10">
                                  <p:stCondLst>
                                    <p:cond delay="0"/>
                                  </p:stCondLst>
                                  <p:childTnLst>
                                    <p:set>
                                      <p:cBhvr>
                                        <p:cTn id="314" dur="1" fill="hold">
                                          <p:stCondLst>
                                            <p:cond delay="0"/>
                                          </p:stCondLst>
                                        </p:cTn>
                                        <p:tgtEl>
                                          <p:spTgt spid="1369"/>
                                        </p:tgtEl>
                                        <p:attrNameLst>
                                          <p:attrName>style.visibility</p:attrName>
                                        </p:attrNameLst>
                                      </p:cBhvr>
                                      <p:to>
                                        <p:strVal val="visible"/>
                                      </p:to>
                                    </p:set>
                                    <p:animEffect filter="blinds(horizontal)" transition="in">
                                      <p:cBhvr additive="repl">
                                        <p:cTn id="315" dur="500"/>
                                        <p:tgtEl>
                                          <p:spTgt spid="1369"/>
                                        </p:tgtEl>
                                      </p:cBhvr>
                                    </p:animEffect>
                                  </p:childTnLst>
                                </p:cTn>
                              </p:par>
                              <p:par>
                                <p:cTn id="316" nodeType="withEffect" fill="hold" presetClass="entr" presetID="3" presetSubtype="10">
                                  <p:stCondLst>
                                    <p:cond delay="0"/>
                                  </p:stCondLst>
                                  <p:childTnLst>
                                    <p:set>
                                      <p:cBhvr>
                                        <p:cTn id="317" dur="1" fill="hold">
                                          <p:stCondLst>
                                            <p:cond delay="0"/>
                                          </p:stCondLst>
                                        </p:cTn>
                                        <p:tgtEl>
                                          <p:spTgt spid="1370"/>
                                        </p:tgtEl>
                                        <p:attrNameLst>
                                          <p:attrName>style.visibility</p:attrName>
                                        </p:attrNameLst>
                                      </p:cBhvr>
                                      <p:to>
                                        <p:strVal val="visible"/>
                                      </p:to>
                                    </p:set>
                                    <p:animEffect filter="blinds(horizontal)" transition="in">
                                      <p:cBhvr additive="repl">
                                        <p:cTn id="318" dur="500"/>
                                        <p:tgtEl>
                                          <p:spTgt spid="13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1"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Konsumenten-/Produzentenrente</a:t>
            </a:r>
            <a:endParaRPr b="0" lang="en-US" sz="2800" spc="-1" strike="noStrike">
              <a:solidFill>
                <a:srgbClr val="000000"/>
              </a:solidFill>
              <a:latin typeface="Book Antiqua"/>
            </a:endParaRPr>
          </a:p>
        </p:txBody>
      </p:sp>
      <p:sp>
        <p:nvSpPr>
          <p:cNvPr id="1372" name="TextShape 2"/>
          <p:cNvSpPr txBox="1"/>
          <p:nvPr/>
        </p:nvSpPr>
        <p:spPr>
          <a:xfrm>
            <a:off x="2170080" y="1603440"/>
            <a:ext cx="6635520" cy="4760640"/>
          </a:xfrm>
          <a:prstGeom prst="rect">
            <a:avLst/>
          </a:prstGeom>
          <a:noFill/>
          <a:ln>
            <a:noFill/>
          </a:ln>
        </p:spPr>
        <p:txBody>
          <a:bodyPr lIns="92160" rIns="92160" tIns="46080" bIns="46080"/>
          <a:p>
            <a:pPr marL="343080" indent="-342720">
              <a:lnSpc>
                <a:spcPct val="90000"/>
              </a:lnSpc>
              <a:spcBef>
                <a:spcPts val="360"/>
              </a:spcBef>
              <a:buClr>
                <a:srgbClr val="cc3300"/>
              </a:buClr>
              <a:buFont typeface="Symbol" charset="2"/>
              <a:buChar char=""/>
            </a:pPr>
            <a:r>
              <a:rPr b="1" lang="en-US" sz="1800" spc="-1" strike="noStrike">
                <a:solidFill>
                  <a:srgbClr val="c00000"/>
                </a:solidFill>
                <a:latin typeface="Arial"/>
              </a:rPr>
              <a:t>Konsumentenrente</a:t>
            </a:r>
            <a:r>
              <a:rPr b="0" lang="en-US" sz="1800" spc="-1" strike="noStrike">
                <a:solidFill>
                  <a:srgbClr val="000000"/>
                </a:solidFill>
                <a:latin typeface="Arial"/>
              </a:rPr>
              <a:t> als Differenz aus Preis, den Konsument für ein Gut zu zahlen bereit ist (Reservationspreis) und dem Gleichgewichtspreis, den Konsument aufgrund der Marktverhältnisse tatsächlich zahlen muss (Marktpreis)</a:t>
            </a:r>
            <a:endParaRPr b="0" lang="en-US" sz="1800" spc="-1" strike="noStrike">
              <a:solidFill>
                <a:srgbClr val="000000"/>
              </a:solidFill>
              <a:latin typeface="Times New Roman"/>
            </a:endParaRPr>
          </a:p>
          <a:p>
            <a:pPr>
              <a:lnSpc>
                <a:spcPct val="90000"/>
              </a:lnSpc>
              <a:spcBef>
                <a:spcPts val="360"/>
              </a:spcBef>
            </a:pPr>
            <a:endParaRPr b="0" lang="en-US" sz="1800" spc="-1" strike="noStrike">
              <a:solidFill>
                <a:srgbClr val="000000"/>
              </a:solidFill>
              <a:latin typeface="Times New Roman"/>
            </a:endParaRPr>
          </a:p>
          <a:p>
            <a:pPr marL="343080" indent="-342720">
              <a:lnSpc>
                <a:spcPct val="90000"/>
              </a:lnSpc>
              <a:spcBef>
                <a:spcPts val="360"/>
              </a:spcBef>
              <a:buClr>
                <a:srgbClr val="cc3300"/>
              </a:buClr>
              <a:buFont typeface="Symbol" charset="2"/>
              <a:buChar char=""/>
            </a:pPr>
            <a:r>
              <a:rPr b="1" lang="en-US" sz="1800" spc="-1" strike="noStrike">
                <a:solidFill>
                  <a:srgbClr val="c00000"/>
                </a:solidFill>
                <a:latin typeface="Arial"/>
              </a:rPr>
              <a:t>Produzentenrente</a:t>
            </a:r>
            <a:r>
              <a:rPr b="0" lang="en-US" sz="1800" spc="-1" strike="noStrike">
                <a:solidFill>
                  <a:srgbClr val="000000"/>
                </a:solidFill>
                <a:latin typeface="Arial"/>
              </a:rPr>
              <a:t> als Differenz aus dem Gleichgewichtspreis, den der Produzent aufgrund der Marktverhältnisse tatsächlich erhält (Marktpreis) und dem Preis, den er mindestens benötigt, um rentabel zu bleiben (Reservationspreis)</a:t>
            </a:r>
            <a:endParaRPr b="0" lang="en-US" sz="1800" spc="-1" strike="noStrike">
              <a:solidFill>
                <a:srgbClr val="000000"/>
              </a:solidFill>
              <a:latin typeface="Times New Roman"/>
            </a:endParaRPr>
          </a:p>
          <a:p>
            <a:pPr lvl="1" marL="743040" indent="-285480">
              <a:lnSpc>
                <a:spcPct val="90000"/>
              </a:lnSpc>
              <a:spcBef>
                <a:spcPts val="320"/>
              </a:spcBef>
              <a:buClr>
                <a:srgbClr val="cc3300"/>
              </a:buClr>
              <a:buFont typeface="Symbol" charset="2"/>
              <a:buChar char=""/>
            </a:pPr>
            <a:r>
              <a:rPr b="0" lang="en-US" sz="1600" spc="-1" strike="noStrike">
                <a:solidFill>
                  <a:srgbClr val="000000"/>
                </a:solidFill>
                <a:latin typeface="Arial"/>
              </a:rPr>
              <a:t>Von der Kostenstruktur der jeweiligen Unternehmen abhängig</a:t>
            </a:r>
            <a:endParaRPr b="0" lang="en-US" sz="1600" spc="-1" strike="noStrike">
              <a:solidFill>
                <a:srgbClr val="000000"/>
              </a:solidFill>
              <a:latin typeface="Times New Roman"/>
            </a:endParaRPr>
          </a:p>
          <a:p>
            <a:pPr lvl="1" marL="743040" indent="-285480">
              <a:lnSpc>
                <a:spcPct val="90000"/>
              </a:lnSpc>
              <a:spcBef>
                <a:spcPts val="320"/>
              </a:spcBef>
              <a:buClr>
                <a:srgbClr val="cc3300"/>
              </a:buClr>
              <a:buFont typeface="Symbol" charset="2"/>
              <a:buChar char=""/>
            </a:pPr>
            <a:r>
              <a:rPr b="0" lang="en-US" sz="1600" spc="-1" strike="noStrike">
                <a:solidFill>
                  <a:srgbClr val="000000"/>
                </a:solidFill>
                <a:latin typeface="Arial"/>
              </a:rPr>
              <a:t>Marktpreis gleich den Produktionskosten des Anbieters, der sich gerade noch am Markt halten kann (Grenzanbieter)</a:t>
            </a:r>
            <a:endParaRPr b="0" lang="en-US" sz="1600" spc="-1" strike="noStrike">
              <a:solidFill>
                <a:srgbClr val="000000"/>
              </a:solidFill>
              <a:latin typeface="Times New Roman"/>
            </a:endParaRPr>
          </a:p>
          <a:p>
            <a:pPr lvl="1" marL="743040" indent="-285480">
              <a:lnSpc>
                <a:spcPct val="90000"/>
              </a:lnSpc>
              <a:spcBef>
                <a:spcPts val="320"/>
              </a:spcBef>
              <a:buClr>
                <a:srgbClr val="cc3300"/>
              </a:buClr>
              <a:buFont typeface="Symbol" charset="2"/>
              <a:buChar char=""/>
            </a:pPr>
            <a:r>
              <a:rPr b="0" lang="en-US" sz="1600" spc="-1" strike="noStrike">
                <a:solidFill>
                  <a:srgbClr val="000000"/>
                </a:solidFill>
                <a:latin typeface="Arial"/>
              </a:rPr>
              <a:t>Unternehmen die günstiger produzieren als Grenzanbieter erwirtschaften Extragewinne</a:t>
            </a:r>
            <a:endParaRPr b="0" lang="en-US" sz="1600" spc="-1" strike="noStrike">
              <a:solidFill>
                <a:srgbClr val="000000"/>
              </a:solidFill>
              <a:latin typeface="Times New Roman"/>
            </a:endParaRPr>
          </a:p>
          <a:p>
            <a:pPr lvl="1" marL="743040" indent="-285480">
              <a:lnSpc>
                <a:spcPct val="90000"/>
              </a:lnSpc>
              <a:spcBef>
                <a:spcPts val="320"/>
              </a:spcBef>
              <a:buClr>
                <a:srgbClr val="cc3300"/>
              </a:buClr>
              <a:buFont typeface="Symbol" charset="2"/>
              <a:buChar char=""/>
            </a:pPr>
            <a:r>
              <a:rPr b="0" lang="en-US" sz="1600" spc="-1" strike="noStrike">
                <a:solidFill>
                  <a:srgbClr val="000000"/>
                </a:solidFill>
                <a:latin typeface="Arial"/>
              </a:rPr>
              <a:t>Keine Extragewinne, eher Belohnung dafür, dass Unternehmen kostengünstiger produzieren als Grenzanbieter</a:t>
            </a:r>
            <a:endParaRPr b="0" lang="en-US" sz="1600" spc="-1" strike="noStrike">
              <a:solidFill>
                <a:srgbClr val="000000"/>
              </a:solidFill>
              <a:latin typeface="Times New Roman"/>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3" name="CustomShape 1"/>
          <p:cNvSpPr/>
          <p:nvPr/>
        </p:nvSpPr>
        <p:spPr>
          <a:xfrm>
            <a:off x="5388120" y="3146400"/>
            <a:ext cx="1071360" cy="884520"/>
          </a:xfrm>
          <a:custGeom>
            <a:avLst/>
            <a:gdLst/>
            <a:ahLst/>
            <a:rect l="l" t="t" r="r" b="b"/>
            <a:pathLst>
              <a:path w="1071717" h="884903">
                <a:moveTo>
                  <a:pt x="0" y="0"/>
                </a:moveTo>
                <a:lnTo>
                  <a:pt x="1071717" y="884903"/>
                </a:lnTo>
                <a:lnTo>
                  <a:pt x="0" y="875071"/>
                </a:lnTo>
                <a:lnTo>
                  <a:pt x="0" y="0"/>
                </a:lnTo>
                <a:close/>
              </a:path>
            </a:pathLst>
          </a:custGeom>
          <a:solidFill>
            <a:srgbClr val="ffff00"/>
          </a:solidFill>
          <a:ln w="9360">
            <a:solidFill>
              <a:schemeClr val="tx1"/>
            </a:solidFill>
            <a:round/>
          </a:ln>
        </p:spPr>
        <p:style>
          <a:lnRef idx="0"/>
          <a:fillRef idx="0"/>
          <a:effectRef idx="0"/>
          <a:fontRef idx="minor"/>
        </p:style>
      </p:sp>
      <p:sp>
        <p:nvSpPr>
          <p:cNvPr id="1374" name="CustomShape 2"/>
          <p:cNvSpPr/>
          <p:nvPr/>
        </p:nvSpPr>
        <p:spPr>
          <a:xfrm>
            <a:off x="5396400" y="4028760"/>
            <a:ext cx="1073520" cy="994680"/>
          </a:xfrm>
          <a:custGeom>
            <a:avLst/>
            <a:gdLst/>
            <a:ahLst/>
            <a:rect l="l" t="t" r="r" b="b"/>
            <a:pathLst>
              <a:path w="1081549" h="1012722">
                <a:moveTo>
                  <a:pt x="9833" y="0"/>
                </a:moveTo>
                <a:lnTo>
                  <a:pt x="1081549" y="9832"/>
                </a:lnTo>
                <a:lnTo>
                  <a:pt x="1071717" y="845574"/>
                </a:lnTo>
                <a:lnTo>
                  <a:pt x="0" y="1012722"/>
                </a:lnTo>
                <a:cubicBezTo>
                  <a:pt x="3278" y="678425"/>
                  <a:pt x="6555" y="344129"/>
                  <a:pt x="9833" y="0"/>
                </a:cubicBezTo>
                <a:close/>
              </a:path>
            </a:pathLst>
          </a:custGeom>
          <a:solidFill>
            <a:srgbClr val="92d050"/>
          </a:solidFill>
          <a:ln w="9360">
            <a:solidFill>
              <a:schemeClr val="tx1"/>
            </a:solidFill>
            <a:round/>
          </a:ln>
        </p:spPr>
        <p:style>
          <a:lnRef idx="0"/>
          <a:fillRef idx="0"/>
          <a:effectRef idx="0"/>
          <a:fontRef idx="minor"/>
        </p:style>
      </p:sp>
      <p:sp>
        <p:nvSpPr>
          <p:cNvPr id="1375" name="CustomShape 3"/>
          <p:cNvSpPr/>
          <p:nvPr/>
        </p:nvSpPr>
        <p:spPr>
          <a:xfrm>
            <a:off x="1209240" y="3126600"/>
            <a:ext cx="1835640" cy="1584720"/>
          </a:xfrm>
          <a:custGeom>
            <a:avLst/>
            <a:gdLst/>
            <a:ahLst/>
            <a:rect l="l" t="t" r="r" b="b"/>
            <a:pathLst>
              <a:path w="1828800" h="1573161">
                <a:moveTo>
                  <a:pt x="0" y="0"/>
                </a:moveTo>
                <a:lnTo>
                  <a:pt x="1828800" y="1543665"/>
                </a:lnTo>
                <a:lnTo>
                  <a:pt x="0" y="1573161"/>
                </a:lnTo>
                <a:lnTo>
                  <a:pt x="0" y="0"/>
                </a:lnTo>
                <a:close/>
              </a:path>
            </a:pathLst>
          </a:custGeom>
          <a:solidFill>
            <a:srgbClr val="ffff00"/>
          </a:solidFill>
          <a:ln w="9360">
            <a:solidFill>
              <a:schemeClr val="tx1"/>
            </a:solidFill>
            <a:round/>
          </a:ln>
        </p:spPr>
        <p:style>
          <a:lnRef idx="0"/>
          <a:fillRef idx="0"/>
          <a:effectRef idx="0"/>
          <a:fontRef idx="minor"/>
        </p:style>
      </p:sp>
      <p:sp>
        <p:nvSpPr>
          <p:cNvPr id="1376" name="CustomShape 4"/>
          <p:cNvSpPr/>
          <p:nvPr/>
        </p:nvSpPr>
        <p:spPr>
          <a:xfrm>
            <a:off x="1199520" y="4690080"/>
            <a:ext cx="1867680" cy="343800"/>
          </a:xfrm>
          <a:custGeom>
            <a:avLst/>
            <a:gdLst/>
            <a:ahLst/>
            <a:rect l="l" t="t" r="r" b="b"/>
            <a:pathLst>
              <a:path w="1868130" h="344129">
                <a:moveTo>
                  <a:pt x="19665" y="0"/>
                </a:moveTo>
                <a:lnTo>
                  <a:pt x="1868130" y="0"/>
                </a:lnTo>
                <a:lnTo>
                  <a:pt x="1091381" y="176981"/>
                </a:lnTo>
                <a:lnTo>
                  <a:pt x="0" y="344129"/>
                </a:lnTo>
                <a:lnTo>
                  <a:pt x="19665" y="0"/>
                </a:lnTo>
                <a:close/>
              </a:path>
            </a:pathLst>
          </a:custGeom>
          <a:solidFill>
            <a:srgbClr val="92d050"/>
          </a:solidFill>
          <a:ln w="9360">
            <a:solidFill>
              <a:schemeClr val="tx1"/>
            </a:solidFill>
            <a:round/>
          </a:ln>
        </p:spPr>
        <p:style>
          <a:lnRef idx="0"/>
          <a:fillRef idx="0"/>
          <a:effectRef idx="0"/>
          <a:fontRef idx="minor"/>
        </p:style>
      </p:sp>
      <p:sp>
        <p:nvSpPr>
          <p:cNvPr id="1377" name="TextShape 5"/>
          <p:cNvSpPr txBox="1"/>
          <p:nvPr/>
        </p:nvSpPr>
        <p:spPr>
          <a:xfrm>
            <a:off x="1908000" y="380880"/>
            <a:ext cx="6702120" cy="91404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Polypol gegenüber Monopol</a:t>
            </a:r>
            <a:endParaRPr b="0" lang="en-US" sz="2800" spc="-1" strike="noStrike">
              <a:solidFill>
                <a:srgbClr val="000000"/>
              </a:solidFill>
              <a:latin typeface="Book Antiqua"/>
            </a:endParaRPr>
          </a:p>
        </p:txBody>
      </p:sp>
      <p:sp>
        <p:nvSpPr>
          <p:cNvPr id="1378" name="CustomShape 6"/>
          <p:cNvSpPr/>
          <p:nvPr/>
        </p:nvSpPr>
        <p:spPr>
          <a:xfrm>
            <a:off x="2063880" y="5880240"/>
            <a:ext cx="6652800" cy="290160"/>
          </a:xfrm>
          <a:prstGeom prst="rect">
            <a:avLst/>
          </a:prstGeom>
          <a:noFill/>
          <a:ln>
            <a:noFill/>
          </a:ln>
        </p:spPr>
        <p:style>
          <a:lnRef idx="0"/>
          <a:fillRef idx="0"/>
          <a:effectRef idx="0"/>
          <a:fontRef idx="minor"/>
        </p:style>
      </p:sp>
      <p:sp>
        <p:nvSpPr>
          <p:cNvPr id="1379" name="CustomShape 7"/>
          <p:cNvSpPr/>
          <p:nvPr/>
        </p:nvSpPr>
        <p:spPr>
          <a:xfrm>
            <a:off x="6707160" y="4754520"/>
            <a:ext cx="975960" cy="315720"/>
          </a:xfrm>
          <a:prstGeom prst="rect">
            <a:avLst/>
          </a:prstGeom>
          <a:noFill/>
          <a:ln>
            <a:noFill/>
          </a:ln>
        </p:spPr>
        <p:style>
          <a:lnRef idx="0"/>
          <a:fillRef idx="0"/>
          <a:effectRef idx="0"/>
          <a:fontRef idx="minor"/>
        </p:style>
      </p:sp>
      <p:sp>
        <p:nvSpPr>
          <p:cNvPr id="1380" name="Line 8"/>
          <p:cNvSpPr/>
          <p:nvPr/>
        </p:nvSpPr>
        <p:spPr>
          <a:xfrm>
            <a:off x="1191960" y="3112200"/>
            <a:ext cx="2689200" cy="2271600"/>
          </a:xfrm>
          <a:prstGeom prst="line">
            <a:avLst/>
          </a:prstGeom>
          <a:ln w="38160">
            <a:solidFill>
              <a:schemeClr val="accent1"/>
            </a:solidFill>
            <a:round/>
          </a:ln>
        </p:spPr>
        <p:style>
          <a:lnRef idx="0"/>
          <a:fillRef idx="0"/>
          <a:effectRef idx="0"/>
          <a:fontRef idx="minor"/>
        </p:style>
      </p:sp>
      <p:sp>
        <p:nvSpPr>
          <p:cNvPr id="1381" name="CustomShape 9"/>
          <p:cNvSpPr/>
          <p:nvPr/>
        </p:nvSpPr>
        <p:spPr>
          <a:xfrm>
            <a:off x="1189800" y="3120840"/>
            <a:ext cx="1434600" cy="2325960"/>
          </a:xfrm>
          <a:custGeom>
            <a:avLst/>
            <a:gdLst/>
            <a:ahLst/>
            <a:rect l="l" t="t" r="r" b="b"/>
            <a:pathLst>
              <a:path w="1440" h="1287">
                <a:moveTo>
                  <a:pt x="0" y="0"/>
                </a:moveTo>
                <a:lnTo>
                  <a:pt x="1440" y="1287"/>
                </a:lnTo>
              </a:path>
            </a:pathLst>
          </a:custGeom>
          <a:noFill/>
          <a:ln cap="rnd" w="38160">
            <a:solidFill>
              <a:srgbClr val="ff6600"/>
            </a:solidFill>
            <a:custDash>
              <a:ds d="400000" sp="300000"/>
            </a:custDash>
            <a:round/>
          </a:ln>
        </p:spPr>
        <p:style>
          <a:lnRef idx="0"/>
          <a:fillRef idx="0"/>
          <a:effectRef idx="0"/>
          <a:fontRef idx="minor"/>
        </p:style>
      </p:sp>
      <p:sp>
        <p:nvSpPr>
          <p:cNvPr id="1382" name="Line 10"/>
          <p:cNvSpPr/>
          <p:nvPr/>
        </p:nvSpPr>
        <p:spPr>
          <a:xfrm>
            <a:off x="1222200" y="5403240"/>
            <a:ext cx="3048120" cy="360"/>
          </a:xfrm>
          <a:prstGeom prst="line">
            <a:avLst/>
          </a:prstGeom>
          <a:ln w="25560">
            <a:solidFill>
              <a:schemeClr val="tx1"/>
            </a:solidFill>
            <a:round/>
            <a:tailEnd len="med" type="triangle" w="med"/>
          </a:ln>
        </p:spPr>
        <p:style>
          <a:lnRef idx="0"/>
          <a:fillRef idx="0"/>
          <a:effectRef idx="0"/>
          <a:fontRef idx="minor"/>
        </p:style>
      </p:sp>
      <p:sp>
        <p:nvSpPr>
          <p:cNvPr id="1383" name="Line 11"/>
          <p:cNvSpPr/>
          <p:nvPr/>
        </p:nvSpPr>
        <p:spPr>
          <a:xfrm flipV="1">
            <a:off x="1210320" y="2881440"/>
            <a:ext cx="7200" cy="2535120"/>
          </a:xfrm>
          <a:prstGeom prst="line">
            <a:avLst/>
          </a:prstGeom>
          <a:ln w="25560">
            <a:solidFill>
              <a:schemeClr val="tx1"/>
            </a:solidFill>
            <a:round/>
            <a:tailEnd len="med" type="triangle" w="med"/>
          </a:ln>
        </p:spPr>
        <p:style>
          <a:lnRef idx="0"/>
          <a:fillRef idx="0"/>
          <a:effectRef idx="0"/>
          <a:fontRef idx="minor"/>
        </p:style>
      </p:sp>
      <p:sp>
        <p:nvSpPr>
          <p:cNvPr id="1384" name="CustomShape 12"/>
          <p:cNvSpPr/>
          <p:nvPr/>
        </p:nvSpPr>
        <p:spPr>
          <a:xfrm>
            <a:off x="3672720" y="4971600"/>
            <a:ext cx="819720" cy="240840"/>
          </a:xfrm>
          <a:prstGeom prst="rect">
            <a:avLst/>
          </a:prstGeom>
          <a:noFill/>
          <a:ln>
            <a:noFill/>
          </a:ln>
        </p:spPr>
        <p:style>
          <a:lnRef idx="0"/>
          <a:fillRef idx="0"/>
          <a:effectRef idx="0"/>
          <a:fontRef idx="minor"/>
        </p:style>
      </p:sp>
      <p:sp>
        <p:nvSpPr>
          <p:cNvPr id="1385" name="Line 13"/>
          <p:cNvSpPr/>
          <p:nvPr/>
        </p:nvSpPr>
        <p:spPr>
          <a:xfrm flipV="1">
            <a:off x="2262960" y="4873320"/>
            <a:ext cx="1440" cy="14400"/>
          </a:xfrm>
          <a:prstGeom prst="line">
            <a:avLst/>
          </a:prstGeom>
          <a:ln w="4680">
            <a:solidFill>
              <a:srgbClr val="000000"/>
            </a:solidFill>
            <a:round/>
          </a:ln>
        </p:spPr>
        <p:style>
          <a:lnRef idx="0"/>
          <a:fillRef idx="0"/>
          <a:effectRef idx="0"/>
          <a:fontRef idx="minor"/>
        </p:style>
      </p:sp>
      <p:sp>
        <p:nvSpPr>
          <p:cNvPr id="1386" name="CustomShape 14"/>
          <p:cNvSpPr/>
          <p:nvPr/>
        </p:nvSpPr>
        <p:spPr>
          <a:xfrm>
            <a:off x="2338560" y="2926800"/>
            <a:ext cx="565920" cy="240840"/>
          </a:xfrm>
          <a:prstGeom prst="rect">
            <a:avLst/>
          </a:prstGeom>
          <a:noFill/>
          <a:ln>
            <a:noFill/>
          </a:ln>
        </p:spPr>
        <p:style>
          <a:lnRef idx="0"/>
          <a:fillRef idx="0"/>
          <a:effectRef idx="0"/>
          <a:fontRef idx="minor"/>
        </p:style>
      </p:sp>
      <p:sp>
        <p:nvSpPr>
          <p:cNvPr id="1387" name="CustomShape 15"/>
          <p:cNvSpPr/>
          <p:nvPr/>
        </p:nvSpPr>
        <p:spPr>
          <a:xfrm>
            <a:off x="3500280" y="4724280"/>
            <a:ext cx="153720" cy="199800"/>
          </a:xfrm>
          <a:prstGeom prst="rect">
            <a:avLst/>
          </a:prstGeom>
          <a:noFill/>
          <a:ln>
            <a:noFill/>
          </a:ln>
        </p:spPr>
        <p:style>
          <a:lnRef idx="0"/>
          <a:fillRef idx="0"/>
          <a:effectRef idx="0"/>
          <a:fontRef idx="minor"/>
        </p:style>
      </p:sp>
      <p:sp>
        <p:nvSpPr>
          <p:cNvPr id="1388" name="CustomShape 16"/>
          <p:cNvSpPr/>
          <p:nvPr/>
        </p:nvSpPr>
        <p:spPr>
          <a:xfrm>
            <a:off x="2411280" y="5136480"/>
            <a:ext cx="898560" cy="176760"/>
          </a:xfrm>
          <a:prstGeom prst="rect">
            <a:avLst/>
          </a:prstGeom>
          <a:solidFill>
            <a:srgbClr val="ffffff"/>
          </a:solidFill>
          <a:ln>
            <a:noFill/>
          </a:ln>
        </p:spPr>
        <p:style>
          <a:lnRef idx="0"/>
          <a:fillRef idx="0"/>
          <a:effectRef idx="0"/>
          <a:fontRef idx="minor"/>
        </p:style>
      </p:sp>
      <p:sp>
        <p:nvSpPr>
          <p:cNvPr id="1389" name="CustomShape 17"/>
          <p:cNvSpPr/>
          <p:nvPr/>
        </p:nvSpPr>
        <p:spPr>
          <a:xfrm>
            <a:off x="2415960" y="5046840"/>
            <a:ext cx="859680" cy="240840"/>
          </a:xfrm>
          <a:prstGeom prst="rect">
            <a:avLst/>
          </a:prstGeom>
          <a:noFill/>
          <a:ln>
            <a:noFill/>
          </a:ln>
        </p:spPr>
        <p:style>
          <a:lnRef idx="0"/>
          <a:fillRef idx="0"/>
          <a:effectRef idx="0"/>
          <a:fontRef idx="minor"/>
        </p:style>
      </p:sp>
      <p:sp>
        <p:nvSpPr>
          <p:cNvPr id="1390" name="CustomShape 18"/>
          <p:cNvSpPr/>
          <p:nvPr/>
        </p:nvSpPr>
        <p:spPr>
          <a:xfrm>
            <a:off x="1062360" y="4710960"/>
            <a:ext cx="151200" cy="202320"/>
          </a:xfrm>
          <a:prstGeom prst="rect">
            <a:avLst/>
          </a:prstGeom>
          <a:noFill/>
          <a:ln>
            <a:noFill/>
          </a:ln>
        </p:spPr>
        <p:style>
          <a:lnRef idx="0"/>
          <a:fillRef idx="0"/>
          <a:effectRef idx="0"/>
          <a:fontRef idx="minor"/>
        </p:style>
      </p:sp>
      <p:sp>
        <p:nvSpPr>
          <p:cNvPr id="1391" name="CustomShape 19"/>
          <p:cNvSpPr/>
          <p:nvPr/>
        </p:nvSpPr>
        <p:spPr>
          <a:xfrm>
            <a:off x="1062360" y="4957200"/>
            <a:ext cx="151200" cy="199800"/>
          </a:xfrm>
          <a:prstGeom prst="rect">
            <a:avLst/>
          </a:prstGeom>
          <a:noFill/>
          <a:ln>
            <a:noFill/>
          </a:ln>
        </p:spPr>
        <p:style>
          <a:lnRef idx="0"/>
          <a:fillRef idx="0"/>
          <a:effectRef idx="0"/>
          <a:fontRef idx="minor"/>
        </p:style>
      </p:sp>
      <p:sp>
        <p:nvSpPr>
          <p:cNvPr id="1392" name="CustomShape 20"/>
          <p:cNvSpPr/>
          <p:nvPr/>
        </p:nvSpPr>
        <p:spPr>
          <a:xfrm>
            <a:off x="1000800" y="4928040"/>
            <a:ext cx="123120" cy="243000"/>
          </a:xfrm>
          <a:prstGeom prst="rect">
            <a:avLst/>
          </a:prstGeom>
          <a:noFill/>
          <a:ln>
            <a:noFill/>
          </a:ln>
        </p:spPr>
        <p:style>
          <a:lnRef idx="0"/>
          <a:fillRef idx="0"/>
          <a:effectRef idx="0"/>
          <a:fontRef idx="minor"/>
        </p:style>
        <p:txBody>
          <a:bodyPr wrap="none" lIns="0" rIns="0" tIns="0" bIns="0"/>
          <a:p>
            <a:pPr>
              <a:lnSpc>
                <a:spcPct val="100000"/>
              </a:lnSpc>
            </a:pPr>
            <a:r>
              <a:rPr b="0" i="1" lang="en-US" sz="1600" spc="-1" strike="noStrike">
                <a:solidFill>
                  <a:srgbClr val="000000"/>
                </a:solidFill>
                <a:latin typeface="Arial"/>
              </a:rPr>
              <a:t>F</a:t>
            </a:r>
            <a:endParaRPr b="0" lang="en-US" sz="1600" spc="-1" strike="noStrike">
              <a:latin typeface="Arial"/>
            </a:endParaRPr>
          </a:p>
        </p:txBody>
      </p:sp>
      <p:sp>
        <p:nvSpPr>
          <p:cNvPr id="1393" name="CustomShape 21"/>
          <p:cNvSpPr/>
          <p:nvPr/>
        </p:nvSpPr>
        <p:spPr>
          <a:xfrm>
            <a:off x="1062360" y="3115800"/>
            <a:ext cx="159840" cy="200880"/>
          </a:xfrm>
          <a:prstGeom prst="rect">
            <a:avLst/>
          </a:prstGeom>
          <a:noFill/>
          <a:ln>
            <a:noFill/>
          </a:ln>
        </p:spPr>
        <p:style>
          <a:lnRef idx="0"/>
          <a:fillRef idx="0"/>
          <a:effectRef idx="0"/>
          <a:fontRef idx="minor"/>
        </p:style>
      </p:sp>
      <p:sp>
        <p:nvSpPr>
          <p:cNvPr id="1394" name="CustomShape 22"/>
          <p:cNvSpPr/>
          <p:nvPr/>
        </p:nvSpPr>
        <p:spPr>
          <a:xfrm>
            <a:off x="1018800" y="3067200"/>
            <a:ext cx="136800" cy="22788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C</a:t>
            </a:r>
            <a:endParaRPr b="0" lang="en-US" sz="1500" spc="-1" strike="noStrike">
              <a:latin typeface="Arial"/>
            </a:endParaRPr>
          </a:p>
        </p:txBody>
      </p:sp>
      <p:sp>
        <p:nvSpPr>
          <p:cNvPr id="1395" name="CustomShape 23"/>
          <p:cNvSpPr/>
          <p:nvPr/>
        </p:nvSpPr>
        <p:spPr>
          <a:xfrm>
            <a:off x="2363760" y="4903560"/>
            <a:ext cx="169560" cy="202320"/>
          </a:xfrm>
          <a:prstGeom prst="rect">
            <a:avLst/>
          </a:prstGeom>
          <a:noFill/>
          <a:ln>
            <a:noFill/>
          </a:ln>
        </p:spPr>
        <p:style>
          <a:lnRef idx="0"/>
          <a:fillRef idx="0"/>
          <a:effectRef idx="0"/>
          <a:fontRef idx="minor"/>
        </p:style>
      </p:sp>
      <p:sp>
        <p:nvSpPr>
          <p:cNvPr id="1396" name="CustomShape 24"/>
          <p:cNvSpPr/>
          <p:nvPr/>
        </p:nvSpPr>
        <p:spPr>
          <a:xfrm>
            <a:off x="588240" y="4635720"/>
            <a:ext cx="1507320" cy="243360"/>
          </a:xfrm>
          <a:prstGeom prst="rect">
            <a:avLst/>
          </a:prstGeom>
          <a:noFill/>
          <a:ln>
            <a:noFill/>
          </a:ln>
        </p:spPr>
        <p:style>
          <a:lnRef idx="0"/>
          <a:fillRef idx="0"/>
          <a:effectRef idx="0"/>
          <a:fontRef idx="minor"/>
        </p:style>
      </p:sp>
      <p:grpSp>
        <p:nvGrpSpPr>
          <p:cNvPr id="1397" name="Group 25"/>
          <p:cNvGrpSpPr/>
          <p:nvPr/>
        </p:nvGrpSpPr>
        <p:grpSpPr>
          <a:xfrm>
            <a:off x="1038240" y="4588200"/>
            <a:ext cx="1995120" cy="243000"/>
            <a:chOff x="1038240" y="4588200"/>
            <a:chExt cx="1995120" cy="243000"/>
          </a:xfrm>
        </p:grpSpPr>
        <p:sp>
          <p:nvSpPr>
            <p:cNvPr id="1398" name="Line 26"/>
            <p:cNvSpPr/>
            <p:nvPr/>
          </p:nvSpPr>
          <p:spPr>
            <a:xfrm flipH="1">
              <a:off x="1204560" y="4686480"/>
              <a:ext cx="1828800" cy="8280"/>
            </a:xfrm>
            <a:prstGeom prst="line">
              <a:avLst/>
            </a:prstGeom>
            <a:ln cap="rnd" w="9360">
              <a:solidFill>
                <a:schemeClr val="tx1"/>
              </a:solidFill>
              <a:custDash>
                <a:ds d="500000" sp="400000"/>
              </a:custDash>
              <a:round/>
            </a:ln>
          </p:spPr>
          <p:style>
            <a:lnRef idx="0"/>
            <a:fillRef idx="0"/>
            <a:effectRef idx="0"/>
            <a:fontRef idx="minor"/>
          </p:style>
        </p:sp>
        <p:sp>
          <p:nvSpPr>
            <p:cNvPr id="1399" name="CustomShape 27"/>
            <p:cNvSpPr/>
            <p:nvPr/>
          </p:nvSpPr>
          <p:spPr>
            <a:xfrm>
              <a:off x="1038240" y="4588200"/>
              <a:ext cx="1422000" cy="243000"/>
            </a:xfrm>
            <a:prstGeom prst="rect">
              <a:avLst/>
            </a:prstGeom>
            <a:noFill/>
            <a:ln>
              <a:noFill/>
            </a:ln>
          </p:spPr>
          <p:style>
            <a:lnRef idx="0"/>
            <a:fillRef idx="0"/>
            <a:effectRef idx="0"/>
            <a:fontRef idx="minor"/>
          </p:style>
          <p:txBody>
            <a:bodyPr lIns="0" rIns="0" tIns="0" bIns="0"/>
            <a:p>
              <a:pPr>
                <a:lnSpc>
                  <a:spcPct val="100000"/>
                </a:lnSpc>
              </a:pPr>
              <a:r>
                <a:rPr b="0" lang="en-US" sz="1600" spc="-1" strike="noStrike">
                  <a:solidFill>
                    <a:srgbClr val="000000"/>
                  </a:solidFill>
                  <a:latin typeface="Arial"/>
                </a:rPr>
                <a:t>E</a:t>
              </a:r>
              <a:endParaRPr b="0" lang="en-US" sz="1600" spc="-1" strike="noStrike">
                <a:latin typeface="Arial"/>
              </a:endParaRPr>
            </a:p>
          </p:txBody>
        </p:sp>
        <p:sp>
          <p:nvSpPr>
            <p:cNvPr id="1400" name="CustomShape 28"/>
            <p:cNvSpPr/>
            <p:nvPr/>
          </p:nvSpPr>
          <p:spPr>
            <a:xfrm>
              <a:off x="1189800" y="4672080"/>
              <a:ext cx="46800" cy="44640"/>
            </a:xfrm>
            <a:custGeom>
              <a:avLst/>
              <a:gdLst/>
              <a:ahLst/>
              <a:rect l="l" t="t" r="r" b="b"/>
              <a:pathLst>
                <a:path w="38" h="37">
                  <a:moveTo>
                    <a:pt x="38" y="18"/>
                  </a:moveTo>
                  <a:lnTo>
                    <a:pt x="37" y="13"/>
                  </a:lnTo>
                  <a:lnTo>
                    <a:pt x="35" y="10"/>
                  </a:lnTo>
                  <a:lnTo>
                    <a:pt x="32" y="6"/>
                  </a:lnTo>
                  <a:lnTo>
                    <a:pt x="29" y="3"/>
                  </a:lnTo>
                  <a:lnTo>
                    <a:pt x="25" y="0"/>
                  </a:lnTo>
                  <a:lnTo>
                    <a:pt x="21" y="0"/>
                  </a:lnTo>
                  <a:lnTo>
                    <a:pt x="16" y="0"/>
                  </a:lnTo>
                  <a:lnTo>
                    <a:pt x="12" y="1"/>
                  </a:lnTo>
                  <a:lnTo>
                    <a:pt x="7" y="4"/>
                  </a:lnTo>
                  <a:lnTo>
                    <a:pt x="4" y="7"/>
                  </a:lnTo>
                  <a:lnTo>
                    <a:pt x="1" y="12"/>
                  </a:lnTo>
                  <a:lnTo>
                    <a:pt x="0" y="16"/>
                  </a:lnTo>
                  <a:lnTo>
                    <a:pt x="0" y="21"/>
                  </a:lnTo>
                  <a:lnTo>
                    <a:pt x="1" y="25"/>
                  </a:lnTo>
                  <a:lnTo>
                    <a:pt x="4" y="30"/>
                  </a:lnTo>
                  <a:lnTo>
                    <a:pt x="7" y="33"/>
                  </a:lnTo>
                  <a:lnTo>
                    <a:pt x="12" y="34"/>
                  </a:lnTo>
                  <a:lnTo>
                    <a:pt x="16" y="37"/>
                  </a:lnTo>
                  <a:lnTo>
                    <a:pt x="21" y="37"/>
                  </a:lnTo>
                  <a:lnTo>
                    <a:pt x="25" y="35"/>
                  </a:lnTo>
                  <a:lnTo>
                    <a:pt x="29" y="34"/>
                  </a:lnTo>
                  <a:lnTo>
                    <a:pt x="32" y="31"/>
                  </a:lnTo>
                  <a:lnTo>
                    <a:pt x="35" y="27"/>
                  </a:lnTo>
                  <a:lnTo>
                    <a:pt x="37" y="22"/>
                  </a:lnTo>
                  <a:lnTo>
                    <a:pt x="38" y="18"/>
                  </a:lnTo>
                  <a:close/>
                </a:path>
              </a:pathLst>
            </a:custGeom>
            <a:solidFill>
              <a:srgbClr val="ffffff"/>
            </a:solidFill>
            <a:ln w="19080">
              <a:solidFill>
                <a:srgbClr val="000000"/>
              </a:solidFill>
              <a:round/>
            </a:ln>
          </p:spPr>
          <p:style>
            <a:lnRef idx="0"/>
            <a:fillRef idx="0"/>
            <a:effectRef idx="0"/>
            <a:fontRef idx="minor"/>
          </p:style>
        </p:sp>
      </p:grpSp>
      <p:sp>
        <p:nvSpPr>
          <p:cNvPr id="1401" name="CustomShape 29"/>
          <p:cNvSpPr/>
          <p:nvPr/>
        </p:nvSpPr>
        <p:spPr>
          <a:xfrm>
            <a:off x="1187280" y="3103920"/>
            <a:ext cx="45720" cy="45720"/>
          </a:xfrm>
          <a:custGeom>
            <a:avLst/>
            <a:gdLst/>
            <a:ahLst/>
            <a:rect l="l" t="t" r="r" b="b"/>
            <a:pathLst>
              <a:path w="38" h="38">
                <a:moveTo>
                  <a:pt x="38" y="19"/>
                </a:moveTo>
                <a:lnTo>
                  <a:pt x="37" y="15"/>
                </a:lnTo>
                <a:lnTo>
                  <a:pt x="35" y="10"/>
                </a:lnTo>
                <a:lnTo>
                  <a:pt x="32" y="6"/>
                </a:lnTo>
                <a:lnTo>
                  <a:pt x="29" y="3"/>
                </a:lnTo>
                <a:lnTo>
                  <a:pt x="25" y="0"/>
                </a:lnTo>
                <a:lnTo>
                  <a:pt x="21" y="0"/>
                </a:lnTo>
                <a:lnTo>
                  <a:pt x="16" y="0"/>
                </a:lnTo>
                <a:lnTo>
                  <a:pt x="12" y="2"/>
                </a:lnTo>
                <a:lnTo>
                  <a:pt x="7" y="4"/>
                </a:lnTo>
                <a:lnTo>
                  <a:pt x="4" y="7"/>
                </a:lnTo>
                <a:lnTo>
                  <a:pt x="1" y="12"/>
                </a:lnTo>
                <a:lnTo>
                  <a:pt x="0" y="16"/>
                </a:lnTo>
                <a:lnTo>
                  <a:pt x="0" y="22"/>
                </a:lnTo>
                <a:lnTo>
                  <a:pt x="1" y="25"/>
                </a:lnTo>
                <a:lnTo>
                  <a:pt x="4" y="30"/>
                </a:lnTo>
                <a:lnTo>
                  <a:pt x="7" y="34"/>
                </a:lnTo>
                <a:lnTo>
                  <a:pt x="12" y="36"/>
                </a:lnTo>
                <a:lnTo>
                  <a:pt x="16" y="37"/>
                </a:lnTo>
                <a:lnTo>
                  <a:pt x="21" y="38"/>
                </a:lnTo>
                <a:lnTo>
                  <a:pt x="25" y="37"/>
                </a:lnTo>
                <a:lnTo>
                  <a:pt x="29" y="36"/>
                </a:lnTo>
                <a:lnTo>
                  <a:pt x="32" y="33"/>
                </a:lnTo>
                <a:lnTo>
                  <a:pt x="35" y="28"/>
                </a:lnTo>
                <a:lnTo>
                  <a:pt x="37" y="24"/>
                </a:lnTo>
                <a:lnTo>
                  <a:pt x="38" y="19"/>
                </a:lnTo>
                <a:close/>
              </a:path>
            </a:pathLst>
          </a:custGeom>
          <a:solidFill>
            <a:srgbClr val="ffffff"/>
          </a:solidFill>
          <a:ln w="19080">
            <a:solidFill>
              <a:srgbClr val="000000"/>
            </a:solidFill>
            <a:round/>
          </a:ln>
        </p:spPr>
        <p:style>
          <a:lnRef idx="0"/>
          <a:fillRef idx="0"/>
          <a:effectRef idx="0"/>
          <a:fontRef idx="minor"/>
        </p:style>
      </p:sp>
      <p:sp>
        <p:nvSpPr>
          <p:cNvPr id="1402" name="CustomShape 30"/>
          <p:cNvSpPr/>
          <p:nvPr/>
        </p:nvSpPr>
        <p:spPr>
          <a:xfrm>
            <a:off x="1062360" y="3913920"/>
            <a:ext cx="169560" cy="202320"/>
          </a:xfrm>
          <a:prstGeom prst="rect">
            <a:avLst/>
          </a:prstGeom>
          <a:noFill/>
          <a:ln>
            <a:noFill/>
          </a:ln>
        </p:spPr>
        <p:style>
          <a:lnRef idx="0"/>
          <a:fillRef idx="0"/>
          <a:effectRef idx="0"/>
          <a:fontRef idx="minor"/>
        </p:style>
      </p:sp>
      <p:sp>
        <p:nvSpPr>
          <p:cNvPr id="1403" name="CustomShape 31"/>
          <p:cNvSpPr/>
          <p:nvPr/>
        </p:nvSpPr>
        <p:spPr>
          <a:xfrm>
            <a:off x="930240" y="3915360"/>
            <a:ext cx="1080360" cy="242280"/>
          </a:xfrm>
          <a:prstGeom prst="rect">
            <a:avLst/>
          </a:prstGeom>
          <a:noFill/>
          <a:ln>
            <a:noFill/>
          </a:ln>
        </p:spPr>
        <p:style>
          <a:lnRef idx="0"/>
          <a:fillRef idx="0"/>
          <a:effectRef idx="0"/>
          <a:fontRef idx="minor"/>
        </p:style>
      </p:sp>
      <p:sp>
        <p:nvSpPr>
          <p:cNvPr id="1404" name="CustomShape 32"/>
          <p:cNvSpPr/>
          <p:nvPr/>
        </p:nvSpPr>
        <p:spPr>
          <a:xfrm>
            <a:off x="1005480" y="3954600"/>
            <a:ext cx="14580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D</a:t>
            </a:r>
            <a:endParaRPr b="0" lang="en-US" sz="1600" spc="-1" strike="noStrike">
              <a:latin typeface="Arial"/>
            </a:endParaRPr>
          </a:p>
        </p:txBody>
      </p:sp>
      <p:sp>
        <p:nvSpPr>
          <p:cNvPr id="1405" name="CustomShape 33"/>
          <p:cNvSpPr/>
          <p:nvPr/>
        </p:nvSpPr>
        <p:spPr>
          <a:xfrm>
            <a:off x="1210320" y="3962520"/>
            <a:ext cx="720" cy="3240"/>
          </a:xfrm>
          <a:custGeom>
            <a:avLst/>
            <a:gdLst/>
            <a:ahLst/>
            <a:rect l="l" t="t" r="r" b="b"/>
            <a:pathLst>
              <a:path w="1587" h="3">
                <a:moveTo>
                  <a:pt x="0" y="3"/>
                </a:moveTo>
                <a:lnTo>
                  <a:pt x="0" y="0"/>
                </a:lnTo>
                <a:lnTo>
                  <a:pt x="0" y="3"/>
                </a:lnTo>
                <a:close/>
              </a:path>
            </a:pathLst>
          </a:custGeom>
          <a:solidFill>
            <a:srgbClr val="000000"/>
          </a:solidFill>
          <a:ln w="1440">
            <a:solidFill>
              <a:srgbClr val="000000"/>
            </a:solidFill>
            <a:round/>
          </a:ln>
        </p:spPr>
        <p:style>
          <a:lnRef idx="0"/>
          <a:fillRef idx="0"/>
          <a:effectRef idx="0"/>
          <a:fontRef idx="minor"/>
        </p:style>
      </p:sp>
      <p:sp>
        <p:nvSpPr>
          <p:cNvPr id="1406" name="Line 34"/>
          <p:cNvSpPr/>
          <p:nvPr/>
        </p:nvSpPr>
        <p:spPr>
          <a:xfrm flipH="1">
            <a:off x="1210320" y="3963600"/>
            <a:ext cx="11880" cy="2520"/>
          </a:xfrm>
          <a:prstGeom prst="line">
            <a:avLst/>
          </a:prstGeom>
          <a:ln w="4680">
            <a:solidFill>
              <a:srgbClr val="000000"/>
            </a:solidFill>
            <a:round/>
          </a:ln>
        </p:spPr>
        <p:style>
          <a:lnRef idx="0"/>
          <a:fillRef idx="0"/>
          <a:effectRef idx="0"/>
          <a:fontRef idx="minor"/>
        </p:style>
      </p:sp>
      <p:sp>
        <p:nvSpPr>
          <p:cNvPr id="1407" name="CustomShape 35"/>
          <p:cNvSpPr/>
          <p:nvPr/>
        </p:nvSpPr>
        <p:spPr>
          <a:xfrm>
            <a:off x="2309400" y="3869280"/>
            <a:ext cx="126000" cy="22788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B</a:t>
            </a:r>
            <a:endParaRPr b="0" lang="en-US" sz="1500" spc="-1" strike="noStrike">
              <a:latin typeface="Arial"/>
            </a:endParaRPr>
          </a:p>
        </p:txBody>
      </p:sp>
      <p:sp>
        <p:nvSpPr>
          <p:cNvPr id="1408" name="CustomShape 36"/>
          <p:cNvSpPr/>
          <p:nvPr/>
        </p:nvSpPr>
        <p:spPr>
          <a:xfrm>
            <a:off x="2266920" y="4009680"/>
            <a:ext cx="45720" cy="45720"/>
          </a:xfrm>
          <a:custGeom>
            <a:avLst/>
            <a:gdLst/>
            <a:ahLst/>
            <a:rect l="l" t="t" r="r" b="b"/>
            <a:pathLst>
              <a:path w="38" h="38">
                <a:moveTo>
                  <a:pt x="38" y="19"/>
                </a:moveTo>
                <a:lnTo>
                  <a:pt x="37" y="14"/>
                </a:lnTo>
                <a:lnTo>
                  <a:pt x="35" y="10"/>
                </a:lnTo>
                <a:lnTo>
                  <a:pt x="32" y="6"/>
                </a:lnTo>
                <a:lnTo>
                  <a:pt x="29" y="3"/>
                </a:lnTo>
                <a:lnTo>
                  <a:pt x="25" y="1"/>
                </a:lnTo>
                <a:lnTo>
                  <a:pt x="20" y="0"/>
                </a:lnTo>
                <a:lnTo>
                  <a:pt x="15" y="0"/>
                </a:lnTo>
                <a:lnTo>
                  <a:pt x="10" y="1"/>
                </a:lnTo>
                <a:lnTo>
                  <a:pt x="7" y="4"/>
                </a:lnTo>
                <a:lnTo>
                  <a:pt x="4" y="8"/>
                </a:lnTo>
                <a:lnTo>
                  <a:pt x="1" y="11"/>
                </a:lnTo>
                <a:lnTo>
                  <a:pt x="0" y="16"/>
                </a:lnTo>
                <a:lnTo>
                  <a:pt x="0" y="22"/>
                </a:lnTo>
                <a:lnTo>
                  <a:pt x="1" y="26"/>
                </a:lnTo>
                <a:lnTo>
                  <a:pt x="4" y="29"/>
                </a:lnTo>
                <a:lnTo>
                  <a:pt x="7" y="34"/>
                </a:lnTo>
                <a:lnTo>
                  <a:pt x="10" y="37"/>
                </a:lnTo>
                <a:lnTo>
                  <a:pt x="15" y="37"/>
                </a:lnTo>
                <a:lnTo>
                  <a:pt x="20" y="38"/>
                </a:lnTo>
                <a:lnTo>
                  <a:pt x="25" y="37"/>
                </a:lnTo>
                <a:lnTo>
                  <a:pt x="29" y="35"/>
                </a:lnTo>
                <a:lnTo>
                  <a:pt x="32" y="32"/>
                </a:lnTo>
                <a:lnTo>
                  <a:pt x="35" y="28"/>
                </a:lnTo>
                <a:lnTo>
                  <a:pt x="37" y="23"/>
                </a:lnTo>
                <a:lnTo>
                  <a:pt x="38" y="19"/>
                </a:lnTo>
                <a:close/>
              </a:path>
            </a:pathLst>
          </a:custGeom>
          <a:solidFill>
            <a:srgbClr val="ffffff"/>
          </a:solidFill>
          <a:ln w="19080">
            <a:solidFill>
              <a:srgbClr val="000000"/>
            </a:solidFill>
            <a:round/>
          </a:ln>
        </p:spPr>
        <p:style>
          <a:lnRef idx="0"/>
          <a:fillRef idx="0"/>
          <a:effectRef idx="0"/>
          <a:fontRef idx="minor"/>
        </p:style>
      </p:sp>
      <p:sp>
        <p:nvSpPr>
          <p:cNvPr id="1409" name="CustomShape 37"/>
          <p:cNvSpPr/>
          <p:nvPr/>
        </p:nvSpPr>
        <p:spPr>
          <a:xfrm>
            <a:off x="1216440" y="4063680"/>
            <a:ext cx="2941920" cy="974520"/>
          </a:xfrm>
          <a:custGeom>
            <a:avLst/>
            <a:gdLst/>
            <a:ahLst/>
            <a:rect l="l" t="t" r="r" b="b"/>
            <a:pathLst>
              <a:path w="1585" h="684">
                <a:moveTo>
                  <a:pt x="0" y="684"/>
                </a:moveTo>
                <a:cubicBezTo>
                  <a:pt x="162" y="644"/>
                  <a:pt x="706" y="559"/>
                  <a:pt x="970" y="445"/>
                </a:cubicBezTo>
                <a:cubicBezTo>
                  <a:pt x="1234" y="331"/>
                  <a:pt x="1457" y="93"/>
                  <a:pt x="1585" y="0"/>
                </a:cubicBezTo>
              </a:path>
            </a:pathLst>
          </a:custGeom>
          <a:noFill/>
          <a:ln w="38160">
            <a:solidFill>
              <a:srgbClr val="ff6600"/>
            </a:solidFill>
            <a:round/>
          </a:ln>
        </p:spPr>
        <p:style>
          <a:lnRef idx="0"/>
          <a:fillRef idx="0"/>
          <a:effectRef idx="0"/>
          <a:fontRef idx="minor"/>
        </p:style>
      </p:sp>
      <p:sp>
        <p:nvSpPr>
          <p:cNvPr id="1410" name="CustomShape 38"/>
          <p:cNvSpPr/>
          <p:nvPr/>
        </p:nvSpPr>
        <p:spPr>
          <a:xfrm>
            <a:off x="2980080" y="4484520"/>
            <a:ext cx="126000" cy="22788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A</a:t>
            </a:r>
            <a:endParaRPr b="0" lang="en-US" sz="1500" spc="-1" strike="noStrike">
              <a:latin typeface="Arial"/>
            </a:endParaRPr>
          </a:p>
        </p:txBody>
      </p:sp>
      <p:sp>
        <p:nvSpPr>
          <p:cNvPr id="1411" name="CustomShape 39"/>
          <p:cNvSpPr/>
          <p:nvPr/>
        </p:nvSpPr>
        <p:spPr>
          <a:xfrm>
            <a:off x="3033720" y="4665960"/>
            <a:ext cx="46440" cy="46440"/>
          </a:xfrm>
          <a:custGeom>
            <a:avLst/>
            <a:gdLst/>
            <a:ahLst/>
            <a:rect l="l" t="t" r="r" b="b"/>
            <a:pathLst>
              <a:path w="38" h="37">
                <a:moveTo>
                  <a:pt x="38" y="20"/>
                </a:moveTo>
                <a:lnTo>
                  <a:pt x="38" y="15"/>
                </a:lnTo>
                <a:lnTo>
                  <a:pt x="37" y="11"/>
                </a:lnTo>
                <a:lnTo>
                  <a:pt x="34" y="6"/>
                </a:lnTo>
                <a:lnTo>
                  <a:pt x="29" y="3"/>
                </a:lnTo>
                <a:lnTo>
                  <a:pt x="25" y="2"/>
                </a:lnTo>
                <a:lnTo>
                  <a:pt x="20" y="0"/>
                </a:lnTo>
                <a:lnTo>
                  <a:pt x="16" y="0"/>
                </a:lnTo>
                <a:lnTo>
                  <a:pt x="12" y="3"/>
                </a:lnTo>
                <a:lnTo>
                  <a:pt x="7" y="5"/>
                </a:lnTo>
                <a:lnTo>
                  <a:pt x="4" y="8"/>
                </a:lnTo>
                <a:lnTo>
                  <a:pt x="1" y="12"/>
                </a:lnTo>
                <a:lnTo>
                  <a:pt x="0" y="17"/>
                </a:lnTo>
                <a:lnTo>
                  <a:pt x="0" y="21"/>
                </a:lnTo>
                <a:lnTo>
                  <a:pt x="1" y="26"/>
                </a:lnTo>
                <a:lnTo>
                  <a:pt x="4" y="30"/>
                </a:lnTo>
                <a:lnTo>
                  <a:pt x="7" y="33"/>
                </a:lnTo>
                <a:lnTo>
                  <a:pt x="12" y="36"/>
                </a:lnTo>
                <a:lnTo>
                  <a:pt x="16" y="37"/>
                </a:lnTo>
                <a:lnTo>
                  <a:pt x="20" y="37"/>
                </a:lnTo>
                <a:lnTo>
                  <a:pt x="25" y="37"/>
                </a:lnTo>
                <a:lnTo>
                  <a:pt x="29" y="34"/>
                </a:lnTo>
                <a:lnTo>
                  <a:pt x="34" y="31"/>
                </a:lnTo>
                <a:lnTo>
                  <a:pt x="37" y="29"/>
                </a:lnTo>
                <a:lnTo>
                  <a:pt x="38" y="24"/>
                </a:lnTo>
                <a:lnTo>
                  <a:pt x="38" y="20"/>
                </a:lnTo>
                <a:close/>
              </a:path>
            </a:pathLst>
          </a:custGeom>
          <a:solidFill>
            <a:srgbClr val="ffffff"/>
          </a:solidFill>
          <a:ln w="19080">
            <a:solidFill>
              <a:srgbClr val="000000"/>
            </a:solidFill>
            <a:round/>
          </a:ln>
        </p:spPr>
        <p:style>
          <a:lnRef idx="0"/>
          <a:fillRef idx="0"/>
          <a:effectRef idx="0"/>
          <a:fontRef idx="minor"/>
        </p:style>
      </p:sp>
      <p:sp>
        <p:nvSpPr>
          <p:cNvPr id="1412" name="CustomShape 40"/>
          <p:cNvSpPr/>
          <p:nvPr/>
        </p:nvSpPr>
        <p:spPr>
          <a:xfrm>
            <a:off x="2345040" y="4885200"/>
            <a:ext cx="147600" cy="22788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G</a:t>
            </a:r>
            <a:endParaRPr b="0" lang="en-US" sz="1500" spc="-1" strike="noStrike">
              <a:latin typeface="Arial"/>
            </a:endParaRPr>
          </a:p>
        </p:txBody>
      </p:sp>
      <p:sp>
        <p:nvSpPr>
          <p:cNvPr id="1413" name="CustomShape 41"/>
          <p:cNvSpPr/>
          <p:nvPr/>
        </p:nvSpPr>
        <p:spPr>
          <a:xfrm>
            <a:off x="2262600" y="4847400"/>
            <a:ext cx="48960" cy="46440"/>
          </a:xfrm>
          <a:custGeom>
            <a:avLst/>
            <a:gdLst/>
            <a:ahLst/>
            <a:rect l="l" t="t" r="r" b="b"/>
            <a:pathLst>
              <a:path w="40" h="37">
                <a:moveTo>
                  <a:pt x="40" y="19"/>
                </a:moveTo>
                <a:lnTo>
                  <a:pt x="38" y="15"/>
                </a:lnTo>
                <a:lnTo>
                  <a:pt x="37" y="10"/>
                </a:lnTo>
                <a:lnTo>
                  <a:pt x="34" y="7"/>
                </a:lnTo>
                <a:lnTo>
                  <a:pt x="29" y="4"/>
                </a:lnTo>
                <a:lnTo>
                  <a:pt x="26" y="1"/>
                </a:lnTo>
                <a:lnTo>
                  <a:pt x="20" y="0"/>
                </a:lnTo>
                <a:lnTo>
                  <a:pt x="16" y="1"/>
                </a:lnTo>
                <a:lnTo>
                  <a:pt x="10" y="3"/>
                </a:lnTo>
                <a:lnTo>
                  <a:pt x="7" y="4"/>
                </a:lnTo>
                <a:lnTo>
                  <a:pt x="4" y="9"/>
                </a:lnTo>
                <a:lnTo>
                  <a:pt x="1" y="12"/>
                </a:lnTo>
                <a:lnTo>
                  <a:pt x="0" y="18"/>
                </a:lnTo>
                <a:lnTo>
                  <a:pt x="0" y="22"/>
                </a:lnTo>
                <a:lnTo>
                  <a:pt x="1" y="26"/>
                </a:lnTo>
                <a:lnTo>
                  <a:pt x="4" y="31"/>
                </a:lnTo>
                <a:lnTo>
                  <a:pt x="7" y="34"/>
                </a:lnTo>
                <a:lnTo>
                  <a:pt x="10" y="37"/>
                </a:lnTo>
                <a:lnTo>
                  <a:pt x="16" y="37"/>
                </a:lnTo>
                <a:lnTo>
                  <a:pt x="20" y="37"/>
                </a:lnTo>
                <a:lnTo>
                  <a:pt x="26" y="37"/>
                </a:lnTo>
                <a:lnTo>
                  <a:pt x="29" y="35"/>
                </a:lnTo>
                <a:lnTo>
                  <a:pt x="34" y="32"/>
                </a:lnTo>
                <a:lnTo>
                  <a:pt x="37" y="28"/>
                </a:lnTo>
                <a:lnTo>
                  <a:pt x="38" y="23"/>
                </a:lnTo>
                <a:lnTo>
                  <a:pt x="40" y="19"/>
                </a:lnTo>
                <a:close/>
              </a:path>
            </a:pathLst>
          </a:custGeom>
          <a:solidFill>
            <a:srgbClr val="ffffff"/>
          </a:solidFill>
          <a:ln w="19080">
            <a:solidFill>
              <a:srgbClr val="000000"/>
            </a:solidFill>
            <a:round/>
          </a:ln>
        </p:spPr>
        <p:style>
          <a:lnRef idx="0"/>
          <a:fillRef idx="0"/>
          <a:effectRef idx="0"/>
          <a:fontRef idx="minor"/>
        </p:style>
      </p:sp>
      <p:sp>
        <p:nvSpPr>
          <p:cNvPr id="1414" name="CustomShape 42"/>
          <p:cNvSpPr/>
          <p:nvPr/>
        </p:nvSpPr>
        <p:spPr>
          <a:xfrm>
            <a:off x="1183680" y="3998880"/>
            <a:ext cx="45720" cy="44640"/>
          </a:xfrm>
          <a:custGeom>
            <a:avLst/>
            <a:gdLst/>
            <a:ahLst/>
            <a:rect l="l" t="t" r="r" b="b"/>
            <a:pathLst>
              <a:path w="38" h="37">
                <a:moveTo>
                  <a:pt x="38" y="18"/>
                </a:moveTo>
                <a:lnTo>
                  <a:pt x="37" y="13"/>
                </a:lnTo>
                <a:lnTo>
                  <a:pt x="35" y="9"/>
                </a:lnTo>
                <a:lnTo>
                  <a:pt x="32" y="6"/>
                </a:lnTo>
                <a:lnTo>
                  <a:pt x="29" y="3"/>
                </a:lnTo>
                <a:lnTo>
                  <a:pt x="25" y="0"/>
                </a:lnTo>
                <a:lnTo>
                  <a:pt x="21" y="0"/>
                </a:lnTo>
                <a:lnTo>
                  <a:pt x="16" y="0"/>
                </a:lnTo>
                <a:lnTo>
                  <a:pt x="12" y="2"/>
                </a:lnTo>
                <a:lnTo>
                  <a:pt x="7" y="3"/>
                </a:lnTo>
                <a:lnTo>
                  <a:pt x="4" y="7"/>
                </a:lnTo>
                <a:lnTo>
                  <a:pt x="1" y="12"/>
                </a:lnTo>
                <a:lnTo>
                  <a:pt x="0" y="16"/>
                </a:lnTo>
                <a:lnTo>
                  <a:pt x="0" y="21"/>
                </a:lnTo>
                <a:lnTo>
                  <a:pt x="1" y="25"/>
                </a:lnTo>
                <a:lnTo>
                  <a:pt x="4" y="30"/>
                </a:lnTo>
                <a:lnTo>
                  <a:pt x="7" y="33"/>
                </a:lnTo>
                <a:lnTo>
                  <a:pt x="12" y="36"/>
                </a:lnTo>
                <a:lnTo>
                  <a:pt x="16" y="37"/>
                </a:lnTo>
                <a:lnTo>
                  <a:pt x="21" y="37"/>
                </a:lnTo>
                <a:lnTo>
                  <a:pt x="25" y="37"/>
                </a:lnTo>
                <a:lnTo>
                  <a:pt x="29" y="34"/>
                </a:lnTo>
                <a:lnTo>
                  <a:pt x="32" y="31"/>
                </a:lnTo>
                <a:lnTo>
                  <a:pt x="35" y="27"/>
                </a:lnTo>
                <a:lnTo>
                  <a:pt x="37" y="22"/>
                </a:lnTo>
                <a:lnTo>
                  <a:pt x="38" y="18"/>
                </a:lnTo>
                <a:close/>
              </a:path>
            </a:pathLst>
          </a:custGeom>
          <a:solidFill>
            <a:srgbClr val="ffffff"/>
          </a:solidFill>
          <a:ln w="19080">
            <a:solidFill>
              <a:srgbClr val="000000"/>
            </a:solidFill>
            <a:round/>
          </a:ln>
        </p:spPr>
        <p:style>
          <a:lnRef idx="0"/>
          <a:fillRef idx="0"/>
          <a:effectRef idx="0"/>
          <a:fontRef idx="minor"/>
        </p:style>
      </p:sp>
      <p:sp>
        <p:nvSpPr>
          <p:cNvPr id="1415" name="CustomShape 43"/>
          <p:cNvSpPr/>
          <p:nvPr/>
        </p:nvSpPr>
        <p:spPr>
          <a:xfrm>
            <a:off x="3837600" y="5333040"/>
            <a:ext cx="45432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s</a:t>
            </a:r>
            <a:endParaRPr b="0" lang="en-US" sz="1800" spc="-1" strike="noStrike">
              <a:latin typeface="Arial"/>
            </a:endParaRPr>
          </a:p>
        </p:txBody>
      </p:sp>
      <p:sp>
        <p:nvSpPr>
          <p:cNvPr id="1416" name="CustomShape 44"/>
          <p:cNvSpPr/>
          <p:nvPr/>
        </p:nvSpPr>
        <p:spPr>
          <a:xfrm>
            <a:off x="2408760" y="5330520"/>
            <a:ext cx="68256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s</a:t>
            </a:r>
            <a:r>
              <a:rPr b="0" i="1" lang="en-US" sz="1800" spc="-1" strike="noStrike">
                <a:solidFill>
                  <a:srgbClr val="000000"/>
                </a:solidFill>
                <a:latin typeface="Arial"/>
              </a:rPr>
              <a:t>/2</a:t>
            </a:r>
            <a:endParaRPr b="0" lang="en-US" sz="1800" spc="-1" strike="noStrike">
              <a:latin typeface="Arial"/>
            </a:endParaRPr>
          </a:p>
        </p:txBody>
      </p:sp>
      <p:sp>
        <p:nvSpPr>
          <p:cNvPr id="1417" name="CustomShape 45"/>
          <p:cNvSpPr/>
          <p:nvPr/>
        </p:nvSpPr>
        <p:spPr>
          <a:xfrm>
            <a:off x="1182600" y="5014080"/>
            <a:ext cx="45720" cy="45720"/>
          </a:xfrm>
          <a:custGeom>
            <a:avLst/>
            <a:gdLst/>
            <a:ahLst/>
            <a:rect l="l" t="t" r="r" b="b"/>
            <a:pathLst>
              <a:path w="38" h="38">
                <a:moveTo>
                  <a:pt x="38" y="19"/>
                </a:moveTo>
                <a:lnTo>
                  <a:pt x="37" y="14"/>
                </a:lnTo>
                <a:lnTo>
                  <a:pt x="35" y="10"/>
                </a:lnTo>
                <a:lnTo>
                  <a:pt x="32" y="5"/>
                </a:lnTo>
                <a:lnTo>
                  <a:pt x="29" y="2"/>
                </a:lnTo>
                <a:lnTo>
                  <a:pt x="25" y="1"/>
                </a:lnTo>
                <a:lnTo>
                  <a:pt x="21" y="0"/>
                </a:lnTo>
                <a:lnTo>
                  <a:pt x="16" y="0"/>
                </a:lnTo>
                <a:lnTo>
                  <a:pt x="12" y="1"/>
                </a:lnTo>
                <a:lnTo>
                  <a:pt x="7" y="4"/>
                </a:lnTo>
                <a:lnTo>
                  <a:pt x="4" y="7"/>
                </a:lnTo>
                <a:lnTo>
                  <a:pt x="1" y="11"/>
                </a:lnTo>
                <a:lnTo>
                  <a:pt x="0" y="16"/>
                </a:lnTo>
                <a:lnTo>
                  <a:pt x="0" y="22"/>
                </a:lnTo>
                <a:lnTo>
                  <a:pt x="1" y="26"/>
                </a:lnTo>
                <a:lnTo>
                  <a:pt x="4" y="31"/>
                </a:lnTo>
                <a:lnTo>
                  <a:pt x="7" y="33"/>
                </a:lnTo>
                <a:lnTo>
                  <a:pt x="12" y="35"/>
                </a:lnTo>
                <a:lnTo>
                  <a:pt x="16" y="36"/>
                </a:lnTo>
                <a:lnTo>
                  <a:pt x="21" y="38"/>
                </a:lnTo>
                <a:lnTo>
                  <a:pt x="25" y="36"/>
                </a:lnTo>
                <a:lnTo>
                  <a:pt x="29" y="35"/>
                </a:lnTo>
                <a:lnTo>
                  <a:pt x="32" y="32"/>
                </a:lnTo>
                <a:lnTo>
                  <a:pt x="35" y="28"/>
                </a:lnTo>
                <a:lnTo>
                  <a:pt x="37" y="23"/>
                </a:lnTo>
                <a:lnTo>
                  <a:pt x="38" y="19"/>
                </a:lnTo>
                <a:close/>
              </a:path>
            </a:pathLst>
          </a:custGeom>
          <a:solidFill>
            <a:srgbClr val="ffffff"/>
          </a:solidFill>
          <a:ln w="19080">
            <a:solidFill>
              <a:srgbClr val="000000"/>
            </a:solidFill>
            <a:round/>
          </a:ln>
        </p:spPr>
        <p:style>
          <a:lnRef idx="0"/>
          <a:fillRef idx="0"/>
          <a:effectRef idx="0"/>
          <a:fontRef idx="minor"/>
        </p:style>
      </p:sp>
      <p:sp>
        <p:nvSpPr>
          <p:cNvPr id="1418" name="CustomShape 46"/>
          <p:cNvSpPr/>
          <p:nvPr/>
        </p:nvSpPr>
        <p:spPr>
          <a:xfrm>
            <a:off x="2957760" y="5335560"/>
            <a:ext cx="57672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W</a:t>
            </a:r>
            <a:endParaRPr b="0" lang="en-US" sz="1800" spc="-1" strike="noStrike">
              <a:latin typeface="Arial"/>
            </a:endParaRPr>
          </a:p>
        </p:txBody>
      </p:sp>
      <p:sp>
        <p:nvSpPr>
          <p:cNvPr id="1419" name="CustomShape 47"/>
          <p:cNvSpPr/>
          <p:nvPr/>
        </p:nvSpPr>
        <p:spPr>
          <a:xfrm>
            <a:off x="1955160" y="5341320"/>
            <a:ext cx="55908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M</a:t>
            </a:r>
            <a:endParaRPr b="0" lang="en-US" sz="1800" spc="-1" strike="noStrike">
              <a:latin typeface="Arial"/>
            </a:endParaRPr>
          </a:p>
        </p:txBody>
      </p:sp>
      <p:sp>
        <p:nvSpPr>
          <p:cNvPr id="1420" name="Line 48"/>
          <p:cNvSpPr/>
          <p:nvPr/>
        </p:nvSpPr>
        <p:spPr>
          <a:xfrm flipH="1">
            <a:off x="3048840" y="4671720"/>
            <a:ext cx="2520" cy="724320"/>
          </a:xfrm>
          <a:prstGeom prst="line">
            <a:avLst/>
          </a:prstGeom>
          <a:ln cap="rnd" w="9360">
            <a:solidFill>
              <a:schemeClr val="tx1"/>
            </a:solidFill>
            <a:custDash>
              <a:ds d="500000" sp="400000"/>
            </a:custDash>
            <a:round/>
          </a:ln>
        </p:spPr>
        <p:style>
          <a:lnRef idx="0"/>
          <a:fillRef idx="0"/>
          <a:effectRef idx="0"/>
          <a:fontRef idx="minor"/>
        </p:style>
      </p:sp>
      <p:sp>
        <p:nvSpPr>
          <p:cNvPr id="1421" name="Line 49"/>
          <p:cNvSpPr/>
          <p:nvPr/>
        </p:nvSpPr>
        <p:spPr>
          <a:xfrm>
            <a:off x="5370120" y="3112200"/>
            <a:ext cx="2689200" cy="2271600"/>
          </a:xfrm>
          <a:prstGeom prst="line">
            <a:avLst/>
          </a:prstGeom>
          <a:ln w="38160">
            <a:solidFill>
              <a:schemeClr val="accent1"/>
            </a:solidFill>
            <a:round/>
          </a:ln>
        </p:spPr>
        <p:style>
          <a:lnRef idx="0"/>
          <a:fillRef idx="0"/>
          <a:effectRef idx="0"/>
          <a:fontRef idx="minor"/>
        </p:style>
      </p:sp>
      <p:sp>
        <p:nvSpPr>
          <p:cNvPr id="1422" name="CustomShape 50"/>
          <p:cNvSpPr/>
          <p:nvPr/>
        </p:nvSpPr>
        <p:spPr>
          <a:xfrm>
            <a:off x="5367960" y="3120840"/>
            <a:ext cx="1434600" cy="2325960"/>
          </a:xfrm>
          <a:custGeom>
            <a:avLst/>
            <a:gdLst/>
            <a:ahLst/>
            <a:rect l="l" t="t" r="r" b="b"/>
            <a:pathLst>
              <a:path w="1440" h="1287">
                <a:moveTo>
                  <a:pt x="0" y="0"/>
                </a:moveTo>
                <a:lnTo>
                  <a:pt x="1440" y="1287"/>
                </a:lnTo>
              </a:path>
            </a:pathLst>
          </a:custGeom>
          <a:noFill/>
          <a:ln cap="rnd" w="38160">
            <a:solidFill>
              <a:srgbClr val="ff6600"/>
            </a:solidFill>
            <a:custDash>
              <a:ds d="400000" sp="300000"/>
            </a:custDash>
            <a:round/>
          </a:ln>
        </p:spPr>
        <p:style>
          <a:lnRef idx="0"/>
          <a:fillRef idx="0"/>
          <a:effectRef idx="0"/>
          <a:fontRef idx="minor"/>
        </p:style>
      </p:sp>
      <p:sp>
        <p:nvSpPr>
          <p:cNvPr id="1423" name="Line 51"/>
          <p:cNvSpPr/>
          <p:nvPr/>
        </p:nvSpPr>
        <p:spPr>
          <a:xfrm>
            <a:off x="5400360" y="5403240"/>
            <a:ext cx="3048120" cy="360"/>
          </a:xfrm>
          <a:prstGeom prst="line">
            <a:avLst/>
          </a:prstGeom>
          <a:ln w="25560">
            <a:solidFill>
              <a:schemeClr val="tx1"/>
            </a:solidFill>
            <a:round/>
            <a:tailEnd len="med" type="triangle" w="med"/>
          </a:ln>
        </p:spPr>
        <p:style>
          <a:lnRef idx="0"/>
          <a:fillRef idx="0"/>
          <a:effectRef idx="0"/>
          <a:fontRef idx="minor"/>
        </p:style>
      </p:sp>
      <p:sp>
        <p:nvSpPr>
          <p:cNvPr id="1424" name="Line 52"/>
          <p:cNvSpPr/>
          <p:nvPr/>
        </p:nvSpPr>
        <p:spPr>
          <a:xfrm flipV="1">
            <a:off x="5388480" y="2881440"/>
            <a:ext cx="7200" cy="2535120"/>
          </a:xfrm>
          <a:prstGeom prst="line">
            <a:avLst/>
          </a:prstGeom>
          <a:ln w="25560">
            <a:solidFill>
              <a:schemeClr val="tx1"/>
            </a:solidFill>
            <a:round/>
            <a:tailEnd len="med" type="triangle" w="med"/>
          </a:ln>
        </p:spPr>
        <p:style>
          <a:lnRef idx="0"/>
          <a:fillRef idx="0"/>
          <a:effectRef idx="0"/>
          <a:fontRef idx="minor"/>
        </p:style>
      </p:sp>
      <p:sp>
        <p:nvSpPr>
          <p:cNvPr id="1425" name="CustomShape 53"/>
          <p:cNvSpPr/>
          <p:nvPr/>
        </p:nvSpPr>
        <p:spPr>
          <a:xfrm>
            <a:off x="7850880" y="4971600"/>
            <a:ext cx="819720" cy="240840"/>
          </a:xfrm>
          <a:prstGeom prst="rect">
            <a:avLst/>
          </a:prstGeom>
          <a:noFill/>
          <a:ln>
            <a:noFill/>
          </a:ln>
        </p:spPr>
        <p:style>
          <a:lnRef idx="0"/>
          <a:fillRef idx="0"/>
          <a:effectRef idx="0"/>
          <a:fontRef idx="minor"/>
        </p:style>
      </p:sp>
      <p:sp>
        <p:nvSpPr>
          <p:cNvPr id="1426" name="Line 54"/>
          <p:cNvSpPr/>
          <p:nvPr/>
        </p:nvSpPr>
        <p:spPr>
          <a:xfrm flipV="1">
            <a:off x="6441120" y="4873320"/>
            <a:ext cx="1080" cy="14400"/>
          </a:xfrm>
          <a:prstGeom prst="line">
            <a:avLst/>
          </a:prstGeom>
          <a:ln w="4680">
            <a:solidFill>
              <a:srgbClr val="000000"/>
            </a:solidFill>
            <a:round/>
          </a:ln>
        </p:spPr>
        <p:style>
          <a:lnRef idx="0"/>
          <a:fillRef idx="0"/>
          <a:effectRef idx="0"/>
          <a:fontRef idx="minor"/>
        </p:style>
      </p:sp>
      <p:sp>
        <p:nvSpPr>
          <p:cNvPr id="1427" name="CustomShape 55"/>
          <p:cNvSpPr/>
          <p:nvPr/>
        </p:nvSpPr>
        <p:spPr>
          <a:xfrm>
            <a:off x="7678440" y="4724280"/>
            <a:ext cx="153720" cy="199800"/>
          </a:xfrm>
          <a:prstGeom prst="rect">
            <a:avLst/>
          </a:prstGeom>
          <a:noFill/>
          <a:ln>
            <a:noFill/>
          </a:ln>
        </p:spPr>
        <p:style>
          <a:lnRef idx="0"/>
          <a:fillRef idx="0"/>
          <a:effectRef idx="0"/>
          <a:fontRef idx="minor"/>
        </p:style>
      </p:sp>
      <p:sp>
        <p:nvSpPr>
          <p:cNvPr id="1428" name="CustomShape 56"/>
          <p:cNvSpPr/>
          <p:nvPr/>
        </p:nvSpPr>
        <p:spPr>
          <a:xfrm>
            <a:off x="6589440" y="5136480"/>
            <a:ext cx="898560" cy="176760"/>
          </a:xfrm>
          <a:prstGeom prst="rect">
            <a:avLst/>
          </a:prstGeom>
          <a:solidFill>
            <a:srgbClr val="ffffff"/>
          </a:solidFill>
          <a:ln>
            <a:noFill/>
          </a:ln>
        </p:spPr>
        <p:style>
          <a:lnRef idx="0"/>
          <a:fillRef idx="0"/>
          <a:effectRef idx="0"/>
          <a:fontRef idx="minor"/>
        </p:style>
      </p:sp>
      <p:sp>
        <p:nvSpPr>
          <p:cNvPr id="1429" name="CustomShape 57"/>
          <p:cNvSpPr/>
          <p:nvPr/>
        </p:nvSpPr>
        <p:spPr>
          <a:xfrm>
            <a:off x="6594120" y="5046840"/>
            <a:ext cx="859680" cy="240840"/>
          </a:xfrm>
          <a:prstGeom prst="rect">
            <a:avLst/>
          </a:prstGeom>
          <a:noFill/>
          <a:ln>
            <a:noFill/>
          </a:ln>
        </p:spPr>
        <p:style>
          <a:lnRef idx="0"/>
          <a:fillRef idx="0"/>
          <a:effectRef idx="0"/>
          <a:fontRef idx="minor"/>
        </p:style>
      </p:sp>
      <p:sp>
        <p:nvSpPr>
          <p:cNvPr id="1430" name="CustomShape 58"/>
          <p:cNvSpPr/>
          <p:nvPr/>
        </p:nvSpPr>
        <p:spPr>
          <a:xfrm>
            <a:off x="5240520" y="4710960"/>
            <a:ext cx="151200" cy="202320"/>
          </a:xfrm>
          <a:prstGeom prst="rect">
            <a:avLst/>
          </a:prstGeom>
          <a:noFill/>
          <a:ln>
            <a:noFill/>
          </a:ln>
        </p:spPr>
        <p:style>
          <a:lnRef idx="0"/>
          <a:fillRef idx="0"/>
          <a:effectRef idx="0"/>
          <a:fontRef idx="minor"/>
        </p:style>
      </p:sp>
      <p:sp>
        <p:nvSpPr>
          <p:cNvPr id="1431" name="CustomShape 59"/>
          <p:cNvSpPr/>
          <p:nvPr/>
        </p:nvSpPr>
        <p:spPr>
          <a:xfrm>
            <a:off x="5240520" y="4957200"/>
            <a:ext cx="151200" cy="199800"/>
          </a:xfrm>
          <a:prstGeom prst="rect">
            <a:avLst/>
          </a:prstGeom>
          <a:noFill/>
          <a:ln>
            <a:noFill/>
          </a:ln>
        </p:spPr>
        <p:style>
          <a:lnRef idx="0"/>
          <a:fillRef idx="0"/>
          <a:effectRef idx="0"/>
          <a:fontRef idx="minor"/>
        </p:style>
      </p:sp>
      <p:sp>
        <p:nvSpPr>
          <p:cNvPr id="1432" name="CustomShape 60"/>
          <p:cNvSpPr/>
          <p:nvPr/>
        </p:nvSpPr>
        <p:spPr>
          <a:xfrm>
            <a:off x="5178960" y="4928040"/>
            <a:ext cx="123120" cy="243000"/>
          </a:xfrm>
          <a:prstGeom prst="rect">
            <a:avLst/>
          </a:prstGeom>
          <a:noFill/>
          <a:ln>
            <a:noFill/>
          </a:ln>
        </p:spPr>
        <p:style>
          <a:lnRef idx="0"/>
          <a:fillRef idx="0"/>
          <a:effectRef idx="0"/>
          <a:fontRef idx="minor"/>
        </p:style>
        <p:txBody>
          <a:bodyPr wrap="none" lIns="0" rIns="0" tIns="0" bIns="0"/>
          <a:p>
            <a:pPr>
              <a:lnSpc>
                <a:spcPct val="100000"/>
              </a:lnSpc>
            </a:pPr>
            <a:r>
              <a:rPr b="0" i="1" lang="en-US" sz="1600" spc="-1" strike="noStrike">
                <a:solidFill>
                  <a:srgbClr val="000000"/>
                </a:solidFill>
                <a:latin typeface="Arial"/>
              </a:rPr>
              <a:t>F</a:t>
            </a:r>
            <a:endParaRPr b="0" lang="en-US" sz="1600" spc="-1" strike="noStrike">
              <a:latin typeface="Arial"/>
            </a:endParaRPr>
          </a:p>
        </p:txBody>
      </p:sp>
      <p:sp>
        <p:nvSpPr>
          <p:cNvPr id="1433" name="CustomShape 61"/>
          <p:cNvSpPr/>
          <p:nvPr/>
        </p:nvSpPr>
        <p:spPr>
          <a:xfrm>
            <a:off x="5240520" y="3115800"/>
            <a:ext cx="159840" cy="200880"/>
          </a:xfrm>
          <a:prstGeom prst="rect">
            <a:avLst/>
          </a:prstGeom>
          <a:noFill/>
          <a:ln>
            <a:noFill/>
          </a:ln>
        </p:spPr>
        <p:style>
          <a:lnRef idx="0"/>
          <a:fillRef idx="0"/>
          <a:effectRef idx="0"/>
          <a:fontRef idx="minor"/>
        </p:style>
      </p:sp>
      <p:sp>
        <p:nvSpPr>
          <p:cNvPr id="1434" name="CustomShape 62"/>
          <p:cNvSpPr/>
          <p:nvPr/>
        </p:nvSpPr>
        <p:spPr>
          <a:xfrm>
            <a:off x="5196960" y="3067200"/>
            <a:ext cx="136800" cy="22788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C</a:t>
            </a:r>
            <a:endParaRPr b="0" lang="en-US" sz="1500" spc="-1" strike="noStrike">
              <a:latin typeface="Arial"/>
            </a:endParaRPr>
          </a:p>
        </p:txBody>
      </p:sp>
      <p:sp>
        <p:nvSpPr>
          <p:cNvPr id="1435" name="CustomShape 63"/>
          <p:cNvSpPr/>
          <p:nvPr/>
        </p:nvSpPr>
        <p:spPr>
          <a:xfrm>
            <a:off x="6541920" y="4903560"/>
            <a:ext cx="169560" cy="202320"/>
          </a:xfrm>
          <a:prstGeom prst="rect">
            <a:avLst/>
          </a:prstGeom>
          <a:noFill/>
          <a:ln>
            <a:noFill/>
          </a:ln>
        </p:spPr>
        <p:style>
          <a:lnRef idx="0"/>
          <a:fillRef idx="0"/>
          <a:effectRef idx="0"/>
          <a:fontRef idx="minor"/>
        </p:style>
      </p:sp>
      <p:sp>
        <p:nvSpPr>
          <p:cNvPr id="1436" name="CustomShape 64"/>
          <p:cNvSpPr/>
          <p:nvPr/>
        </p:nvSpPr>
        <p:spPr>
          <a:xfrm>
            <a:off x="4766400" y="4635720"/>
            <a:ext cx="1507320" cy="243360"/>
          </a:xfrm>
          <a:prstGeom prst="rect">
            <a:avLst/>
          </a:prstGeom>
          <a:noFill/>
          <a:ln>
            <a:noFill/>
          </a:ln>
        </p:spPr>
        <p:style>
          <a:lnRef idx="0"/>
          <a:fillRef idx="0"/>
          <a:effectRef idx="0"/>
          <a:fontRef idx="minor"/>
        </p:style>
      </p:sp>
      <p:sp>
        <p:nvSpPr>
          <p:cNvPr id="1437" name="CustomShape 65"/>
          <p:cNvSpPr/>
          <p:nvPr/>
        </p:nvSpPr>
        <p:spPr>
          <a:xfrm>
            <a:off x="5365440" y="3103920"/>
            <a:ext cx="45720" cy="45720"/>
          </a:xfrm>
          <a:custGeom>
            <a:avLst/>
            <a:gdLst/>
            <a:ahLst/>
            <a:rect l="l" t="t" r="r" b="b"/>
            <a:pathLst>
              <a:path w="38" h="38">
                <a:moveTo>
                  <a:pt x="38" y="19"/>
                </a:moveTo>
                <a:lnTo>
                  <a:pt x="37" y="15"/>
                </a:lnTo>
                <a:lnTo>
                  <a:pt x="35" y="10"/>
                </a:lnTo>
                <a:lnTo>
                  <a:pt x="32" y="6"/>
                </a:lnTo>
                <a:lnTo>
                  <a:pt x="29" y="3"/>
                </a:lnTo>
                <a:lnTo>
                  <a:pt x="25" y="0"/>
                </a:lnTo>
                <a:lnTo>
                  <a:pt x="21" y="0"/>
                </a:lnTo>
                <a:lnTo>
                  <a:pt x="16" y="0"/>
                </a:lnTo>
                <a:lnTo>
                  <a:pt x="12" y="2"/>
                </a:lnTo>
                <a:lnTo>
                  <a:pt x="7" y="4"/>
                </a:lnTo>
                <a:lnTo>
                  <a:pt x="4" y="7"/>
                </a:lnTo>
                <a:lnTo>
                  <a:pt x="1" y="12"/>
                </a:lnTo>
                <a:lnTo>
                  <a:pt x="0" y="16"/>
                </a:lnTo>
                <a:lnTo>
                  <a:pt x="0" y="22"/>
                </a:lnTo>
                <a:lnTo>
                  <a:pt x="1" y="25"/>
                </a:lnTo>
                <a:lnTo>
                  <a:pt x="4" y="30"/>
                </a:lnTo>
                <a:lnTo>
                  <a:pt x="7" y="34"/>
                </a:lnTo>
                <a:lnTo>
                  <a:pt x="12" y="36"/>
                </a:lnTo>
                <a:lnTo>
                  <a:pt x="16" y="37"/>
                </a:lnTo>
                <a:lnTo>
                  <a:pt x="21" y="38"/>
                </a:lnTo>
                <a:lnTo>
                  <a:pt x="25" y="37"/>
                </a:lnTo>
                <a:lnTo>
                  <a:pt x="29" y="36"/>
                </a:lnTo>
                <a:lnTo>
                  <a:pt x="32" y="33"/>
                </a:lnTo>
                <a:lnTo>
                  <a:pt x="35" y="28"/>
                </a:lnTo>
                <a:lnTo>
                  <a:pt x="37" y="24"/>
                </a:lnTo>
                <a:lnTo>
                  <a:pt x="38" y="19"/>
                </a:lnTo>
                <a:close/>
              </a:path>
            </a:pathLst>
          </a:custGeom>
          <a:solidFill>
            <a:srgbClr val="ffffff"/>
          </a:solidFill>
          <a:ln w="19080">
            <a:solidFill>
              <a:srgbClr val="000000"/>
            </a:solidFill>
            <a:round/>
          </a:ln>
        </p:spPr>
        <p:style>
          <a:lnRef idx="0"/>
          <a:fillRef idx="0"/>
          <a:effectRef idx="0"/>
          <a:fontRef idx="minor"/>
        </p:style>
      </p:sp>
      <p:sp>
        <p:nvSpPr>
          <p:cNvPr id="1438" name="Line 66"/>
          <p:cNvSpPr/>
          <p:nvPr/>
        </p:nvSpPr>
        <p:spPr>
          <a:xfrm>
            <a:off x="5505480" y="4019400"/>
            <a:ext cx="1068480" cy="14760"/>
          </a:xfrm>
          <a:prstGeom prst="line">
            <a:avLst/>
          </a:prstGeom>
          <a:ln cap="rnd" w="9360">
            <a:solidFill>
              <a:schemeClr val="tx1"/>
            </a:solidFill>
            <a:custDash>
              <a:ds d="500000" sp="400000"/>
            </a:custDash>
            <a:round/>
          </a:ln>
        </p:spPr>
        <p:style>
          <a:lnRef idx="0"/>
          <a:fillRef idx="0"/>
          <a:effectRef idx="0"/>
          <a:fontRef idx="minor"/>
        </p:style>
      </p:sp>
      <p:sp>
        <p:nvSpPr>
          <p:cNvPr id="1439" name="Line 67"/>
          <p:cNvSpPr/>
          <p:nvPr/>
        </p:nvSpPr>
        <p:spPr>
          <a:xfrm>
            <a:off x="6465240" y="4024080"/>
            <a:ext cx="360" cy="1403280"/>
          </a:xfrm>
          <a:prstGeom prst="line">
            <a:avLst/>
          </a:prstGeom>
          <a:ln cap="rnd" w="9360">
            <a:solidFill>
              <a:schemeClr val="tx1"/>
            </a:solidFill>
            <a:custDash>
              <a:ds d="500000" sp="400000"/>
            </a:custDash>
            <a:round/>
          </a:ln>
        </p:spPr>
        <p:style>
          <a:lnRef idx="0"/>
          <a:fillRef idx="0"/>
          <a:effectRef idx="0"/>
          <a:fontRef idx="minor"/>
        </p:style>
      </p:sp>
      <p:sp>
        <p:nvSpPr>
          <p:cNvPr id="1440" name="CustomShape 68"/>
          <p:cNvSpPr/>
          <p:nvPr/>
        </p:nvSpPr>
        <p:spPr>
          <a:xfrm>
            <a:off x="5240520" y="3913920"/>
            <a:ext cx="169560" cy="202320"/>
          </a:xfrm>
          <a:prstGeom prst="rect">
            <a:avLst/>
          </a:prstGeom>
          <a:noFill/>
          <a:ln>
            <a:noFill/>
          </a:ln>
        </p:spPr>
        <p:style>
          <a:lnRef idx="0"/>
          <a:fillRef idx="0"/>
          <a:effectRef idx="0"/>
          <a:fontRef idx="minor"/>
        </p:style>
      </p:sp>
      <p:sp>
        <p:nvSpPr>
          <p:cNvPr id="1441" name="CustomShape 69"/>
          <p:cNvSpPr/>
          <p:nvPr/>
        </p:nvSpPr>
        <p:spPr>
          <a:xfrm>
            <a:off x="5108400" y="3915360"/>
            <a:ext cx="1080360" cy="242280"/>
          </a:xfrm>
          <a:prstGeom prst="rect">
            <a:avLst/>
          </a:prstGeom>
          <a:noFill/>
          <a:ln>
            <a:noFill/>
          </a:ln>
        </p:spPr>
        <p:style>
          <a:lnRef idx="0"/>
          <a:fillRef idx="0"/>
          <a:effectRef idx="0"/>
          <a:fontRef idx="minor"/>
        </p:style>
      </p:sp>
      <p:sp>
        <p:nvSpPr>
          <p:cNvPr id="1442" name="CustomShape 70"/>
          <p:cNvSpPr/>
          <p:nvPr/>
        </p:nvSpPr>
        <p:spPr>
          <a:xfrm>
            <a:off x="5183640" y="3954600"/>
            <a:ext cx="145800" cy="243000"/>
          </a:xfrm>
          <a:prstGeom prst="rect">
            <a:avLst/>
          </a:prstGeom>
          <a:noFill/>
          <a:ln>
            <a:noFill/>
          </a:ln>
        </p:spPr>
        <p:style>
          <a:lnRef idx="0"/>
          <a:fillRef idx="0"/>
          <a:effectRef idx="0"/>
          <a:fontRef idx="minor"/>
        </p:style>
        <p:txBody>
          <a:bodyPr wrap="none" lIns="0" rIns="0" tIns="0" bIns="0"/>
          <a:p>
            <a:pPr>
              <a:lnSpc>
                <a:spcPct val="100000"/>
              </a:lnSpc>
            </a:pPr>
            <a:r>
              <a:rPr b="0" lang="en-US" sz="1600" spc="-1" strike="noStrike">
                <a:solidFill>
                  <a:srgbClr val="000000"/>
                </a:solidFill>
                <a:latin typeface="Arial"/>
              </a:rPr>
              <a:t>D</a:t>
            </a:r>
            <a:endParaRPr b="0" lang="en-US" sz="1600" spc="-1" strike="noStrike">
              <a:latin typeface="Arial"/>
            </a:endParaRPr>
          </a:p>
        </p:txBody>
      </p:sp>
      <p:sp>
        <p:nvSpPr>
          <p:cNvPr id="1443" name="CustomShape 71"/>
          <p:cNvSpPr/>
          <p:nvPr/>
        </p:nvSpPr>
        <p:spPr>
          <a:xfrm>
            <a:off x="5388480" y="3962520"/>
            <a:ext cx="720" cy="3240"/>
          </a:xfrm>
          <a:custGeom>
            <a:avLst/>
            <a:gdLst/>
            <a:ahLst/>
            <a:rect l="l" t="t" r="r" b="b"/>
            <a:pathLst>
              <a:path w="1587" h="3">
                <a:moveTo>
                  <a:pt x="0" y="3"/>
                </a:moveTo>
                <a:lnTo>
                  <a:pt x="0" y="0"/>
                </a:lnTo>
                <a:lnTo>
                  <a:pt x="0" y="3"/>
                </a:lnTo>
                <a:close/>
              </a:path>
            </a:pathLst>
          </a:custGeom>
          <a:solidFill>
            <a:srgbClr val="000000"/>
          </a:solidFill>
          <a:ln w="1440">
            <a:solidFill>
              <a:srgbClr val="000000"/>
            </a:solidFill>
            <a:round/>
          </a:ln>
        </p:spPr>
        <p:style>
          <a:lnRef idx="0"/>
          <a:fillRef idx="0"/>
          <a:effectRef idx="0"/>
          <a:fontRef idx="minor"/>
        </p:style>
      </p:sp>
      <p:sp>
        <p:nvSpPr>
          <p:cNvPr id="1444" name="Line 72"/>
          <p:cNvSpPr/>
          <p:nvPr/>
        </p:nvSpPr>
        <p:spPr>
          <a:xfrm flipH="1">
            <a:off x="5388480" y="3963600"/>
            <a:ext cx="11880" cy="2520"/>
          </a:xfrm>
          <a:prstGeom prst="line">
            <a:avLst/>
          </a:prstGeom>
          <a:ln w="4680">
            <a:solidFill>
              <a:srgbClr val="000000"/>
            </a:solidFill>
            <a:round/>
          </a:ln>
        </p:spPr>
        <p:style>
          <a:lnRef idx="0"/>
          <a:fillRef idx="0"/>
          <a:effectRef idx="0"/>
          <a:fontRef idx="minor"/>
        </p:style>
      </p:sp>
      <p:sp>
        <p:nvSpPr>
          <p:cNvPr id="1445" name="CustomShape 73"/>
          <p:cNvSpPr/>
          <p:nvPr/>
        </p:nvSpPr>
        <p:spPr>
          <a:xfrm>
            <a:off x="6487560" y="3869280"/>
            <a:ext cx="126000" cy="22788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B</a:t>
            </a:r>
            <a:endParaRPr b="0" lang="en-US" sz="1500" spc="-1" strike="noStrike">
              <a:latin typeface="Arial"/>
            </a:endParaRPr>
          </a:p>
        </p:txBody>
      </p:sp>
      <p:sp>
        <p:nvSpPr>
          <p:cNvPr id="1446" name="CustomShape 74"/>
          <p:cNvSpPr/>
          <p:nvPr/>
        </p:nvSpPr>
        <p:spPr>
          <a:xfrm>
            <a:off x="6445080" y="4009680"/>
            <a:ext cx="45720" cy="45720"/>
          </a:xfrm>
          <a:custGeom>
            <a:avLst/>
            <a:gdLst/>
            <a:ahLst/>
            <a:rect l="l" t="t" r="r" b="b"/>
            <a:pathLst>
              <a:path w="38" h="38">
                <a:moveTo>
                  <a:pt x="38" y="19"/>
                </a:moveTo>
                <a:lnTo>
                  <a:pt x="37" y="14"/>
                </a:lnTo>
                <a:lnTo>
                  <a:pt x="35" y="10"/>
                </a:lnTo>
                <a:lnTo>
                  <a:pt x="32" y="6"/>
                </a:lnTo>
                <a:lnTo>
                  <a:pt x="29" y="3"/>
                </a:lnTo>
                <a:lnTo>
                  <a:pt x="25" y="1"/>
                </a:lnTo>
                <a:lnTo>
                  <a:pt x="20" y="0"/>
                </a:lnTo>
                <a:lnTo>
                  <a:pt x="15" y="0"/>
                </a:lnTo>
                <a:lnTo>
                  <a:pt x="10" y="1"/>
                </a:lnTo>
                <a:lnTo>
                  <a:pt x="7" y="4"/>
                </a:lnTo>
                <a:lnTo>
                  <a:pt x="4" y="8"/>
                </a:lnTo>
                <a:lnTo>
                  <a:pt x="1" y="11"/>
                </a:lnTo>
                <a:lnTo>
                  <a:pt x="0" y="16"/>
                </a:lnTo>
                <a:lnTo>
                  <a:pt x="0" y="22"/>
                </a:lnTo>
                <a:lnTo>
                  <a:pt x="1" y="26"/>
                </a:lnTo>
                <a:lnTo>
                  <a:pt x="4" y="29"/>
                </a:lnTo>
                <a:lnTo>
                  <a:pt x="7" y="34"/>
                </a:lnTo>
                <a:lnTo>
                  <a:pt x="10" y="37"/>
                </a:lnTo>
                <a:lnTo>
                  <a:pt x="15" y="37"/>
                </a:lnTo>
                <a:lnTo>
                  <a:pt x="20" y="38"/>
                </a:lnTo>
                <a:lnTo>
                  <a:pt x="25" y="37"/>
                </a:lnTo>
                <a:lnTo>
                  <a:pt x="29" y="35"/>
                </a:lnTo>
                <a:lnTo>
                  <a:pt x="32" y="32"/>
                </a:lnTo>
                <a:lnTo>
                  <a:pt x="35" y="28"/>
                </a:lnTo>
                <a:lnTo>
                  <a:pt x="37" y="23"/>
                </a:lnTo>
                <a:lnTo>
                  <a:pt x="38" y="19"/>
                </a:lnTo>
                <a:close/>
              </a:path>
            </a:pathLst>
          </a:custGeom>
          <a:solidFill>
            <a:srgbClr val="ffffff"/>
          </a:solidFill>
          <a:ln w="19080">
            <a:solidFill>
              <a:srgbClr val="000000"/>
            </a:solidFill>
            <a:round/>
          </a:ln>
        </p:spPr>
        <p:style>
          <a:lnRef idx="0"/>
          <a:fillRef idx="0"/>
          <a:effectRef idx="0"/>
          <a:fontRef idx="minor"/>
        </p:style>
      </p:sp>
      <p:sp>
        <p:nvSpPr>
          <p:cNvPr id="1447" name="CustomShape 75"/>
          <p:cNvSpPr/>
          <p:nvPr/>
        </p:nvSpPr>
        <p:spPr>
          <a:xfrm>
            <a:off x="5394600" y="4063680"/>
            <a:ext cx="2941920" cy="974520"/>
          </a:xfrm>
          <a:custGeom>
            <a:avLst/>
            <a:gdLst/>
            <a:ahLst/>
            <a:rect l="l" t="t" r="r" b="b"/>
            <a:pathLst>
              <a:path w="1585" h="684">
                <a:moveTo>
                  <a:pt x="0" y="684"/>
                </a:moveTo>
                <a:cubicBezTo>
                  <a:pt x="162" y="644"/>
                  <a:pt x="706" y="559"/>
                  <a:pt x="970" y="445"/>
                </a:cubicBezTo>
                <a:cubicBezTo>
                  <a:pt x="1234" y="331"/>
                  <a:pt x="1457" y="93"/>
                  <a:pt x="1585" y="0"/>
                </a:cubicBezTo>
              </a:path>
            </a:pathLst>
          </a:custGeom>
          <a:noFill/>
          <a:ln w="38160">
            <a:solidFill>
              <a:srgbClr val="ff6600"/>
            </a:solidFill>
            <a:round/>
          </a:ln>
        </p:spPr>
        <p:style>
          <a:lnRef idx="0"/>
          <a:fillRef idx="0"/>
          <a:effectRef idx="0"/>
          <a:fontRef idx="minor"/>
        </p:style>
      </p:sp>
      <p:sp>
        <p:nvSpPr>
          <p:cNvPr id="1448" name="CustomShape 76"/>
          <p:cNvSpPr/>
          <p:nvPr/>
        </p:nvSpPr>
        <p:spPr>
          <a:xfrm>
            <a:off x="7158240" y="4484520"/>
            <a:ext cx="126000" cy="22788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A</a:t>
            </a:r>
            <a:endParaRPr b="0" lang="en-US" sz="1500" spc="-1" strike="noStrike">
              <a:latin typeface="Arial"/>
            </a:endParaRPr>
          </a:p>
        </p:txBody>
      </p:sp>
      <p:sp>
        <p:nvSpPr>
          <p:cNvPr id="1449" name="CustomShape 77"/>
          <p:cNvSpPr/>
          <p:nvPr/>
        </p:nvSpPr>
        <p:spPr>
          <a:xfrm>
            <a:off x="7211880" y="4665960"/>
            <a:ext cx="46440" cy="46440"/>
          </a:xfrm>
          <a:custGeom>
            <a:avLst/>
            <a:gdLst/>
            <a:ahLst/>
            <a:rect l="l" t="t" r="r" b="b"/>
            <a:pathLst>
              <a:path w="38" h="37">
                <a:moveTo>
                  <a:pt x="38" y="20"/>
                </a:moveTo>
                <a:lnTo>
                  <a:pt x="38" y="15"/>
                </a:lnTo>
                <a:lnTo>
                  <a:pt x="37" y="11"/>
                </a:lnTo>
                <a:lnTo>
                  <a:pt x="34" y="6"/>
                </a:lnTo>
                <a:lnTo>
                  <a:pt x="29" y="3"/>
                </a:lnTo>
                <a:lnTo>
                  <a:pt x="25" y="2"/>
                </a:lnTo>
                <a:lnTo>
                  <a:pt x="20" y="0"/>
                </a:lnTo>
                <a:lnTo>
                  <a:pt x="16" y="0"/>
                </a:lnTo>
                <a:lnTo>
                  <a:pt x="12" y="3"/>
                </a:lnTo>
                <a:lnTo>
                  <a:pt x="7" y="5"/>
                </a:lnTo>
                <a:lnTo>
                  <a:pt x="4" y="8"/>
                </a:lnTo>
                <a:lnTo>
                  <a:pt x="1" y="12"/>
                </a:lnTo>
                <a:lnTo>
                  <a:pt x="0" y="17"/>
                </a:lnTo>
                <a:lnTo>
                  <a:pt x="0" y="21"/>
                </a:lnTo>
                <a:lnTo>
                  <a:pt x="1" y="26"/>
                </a:lnTo>
                <a:lnTo>
                  <a:pt x="4" y="30"/>
                </a:lnTo>
                <a:lnTo>
                  <a:pt x="7" y="33"/>
                </a:lnTo>
                <a:lnTo>
                  <a:pt x="12" y="36"/>
                </a:lnTo>
                <a:lnTo>
                  <a:pt x="16" y="37"/>
                </a:lnTo>
                <a:lnTo>
                  <a:pt x="20" y="37"/>
                </a:lnTo>
                <a:lnTo>
                  <a:pt x="25" y="37"/>
                </a:lnTo>
                <a:lnTo>
                  <a:pt x="29" y="34"/>
                </a:lnTo>
                <a:lnTo>
                  <a:pt x="34" y="31"/>
                </a:lnTo>
                <a:lnTo>
                  <a:pt x="37" y="29"/>
                </a:lnTo>
                <a:lnTo>
                  <a:pt x="38" y="24"/>
                </a:lnTo>
                <a:lnTo>
                  <a:pt x="38" y="20"/>
                </a:lnTo>
                <a:close/>
              </a:path>
            </a:pathLst>
          </a:custGeom>
          <a:solidFill>
            <a:srgbClr val="ffffff"/>
          </a:solidFill>
          <a:ln w="19080">
            <a:solidFill>
              <a:srgbClr val="000000"/>
            </a:solidFill>
            <a:round/>
          </a:ln>
        </p:spPr>
        <p:style>
          <a:lnRef idx="0"/>
          <a:fillRef idx="0"/>
          <a:effectRef idx="0"/>
          <a:fontRef idx="minor"/>
        </p:style>
      </p:sp>
      <p:sp>
        <p:nvSpPr>
          <p:cNvPr id="1450" name="CustomShape 78"/>
          <p:cNvSpPr/>
          <p:nvPr/>
        </p:nvSpPr>
        <p:spPr>
          <a:xfrm>
            <a:off x="6523200" y="4885200"/>
            <a:ext cx="147600" cy="227880"/>
          </a:xfrm>
          <a:prstGeom prst="rect">
            <a:avLst/>
          </a:prstGeom>
          <a:noFill/>
          <a:ln>
            <a:noFill/>
          </a:ln>
        </p:spPr>
        <p:style>
          <a:lnRef idx="0"/>
          <a:fillRef idx="0"/>
          <a:effectRef idx="0"/>
          <a:fontRef idx="minor"/>
        </p:style>
        <p:txBody>
          <a:bodyPr wrap="none" lIns="0" rIns="0" tIns="0" bIns="0"/>
          <a:p>
            <a:pPr>
              <a:lnSpc>
                <a:spcPct val="100000"/>
              </a:lnSpc>
            </a:pPr>
            <a:r>
              <a:rPr b="0" i="1" lang="en-US" sz="1500" spc="-1" strike="noStrike">
                <a:solidFill>
                  <a:srgbClr val="000000"/>
                </a:solidFill>
                <a:latin typeface="Arial"/>
              </a:rPr>
              <a:t>G</a:t>
            </a:r>
            <a:endParaRPr b="0" lang="en-US" sz="1500" spc="-1" strike="noStrike">
              <a:latin typeface="Arial"/>
            </a:endParaRPr>
          </a:p>
        </p:txBody>
      </p:sp>
      <p:sp>
        <p:nvSpPr>
          <p:cNvPr id="1451" name="CustomShape 79"/>
          <p:cNvSpPr/>
          <p:nvPr/>
        </p:nvSpPr>
        <p:spPr>
          <a:xfrm>
            <a:off x="6440760" y="4847400"/>
            <a:ext cx="48960" cy="46440"/>
          </a:xfrm>
          <a:custGeom>
            <a:avLst/>
            <a:gdLst/>
            <a:ahLst/>
            <a:rect l="l" t="t" r="r" b="b"/>
            <a:pathLst>
              <a:path w="40" h="37">
                <a:moveTo>
                  <a:pt x="40" y="19"/>
                </a:moveTo>
                <a:lnTo>
                  <a:pt x="38" y="15"/>
                </a:lnTo>
                <a:lnTo>
                  <a:pt x="37" y="10"/>
                </a:lnTo>
                <a:lnTo>
                  <a:pt x="34" y="7"/>
                </a:lnTo>
                <a:lnTo>
                  <a:pt x="29" y="4"/>
                </a:lnTo>
                <a:lnTo>
                  <a:pt x="26" y="1"/>
                </a:lnTo>
                <a:lnTo>
                  <a:pt x="20" y="0"/>
                </a:lnTo>
                <a:lnTo>
                  <a:pt x="16" y="1"/>
                </a:lnTo>
                <a:lnTo>
                  <a:pt x="10" y="3"/>
                </a:lnTo>
                <a:lnTo>
                  <a:pt x="7" y="4"/>
                </a:lnTo>
                <a:lnTo>
                  <a:pt x="4" y="9"/>
                </a:lnTo>
                <a:lnTo>
                  <a:pt x="1" y="12"/>
                </a:lnTo>
                <a:lnTo>
                  <a:pt x="0" y="18"/>
                </a:lnTo>
                <a:lnTo>
                  <a:pt x="0" y="22"/>
                </a:lnTo>
                <a:lnTo>
                  <a:pt x="1" y="26"/>
                </a:lnTo>
                <a:lnTo>
                  <a:pt x="4" y="31"/>
                </a:lnTo>
                <a:lnTo>
                  <a:pt x="7" y="34"/>
                </a:lnTo>
                <a:lnTo>
                  <a:pt x="10" y="37"/>
                </a:lnTo>
                <a:lnTo>
                  <a:pt x="16" y="37"/>
                </a:lnTo>
                <a:lnTo>
                  <a:pt x="20" y="37"/>
                </a:lnTo>
                <a:lnTo>
                  <a:pt x="26" y="37"/>
                </a:lnTo>
                <a:lnTo>
                  <a:pt x="29" y="35"/>
                </a:lnTo>
                <a:lnTo>
                  <a:pt x="34" y="32"/>
                </a:lnTo>
                <a:lnTo>
                  <a:pt x="37" y="28"/>
                </a:lnTo>
                <a:lnTo>
                  <a:pt x="38" y="23"/>
                </a:lnTo>
                <a:lnTo>
                  <a:pt x="40" y="19"/>
                </a:lnTo>
                <a:close/>
              </a:path>
            </a:pathLst>
          </a:custGeom>
          <a:solidFill>
            <a:srgbClr val="ffffff"/>
          </a:solidFill>
          <a:ln w="19080">
            <a:solidFill>
              <a:srgbClr val="000000"/>
            </a:solidFill>
            <a:round/>
          </a:ln>
        </p:spPr>
        <p:style>
          <a:lnRef idx="0"/>
          <a:fillRef idx="0"/>
          <a:effectRef idx="0"/>
          <a:fontRef idx="minor"/>
        </p:style>
      </p:sp>
      <p:sp>
        <p:nvSpPr>
          <p:cNvPr id="1452" name="CustomShape 80"/>
          <p:cNvSpPr/>
          <p:nvPr/>
        </p:nvSpPr>
        <p:spPr>
          <a:xfrm>
            <a:off x="5361840" y="3998880"/>
            <a:ext cx="45720" cy="44640"/>
          </a:xfrm>
          <a:custGeom>
            <a:avLst/>
            <a:gdLst/>
            <a:ahLst/>
            <a:rect l="l" t="t" r="r" b="b"/>
            <a:pathLst>
              <a:path w="38" h="37">
                <a:moveTo>
                  <a:pt x="38" y="18"/>
                </a:moveTo>
                <a:lnTo>
                  <a:pt x="37" y="13"/>
                </a:lnTo>
                <a:lnTo>
                  <a:pt x="35" y="9"/>
                </a:lnTo>
                <a:lnTo>
                  <a:pt x="32" y="6"/>
                </a:lnTo>
                <a:lnTo>
                  <a:pt x="29" y="3"/>
                </a:lnTo>
                <a:lnTo>
                  <a:pt x="25" y="0"/>
                </a:lnTo>
                <a:lnTo>
                  <a:pt x="21" y="0"/>
                </a:lnTo>
                <a:lnTo>
                  <a:pt x="16" y="0"/>
                </a:lnTo>
                <a:lnTo>
                  <a:pt x="12" y="2"/>
                </a:lnTo>
                <a:lnTo>
                  <a:pt x="7" y="3"/>
                </a:lnTo>
                <a:lnTo>
                  <a:pt x="4" y="7"/>
                </a:lnTo>
                <a:lnTo>
                  <a:pt x="1" y="12"/>
                </a:lnTo>
                <a:lnTo>
                  <a:pt x="0" y="16"/>
                </a:lnTo>
                <a:lnTo>
                  <a:pt x="0" y="21"/>
                </a:lnTo>
                <a:lnTo>
                  <a:pt x="1" y="25"/>
                </a:lnTo>
                <a:lnTo>
                  <a:pt x="4" y="30"/>
                </a:lnTo>
                <a:lnTo>
                  <a:pt x="7" y="33"/>
                </a:lnTo>
                <a:lnTo>
                  <a:pt x="12" y="36"/>
                </a:lnTo>
                <a:lnTo>
                  <a:pt x="16" y="37"/>
                </a:lnTo>
                <a:lnTo>
                  <a:pt x="21" y="37"/>
                </a:lnTo>
                <a:lnTo>
                  <a:pt x="25" y="37"/>
                </a:lnTo>
                <a:lnTo>
                  <a:pt x="29" y="34"/>
                </a:lnTo>
                <a:lnTo>
                  <a:pt x="32" y="31"/>
                </a:lnTo>
                <a:lnTo>
                  <a:pt x="35" y="27"/>
                </a:lnTo>
                <a:lnTo>
                  <a:pt x="37" y="22"/>
                </a:lnTo>
                <a:lnTo>
                  <a:pt x="38" y="18"/>
                </a:lnTo>
                <a:close/>
              </a:path>
            </a:pathLst>
          </a:custGeom>
          <a:solidFill>
            <a:srgbClr val="ffffff"/>
          </a:solidFill>
          <a:ln w="19080">
            <a:solidFill>
              <a:srgbClr val="000000"/>
            </a:solidFill>
            <a:round/>
          </a:ln>
        </p:spPr>
        <p:style>
          <a:lnRef idx="0"/>
          <a:fillRef idx="0"/>
          <a:effectRef idx="0"/>
          <a:fontRef idx="minor"/>
        </p:style>
      </p:sp>
      <p:sp>
        <p:nvSpPr>
          <p:cNvPr id="1453" name="CustomShape 81"/>
          <p:cNvSpPr/>
          <p:nvPr/>
        </p:nvSpPr>
        <p:spPr>
          <a:xfrm>
            <a:off x="8015760" y="5333040"/>
            <a:ext cx="45432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s</a:t>
            </a:r>
            <a:endParaRPr b="0" lang="en-US" sz="1800" spc="-1" strike="noStrike">
              <a:latin typeface="Arial"/>
            </a:endParaRPr>
          </a:p>
        </p:txBody>
      </p:sp>
      <p:sp>
        <p:nvSpPr>
          <p:cNvPr id="1454" name="CustomShape 82"/>
          <p:cNvSpPr/>
          <p:nvPr/>
        </p:nvSpPr>
        <p:spPr>
          <a:xfrm>
            <a:off x="6586920" y="5330520"/>
            <a:ext cx="64260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s</a:t>
            </a:r>
            <a:r>
              <a:rPr b="0" i="1" lang="en-US" sz="1800" spc="-1" strike="noStrike">
                <a:solidFill>
                  <a:srgbClr val="000000"/>
                </a:solidFill>
                <a:latin typeface="Arial"/>
              </a:rPr>
              <a:t>/2</a:t>
            </a:r>
            <a:endParaRPr b="0" lang="en-US" sz="1800" spc="-1" strike="noStrike">
              <a:latin typeface="Arial"/>
            </a:endParaRPr>
          </a:p>
        </p:txBody>
      </p:sp>
      <p:sp>
        <p:nvSpPr>
          <p:cNvPr id="1455" name="CustomShape 83"/>
          <p:cNvSpPr/>
          <p:nvPr/>
        </p:nvSpPr>
        <p:spPr>
          <a:xfrm>
            <a:off x="5360760" y="5014080"/>
            <a:ext cx="45720" cy="45720"/>
          </a:xfrm>
          <a:custGeom>
            <a:avLst/>
            <a:gdLst/>
            <a:ahLst/>
            <a:rect l="l" t="t" r="r" b="b"/>
            <a:pathLst>
              <a:path w="38" h="38">
                <a:moveTo>
                  <a:pt x="38" y="19"/>
                </a:moveTo>
                <a:lnTo>
                  <a:pt x="37" y="14"/>
                </a:lnTo>
                <a:lnTo>
                  <a:pt x="35" y="10"/>
                </a:lnTo>
                <a:lnTo>
                  <a:pt x="32" y="5"/>
                </a:lnTo>
                <a:lnTo>
                  <a:pt x="29" y="2"/>
                </a:lnTo>
                <a:lnTo>
                  <a:pt x="25" y="1"/>
                </a:lnTo>
                <a:lnTo>
                  <a:pt x="21" y="0"/>
                </a:lnTo>
                <a:lnTo>
                  <a:pt x="16" y="0"/>
                </a:lnTo>
                <a:lnTo>
                  <a:pt x="12" y="1"/>
                </a:lnTo>
                <a:lnTo>
                  <a:pt x="7" y="4"/>
                </a:lnTo>
                <a:lnTo>
                  <a:pt x="4" y="7"/>
                </a:lnTo>
                <a:lnTo>
                  <a:pt x="1" y="11"/>
                </a:lnTo>
                <a:lnTo>
                  <a:pt x="0" y="16"/>
                </a:lnTo>
                <a:lnTo>
                  <a:pt x="0" y="22"/>
                </a:lnTo>
                <a:lnTo>
                  <a:pt x="1" y="26"/>
                </a:lnTo>
                <a:lnTo>
                  <a:pt x="4" y="31"/>
                </a:lnTo>
                <a:lnTo>
                  <a:pt x="7" y="33"/>
                </a:lnTo>
                <a:lnTo>
                  <a:pt x="12" y="35"/>
                </a:lnTo>
                <a:lnTo>
                  <a:pt x="16" y="36"/>
                </a:lnTo>
                <a:lnTo>
                  <a:pt x="21" y="38"/>
                </a:lnTo>
                <a:lnTo>
                  <a:pt x="25" y="36"/>
                </a:lnTo>
                <a:lnTo>
                  <a:pt x="29" y="35"/>
                </a:lnTo>
                <a:lnTo>
                  <a:pt x="32" y="32"/>
                </a:lnTo>
                <a:lnTo>
                  <a:pt x="35" y="28"/>
                </a:lnTo>
                <a:lnTo>
                  <a:pt x="37" y="23"/>
                </a:lnTo>
                <a:lnTo>
                  <a:pt x="38" y="19"/>
                </a:lnTo>
                <a:close/>
              </a:path>
            </a:pathLst>
          </a:custGeom>
          <a:solidFill>
            <a:srgbClr val="ffffff"/>
          </a:solidFill>
          <a:ln w="19080">
            <a:solidFill>
              <a:srgbClr val="000000"/>
            </a:solidFill>
            <a:round/>
          </a:ln>
        </p:spPr>
        <p:style>
          <a:lnRef idx="0"/>
          <a:fillRef idx="0"/>
          <a:effectRef idx="0"/>
          <a:fontRef idx="minor"/>
        </p:style>
      </p:sp>
      <p:sp>
        <p:nvSpPr>
          <p:cNvPr id="1456" name="CustomShape 84"/>
          <p:cNvSpPr/>
          <p:nvPr/>
        </p:nvSpPr>
        <p:spPr>
          <a:xfrm>
            <a:off x="7135560" y="5335560"/>
            <a:ext cx="54756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W</a:t>
            </a:r>
            <a:endParaRPr b="0" lang="en-US" sz="1800" spc="-1" strike="noStrike">
              <a:latin typeface="Arial"/>
            </a:endParaRPr>
          </a:p>
        </p:txBody>
      </p:sp>
      <p:sp>
        <p:nvSpPr>
          <p:cNvPr id="1457" name="CustomShape 85"/>
          <p:cNvSpPr/>
          <p:nvPr/>
        </p:nvSpPr>
        <p:spPr>
          <a:xfrm>
            <a:off x="6237720" y="5341320"/>
            <a:ext cx="564480" cy="525960"/>
          </a:xfrm>
          <a:prstGeom prst="rect">
            <a:avLst/>
          </a:prstGeom>
          <a:noFill/>
          <a:ln>
            <a:noFill/>
          </a:ln>
        </p:spPr>
        <p:style>
          <a:lnRef idx="0"/>
          <a:fillRef idx="0"/>
          <a:effectRef idx="0"/>
          <a:fontRef idx="minor"/>
        </p:style>
        <p:txBody>
          <a:bodyPr lIns="90000" rIns="90000" tIns="45000" bIns="45000"/>
          <a:p>
            <a:pPr>
              <a:lnSpc>
                <a:spcPct val="140000"/>
              </a:lnSpc>
              <a:spcBef>
                <a:spcPts val="901"/>
              </a:spcBef>
            </a:pPr>
            <a:r>
              <a:rPr b="0" i="1" lang="en-US" sz="1800" spc="-1" strike="noStrike">
                <a:solidFill>
                  <a:srgbClr val="000000"/>
                </a:solidFill>
                <a:latin typeface="Arial"/>
              </a:rPr>
              <a:t>Q</a:t>
            </a:r>
            <a:r>
              <a:rPr b="0" i="1" lang="en-US" sz="1800" spc="-1" strike="noStrike" baseline="-25000">
                <a:solidFill>
                  <a:srgbClr val="000000"/>
                </a:solidFill>
                <a:latin typeface="Arial"/>
              </a:rPr>
              <a:t>M</a:t>
            </a:r>
            <a:endParaRPr b="0" lang="en-US" sz="1800" spc="-1" strike="noStrike">
              <a:latin typeface="Arial"/>
            </a:endParaRPr>
          </a:p>
        </p:txBody>
      </p:sp>
      <p:sp>
        <p:nvSpPr>
          <p:cNvPr id="1458" name="CustomShape 86"/>
          <p:cNvSpPr/>
          <p:nvPr/>
        </p:nvSpPr>
        <p:spPr>
          <a:xfrm>
            <a:off x="2262600" y="2881800"/>
            <a:ext cx="189576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rPr>
              <a:t>Angebotspolypol</a:t>
            </a:r>
            <a:endParaRPr b="0" lang="en-US" sz="1800" spc="-1" strike="noStrike">
              <a:latin typeface="Arial"/>
            </a:endParaRPr>
          </a:p>
        </p:txBody>
      </p:sp>
      <p:sp>
        <p:nvSpPr>
          <p:cNvPr id="1459" name="CustomShape 87"/>
          <p:cNvSpPr/>
          <p:nvPr/>
        </p:nvSpPr>
        <p:spPr>
          <a:xfrm>
            <a:off x="6584040" y="2947320"/>
            <a:ext cx="213264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rPr>
              <a:t>Angebotsmonopol</a:t>
            </a:r>
            <a:endParaRPr b="0" lang="en-US" sz="1800" spc="-1" strike="noStrike">
              <a:latin typeface="Arial"/>
            </a:endParaRPr>
          </a:p>
        </p:txBody>
      </p:sp>
      <p:sp>
        <p:nvSpPr>
          <p:cNvPr id="1460" name="CustomShape 88"/>
          <p:cNvSpPr/>
          <p:nvPr/>
        </p:nvSpPr>
        <p:spPr>
          <a:xfrm>
            <a:off x="552600" y="1512000"/>
            <a:ext cx="833544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rPr>
              <a:t>Angebotsmonopol erlaubt dem Anbieter, seine Produzentenrente (grün) zu steigern, auf Kosten von der Konsumentenrente (gelb).</a:t>
            </a:r>
            <a:endParaRPr b="0" lang="en-US" sz="1800" spc="-1" strike="noStrike">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1"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Cournot-Oligopol / Cournot-Duopol</a:t>
            </a:r>
            <a:endParaRPr b="0" lang="en-US" sz="2800" spc="-1" strike="noStrike">
              <a:solidFill>
                <a:srgbClr val="000000"/>
              </a:solidFill>
              <a:latin typeface="Book Antiqua"/>
            </a:endParaRPr>
          </a:p>
        </p:txBody>
      </p:sp>
      <p:sp>
        <p:nvSpPr>
          <p:cNvPr id="1462" name="TextShape 2"/>
          <p:cNvSpPr txBox="1"/>
          <p:nvPr/>
        </p:nvSpPr>
        <p:spPr>
          <a:xfrm>
            <a:off x="2170080" y="1603440"/>
            <a:ext cx="6635520" cy="4760640"/>
          </a:xfrm>
          <a:prstGeom prst="rect">
            <a:avLst/>
          </a:prstGeom>
          <a:noFill/>
          <a:ln>
            <a:noFill/>
          </a:ln>
        </p:spPr>
        <p:txBody>
          <a:bodyPr lIns="92160" rIns="92160" tIns="46080" bIns="46080"/>
          <a:p>
            <a:pPr marL="343080" indent="-342720">
              <a:lnSpc>
                <a:spcPct val="90000"/>
              </a:lnSpc>
              <a:spcBef>
                <a:spcPts val="360"/>
              </a:spcBef>
              <a:buClr>
                <a:srgbClr val="cc3300"/>
              </a:buClr>
              <a:buFont typeface="Symbol" charset="2"/>
              <a:buChar char=""/>
            </a:pPr>
            <a:r>
              <a:rPr b="0" lang="en-US" sz="1800" spc="-1" strike="noStrike">
                <a:solidFill>
                  <a:srgbClr val="000000"/>
                </a:solidFill>
                <a:latin typeface="Arial"/>
              </a:rPr>
              <a:t>Verhalten zweier oder mehrerer Konkurrenten auf einem unvollkommenen Markt, auf dem die Angebotsmenge die „strategische Variable“ ist</a:t>
            </a:r>
            <a:endParaRPr b="0" lang="en-US" sz="1800" spc="-1" strike="noStrike">
              <a:solidFill>
                <a:srgbClr val="000000"/>
              </a:solidFill>
              <a:latin typeface="Times New Roman"/>
            </a:endParaRPr>
          </a:p>
          <a:p>
            <a:pPr marL="343080" indent="-342720">
              <a:lnSpc>
                <a:spcPct val="90000"/>
              </a:lnSpc>
              <a:spcBef>
                <a:spcPts val="360"/>
              </a:spcBef>
              <a:buClr>
                <a:srgbClr val="cc3300"/>
              </a:buClr>
              <a:buFont typeface="Symbol" charset="2"/>
              <a:buChar char=""/>
            </a:pPr>
            <a:r>
              <a:rPr b="0" lang="en-US" sz="1800" spc="-1" strike="noStrike">
                <a:solidFill>
                  <a:srgbClr val="000000"/>
                </a:solidFill>
                <a:latin typeface="Arial"/>
              </a:rPr>
              <a:t>Cournotsches Oligopolmodell </a:t>
            </a:r>
            <a:endParaRPr b="0" lang="en-US" sz="1800" spc="-1" strike="noStrike">
              <a:solidFill>
                <a:srgbClr val="000000"/>
              </a:solidFill>
              <a:latin typeface="Times New Roman"/>
            </a:endParaRPr>
          </a:p>
          <a:p>
            <a:pPr lvl="1" marL="743040" indent="-285480">
              <a:lnSpc>
                <a:spcPct val="90000"/>
              </a:lnSpc>
              <a:spcBef>
                <a:spcPts val="360"/>
              </a:spcBef>
              <a:buClr>
                <a:srgbClr val="cc3300"/>
              </a:buClr>
              <a:buFont typeface="Symbol" charset="2"/>
              <a:buChar char=""/>
            </a:pPr>
            <a:r>
              <a:rPr b="0" lang="en-US" sz="1800" spc="-1" strike="noStrike">
                <a:solidFill>
                  <a:srgbClr val="000000"/>
                </a:solidFill>
                <a:latin typeface="Arial"/>
              </a:rPr>
              <a:t>ein einfaches und grundlegendes Modell in der Markt- und Preistheorie</a:t>
            </a:r>
            <a:endParaRPr b="0" lang="en-US" sz="1800" spc="-1" strike="noStrike">
              <a:solidFill>
                <a:srgbClr val="000000"/>
              </a:solidFill>
              <a:latin typeface="Times New Roman"/>
            </a:endParaRPr>
          </a:p>
          <a:p>
            <a:pPr lvl="1" marL="743040" indent="-285480">
              <a:lnSpc>
                <a:spcPct val="90000"/>
              </a:lnSpc>
              <a:spcBef>
                <a:spcPts val="360"/>
              </a:spcBef>
              <a:buClr>
                <a:srgbClr val="cc3300"/>
              </a:buClr>
              <a:buFont typeface="Symbol" charset="2"/>
              <a:buChar char=""/>
            </a:pPr>
            <a:r>
              <a:rPr b="0" lang="en-US" sz="1800" spc="-1" strike="noStrike">
                <a:solidFill>
                  <a:srgbClr val="000000"/>
                </a:solidFill>
                <a:latin typeface="Arial"/>
              </a:rPr>
              <a:t>Marktsituationen des Monopols und des Polypols als Grenzfälle </a:t>
            </a:r>
            <a:endParaRPr b="0" lang="en-US" sz="1800" spc="-1" strike="noStrike">
              <a:solidFill>
                <a:srgbClr val="000000"/>
              </a:solidFill>
              <a:latin typeface="Times New Roman"/>
            </a:endParaRPr>
          </a:p>
          <a:p>
            <a:pPr marL="343080" indent="-342720">
              <a:lnSpc>
                <a:spcPct val="90000"/>
              </a:lnSpc>
              <a:spcBef>
                <a:spcPts val="360"/>
              </a:spcBef>
              <a:buClr>
                <a:srgbClr val="cc3300"/>
              </a:buClr>
              <a:buFont typeface="Symbol" charset="2"/>
              <a:buChar char=""/>
            </a:pPr>
            <a:r>
              <a:rPr b="0" lang="en-US" sz="1800" spc="-1" strike="noStrike">
                <a:solidFill>
                  <a:srgbClr val="000000"/>
                </a:solidFill>
                <a:latin typeface="Arial"/>
              </a:rPr>
              <a:t>Annahmen</a:t>
            </a:r>
            <a:endParaRPr b="0" lang="en-US" sz="1800" spc="-1" strike="noStrike">
              <a:solidFill>
                <a:srgbClr val="000000"/>
              </a:solidFill>
              <a:latin typeface="Times New Roman"/>
            </a:endParaRPr>
          </a:p>
          <a:p>
            <a:pPr lvl="1" marL="743040" indent="-285480">
              <a:lnSpc>
                <a:spcPct val="90000"/>
              </a:lnSpc>
              <a:spcBef>
                <a:spcPts val="360"/>
              </a:spcBef>
              <a:buClr>
                <a:srgbClr val="cc3300"/>
              </a:buClr>
              <a:buFont typeface="Symbol" charset="2"/>
              <a:buChar char=""/>
            </a:pPr>
            <a:r>
              <a:rPr b="0" lang="en-US" sz="1800" spc="-1" strike="noStrike">
                <a:solidFill>
                  <a:srgbClr val="000000"/>
                </a:solidFill>
                <a:latin typeface="Arial"/>
              </a:rPr>
              <a:t>Duopol: Nur 2 Anbieter</a:t>
            </a:r>
            <a:endParaRPr b="0" lang="en-US" sz="1800" spc="-1" strike="noStrike">
              <a:solidFill>
                <a:srgbClr val="000000"/>
              </a:solidFill>
              <a:latin typeface="Times New Roman"/>
            </a:endParaRPr>
          </a:p>
          <a:p>
            <a:pPr lvl="1" marL="743040" indent="-285480">
              <a:lnSpc>
                <a:spcPct val="90000"/>
              </a:lnSpc>
              <a:spcBef>
                <a:spcPts val="360"/>
              </a:spcBef>
              <a:buClr>
                <a:srgbClr val="cc3300"/>
              </a:buClr>
              <a:buFont typeface="Symbol" charset="2"/>
              <a:buChar char=""/>
            </a:pPr>
            <a:r>
              <a:rPr b="0" lang="en-US" sz="1800" spc="-1" strike="noStrike">
                <a:solidFill>
                  <a:srgbClr val="000000"/>
                </a:solidFill>
                <a:latin typeface="Arial"/>
              </a:rPr>
              <a:t>Homogene Güter</a:t>
            </a:r>
            <a:endParaRPr b="0" lang="en-US" sz="1800" spc="-1" strike="noStrike">
              <a:solidFill>
                <a:srgbClr val="000000"/>
              </a:solidFill>
              <a:latin typeface="Times New Roman"/>
            </a:endParaRPr>
          </a:p>
          <a:p>
            <a:pPr lvl="1" marL="743040" indent="-285480">
              <a:lnSpc>
                <a:spcPct val="90000"/>
              </a:lnSpc>
              <a:spcBef>
                <a:spcPts val="360"/>
              </a:spcBef>
              <a:buClr>
                <a:srgbClr val="cc3300"/>
              </a:buClr>
              <a:buFont typeface="Symbol" charset="2"/>
              <a:buChar char=""/>
            </a:pPr>
            <a:r>
              <a:rPr b="0" lang="en-US" sz="1800" spc="-1" strike="noStrike">
                <a:solidFill>
                  <a:srgbClr val="000000"/>
                </a:solidFill>
                <a:latin typeface="Arial"/>
              </a:rPr>
              <a:t>Vollkommene Information</a:t>
            </a:r>
            <a:endParaRPr b="0" lang="en-US" sz="1800" spc="-1" strike="noStrike">
              <a:solidFill>
                <a:srgbClr val="000000"/>
              </a:solidFill>
              <a:latin typeface="Times New Roman"/>
            </a:endParaRPr>
          </a:p>
          <a:p>
            <a:pPr lvl="1" marL="743040" indent="-285480">
              <a:lnSpc>
                <a:spcPct val="90000"/>
              </a:lnSpc>
              <a:spcBef>
                <a:spcPts val="360"/>
              </a:spcBef>
              <a:buClr>
                <a:srgbClr val="cc3300"/>
              </a:buClr>
              <a:buFont typeface="Symbol" charset="2"/>
              <a:buChar char=""/>
            </a:pPr>
            <a:r>
              <a:rPr b="0" lang="en-US" sz="1800" spc="-1" strike="noStrike">
                <a:solidFill>
                  <a:srgbClr val="000000"/>
                </a:solidFill>
                <a:latin typeface="Arial"/>
              </a:rPr>
              <a:t>Zeitgleiche schnelle Reaktionszeit</a:t>
            </a:r>
            <a:endParaRPr b="0" lang="en-US" sz="1800" spc="-1" strike="noStrike">
              <a:solidFill>
                <a:srgbClr val="000000"/>
              </a:solidFill>
              <a:latin typeface="Times New Roman"/>
            </a:endParaRPr>
          </a:p>
          <a:p>
            <a:pPr lvl="1" marL="743040" indent="-285480">
              <a:lnSpc>
                <a:spcPct val="90000"/>
              </a:lnSpc>
              <a:spcBef>
                <a:spcPts val="360"/>
              </a:spcBef>
              <a:buClr>
                <a:srgbClr val="cc3300"/>
              </a:buClr>
              <a:buFont typeface="Symbol" charset="2"/>
              <a:buChar char=""/>
            </a:pPr>
            <a:r>
              <a:rPr b="0" lang="en-US" sz="1800" spc="-1" strike="noStrike">
                <a:solidFill>
                  <a:srgbClr val="000000"/>
                </a:solidFill>
                <a:latin typeface="Arial"/>
              </a:rPr>
              <a:t>Gewinnmaximierung</a:t>
            </a:r>
            <a:endParaRPr b="0" lang="en-US" sz="1800" spc="-1" strike="noStrike">
              <a:solidFill>
                <a:srgbClr val="000000"/>
              </a:solidFill>
              <a:latin typeface="Times New Roman"/>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3"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Herleitung: Duopol</a:t>
            </a:r>
            <a:endParaRPr b="0" lang="en-US" sz="2800" spc="-1" strike="noStrike">
              <a:solidFill>
                <a:srgbClr val="000000"/>
              </a:solidFill>
              <a:latin typeface="Book Antiqua"/>
            </a:endParaRPr>
          </a:p>
        </p:txBody>
      </p:sp>
      <p:sp>
        <p:nvSpPr>
          <p:cNvPr id="1464" name="CustomShape 2"/>
          <p:cNvSpPr/>
          <p:nvPr/>
        </p:nvSpPr>
        <p:spPr>
          <a:xfrm>
            <a:off x="1150200" y="1603440"/>
            <a:ext cx="7655040" cy="4760640"/>
          </a:xfrm>
          <a:prstGeom prst="rect">
            <a:avLst/>
          </a:prstGeom>
          <a:noFill/>
          <a:ln>
            <a:noFill/>
          </a:ln>
        </p:spPr>
        <p:style>
          <a:lnRef idx="0"/>
          <a:fillRef idx="0"/>
          <a:effectRef idx="0"/>
          <a:fontRef idx="minor"/>
        </p:style>
        <p:txBody>
          <a:bodyPr lIns="92160" rIns="92160" tIns="46080" bIns="46080"/>
          <a:p>
            <a:pPr marL="343080" indent="-342720">
              <a:lnSpc>
                <a:spcPct val="90000"/>
              </a:lnSpc>
              <a:spcBef>
                <a:spcPts val="360"/>
              </a:spcBef>
              <a:buClr>
                <a:srgbClr val="cc3300"/>
              </a:buClr>
              <a:buFont typeface="Symbol" charset="2"/>
              <a:buChar char=""/>
            </a:pPr>
            <a:r>
              <a:rPr b="0" lang="en-US" sz="1800" spc="-1" strike="noStrike">
                <a:solidFill>
                  <a:srgbClr val="000000"/>
                </a:solidFill>
                <a:latin typeface="Arial"/>
              </a:rPr>
              <a:t>Zwei identische Firmen produzieren gleiches Gut in Menge  mit linearen Kostenfunktionen:</a:t>
            </a: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marL="343080" indent="-342720">
              <a:lnSpc>
                <a:spcPct val="90000"/>
              </a:lnSpc>
              <a:spcBef>
                <a:spcPts val="360"/>
              </a:spcBef>
              <a:buClr>
                <a:srgbClr val="cc3300"/>
              </a:buClr>
              <a:buFont typeface="Symbol" charset="2"/>
              <a:buChar char=""/>
            </a:pPr>
            <a:r>
              <a:rPr b="0" lang="en-US" sz="1800" spc="-1" strike="noStrike">
                <a:solidFill>
                  <a:srgbClr val="000000"/>
                </a:solidFill>
                <a:latin typeface="Arial"/>
              </a:rPr>
              <a:t>Preis durch lineare Nachfragefunktion gegeben (NB: a &gt; c):</a:t>
            </a: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marL="343080" indent="-342720">
              <a:lnSpc>
                <a:spcPct val="90000"/>
              </a:lnSpc>
              <a:spcBef>
                <a:spcPts val="360"/>
              </a:spcBef>
              <a:buClr>
                <a:srgbClr val="cc3300"/>
              </a:buClr>
              <a:buFont typeface="Symbol" charset="2"/>
              <a:buChar char=""/>
            </a:pPr>
            <a:r>
              <a:rPr b="0" lang="en-US" sz="1800" spc="-1" strike="noStrike">
                <a:solidFill>
                  <a:srgbClr val="000000"/>
                </a:solidFill>
                <a:latin typeface="Arial"/>
              </a:rPr>
              <a:t>Gewinnfunktionen der Unternehmen:</a:t>
            </a: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p:txBody>
      </p:sp>
      <p:sp>
        <p:nvSpPr>
          <p:cNvPr id="1465" name="CustomShape 3"/>
          <p:cNvSpPr/>
          <p:nvPr/>
        </p:nvSpPr>
        <p:spPr>
          <a:xfrm>
            <a:off x="1150200" y="1603440"/>
            <a:ext cx="7655040" cy="4760640"/>
          </a:xfrm>
          <a:prstGeom prst="rect">
            <a:avLst/>
          </a:prstGeom>
          <a:blipFill rotWithShape="0">
            <a:blip r:embed="rId1"/>
            <a:stretch>
              <a:fillRect l="-556" t="-1151" r="0" b="0"/>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6"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Herleitung: Duopol</a:t>
            </a:r>
            <a:endParaRPr b="0" lang="en-US" sz="2800" spc="-1" strike="noStrike">
              <a:solidFill>
                <a:srgbClr val="000000"/>
              </a:solidFill>
              <a:latin typeface="Book Antiqua"/>
            </a:endParaRPr>
          </a:p>
        </p:txBody>
      </p:sp>
      <p:sp>
        <p:nvSpPr>
          <p:cNvPr id="1467" name="CustomShape 2"/>
          <p:cNvSpPr/>
          <p:nvPr/>
        </p:nvSpPr>
        <p:spPr>
          <a:xfrm>
            <a:off x="796320" y="1603440"/>
            <a:ext cx="8008920" cy="4760640"/>
          </a:xfrm>
          <a:prstGeom prst="rect">
            <a:avLst/>
          </a:prstGeom>
          <a:noFill/>
          <a:ln>
            <a:noFill/>
          </a:ln>
        </p:spPr>
        <p:style>
          <a:lnRef idx="0"/>
          <a:fillRef idx="0"/>
          <a:effectRef idx="0"/>
          <a:fontRef idx="minor"/>
        </p:style>
        <p:txBody>
          <a:bodyPr lIns="92160" rIns="92160" tIns="46080" bIns="46080"/>
          <a:p>
            <a:pPr>
              <a:lnSpc>
                <a:spcPct val="90000"/>
              </a:lnSpc>
              <a:spcBef>
                <a:spcPts val="360"/>
              </a:spcBef>
            </a:pPr>
            <a:r>
              <a:rPr b="0" lang="en-US" sz="1800" spc="-1" strike="noStrike">
                <a:solidFill>
                  <a:srgbClr val="000000"/>
                </a:solidFill>
                <a:latin typeface="Arial"/>
              </a:rPr>
              <a:t>Angenommen die Produktion von Firma 2, , ist konstant und nicht von der Produktion von Firma 1 beeinflusst:</a:t>
            </a: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r>
              <a:rPr b="0" lang="en-US" sz="1800" spc="-1" strike="noStrike">
                <a:solidFill>
                  <a:srgbClr val="000000"/>
                </a:solidFill>
                <a:latin typeface="Arial"/>
              </a:rPr>
              <a:t>Angenommen die Produktion von Firma 1, , ist konstant und nicht von der Produktion von Firma 2 beeinflusst:</a:t>
            </a: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r>
              <a:rPr b="0" lang="en-US" sz="1800" spc="-1" strike="noStrike">
                <a:solidFill>
                  <a:srgbClr val="000000"/>
                </a:solidFill>
                <a:latin typeface="Arial"/>
              </a:rPr>
              <a:t>Von der 2. Gleichung haben wir , setzen es in der 1. ein:</a:t>
            </a: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r>
              <a:rPr b="0" lang="en-US" sz="1800" spc="-1" strike="noStrike">
                <a:solidFill>
                  <a:srgbClr val="000000"/>
                </a:solidFill>
                <a:latin typeface="Arial"/>
                <a:ea typeface="Cambria Math"/>
              </a:rPr>
              <a:t>        </a:t>
            </a:r>
            <a:r>
              <a:rPr b="0" lang="en-US" sz="1800" spc="-1" strike="noStrike">
                <a:solidFill>
                  <a:srgbClr val="000000"/>
                </a:solidFill>
                <a:latin typeface="Arial"/>
                <a:ea typeface="Cambria Math"/>
              </a:rPr>
              <a:t>und       . NB: symmetrisch.</a:t>
            </a:r>
            <a:endParaRPr b="0" lang="en-US" sz="1800" spc="-1" strike="noStrike">
              <a:latin typeface="Arial"/>
            </a:endParaRPr>
          </a:p>
          <a:p>
            <a:pPr>
              <a:lnSpc>
                <a:spcPct val="90000"/>
              </a:lnSpc>
              <a:spcBef>
                <a:spcPts val="360"/>
              </a:spcBef>
            </a:pPr>
            <a:endParaRPr b="0" lang="en-US" sz="1800" spc="-1" strike="noStrike">
              <a:latin typeface="Arial"/>
            </a:endParaRPr>
          </a:p>
          <a:p>
            <a:pPr>
              <a:lnSpc>
                <a:spcPct val="90000"/>
              </a:lnSpc>
              <a:spcBef>
                <a:spcPts val="360"/>
              </a:spcBef>
            </a:pPr>
            <a:endParaRPr b="0" lang="en-US" sz="1800" spc="-1" strike="noStrike">
              <a:latin typeface="Arial"/>
            </a:endParaRPr>
          </a:p>
        </p:txBody>
      </p:sp>
      <p:sp>
        <p:nvSpPr>
          <p:cNvPr id="1468" name="CustomShape 3"/>
          <p:cNvSpPr/>
          <p:nvPr/>
        </p:nvSpPr>
        <p:spPr>
          <a:xfrm>
            <a:off x="796320" y="1603440"/>
            <a:ext cx="8008920" cy="4760640"/>
          </a:xfrm>
          <a:prstGeom prst="rect">
            <a:avLst/>
          </a:prstGeom>
          <a:blipFill rotWithShape="0">
            <a:blip r:embed="rId1"/>
            <a:stretch>
              <a:fillRect l="-682" t="-1151" r="0" b="0"/>
            </a:stretch>
          </a:blipFill>
          <a:ln>
            <a:noFill/>
          </a:ln>
        </p:spPr>
        <p:style>
          <a:lnRef idx="0"/>
          <a:fillRef idx="0"/>
          <a:effectRef idx="0"/>
          <a:fontRef idx="minor"/>
        </p:style>
        <p:txBody>
          <a:bodyPr lIns="90000" rIns="90000" tIns="45000" bIns="45000"/>
          <a:p>
            <a:pPr>
              <a:lnSpc>
                <a:spcPct val="100000"/>
              </a:lnSpc>
            </a:pPr>
            <a:r>
              <a:rPr b="0" lang="en-US" sz="2400" spc="-1" strike="noStrike">
                <a:latin typeface="Book Antiqua"/>
              </a:rPr>
              <a:t> </a:t>
            </a:r>
            <a:endParaRPr b="0" lang="en-US" sz="2400" spc="-1" strike="noStrike">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9"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Vergleich: Monopol, Duopol, Oligopol, Polypol</a:t>
            </a:r>
            <a:endParaRPr b="0" lang="en-US" sz="2800" spc="-1" strike="noStrike">
              <a:solidFill>
                <a:srgbClr val="000000"/>
              </a:solidFill>
              <a:latin typeface="Book Antiqua"/>
            </a:endParaRPr>
          </a:p>
        </p:txBody>
      </p:sp>
      <p:graphicFrame>
        <p:nvGraphicFramePr>
          <p:cNvPr id="1470" name="Table 2"/>
          <p:cNvGraphicFramePr/>
          <p:nvPr/>
        </p:nvGraphicFramePr>
        <p:xfrm>
          <a:off x="1356840" y="2724480"/>
          <a:ext cx="6508440" cy="1854000"/>
        </p:xfrm>
        <a:graphic>
          <a:graphicData uri="http://schemas.openxmlformats.org/drawingml/2006/table">
            <a:tbl>
              <a:tblPr/>
              <a:tblGrid>
                <a:gridCol w="2169360"/>
                <a:gridCol w="2169360"/>
                <a:gridCol w="2169720"/>
              </a:tblGrid>
              <a:tr h="370800">
                <a:tc>
                  <a:txBody>
                    <a:bodyPr/>
                    <a:p>
                      <a:pPr>
                        <a:lnSpc>
                          <a:spcPct val="100000"/>
                        </a:lnSpc>
                      </a:pPr>
                      <a:r>
                        <a:rPr b="1" lang="en-US" sz="1800" spc="-1" strike="noStrike">
                          <a:solidFill>
                            <a:srgbClr val="ffffff"/>
                          </a:solidFill>
                          <a:latin typeface="Times New Roman"/>
                        </a:rPr>
                        <a:t>Marktform</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c6600"/>
                    </a:solidFill>
                  </a:tcPr>
                </a:tc>
                <a:tc>
                  <a:txBody>
                    <a:bodyPr/>
                    <a:p>
                      <a:pPr>
                        <a:lnSpc>
                          <a:spcPct val="100000"/>
                        </a:lnSpc>
                      </a:pPr>
                      <a:r>
                        <a:rPr b="1" lang="en-US" sz="1800" spc="-1" strike="noStrike">
                          <a:solidFill>
                            <a:srgbClr val="ffffff"/>
                          </a:solidFill>
                          <a:latin typeface="Times New Roman"/>
                        </a:rPr>
                        <a:t>Preis</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c6600"/>
                    </a:solidFill>
                  </a:tcPr>
                </a:tc>
                <a:tc>
                  <a:txBody>
                    <a:bodyPr/>
                    <a:p>
                      <a:pPr>
                        <a:lnSpc>
                          <a:spcPct val="100000"/>
                        </a:lnSpc>
                      </a:pPr>
                      <a:r>
                        <a:rPr b="1" lang="en-US" sz="1800" spc="-1" strike="noStrike">
                          <a:solidFill>
                            <a:srgbClr val="ffffff"/>
                          </a:solidFill>
                          <a:latin typeface="Times New Roman"/>
                        </a:rPr>
                        <a:t>Menge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c6600"/>
                    </a:solidFill>
                  </a:tcPr>
                </a:tc>
              </a:tr>
              <a:tr h="370800">
                <a:tc>
                  <a:txBody>
                    <a:bodyPr/>
                    <a:p>
                      <a:pPr>
                        <a:lnSpc>
                          <a:spcPct val="100000"/>
                        </a:lnSpc>
                      </a:pPr>
                      <a:r>
                        <a:rPr b="0" lang="en-US" sz="1800" spc="-1" strike="noStrike">
                          <a:solidFill>
                            <a:srgbClr val="000000"/>
                          </a:solidFill>
                          <a:latin typeface="Times New Roman"/>
                        </a:rPr>
                        <a:t>Monopol</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r>
              <a:tr h="370800">
                <a:tc>
                  <a:txBody>
                    <a:bodyPr/>
                    <a:p>
                      <a:pPr>
                        <a:lnSpc>
                          <a:spcPct val="100000"/>
                        </a:lnSpc>
                      </a:pPr>
                      <a:r>
                        <a:rPr b="0" lang="en-US" sz="1800" spc="-1" strike="noStrike">
                          <a:solidFill>
                            <a:srgbClr val="000000"/>
                          </a:solidFill>
                          <a:latin typeface="Times New Roman"/>
                        </a:rPr>
                        <a:t>Duopol</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r>
              <a:tr h="370800">
                <a:tc>
                  <a:txBody>
                    <a:bodyPr/>
                    <a:p>
                      <a:pPr>
                        <a:lnSpc>
                          <a:spcPct val="100000"/>
                        </a:lnSpc>
                      </a:pPr>
                      <a:r>
                        <a:rPr b="0" lang="en-US" sz="1800" spc="-1" strike="noStrike">
                          <a:solidFill>
                            <a:srgbClr val="000000"/>
                          </a:solidFill>
                          <a:latin typeface="Times New Roman"/>
                        </a:rPr>
                        <a:t>Oligopol (N Firmen)</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r>
              <a:tr h="370800">
                <a:tc>
                  <a:txBody>
                    <a:bodyPr/>
                    <a:p>
                      <a:pPr>
                        <a:lnSpc>
                          <a:spcPct val="100000"/>
                        </a:lnSpc>
                      </a:pPr>
                      <a:r>
                        <a:rPr b="0" lang="en-US" sz="1800" spc="-1" strike="noStrike">
                          <a:solidFill>
                            <a:srgbClr val="000000"/>
                          </a:solidFill>
                          <a:latin typeface="Times New Roman"/>
                        </a:rPr>
                        <a:t>Polypol</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r>
            </a:tbl>
          </a:graphicData>
        </a:graphic>
      </p:graphicFrame>
      <p:graphicFrame>
        <p:nvGraphicFramePr>
          <p:cNvPr id="1471" name="Table 3"/>
          <p:cNvGraphicFramePr/>
          <p:nvPr/>
        </p:nvGraphicFramePr>
        <p:xfrm>
          <a:off x="1356840" y="2724480"/>
          <a:ext cx="6508440" cy="2932200"/>
        </p:xfrm>
        <a:graphic>
          <a:graphicData uri="http://schemas.openxmlformats.org/drawingml/2006/table">
            <a:tbl>
              <a:tblPr/>
              <a:tblGrid>
                <a:gridCol w="2169360"/>
                <a:gridCol w="2169360"/>
                <a:gridCol w="2169720"/>
              </a:tblGrid>
              <a:tr h="370800">
                <a:tc>
                  <a:txBody>
                    <a:bodyPr/>
                    <a:p>
                      <a:pPr>
                        <a:lnSpc>
                          <a:spcPct val="100000"/>
                        </a:lnSpc>
                      </a:pPr>
                      <a:r>
                        <a:rPr b="1" lang="en-US" sz="1800" spc="-1" strike="noStrike">
                          <a:solidFill>
                            <a:srgbClr val="ffffff"/>
                          </a:solidFill>
                          <a:latin typeface="Times New Roman"/>
                        </a:rPr>
                        <a:t>Marktform</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c6600"/>
                    </a:solidFill>
                  </a:tcPr>
                </a:tc>
                <a:tc>
                  <a:txBody>
                    <a:bodyPr/>
                    <a:p>
                      <a:pPr>
                        <a:lnSpc>
                          <a:spcPct val="100000"/>
                        </a:lnSpc>
                      </a:pPr>
                      <a:r>
                        <a:rPr b="1" lang="en-US" sz="1800" spc="-1" strike="noStrike">
                          <a:solidFill>
                            <a:srgbClr val="ffffff"/>
                          </a:solidFill>
                          <a:latin typeface="Times New Roman"/>
                        </a:rPr>
                        <a:t>Preis</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c6600"/>
                    </a:solidFill>
                  </a:tcPr>
                </a:tc>
                <a:tc>
                  <a:txBody>
                    <a:bodyPr/>
                    <a:p>
                      <a:pPr>
                        <a:lnSpc>
                          <a:spcPct val="100000"/>
                        </a:lnSpc>
                      </a:pPr>
                      <a:r>
                        <a:rPr b="1" lang="en-US" sz="1800" spc="-1" strike="noStrike">
                          <a:solidFill>
                            <a:srgbClr val="ffffff"/>
                          </a:solidFill>
                          <a:latin typeface="Times New Roman"/>
                        </a:rPr>
                        <a:t>Menge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c6600"/>
                    </a:solidFill>
                  </a:tcPr>
                </a:tc>
              </a:tr>
              <a:tr h="587880">
                <a:tc>
                  <a:txBody>
                    <a:bodyPr/>
                    <a:p>
                      <a:pPr>
                        <a:lnSpc>
                          <a:spcPct val="100000"/>
                        </a:lnSpc>
                      </a:pPr>
                      <a:r>
                        <a:rPr b="0" lang="en-US" sz="1800" spc="-1" strike="noStrike">
                          <a:solidFill>
                            <a:srgbClr val="000000"/>
                          </a:solidFill>
                          <a:latin typeface="Times New Roman"/>
                        </a:rPr>
                        <a:t>Monopol</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1"/>
                      <a:stretch>
                        <a:fillRect/>
                      </a:stretch>
                    </a:blip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r>
              <a:tr h="606600">
                <a:tc>
                  <a:txBody>
                    <a:bodyPr/>
                    <a:p>
                      <a:pPr>
                        <a:lnSpc>
                          <a:spcPct val="100000"/>
                        </a:lnSpc>
                      </a:pPr>
                      <a:r>
                        <a:rPr b="0" lang="en-US" sz="1800" spc="-1" strike="noStrike">
                          <a:solidFill>
                            <a:srgbClr val="000000"/>
                          </a:solidFill>
                          <a:latin typeface="Times New Roman"/>
                        </a:rPr>
                        <a:t>Duopol</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3"/>
                      <a:stretch>
                        <a:fillRect/>
                      </a:stretch>
                    </a:blip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4"/>
                      <a:stretch>
                        <a:fillRect/>
                      </a:stretch>
                    </a:blipFill>
                  </a:tcPr>
                </a:tc>
              </a:tr>
              <a:tr h="609840">
                <a:tc>
                  <a:txBody>
                    <a:bodyPr/>
                    <a:p>
                      <a:pPr>
                        <a:lnSpc>
                          <a:spcPct val="100000"/>
                        </a:lnSpc>
                      </a:pPr>
                      <a:r>
                        <a:rPr b="0" lang="en-US" sz="1800" spc="-1" strike="noStrike">
                          <a:solidFill>
                            <a:srgbClr val="000000"/>
                          </a:solidFill>
                          <a:latin typeface="Times New Roman"/>
                        </a:rPr>
                        <a:t>Oligopol (N Firmen)</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cd3cc"/>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5"/>
                      <a:stretch>
                        <a:fillRect/>
                      </a:stretch>
                    </a:blip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6"/>
                      <a:stretch>
                        <a:fillRect/>
                      </a:stretch>
                    </a:blipFill>
                  </a:tcPr>
                </a:tc>
              </a:tr>
              <a:tr h="757080">
                <a:tc>
                  <a:txBody>
                    <a:bodyPr/>
                    <a:p>
                      <a:pPr>
                        <a:lnSpc>
                          <a:spcPct val="100000"/>
                        </a:lnSpc>
                      </a:pPr>
                      <a:r>
                        <a:rPr b="0" lang="en-US" sz="1800" spc="-1" strike="noStrike">
                          <a:solidFill>
                            <a:srgbClr val="000000"/>
                          </a:solidFill>
                          <a:latin typeface="Times New Roman"/>
                        </a:rPr>
                        <a:t>Polypol</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ea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7"/>
                      <a:stretch>
                        <a:fillRect/>
                      </a:stretch>
                    </a:blip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8"/>
                      <a:stretch>
                        <a:fillRect/>
                      </a:stretch>
                    </a:blipFill>
                  </a:tcPr>
                </a:tc>
              </a:tr>
            </a:tbl>
          </a:graphicData>
        </a:graphic>
      </p:graphicFrame>
      <p:sp>
        <p:nvSpPr>
          <p:cNvPr id="1472" name="CustomShape 4"/>
          <p:cNvSpPr/>
          <p:nvPr/>
        </p:nvSpPr>
        <p:spPr>
          <a:xfrm>
            <a:off x="177120" y="1603440"/>
            <a:ext cx="9212400" cy="451080"/>
          </a:xfrm>
          <a:prstGeom prst="rect">
            <a:avLst/>
          </a:prstGeom>
          <a:noFill/>
          <a:ln>
            <a:noFill/>
          </a:ln>
        </p:spPr>
        <p:style>
          <a:lnRef idx="0"/>
          <a:fillRef idx="0"/>
          <a:effectRef idx="0"/>
          <a:fontRef idx="minor"/>
        </p:style>
        <p:txBody>
          <a:bodyPr lIns="92160" rIns="92160" tIns="46080" bIns="46080"/>
          <a:p>
            <a:pPr>
              <a:lnSpc>
                <a:spcPct val="90000"/>
              </a:lnSpc>
              <a:spcBef>
                <a:spcPts val="360"/>
              </a:spcBef>
            </a:pPr>
            <a:r>
              <a:rPr b="0" lang="en-US" sz="1800" spc="-1" strike="noStrike">
                <a:solidFill>
                  <a:srgbClr val="000000"/>
                </a:solidFill>
                <a:latin typeface="Arial"/>
              </a:rPr>
              <a:t>Mit dem Cournotischen Ansatz kann man zwischen Monopol und Polypol interpolieren:</a:t>
            </a:r>
            <a:endParaRPr b="0" lang="en-US" sz="1800" spc="-1" strike="noStrike">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3" name="Line 1"/>
          <p:cNvSpPr/>
          <p:nvPr/>
        </p:nvSpPr>
        <p:spPr>
          <a:xfrm>
            <a:off x="1766880" y="5516280"/>
            <a:ext cx="6849720" cy="360"/>
          </a:xfrm>
          <a:prstGeom prst="line">
            <a:avLst/>
          </a:prstGeom>
          <a:ln w="25560">
            <a:solidFill>
              <a:schemeClr val="tx1"/>
            </a:solidFill>
            <a:round/>
            <a:tailEnd len="lg" type="triangle" w="med"/>
          </a:ln>
        </p:spPr>
        <p:style>
          <a:lnRef idx="0"/>
          <a:fillRef idx="0"/>
          <a:effectRef idx="0"/>
          <a:fontRef idx="minor"/>
        </p:style>
      </p:sp>
      <p:sp>
        <p:nvSpPr>
          <p:cNvPr id="1474" name="Line 2"/>
          <p:cNvSpPr/>
          <p:nvPr/>
        </p:nvSpPr>
        <p:spPr>
          <a:xfrm flipV="1">
            <a:off x="1788840" y="1973160"/>
            <a:ext cx="360" cy="3551040"/>
          </a:xfrm>
          <a:prstGeom prst="line">
            <a:avLst/>
          </a:prstGeom>
          <a:ln w="25560">
            <a:solidFill>
              <a:schemeClr val="tx1"/>
            </a:solidFill>
            <a:round/>
            <a:tailEnd len="lg" type="triangle" w="med"/>
          </a:ln>
        </p:spPr>
        <p:style>
          <a:lnRef idx="0"/>
          <a:fillRef idx="0"/>
          <a:effectRef idx="0"/>
          <a:fontRef idx="minor"/>
        </p:style>
      </p:sp>
      <p:sp>
        <p:nvSpPr>
          <p:cNvPr id="1475" name="CustomShape 3"/>
          <p:cNvSpPr/>
          <p:nvPr/>
        </p:nvSpPr>
        <p:spPr>
          <a:xfrm>
            <a:off x="1173240" y="2219400"/>
            <a:ext cx="630000" cy="3952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rPr>
              <a:t>100</a:t>
            </a:r>
            <a:endParaRPr b="0" lang="en-US" sz="2000" spc="-1" strike="noStrike">
              <a:latin typeface="Arial"/>
            </a:endParaRPr>
          </a:p>
        </p:txBody>
      </p:sp>
      <p:sp>
        <p:nvSpPr>
          <p:cNvPr id="1476" name="Line 4"/>
          <p:cNvSpPr/>
          <p:nvPr/>
        </p:nvSpPr>
        <p:spPr>
          <a:xfrm flipH="1">
            <a:off x="1707840" y="2385720"/>
            <a:ext cx="82800" cy="360"/>
          </a:xfrm>
          <a:prstGeom prst="line">
            <a:avLst/>
          </a:prstGeom>
          <a:ln w="9360">
            <a:solidFill>
              <a:schemeClr val="tx1"/>
            </a:solidFill>
            <a:round/>
          </a:ln>
        </p:spPr>
        <p:style>
          <a:lnRef idx="0"/>
          <a:fillRef idx="0"/>
          <a:effectRef idx="0"/>
          <a:fontRef idx="minor"/>
        </p:style>
      </p:sp>
      <p:sp>
        <p:nvSpPr>
          <p:cNvPr id="1477" name="CustomShape 5"/>
          <p:cNvSpPr/>
          <p:nvPr/>
        </p:nvSpPr>
        <p:spPr>
          <a:xfrm>
            <a:off x="1302120" y="2841480"/>
            <a:ext cx="440280" cy="395280"/>
          </a:xfrm>
          <a:prstGeom prst="rect">
            <a:avLst/>
          </a:prstGeom>
          <a:noFill/>
          <a:ln>
            <a:noFill/>
          </a:ln>
        </p:spPr>
        <p:style>
          <a:lnRef idx="0"/>
          <a:fillRef idx="0"/>
          <a:effectRef idx="0"/>
          <a:fontRef idx="minor"/>
        </p:style>
        <p:txBody>
          <a:bodyPr wrap="none" lIns="90000" rIns="90000" tIns="45000" bIns="45000"/>
          <a:p>
            <a:pPr algn="r">
              <a:lnSpc>
                <a:spcPct val="100000"/>
              </a:lnSpc>
            </a:pPr>
            <a:r>
              <a:rPr b="0" lang="en-US" sz="2000" spc="-1" strike="noStrike">
                <a:solidFill>
                  <a:srgbClr val="000000"/>
                </a:solidFill>
                <a:latin typeface="Calibri"/>
              </a:rPr>
              <a:t>80</a:t>
            </a:r>
            <a:endParaRPr b="0" lang="en-US" sz="2000" spc="-1" strike="noStrike">
              <a:latin typeface="Arial"/>
            </a:endParaRPr>
          </a:p>
        </p:txBody>
      </p:sp>
      <p:sp>
        <p:nvSpPr>
          <p:cNvPr id="1478" name="Line 6"/>
          <p:cNvSpPr/>
          <p:nvPr/>
        </p:nvSpPr>
        <p:spPr>
          <a:xfrm flipH="1">
            <a:off x="1704960" y="3009600"/>
            <a:ext cx="80640" cy="360"/>
          </a:xfrm>
          <a:prstGeom prst="line">
            <a:avLst/>
          </a:prstGeom>
          <a:ln w="9360">
            <a:solidFill>
              <a:schemeClr val="tx1"/>
            </a:solidFill>
            <a:round/>
          </a:ln>
        </p:spPr>
        <p:style>
          <a:lnRef idx="0"/>
          <a:fillRef idx="0"/>
          <a:effectRef idx="0"/>
          <a:fontRef idx="minor"/>
        </p:style>
      </p:sp>
      <p:sp>
        <p:nvSpPr>
          <p:cNvPr id="1479" name="CustomShape 7"/>
          <p:cNvSpPr/>
          <p:nvPr/>
        </p:nvSpPr>
        <p:spPr>
          <a:xfrm>
            <a:off x="1300320" y="3465360"/>
            <a:ext cx="440280" cy="395280"/>
          </a:xfrm>
          <a:prstGeom prst="rect">
            <a:avLst/>
          </a:prstGeom>
          <a:noFill/>
          <a:ln>
            <a:noFill/>
          </a:ln>
        </p:spPr>
        <p:style>
          <a:lnRef idx="0"/>
          <a:fillRef idx="0"/>
          <a:effectRef idx="0"/>
          <a:fontRef idx="minor"/>
        </p:style>
        <p:txBody>
          <a:bodyPr wrap="none" lIns="90000" rIns="90000" tIns="45000" bIns="45000"/>
          <a:p>
            <a:pPr algn="r">
              <a:lnSpc>
                <a:spcPct val="100000"/>
              </a:lnSpc>
            </a:pPr>
            <a:r>
              <a:rPr b="0" lang="en-US" sz="2000" spc="-1" strike="noStrike">
                <a:solidFill>
                  <a:srgbClr val="000000"/>
                </a:solidFill>
                <a:latin typeface="Calibri"/>
              </a:rPr>
              <a:t>60</a:t>
            </a:r>
            <a:endParaRPr b="0" lang="en-US" sz="2000" spc="-1" strike="noStrike">
              <a:latin typeface="Arial"/>
            </a:endParaRPr>
          </a:p>
        </p:txBody>
      </p:sp>
      <p:sp>
        <p:nvSpPr>
          <p:cNvPr id="1480" name="Line 8"/>
          <p:cNvSpPr/>
          <p:nvPr/>
        </p:nvSpPr>
        <p:spPr>
          <a:xfrm flipH="1">
            <a:off x="1704960" y="3633480"/>
            <a:ext cx="80640" cy="360"/>
          </a:xfrm>
          <a:prstGeom prst="line">
            <a:avLst/>
          </a:prstGeom>
          <a:ln w="9360">
            <a:solidFill>
              <a:schemeClr val="tx1"/>
            </a:solidFill>
            <a:round/>
          </a:ln>
        </p:spPr>
        <p:style>
          <a:lnRef idx="0"/>
          <a:fillRef idx="0"/>
          <a:effectRef idx="0"/>
          <a:fontRef idx="minor"/>
        </p:style>
      </p:sp>
      <p:sp>
        <p:nvSpPr>
          <p:cNvPr id="1481" name="CustomShape 9"/>
          <p:cNvSpPr/>
          <p:nvPr/>
        </p:nvSpPr>
        <p:spPr>
          <a:xfrm>
            <a:off x="1306800" y="4092480"/>
            <a:ext cx="440280" cy="395280"/>
          </a:xfrm>
          <a:prstGeom prst="rect">
            <a:avLst/>
          </a:prstGeom>
          <a:noFill/>
          <a:ln>
            <a:noFill/>
          </a:ln>
        </p:spPr>
        <p:style>
          <a:lnRef idx="0"/>
          <a:fillRef idx="0"/>
          <a:effectRef idx="0"/>
          <a:fontRef idx="minor"/>
        </p:style>
        <p:txBody>
          <a:bodyPr wrap="none" lIns="90000" rIns="90000" tIns="45000" bIns="45000"/>
          <a:p>
            <a:pPr algn="r">
              <a:lnSpc>
                <a:spcPct val="100000"/>
              </a:lnSpc>
            </a:pPr>
            <a:r>
              <a:rPr b="0" lang="en-US" sz="2000" spc="-1" strike="noStrike">
                <a:solidFill>
                  <a:srgbClr val="000000"/>
                </a:solidFill>
                <a:latin typeface="Calibri"/>
              </a:rPr>
              <a:t>40</a:t>
            </a:r>
            <a:endParaRPr b="0" lang="en-US" sz="2000" spc="-1" strike="noStrike">
              <a:latin typeface="Arial"/>
            </a:endParaRPr>
          </a:p>
        </p:txBody>
      </p:sp>
      <p:sp>
        <p:nvSpPr>
          <p:cNvPr id="1482" name="Line 10"/>
          <p:cNvSpPr/>
          <p:nvPr/>
        </p:nvSpPr>
        <p:spPr>
          <a:xfrm flipH="1">
            <a:off x="1711080" y="4260600"/>
            <a:ext cx="81000" cy="360"/>
          </a:xfrm>
          <a:prstGeom prst="line">
            <a:avLst/>
          </a:prstGeom>
          <a:ln w="9360">
            <a:solidFill>
              <a:schemeClr val="tx1"/>
            </a:solidFill>
            <a:round/>
          </a:ln>
        </p:spPr>
        <p:style>
          <a:lnRef idx="0"/>
          <a:fillRef idx="0"/>
          <a:effectRef idx="0"/>
          <a:fontRef idx="minor"/>
        </p:style>
      </p:sp>
      <p:sp>
        <p:nvSpPr>
          <p:cNvPr id="1483" name="CustomShape 11"/>
          <p:cNvSpPr/>
          <p:nvPr/>
        </p:nvSpPr>
        <p:spPr>
          <a:xfrm>
            <a:off x="1302120" y="4729320"/>
            <a:ext cx="440280" cy="395280"/>
          </a:xfrm>
          <a:prstGeom prst="rect">
            <a:avLst/>
          </a:prstGeom>
          <a:noFill/>
          <a:ln>
            <a:noFill/>
          </a:ln>
        </p:spPr>
        <p:style>
          <a:lnRef idx="0"/>
          <a:fillRef idx="0"/>
          <a:effectRef idx="0"/>
          <a:fontRef idx="minor"/>
        </p:style>
        <p:txBody>
          <a:bodyPr wrap="none" lIns="90000" rIns="90000" tIns="45000" bIns="45000"/>
          <a:p>
            <a:pPr algn="r">
              <a:lnSpc>
                <a:spcPct val="100000"/>
              </a:lnSpc>
            </a:pPr>
            <a:r>
              <a:rPr b="0" lang="en-US" sz="2000" spc="-1" strike="noStrike">
                <a:solidFill>
                  <a:srgbClr val="000000"/>
                </a:solidFill>
                <a:latin typeface="Calibri"/>
              </a:rPr>
              <a:t>20</a:t>
            </a:r>
            <a:endParaRPr b="0" lang="en-US" sz="2000" spc="-1" strike="noStrike">
              <a:latin typeface="Arial"/>
            </a:endParaRPr>
          </a:p>
        </p:txBody>
      </p:sp>
      <p:sp>
        <p:nvSpPr>
          <p:cNvPr id="1484" name="Line 12"/>
          <p:cNvSpPr/>
          <p:nvPr/>
        </p:nvSpPr>
        <p:spPr>
          <a:xfrm flipH="1">
            <a:off x="1706400" y="4895640"/>
            <a:ext cx="82440" cy="360"/>
          </a:xfrm>
          <a:prstGeom prst="line">
            <a:avLst/>
          </a:prstGeom>
          <a:ln w="9360">
            <a:solidFill>
              <a:schemeClr val="tx1"/>
            </a:solidFill>
            <a:round/>
          </a:ln>
        </p:spPr>
        <p:style>
          <a:lnRef idx="0"/>
          <a:fillRef idx="0"/>
          <a:effectRef idx="0"/>
          <a:fontRef idx="minor"/>
        </p:style>
      </p:sp>
      <p:sp>
        <p:nvSpPr>
          <p:cNvPr id="1485" name="CustomShape 13"/>
          <p:cNvSpPr/>
          <p:nvPr/>
        </p:nvSpPr>
        <p:spPr>
          <a:xfrm>
            <a:off x="1371960" y="5348160"/>
            <a:ext cx="368640" cy="395280"/>
          </a:xfrm>
          <a:prstGeom prst="rect">
            <a:avLst/>
          </a:prstGeom>
          <a:noFill/>
          <a:ln>
            <a:noFill/>
          </a:ln>
        </p:spPr>
        <p:style>
          <a:lnRef idx="0"/>
          <a:fillRef idx="0"/>
          <a:effectRef idx="0"/>
          <a:fontRef idx="minor"/>
        </p:style>
        <p:txBody>
          <a:bodyPr wrap="none" lIns="90000" rIns="90000" tIns="45000" bIns="45000"/>
          <a:p>
            <a:pPr algn="r">
              <a:lnSpc>
                <a:spcPct val="100000"/>
              </a:lnSpc>
            </a:pPr>
            <a:r>
              <a:rPr b="0" lang="en-US" sz="2000" spc="-1" strike="noStrike">
                <a:solidFill>
                  <a:srgbClr val="000000"/>
                </a:solidFill>
                <a:latin typeface="Calibri"/>
              </a:rPr>
              <a:t> </a:t>
            </a:r>
            <a:r>
              <a:rPr b="0" lang="en-US" sz="2000" spc="-1" strike="noStrike">
                <a:solidFill>
                  <a:srgbClr val="000000"/>
                </a:solidFill>
                <a:latin typeface="Calibri"/>
              </a:rPr>
              <a:t>0</a:t>
            </a:r>
            <a:endParaRPr b="0" lang="en-US" sz="2000" spc="-1" strike="noStrike">
              <a:latin typeface="Arial"/>
            </a:endParaRPr>
          </a:p>
        </p:txBody>
      </p:sp>
      <p:sp>
        <p:nvSpPr>
          <p:cNvPr id="1486" name="Line 14"/>
          <p:cNvSpPr/>
          <p:nvPr/>
        </p:nvSpPr>
        <p:spPr>
          <a:xfrm flipH="1">
            <a:off x="1704960" y="5516280"/>
            <a:ext cx="80640" cy="360"/>
          </a:xfrm>
          <a:prstGeom prst="line">
            <a:avLst/>
          </a:prstGeom>
          <a:ln w="9360">
            <a:solidFill>
              <a:schemeClr val="tx1"/>
            </a:solidFill>
            <a:round/>
          </a:ln>
        </p:spPr>
        <p:style>
          <a:lnRef idx="0"/>
          <a:fillRef idx="0"/>
          <a:effectRef idx="0"/>
          <a:fontRef idx="minor"/>
        </p:style>
      </p:sp>
      <p:sp>
        <p:nvSpPr>
          <p:cNvPr id="1487" name="Line 15"/>
          <p:cNvSpPr/>
          <p:nvPr/>
        </p:nvSpPr>
        <p:spPr>
          <a:xfrm>
            <a:off x="1785600" y="5513040"/>
            <a:ext cx="360" cy="61920"/>
          </a:xfrm>
          <a:prstGeom prst="line">
            <a:avLst/>
          </a:prstGeom>
          <a:ln w="9360">
            <a:solidFill>
              <a:schemeClr val="tx1"/>
            </a:solidFill>
            <a:round/>
          </a:ln>
        </p:spPr>
        <p:style>
          <a:lnRef idx="0"/>
          <a:fillRef idx="0"/>
          <a:effectRef idx="0"/>
          <a:fontRef idx="minor"/>
        </p:style>
      </p:sp>
      <p:sp>
        <p:nvSpPr>
          <p:cNvPr id="1488" name="CustomShape 16"/>
          <p:cNvSpPr/>
          <p:nvPr/>
        </p:nvSpPr>
        <p:spPr>
          <a:xfrm>
            <a:off x="1538640" y="5581800"/>
            <a:ext cx="440280" cy="395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latin typeface="Calibri"/>
              </a:rPr>
              <a:t>20</a:t>
            </a:r>
            <a:endParaRPr b="0" lang="en-US" sz="2000" spc="-1" strike="noStrike">
              <a:latin typeface="Arial"/>
            </a:endParaRPr>
          </a:p>
        </p:txBody>
      </p:sp>
      <p:sp>
        <p:nvSpPr>
          <p:cNvPr id="1489" name="Line 17"/>
          <p:cNvSpPr/>
          <p:nvPr/>
        </p:nvSpPr>
        <p:spPr>
          <a:xfrm>
            <a:off x="2923920" y="5519520"/>
            <a:ext cx="360" cy="61920"/>
          </a:xfrm>
          <a:prstGeom prst="line">
            <a:avLst/>
          </a:prstGeom>
          <a:ln w="9360">
            <a:solidFill>
              <a:schemeClr val="tx1"/>
            </a:solidFill>
            <a:round/>
          </a:ln>
        </p:spPr>
        <p:style>
          <a:lnRef idx="0"/>
          <a:fillRef idx="0"/>
          <a:effectRef idx="0"/>
          <a:fontRef idx="minor"/>
        </p:style>
      </p:sp>
      <p:sp>
        <p:nvSpPr>
          <p:cNvPr id="1490" name="CustomShape 18"/>
          <p:cNvSpPr/>
          <p:nvPr/>
        </p:nvSpPr>
        <p:spPr>
          <a:xfrm>
            <a:off x="2676600" y="5587920"/>
            <a:ext cx="440280" cy="395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latin typeface="Calibri"/>
              </a:rPr>
              <a:t>30</a:t>
            </a:r>
            <a:endParaRPr b="0" lang="en-US" sz="2000" spc="-1" strike="noStrike">
              <a:latin typeface="Arial"/>
            </a:endParaRPr>
          </a:p>
        </p:txBody>
      </p:sp>
      <p:sp>
        <p:nvSpPr>
          <p:cNvPr id="1491" name="Line 19"/>
          <p:cNvSpPr/>
          <p:nvPr/>
        </p:nvSpPr>
        <p:spPr>
          <a:xfrm>
            <a:off x="4044600" y="5521320"/>
            <a:ext cx="360" cy="61560"/>
          </a:xfrm>
          <a:prstGeom prst="line">
            <a:avLst/>
          </a:prstGeom>
          <a:ln w="9360">
            <a:solidFill>
              <a:schemeClr val="tx1"/>
            </a:solidFill>
            <a:round/>
          </a:ln>
        </p:spPr>
        <p:style>
          <a:lnRef idx="0"/>
          <a:fillRef idx="0"/>
          <a:effectRef idx="0"/>
          <a:fontRef idx="minor"/>
        </p:style>
      </p:sp>
      <p:sp>
        <p:nvSpPr>
          <p:cNvPr id="1492" name="CustomShape 20"/>
          <p:cNvSpPr/>
          <p:nvPr/>
        </p:nvSpPr>
        <p:spPr>
          <a:xfrm>
            <a:off x="3795840" y="5589720"/>
            <a:ext cx="440280" cy="395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latin typeface="Calibri"/>
              </a:rPr>
              <a:t>40</a:t>
            </a:r>
            <a:endParaRPr b="0" lang="en-US" sz="2000" spc="-1" strike="noStrike">
              <a:latin typeface="Arial"/>
            </a:endParaRPr>
          </a:p>
        </p:txBody>
      </p:sp>
      <p:sp>
        <p:nvSpPr>
          <p:cNvPr id="1493" name="Line 21"/>
          <p:cNvSpPr/>
          <p:nvPr/>
        </p:nvSpPr>
        <p:spPr>
          <a:xfrm>
            <a:off x="5154480" y="5519520"/>
            <a:ext cx="360" cy="61920"/>
          </a:xfrm>
          <a:prstGeom prst="line">
            <a:avLst/>
          </a:prstGeom>
          <a:ln w="9360">
            <a:solidFill>
              <a:schemeClr val="tx1"/>
            </a:solidFill>
            <a:round/>
          </a:ln>
        </p:spPr>
        <p:style>
          <a:lnRef idx="0"/>
          <a:fillRef idx="0"/>
          <a:effectRef idx="0"/>
          <a:fontRef idx="minor"/>
        </p:style>
      </p:sp>
      <p:sp>
        <p:nvSpPr>
          <p:cNvPr id="1494" name="CustomShape 22"/>
          <p:cNvSpPr/>
          <p:nvPr/>
        </p:nvSpPr>
        <p:spPr>
          <a:xfrm>
            <a:off x="4907160" y="5587920"/>
            <a:ext cx="440280" cy="395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latin typeface="Calibri"/>
              </a:rPr>
              <a:t>50</a:t>
            </a:r>
            <a:endParaRPr b="0" lang="en-US" sz="2000" spc="-1" strike="noStrike">
              <a:latin typeface="Arial"/>
            </a:endParaRPr>
          </a:p>
        </p:txBody>
      </p:sp>
      <p:sp>
        <p:nvSpPr>
          <p:cNvPr id="1495" name="Line 23"/>
          <p:cNvSpPr/>
          <p:nvPr/>
        </p:nvSpPr>
        <p:spPr>
          <a:xfrm>
            <a:off x="6265800" y="5519520"/>
            <a:ext cx="360" cy="61920"/>
          </a:xfrm>
          <a:prstGeom prst="line">
            <a:avLst/>
          </a:prstGeom>
          <a:ln w="9360">
            <a:solidFill>
              <a:schemeClr val="tx1"/>
            </a:solidFill>
            <a:round/>
          </a:ln>
        </p:spPr>
        <p:style>
          <a:lnRef idx="0"/>
          <a:fillRef idx="0"/>
          <a:effectRef idx="0"/>
          <a:fontRef idx="minor"/>
        </p:style>
      </p:sp>
      <p:sp>
        <p:nvSpPr>
          <p:cNvPr id="1496" name="CustomShape 24"/>
          <p:cNvSpPr/>
          <p:nvPr/>
        </p:nvSpPr>
        <p:spPr>
          <a:xfrm>
            <a:off x="6018480" y="5587920"/>
            <a:ext cx="440280" cy="395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latin typeface="Calibri"/>
              </a:rPr>
              <a:t>60</a:t>
            </a:r>
            <a:endParaRPr b="0" lang="en-US" sz="2000" spc="-1" strike="noStrike">
              <a:latin typeface="Arial"/>
            </a:endParaRPr>
          </a:p>
        </p:txBody>
      </p:sp>
      <p:sp>
        <p:nvSpPr>
          <p:cNvPr id="1497" name="Line 25"/>
          <p:cNvSpPr/>
          <p:nvPr/>
        </p:nvSpPr>
        <p:spPr>
          <a:xfrm>
            <a:off x="7386480" y="5521320"/>
            <a:ext cx="360" cy="61560"/>
          </a:xfrm>
          <a:prstGeom prst="line">
            <a:avLst/>
          </a:prstGeom>
          <a:ln w="9360">
            <a:solidFill>
              <a:schemeClr val="tx1"/>
            </a:solidFill>
            <a:round/>
          </a:ln>
        </p:spPr>
        <p:style>
          <a:lnRef idx="0"/>
          <a:fillRef idx="0"/>
          <a:effectRef idx="0"/>
          <a:fontRef idx="minor"/>
        </p:style>
      </p:sp>
      <p:sp>
        <p:nvSpPr>
          <p:cNvPr id="1498" name="CustomShape 26"/>
          <p:cNvSpPr/>
          <p:nvPr/>
        </p:nvSpPr>
        <p:spPr>
          <a:xfrm>
            <a:off x="7139160" y="5589720"/>
            <a:ext cx="440280" cy="395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latin typeface="Calibri"/>
              </a:rPr>
              <a:t>70</a:t>
            </a:r>
            <a:endParaRPr b="0" lang="en-US" sz="2000" spc="-1" strike="noStrike">
              <a:latin typeface="Arial"/>
            </a:endParaRPr>
          </a:p>
        </p:txBody>
      </p:sp>
      <p:sp>
        <p:nvSpPr>
          <p:cNvPr id="1499" name="CustomShape 27"/>
          <p:cNvSpPr/>
          <p:nvPr/>
        </p:nvSpPr>
        <p:spPr>
          <a:xfrm>
            <a:off x="1050840" y="1646280"/>
            <a:ext cx="2979360" cy="3952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rPr>
              <a:t>Genzkosten [Euro/MWh]</a:t>
            </a:r>
            <a:endParaRPr b="0" lang="en-US" sz="2000" spc="-1" strike="noStrike">
              <a:latin typeface="Arial"/>
            </a:endParaRPr>
          </a:p>
        </p:txBody>
      </p:sp>
      <p:sp>
        <p:nvSpPr>
          <p:cNvPr id="1500" name="CustomShape 28"/>
          <p:cNvSpPr/>
          <p:nvPr/>
        </p:nvSpPr>
        <p:spPr>
          <a:xfrm>
            <a:off x="2574000" y="5904000"/>
            <a:ext cx="5876280" cy="395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latin typeface="Calibri"/>
              </a:rPr>
              <a:t>Verfügbare Kapazitäten ohne Wind und PV [1000 MW] </a:t>
            </a:r>
            <a:endParaRPr b="0" lang="en-US" sz="2000" spc="-1" strike="noStrike">
              <a:latin typeface="Arial"/>
            </a:endParaRPr>
          </a:p>
        </p:txBody>
      </p:sp>
      <p:sp>
        <p:nvSpPr>
          <p:cNvPr id="1501" name="CustomShape 29"/>
          <p:cNvSpPr/>
          <p:nvPr/>
        </p:nvSpPr>
        <p:spPr>
          <a:xfrm>
            <a:off x="1801800" y="1765440"/>
            <a:ext cx="6089400" cy="3607920"/>
          </a:xfrm>
          <a:custGeom>
            <a:avLst/>
            <a:gdLst/>
            <a:ahLst/>
            <a:rect l="l" t="t" r="r" b="b"/>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60">
            <a:solidFill>
              <a:srgbClr val="800000"/>
            </a:solidFill>
            <a:round/>
          </a:ln>
        </p:spPr>
        <p:style>
          <a:lnRef idx="0"/>
          <a:fillRef idx="0"/>
          <a:effectRef idx="0"/>
          <a:fontRef idx="minor"/>
        </p:style>
      </p:sp>
      <p:sp>
        <p:nvSpPr>
          <p:cNvPr id="1502" name="TextShape 30"/>
          <p:cNvSpPr txBox="1"/>
          <p:nvPr/>
        </p:nvSpPr>
        <p:spPr>
          <a:xfrm>
            <a:off x="1692360" y="380880"/>
            <a:ext cx="6984720" cy="99036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Grenzkosten und Preise der Stromerzeugung</a:t>
            </a:r>
            <a:br/>
            <a:r>
              <a:rPr b="0" lang="en-US" sz="1800" spc="-1" strike="noStrike">
                <a:solidFill>
                  <a:srgbClr val="cc3300"/>
                </a:solidFill>
                <a:latin typeface="Arial"/>
              </a:rPr>
              <a:t>[ohne CO</a:t>
            </a:r>
            <a:r>
              <a:rPr b="0" lang="en-US" sz="1800" spc="-1" strike="noStrike" baseline="-25000">
                <a:solidFill>
                  <a:srgbClr val="cc3300"/>
                </a:solidFill>
                <a:latin typeface="Arial"/>
              </a:rPr>
              <a:t>2</a:t>
            </a:r>
            <a:r>
              <a:rPr b="0" lang="en-US" sz="1800" spc="-1" strike="noStrike">
                <a:solidFill>
                  <a:srgbClr val="cc3300"/>
                </a:solidFill>
                <a:latin typeface="Arial"/>
              </a:rPr>
              <a:t>-Kosten; Quelle: EU Sector Enquiry 2007, p. 260]</a:t>
            </a:r>
            <a:endParaRPr b="0" lang="en-US" sz="1800" spc="-1" strike="noStrike">
              <a:solidFill>
                <a:srgbClr val="000000"/>
              </a:solidFill>
              <a:latin typeface="Book Antiqua"/>
            </a:endParaRPr>
          </a:p>
        </p:txBody>
      </p:sp>
      <p:sp>
        <p:nvSpPr>
          <p:cNvPr id="1503" name="Line 31"/>
          <p:cNvSpPr/>
          <p:nvPr/>
        </p:nvSpPr>
        <p:spPr>
          <a:xfrm>
            <a:off x="6514920" y="2982600"/>
            <a:ext cx="357120" cy="2467080"/>
          </a:xfrm>
          <a:prstGeom prst="line">
            <a:avLst/>
          </a:prstGeom>
          <a:ln cap="rnd" w="31680">
            <a:solidFill>
              <a:srgbClr val="003366"/>
            </a:solidFill>
            <a:custDash>
              <a:ds d="400000" sp="300000"/>
            </a:custDash>
            <a:round/>
          </a:ln>
        </p:spPr>
        <p:style>
          <a:lnRef idx="0"/>
          <a:fillRef idx="0"/>
          <a:effectRef idx="0"/>
          <a:fontRef idx="minor"/>
        </p:style>
      </p:sp>
      <p:sp>
        <p:nvSpPr>
          <p:cNvPr id="1504" name="CustomShape 32"/>
          <p:cNvSpPr/>
          <p:nvPr/>
        </p:nvSpPr>
        <p:spPr>
          <a:xfrm>
            <a:off x="5886360" y="2558880"/>
            <a:ext cx="132048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Nachfrage</a:t>
            </a:r>
            <a:endParaRPr b="0" lang="en-US" sz="2000" spc="-1" strike="noStrike">
              <a:latin typeface="Arial"/>
            </a:endParaRPr>
          </a:p>
        </p:txBody>
      </p:sp>
      <p:grpSp>
        <p:nvGrpSpPr>
          <p:cNvPr id="1505" name="Group 33"/>
          <p:cNvGrpSpPr/>
          <p:nvPr/>
        </p:nvGrpSpPr>
        <p:grpSpPr>
          <a:xfrm>
            <a:off x="4071960" y="2835360"/>
            <a:ext cx="1717200" cy="2736720"/>
            <a:chOff x="4071960" y="2835360"/>
            <a:chExt cx="1717200" cy="2736720"/>
          </a:xfrm>
        </p:grpSpPr>
        <p:sp>
          <p:nvSpPr>
            <p:cNvPr id="1506" name="Line 34"/>
            <p:cNvSpPr/>
            <p:nvPr/>
          </p:nvSpPr>
          <p:spPr>
            <a:xfrm>
              <a:off x="4883040" y="3298680"/>
              <a:ext cx="357120" cy="2273400"/>
            </a:xfrm>
            <a:prstGeom prst="line">
              <a:avLst/>
            </a:prstGeom>
            <a:ln cap="rnd" w="31680">
              <a:solidFill>
                <a:srgbClr val="003366"/>
              </a:solidFill>
              <a:custDash>
                <a:ds d="400000" sp="300000"/>
              </a:custDash>
              <a:round/>
            </a:ln>
          </p:spPr>
          <p:style>
            <a:lnRef idx="0"/>
            <a:fillRef idx="0"/>
            <a:effectRef idx="0"/>
            <a:fontRef idx="minor"/>
          </p:style>
        </p:sp>
        <p:sp>
          <p:nvSpPr>
            <p:cNvPr id="1507" name="CustomShape 35"/>
            <p:cNvSpPr/>
            <p:nvPr/>
          </p:nvSpPr>
          <p:spPr>
            <a:xfrm>
              <a:off x="4071960" y="2835360"/>
              <a:ext cx="171720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Off-peak load</a:t>
              </a:r>
              <a:endParaRPr b="0" lang="en-US" sz="2000" spc="-1" strike="noStrike">
                <a:latin typeface="Arial"/>
              </a:endParaRPr>
            </a:p>
          </p:txBody>
        </p:sp>
        <p:sp>
          <p:nvSpPr>
            <p:cNvPr id="1508" name="CustomShape 36"/>
            <p:cNvSpPr/>
            <p:nvPr/>
          </p:nvSpPr>
          <p:spPr>
            <a:xfrm>
              <a:off x="5070600" y="4716360"/>
              <a:ext cx="75960" cy="75960"/>
            </a:xfrm>
            <a:prstGeom prst="octagon">
              <a:avLst>
                <a:gd name="adj" fmla="val 29287"/>
              </a:avLst>
            </a:prstGeom>
            <a:solidFill>
              <a:srgbClr val="ff0000"/>
            </a:solidFill>
            <a:ln w="9360">
              <a:solidFill>
                <a:schemeClr val="tx1"/>
              </a:solidFill>
              <a:miter/>
            </a:ln>
          </p:spPr>
          <p:style>
            <a:lnRef idx="0"/>
            <a:fillRef idx="0"/>
            <a:effectRef idx="0"/>
            <a:fontRef idx="minor"/>
          </p:style>
        </p:sp>
      </p:grpSp>
      <p:grpSp>
        <p:nvGrpSpPr>
          <p:cNvPr id="1509" name="Group 37"/>
          <p:cNvGrpSpPr/>
          <p:nvPr/>
        </p:nvGrpSpPr>
        <p:grpSpPr>
          <a:xfrm>
            <a:off x="6629400" y="1523880"/>
            <a:ext cx="1487160" cy="2882880"/>
            <a:chOff x="6629400" y="1523880"/>
            <a:chExt cx="1487160" cy="2882880"/>
          </a:xfrm>
        </p:grpSpPr>
        <p:sp>
          <p:nvSpPr>
            <p:cNvPr id="1510" name="Line 38"/>
            <p:cNvSpPr/>
            <p:nvPr/>
          </p:nvSpPr>
          <p:spPr>
            <a:xfrm>
              <a:off x="7640280" y="1939680"/>
              <a:ext cx="357480" cy="2467080"/>
            </a:xfrm>
            <a:prstGeom prst="line">
              <a:avLst/>
            </a:prstGeom>
            <a:ln cap="rnd" w="31680">
              <a:solidFill>
                <a:srgbClr val="003366"/>
              </a:solidFill>
              <a:custDash>
                <a:ds d="400000" sp="300000"/>
              </a:custDash>
              <a:round/>
            </a:ln>
          </p:spPr>
          <p:style>
            <a:lnRef idx="0"/>
            <a:fillRef idx="0"/>
            <a:effectRef idx="0"/>
            <a:fontRef idx="minor"/>
          </p:style>
        </p:sp>
        <p:sp>
          <p:nvSpPr>
            <p:cNvPr id="1511" name="CustomShape 39"/>
            <p:cNvSpPr/>
            <p:nvPr/>
          </p:nvSpPr>
          <p:spPr>
            <a:xfrm>
              <a:off x="6629400" y="1523880"/>
              <a:ext cx="148716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Peak load</a:t>
              </a:r>
              <a:endParaRPr b="0" lang="en-US" sz="2000" spc="-1" strike="noStrike">
                <a:latin typeface="Arial"/>
              </a:endParaRPr>
            </a:p>
          </p:txBody>
        </p:sp>
        <p:sp>
          <p:nvSpPr>
            <p:cNvPr id="1512" name="CustomShape 40"/>
            <p:cNvSpPr/>
            <p:nvPr/>
          </p:nvSpPr>
          <p:spPr>
            <a:xfrm>
              <a:off x="7732800" y="2768760"/>
              <a:ext cx="75960" cy="75960"/>
            </a:xfrm>
            <a:prstGeom prst="octagon">
              <a:avLst>
                <a:gd name="adj" fmla="val 29287"/>
              </a:avLst>
            </a:prstGeom>
            <a:solidFill>
              <a:srgbClr val="ff0000"/>
            </a:solidFill>
            <a:ln w="9360">
              <a:solidFill>
                <a:schemeClr val="tx1"/>
              </a:solidFill>
              <a:miter/>
            </a:ln>
          </p:spPr>
          <p:style>
            <a:lnRef idx="0"/>
            <a:fillRef idx="0"/>
            <a:effectRef idx="0"/>
            <a:fontRef idx="minor"/>
          </p:style>
        </p:sp>
      </p:grpSp>
      <p:sp>
        <p:nvSpPr>
          <p:cNvPr id="1513" name="CustomShape 41"/>
          <p:cNvSpPr/>
          <p:nvPr/>
        </p:nvSpPr>
        <p:spPr>
          <a:xfrm>
            <a:off x="6632640" y="4086360"/>
            <a:ext cx="75960" cy="75960"/>
          </a:xfrm>
          <a:prstGeom prst="octagon">
            <a:avLst>
              <a:gd name="adj" fmla="val 29287"/>
            </a:avLst>
          </a:prstGeom>
          <a:solidFill>
            <a:srgbClr val="ff0000"/>
          </a:solidFill>
          <a:ln w="9360">
            <a:solidFill>
              <a:schemeClr val="tx1"/>
            </a:solidFill>
            <a:miter/>
          </a:ln>
        </p:spPr>
        <p:style>
          <a:lnRef idx="0"/>
          <a:fillRef idx="0"/>
          <a:effectRef idx="0"/>
          <a:fontRef idx="minor"/>
        </p:style>
      </p:sp>
      <p:sp>
        <p:nvSpPr>
          <p:cNvPr id="1514" name="CustomShape 42"/>
          <p:cNvSpPr/>
          <p:nvPr/>
        </p:nvSpPr>
        <p:spPr>
          <a:xfrm>
            <a:off x="5092560" y="4822920"/>
            <a:ext cx="75960" cy="75960"/>
          </a:xfrm>
          <a:prstGeom prst="octagon">
            <a:avLst>
              <a:gd name="adj" fmla="val 29287"/>
            </a:avLst>
          </a:prstGeom>
          <a:solidFill>
            <a:srgbClr val="ff0000"/>
          </a:solidFill>
          <a:ln w="9360">
            <a:solidFill>
              <a:schemeClr val="tx1"/>
            </a:solidFill>
            <a:miter/>
          </a:ln>
        </p:spPr>
        <p:style>
          <a:lnRef idx="0"/>
          <a:fillRef idx="0"/>
          <a:effectRef idx="0"/>
          <a:fontRef idx="minor"/>
        </p:style>
      </p:sp>
      <p:sp>
        <p:nvSpPr>
          <p:cNvPr id="1515" name="CustomShape 43"/>
          <p:cNvSpPr/>
          <p:nvPr/>
        </p:nvSpPr>
        <p:spPr>
          <a:xfrm>
            <a:off x="7854840" y="3622680"/>
            <a:ext cx="75960" cy="75960"/>
          </a:xfrm>
          <a:prstGeom prst="octagon">
            <a:avLst>
              <a:gd name="adj" fmla="val 29287"/>
            </a:avLst>
          </a:prstGeom>
          <a:solidFill>
            <a:srgbClr val="ff0000"/>
          </a:solidFill>
          <a:ln w="9360">
            <a:solidFill>
              <a:schemeClr val="tx1"/>
            </a:solidFill>
            <a:miter/>
          </a:ln>
        </p:spPr>
        <p:style>
          <a:lnRef idx="0"/>
          <a:fillRef idx="0"/>
          <a:effectRef idx="0"/>
          <a:fontRef idx="minor"/>
        </p:style>
      </p:sp>
      <p:sp>
        <p:nvSpPr>
          <p:cNvPr id="1516" name="CustomShape 44"/>
          <p:cNvSpPr/>
          <p:nvPr/>
        </p:nvSpPr>
        <p:spPr>
          <a:xfrm>
            <a:off x="6678720" y="4340160"/>
            <a:ext cx="75960" cy="75960"/>
          </a:xfrm>
          <a:prstGeom prst="octagon">
            <a:avLst>
              <a:gd name="adj" fmla="val 29287"/>
            </a:avLst>
          </a:prstGeom>
          <a:solidFill>
            <a:srgbClr val="ff0000"/>
          </a:solidFill>
          <a:ln w="9360">
            <a:solidFill>
              <a:schemeClr val="tx1"/>
            </a:solidFill>
            <a:miter/>
          </a:ln>
        </p:spPr>
        <p:style>
          <a:lnRef idx="0"/>
          <a:fillRef idx="0"/>
          <a:effectRef idx="0"/>
          <a:fontRef idx="minor"/>
        </p:style>
      </p:sp>
      <p:sp>
        <p:nvSpPr>
          <p:cNvPr id="1517" name="CustomShape 45"/>
          <p:cNvSpPr/>
          <p:nvPr/>
        </p:nvSpPr>
        <p:spPr>
          <a:xfrm>
            <a:off x="3678120" y="4414680"/>
            <a:ext cx="142992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Steinkohle</a:t>
            </a:r>
            <a:endParaRPr b="0" lang="en-US" sz="2000" spc="-1" strike="noStrike">
              <a:latin typeface="Arial"/>
            </a:endParaRPr>
          </a:p>
        </p:txBody>
      </p:sp>
      <p:sp>
        <p:nvSpPr>
          <p:cNvPr id="1518" name="CustomShape 46"/>
          <p:cNvSpPr/>
          <p:nvPr/>
        </p:nvSpPr>
        <p:spPr>
          <a:xfrm>
            <a:off x="2222640" y="4672080"/>
            <a:ext cx="138888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Braunkohle</a:t>
            </a:r>
            <a:endParaRPr b="0" lang="en-US" sz="2000" spc="-1" strike="noStrike">
              <a:latin typeface="Arial"/>
            </a:endParaRPr>
          </a:p>
        </p:txBody>
      </p:sp>
      <p:sp>
        <p:nvSpPr>
          <p:cNvPr id="1519" name="CustomShape 47"/>
          <p:cNvSpPr/>
          <p:nvPr/>
        </p:nvSpPr>
        <p:spPr>
          <a:xfrm>
            <a:off x="6851520" y="3244680"/>
            <a:ext cx="92988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Gas</a:t>
            </a:r>
            <a:endParaRPr b="0" lang="en-US" sz="2000" spc="-1" strike="noStrike">
              <a:latin typeface="Arial"/>
            </a:endParaRPr>
          </a:p>
        </p:txBody>
      </p:sp>
      <p:sp>
        <p:nvSpPr>
          <p:cNvPr id="1520" name="CustomShape 48"/>
          <p:cNvSpPr/>
          <p:nvPr/>
        </p:nvSpPr>
        <p:spPr>
          <a:xfrm>
            <a:off x="5816520" y="3940200"/>
            <a:ext cx="831600" cy="395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0" lang="en-US" sz="2000" spc="-1" strike="noStrike">
                <a:solidFill>
                  <a:srgbClr val="000000"/>
                </a:solidFill>
                <a:latin typeface="Calibri"/>
              </a:rPr>
              <a:t>GuD</a:t>
            </a:r>
            <a:endParaRPr b="0" lang="en-US" sz="2000" spc="-1" strike="noStrike">
              <a:latin typeface="Arial"/>
            </a:endParaRPr>
          </a:p>
        </p:txBody>
      </p:sp>
      <p:pic>
        <p:nvPicPr>
          <p:cNvPr id="1521" name="Freihand 3" descr=""/>
          <p:cNvPicPr/>
          <p:nvPr/>
        </p:nvPicPr>
        <p:blipFill>
          <a:blip r:embed="rId1"/>
          <a:stretch/>
        </p:blipFill>
        <p:spPr>
          <a:xfrm>
            <a:off x="6460920" y="4627080"/>
            <a:ext cx="26640" cy="16920"/>
          </a:xfrm>
          <a:prstGeom prst="rect">
            <a:avLst/>
          </a:prstGeom>
          <a:ln>
            <a:noFill/>
          </a:ln>
        </p:spPr>
      </p:pic>
    </p:spTree>
  </p:cSld>
  <p:timing>
    <p:tnLst>
      <p:par>
        <p:cTn id="319" dur="indefinite" restart="never" nodeType="tmRoot">
          <p:childTnLst>
            <p:seq>
              <p:cTn id="320" dur="indefinite" nodeType="mainSeq">
                <p:childTnLst>
                  <p:par>
                    <p:cTn id="321" nodeType="clickEffect" fill="hold">
                      <p:stCondLst>
                        <p:cond delay="indefinite"/>
                      </p:stCondLst>
                      <p:childTnLst>
                        <p:par>
                          <p:cTn id="322" nodeType="withEffect" fill="hold">
                            <p:stCondLst>
                              <p:cond delay="0"/>
                            </p:stCondLst>
                            <p:childTnLst>
                              <p:par>
                                <p:cTn id="323" nodeType="clickEffect" fill="hold" presetClass="entr" presetID="3" presetSubtype="10">
                                  <p:stCondLst>
                                    <p:cond delay="0"/>
                                  </p:stCondLst>
                                  <p:childTnLst>
                                    <p:set>
                                      <p:cBhvr>
                                        <p:cTn id="324" dur="1" fill="hold">
                                          <p:stCondLst>
                                            <p:cond delay="0"/>
                                          </p:stCondLst>
                                        </p:cTn>
                                        <p:tgtEl>
                                          <p:spTgt spid="1503"/>
                                        </p:tgtEl>
                                        <p:attrNameLst>
                                          <p:attrName>style.visibility</p:attrName>
                                        </p:attrNameLst>
                                      </p:cBhvr>
                                      <p:to>
                                        <p:strVal val="visible"/>
                                      </p:to>
                                    </p:set>
                                    <p:animEffect filter="blinds(horizontal)" transition="in">
                                      <p:cBhvr additive="repl">
                                        <p:cTn id="325" dur="500"/>
                                        <p:tgtEl>
                                          <p:spTgt spid="1503"/>
                                        </p:tgtEl>
                                      </p:cBhvr>
                                    </p:animEffect>
                                  </p:childTnLst>
                                </p:cTn>
                              </p:par>
                              <p:par>
                                <p:cTn id="326" nodeType="withEffect" fill="hold" presetClass="entr" presetID="3" presetSubtype="10">
                                  <p:stCondLst>
                                    <p:cond delay="0"/>
                                  </p:stCondLst>
                                  <p:childTnLst>
                                    <p:set>
                                      <p:cBhvr>
                                        <p:cTn id="327" dur="1" fill="hold">
                                          <p:stCondLst>
                                            <p:cond delay="0"/>
                                          </p:stCondLst>
                                        </p:cTn>
                                        <p:tgtEl>
                                          <p:spTgt spid="1504"/>
                                        </p:tgtEl>
                                        <p:attrNameLst>
                                          <p:attrName>style.visibility</p:attrName>
                                        </p:attrNameLst>
                                      </p:cBhvr>
                                      <p:to>
                                        <p:strVal val="visible"/>
                                      </p:to>
                                    </p:set>
                                    <p:animEffect filter="blinds(horizontal)" transition="in">
                                      <p:cBhvr additive="repl">
                                        <p:cTn id="328" dur="500"/>
                                        <p:tgtEl>
                                          <p:spTgt spid="1504"/>
                                        </p:tgtEl>
                                      </p:cBhvr>
                                    </p:animEffect>
                                  </p:childTnLst>
                                </p:cTn>
                              </p:par>
                              <p:par>
                                <p:cTn id="329" nodeType="withEffect" fill="hold" presetClass="entr" presetID="3" presetSubtype="10">
                                  <p:stCondLst>
                                    <p:cond delay="0"/>
                                  </p:stCondLst>
                                  <p:childTnLst>
                                    <p:set>
                                      <p:cBhvr>
                                        <p:cTn id="330" dur="1" fill="hold">
                                          <p:stCondLst>
                                            <p:cond delay="0"/>
                                          </p:stCondLst>
                                        </p:cTn>
                                        <p:tgtEl>
                                          <p:spTgt spid="1513"/>
                                        </p:tgtEl>
                                        <p:attrNameLst>
                                          <p:attrName>style.visibility</p:attrName>
                                        </p:attrNameLst>
                                      </p:cBhvr>
                                      <p:to>
                                        <p:strVal val="visible"/>
                                      </p:to>
                                    </p:set>
                                    <p:animEffect filter="blinds(horizontal)" transition="in">
                                      <p:cBhvr additive="repl">
                                        <p:cTn id="331" dur="500"/>
                                        <p:tgtEl>
                                          <p:spTgt spid="1513"/>
                                        </p:tgtEl>
                                      </p:cBhvr>
                                    </p:animEffect>
                                  </p:childTnLst>
                                </p:cTn>
                              </p:par>
                            </p:childTnLst>
                          </p:cTn>
                        </p:par>
                      </p:childTnLst>
                    </p:cTn>
                  </p:par>
                  <p:par>
                    <p:cTn id="332" nodeType="clickEffect" fill="hold">
                      <p:stCondLst>
                        <p:cond delay="indefinite"/>
                      </p:stCondLst>
                      <p:childTnLst>
                        <p:par>
                          <p:cTn id="333" nodeType="withEffect" fill="hold">
                            <p:stCondLst>
                              <p:cond delay="0"/>
                            </p:stCondLst>
                            <p:childTnLst>
                              <p:par>
                                <p:cTn id="334" nodeType="clickEffect" fill="hold" presetClass="entr" presetID="3" presetSubtype="10">
                                  <p:stCondLst>
                                    <p:cond delay="0"/>
                                  </p:stCondLst>
                                  <p:childTnLst>
                                    <p:set>
                                      <p:cBhvr>
                                        <p:cTn id="335" dur="1" fill="hold">
                                          <p:stCondLst>
                                            <p:cond delay="0"/>
                                          </p:stCondLst>
                                        </p:cTn>
                                        <p:tgtEl>
                                          <p:spTgt spid="1509"/>
                                        </p:tgtEl>
                                        <p:attrNameLst>
                                          <p:attrName>style.visibility</p:attrName>
                                        </p:attrNameLst>
                                      </p:cBhvr>
                                      <p:to>
                                        <p:strVal val="visible"/>
                                      </p:to>
                                    </p:set>
                                    <p:animEffect filter="blinds(horizontal)" transition="in">
                                      <p:cBhvr additive="repl">
                                        <p:cTn id="336" dur="500"/>
                                        <p:tgtEl>
                                          <p:spTgt spid="1509"/>
                                        </p:tgtEl>
                                      </p:cBhvr>
                                    </p:animEffect>
                                  </p:childTnLst>
                                </p:cTn>
                              </p:par>
                              <p:par>
                                <p:cTn id="337" nodeType="withEffect" fill="hold" presetClass="entr" presetID="3" presetSubtype="10">
                                  <p:stCondLst>
                                    <p:cond delay="0"/>
                                  </p:stCondLst>
                                  <p:childTnLst>
                                    <p:set>
                                      <p:cBhvr>
                                        <p:cTn id="338" dur="1" fill="hold">
                                          <p:stCondLst>
                                            <p:cond delay="0"/>
                                          </p:stCondLst>
                                        </p:cTn>
                                        <p:tgtEl>
                                          <p:spTgt spid="1505"/>
                                        </p:tgtEl>
                                        <p:attrNameLst>
                                          <p:attrName>style.visibility</p:attrName>
                                        </p:attrNameLst>
                                      </p:cBhvr>
                                      <p:to>
                                        <p:strVal val="visible"/>
                                      </p:to>
                                    </p:set>
                                    <p:animEffect filter="blinds(horizontal)" transition="in">
                                      <p:cBhvr additive="repl">
                                        <p:cTn id="339" dur="500"/>
                                        <p:tgtEl>
                                          <p:spTgt spid="1505"/>
                                        </p:tgtEl>
                                      </p:cBhvr>
                                    </p:animEffect>
                                  </p:childTnLst>
                                </p:cTn>
                              </p:par>
                            </p:childTnLst>
                          </p:cTn>
                        </p:par>
                      </p:childTnLst>
                    </p:cTn>
                  </p:par>
                  <p:par>
                    <p:cTn id="340" nodeType="clickEffect" fill="hold">
                      <p:stCondLst>
                        <p:cond delay="indefinite"/>
                      </p:stCondLst>
                      <p:childTnLst>
                        <p:par>
                          <p:cTn id="341" nodeType="withEffect" fill="hold">
                            <p:stCondLst>
                              <p:cond delay="0"/>
                            </p:stCondLst>
                            <p:childTnLst>
                              <p:par>
                                <p:cTn id="342" nodeType="clickEffect" fill="hold" presetClass="path" presetID="63">
                                  <p:stCondLst>
                                    <p:cond delay="0"/>
                                  </p:stCondLst>
                                  <p:childTnLst>
                                    <p:animMotion path="M 0.0 0.0 L 0.06476 0.0">
                                      <p:cBhvr>
                                        <p:cTn id="343" dur="2000" fill="hold"/>
                                        <p:tgtEl>
                                          <p:spTgt spid="1501"/>
                                        </p:tgtEl>
                                        <p:attrNameLst>
                                          <p:attrName>ppt_x</p:attrName>
                                          <p:attrName>ppt_y</p:attrName>
                                        </p:attrNameLst>
                                      </p:cBhvr>
                                    </p:animMotion>
                                  </p:childTnLst>
                                </p:cTn>
                              </p:par>
                            </p:childTnLst>
                          </p:cTn>
                        </p:par>
                        <p:par>
                          <p:cTn id="344" nodeType="afterEffect" fill="hold">
                            <p:stCondLst>
                              <p:cond delay="2000"/>
                            </p:stCondLst>
                            <p:childTnLst>
                              <p:par>
                                <p:cTn id="345" nodeType="afterEffect" fill="hold" presetClass="entr" presetID="3" presetSubtype="10">
                                  <p:stCondLst>
                                    <p:cond delay="0"/>
                                  </p:stCondLst>
                                  <p:childTnLst>
                                    <p:set>
                                      <p:cBhvr>
                                        <p:cTn id="346" dur="1" fill="hold">
                                          <p:stCondLst>
                                            <p:cond delay="0"/>
                                          </p:stCondLst>
                                        </p:cTn>
                                        <p:tgtEl>
                                          <p:spTgt spid="1514"/>
                                        </p:tgtEl>
                                        <p:attrNameLst>
                                          <p:attrName>style.visibility</p:attrName>
                                        </p:attrNameLst>
                                      </p:cBhvr>
                                      <p:to>
                                        <p:strVal val="visible"/>
                                      </p:to>
                                    </p:set>
                                    <p:animEffect filter="blinds(horizontal)" transition="in">
                                      <p:cBhvr additive="repl">
                                        <p:cTn id="347" dur="500"/>
                                        <p:tgtEl>
                                          <p:spTgt spid="1514"/>
                                        </p:tgtEl>
                                      </p:cBhvr>
                                    </p:animEffect>
                                  </p:childTnLst>
                                </p:cTn>
                              </p:par>
                              <p:par>
                                <p:cTn id="348" nodeType="withEffect" fill="hold" presetClass="entr" presetID="3" presetSubtype="10">
                                  <p:stCondLst>
                                    <p:cond delay="0"/>
                                  </p:stCondLst>
                                  <p:childTnLst>
                                    <p:set>
                                      <p:cBhvr>
                                        <p:cTn id="349" dur="1" fill="hold">
                                          <p:stCondLst>
                                            <p:cond delay="0"/>
                                          </p:stCondLst>
                                        </p:cTn>
                                        <p:tgtEl>
                                          <p:spTgt spid="1516"/>
                                        </p:tgtEl>
                                        <p:attrNameLst>
                                          <p:attrName>style.visibility</p:attrName>
                                        </p:attrNameLst>
                                      </p:cBhvr>
                                      <p:to>
                                        <p:strVal val="visible"/>
                                      </p:to>
                                    </p:set>
                                    <p:animEffect filter="blinds(horizontal)" transition="in">
                                      <p:cBhvr additive="repl">
                                        <p:cTn id="350" dur="500"/>
                                        <p:tgtEl>
                                          <p:spTgt spid="1516"/>
                                        </p:tgtEl>
                                      </p:cBhvr>
                                    </p:animEffect>
                                  </p:childTnLst>
                                </p:cTn>
                              </p:par>
                              <p:par>
                                <p:cTn id="351" nodeType="withEffect" fill="hold" presetClass="entr" presetID="3" presetSubtype="10">
                                  <p:stCondLst>
                                    <p:cond delay="0"/>
                                  </p:stCondLst>
                                  <p:childTnLst>
                                    <p:set>
                                      <p:cBhvr>
                                        <p:cTn id="352" dur="1" fill="hold">
                                          <p:stCondLst>
                                            <p:cond delay="0"/>
                                          </p:stCondLst>
                                        </p:cTn>
                                        <p:tgtEl>
                                          <p:spTgt spid="1515"/>
                                        </p:tgtEl>
                                        <p:attrNameLst>
                                          <p:attrName>style.visibility</p:attrName>
                                        </p:attrNameLst>
                                      </p:cBhvr>
                                      <p:to>
                                        <p:strVal val="visible"/>
                                      </p:to>
                                    </p:set>
                                    <p:animEffect filter="blinds(horizontal)" transition="in">
                                      <p:cBhvr additive="repl">
                                        <p:cTn id="353" dur="500"/>
                                        <p:tgtEl>
                                          <p:spTgt spid="15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1908000" y="380880"/>
            <a:ext cx="6702120" cy="88848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Eine Gesellschaft ohne variable Kosten?</a:t>
            </a:r>
            <a:endParaRPr b="0" lang="en-US" sz="2800" spc="-1" strike="noStrike">
              <a:solidFill>
                <a:srgbClr val="000000"/>
              </a:solidFill>
              <a:latin typeface="Book Antiqua"/>
            </a:endParaRPr>
          </a:p>
        </p:txBody>
      </p:sp>
      <p:sp>
        <p:nvSpPr>
          <p:cNvPr id="218" name="CustomShape 2"/>
          <p:cNvSpPr/>
          <p:nvPr/>
        </p:nvSpPr>
        <p:spPr>
          <a:xfrm>
            <a:off x="7170480" y="7569360"/>
            <a:ext cx="136080" cy="907560"/>
          </a:xfrm>
          <a:prstGeom prst="rect">
            <a:avLst/>
          </a:prstGeom>
          <a:noFill/>
          <a:ln>
            <a:noFill/>
          </a:ln>
        </p:spPr>
        <p:style>
          <a:lnRef idx="0"/>
          <a:fillRef idx="0"/>
          <a:effectRef idx="0"/>
          <a:fontRef idx="minor"/>
        </p:style>
        <p:txBody>
          <a:bodyPr lIns="0" rIns="0" tIns="0" bIns="0"/>
          <a:p>
            <a:pPr>
              <a:lnSpc>
                <a:spcPct val="100000"/>
              </a:lnSpc>
            </a:pPr>
            <a:r>
              <a:rPr b="1" i="1" lang="en-US" sz="1900" spc="-1" strike="noStrike">
                <a:solidFill>
                  <a:srgbClr val="000000"/>
                </a:solidFill>
                <a:latin typeface="Arial"/>
              </a:rPr>
              <a:t>Q</a:t>
            </a:r>
            <a:r>
              <a:rPr b="1" lang="en-US" sz="1900" spc="-1" strike="noStrike" baseline="-25000">
                <a:solidFill>
                  <a:srgbClr val="000000"/>
                </a:solidFill>
                <a:latin typeface="Arial"/>
              </a:rPr>
              <a:t>0</a:t>
            </a:r>
            <a:r>
              <a:rPr b="1" i="1" lang="en-US" sz="1900" spc="-1" strike="noStrike">
                <a:solidFill>
                  <a:srgbClr val="000000"/>
                </a:solidFill>
                <a:latin typeface="Arial"/>
              </a:rPr>
              <a:t>*</a:t>
            </a:r>
            <a:endParaRPr b="0" lang="en-US" sz="1900" spc="-1" strike="noStrike">
              <a:latin typeface="Arial"/>
            </a:endParaRPr>
          </a:p>
        </p:txBody>
      </p:sp>
      <p:pic>
        <p:nvPicPr>
          <p:cNvPr id="219" name="Picture 2" descr=""/>
          <p:cNvPicPr/>
          <p:nvPr/>
        </p:nvPicPr>
        <p:blipFill>
          <a:blip r:embed="rId1"/>
          <a:stretch/>
        </p:blipFill>
        <p:spPr>
          <a:xfrm>
            <a:off x="5526720" y="1494360"/>
            <a:ext cx="3083760" cy="4900680"/>
          </a:xfrm>
          <a:prstGeom prst="rect">
            <a:avLst/>
          </a:prstGeom>
          <a:ln>
            <a:noFill/>
          </a:ln>
        </p:spPr>
      </p:pic>
      <p:sp>
        <p:nvSpPr>
          <p:cNvPr id="220" name="CustomShape 3"/>
          <p:cNvSpPr/>
          <p:nvPr/>
        </p:nvSpPr>
        <p:spPr>
          <a:xfrm>
            <a:off x="1097280" y="1554480"/>
            <a:ext cx="4140360" cy="42051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rPr>
              <a:t>Viele neue Produkte haben fast keine variablen Kosten:</a:t>
            </a:r>
            <a:endParaRPr b="0" lang="en-US" sz="1800" spc="-1" strike="noStrike">
              <a:latin typeface="Arial"/>
            </a:endParaRPr>
          </a:p>
          <a:p>
            <a:pPr>
              <a:lnSpc>
                <a:spcPct val="100000"/>
              </a:lnSpc>
            </a:pP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rPr>
              <a:t>Internet-Dienstleistungen (e-Bücher, Youtube, Netflix, Wikipedia)</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rPr>
              <a:t>Strom aus Wind und Solar</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rPr>
              <a:t>e-Autos, die mit erneuerbaren Energien tanken</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rPr>
              <a:t>massive open online courses (MOOCs)</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rPr>
              <a:t>Automatisierung</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rPr>
              <a:t>Künstliche Intelligenz ersetzt Arbeitskräfte</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rPr>
              <a:t> </a:t>
            </a:r>
            <a:r>
              <a:rPr b="0" lang="en-US" sz="1800" spc="-1" strike="noStrike">
                <a:solidFill>
                  <a:srgbClr val="000000"/>
                </a:solidFill>
                <a:latin typeface="Arial"/>
              </a:rPr>
              <a:t>Stärkere Rolle für Kapital.</a:t>
            </a:r>
            <a:endParaRPr b="0" lang="en-US" sz="18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1908000" y="380880"/>
            <a:ext cx="6702120" cy="88848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Kurz- und langfristige Entscheidungen</a:t>
            </a:r>
            <a:endParaRPr b="0" lang="en-US" sz="2800" spc="-1" strike="noStrike">
              <a:solidFill>
                <a:srgbClr val="000000"/>
              </a:solidFill>
              <a:latin typeface="Book Antiqua"/>
            </a:endParaRPr>
          </a:p>
        </p:txBody>
      </p:sp>
      <p:sp>
        <p:nvSpPr>
          <p:cNvPr id="222" name="CustomShape 2"/>
          <p:cNvSpPr/>
          <p:nvPr/>
        </p:nvSpPr>
        <p:spPr>
          <a:xfrm>
            <a:off x="7170480" y="7569360"/>
            <a:ext cx="136080" cy="907560"/>
          </a:xfrm>
          <a:prstGeom prst="rect">
            <a:avLst/>
          </a:prstGeom>
          <a:noFill/>
          <a:ln>
            <a:noFill/>
          </a:ln>
        </p:spPr>
        <p:style>
          <a:lnRef idx="0"/>
          <a:fillRef idx="0"/>
          <a:effectRef idx="0"/>
          <a:fontRef idx="minor"/>
        </p:style>
        <p:txBody>
          <a:bodyPr lIns="0" rIns="0" tIns="0" bIns="0"/>
          <a:p>
            <a:pPr>
              <a:lnSpc>
                <a:spcPct val="100000"/>
              </a:lnSpc>
            </a:pPr>
            <a:r>
              <a:rPr b="1" i="1" lang="en-US" sz="1900" spc="-1" strike="noStrike">
                <a:solidFill>
                  <a:srgbClr val="000000"/>
                </a:solidFill>
                <a:latin typeface="Arial"/>
              </a:rPr>
              <a:t>Q</a:t>
            </a:r>
            <a:r>
              <a:rPr b="1" lang="en-US" sz="1900" spc="-1" strike="noStrike" baseline="-25000">
                <a:solidFill>
                  <a:srgbClr val="000000"/>
                </a:solidFill>
                <a:latin typeface="Arial"/>
              </a:rPr>
              <a:t>0</a:t>
            </a:r>
            <a:r>
              <a:rPr b="1" i="1" lang="en-US" sz="1900" spc="-1" strike="noStrike">
                <a:solidFill>
                  <a:srgbClr val="000000"/>
                </a:solidFill>
                <a:latin typeface="Arial"/>
              </a:rPr>
              <a:t>*</a:t>
            </a:r>
            <a:endParaRPr b="0" lang="en-US" sz="1900" spc="-1" strike="noStrike">
              <a:latin typeface="Arial"/>
            </a:endParaRPr>
          </a:p>
        </p:txBody>
      </p:sp>
      <p:sp>
        <p:nvSpPr>
          <p:cNvPr id="223" name="CustomShape 3"/>
          <p:cNvSpPr/>
          <p:nvPr/>
        </p:nvSpPr>
        <p:spPr>
          <a:xfrm>
            <a:off x="1070280" y="1764360"/>
            <a:ext cx="7795800" cy="475380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Arial"/>
              <a:buChar char="•"/>
            </a:pPr>
            <a:r>
              <a:rPr b="0" lang="en-US" sz="1800" spc="-1" strike="noStrike">
                <a:solidFill>
                  <a:srgbClr val="000000"/>
                </a:solidFill>
                <a:latin typeface="Arial"/>
              </a:rPr>
              <a:t>In der </a:t>
            </a:r>
            <a:r>
              <a:rPr b="1" lang="en-US" sz="1800" spc="-1" strike="noStrike">
                <a:solidFill>
                  <a:srgbClr val="c00000"/>
                </a:solidFill>
                <a:latin typeface="Arial"/>
              </a:rPr>
              <a:t>kurzen Frist</a:t>
            </a:r>
            <a:r>
              <a:rPr b="0" lang="en-US" sz="1800" spc="-1" strike="noStrike">
                <a:solidFill>
                  <a:srgbClr val="000000"/>
                </a:solidFill>
                <a:latin typeface="Arial"/>
              </a:rPr>
              <a:t>: Entscheidungen über Investitionen in Gebäuden und Maschinen, angestellte Mitarbeiter, usw., wurden schon getätigt und können nicht geändert werden. Alle Produktionskapazitäten stehen fest. Nur die produzierte Menge kann angepasst werden.</a:t>
            </a:r>
            <a:endParaRPr b="0" lang="en-US" sz="1800" spc="-1" strike="noStrike">
              <a:latin typeface="Arial"/>
            </a:endParaRPr>
          </a:p>
          <a:p>
            <a:pPr>
              <a:lnSpc>
                <a:spcPct val="100000"/>
              </a:lnSpc>
            </a:pP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Arial"/>
              </a:rPr>
              <a:t>In der </a:t>
            </a:r>
            <a:r>
              <a:rPr b="1" lang="en-US" sz="1800" spc="-1" strike="noStrike">
                <a:solidFill>
                  <a:srgbClr val="c00000"/>
                </a:solidFill>
                <a:latin typeface="Arial"/>
              </a:rPr>
              <a:t>langen Frist</a:t>
            </a:r>
            <a:r>
              <a:rPr b="0" lang="en-US" sz="1800" spc="-1" strike="noStrike">
                <a:solidFill>
                  <a:srgbClr val="000000"/>
                </a:solidFill>
                <a:latin typeface="Arial"/>
              </a:rPr>
              <a:t>: neue Investitionen dürfen getätigt werden, Maschinen dürfen erneuert / ausgebaut werden. Sowohl Produktionskapazitäten als auch produzierte Mengen dürfen angepasst werden.</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rPr>
              <a:t>Heute beschäftigen wir uns mit kurzfristigen Entscheidungen.</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rPr>
              <a:t>In der Vorlesung „Investitionen“ beschäftigen wir uns mit langfristigen Entscheidungen.</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c00000"/>
                </a:solidFill>
                <a:latin typeface="Arial"/>
              </a:rPr>
              <a:t>Wichtiger Unterschied</a:t>
            </a:r>
            <a:r>
              <a:rPr b="0" lang="en-US" sz="1800" spc="-1" strike="noStrike">
                <a:solidFill>
                  <a:srgbClr val="000000"/>
                </a:solidFill>
                <a:latin typeface="Arial"/>
              </a:rPr>
              <a:t>: In der kurzen Frist hat man keinen Einfluss auf Fixkosten, die nicht von der produzierten Menge abhängen.</a:t>
            </a:r>
            <a:endParaRPr b="0" lang="en-US" sz="1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Vollkostenrechnung</a:t>
            </a:r>
            <a:endParaRPr b="0" lang="en-US" sz="2800" spc="-1" strike="noStrike">
              <a:solidFill>
                <a:srgbClr val="000000"/>
              </a:solidFill>
              <a:latin typeface="Book Antiqua"/>
            </a:endParaRPr>
          </a:p>
        </p:txBody>
      </p:sp>
      <p:pic>
        <p:nvPicPr>
          <p:cNvPr id="225" name="Picture 1" descr=""/>
          <p:cNvPicPr/>
          <p:nvPr/>
        </p:nvPicPr>
        <p:blipFill>
          <a:blip r:embed="rId1"/>
          <a:stretch/>
        </p:blipFill>
        <p:spPr>
          <a:xfrm>
            <a:off x="808200" y="1609560"/>
            <a:ext cx="7784640" cy="460332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Vollkostenrechnung ohne Produkt C</a:t>
            </a:r>
            <a:endParaRPr b="0" lang="en-US" sz="2800" spc="-1" strike="noStrike">
              <a:solidFill>
                <a:srgbClr val="000000"/>
              </a:solidFill>
              <a:latin typeface="Book Antiqua"/>
            </a:endParaRPr>
          </a:p>
        </p:txBody>
      </p:sp>
      <p:pic>
        <p:nvPicPr>
          <p:cNvPr id="227" name="Picture 2" descr=""/>
          <p:cNvPicPr/>
          <p:nvPr/>
        </p:nvPicPr>
        <p:blipFill>
          <a:blip r:embed="rId1"/>
          <a:stretch/>
        </p:blipFill>
        <p:spPr>
          <a:xfrm>
            <a:off x="744480" y="1557360"/>
            <a:ext cx="7776720" cy="458100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1908000" y="380880"/>
            <a:ext cx="6767280" cy="960120"/>
          </a:xfrm>
          <a:prstGeom prst="rect">
            <a:avLst/>
          </a:prstGeom>
          <a:noFill/>
          <a:ln>
            <a:noFill/>
          </a:ln>
        </p:spPr>
        <p:txBody>
          <a:bodyPr lIns="92160" rIns="92160" tIns="46080" bIns="46080" anchor="b"/>
          <a:p>
            <a:pPr algn="r">
              <a:lnSpc>
                <a:spcPct val="100000"/>
              </a:lnSpc>
            </a:pPr>
            <a:r>
              <a:rPr b="0" lang="en-US" sz="2800" spc="-1" strike="noStrike">
                <a:solidFill>
                  <a:srgbClr val="cc3300"/>
                </a:solidFill>
                <a:latin typeface="Arial"/>
              </a:rPr>
              <a:t>Teilkosten</a:t>
            </a:r>
            <a:endParaRPr b="0" lang="en-US" sz="2800" spc="-1" strike="noStrike">
              <a:solidFill>
                <a:srgbClr val="000000"/>
              </a:solidFill>
              <a:latin typeface="Book Antiqua"/>
            </a:endParaRPr>
          </a:p>
        </p:txBody>
      </p:sp>
      <p:pic>
        <p:nvPicPr>
          <p:cNvPr id="229" name="Picture 3" descr=""/>
          <p:cNvPicPr/>
          <p:nvPr/>
        </p:nvPicPr>
        <p:blipFill>
          <a:blip r:embed="rId1"/>
          <a:stretch/>
        </p:blipFill>
        <p:spPr>
          <a:xfrm>
            <a:off x="770040" y="1528920"/>
            <a:ext cx="7905240" cy="463500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D:\Eigene Dateien\erdmann\energiesysteme-berlin\protected\wirtschaftswiss_gr\Folien\v_wigr_3_produktion.ppt</Template>
  <TotalTime>19</TotalTime>
  <Application>LibreOffice/6.0.7.3$Linux_X86_64 LibreOffice_project/00m0$Build-3</Application>
  <Words>4057</Words>
  <Paragraphs>622</Paragraphs>
  <Company>TU-Berlin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2001-05-16T07:45:55Z</dcterms:created>
  <dc:creator>Erdmann</dc:creator>
  <dc:description/>
  <dc:language>en-US</dc:language>
  <cp:lastModifiedBy/>
  <cp:lastPrinted>2019-11-06T09:02:04Z</cp:lastPrinted>
  <dcterms:modified xsi:type="dcterms:W3CDTF">2021-09-01T13:19:08Z</dcterms:modified>
  <cp:revision>187</cp:revision>
  <dc:subject/>
  <dc:title>Gesetz von Angebot und Nachfrage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TU-Berlin</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6</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47</vt:i4>
  </property>
</Properties>
</file>