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2.xml.rels" ContentType="application/vnd.openxmlformats-package.relationships+xml"/>
  <Override PartName="/ppt/slideMasters/_rels/slideMaster6.xml.rels" ContentType="application/vnd.openxmlformats-package.relationships+xml"/>
  <Override PartName="/ppt/slideMasters/_rels/slideMaster11.xml.rels" ContentType="application/vnd.openxmlformats-package.relationships+xml"/>
  <Override PartName="/ppt/slideMasters/_rels/slideMaster5.xml.rels" ContentType="application/vnd.openxmlformats-package.relationships+xml"/>
  <Override PartName="/ppt/slideMasters/_rels/slideMaster10.xml.rels" ContentType="application/vnd.openxmlformats-package.relationships+xml"/>
  <Override PartName="/ppt/slideMasters/_rels/slideMaster4.xml.rels" ContentType="application/vnd.openxmlformats-package.relationships+xml"/>
  <Override PartName="/ppt/slideMasters/_rels/slideMaster9.xml.rels" ContentType="application/vnd.openxmlformats-package.relationships+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13.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2.xml" ContentType="application/vnd.openxmlformats-officedocument.presentationml.slideMaster+xml"/>
  <Override PartName="/ppt/slideMasters/slideMaster11.xml" ContentType="application/vnd.openxmlformats-officedocument.presentationml.slideMaster+xml"/>
  <Override PartName="/ppt/slideMasters/slideMaster10.xml" ContentType="application/vnd.openxmlformats-officedocument.presentationml.slideMaster+xml"/>
  <Override PartName="/ppt/slideMasters/slideMaster9.xml" ContentType="application/vnd.openxmlformats-officedocument.presentationml.slideMaster+xml"/>
  <Override PartName="/ppt/slideMasters/slideMaster8.xml" ContentType="application/vnd.openxmlformats-officedocument.presentationml.slideMaster+xml"/>
  <Override PartName="/ppt/slideMasters/slideMaster7.xml" ContentType="application/vnd.openxmlformats-officedocument.presentationml.slideMaster+xml"/>
  <Override PartName="/ppt/slideMasters/slideMaster6.xml" ContentType="application/vnd.openxmlformats-officedocument.presentationml.slideMaster+xml"/>
  <Override PartName="/ppt/slideMasters/slideMaster5.xml" ContentType="application/vnd.openxmlformats-officedocument.presentationml.slideMaster+xml"/>
  <Override PartName="/ppt/slideMasters/slideMaster4.xml" ContentType="application/vnd.openxmlformats-officedocument.presentationml.slideMaster+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13.xml" ContentType="application/vnd.openxmlformats-officedocument.presentationml.slideMaster+xml"/>
  <Override PartName="/ppt/slideMasters/slideMaster1.xml" ContentType="application/vnd.openxmlformats-officedocument.presentationml.slideMaster+xml"/>
  <Override PartName="/ppt/presProps.xml" ContentType="application/vnd.openxmlformats-officedocument.presentationml.presProps+xml"/>
  <Override PartName="/ppt/theme/theme14.xml" ContentType="application/vnd.openxmlformats-officedocument.theme+xml"/>
  <Override PartName="/ppt/theme/theme4.xml" ContentType="application/vnd.openxmlformats-officedocument.theme+xml"/>
  <Override PartName="/ppt/theme/theme1.xml" ContentType="application/vnd.openxmlformats-officedocument.theme+xml"/>
  <Override PartName="/ppt/theme/theme11.xml" ContentType="application/vnd.openxmlformats-officedocument.theme+xml"/>
  <Override PartName="/ppt/theme/theme2.xml" ContentType="application/vnd.openxmlformats-officedocument.theme+xml"/>
  <Override PartName="/ppt/theme/theme12.xml" ContentType="application/vnd.openxmlformats-officedocument.theme+xml"/>
  <Override PartName="/ppt/theme/theme3.xml" ContentType="application/vnd.openxmlformats-officedocument.theme+xml"/>
  <Override PartName="/ppt/theme/theme13.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10.xml" ContentType="application/vnd.openxmlformats-officedocument.theme+xml"/>
  <Override PartName="/ppt/theme/theme9.xml" ContentType="application/vnd.openxmlformats-officedocument.theme+xml"/>
  <Override PartName="/ppt/_rels/presentation.xml.rels" ContentType="application/vnd.openxmlformats-package.relationships+xml"/>
  <Override PartName="/ppt/media/image13.png" ContentType="image/png"/>
  <Override PartName="/ppt/media/image9.png" ContentType="image/png"/>
  <Override PartName="/ppt/media/image18.png" ContentType="image/png"/>
  <Override PartName="/ppt/media/image20.png" ContentType="image/png"/>
  <Override PartName="/ppt/media/image12.png" ContentType="image/png"/>
  <Override PartName="/ppt/media/image8.png" ContentType="image/png"/>
  <Override PartName="/ppt/media/image17.png" ContentType="image/png"/>
  <Override PartName="/ppt/media/image11.png" ContentType="image/png"/>
  <Override PartName="/ppt/media/image29.wmf" ContentType="image/x-wmf"/>
  <Override PartName="/ppt/media/image7.png" ContentType="image/png"/>
  <Override PartName="/ppt/media/image16.png" ContentType="image/png"/>
  <Override PartName="/ppt/media/image6.wmf" ContentType="image/x-wmf"/>
  <Override PartName="/ppt/media/image10.png" ContentType="image/png"/>
  <Override PartName="/ppt/media/image1.png" ContentType="image/png"/>
  <Override PartName="/ppt/media/image28.wmf" ContentType="image/x-wmf"/>
  <Override PartName="/ppt/media/image5.wmf" ContentType="image/x-wmf"/>
  <Override PartName="/ppt/media/image25.png" ContentType="image/png"/>
  <Override PartName="/ppt/media/image24.png" ContentType="image/png"/>
  <Override PartName="/ppt/media/image23.wmf" ContentType="image/x-wmf"/>
  <Override PartName="/ppt/media/image22.wmf" ContentType="image/x-wmf"/>
  <Override PartName="/ppt/media/image4.wmf" ContentType="image/x-wmf"/>
  <Override PartName="/ppt/media/image21.png" ContentType="image/png"/>
  <Override PartName="/ppt/media/image19.png" ContentType="image/png"/>
  <Override PartName="/ppt/media/image15.png" ContentType="image/png"/>
  <Override PartName="/ppt/media/image14.png" ContentType="image/png"/>
  <Override PartName="/ppt/media/image26.png" ContentType="image/png"/>
  <Override PartName="/ppt/media/image2.wmf" ContentType="image/x-wmf"/>
  <Override PartName="/ppt/media/image27.png" ContentType="image/png"/>
  <Override PartName="/ppt/media/image3.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doc" ContentType="application/msword"/>
  <Override PartName="/ppt/embeddings/oleObject1.bin" ContentType="application/vnd.openxmlformats-officedocument.oleObject"/>
  <Override PartName="/ppt/embeddings/oleObject2.bin" ContentType="application/vnd.openxmlformats-officedocument.oleObject"/>
  <Override PartName="/ppt/slideLayouts/slideLayout9.xml" ContentType="application/vnd.openxmlformats-officedocument.presentationml.slideLayout+xml"/>
  <Override PartName="/ppt/slideLayouts/slideLayout13.xml" ContentType="application/vnd.openxmlformats-officedocument.presentationml.slideLayout+xml"/>
  <Override PartName="/ppt/slideLayouts/slideLayout8.xml" ContentType="application/vnd.openxmlformats-officedocument.presentationml.slideLayout+xml"/>
  <Override PartName="/ppt/slideLayouts/slideLayout12.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_rels/slideLayout9.xml.rels" ContentType="application/vnd.openxmlformats-package.relationships+xml"/>
  <Override PartName="/ppt/slideLayouts/_rels/slideLayout13.xml.rels" ContentType="application/vnd.openxmlformats-package.relationships+xml"/>
  <Override PartName="/ppt/slideLayouts/_rels/slideLayout5.xml.rels" ContentType="application/vnd.openxmlformats-package.relationships+xml"/>
  <Override PartName="/ppt/slideLayouts/_rels/slideLayout8.xml.rels" ContentType="application/vnd.openxmlformats-package.relationships+xml"/>
  <Override PartName="/ppt/slideLayouts/_rels/slideLayout12.xml.rels" ContentType="application/vnd.openxmlformats-package.relationships+xml"/>
  <Override PartName="/ppt/slideLayouts/_rels/slideLayout4.xml.rels" ContentType="application/vnd.openxmlformats-package.relationships+xml"/>
  <Override PartName="/ppt/slideLayouts/_rels/slideLayout7.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6.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_rels/slide15.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27.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35.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19.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22.xml" ContentType="application/vnd.openxmlformats-officedocument.presentationml.slide+xml"/>
  <Override PartName="/ppt/slides/slide34.xml" ContentType="application/vnd.openxmlformats-officedocument.presentationml.slide+xml"/>
  <Override PartName="/ppt/slides/slide23.xml" ContentType="application/vnd.openxmlformats-officedocument.presentationml.slide+xml"/>
  <Override PartName="/ppt/slides/slide35.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notesSlides/_rels/notesSlide30.xml.rels" ContentType="application/vnd.openxmlformats-package.relationships+xml"/>
  <Override PartName="/ppt/notesSlides/_rels/notesSlide29.xml.rels" ContentType="application/vnd.openxmlformats-package.relationships+xml"/>
  <Override PartName="/ppt/notesSlides/_rels/notesSlide28.xml.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Lst>
  <p:notesMasterIdLst>
    <p:notesMasterId r:id="rId15"/>
  </p:notes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Lst>
  <p:sldSz cx="9144000" cy="6858000"/>
  <p:notesSz cx="7099300" cy="102346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notesMaster" Target="notesMasters/notesMaster1.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14.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3"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54"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55"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56" name="PlaceHolder 4"/>
          <p:cNvSpPr>
            <a:spLocks noGrp="1"/>
          </p:cNvSpPr>
          <p:nvPr>
            <p:ph type="dt" idx="1"/>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57" name="PlaceHolder 5"/>
          <p:cNvSpPr>
            <a:spLocks noGrp="1"/>
          </p:cNvSpPr>
          <p:nvPr>
            <p:ph type="ftr" idx="2"/>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8" name="PlaceHolder 6"/>
          <p:cNvSpPr>
            <a:spLocks noGrp="1"/>
          </p:cNvSpPr>
          <p:nvPr>
            <p:ph type="sldNum" idx="3"/>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6FF9E8E8-D044-4848-9A70-E69AB7497A0A}"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8.xml.rels><?xml version="1.0" encoding="UTF-8"?>
<Relationships xmlns="http://schemas.openxmlformats.org/package/2006/relationships"><Relationship Id="rId1" Type="http://schemas.openxmlformats.org/officeDocument/2006/relationships/slide" Target="../slides/slide28.xml"/><Relationship Id="rId2" Type="http://schemas.openxmlformats.org/officeDocument/2006/relationships/notesMaster" Target="../notesMasters/notesMaster1.xml"/>
</Relationships>
</file>

<file path=ppt/notesSlides/_rels/notesSlide29.xml.rels><?xml version="1.0" encoding="UTF-8"?>
<Relationships xmlns="http://schemas.openxmlformats.org/package/2006/relationships"><Relationship Id="rId1" Type="http://schemas.openxmlformats.org/officeDocument/2006/relationships/slide" Target="../slides/slide29.xml"/><Relationship Id="rId2" Type="http://schemas.openxmlformats.org/officeDocument/2006/relationships/notesMaster" Target="../notesMasters/notesMaster1.xml"/>
</Relationships>
</file>

<file path=ppt/notesSlides/_rels/notesSlide30.xml.rels><?xml version="1.0" encoding="UTF-8"?>
<Relationships xmlns="http://schemas.openxmlformats.org/package/2006/relationships"><Relationship Id="rId1" Type="http://schemas.openxmlformats.org/officeDocument/2006/relationships/slide" Target="../slides/slide30.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sldNum" idx="4"/>
          </p:nvPr>
        </p:nvSpPr>
        <p:spPr>
          <a:xfrm>
            <a:off x="4022640" y="9721800"/>
            <a:ext cx="3075840" cy="511920"/>
          </a:xfrm>
          <a:prstGeom prst="rect">
            <a:avLst/>
          </a:prstGeom>
          <a:noFill/>
          <a:ln w="9360">
            <a:noFill/>
          </a:ln>
        </p:spPr>
        <p:txBody>
          <a:bodyPr numCol="1" spcCol="0" lIns="96120" rIns="96120" tIns="47880" bIns="47880" anchor="b">
            <a:noAutofit/>
          </a:bodyPr>
          <a:lstStyle>
            <a:lvl1pPr indent="0" algn="r" defTabSz="961920">
              <a:lnSpc>
                <a:spcPct val="100000"/>
              </a:lnSpc>
              <a:buNone/>
              <a:tabLst>
                <a:tab algn="l" pos="0"/>
              </a:tabLst>
              <a:defRPr b="0" lang="de-DE" sz="1300" spc="-1" strike="noStrike">
                <a:solidFill>
                  <a:schemeClr val="dk1"/>
                </a:solidFill>
                <a:latin typeface="Times New Roman"/>
              </a:defRPr>
            </a:lvl1pPr>
          </a:lstStyle>
          <a:p>
            <a:pPr indent="0" algn="r" defTabSz="961920">
              <a:lnSpc>
                <a:spcPct val="100000"/>
              </a:lnSpc>
              <a:buNone/>
              <a:tabLst>
                <a:tab algn="l" pos="0"/>
              </a:tabLst>
            </a:pPr>
            <a:fld id="{2CC43D2F-78F0-40C9-AB51-0F12C0A0C3CB}" type="slidenum">
              <a:rPr b="0" lang="de-DE" sz="1300" spc="-1" strike="noStrike">
                <a:solidFill>
                  <a:schemeClr val="dk1"/>
                </a:solidFill>
                <a:latin typeface="Times New Roman"/>
              </a:rPr>
              <a:t>&lt;number&gt;</a:t>
            </a:fld>
            <a:endParaRPr b="0" lang="en-GB" sz="1300" spc="-1" strike="noStrike">
              <a:solidFill>
                <a:srgbClr val="000000"/>
              </a:solidFill>
              <a:latin typeface="Times New Roman"/>
            </a:endParaRPr>
          </a:p>
        </p:txBody>
      </p:sp>
      <p:sp>
        <p:nvSpPr>
          <p:cNvPr id="552" name="PlaceHolder 2"/>
          <p:cNvSpPr>
            <a:spLocks noGrp="1"/>
          </p:cNvSpPr>
          <p:nvPr>
            <p:ph type="sldImg"/>
          </p:nvPr>
        </p:nvSpPr>
        <p:spPr>
          <a:xfrm>
            <a:off x="227160" y="317520"/>
            <a:ext cx="6573240" cy="4930200"/>
          </a:xfrm>
          <a:prstGeom prst="rect">
            <a:avLst/>
          </a:prstGeom>
          <a:ln w="0">
            <a:noFill/>
          </a:ln>
        </p:spPr>
      </p:sp>
      <p:sp>
        <p:nvSpPr>
          <p:cNvPr id="553" name="PlaceHolder 3"/>
          <p:cNvSpPr>
            <a:spLocks noGrp="1"/>
          </p:cNvSpPr>
          <p:nvPr>
            <p:ph type="body"/>
          </p:nvPr>
        </p:nvSpPr>
        <p:spPr>
          <a:xfrm>
            <a:off x="407880" y="5565600"/>
            <a:ext cx="5961960" cy="3901320"/>
          </a:xfrm>
          <a:prstGeom prst="rect">
            <a:avLst/>
          </a:prstGeom>
          <a:noFill/>
          <a:ln w="9360">
            <a:noFill/>
          </a:ln>
        </p:spPr>
        <p:txBody>
          <a:bodyPr numCol="1" spcCol="0" lIns="96120" rIns="96120" tIns="47880" bIns="47880" anchor="t">
            <a:noAutofit/>
          </a:bodyPr>
          <a:p>
            <a:pPr marL="216000" indent="-216000">
              <a:buNone/>
            </a:pPr>
            <a:endParaRPr b="0" lang="en-GB" sz="1800" spc="-1" strike="noStrike">
              <a:solidFill>
                <a:srgbClr val="000000"/>
              </a:solidFill>
              <a:latin typeface="Arial"/>
            </a:endParaRP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4" name="PlaceHolder 1"/>
          <p:cNvSpPr>
            <a:spLocks noGrp="1"/>
          </p:cNvSpPr>
          <p:nvPr>
            <p:ph type="sldNum" idx="5"/>
          </p:nvPr>
        </p:nvSpPr>
        <p:spPr>
          <a:xfrm>
            <a:off x="4022640" y="9721800"/>
            <a:ext cx="3075840" cy="511920"/>
          </a:xfrm>
          <a:prstGeom prst="rect">
            <a:avLst/>
          </a:prstGeom>
          <a:noFill/>
          <a:ln w="9360">
            <a:noFill/>
          </a:ln>
        </p:spPr>
        <p:txBody>
          <a:bodyPr numCol="1" spcCol="0" lIns="96120" rIns="96120" tIns="47880" bIns="47880" anchor="b">
            <a:noAutofit/>
          </a:bodyPr>
          <a:lstStyle>
            <a:lvl1pPr indent="0" algn="r" defTabSz="961920">
              <a:lnSpc>
                <a:spcPct val="100000"/>
              </a:lnSpc>
              <a:buNone/>
              <a:tabLst>
                <a:tab algn="l" pos="0"/>
              </a:tabLst>
              <a:defRPr b="0" lang="de-DE" sz="1300" spc="-1" strike="noStrike">
                <a:solidFill>
                  <a:schemeClr val="dk1"/>
                </a:solidFill>
                <a:latin typeface="Times New Roman"/>
              </a:defRPr>
            </a:lvl1pPr>
          </a:lstStyle>
          <a:p>
            <a:pPr indent="0" algn="r" defTabSz="961920">
              <a:lnSpc>
                <a:spcPct val="100000"/>
              </a:lnSpc>
              <a:buNone/>
              <a:tabLst>
                <a:tab algn="l" pos="0"/>
              </a:tabLst>
            </a:pPr>
            <a:fld id="{1FC9EE9A-99E8-421A-BACF-2D82F6287403}" type="slidenum">
              <a:rPr b="0" lang="de-DE" sz="1300" spc="-1" strike="noStrike">
                <a:solidFill>
                  <a:schemeClr val="dk1"/>
                </a:solidFill>
                <a:latin typeface="Times New Roman"/>
              </a:rPr>
              <a:t>&lt;number&gt;</a:t>
            </a:fld>
            <a:endParaRPr b="0" lang="en-GB" sz="1300" spc="-1" strike="noStrike">
              <a:solidFill>
                <a:srgbClr val="000000"/>
              </a:solidFill>
              <a:latin typeface="Times New Roman"/>
            </a:endParaRPr>
          </a:p>
        </p:txBody>
      </p:sp>
      <p:sp>
        <p:nvSpPr>
          <p:cNvPr id="555" name="PlaceHolder 2"/>
          <p:cNvSpPr>
            <a:spLocks noGrp="1"/>
          </p:cNvSpPr>
          <p:nvPr>
            <p:ph type="sldImg"/>
          </p:nvPr>
        </p:nvSpPr>
        <p:spPr>
          <a:xfrm>
            <a:off x="227160" y="316080"/>
            <a:ext cx="6573240" cy="4930200"/>
          </a:xfrm>
          <a:prstGeom prst="rect">
            <a:avLst/>
          </a:prstGeom>
          <a:ln w="0">
            <a:noFill/>
          </a:ln>
        </p:spPr>
      </p:sp>
      <p:sp>
        <p:nvSpPr>
          <p:cNvPr id="556" name="PlaceHolder 3"/>
          <p:cNvSpPr>
            <a:spLocks noGrp="1"/>
          </p:cNvSpPr>
          <p:nvPr>
            <p:ph type="body"/>
          </p:nvPr>
        </p:nvSpPr>
        <p:spPr>
          <a:xfrm>
            <a:off x="407880" y="5565600"/>
            <a:ext cx="5961960" cy="3898080"/>
          </a:xfrm>
          <a:prstGeom prst="rect">
            <a:avLst/>
          </a:prstGeom>
          <a:noFill/>
          <a:ln w="9360">
            <a:noFill/>
          </a:ln>
        </p:spPr>
        <p:txBody>
          <a:bodyPr numCol="1" spcCol="0" lIns="96120" rIns="96120" tIns="47880" bIns="47880" anchor="t">
            <a:noAutofit/>
          </a:bodyPr>
          <a:p>
            <a:pPr marL="216000" indent="-216000">
              <a:buNone/>
            </a:pPr>
            <a:endParaRPr b="0" lang="en-GB" sz="1800" spc="-1" strike="noStrike">
              <a:solidFill>
                <a:srgbClr val="000000"/>
              </a:solidFill>
              <a:latin typeface="Arial"/>
            </a:endParaRP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7" name="PlaceHolder 1"/>
          <p:cNvSpPr>
            <a:spLocks noGrp="1"/>
          </p:cNvSpPr>
          <p:nvPr>
            <p:ph type="sldNum" idx="6"/>
          </p:nvPr>
        </p:nvSpPr>
        <p:spPr>
          <a:xfrm>
            <a:off x="4022640" y="9721800"/>
            <a:ext cx="3075840" cy="511920"/>
          </a:xfrm>
          <a:prstGeom prst="rect">
            <a:avLst/>
          </a:prstGeom>
          <a:noFill/>
          <a:ln w="9360">
            <a:noFill/>
          </a:ln>
        </p:spPr>
        <p:txBody>
          <a:bodyPr numCol="1" spcCol="0" lIns="96120" rIns="96120" tIns="47880" bIns="47880" anchor="b">
            <a:noAutofit/>
          </a:bodyPr>
          <a:lstStyle>
            <a:lvl1pPr indent="0" algn="r" defTabSz="961920">
              <a:lnSpc>
                <a:spcPct val="100000"/>
              </a:lnSpc>
              <a:buNone/>
              <a:tabLst>
                <a:tab algn="l" pos="0"/>
              </a:tabLst>
              <a:defRPr b="0" lang="de-DE" sz="1300" spc="-1" strike="noStrike">
                <a:solidFill>
                  <a:schemeClr val="dk1"/>
                </a:solidFill>
                <a:latin typeface="Times New Roman"/>
              </a:defRPr>
            </a:lvl1pPr>
          </a:lstStyle>
          <a:p>
            <a:pPr indent="0" algn="r" defTabSz="961920">
              <a:lnSpc>
                <a:spcPct val="100000"/>
              </a:lnSpc>
              <a:buNone/>
              <a:tabLst>
                <a:tab algn="l" pos="0"/>
              </a:tabLst>
            </a:pPr>
            <a:fld id="{33508EED-333E-45AE-A03F-14B60E7D1FE6}" type="slidenum">
              <a:rPr b="0" lang="de-DE" sz="1300" spc="-1" strike="noStrike">
                <a:solidFill>
                  <a:schemeClr val="dk1"/>
                </a:solidFill>
                <a:latin typeface="Times New Roman"/>
              </a:rPr>
              <a:t>&lt;number&gt;</a:t>
            </a:fld>
            <a:endParaRPr b="0" lang="en-GB" sz="1300" spc="-1" strike="noStrike">
              <a:solidFill>
                <a:srgbClr val="000000"/>
              </a:solidFill>
              <a:latin typeface="Times New Roman"/>
            </a:endParaRPr>
          </a:p>
        </p:txBody>
      </p:sp>
      <p:sp>
        <p:nvSpPr>
          <p:cNvPr id="558" name="PlaceHolder 2"/>
          <p:cNvSpPr>
            <a:spLocks noGrp="1"/>
          </p:cNvSpPr>
          <p:nvPr>
            <p:ph type="sldImg"/>
          </p:nvPr>
        </p:nvSpPr>
        <p:spPr>
          <a:xfrm>
            <a:off x="227160" y="316080"/>
            <a:ext cx="6573240" cy="4930200"/>
          </a:xfrm>
          <a:prstGeom prst="rect">
            <a:avLst/>
          </a:prstGeom>
          <a:ln w="0">
            <a:noFill/>
          </a:ln>
        </p:spPr>
      </p:sp>
      <p:sp>
        <p:nvSpPr>
          <p:cNvPr id="559" name="PlaceHolder 3"/>
          <p:cNvSpPr>
            <a:spLocks noGrp="1"/>
          </p:cNvSpPr>
          <p:nvPr>
            <p:ph type="body"/>
          </p:nvPr>
        </p:nvSpPr>
        <p:spPr>
          <a:xfrm>
            <a:off x="407880" y="5565600"/>
            <a:ext cx="5961960" cy="3898080"/>
          </a:xfrm>
          <a:prstGeom prst="rect">
            <a:avLst/>
          </a:prstGeom>
          <a:noFill/>
          <a:ln w="9360">
            <a:noFill/>
          </a:ln>
        </p:spPr>
        <p:txBody>
          <a:bodyPr numCol="1" spcCol="0" lIns="96120" rIns="96120" tIns="47880" bIns="47880" anchor="t">
            <a:noAutofit/>
          </a:bodyPr>
          <a:p>
            <a:pPr marL="216000" indent="-216000">
              <a:buNone/>
            </a:pPr>
            <a:endParaRPr b="0" lang="en-GB" sz="1800" spc="-1" strike="noStrike">
              <a:solidFill>
                <a:srgbClr val="000000"/>
              </a:solidFill>
              <a:latin typeface="Arial"/>
            </a:endParaRP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0" name="PlaceHolder 1"/>
          <p:cNvSpPr>
            <a:spLocks noGrp="1"/>
          </p:cNvSpPr>
          <p:nvPr>
            <p:ph type="sldNum" idx="7"/>
          </p:nvPr>
        </p:nvSpPr>
        <p:spPr>
          <a:xfrm>
            <a:off x="4022640" y="9721800"/>
            <a:ext cx="3075840" cy="511920"/>
          </a:xfrm>
          <a:prstGeom prst="rect">
            <a:avLst/>
          </a:prstGeom>
          <a:noFill/>
          <a:ln w="9360">
            <a:noFill/>
          </a:ln>
        </p:spPr>
        <p:txBody>
          <a:bodyPr numCol="1" spcCol="0" lIns="96120" rIns="96120" tIns="47880" bIns="47880" anchor="b">
            <a:noAutofit/>
          </a:bodyPr>
          <a:lstStyle>
            <a:lvl1pPr indent="0" algn="r" defTabSz="961920">
              <a:lnSpc>
                <a:spcPct val="100000"/>
              </a:lnSpc>
              <a:buNone/>
              <a:tabLst>
                <a:tab algn="l" pos="0"/>
              </a:tabLst>
              <a:defRPr b="0" lang="de-DE" sz="1300" spc="-1" strike="noStrike">
                <a:solidFill>
                  <a:schemeClr val="dk1"/>
                </a:solidFill>
                <a:latin typeface="Times New Roman"/>
              </a:defRPr>
            </a:lvl1pPr>
          </a:lstStyle>
          <a:p>
            <a:pPr indent="0" algn="r" defTabSz="961920">
              <a:lnSpc>
                <a:spcPct val="100000"/>
              </a:lnSpc>
              <a:buNone/>
              <a:tabLst>
                <a:tab algn="l" pos="0"/>
              </a:tabLst>
            </a:pPr>
            <a:fld id="{B48E61A6-5990-40CD-A00C-BCB94294C0AE}" type="slidenum">
              <a:rPr b="0" lang="de-DE" sz="1300" spc="-1" strike="noStrike">
                <a:solidFill>
                  <a:schemeClr val="dk1"/>
                </a:solidFill>
                <a:latin typeface="Times New Roman"/>
              </a:rPr>
              <a:t>&lt;number&gt;</a:t>
            </a:fld>
            <a:endParaRPr b="0" lang="en-GB" sz="1300" spc="-1" strike="noStrike">
              <a:solidFill>
                <a:srgbClr val="000000"/>
              </a:solidFill>
              <a:latin typeface="Times New Roman"/>
            </a:endParaRPr>
          </a:p>
        </p:txBody>
      </p:sp>
      <p:sp>
        <p:nvSpPr>
          <p:cNvPr id="561" name="PlaceHolder 2"/>
          <p:cNvSpPr>
            <a:spLocks noGrp="1"/>
          </p:cNvSpPr>
          <p:nvPr>
            <p:ph type="sldImg"/>
          </p:nvPr>
        </p:nvSpPr>
        <p:spPr>
          <a:xfrm>
            <a:off x="227160" y="316080"/>
            <a:ext cx="6573240" cy="4930200"/>
          </a:xfrm>
          <a:prstGeom prst="rect">
            <a:avLst/>
          </a:prstGeom>
          <a:ln w="0">
            <a:noFill/>
          </a:ln>
        </p:spPr>
      </p:sp>
      <p:sp>
        <p:nvSpPr>
          <p:cNvPr id="562" name="PlaceHolder 3"/>
          <p:cNvSpPr>
            <a:spLocks noGrp="1"/>
          </p:cNvSpPr>
          <p:nvPr>
            <p:ph type="body"/>
          </p:nvPr>
        </p:nvSpPr>
        <p:spPr>
          <a:xfrm>
            <a:off x="407880" y="5565600"/>
            <a:ext cx="5961960" cy="3898080"/>
          </a:xfrm>
          <a:prstGeom prst="rect">
            <a:avLst/>
          </a:prstGeom>
          <a:noFill/>
          <a:ln w="9360">
            <a:noFill/>
          </a:ln>
        </p:spPr>
        <p:txBody>
          <a:bodyPr numCol="1" spcCol="0" lIns="96120" rIns="96120" tIns="47880" bIns="47880" anchor="t">
            <a:noAutofit/>
          </a:bodyPr>
          <a:p>
            <a:pPr marL="216000" indent="-216000">
              <a:buNone/>
            </a:pPr>
            <a:endParaRPr b="0" lang="en-GB" sz="1800" spc="-1" strike="noStrike">
              <a:solidFill>
                <a:srgbClr val="000000"/>
              </a:solidFill>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elfolie">
    <p:spTree>
      <p:nvGrpSpPr>
        <p:cNvPr id="1" name=""/>
        <p:cNvGrpSpPr/>
        <p:nvPr/>
      </p:nvGrpSpPr>
      <p:grpSpPr>
        <a:xfrm>
          <a:off x="0" y="0"/>
          <a:ext cx="0" cy="0"/>
          <a:chOff x="0" y="0"/>
          <a:chExt cx="0" cy="0"/>
        </a:xfrm>
      </p:grpSpPr>
      <p:sp>
        <p:nvSpPr>
          <p:cNvPr id="4" name="PlaceHolder 1"/>
          <p:cNvSpPr>
            <a:spLocks noGrp="1"/>
          </p:cNvSpPr>
          <p:nvPr>
            <p:ph type="title"/>
          </p:nvPr>
        </p:nvSpPr>
        <p:spPr>
          <a:xfrm>
            <a:off x="1908000" y="380880"/>
            <a:ext cx="6766920" cy="9597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5"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Nur Titel">
    <p:spTree>
      <p:nvGrpSpPr>
        <p:cNvPr id="1" name=""/>
        <p:cNvGrpSpPr/>
        <p:nvPr/>
      </p:nvGrpSpPr>
      <p:grpSpPr>
        <a:xfrm>
          <a:off x="0" y="0"/>
          <a:ext cx="0" cy="0"/>
          <a:chOff x="0" y="0"/>
          <a:chExt cx="0" cy="0"/>
        </a:xfrm>
      </p:grpSpPr>
      <p:sp>
        <p:nvSpPr>
          <p:cNvPr id="46" name="PlaceHolder 1"/>
          <p:cNvSpPr>
            <a:spLocks noGrp="1"/>
          </p:cNvSpPr>
          <p:nvPr>
            <p:ph type="title"/>
          </p:nvPr>
        </p:nvSpPr>
        <p:spPr>
          <a:xfrm>
            <a:off x="1908000" y="380880"/>
            <a:ext cx="6766920" cy="9597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Leer">
    <p:spTree>
      <p:nvGrpSpPr>
        <p:cNvPr id="1" name=""/>
        <p:cNvGrpSpPr/>
        <p:nvPr/>
      </p:nvGrpSpPr>
      <p:grpSpPr>
        <a:xfrm>
          <a:off x="0" y="0"/>
          <a:ext cx="0" cy="0"/>
          <a:chOff x="0" y="0"/>
          <a:chExt cx="0" cy="0"/>
        </a:xfrm>
      </p:grpSpPr>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Inhalt mit Überschrift">
    <p:spTree>
      <p:nvGrpSpPr>
        <p:cNvPr id="1" name=""/>
        <p:cNvGrpSpPr/>
        <p:nvPr/>
      </p:nvGrpSpPr>
      <p:grpSpPr>
        <a:xfrm>
          <a:off x="0" y="0"/>
          <a:ext cx="0" cy="0"/>
          <a:chOff x="0" y="0"/>
          <a:chExt cx="0" cy="0"/>
        </a:xfrm>
      </p:grpSpPr>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ild mit Überschrif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Titel und vertikaler Text">
    <p:spTree>
      <p:nvGrpSpPr>
        <p:cNvPr id="1" name=""/>
        <p:cNvGrpSpPr/>
        <p:nvPr/>
      </p:nvGrpSpPr>
      <p:grpSpPr>
        <a:xfrm>
          <a:off x="0" y="0"/>
          <a:ext cx="0" cy="0"/>
          <a:chOff x="0" y="0"/>
          <a:chExt cx="0" cy="0"/>
        </a:xfrm>
      </p:grpSpPr>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Vertikaler Titel und Text">
    <p:spTree>
      <p:nvGrpSpPr>
        <p:cNvPr id="1" name=""/>
        <p:cNvGrpSpPr/>
        <p:nvPr/>
      </p:nvGrpSpPr>
      <p:grpSpPr>
        <a:xfrm>
          <a:off x="0" y="0"/>
          <a:ext cx="0" cy="0"/>
          <a:chOff x="0" y="0"/>
          <a:chExt cx="0" cy="0"/>
        </a:xfrm>
      </p:grpSpPr>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Titel und Tabelle">
    <p:spTree>
      <p:nvGrpSpPr>
        <p:cNvPr id="1" name=""/>
        <p:cNvGrpSpPr/>
        <p:nvPr/>
      </p:nvGrpSpPr>
      <p:grpSpPr>
        <a:xfrm>
          <a:off x="0" y="0"/>
          <a:ext cx="0" cy="0"/>
          <a:chOff x="0" y="0"/>
          <a:chExt cx="0" cy="0"/>
        </a:xfrm>
      </p:grpSpPr>
      <p:sp>
        <p:nvSpPr>
          <p:cNvPr id="14" name="PlaceHolder 1"/>
          <p:cNvSpPr>
            <a:spLocks noGrp="1"/>
          </p:cNvSpPr>
          <p:nvPr>
            <p:ph type="title"/>
          </p:nvPr>
        </p:nvSpPr>
        <p:spPr>
          <a:xfrm>
            <a:off x="1908000" y="380880"/>
            <a:ext cx="6766920" cy="9597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Obj" preserve="1">
  <p:cSld name="Titel, Text und Inhalt">
    <p:spTree>
      <p:nvGrpSpPr>
        <p:cNvPr id="1" name=""/>
        <p:cNvGrpSpPr/>
        <p:nvPr/>
      </p:nvGrpSpPr>
      <p:grpSpPr>
        <a:xfrm>
          <a:off x="0" y="0"/>
          <a:ext cx="0" cy="0"/>
          <a:chOff x="0" y="0"/>
          <a:chExt cx="0" cy="0"/>
        </a:xfrm>
      </p:grpSpPr>
      <p:sp>
        <p:nvSpPr>
          <p:cNvPr id="21" name="PlaceHolder 1"/>
          <p:cNvSpPr>
            <a:spLocks noGrp="1"/>
          </p:cNvSpPr>
          <p:nvPr>
            <p:ph type="title"/>
          </p:nvPr>
        </p:nvSpPr>
        <p:spPr>
          <a:xfrm>
            <a:off x="1908000" y="380880"/>
            <a:ext cx="6766920" cy="9597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2"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23" name="PlaceHolder 3"/>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el und Inhalt">
    <p:spTree>
      <p:nvGrpSpPr>
        <p:cNvPr id="1" name=""/>
        <p:cNvGrpSpPr/>
        <p:nvPr/>
      </p:nvGrpSpPr>
      <p:grpSpPr>
        <a:xfrm>
          <a:off x="0" y="0"/>
          <a:ext cx="0" cy="0"/>
          <a:chOff x="0" y="0"/>
          <a:chExt cx="0" cy="0"/>
        </a:xfrm>
      </p:grpSpPr>
      <p:sp>
        <p:nvSpPr>
          <p:cNvPr id="28" name="PlaceHolder 1"/>
          <p:cNvSpPr>
            <a:spLocks noGrp="1"/>
          </p:cNvSpPr>
          <p:nvPr>
            <p:ph type="title"/>
          </p:nvPr>
        </p:nvSpPr>
        <p:spPr>
          <a:xfrm>
            <a:off x="1908000" y="380880"/>
            <a:ext cx="6766920" cy="9597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Abschnittsüberschrift">
    <p:spTree>
      <p:nvGrpSpPr>
        <p:cNvPr id="1" name=""/>
        <p:cNvGrpSpPr/>
        <p:nvPr/>
      </p:nvGrpSpPr>
      <p:grpSpPr>
        <a:xfrm>
          <a:off x="0" y="0"/>
          <a:ext cx="0" cy="0"/>
          <a:chOff x="0" y="0"/>
          <a:chExt cx="0" cy="0"/>
        </a:xfrm>
      </p:grpSpPr>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Zwei Inhalte">
    <p:spTree>
      <p:nvGrpSpPr>
        <p:cNvPr id="1" name=""/>
        <p:cNvGrpSpPr/>
        <p:nvPr/>
      </p:nvGrpSpPr>
      <p:grpSpPr>
        <a:xfrm>
          <a:off x="0" y="0"/>
          <a:ext cx="0" cy="0"/>
          <a:chOff x="0" y="0"/>
          <a:chExt cx="0" cy="0"/>
        </a:xfrm>
      </p:grpSpPr>
      <p:sp>
        <p:nvSpPr>
          <p:cNvPr id="37" name="PlaceHolder 1"/>
          <p:cNvSpPr>
            <a:spLocks noGrp="1"/>
          </p:cNvSpPr>
          <p:nvPr>
            <p:ph type="title"/>
          </p:nvPr>
        </p:nvSpPr>
        <p:spPr>
          <a:xfrm>
            <a:off x="1908000" y="380880"/>
            <a:ext cx="6766920" cy="9597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38"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39"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Vergleich">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0" name="Text Box 14"/>
          <p:cNvSpPr/>
          <p:nvPr/>
        </p:nvSpPr>
        <p:spPr>
          <a:xfrm>
            <a:off x="762120" y="6248520"/>
            <a:ext cx="60876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DD92975D-6DF7-416D-AC36-F2FD60A8CCD9}" type="slidenum">
              <a:rPr b="0" lang="de-DE" sz="1000" spc="-1" strike="noStrike">
                <a:solidFill>
                  <a:schemeClr val="dk1"/>
                </a:solidFill>
                <a:latin typeface="Book Antiqua"/>
              </a:rPr>
              <a:t>19</a:t>
            </a:fld>
            <a:endParaRPr b="0" lang="en-GB" sz="1000" spc="-1" strike="noStrike">
              <a:solidFill>
                <a:srgbClr val="000000"/>
              </a:solidFill>
              <a:latin typeface="Arial"/>
            </a:endParaRPr>
          </a:p>
        </p:txBody>
      </p:sp>
      <p:pic>
        <p:nvPicPr>
          <p:cNvPr id="1" name="Picture 15" descr=""/>
          <p:cNvPicPr/>
          <p:nvPr/>
        </p:nvPicPr>
        <p:blipFill>
          <a:blip r:embed="rId2"/>
          <a:stretch/>
        </p:blipFill>
        <p:spPr>
          <a:xfrm>
            <a:off x="539640" y="606600"/>
            <a:ext cx="936000" cy="734400"/>
          </a:xfrm>
          <a:prstGeom prst="rect">
            <a:avLst/>
          </a:prstGeom>
          <a:ln w="0">
            <a:noFill/>
          </a:ln>
        </p:spPr>
      </p:pic>
      <p:sp>
        <p:nvSpPr>
          <p:cNvPr id="2" name="PlaceHolder 1"/>
          <p:cNvSpPr>
            <a:spLocks noGrp="1"/>
          </p:cNvSpPr>
          <p:nvPr>
            <p:ph type="title"/>
          </p:nvPr>
        </p:nvSpPr>
        <p:spPr>
          <a:xfrm>
            <a:off x="1908000" y="380880"/>
            <a:ext cx="6766920" cy="959760"/>
          </a:xfrm>
          <a:prstGeom prst="rect">
            <a:avLst/>
          </a:prstGeom>
          <a:noFill/>
          <a:ln w="0">
            <a:noFill/>
          </a:ln>
        </p:spPr>
        <p:txBody>
          <a:bodyPr numCol="1" spcCol="0"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3"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42" name="Text Box 14"/>
          <p:cNvSpPr/>
          <p:nvPr/>
        </p:nvSpPr>
        <p:spPr>
          <a:xfrm>
            <a:off x="762120" y="6248520"/>
            <a:ext cx="60876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1B650A05-8706-4523-BB89-ABEE6865F017}"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43" name="Picture 15" descr=""/>
          <p:cNvPicPr/>
          <p:nvPr/>
        </p:nvPicPr>
        <p:blipFill>
          <a:blip r:embed="rId2"/>
          <a:stretch/>
        </p:blipFill>
        <p:spPr>
          <a:xfrm>
            <a:off x="539640" y="606600"/>
            <a:ext cx="936000" cy="734400"/>
          </a:xfrm>
          <a:prstGeom prst="rect">
            <a:avLst/>
          </a:prstGeom>
          <a:ln w="0">
            <a:noFill/>
          </a:ln>
        </p:spPr>
      </p:pic>
      <p:sp>
        <p:nvSpPr>
          <p:cNvPr id="44" name="PlaceHolder 1"/>
          <p:cNvSpPr>
            <a:spLocks noGrp="1"/>
          </p:cNvSpPr>
          <p:nvPr>
            <p:ph type="title"/>
          </p:nvPr>
        </p:nvSpPr>
        <p:spPr>
          <a:xfrm>
            <a:off x="1908000" y="380880"/>
            <a:ext cx="6766920" cy="959760"/>
          </a:xfrm>
          <a:prstGeom prst="rect">
            <a:avLst/>
          </a:prstGeom>
          <a:noFill/>
          <a:ln w="0">
            <a:noFill/>
          </a:ln>
        </p:spPr>
        <p:txBody>
          <a:bodyPr numCol="1" spcCol="0"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45"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47" name="Text Box 14"/>
          <p:cNvSpPr/>
          <p:nvPr/>
        </p:nvSpPr>
        <p:spPr>
          <a:xfrm>
            <a:off x="762120" y="6248520"/>
            <a:ext cx="60876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B9F52F90-AA10-4277-9882-56B5FC49A3B3}"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48" name="Picture 15" descr=""/>
          <p:cNvPicPr/>
          <p:nvPr/>
        </p:nvPicPr>
        <p:blipFill>
          <a:blip r:embed="rId2"/>
          <a:stretch/>
        </p:blipFill>
        <p:spPr>
          <a:xfrm>
            <a:off x="539640" y="606600"/>
            <a:ext cx="936000" cy="734400"/>
          </a:xfrm>
          <a:prstGeom prst="rect">
            <a:avLst/>
          </a:prstGeom>
          <a:ln w="0">
            <a:noFill/>
          </a:ln>
        </p:spPr>
      </p:pic>
    </p:spTree>
  </p:cSld>
  <p:clrMap bg1="lt1" bg2="lt2" tx1="dk1"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49" name="Text Box 14"/>
          <p:cNvSpPr/>
          <p:nvPr/>
        </p:nvSpPr>
        <p:spPr>
          <a:xfrm>
            <a:off x="762120" y="6248520"/>
            <a:ext cx="60876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C246124F-8CCC-4F11-8095-8070FBD87C45}"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50" name="Picture 15" descr=""/>
          <p:cNvPicPr/>
          <p:nvPr/>
        </p:nvPicPr>
        <p:blipFill>
          <a:blip r:embed="rId2"/>
          <a:stretch/>
        </p:blipFill>
        <p:spPr>
          <a:xfrm>
            <a:off x="539640" y="606600"/>
            <a:ext cx="936000" cy="734400"/>
          </a:xfrm>
          <a:prstGeom prst="rect">
            <a:avLst/>
          </a:prstGeom>
          <a:ln w="0">
            <a:noFill/>
          </a:ln>
        </p:spPr>
      </p:pic>
    </p:spTree>
  </p:cSld>
  <p:clrMap bg1="lt1" bg2="lt2" tx1="dk1"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51" name="Text Box 14"/>
          <p:cNvSpPr/>
          <p:nvPr/>
        </p:nvSpPr>
        <p:spPr>
          <a:xfrm>
            <a:off x="762120" y="6248520"/>
            <a:ext cx="60876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C8599848-7599-4F03-BAF9-702400D20C68}"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52" name="Picture 15" descr=""/>
          <p:cNvPicPr/>
          <p:nvPr/>
        </p:nvPicPr>
        <p:blipFill>
          <a:blip r:embed="rId2"/>
          <a:stretch/>
        </p:blipFill>
        <p:spPr>
          <a:xfrm>
            <a:off x="539640" y="606600"/>
            <a:ext cx="936000" cy="734400"/>
          </a:xfrm>
          <a:prstGeom prst="rect">
            <a:avLst/>
          </a:prstGeom>
          <a:ln w="0">
            <a:noFill/>
          </a:ln>
        </p:spPr>
      </p:pic>
    </p:spTree>
  </p:cSld>
  <p:clrMap bg1="lt1" bg2="lt2" tx1="dk1" tx2="dk2" accent1="accent1" accent2="accent2" accent3="accent3" accent4="accent4" accent5="accent5" accent6="accent6" hlink="hlink" folHlink="folHlink"/>
  <p:sldLayoutIdLst>
    <p:sldLayoutId id="2147483673"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6" name="Text Box 14"/>
          <p:cNvSpPr/>
          <p:nvPr/>
        </p:nvSpPr>
        <p:spPr>
          <a:xfrm>
            <a:off x="762120" y="6248520"/>
            <a:ext cx="60876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28C995B1-A259-41AA-91A4-5CBA5FE56702}"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7" name="Picture 15" descr=""/>
          <p:cNvPicPr/>
          <p:nvPr/>
        </p:nvPicPr>
        <p:blipFill>
          <a:blip r:embed="rId2"/>
          <a:stretch/>
        </p:blipFill>
        <p:spPr>
          <a:xfrm>
            <a:off x="539640" y="606600"/>
            <a:ext cx="936000" cy="734400"/>
          </a:xfrm>
          <a:prstGeom prst="rect">
            <a:avLst/>
          </a:prstGeom>
          <a:ln w="0">
            <a:noFill/>
          </a:ln>
        </p:spPr>
      </p:pic>
    </p:spTree>
  </p:cSld>
  <p:clrMap bg1="lt1" bg2="lt2" tx1="dk1"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8" name="Text Box 14"/>
          <p:cNvSpPr/>
          <p:nvPr/>
        </p:nvSpPr>
        <p:spPr>
          <a:xfrm>
            <a:off x="762120" y="6248520"/>
            <a:ext cx="60876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7B645AE0-D889-4B61-A920-E15F74213BB9}"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9" name="Picture 15" descr=""/>
          <p:cNvPicPr/>
          <p:nvPr/>
        </p:nvPicPr>
        <p:blipFill>
          <a:blip r:embed="rId2"/>
          <a:stretch/>
        </p:blipFill>
        <p:spPr>
          <a:xfrm>
            <a:off x="539640" y="606600"/>
            <a:ext cx="936000" cy="734400"/>
          </a:xfrm>
          <a:prstGeom prst="rect">
            <a:avLst/>
          </a:prstGeom>
          <a:ln w="0">
            <a:noFill/>
          </a:ln>
        </p:spPr>
      </p:pic>
    </p:spTree>
  </p:cSld>
  <p:clrMap bg1="lt1" bg2="lt2" tx1="dk1"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10" name="Text Box 14"/>
          <p:cNvSpPr/>
          <p:nvPr/>
        </p:nvSpPr>
        <p:spPr>
          <a:xfrm>
            <a:off x="762120" y="6248520"/>
            <a:ext cx="60876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78A72090-B7E9-4421-B7C0-27C29DDFCBD1}"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11" name="Picture 15" descr=""/>
          <p:cNvPicPr/>
          <p:nvPr/>
        </p:nvPicPr>
        <p:blipFill>
          <a:blip r:embed="rId2"/>
          <a:stretch/>
        </p:blipFill>
        <p:spPr>
          <a:xfrm>
            <a:off x="539640" y="606600"/>
            <a:ext cx="936000" cy="734400"/>
          </a:xfrm>
          <a:prstGeom prst="rect">
            <a:avLst/>
          </a:prstGeom>
          <a:ln w="0">
            <a:noFill/>
          </a:ln>
        </p:spPr>
      </p:pic>
      <p:sp>
        <p:nvSpPr>
          <p:cNvPr id="12" name="PlaceHolder 1"/>
          <p:cNvSpPr>
            <a:spLocks noGrp="1"/>
          </p:cNvSpPr>
          <p:nvPr>
            <p:ph type="title"/>
          </p:nvPr>
        </p:nvSpPr>
        <p:spPr>
          <a:xfrm>
            <a:off x="1908000" y="380880"/>
            <a:ext cx="6766920" cy="959760"/>
          </a:xfrm>
          <a:prstGeom prst="rect">
            <a:avLst/>
          </a:prstGeom>
          <a:noFill/>
          <a:ln w="0">
            <a:noFill/>
          </a:ln>
        </p:spPr>
        <p:txBody>
          <a:bodyPr numCol="1" spcCol="0"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16" name="Text Box 14"/>
          <p:cNvSpPr/>
          <p:nvPr/>
        </p:nvSpPr>
        <p:spPr>
          <a:xfrm>
            <a:off x="762120" y="6248520"/>
            <a:ext cx="60876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1E6EC623-2B3C-4278-94F9-9CD338F78FEF}"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17" name="Picture 15" descr=""/>
          <p:cNvPicPr/>
          <p:nvPr/>
        </p:nvPicPr>
        <p:blipFill>
          <a:blip r:embed="rId2"/>
          <a:stretch/>
        </p:blipFill>
        <p:spPr>
          <a:xfrm>
            <a:off x="539640" y="606600"/>
            <a:ext cx="936000" cy="734400"/>
          </a:xfrm>
          <a:prstGeom prst="rect">
            <a:avLst/>
          </a:prstGeom>
          <a:ln w="0">
            <a:noFill/>
          </a:ln>
        </p:spPr>
      </p:pic>
      <p:sp>
        <p:nvSpPr>
          <p:cNvPr id="18" name="PlaceHolder 1"/>
          <p:cNvSpPr>
            <a:spLocks noGrp="1"/>
          </p:cNvSpPr>
          <p:nvPr>
            <p:ph type="title"/>
          </p:nvPr>
        </p:nvSpPr>
        <p:spPr>
          <a:xfrm>
            <a:off x="1908000" y="380880"/>
            <a:ext cx="6766920" cy="959760"/>
          </a:xfrm>
          <a:prstGeom prst="rect">
            <a:avLst/>
          </a:prstGeom>
          <a:noFill/>
          <a:ln w="0">
            <a:noFill/>
          </a:ln>
        </p:spPr>
        <p:txBody>
          <a:bodyPr numCol="1" spcCol="0"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9" name="PlaceHolder 2"/>
          <p:cNvSpPr>
            <a:spLocks noGrp="1"/>
          </p:cNvSpPr>
          <p:nvPr>
            <p:ph type="body"/>
          </p:nvPr>
        </p:nvSpPr>
        <p:spPr>
          <a:xfrm>
            <a:off x="457200" y="1604520"/>
            <a:ext cx="8228880" cy="3976920"/>
          </a:xfrm>
          <a:prstGeom prst="rect">
            <a:avLst/>
          </a:prstGeom>
          <a:noFill/>
          <a:ln w="0">
            <a:noFill/>
          </a:ln>
        </p:spPr>
        <p:txBody>
          <a:bodyPr numCol="1" spcCol="0"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20" name="PlaceHolder 3"/>
          <p:cNvSpPr>
            <a:spLocks noGrp="1"/>
          </p:cNvSpPr>
          <p:nvPr>
            <p:ph type="body"/>
          </p:nvPr>
        </p:nvSpPr>
        <p:spPr>
          <a:xfrm>
            <a:off x="457200" y="1604520"/>
            <a:ext cx="8228880" cy="3976920"/>
          </a:xfrm>
          <a:prstGeom prst="rect">
            <a:avLst/>
          </a:prstGeom>
          <a:noFill/>
          <a:ln w="0">
            <a:noFill/>
          </a:ln>
        </p:spPr>
        <p:txBody>
          <a:bodyPr numCol="1" spcCol="0"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24" name="Text Box 14"/>
          <p:cNvSpPr/>
          <p:nvPr/>
        </p:nvSpPr>
        <p:spPr>
          <a:xfrm>
            <a:off x="762120" y="6248520"/>
            <a:ext cx="60876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589D4A5A-65C2-44A3-BB01-5CA815851E95}"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25" name="Picture 15" descr=""/>
          <p:cNvPicPr/>
          <p:nvPr/>
        </p:nvPicPr>
        <p:blipFill>
          <a:blip r:embed="rId2"/>
          <a:stretch/>
        </p:blipFill>
        <p:spPr>
          <a:xfrm>
            <a:off x="539640" y="606600"/>
            <a:ext cx="936000" cy="734400"/>
          </a:xfrm>
          <a:prstGeom prst="rect">
            <a:avLst/>
          </a:prstGeom>
          <a:ln w="0">
            <a:noFill/>
          </a:ln>
        </p:spPr>
      </p:pic>
      <p:sp>
        <p:nvSpPr>
          <p:cNvPr id="26" name="PlaceHolder 1"/>
          <p:cNvSpPr>
            <a:spLocks noGrp="1"/>
          </p:cNvSpPr>
          <p:nvPr>
            <p:ph type="title"/>
          </p:nvPr>
        </p:nvSpPr>
        <p:spPr>
          <a:xfrm>
            <a:off x="1908000" y="380880"/>
            <a:ext cx="6766920" cy="959760"/>
          </a:xfrm>
          <a:prstGeom prst="rect">
            <a:avLst/>
          </a:prstGeom>
          <a:noFill/>
          <a:ln w="0">
            <a:noFill/>
          </a:ln>
        </p:spPr>
        <p:txBody>
          <a:bodyPr numCol="1" spcCol="0"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7" name="PlaceHolder 2"/>
          <p:cNvSpPr>
            <a:spLocks noGrp="1"/>
          </p:cNvSpPr>
          <p:nvPr>
            <p:ph type="body"/>
          </p:nvPr>
        </p:nvSpPr>
        <p:spPr>
          <a:xfrm>
            <a:off x="457200" y="1604520"/>
            <a:ext cx="8228880" cy="3976920"/>
          </a:xfrm>
          <a:prstGeom prst="rect">
            <a:avLst/>
          </a:prstGeom>
          <a:noFill/>
          <a:ln w="0">
            <a:noFill/>
          </a:ln>
        </p:spPr>
        <p:txBody>
          <a:bodyPr numCol="1" spcCol="0"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30" name="Text Box 14"/>
          <p:cNvSpPr/>
          <p:nvPr/>
        </p:nvSpPr>
        <p:spPr>
          <a:xfrm>
            <a:off x="762120" y="6248520"/>
            <a:ext cx="60876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4E950CF3-317B-4E16-874A-D00A6A17F44E}"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31" name="Picture 15" descr=""/>
          <p:cNvPicPr/>
          <p:nvPr/>
        </p:nvPicPr>
        <p:blipFill>
          <a:blip r:embed="rId2"/>
          <a:stretch/>
        </p:blipFill>
        <p:spPr>
          <a:xfrm>
            <a:off x="539640" y="606600"/>
            <a:ext cx="936000" cy="734400"/>
          </a:xfrm>
          <a:prstGeom prst="rect">
            <a:avLst/>
          </a:prstGeom>
          <a:ln w="0">
            <a:noFill/>
          </a:ln>
        </p:spPr>
      </p:pic>
    </p:spTree>
  </p:cSld>
  <p:clrMap bg1="lt1" bg2="lt2" tx1="dk1"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32" name="Text Box 14"/>
          <p:cNvSpPr/>
          <p:nvPr/>
        </p:nvSpPr>
        <p:spPr>
          <a:xfrm>
            <a:off x="762120" y="6248520"/>
            <a:ext cx="60876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51B0A1EA-ED59-4E79-8F90-D03D6206F247}"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33" name="Picture 15" descr=""/>
          <p:cNvPicPr/>
          <p:nvPr/>
        </p:nvPicPr>
        <p:blipFill>
          <a:blip r:embed="rId2"/>
          <a:stretch/>
        </p:blipFill>
        <p:spPr>
          <a:xfrm>
            <a:off x="539640" y="606600"/>
            <a:ext cx="936000" cy="734400"/>
          </a:xfrm>
          <a:prstGeom prst="rect">
            <a:avLst/>
          </a:prstGeom>
          <a:ln w="0">
            <a:noFill/>
          </a:ln>
        </p:spPr>
      </p:pic>
      <p:sp>
        <p:nvSpPr>
          <p:cNvPr id="34" name="PlaceHolder 1"/>
          <p:cNvSpPr>
            <a:spLocks noGrp="1"/>
          </p:cNvSpPr>
          <p:nvPr>
            <p:ph type="title"/>
          </p:nvPr>
        </p:nvSpPr>
        <p:spPr>
          <a:xfrm>
            <a:off x="1908000" y="380880"/>
            <a:ext cx="6766920" cy="959760"/>
          </a:xfrm>
          <a:prstGeom prst="rect">
            <a:avLst/>
          </a:prstGeom>
          <a:noFill/>
          <a:ln w="0">
            <a:noFill/>
          </a:ln>
        </p:spPr>
        <p:txBody>
          <a:bodyPr numCol="1" spcCol="0"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35" name="PlaceHolder 2"/>
          <p:cNvSpPr>
            <a:spLocks noGrp="1"/>
          </p:cNvSpPr>
          <p:nvPr>
            <p:ph type="body"/>
          </p:nvPr>
        </p:nvSpPr>
        <p:spPr>
          <a:xfrm>
            <a:off x="457200" y="1604520"/>
            <a:ext cx="4015440" cy="3976920"/>
          </a:xfrm>
          <a:prstGeom prst="rect">
            <a:avLst/>
          </a:prstGeom>
          <a:noFill/>
          <a:ln w="0">
            <a:noFill/>
          </a:ln>
        </p:spPr>
        <p:txBody>
          <a:bodyPr numCol="1" spcCol="0"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36" name="PlaceHolder 3"/>
          <p:cNvSpPr>
            <a:spLocks noGrp="1"/>
          </p:cNvSpPr>
          <p:nvPr>
            <p:ph type="body"/>
          </p:nvPr>
        </p:nvSpPr>
        <p:spPr>
          <a:xfrm>
            <a:off x="4674240" y="1604520"/>
            <a:ext cx="4015440" cy="3976920"/>
          </a:xfrm>
          <a:prstGeom prst="rect">
            <a:avLst/>
          </a:prstGeom>
          <a:noFill/>
          <a:ln w="0">
            <a:noFill/>
          </a:ln>
        </p:spPr>
        <p:txBody>
          <a:bodyPr numCol="1" spcCol="0"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40" name="Text Box 14"/>
          <p:cNvSpPr/>
          <p:nvPr/>
        </p:nvSpPr>
        <p:spPr>
          <a:xfrm>
            <a:off x="762120" y="6248520"/>
            <a:ext cx="60876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A15AD2CF-521F-456B-8BBB-B9CC6FA2F62E}"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41" name="Picture 15" descr=""/>
          <p:cNvPicPr/>
          <p:nvPr/>
        </p:nvPicPr>
        <p:blipFill>
          <a:blip r:embed="rId2"/>
          <a:stretch/>
        </p:blipFill>
        <p:spPr>
          <a:xfrm>
            <a:off x="539640" y="606600"/>
            <a:ext cx="936000" cy="734400"/>
          </a:xfrm>
          <a:prstGeom prst="rect">
            <a:avLst/>
          </a:prstGeom>
          <a:ln w="0">
            <a:noFill/>
          </a:ln>
        </p:spPr>
      </p:pic>
    </p:spTree>
  </p:cSld>
  <p:clrMap bg1="lt1" bg2="lt2" tx1="dk1"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hyperlink" Target="https://tub-ensys.github.io/" TargetMode="External"/><Relationship Id="rId2" Type="http://schemas.openxmlformats.org/officeDocument/2006/relationships/slideLayout" Target="../slideLayouts/slideLayout1.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2.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10.xml"/>
</Relationships>
</file>

<file path=ppt/slides/_rels/slide13.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image" Target="../media/image4.wmf"/><Relationship Id="rId3" Type="http://schemas.openxmlformats.org/officeDocument/2006/relationships/image" Target="../media/image5.wmf"/><Relationship Id="rId4" Type="http://schemas.openxmlformats.org/officeDocument/2006/relationships/slideLayout" Target="../slideLayouts/slideLayout10.xml"/>
</Relationships>
</file>

<file path=ppt/slides/_rels/slide14.xml.rels><?xml version="1.0" encoding="UTF-8"?>
<Relationships xmlns="http://schemas.openxmlformats.org/package/2006/relationships"><Relationship Id="rId1" Type="http://schemas.openxmlformats.org/officeDocument/2006/relationships/oleObject" Target="../embeddings/oleObject1.doc"/><Relationship Id="rId2" Type="http://schemas.openxmlformats.org/officeDocument/2006/relationships/image" Target="../media/image6.wmf"/><Relationship Id="rId3" Type="http://schemas.openxmlformats.org/officeDocument/2006/relationships/slideLayout" Target="../slideLayouts/slideLayout4.xml"/>
</Relationships>
</file>

<file path=ppt/slides/_rels/slide15.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10.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7.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6.xml"/>
</Relationships>
</file>

<file path=ppt/slides/_rels/slide18.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image" Target="../media/image10.png"/><Relationship Id="rId3" Type="http://schemas.openxmlformats.org/officeDocument/2006/relationships/image" Target="../media/image11.png"/><Relationship Id="rId4" Type="http://schemas.openxmlformats.org/officeDocument/2006/relationships/image" Target="../media/image12.png"/><Relationship Id="rId5" Type="http://schemas.openxmlformats.org/officeDocument/2006/relationships/image" Target="../media/image13.png"/><Relationship Id="rId6" Type="http://schemas.openxmlformats.org/officeDocument/2006/relationships/image" Target="../media/image14.png"/><Relationship Id="rId7" Type="http://schemas.openxmlformats.org/officeDocument/2006/relationships/slideLayout" Target="../slideLayouts/slideLayout10.xml"/>
</Relationships>
</file>

<file path=ppt/slides/_rels/slide19.xml.rels><?xml version="1.0" encoding="UTF-8"?>
<Relationships xmlns="http://schemas.openxmlformats.org/package/2006/relationships"><Relationship Id="rId1" Type="http://schemas.openxmlformats.org/officeDocument/2006/relationships/image" Target="../media/image15.png"/><Relationship Id="rId2" Type="http://schemas.openxmlformats.org/officeDocument/2006/relationships/image" Target="../media/image16.png"/><Relationship Id="rId3" Type="http://schemas.openxmlformats.org/officeDocument/2006/relationships/image" Target="../media/image17.png"/><Relationship Id="rId4" Type="http://schemas.openxmlformats.org/officeDocument/2006/relationships/slideLayout" Target="../slideLayouts/slideLayout10.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20.xml.rels><?xml version="1.0" encoding="UTF-8"?>
<Relationships xmlns="http://schemas.openxmlformats.org/package/2006/relationships"><Relationship Id="rId1" Type="http://schemas.openxmlformats.org/officeDocument/2006/relationships/image" Target="../media/image18.png"/><Relationship Id="rId2" Type="http://schemas.openxmlformats.org/officeDocument/2006/relationships/slideLayout" Target="../slideLayouts/slideLayout10.xml"/>
</Relationships>
</file>

<file path=ppt/slides/_rels/slide21.xml.rels><?xml version="1.0" encoding="UTF-8"?>
<Relationships xmlns="http://schemas.openxmlformats.org/package/2006/relationships"><Relationship Id="rId1" Type="http://schemas.openxmlformats.org/officeDocument/2006/relationships/image" Target="../media/image19.png"/><Relationship Id="rId2" Type="http://schemas.openxmlformats.org/officeDocument/2006/relationships/slideLayout" Target="../slideLayouts/slideLayout10.xml"/>
</Relationships>
</file>

<file path=ppt/slides/_rels/slide22.xml.rels><?xml version="1.0" encoding="UTF-8"?>
<Relationships xmlns="http://schemas.openxmlformats.org/package/2006/relationships"><Relationship Id="rId1" Type="http://schemas.openxmlformats.org/officeDocument/2006/relationships/image" Target="../media/image20.png"/><Relationship Id="rId2" Type="http://schemas.openxmlformats.org/officeDocument/2006/relationships/slideLayout" Target="../slideLayouts/slideLayout4.xml"/>
</Relationships>
</file>

<file path=ppt/slides/_rels/slide23.xml.rels><?xml version="1.0" encoding="UTF-8"?>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4.xml"/>
</Relationships>
</file>

<file path=ppt/slides/_rels/slide2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2.wmf"/><Relationship Id="rId3" Type="http://schemas.openxmlformats.org/officeDocument/2006/relationships/oleObject" Target="../embeddings/oleObject2.bin"/><Relationship Id="rId4" Type="http://schemas.openxmlformats.org/officeDocument/2006/relationships/image" Target="../media/image23.wmf"/><Relationship Id="rId5" Type="http://schemas.openxmlformats.org/officeDocument/2006/relationships/slideLayout" Target="../slideLayouts/slideLayout10.xml"/>
</Relationships>
</file>

<file path=ppt/slides/_rels/slide25.xml.rels><?xml version="1.0" encoding="UTF-8"?>
<Relationships xmlns="http://schemas.openxmlformats.org/package/2006/relationships"><Relationship Id="rId1" Type="http://schemas.openxmlformats.org/officeDocument/2006/relationships/image" Target="../media/image24.png"/><Relationship Id="rId2" Type="http://schemas.openxmlformats.org/officeDocument/2006/relationships/image" Target="../media/image25.png"/><Relationship Id="rId3" Type="http://schemas.openxmlformats.org/officeDocument/2006/relationships/slideLayout" Target="../slideLayouts/slideLayout10.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7.xml.rels><?xml version="1.0" encoding="UTF-8"?>
<Relationships xmlns="http://schemas.openxmlformats.org/package/2006/relationships"><Relationship Id="rId1" Type="http://schemas.openxmlformats.org/officeDocument/2006/relationships/hyperlink" Target="https://irena.org/publications/2021/Jun/Renewable-Power-Costs-in-2020" TargetMode="External"/><Relationship Id="rId2" Type="http://schemas.openxmlformats.org/officeDocument/2006/relationships/hyperlink" Target="https://irena.org/publications/2021/Jun/Renewable-Power-Costs-in-2020" TargetMode="External"/><Relationship Id="rId3" Type="http://schemas.openxmlformats.org/officeDocument/2006/relationships/image" Target="../media/image26.png"/><Relationship Id="rId4" Type="http://schemas.openxmlformats.org/officeDocument/2006/relationships/slideLayout" Target="../slideLayouts/slideLayout6.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8.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9.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0.xml.rels><?xml version="1.0" encoding="UTF-8"?>
<Relationships xmlns="http://schemas.openxmlformats.org/package/2006/relationships"><Relationship Id="rId1" Type="http://schemas.openxmlformats.org/officeDocument/2006/relationships/hyperlink" Target="https://www.eex.com/de/marktdaten/strom/futures" TargetMode="External"/><Relationship Id="rId2" Type="http://schemas.openxmlformats.org/officeDocument/2006/relationships/image" Target="../media/image27.png"/><Relationship Id="rId3" Type="http://schemas.openxmlformats.org/officeDocument/2006/relationships/slideLayout" Target="../slideLayouts/slideLayout10.xml"/><Relationship Id="rId4" Type="http://schemas.openxmlformats.org/officeDocument/2006/relationships/notesSlide" Target="../notesSlides/notesSlide30.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2.xml.rels><?xml version="1.0" encoding="UTF-8"?>
<Relationships xmlns="http://schemas.openxmlformats.org/package/2006/relationships"><Relationship Id="rId1" Type="http://schemas.openxmlformats.org/officeDocument/2006/relationships/image" Target="../media/image28.wmf"/><Relationship Id="rId2" Type="http://schemas.openxmlformats.org/officeDocument/2006/relationships/slideLayout" Target="../slideLayouts/slideLayout10.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34.xml.rels><?xml version="1.0" encoding="UTF-8"?>
<Relationships xmlns="http://schemas.openxmlformats.org/package/2006/relationships"><Relationship Id="rId1" Type="http://schemas.openxmlformats.org/officeDocument/2006/relationships/image" Target="../media/image29.wmf"/><Relationship Id="rId2" Type="http://schemas.openxmlformats.org/officeDocument/2006/relationships/slideLayout" Target="../slideLayouts/slideLayout10.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6.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 name="PlaceHolder 1"/>
          <p:cNvSpPr>
            <a:spLocks noGrp="1"/>
          </p:cNvSpPr>
          <p:nvPr>
            <p:ph type="title"/>
          </p:nvPr>
        </p:nvSpPr>
        <p:spPr>
          <a:xfrm>
            <a:off x="1920960" y="1262160"/>
            <a:ext cx="6800040" cy="24933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1" lang="de-DE" sz="2800" spc="-1" strike="noStrike">
                <a:solidFill>
                  <a:schemeClr val="dk2"/>
                </a:solidFill>
                <a:latin typeface="Arial"/>
              </a:rPr>
              <a:t>Wirtschaftliche Grundlagen</a:t>
            </a:r>
            <a:br>
              <a:rPr sz="2800"/>
            </a:br>
            <a:r>
              <a:rPr b="0" lang="de-DE" sz="2400" spc="-1" strike="noStrike">
                <a:solidFill>
                  <a:schemeClr val="dk2"/>
                </a:solidFill>
                <a:latin typeface="Arial"/>
              </a:rPr>
              <a:t>im Sommersemester 2026</a:t>
            </a:r>
            <a:br>
              <a:rPr sz="2400"/>
            </a:br>
            <a:br>
              <a:rPr sz="2400"/>
            </a:br>
            <a:r>
              <a:rPr b="1" lang="de-DE" sz="2400" spc="-1" strike="noStrike">
                <a:solidFill>
                  <a:schemeClr val="dk2"/>
                </a:solidFill>
                <a:latin typeface="Arial"/>
              </a:rPr>
              <a:t>Finanzierung &amp; Risiko</a:t>
            </a:r>
            <a:endParaRPr b="0" lang="en-GB" sz="2400" spc="-1" strike="noStrike">
              <a:solidFill>
                <a:srgbClr val="000000"/>
              </a:solidFill>
              <a:latin typeface="Arial"/>
            </a:endParaRPr>
          </a:p>
        </p:txBody>
      </p:sp>
      <p:sp>
        <p:nvSpPr>
          <p:cNvPr id="60" name="Rectangle 7"/>
          <p:cNvSpPr/>
          <p:nvPr/>
        </p:nvSpPr>
        <p:spPr>
          <a:xfrm>
            <a:off x="863640" y="5060880"/>
            <a:ext cx="5868000" cy="528120"/>
          </a:xfrm>
          <a:prstGeom prst="rect">
            <a:avLst/>
          </a:prstGeom>
          <a:noFill/>
          <a:ln w="0">
            <a:noFill/>
          </a:ln>
        </p:spPr>
        <p:style>
          <a:lnRef idx="0"/>
          <a:fillRef idx="0"/>
          <a:effectRef idx="0"/>
          <a:fontRef idx="minor"/>
        </p:style>
        <p:txBody>
          <a:bodyPr lIns="90000" rIns="90000" tIns="45000" bIns="45000" anchor="t">
            <a:spAutoFit/>
          </a:bodyPr>
          <a:p>
            <a:pPr defTabSz="1047600">
              <a:lnSpc>
                <a:spcPct val="90000"/>
              </a:lnSpc>
            </a:pPr>
            <a:r>
              <a:rPr b="0" lang="de-DE" sz="1600" spc="-1" strike="noStrike">
                <a:solidFill>
                  <a:schemeClr val="dk1">
                    <a:lumMod val="75000"/>
                    <a:lumOff val="25000"/>
                  </a:schemeClr>
                </a:solidFill>
                <a:latin typeface="Arial"/>
              </a:rPr>
              <a:t>Prof. Tom Brown</a:t>
            </a:r>
            <a:endParaRPr b="0" lang="en-GB" sz="1600" spc="-1" strike="noStrike">
              <a:solidFill>
                <a:srgbClr val="000000"/>
              </a:solidFill>
              <a:latin typeface="Arial"/>
            </a:endParaRPr>
          </a:p>
          <a:p>
            <a:pPr defTabSz="1047600">
              <a:lnSpc>
                <a:spcPct val="90000"/>
              </a:lnSpc>
            </a:pPr>
            <a:r>
              <a:rPr b="0" lang="de-DE" sz="1600" spc="-1" strike="noStrike">
                <a:solidFill>
                  <a:schemeClr val="dk1">
                    <a:lumMod val="75000"/>
                    <a:lumOff val="25000"/>
                  </a:schemeClr>
                </a:solidFill>
                <a:latin typeface="Arial"/>
              </a:rPr>
              <a:t>Fachgebiet </a:t>
            </a:r>
            <a:r>
              <a:rPr b="0" lang="de-DE" sz="1600" spc="-1" strike="noStrike" u="sng">
                <a:solidFill>
                  <a:schemeClr val="dk1">
                    <a:lumMod val="75000"/>
                    <a:lumOff val="25000"/>
                  </a:schemeClr>
                </a:solidFill>
                <a:uFillTx/>
                <a:latin typeface="Arial"/>
                <a:hlinkClick r:id="rId1"/>
              </a:rPr>
              <a:t>Digitaler Wandel in Energiesystemen</a:t>
            </a:r>
            <a:r>
              <a:rPr b="0" lang="de-DE" sz="1600" spc="-1" strike="noStrike">
                <a:solidFill>
                  <a:schemeClr val="dk1">
                    <a:lumMod val="75000"/>
                    <a:lumOff val="25000"/>
                  </a:schemeClr>
                </a:solidFill>
                <a:latin typeface="Arial"/>
              </a:rPr>
              <a:t> / TU Berlin</a:t>
            </a: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 name="PlaceHolder 1"/>
          <p:cNvSpPr>
            <a:spLocks noGrp="1"/>
          </p:cNvSpPr>
          <p:nvPr>
            <p:ph type="title"/>
          </p:nvPr>
        </p:nvSpPr>
        <p:spPr>
          <a:xfrm>
            <a:off x="1908000" y="380880"/>
            <a:ext cx="6701760" cy="932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Kurzfristige Fremdkapital-Finanzierung</a:t>
            </a:r>
            <a:endParaRPr b="0" lang="en-GB" sz="2800" spc="-1" strike="noStrike">
              <a:solidFill>
                <a:srgbClr val="000000"/>
              </a:solidFill>
              <a:latin typeface="Arial"/>
            </a:endParaRPr>
          </a:p>
        </p:txBody>
      </p:sp>
      <p:sp>
        <p:nvSpPr>
          <p:cNvPr id="111" name="PlaceHolder 2"/>
          <p:cNvSpPr>
            <a:spLocks noGrp="1"/>
          </p:cNvSpPr>
          <p:nvPr>
            <p:ph/>
          </p:nvPr>
        </p:nvSpPr>
        <p:spPr>
          <a:xfrm>
            <a:off x="2057400" y="1676520"/>
            <a:ext cx="6628680" cy="4660200"/>
          </a:xfrm>
          <a:prstGeom prst="rect">
            <a:avLst/>
          </a:prstGeom>
          <a:noFill/>
          <a:ln w="0">
            <a:noFill/>
          </a:ln>
        </p:spPr>
        <p:txBody>
          <a:bodyPr numCol="1" spcCol="0" lIns="92160" rIns="92160" tIns="46080" bIns="46080" anchor="t">
            <a:noAutofit/>
          </a:bodyPr>
          <a:p>
            <a:pPr marL="343080" indent="-343080">
              <a:lnSpc>
                <a:spcPct val="90000"/>
              </a:lnSpc>
              <a:spcBef>
                <a:spcPts val="360"/>
              </a:spcBef>
              <a:buClr>
                <a:srgbClr val="cc3300"/>
              </a:buClr>
              <a:buFont typeface="Symbol" charset="2"/>
              <a:buChar char=""/>
            </a:pPr>
            <a:r>
              <a:rPr b="0" lang="de-DE" sz="1800" spc="-1" strike="noStrike">
                <a:solidFill>
                  <a:schemeClr val="dk1"/>
                </a:solidFill>
                <a:latin typeface="Arial"/>
              </a:rPr>
              <a:t>Lieferantenkredit (Lieferant gewährt Zahlungsfrist; </a:t>
            </a:r>
            <a:br>
              <a:rPr sz="1800"/>
            </a:br>
            <a:r>
              <a:rPr b="0" lang="de-DE" sz="1800" spc="-1" strike="noStrike">
                <a:solidFill>
                  <a:schemeClr val="dk1"/>
                </a:solidFill>
                <a:latin typeface="Arial"/>
              </a:rPr>
              <a:t>Skonto = Kosten des Kredits)</a:t>
            </a:r>
            <a:br>
              <a:rPr sz="1000"/>
            </a:br>
            <a:r>
              <a:rPr b="0" lang="de-DE" sz="1000" spc="-1" strike="noStrike">
                <a:solidFill>
                  <a:schemeClr val="dk1"/>
                </a:solidFill>
                <a:latin typeface="Arial"/>
              </a:rPr>
              <a:t> </a:t>
            </a:r>
            <a:endParaRPr b="0" lang="en-GB" sz="1000" spc="-1" strike="noStrike">
              <a:solidFill>
                <a:srgbClr val="000000"/>
              </a:solidFill>
              <a:latin typeface="Arial"/>
            </a:endParaRPr>
          </a:p>
          <a:p>
            <a:pPr marL="343080" indent="-343080">
              <a:lnSpc>
                <a:spcPct val="90000"/>
              </a:lnSpc>
              <a:spcBef>
                <a:spcPts val="360"/>
              </a:spcBef>
              <a:buClr>
                <a:srgbClr val="cc3300"/>
              </a:buClr>
              <a:buFont typeface="Symbol" charset="2"/>
              <a:buChar char=""/>
            </a:pPr>
            <a:r>
              <a:rPr b="0" lang="de-DE" sz="1800" spc="-1" strike="noStrike">
                <a:solidFill>
                  <a:schemeClr val="dk1"/>
                </a:solidFill>
                <a:latin typeface="Arial"/>
              </a:rPr>
              <a:t>Anzahlungen von Kunden (bis zu 1/3 des Verkaufspreises)</a:t>
            </a:r>
            <a:br>
              <a:rPr sz="1000"/>
            </a:br>
            <a:r>
              <a:rPr b="0" lang="de-DE" sz="1000" spc="-1" strike="noStrike">
                <a:solidFill>
                  <a:schemeClr val="dk1"/>
                </a:solidFill>
                <a:latin typeface="Arial"/>
              </a:rPr>
              <a:t> </a:t>
            </a:r>
            <a:endParaRPr b="0" lang="en-GB" sz="1000" spc="-1" strike="noStrike">
              <a:solidFill>
                <a:srgbClr val="000000"/>
              </a:solidFill>
              <a:latin typeface="Arial"/>
            </a:endParaRPr>
          </a:p>
          <a:p>
            <a:pPr marL="343080" indent="-343080">
              <a:lnSpc>
                <a:spcPct val="90000"/>
              </a:lnSpc>
              <a:spcBef>
                <a:spcPts val="360"/>
              </a:spcBef>
              <a:buClr>
                <a:srgbClr val="cc3300"/>
              </a:buClr>
              <a:buFont typeface="Symbol" charset="2"/>
              <a:buChar char=""/>
            </a:pPr>
            <a:r>
              <a:rPr b="0" lang="de-DE" sz="1800" spc="-1" strike="noStrike">
                <a:solidFill>
                  <a:schemeClr val="dk1"/>
                </a:solidFill>
                <a:latin typeface="Arial"/>
              </a:rPr>
              <a:t>Factoring (Abtretung von Rechnungen an Kunden gegen eine Marge an ein Inkassobüro)</a:t>
            </a:r>
            <a:br>
              <a:rPr sz="1000"/>
            </a:br>
            <a:r>
              <a:rPr b="0" lang="de-DE" sz="1000" spc="-1" strike="noStrike">
                <a:solidFill>
                  <a:schemeClr val="dk1"/>
                </a:solidFill>
                <a:latin typeface="Arial"/>
              </a:rPr>
              <a:t> </a:t>
            </a:r>
            <a:endParaRPr b="0" lang="en-GB" sz="1000" spc="-1" strike="noStrike">
              <a:solidFill>
                <a:srgbClr val="000000"/>
              </a:solidFill>
              <a:latin typeface="Arial"/>
            </a:endParaRPr>
          </a:p>
          <a:p>
            <a:pPr marL="343080" indent="-343080">
              <a:lnSpc>
                <a:spcPct val="90000"/>
              </a:lnSpc>
              <a:spcBef>
                <a:spcPts val="360"/>
              </a:spcBef>
              <a:buClr>
                <a:srgbClr val="cc3300"/>
              </a:buClr>
              <a:buFont typeface="Symbol" charset="2"/>
              <a:buChar char=""/>
            </a:pPr>
            <a:r>
              <a:rPr b="0" lang="de-DE" sz="1800" spc="-1" strike="noStrike">
                <a:solidFill>
                  <a:schemeClr val="dk1"/>
                </a:solidFill>
                <a:latin typeface="Arial"/>
              </a:rPr>
              <a:t>Zessionskredit (Abtretung von Kundenguthaben)</a:t>
            </a:r>
            <a:endParaRPr b="0" lang="en-GB" sz="1800" spc="-1" strike="noStrike">
              <a:solidFill>
                <a:srgbClr val="000000"/>
              </a:solidFill>
              <a:latin typeface="Arial"/>
            </a:endParaRPr>
          </a:p>
          <a:p>
            <a:pPr indent="0">
              <a:lnSpc>
                <a:spcPct val="90000"/>
              </a:lnSpc>
              <a:spcBef>
                <a:spcPts val="479"/>
              </a:spcBef>
              <a:buNone/>
              <a:tabLst>
                <a:tab algn="l" pos="0"/>
              </a:tabLst>
            </a:pPr>
            <a:endParaRPr b="0" lang="en-GB" sz="2400" spc="-1" strike="noStrike">
              <a:solidFill>
                <a:srgbClr val="000000"/>
              </a:solidFill>
              <a:latin typeface="Arial"/>
            </a:endParaRPr>
          </a:p>
          <a:p>
            <a:pPr marL="343080" indent="-343080">
              <a:lnSpc>
                <a:spcPct val="90000"/>
              </a:lnSpc>
              <a:spcBef>
                <a:spcPts val="360"/>
              </a:spcBef>
              <a:buClr>
                <a:srgbClr val="cc3300"/>
              </a:buClr>
              <a:buFont typeface="Symbol" charset="2"/>
              <a:buChar char=""/>
              <a:tabLst>
                <a:tab algn="l" pos="0"/>
              </a:tabLst>
            </a:pPr>
            <a:r>
              <a:rPr b="0" lang="de-DE" sz="1800" spc="-1" strike="noStrike">
                <a:solidFill>
                  <a:schemeClr val="dk1"/>
                </a:solidFill>
                <a:latin typeface="Arial"/>
              </a:rPr>
              <a:t>Kontokorrent-Kredit (Kreditlimite, die der Bankkunde jederzeit ausschöpfen kann)</a:t>
            </a:r>
            <a:br>
              <a:rPr sz="1000"/>
            </a:br>
            <a:r>
              <a:rPr b="0" lang="de-DE" sz="1000" spc="-1" strike="noStrike">
                <a:solidFill>
                  <a:schemeClr val="dk1"/>
                </a:solidFill>
                <a:latin typeface="Arial"/>
              </a:rPr>
              <a:t> </a:t>
            </a:r>
            <a:endParaRPr b="0" lang="en-GB" sz="1000" spc="-1" strike="noStrike">
              <a:solidFill>
                <a:srgbClr val="000000"/>
              </a:solidFill>
              <a:latin typeface="Arial"/>
            </a:endParaRPr>
          </a:p>
          <a:p>
            <a:pPr marL="343080" indent="-343080">
              <a:lnSpc>
                <a:spcPct val="90000"/>
              </a:lnSpc>
              <a:spcBef>
                <a:spcPts val="360"/>
              </a:spcBef>
              <a:buClr>
                <a:srgbClr val="cc3300"/>
              </a:buClr>
              <a:buFont typeface="Symbol" charset="2"/>
              <a:buChar char=""/>
              <a:tabLst>
                <a:tab algn="l" pos="0"/>
              </a:tabLst>
            </a:pPr>
            <a:r>
              <a:rPr b="0" lang="de-DE" sz="1800" spc="-1" strike="noStrike">
                <a:solidFill>
                  <a:schemeClr val="dk1"/>
                </a:solidFill>
                <a:latin typeface="Arial"/>
              </a:rPr>
              <a:t>Diskontkredit (Wechsel wird vor Fälligkeit gegen einen Diskont von einer Bank übernommen)</a:t>
            </a:r>
            <a:br>
              <a:rPr sz="1000"/>
            </a:br>
            <a:r>
              <a:rPr b="0" lang="de-DE" sz="1000" spc="-1" strike="noStrike">
                <a:solidFill>
                  <a:schemeClr val="dk1"/>
                </a:solidFill>
                <a:latin typeface="Arial"/>
              </a:rPr>
              <a:t> </a:t>
            </a:r>
            <a:endParaRPr b="0" lang="en-GB" sz="1000" spc="-1" strike="noStrike">
              <a:solidFill>
                <a:srgbClr val="000000"/>
              </a:solidFill>
              <a:latin typeface="Arial"/>
            </a:endParaRPr>
          </a:p>
          <a:p>
            <a:pPr marL="343080" indent="-343080">
              <a:lnSpc>
                <a:spcPct val="90000"/>
              </a:lnSpc>
              <a:spcBef>
                <a:spcPts val="360"/>
              </a:spcBef>
              <a:buClr>
                <a:srgbClr val="cc3300"/>
              </a:buClr>
              <a:buFont typeface="Symbol" charset="2"/>
              <a:buChar char=""/>
              <a:tabLst>
                <a:tab algn="l" pos="0"/>
              </a:tabLst>
            </a:pPr>
            <a:r>
              <a:rPr b="0" lang="de-DE" sz="1800" spc="-1" strike="noStrike">
                <a:solidFill>
                  <a:schemeClr val="dk1"/>
                </a:solidFill>
                <a:latin typeface="Arial"/>
              </a:rPr>
              <a:t>Lombardkredit Verpfändung von Wertschriften</a:t>
            </a:r>
            <a:br>
              <a:rPr sz="1800"/>
            </a:br>
            <a:r>
              <a:rPr b="0" lang="de-DE" sz="1800" spc="-1" strike="noStrike">
                <a:solidFill>
                  <a:schemeClr val="dk1"/>
                </a:solidFill>
                <a:latin typeface="Arial"/>
              </a:rPr>
              <a:t> </a:t>
            </a:r>
            <a:endParaRPr b="0" lang="en-GB"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PlaceHolder 1"/>
          <p:cNvSpPr>
            <a:spLocks noGrp="1"/>
          </p:cNvSpPr>
          <p:nvPr>
            <p:ph type="title"/>
          </p:nvPr>
        </p:nvSpPr>
        <p:spPr>
          <a:xfrm>
            <a:off x="1908000" y="380880"/>
            <a:ext cx="6701760" cy="932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Langfristige Fremdfinanzierung</a:t>
            </a:r>
            <a:endParaRPr b="0" lang="en-GB" sz="2800" spc="-1" strike="noStrike">
              <a:solidFill>
                <a:srgbClr val="000000"/>
              </a:solidFill>
              <a:latin typeface="Arial"/>
            </a:endParaRPr>
          </a:p>
        </p:txBody>
      </p:sp>
      <p:sp>
        <p:nvSpPr>
          <p:cNvPr id="113" name="Text Box 3"/>
          <p:cNvSpPr/>
          <p:nvPr/>
        </p:nvSpPr>
        <p:spPr>
          <a:xfrm>
            <a:off x="1908000" y="1631880"/>
            <a:ext cx="6933600" cy="1190520"/>
          </a:xfrm>
          <a:prstGeom prst="rect">
            <a:avLst/>
          </a:prstGeom>
          <a:noFill/>
          <a:ln w="0">
            <a:noFill/>
          </a:ln>
        </p:spPr>
        <p:style>
          <a:lnRef idx="0"/>
          <a:fillRef idx="0"/>
          <a:effectRef idx="0"/>
          <a:fontRef idx="minor"/>
        </p:style>
        <p:txBody>
          <a:bodyPr lIns="90000" rIns="90000" tIns="46800" bIns="46800" anchor="t">
            <a:spAutoFit/>
          </a:bodyPr>
          <a:p>
            <a:pPr defTabSz="380880">
              <a:lnSpc>
                <a:spcPct val="100000"/>
              </a:lnSpc>
            </a:pPr>
            <a:r>
              <a:rPr b="0" lang="de-DE" sz="1800" spc="-1" strike="noStrike">
                <a:solidFill>
                  <a:schemeClr val="dk1"/>
                </a:solidFill>
                <a:latin typeface="Arial"/>
              </a:rPr>
              <a:t>Bankdarlehen: oft gesichert durch </a:t>
            </a:r>
            <a:endParaRPr b="0" lang="en-GB" sz="1800" spc="-1" strike="noStrike">
              <a:solidFill>
                <a:srgbClr val="000000"/>
              </a:solidFill>
              <a:latin typeface="Arial"/>
            </a:endParaRPr>
          </a:p>
          <a:p>
            <a:pPr defTabSz="380880">
              <a:lnSpc>
                <a:spcPct val="100000"/>
              </a:lnSpc>
            </a:pPr>
            <a:r>
              <a:rPr b="0" lang="de-DE" sz="1800" spc="-1" strike="noStrike">
                <a:solidFill>
                  <a:schemeClr val="dk1"/>
                </a:solidFill>
                <a:latin typeface="Arial"/>
              </a:rPr>
              <a:t>	</a:t>
            </a:r>
            <a:r>
              <a:rPr b="0" lang="de-DE" sz="1800" spc="-1" strike="noStrike">
                <a:solidFill>
                  <a:schemeClr val="dk1"/>
                </a:solidFill>
                <a:latin typeface="Arial"/>
              </a:rPr>
              <a:t>Stellung von Grundschulden (Hypothekardarlehen)</a:t>
            </a:r>
            <a:endParaRPr b="0" lang="en-GB" sz="1800" spc="-1" strike="noStrike">
              <a:solidFill>
                <a:srgbClr val="000000"/>
              </a:solidFill>
              <a:latin typeface="Arial"/>
            </a:endParaRPr>
          </a:p>
          <a:p>
            <a:pPr defTabSz="380880">
              <a:lnSpc>
                <a:spcPct val="100000"/>
              </a:lnSpc>
            </a:pPr>
            <a:r>
              <a:rPr b="0" lang="de-DE" sz="1800" spc="-1" strike="noStrike">
                <a:solidFill>
                  <a:schemeClr val="dk1"/>
                </a:solidFill>
                <a:latin typeface="Arial"/>
              </a:rPr>
              <a:t>	</a:t>
            </a:r>
            <a:r>
              <a:rPr b="0" lang="de-DE" sz="1800" spc="-1" strike="noStrike">
                <a:solidFill>
                  <a:schemeClr val="dk1"/>
                </a:solidFill>
                <a:latin typeface="Arial"/>
              </a:rPr>
              <a:t>Sicherungsübereignung der zu erwerbenden Anlagen</a:t>
            </a:r>
            <a:endParaRPr b="0" lang="en-GB" sz="1800" spc="-1" strike="noStrike">
              <a:solidFill>
                <a:srgbClr val="000000"/>
              </a:solidFill>
              <a:latin typeface="Arial"/>
            </a:endParaRPr>
          </a:p>
          <a:p>
            <a:pPr defTabSz="380880">
              <a:lnSpc>
                <a:spcPct val="100000"/>
              </a:lnSpc>
            </a:pPr>
            <a:r>
              <a:rPr b="0" lang="de-DE" sz="1800" spc="-1" strike="noStrike">
                <a:solidFill>
                  <a:schemeClr val="dk1"/>
                </a:solidFill>
                <a:latin typeface="Arial"/>
              </a:rPr>
              <a:t>	</a:t>
            </a:r>
            <a:r>
              <a:rPr b="0" lang="de-DE" sz="1800" spc="-1" strike="noStrike">
                <a:solidFill>
                  <a:schemeClr val="dk1"/>
                </a:solidFill>
                <a:latin typeface="Arial"/>
              </a:rPr>
              <a:t>Bürgschaften (teilweise Aufhebung der beschränkten Haftung)</a:t>
            </a:r>
            <a:endParaRPr b="0" lang="en-GB" sz="1800" spc="-1" strike="noStrike">
              <a:solidFill>
                <a:srgbClr val="000000"/>
              </a:solidFill>
              <a:latin typeface="Arial"/>
            </a:endParaRPr>
          </a:p>
        </p:txBody>
      </p:sp>
      <p:sp>
        <p:nvSpPr>
          <p:cNvPr id="114" name="Text Box 4"/>
          <p:cNvSpPr/>
          <p:nvPr/>
        </p:nvSpPr>
        <p:spPr>
          <a:xfrm>
            <a:off x="1908000" y="3133800"/>
            <a:ext cx="6892200" cy="1739160"/>
          </a:xfrm>
          <a:prstGeom prst="rect">
            <a:avLst/>
          </a:prstGeom>
          <a:noFill/>
          <a:ln w="0">
            <a:noFill/>
          </a:ln>
        </p:spPr>
        <p:style>
          <a:lnRef idx="0"/>
          <a:fillRef idx="0"/>
          <a:effectRef idx="0"/>
          <a:fontRef idx="minor"/>
        </p:style>
        <p:txBody>
          <a:bodyPr lIns="90000" rIns="90000" tIns="46800" bIns="46800" anchor="t">
            <a:spAutoFit/>
          </a:bodyPr>
          <a:p>
            <a:pPr defTabSz="380880">
              <a:lnSpc>
                <a:spcPct val="100000"/>
              </a:lnSpc>
            </a:pPr>
            <a:r>
              <a:rPr b="0" lang="de-DE" sz="1800" spc="-1" strike="noStrike">
                <a:solidFill>
                  <a:schemeClr val="dk1"/>
                </a:solidFill>
                <a:latin typeface="Arial"/>
              </a:rPr>
              <a:t>Schuldschein-Darlehen: Schuldschein dient der Beweissicherung </a:t>
            </a:r>
            <a:endParaRPr b="0" lang="en-GB" sz="1800" spc="-1" strike="noStrike">
              <a:solidFill>
                <a:srgbClr val="000000"/>
              </a:solidFill>
              <a:latin typeface="Arial"/>
            </a:endParaRPr>
          </a:p>
          <a:p>
            <a:pPr defTabSz="380880">
              <a:lnSpc>
                <a:spcPct val="100000"/>
              </a:lnSpc>
            </a:pPr>
            <a:r>
              <a:rPr b="0" lang="de-DE" sz="1800" spc="-1" strike="noStrike">
                <a:solidFill>
                  <a:schemeClr val="dk1"/>
                </a:solidFill>
                <a:latin typeface="Arial"/>
              </a:rPr>
              <a:t>	</a:t>
            </a:r>
            <a:r>
              <a:rPr b="0" lang="de-DE" sz="1800" spc="-1" strike="noStrike">
                <a:solidFill>
                  <a:schemeClr val="dk1"/>
                </a:solidFill>
                <a:latin typeface="Arial"/>
              </a:rPr>
              <a:t>Voraussetzung hohe Bonität des Schuldners</a:t>
            </a:r>
            <a:endParaRPr b="0" lang="en-GB" sz="1800" spc="-1" strike="noStrike">
              <a:solidFill>
                <a:srgbClr val="000000"/>
              </a:solidFill>
              <a:latin typeface="Arial"/>
            </a:endParaRPr>
          </a:p>
          <a:p>
            <a:pPr defTabSz="380880">
              <a:lnSpc>
                <a:spcPct val="100000"/>
              </a:lnSpc>
            </a:pPr>
            <a:r>
              <a:rPr b="0" lang="de-DE" sz="1800" spc="-1" strike="noStrike">
                <a:solidFill>
                  <a:schemeClr val="dk1"/>
                </a:solidFill>
                <a:latin typeface="Arial"/>
              </a:rPr>
              <a:t>	</a:t>
            </a:r>
            <a:r>
              <a:rPr b="0" lang="de-DE" sz="1800" spc="-1" strike="noStrike">
                <a:solidFill>
                  <a:schemeClr val="dk1"/>
                </a:solidFill>
                <a:latin typeface="Arial"/>
              </a:rPr>
              <a:t>Kreditgeber sind Lebensversicherungen und andere Kapital-</a:t>
            </a:r>
            <a:br>
              <a:rPr sz="1800"/>
            </a:br>
            <a:r>
              <a:rPr b="0" lang="de-DE" sz="1800" spc="-1" strike="noStrike">
                <a:solidFill>
                  <a:schemeClr val="dk1"/>
                </a:solidFill>
                <a:latin typeface="Arial"/>
              </a:rPr>
              <a:t>	</a:t>
            </a:r>
            <a:r>
              <a:rPr b="0" lang="de-DE" sz="1800" spc="-1" strike="noStrike">
                <a:solidFill>
                  <a:schemeClr val="dk1"/>
                </a:solidFill>
                <a:latin typeface="Arial"/>
              </a:rPr>
              <a:t>sammelstellen</a:t>
            </a:r>
            <a:endParaRPr b="0" lang="en-GB" sz="1800" spc="-1" strike="noStrike">
              <a:solidFill>
                <a:srgbClr val="000000"/>
              </a:solidFill>
              <a:latin typeface="Arial"/>
            </a:endParaRPr>
          </a:p>
          <a:p>
            <a:pPr defTabSz="380880">
              <a:lnSpc>
                <a:spcPct val="100000"/>
              </a:lnSpc>
            </a:pPr>
            <a:r>
              <a:rPr b="0" lang="de-DE" sz="1800" spc="-1" strike="noStrike">
                <a:solidFill>
                  <a:schemeClr val="dk1"/>
                </a:solidFill>
                <a:latin typeface="Arial"/>
              </a:rPr>
              <a:t>	</a:t>
            </a:r>
            <a:r>
              <a:rPr b="0" lang="de-DE" sz="1800" spc="-1" strike="noStrike">
                <a:solidFill>
                  <a:schemeClr val="dk1"/>
                </a:solidFill>
                <a:latin typeface="Arial"/>
              </a:rPr>
              <a:t>nicht-handelbares Wertpapier, aber Gläubiger kann Schuld-</a:t>
            </a:r>
            <a:br>
              <a:rPr sz="1800"/>
            </a:br>
            <a:r>
              <a:rPr b="0" lang="de-DE" sz="1800" spc="-1" strike="noStrike">
                <a:solidFill>
                  <a:schemeClr val="dk1"/>
                </a:solidFill>
                <a:latin typeface="Arial"/>
              </a:rPr>
              <a:t>	</a:t>
            </a:r>
            <a:r>
              <a:rPr b="0" lang="de-DE" sz="1800" spc="-1" strike="noStrike">
                <a:solidFill>
                  <a:schemeClr val="dk1"/>
                </a:solidFill>
                <a:latin typeface="Arial"/>
              </a:rPr>
              <a:t>schein durch Zession übertragen</a:t>
            </a:r>
            <a:endParaRPr b="0" lang="en-GB" sz="1800" spc="-1" strike="noStrike">
              <a:solidFill>
                <a:srgbClr val="000000"/>
              </a:solidFill>
              <a:latin typeface="Arial"/>
            </a:endParaRPr>
          </a:p>
        </p:txBody>
      </p:sp>
      <p:sp>
        <p:nvSpPr>
          <p:cNvPr id="115" name="Text Box 5"/>
          <p:cNvSpPr/>
          <p:nvPr/>
        </p:nvSpPr>
        <p:spPr>
          <a:xfrm>
            <a:off x="1908000" y="5102280"/>
            <a:ext cx="6933600" cy="1190520"/>
          </a:xfrm>
          <a:prstGeom prst="rect">
            <a:avLst/>
          </a:prstGeom>
          <a:noFill/>
          <a:ln w="0">
            <a:noFill/>
          </a:ln>
        </p:spPr>
        <p:style>
          <a:lnRef idx="0"/>
          <a:fillRef idx="0"/>
          <a:effectRef idx="0"/>
          <a:fontRef idx="minor"/>
        </p:style>
        <p:txBody>
          <a:bodyPr lIns="90000" rIns="90000" tIns="46800" bIns="46800" anchor="t">
            <a:spAutoFit/>
          </a:bodyPr>
          <a:p>
            <a:pPr defTabSz="380880">
              <a:lnSpc>
                <a:spcPct val="100000"/>
              </a:lnSpc>
            </a:pPr>
            <a:r>
              <a:rPr b="0" lang="de-DE" sz="1800" spc="-1" strike="noStrike">
                <a:solidFill>
                  <a:schemeClr val="dk1"/>
                </a:solidFill>
                <a:latin typeface="Arial"/>
              </a:rPr>
              <a:t>Anleihe / Obligation: Verbriefung langfristiger Darlehen</a:t>
            </a:r>
            <a:endParaRPr b="0" lang="en-GB" sz="1800" spc="-1" strike="noStrike">
              <a:solidFill>
                <a:srgbClr val="000000"/>
              </a:solidFill>
              <a:latin typeface="Arial"/>
            </a:endParaRPr>
          </a:p>
          <a:p>
            <a:pPr defTabSz="380880">
              <a:lnSpc>
                <a:spcPct val="100000"/>
              </a:lnSpc>
            </a:pPr>
            <a:r>
              <a:rPr b="0" lang="de-DE" sz="1800" spc="-1" strike="noStrike">
                <a:solidFill>
                  <a:schemeClr val="dk1"/>
                </a:solidFill>
                <a:latin typeface="Arial"/>
              </a:rPr>
              <a:t>	</a:t>
            </a:r>
            <a:r>
              <a:rPr b="0" lang="de-DE" sz="1800" spc="-1" strike="noStrike">
                <a:solidFill>
                  <a:schemeClr val="dk1"/>
                </a:solidFill>
                <a:latin typeface="Arial"/>
              </a:rPr>
              <a:t>Handelbarkeit an Börsen</a:t>
            </a:r>
            <a:endParaRPr b="0" lang="en-GB" sz="1800" spc="-1" strike="noStrike">
              <a:solidFill>
                <a:srgbClr val="000000"/>
              </a:solidFill>
              <a:latin typeface="Arial"/>
            </a:endParaRPr>
          </a:p>
          <a:p>
            <a:pPr defTabSz="380880">
              <a:lnSpc>
                <a:spcPct val="100000"/>
              </a:lnSpc>
            </a:pPr>
            <a:r>
              <a:rPr b="0" lang="de-DE" sz="1800" spc="-1" strike="noStrike">
                <a:solidFill>
                  <a:schemeClr val="dk1"/>
                </a:solidFill>
                <a:latin typeface="Arial"/>
              </a:rPr>
              <a:t>	</a:t>
            </a:r>
            <a:r>
              <a:rPr b="0" lang="de-DE" sz="1800" spc="-1" strike="noStrike">
                <a:solidFill>
                  <a:schemeClr val="dk1"/>
                </a:solidFill>
                <a:latin typeface="Arial"/>
              </a:rPr>
              <a:t>Emission an Genehmigung und Bonitätsprüfung gebunden</a:t>
            </a:r>
            <a:endParaRPr b="0" lang="en-GB" sz="1800" spc="-1" strike="noStrike">
              <a:solidFill>
                <a:srgbClr val="000000"/>
              </a:solidFill>
              <a:latin typeface="Arial"/>
            </a:endParaRPr>
          </a:p>
          <a:p>
            <a:pPr defTabSz="380880">
              <a:lnSpc>
                <a:spcPct val="100000"/>
              </a:lnSpc>
            </a:pPr>
            <a:r>
              <a:rPr b="0" lang="de-DE" sz="1800" spc="-1" strike="noStrike">
                <a:solidFill>
                  <a:schemeClr val="dk1"/>
                </a:solidFill>
                <a:latin typeface="Arial"/>
              </a:rPr>
              <a:t>	</a:t>
            </a:r>
            <a:r>
              <a:rPr b="0" lang="de-DE" sz="1800" spc="-1" strike="noStrike">
                <a:solidFill>
                  <a:schemeClr val="dk1"/>
                </a:solidFill>
                <a:latin typeface="Arial"/>
              </a:rPr>
              <a:t>Prospekthaftung der emittierenden Bank</a:t>
            </a:r>
            <a:r>
              <a:rPr b="0" lang="de-DE" sz="1800" spc="-1" strike="noStrike">
                <a:solidFill>
                  <a:schemeClr val="dk1"/>
                </a:solidFill>
                <a:latin typeface="Arial"/>
              </a:rPr>
              <a:t>	</a:t>
            </a:r>
            <a:endParaRPr b="0" lang="en-GB"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PlaceHolder 1"/>
          <p:cNvSpPr>
            <a:spLocks noGrp="1"/>
          </p:cNvSpPr>
          <p:nvPr>
            <p:ph type="title"/>
          </p:nvPr>
        </p:nvSpPr>
        <p:spPr>
          <a:xfrm>
            <a:off x="1908000" y="380880"/>
            <a:ext cx="6766920" cy="93132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Darlehensarten </a:t>
            </a:r>
            <a:r>
              <a:rPr b="0" lang="de-DE" sz="1800" spc="-1" strike="noStrike">
                <a:solidFill>
                  <a:schemeClr val="dk2"/>
                </a:solidFill>
                <a:latin typeface="Arial"/>
              </a:rPr>
              <a:t>[Angaben in 1000 EUR]</a:t>
            </a:r>
            <a:endParaRPr b="0" lang="en-GB" sz="1800" spc="-1" strike="noStrike">
              <a:solidFill>
                <a:srgbClr val="000000"/>
              </a:solidFill>
              <a:latin typeface="Arial"/>
            </a:endParaRPr>
          </a:p>
        </p:txBody>
      </p:sp>
      <p:pic>
        <p:nvPicPr>
          <p:cNvPr id="117" name="Picture 4" descr=""/>
          <p:cNvPicPr/>
          <p:nvPr/>
        </p:nvPicPr>
        <p:blipFill>
          <a:blip r:embed="rId1"/>
          <a:stretch/>
        </p:blipFill>
        <p:spPr>
          <a:xfrm>
            <a:off x="4259160" y="3324240"/>
            <a:ext cx="623160" cy="207360"/>
          </a:xfrm>
          <a:prstGeom prst="rect">
            <a:avLst/>
          </a:prstGeom>
          <a:ln w="0">
            <a:noFill/>
          </a:ln>
        </p:spPr>
      </p:pic>
      <p:sp>
        <p:nvSpPr>
          <p:cNvPr id="118" name="Text Box 6"/>
          <p:cNvSpPr/>
          <p:nvPr/>
        </p:nvSpPr>
        <p:spPr>
          <a:xfrm>
            <a:off x="1593000" y="476640"/>
            <a:ext cx="1904400" cy="1413360"/>
          </a:xfrm>
          <a:prstGeom prst="rect">
            <a:avLst/>
          </a:prstGeom>
          <a:solidFill>
            <a:srgbClr val="ffffa3"/>
          </a:solidFill>
          <a:ln w="0">
            <a:noFill/>
          </a:ln>
        </p:spPr>
        <p:style>
          <a:lnRef idx="0"/>
          <a:fillRef idx="0"/>
          <a:effectRef idx="0"/>
          <a:fontRef idx="minor"/>
        </p:style>
        <p:txBody>
          <a:bodyPr lIns="90000" rIns="90000" tIns="46800" bIns="46800" anchor="t">
            <a:spAutoFit/>
          </a:bodyPr>
          <a:p>
            <a:pPr>
              <a:lnSpc>
                <a:spcPct val="100000"/>
              </a:lnSpc>
              <a:spcBef>
                <a:spcPts val="799"/>
              </a:spcBef>
            </a:pPr>
            <a:r>
              <a:rPr b="0" lang="de-DE" sz="1600" spc="-1" strike="noStrike">
                <a:solidFill>
                  <a:schemeClr val="dk1"/>
                </a:solidFill>
                <a:latin typeface="Arial"/>
              </a:rPr>
              <a:t>Annahmen:</a:t>
            </a:r>
            <a:br>
              <a:rPr sz="1600"/>
            </a:br>
            <a:r>
              <a:rPr b="0" lang="de-DE" sz="1600" spc="-1" strike="noStrike">
                <a:solidFill>
                  <a:schemeClr val="dk1"/>
                </a:solidFill>
                <a:latin typeface="Arial"/>
              </a:rPr>
              <a:t>Kreditvolumen 100 </a:t>
            </a:r>
            <a:br>
              <a:rPr sz="1600"/>
            </a:br>
            <a:r>
              <a:rPr b="0" lang="de-DE" sz="1600" spc="-1" strike="noStrike">
                <a:solidFill>
                  <a:schemeClr val="dk1"/>
                </a:solidFill>
                <a:latin typeface="Arial"/>
              </a:rPr>
              <a:t>Zinssatz 7 %</a:t>
            </a:r>
            <a:endParaRPr b="0" lang="en-GB" sz="1600" spc="-1" strike="noStrike">
              <a:solidFill>
                <a:srgbClr val="000000"/>
              </a:solidFill>
              <a:latin typeface="Arial"/>
            </a:endParaRPr>
          </a:p>
          <a:p>
            <a:pPr>
              <a:lnSpc>
                <a:spcPct val="100000"/>
              </a:lnSpc>
              <a:spcBef>
                <a:spcPts val="799"/>
              </a:spcBef>
            </a:pPr>
            <a:r>
              <a:rPr b="0" lang="de-DE" sz="1600" spc="-1" strike="noStrike">
                <a:solidFill>
                  <a:schemeClr val="dk1"/>
                </a:solidFill>
                <a:latin typeface="Arial"/>
              </a:rPr>
              <a:t>Tilg = Tilgung</a:t>
            </a:r>
            <a:endParaRPr b="0" lang="en-GB" sz="1600" spc="-1" strike="noStrike">
              <a:solidFill>
                <a:srgbClr val="000000"/>
              </a:solidFill>
              <a:latin typeface="Arial"/>
            </a:endParaRPr>
          </a:p>
        </p:txBody>
      </p:sp>
      <p:sp>
        <p:nvSpPr>
          <p:cNvPr id="119" name="Rectangle 12"/>
          <p:cNvSpPr/>
          <p:nvPr/>
        </p:nvSpPr>
        <p:spPr>
          <a:xfrm>
            <a:off x="505800" y="3011400"/>
            <a:ext cx="65592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Periode</a:t>
            </a:r>
            <a:endParaRPr b="0" lang="en-GB" sz="1500" spc="-1" strike="noStrike">
              <a:solidFill>
                <a:srgbClr val="000000"/>
              </a:solidFill>
              <a:latin typeface="Arial"/>
            </a:endParaRPr>
          </a:p>
        </p:txBody>
      </p:sp>
      <p:sp>
        <p:nvSpPr>
          <p:cNvPr id="120" name="Rectangle 13"/>
          <p:cNvSpPr/>
          <p:nvPr/>
        </p:nvSpPr>
        <p:spPr>
          <a:xfrm>
            <a:off x="1468440" y="3011400"/>
            <a:ext cx="49752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Kredit</a:t>
            </a:r>
            <a:endParaRPr b="0" lang="en-GB" sz="1500" spc="-1" strike="noStrike">
              <a:solidFill>
                <a:srgbClr val="000000"/>
              </a:solidFill>
              <a:latin typeface="Arial"/>
            </a:endParaRPr>
          </a:p>
        </p:txBody>
      </p:sp>
      <p:sp>
        <p:nvSpPr>
          <p:cNvPr id="121" name="Rectangle 14"/>
          <p:cNvSpPr/>
          <p:nvPr/>
        </p:nvSpPr>
        <p:spPr>
          <a:xfrm>
            <a:off x="2287440" y="3011400"/>
            <a:ext cx="3596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Zins</a:t>
            </a:r>
            <a:endParaRPr b="0" lang="en-GB" sz="1500" spc="-1" strike="noStrike">
              <a:solidFill>
                <a:srgbClr val="000000"/>
              </a:solidFill>
              <a:latin typeface="Arial"/>
            </a:endParaRPr>
          </a:p>
        </p:txBody>
      </p:sp>
      <p:sp>
        <p:nvSpPr>
          <p:cNvPr id="122" name="Rectangle 15"/>
          <p:cNvSpPr/>
          <p:nvPr/>
        </p:nvSpPr>
        <p:spPr>
          <a:xfrm>
            <a:off x="3067560" y="3011400"/>
            <a:ext cx="29952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Tilg</a:t>
            </a:r>
            <a:endParaRPr b="0" lang="en-GB" sz="1500" spc="-1" strike="noStrike">
              <a:solidFill>
                <a:srgbClr val="000000"/>
              </a:solidFill>
              <a:latin typeface="Arial"/>
            </a:endParaRPr>
          </a:p>
        </p:txBody>
      </p:sp>
      <p:sp>
        <p:nvSpPr>
          <p:cNvPr id="123" name="Rectangle 16"/>
          <p:cNvSpPr/>
          <p:nvPr/>
        </p:nvSpPr>
        <p:spPr>
          <a:xfrm>
            <a:off x="3718080" y="3011400"/>
            <a:ext cx="49752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Kredit</a:t>
            </a:r>
            <a:endParaRPr b="0" lang="en-GB" sz="1500" spc="-1" strike="noStrike">
              <a:solidFill>
                <a:srgbClr val="000000"/>
              </a:solidFill>
              <a:latin typeface="Arial"/>
            </a:endParaRPr>
          </a:p>
        </p:txBody>
      </p:sp>
      <p:sp>
        <p:nvSpPr>
          <p:cNvPr id="124" name="Rectangle 17"/>
          <p:cNvSpPr/>
          <p:nvPr/>
        </p:nvSpPr>
        <p:spPr>
          <a:xfrm>
            <a:off x="4537080" y="3011400"/>
            <a:ext cx="3596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Zins</a:t>
            </a:r>
            <a:endParaRPr b="0" lang="en-GB" sz="1500" spc="-1" strike="noStrike">
              <a:solidFill>
                <a:srgbClr val="000000"/>
              </a:solidFill>
              <a:latin typeface="Arial"/>
            </a:endParaRPr>
          </a:p>
        </p:txBody>
      </p:sp>
      <p:sp>
        <p:nvSpPr>
          <p:cNvPr id="125" name="Rectangle 18"/>
          <p:cNvSpPr/>
          <p:nvPr/>
        </p:nvSpPr>
        <p:spPr>
          <a:xfrm>
            <a:off x="5316840" y="3011400"/>
            <a:ext cx="29952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Tilg</a:t>
            </a:r>
            <a:endParaRPr b="0" lang="en-GB" sz="1500" spc="-1" strike="noStrike">
              <a:solidFill>
                <a:srgbClr val="000000"/>
              </a:solidFill>
              <a:latin typeface="Arial"/>
            </a:endParaRPr>
          </a:p>
        </p:txBody>
      </p:sp>
      <p:sp>
        <p:nvSpPr>
          <p:cNvPr id="126" name="Rectangle 19"/>
          <p:cNvSpPr/>
          <p:nvPr/>
        </p:nvSpPr>
        <p:spPr>
          <a:xfrm>
            <a:off x="5969160" y="3011400"/>
            <a:ext cx="49752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Kredit</a:t>
            </a:r>
            <a:endParaRPr b="0" lang="en-GB" sz="1500" spc="-1" strike="noStrike">
              <a:solidFill>
                <a:srgbClr val="000000"/>
              </a:solidFill>
              <a:latin typeface="Arial"/>
            </a:endParaRPr>
          </a:p>
        </p:txBody>
      </p:sp>
      <p:sp>
        <p:nvSpPr>
          <p:cNvPr id="127" name="Rectangle 20"/>
          <p:cNvSpPr/>
          <p:nvPr/>
        </p:nvSpPr>
        <p:spPr>
          <a:xfrm>
            <a:off x="6728040" y="3011400"/>
            <a:ext cx="4762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0.143</a:t>
            </a:r>
            <a:endParaRPr b="0" lang="en-GB" sz="1500" spc="-1" strike="noStrike">
              <a:solidFill>
                <a:srgbClr val="000000"/>
              </a:solidFill>
              <a:latin typeface="Arial"/>
            </a:endParaRPr>
          </a:p>
        </p:txBody>
      </p:sp>
      <p:sp>
        <p:nvSpPr>
          <p:cNvPr id="128" name="Rectangle 21"/>
          <p:cNvSpPr/>
          <p:nvPr/>
        </p:nvSpPr>
        <p:spPr>
          <a:xfrm>
            <a:off x="7537320" y="3011400"/>
            <a:ext cx="3596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Zins</a:t>
            </a:r>
            <a:endParaRPr b="0" lang="en-GB" sz="1500" spc="-1" strike="noStrike">
              <a:solidFill>
                <a:srgbClr val="000000"/>
              </a:solidFill>
              <a:latin typeface="Arial"/>
            </a:endParaRPr>
          </a:p>
        </p:txBody>
      </p:sp>
      <p:sp>
        <p:nvSpPr>
          <p:cNvPr id="129" name="Rectangle 22"/>
          <p:cNvSpPr/>
          <p:nvPr/>
        </p:nvSpPr>
        <p:spPr>
          <a:xfrm>
            <a:off x="8317440" y="3011400"/>
            <a:ext cx="29952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Tilg</a:t>
            </a:r>
            <a:endParaRPr b="0" lang="en-GB" sz="1500" spc="-1" strike="noStrike">
              <a:solidFill>
                <a:srgbClr val="000000"/>
              </a:solidFill>
              <a:latin typeface="Arial"/>
            </a:endParaRPr>
          </a:p>
        </p:txBody>
      </p:sp>
      <p:sp>
        <p:nvSpPr>
          <p:cNvPr id="130" name="Rectangle 23"/>
          <p:cNvSpPr/>
          <p:nvPr/>
        </p:nvSpPr>
        <p:spPr>
          <a:xfrm>
            <a:off x="776160" y="342576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131" name="Rectangle 24"/>
          <p:cNvSpPr/>
          <p:nvPr/>
        </p:nvSpPr>
        <p:spPr>
          <a:xfrm>
            <a:off x="1555920" y="3425760"/>
            <a:ext cx="3178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132" name="Rectangle 25"/>
          <p:cNvSpPr/>
          <p:nvPr/>
        </p:nvSpPr>
        <p:spPr>
          <a:xfrm>
            <a:off x="3807000" y="3425760"/>
            <a:ext cx="3178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133" name="Rectangle 26"/>
          <p:cNvSpPr/>
          <p:nvPr/>
        </p:nvSpPr>
        <p:spPr>
          <a:xfrm>
            <a:off x="6056280" y="3425760"/>
            <a:ext cx="3178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134" name="Rectangle 27"/>
          <p:cNvSpPr/>
          <p:nvPr/>
        </p:nvSpPr>
        <p:spPr>
          <a:xfrm>
            <a:off x="776160" y="365904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a:t>
            </a:r>
            <a:endParaRPr b="0" lang="en-GB" sz="1500" spc="-1" strike="noStrike">
              <a:solidFill>
                <a:srgbClr val="000000"/>
              </a:solidFill>
              <a:latin typeface="Arial"/>
            </a:endParaRPr>
          </a:p>
        </p:txBody>
      </p:sp>
      <p:sp>
        <p:nvSpPr>
          <p:cNvPr id="135" name="Rectangle 28"/>
          <p:cNvSpPr/>
          <p:nvPr/>
        </p:nvSpPr>
        <p:spPr>
          <a:xfrm>
            <a:off x="1555920" y="3659040"/>
            <a:ext cx="3178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136" name="Rectangle 29"/>
          <p:cNvSpPr/>
          <p:nvPr/>
        </p:nvSpPr>
        <p:spPr>
          <a:xfrm>
            <a:off x="2411280" y="365904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137" name="Rectangle 30"/>
          <p:cNvSpPr/>
          <p:nvPr/>
        </p:nvSpPr>
        <p:spPr>
          <a:xfrm>
            <a:off x="3160800" y="365904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138" name="Rectangle 31"/>
          <p:cNvSpPr/>
          <p:nvPr/>
        </p:nvSpPr>
        <p:spPr>
          <a:xfrm>
            <a:off x="3859200" y="3659040"/>
            <a:ext cx="2120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90</a:t>
            </a:r>
            <a:endParaRPr b="0" lang="en-GB" sz="1500" spc="-1" strike="noStrike">
              <a:solidFill>
                <a:srgbClr val="000000"/>
              </a:solidFill>
              <a:latin typeface="Arial"/>
            </a:endParaRPr>
          </a:p>
        </p:txBody>
      </p:sp>
      <p:sp>
        <p:nvSpPr>
          <p:cNvPr id="139" name="Rectangle 32"/>
          <p:cNvSpPr/>
          <p:nvPr/>
        </p:nvSpPr>
        <p:spPr>
          <a:xfrm>
            <a:off x="4660920" y="365904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140" name="Rectangle 33"/>
          <p:cNvSpPr/>
          <p:nvPr/>
        </p:nvSpPr>
        <p:spPr>
          <a:xfrm>
            <a:off x="5357880" y="3659040"/>
            <a:ext cx="2120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141" name="Rectangle 34"/>
          <p:cNvSpPr/>
          <p:nvPr/>
        </p:nvSpPr>
        <p:spPr>
          <a:xfrm>
            <a:off x="6029280" y="365904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92.7</a:t>
            </a:r>
            <a:endParaRPr b="0" lang="en-GB" sz="1500" spc="-1" strike="noStrike">
              <a:solidFill>
                <a:srgbClr val="000000"/>
              </a:solidFill>
              <a:latin typeface="Arial"/>
            </a:endParaRPr>
          </a:p>
        </p:txBody>
      </p:sp>
      <p:sp>
        <p:nvSpPr>
          <p:cNvPr id="142" name="Rectangle 35"/>
          <p:cNvSpPr/>
          <p:nvPr/>
        </p:nvSpPr>
        <p:spPr>
          <a:xfrm>
            <a:off x="6780240" y="365904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14.3</a:t>
            </a:r>
            <a:endParaRPr b="0" lang="en-GB" sz="1500" spc="-1" strike="noStrike">
              <a:solidFill>
                <a:srgbClr val="000000"/>
              </a:solidFill>
              <a:latin typeface="Arial"/>
            </a:endParaRPr>
          </a:p>
        </p:txBody>
      </p:sp>
      <p:sp>
        <p:nvSpPr>
          <p:cNvPr id="143" name="Rectangle 36"/>
          <p:cNvSpPr/>
          <p:nvPr/>
        </p:nvSpPr>
        <p:spPr>
          <a:xfrm>
            <a:off x="7581960" y="365904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7.0</a:t>
            </a:r>
            <a:endParaRPr b="0" lang="en-GB" sz="1500" spc="-1" strike="noStrike">
              <a:solidFill>
                <a:srgbClr val="000000"/>
              </a:solidFill>
              <a:latin typeface="Arial"/>
            </a:endParaRPr>
          </a:p>
        </p:txBody>
      </p:sp>
      <p:sp>
        <p:nvSpPr>
          <p:cNvPr id="144" name="Rectangle 37"/>
          <p:cNvSpPr/>
          <p:nvPr/>
        </p:nvSpPr>
        <p:spPr>
          <a:xfrm>
            <a:off x="8332920" y="365904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7.3</a:t>
            </a:r>
            <a:endParaRPr b="0" lang="en-GB" sz="1500" spc="-1" strike="noStrike">
              <a:solidFill>
                <a:srgbClr val="000000"/>
              </a:solidFill>
              <a:latin typeface="Arial"/>
            </a:endParaRPr>
          </a:p>
        </p:txBody>
      </p:sp>
      <p:sp>
        <p:nvSpPr>
          <p:cNvPr id="145" name="Rectangle 38"/>
          <p:cNvSpPr/>
          <p:nvPr/>
        </p:nvSpPr>
        <p:spPr>
          <a:xfrm>
            <a:off x="776160" y="389736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2</a:t>
            </a:r>
            <a:endParaRPr b="0" lang="en-GB" sz="1500" spc="-1" strike="noStrike">
              <a:solidFill>
                <a:srgbClr val="000000"/>
              </a:solidFill>
              <a:latin typeface="Arial"/>
            </a:endParaRPr>
          </a:p>
        </p:txBody>
      </p:sp>
      <p:sp>
        <p:nvSpPr>
          <p:cNvPr id="146" name="Rectangle 39"/>
          <p:cNvSpPr/>
          <p:nvPr/>
        </p:nvSpPr>
        <p:spPr>
          <a:xfrm>
            <a:off x="1555920" y="3897360"/>
            <a:ext cx="3178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147" name="Rectangle 40"/>
          <p:cNvSpPr/>
          <p:nvPr/>
        </p:nvSpPr>
        <p:spPr>
          <a:xfrm>
            <a:off x="2411280" y="389736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148" name="Rectangle 41"/>
          <p:cNvSpPr/>
          <p:nvPr/>
        </p:nvSpPr>
        <p:spPr>
          <a:xfrm>
            <a:off x="3160800" y="389736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149" name="Rectangle 42"/>
          <p:cNvSpPr/>
          <p:nvPr/>
        </p:nvSpPr>
        <p:spPr>
          <a:xfrm>
            <a:off x="3859200" y="3897360"/>
            <a:ext cx="2120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80</a:t>
            </a:r>
            <a:endParaRPr b="0" lang="en-GB" sz="1500" spc="-1" strike="noStrike">
              <a:solidFill>
                <a:srgbClr val="000000"/>
              </a:solidFill>
              <a:latin typeface="Arial"/>
            </a:endParaRPr>
          </a:p>
        </p:txBody>
      </p:sp>
      <p:sp>
        <p:nvSpPr>
          <p:cNvPr id="150" name="Rectangle 43"/>
          <p:cNvSpPr/>
          <p:nvPr/>
        </p:nvSpPr>
        <p:spPr>
          <a:xfrm>
            <a:off x="4581360" y="389736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6.3</a:t>
            </a:r>
            <a:endParaRPr b="0" lang="en-GB" sz="1500" spc="-1" strike="noStrike">
              <a:solidFill>
                <a:srgbClr val="000000"/>
              </a:solidFill>
              <a:latin typeface="Arial"/>
            </a:endParaRPr>
          </a:p>
        </p:txBody>
      </p:sp>
      <p:sp>
        <p:nvSpPr>
          <p:cNvPr id="151" name="Rectangle 44"/>
          <p:cNvSpPr/>
          <p:nvPr/>
        </p:nvSpPr>
        <p:spPr>
          <a:xfrm>
            <a:off x="5357880" y="3897360"/>
            <a:ext cx="2120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152" name="Rectangle 45"/>
          <p:cNvSpPr/>
          <p:nvPr/>
        </p:nvSpPr>
        <p:spPr>
          <a:xfrm>
            <a:off x="6029280" y="389736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84.9</a:t>
            </a:r>
            <a:endParaRPr b="0" lang="en-GB" sz="1500" spc="-1" strike="noStrike">
              <a:solidFill>
                <a:srgbClr val="000000"/>
              </a:solidFill>
              <a:latin typeface="Arial"/>
            </a:endParaRPr>
          </a:p>
        </p:txBody>
      </p:sp>
      <p:sp>
        <p:nvSpPr>
          <p:cNvPr id="153" name="Rectangle 46"/>
          <p:cNvSpPr/>
          <p:nvPr/>
        </p:nvSpPr>
        <p:spPr>
          <a:xfrm>
            <a:off x="6780240" y="389736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14.3</a:t>
            </a:r>
            <a:endParaRPr b="0" lang="en-GB" sz="1500" spc="-1" strike="noStrike">
              <a:solidFill>
                <a:srgbClr val="000000"/>
              </a:solidFill>
              <a:latin typeface="Arial"/>
            </a:endParaRPr>
          </a:p>
        </p:txBody>
      </p:sp>
      <p:sp>
        <p:nvSpPr>
          <p:cNvPr id="154" name="Rectangle 47"/>
          <p:cNvSpPr/>
          <p:nvPr/>
        </p:nvSpPr>
        <p:spPr>
          <a:xfrm>
            <a:off x="7581960" y="389736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6.5</a:t>
            </a:r>
            <a:endParaRPr b="0" lang="en-GB" sz="1500" spc="-1" strike="noStrike">
              <a:solidFill>
                <a:srgbClr val="000000"/>
              </a:solidFill>
              <a:latin typeface="Arial"/>
            </a:endParaRPr>
          </a:p>
        </p:txBody>
      </p:sp>
      <p:sp>
        <p:nvSpPr>
          <p:cNvPr id="155" name="Rectangle 48"/>
          <p:cNvSpPr/>
          <p:nvPr/>
        </p:nvSpPr>
        <p:spPr>
          <a:xfrm>
            <a:off x="8332920" y="389736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7.8</a:t>
            </a:r>
            <a:endParaRPr b="0" lang="en-GB" sz="1500" spc="-1" strike="noStrike">
              <a:solidFill>
                <a:srgbClr val="000000"/>
              </a:solidFill>
              <a:latin typeface="Arial"/>
            </a:endParaRPr>
          </a:p>
        </p:txBody>
      </p:sp>
      <p:sp>
        <p:nvSpPr>
          <p:cNvPr id="156" name="Rectangle 49"/>
          <p:cNvSpPr/>
          <p:nvPr/>
        </p:nvSpPr>
        <p:spPr>
          <a:xfrm>
            <a:off x="776160" y="413712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3</a:t>
            </a:r>
            <a:endParaRPr b="0" lang="en-GB" sz="1500" spc="-1" strike="noStrike">
              <a:solidFill>
                <a:srgbClr val="000000"/>
              </a:solidFill>
              <a:latin typeface="Arial"/>
            </a:endParaRPr>
          </a:p>
        </p:txBody>
      </p:sp>
      <p:sp>
        <p:nvSpPr>
          <p:cNvPr id="157" name="Rectangle 50"/>
          <p:cNvSpPr/>
          <p:nvPr/>
        </p:nvSpPr>
        <p:spPr>
          <a:xfrm>
            <a:off x="1555920" y="4137120"/>
            <a:ext cx="3178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158" name="Rectangle 51"/>
          <p:cNvSpPr/>
          <p:nvPr/>
        </p:nvSpPr>
        <p:spPr>
          <a:xfrm>
            <a:off x="2411280" y="413712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159" name="Rectangle 52"/>
          <p:cNvSpPr/>
          <p:nvPr/>
        </p:nvSpPr>
        <p:spPr>
          <a:xfrm>
            <a:off x="3160800" y="413712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160" name="Rectangle 53"/>
          <p:cNvSpPr/>
          <p:nvPr/>
        </p:nvSpPr>
        <p:spPr>
          <a:xfrm>
            <a:off x="3859200" y="4137120"/>
            <a:ext cx="2120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70</a:t>
            </a:r>
            <a:endParaRPr b="0" lang="en-GB" sz="1500" spc="-1" strike="noStrike">
              <a:solidFill>
                <a:srgbClr val="000000"/>
              </a:solidFill>
              <a:latin typeface="Arial"/>
            </a:endParaRPr>
          </a:p>
        </p:txBody>
      </p:sp>
      <p:sp>
        <p:nvSpPr>
          <p:cNvPr id="161" name="Rectangle 54"/>
          <p:cNvSpPr/>
          <p:nvPr/>
        </p:nvSpPr>
        <p:spPr>
          <a:xfrm>
            <a:off x="4581360" y="413712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5.6</a:t>
            </a:r>
            <a:endParaRPr b="0" lang="en-GB" sz="1500" spc="-1" strike="noStrike">
              <a:solidFill>
                <a:srgbClr val="000000"/>
              </a:solidFill>
              <a:latin typeface="Arial"/>
            </a:endParaRPr>
          </a:p>
        </p:txBody>
      </p:sp>
      <p:sp>
        <p:nvSpPr>
          <p:cNvPr id="162" name="Rectangle 55"/>
          <p:cNvSpPr/>
          <p:nvPr/>
        </p:nvSpPr>
        <p:spPr>
          <a:xfrm>
            <a:off x="5357880" y="4137120"/>
            <a:ext cx="2120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163" name="Rectangle 56"/>
          <p:cNvSpPr/>
          <p:nvPr/>
        </p:nvSpPr>
        <p:spPr>
          <a:xfrm>
            <a:off x="6029280" y="413712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76.6</a:t>
            </a:r>
            <a:endParaRPr b="0" lang="en-GB" sz="1500" spc="-1" strike="noStrike">
              <a:solidFill>
                <a:srgbClr val="000000"/>
              </a:solidFill>
              <a:latin typeface="Arial"/>
            </a:endParaRPr>
          </a:p>
        </p:txBody>
      </p:sp>
      <p:sp>
        <p:nvSpPr>
          <p:cNvPr id="164" name="Rectangle 57"/>
          <p:cNvSpPr/>
          <p:nvPr/>
        </p:nvSpPr>
        <p:spPr>
          <a:xfrm>
            <a:off x="6780240" y="413712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14.3</a:t>
            </a:r>
            <a:endParaRPr b="0" lang="en-GB" sz="1500" spc="-1" strike="noStrike">
              <a:solidFill>
                <a:srgbClr val="000000"/>
              </a:solidFill>
              <a:latin typeface="Arial"/>
            </a:endParaRPr>
          </a:p>
        </p:txBody>
      </p:sp>
      <p:sp>
        <p:nvSpPr>
          <p:cNvPr id="165" name="Rectangle 58"/>
          <p:cNvSpPr/>
          <p:nvPr/>
        </p:nvSpPr>
        <p:spPr>
          <a:xfrm>
            <a:off x="7581960" y="413712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5.9</a:t>
            </a:r>
            <a:endParaRPr b="0" lang="en-GB" sz="1500" spc="-1" strike="noStrike">
              <a:solidFill>
                <a:srgbClr val="000000"/>
              </a:solidFill>
              <a:latin typeface="Arial"/>
            </a:endParaRPr>
          </a:p>
        </p:txBody>
      </p:sp>
      <p:sp>
        <p:nvSpPr>
          <p:cNvPr id="166" name="Rectangle 59"/>
          <p:cNvSpPr/>
          <p:nvPr/>
        </p:nvSpPr>
        <p:spPr>
          <a:xfrm>
            <a:off x="8332920" y="413712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8.3</a:t>
            </a:r>
            <a:endParaRPr b="0" lang="en-GB" sz="1500" spc="-1" strike="noStrike">
              <a:solidFill>
                <a:srgbClr val="000000"/>
              </a:solidFill>
              <a:latin typeface="Arial"/>
            </a:endParaRPr>
          </a:p>
        </p:txBody>
      </p:sp>
      <p:sp>
        <p:nvSpPr>
          <p:cNvPr id="167" name="Rectangle 60"/>
          <p:cNvSpPr/>
          <p:nvPr/>
        </p:nvSpPr>
        <p:spPr>
          <a:xfrm>
            <a:off x="776160" y="437688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4</a:t>
            </a:r>
            <a:endParaRPr b="0" lang="en-GB" sz="1500" spc="-1" strike="noStrike">
              <a:solidFill>
                <a:srgbClr val="000000"/>
              </a:solidFill>
              <a:latin typeface="Arial"/>
            </a:endParaRPr>
          </a:p>
        </p:txBody>
      </p:sp>
      <p:sp>
        <p:nvSpPr>
          <p:cNvPr id="168" name="Rectangle 61"/>
          <p:cNvSpPr/>
          <p:nvPr/>
        </p:nvSpPr>
        <p:spPr>
          <a:xfrm>
            <a:off x="1555920" y="4376880"/>
            <a:ext cx="3178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169" name="Rectangle 62"/>
          <p:cNvSpPr/>
          <p:nvPr/>
        </p:nvSpPr>
        <p:spPr>
          <a:xfrm>
            <a:off x="2411280" y="437688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170" name="Rectangle 63"/>
          <p:cNvSpPr/>
          <p:nvPr/>
        </p:nvSpPr>
        <p:spPr>
          <a:xfrm>
            <a:off x="3160800" y="437688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171" name="Rectangle 64"/>
          <p:cNvSpPr/>
          <p:nvPr/>
        </p:nvSpPr>
        <p:spPr>
          <a:xfrm>
            <a:off x="3859200" y="4376880"/>
            <a:ext cx="2120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60</a:t>
            </a:r>
            <a:endParaRPr b="0" lang="en-GB" sz="1500" spc="-1" strike="noStrike">
              <a:solidFill>
                <a:srgbClr val="000000"/>
              </a:solidFill>
              <a:latin typeface="Arial"/>
            </a:endParaRPr>
          </a:p>
        </p:txBody>
      </p:sp>
      <p:sp>
        <p:nvSpPr>
          <p:cNvPr id="172" name="Rectangle 65"/>
          <p:cNvSpPr/>
          <p:nvPr/>
        </p:nvSpPr>
        <p:spPr>
          <a:xfrm>
            <a:off x="4581360" y="437688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4.9</a:t>
            </a:r>
            <a:endParaRPr b="0" lang="en-GB" sz="1500" spc="-1" strike="noStrike">
              <a:solidFill>
                <a:srgbClr val="000000"/>
              </a:solidFill>
              <a:latin typeface="Arial"/>
            </a:endParaRPr>
          </a:p>
        </p:txBody>
      </p:sp>
      <p:sp>
        <p:nvSpPr>
          <p:cNvPr id="173" name="Rectangle 66"/>
          <p:cNvSpPr/>
          <p:nvPr/>
        </p:nvSpPr>
        <p:spPr>
          <a:xfrm>
            <a:off x="5357880" y="4376880"/>
            <a:ext cx="2120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174" name="Rectangle 67"/>
          <p:cNvSpPr/>
          <p:nvPr/>
        </p:nvSpPr>
        <p:spPr>
          <a:xfrm>
            <a:off x="6029280" y="437688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67.7</a:t>
            </a:r>
            <a:endParaRPr b="0" lang="en-GB" sz="1500" spc="-1" strike="noStrike">
              <a:solidFill>
                <a:srgbClr val="000000"/>
              </a:solidFill>
              <a:latin typeface="Arial"/>
            </a:endParaRPr>
          </a:p>
        </p:txBody>
      </p:sp>
      <p:sp>
        <p:nvSpPr>
          <p:cNvPr id="175" name="Rectangle 68"/>
          <p:cNvSpPr/>
          <p:nvPr/>
        </p:nvSpPr>
        <p:spPr>
          <a:xfrm>
            <a:off x="6780240" y="437688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14.3</a:t>
            </a:r>
            <a:endParaRPr b="0" lang="en-GB" sz="1500" spc="-1" strike="noStrike">
              <a:solidFill>
                <a:srgbClr val="000000"/>
              </a:solidFill>
              <a:latin typeface="Arial"/>
            </a:endParaRPr>
          </a:p>
        </p:txBody>
      </p:sp>
      <p:sp>
        <p:nvSpPr>
          <p:cNvPr id="176" name="Rectangle 69"/>
          <p:cNvSpPr/>
          <p:nvPr/>
        </p:nvSpPr>
        <p:spPr>
          <a:xfrm>
            <a:off x="7581960" y="437688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5.4</a:t>
            </a:r>
            <a:endParaRPr b="0" lang="en-GB" sz="1500" spc="-1" strike="noStrike">
              <a:solidFill>
                <a:srgbClr val="000000"/>
              </a:solidFill>
              <a:latin typeface="Arial"/>
            </a:endParaRPr>
          </a:p>
        </p:txBody>
      </p:sp>
      <p:sp>
        <p:nvSpPr>
          <p:cNvPr id="177" name="Rectangle 70"/>
          <p:cNvSpPr/>
          <p:nvPr/>
        </p:nvSpPr>
        <p:spPr>
          <a:xfrm>
            <a:off x="8332920" y="437688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8.9</a:t>
            </a:r>
            <a:endParaRPr b="0" lang="en-GB" sz="1500" spc="-1" strike="noStrike">
              <a:solidFill>
                <a:srgbClr val="000000"/>
              </a:solidFill>
              <a:latin typeface="Arial"/>
            </a:endParaRPr>
          </a:p>
        </p:txBody>
      </p:sp>
      <p:sp>
        <p:nvSpPr>
          <p:cNvPr id="178" name="Rectangle 71"/>
          <p:cNvSpPr/>
          <p:nvPr/>
        </p:nvSpPr>
        <p:spPr>
          <a:xfrm>
            <a:off x="776160" y="461628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5</a:t>
            </a:r>
            <a:endParaRPr b="0" lang="en-GB" sz="1500" spc="-1" strike="noStrike">
              <a:solidFill>
                <a:srgbClr val="000000"/>
              </a:solidFill>
              <a:latin typeface="Arial"/>
            </a:endParaRPr>
          </a:p>
        </p:txBody>
      </p:sp>
      <p:sp>
        <p:nvSpPr>
          <p:cNvPr id="179" name="Rectangle 72"/>
          <p:cNvSpPr/>
          <p:nvPr/>
        </p:nvSpPr>
        <p:spPr>
          <a:xfrm>
            <a:off x="1555920" y="4616280"/>
            <a:ext cx="3178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180" name="Rectangle 73"/>
          <p:cNvSpPr/>
          <p:nvPr/>
        </p:nvSpPr>
        <p:spPr>
          <a:xfrm>
            <a:off x="2411280" y="461628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181" name="Rectangle 74"/>
          <p:cNvSpPr/>
          <p:nvPr/>
        </p:nvSpPr>
        <p:spPr>
          <a:xfrm>
            <a:off x="3160800" y="461628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182" name="Rectangle 75"/>
          <p:cNvSpPr/>
          <p:nvPr/>
        </p:nvSpPr>
        <p:spPr>
          <a:xfrm>
            <a:off x="3859200" y="4616280"/>
            <a:ext cx="2120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50</a:t>
            </a:r>
            <a:endParaRPr b="0" lang="en-GB" sz="1500" spc="-1" strike="noStrike">
              <a:solidFill>
                <a:srgbClr val="000000"/>
              </a:solidFill>
              <a:latin typeface="Arial"/>
            </a:endParaRPr>
          </a:p>
        </p:txBody>
      </p:sp>
      <p:sp>
        <p:nvSpPr>
          <p:cNvPr id="183" name="Rectangle 76"/>
          <p:cNvSpPr/>
          <p:nvPr/>
        </p:nvSpPr>
        <p:spPr>
          <a:xfrm>
            <a:off x="4581360" y="461628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4.2</a:t>
            </a:r>
            <a:endParaRPr b="0" lang="en-GB" sz="1500" spc="-1" strike="noStrike">
              <a:solidFill>
                <a:srgbClr val="000000"/>
              </a:solidFill>
              <a:latin typeface="Arial"/>
            </a:endParaRPr>
          </a:p>
        </p:txBody>
      </p:sp>
      <p:sp>
        <p:nvSpPr>
          <p:cNvPr id="184" name="Rectangle 77"/>
          <p:cNvSpPr/>
          <p:nvPr/>
        </p:nvSpPr>
        <p:spPr>
          <a:xfrm>
            <a:off x="5357880" y="4616280"/>
            <a:ext cx="2120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185" name="Rectangle 78"/>
          <p:cNvSpPr/>
          <p:nvPr/>
        </p:nvSpPr>
        <p:spPr>
          <a:xfrm>
            <a:off x="6029280" y="461628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58.1</a:t>
            </a:r>
            <a:endParaRPr b="0" lang="en-GB" sz="1500" spc="-1" strike="noStrike">
              <a:solidFill>
                <a:srgbClr val="000000"/>
              </a:solidFill>
              <a:latin typeface="Arial"/>
            </a:endParaRPr>
          </a:p>
        </p:txBody>
      </p:sp>
      <p:sp>
        <p:nvSpPr>
          <p:cNvPr id="186" name="Rectangle 79"/>
          <p:cNvSpPr/>
          <p:nvPr/>
        </p:nvSpPr>
        <p:spPr>
          <a:xfrm>
            <a:off x="6780240" y="461628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14.3</a:t>
            </a:r>
            <a:endParaRPr b="0" lang="en-GB" sz="1500" spc="-1" strike="noStrike">
              <a:solidFill>
                <a:srgbClr val="000000"/>
              </a:solidFill>
              <a:latin typeface="Arial"/>
            </a:endParaRPr>
          </a:p>
        </p:txBody>
      </p:sp>
      <p:sp>
        <p:nvSpPr>
          <p:cNvPr id="187" name="Rectangle 80"/>
          <p:cNvSpPr/>
          <p:nvPr/>
        </p:nvSpPr>
        <p:spPr>
          <a:xfrm>
            <a:off x="7581960" y="461628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4.7</a:t>
            </a:r>
            <a:endParaRPr b="0" lang="en-GB" sz="1500" spc="-1" strike="noStrike">
              <a:solidFill>
                <a:srgbClr val="000000"/>
              </a:solidFill>
              <a:latin typeface="Arial"/>
            </a:endParaRPr>
          </a:p>
        </p:txBody>
      </p:sp>
      <p:sp>
        <p:nvSpPr>
          <p:cNvPr id="188" name="Rectangle 81"/>
          <p:cNvSpPr/>
          <p:nvPr/>
        </p:nvSpPr>
        <p:spPr>
          <a:xfrm>
            <a:off x="8332920" y="461628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9.6</a:t>
            </a:r>
            <a:endParaRPr b="0" lang="en-GB" sz="1500" spc="-1" strike="noStrike">
              <a:solidFill>
                <a:srgbClr val="000000"/>
              </a:solidFill>
              <a:latin typeface="Arial"/>
            </a:endParaRPr>
          </a:p>
        </p:txBody>
      </p:sp>
      <p:sp>
        <p:nvSpPr>
          <p:cNvPr id="189" name="Rectangle 82"/>
          <p:cNvSpPr/>
          <p:nvPr/>
        </p:nvSpPr>
        <p:spPr>
          <a:xfrm>
            <a:off x="776160" y="485460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6</a:t>
            </a:r>
            <a:endParaRPr b="0" lang="en-GB" sz="1500" spc="-1" strike="noStrike">
              <a:solidFill>
                <a:srgbClr val="000000"/>
              </a:solidFill>
              <a:latin typeface="Arial"/>
            </a:endParaRPr>
          </a:p>
        </p:txBody>
      </p:sp>
      <p:sp>
        <p:nvSpPr>
          <p:cNvPr id="190" name="Rectangle 83"/>
          <p:cNvSpPr/>
          <p:nvPr/>
        </p:nvSpPr>
        <p:spPr>
          <a:xfrm>
            <a:off x="1555920" y="4854600"/>
            <a:ext cx="3178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191" name="Rectangle 84"/>
          <p:cNvSpPr/>
          <p:nvPr/>
        </p:nvSpPr>
        <p:spPr>
          <a:xfrm>
            <a:off x="2411280" y="485460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192" name="Rectangle 85"/>
          <p:cNvSpPr/>
          <p:nvPr/>
        </p:nvSpPr>
        <p:spPr>
          <a:xfrm>
            <a:off x="3160800" y="485460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193" name="Rectangle 86"/>
          <p:cNvSpPr/>
          <p:nvPr/>
        </p:nvSpPr>
        <p:spPr>
          <a:xfrm>
            <a:off x="3859200" y="4854600"/>
            <a:ext cx="2120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40</a:t>
            </a:r>
            <a:endParaRPr b="0" lang="en-GB" sz="1500" spc="-1" strike="noStrike">
              <a:solidFill>
                <a:srgbClr val="000000"/>
              </a:solidFill>
              <a:latin typeface="Arial"/>
            </a:endParaRPr>
          </a:p>
        </p:txBody>
      </p:sp>
      <p:sp>
        <p:nvSpPr>
          <p:cNvPr id="194" name="Rectangle 87"/>
          <p:cNvSpPr/>
          <p:nvPr/>
        </p:nvSpPr>
        <p:spPr>
          <a:xfrm>
            <a:off x="4581360" y="485460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3.5</a:t>
            </a:r>
            <a:endParaRPr b="0" lang="en-GB" sz="1500" spc="-1" strike="noStrike">
              <a:solidFill>
                <a:srgbClr val="000000"/>
              </a:solidFill>
              <a:latin typeface="Arial"/>
            </a:endParaRPr>
          </a:p>
        </p:txBody>
      </p:sp>
      <p:sp>
        <p:nvSpPr>
          <p:cNvPr id="195" name="Rectangle 88"/>
          <p:cNvSpPr/>
          <p:nvPr/>
        </p:nvSpPr>
        <p:spPr>
          <a:xfrm>
            <a:off x="5357880" y="4854600"/>
            <a:ext cx="2120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196" name="Rectangle 89"/>
          <p:cNvSpPr/>
          <p:nvPr/>
        </p:nvSpPr>
        <p:spPr>
          <a:xfrm>
            <a:off x="6029280" y="485460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47.9</a:t>
            </a:r>
            <a:endParaRPr b="0" lang="en-GB" sz="1500" spc="-1" strike="noStrike">
              <a:solidFill>
                <a:srgbClr val="000000"/>
              </a:solidFill>
              <a:latin typeface="Arial"/>
            </a:endParaRPr>
          </a:p>
        </p:txBody>
      </p:sp>
      <p:sp>
        <p:nvSpPr>
          <p:cNvPr id="197" name="Rectangle 90"/>
          <p:cNvSpPr/>
          <p:nvPr/>
        </p:nvSpPr>
        <p:spPr>
          <a:xfrm>
            <a:off x="6780240" y="485460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14.3</a:t>
            </a:r>
            <a:endParaRPr b="0" lang="en-GB" sz="1500" spc="-1" strike="noStrike">
              <a:solidFill>
                <a:srgbClr val="000000"/>
              </a:solidFill>
              <a:latin typeface="Arial"/>
            </a:endParaRPr>
          </a:p>
        </p:txBody>
      </p:sp>
      <p:sp>
        <p:nvSpPr>
          <p:cNvPr id="198" name="Rectangle 91"/>
          <p:cNvSpPr/>
          <p:nvPr/>
        </p:nvSpPr>
        <p:spPr>
          <a:xfrm>
            <a:off x="7581960" y="485460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4.1</a:t>
            </a:r>
            <a:endParaRPr b="0" lang="en-GB" sz="1500" spc="-1" strike="noStrike">
              <a:solidFill>
                <a:srgbClr val="000000"/>
              </a:solidFill>
              <a:latin typeface="Arial"/>
            </a:endParaRPr>
          </a:p>
        </p:txBody>
      </p:sp>
      <p:sp>
        <p:nvSpPr>
          <p:cNvPr id="199" name="Rectangle 92"/>
          <p:cNvSpPr/>
          <p:nvPr/>
        </p:nvSpPr>
        <p:spPr>
          <a:xfrm>
            <a:off x="8280360" y="485460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10.2</a:t>
            </a:r>
            <a:endParaRPr b="0" lang="en-GB" sz="1500" spc="-1" strike="noStrike">
              <a:solidFill>
                <a:srgbClr val="000000"/>
              </a:solidFill>
              <a:latin typeface="Arial"/>
            </a:endParaRPr>
          </a:p>
        </p:txBody>
      </p:sp>
      <p:sp>
        <p:nvSpPr>
          <p:cNvPr id="200" name="Rectangle 93"/>
          <p:cNvSpPr/>
          <p:nvPr/>
        </p:nvSpPr>
        <p:spPr>
          <a:xfrm>
            <a:off x="776160" y="509436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201" name="Rectangle 94"/>
          <p:cNvSpPr/>
          <p:nvPr/>
        </p:nvSpPr>
        <p:spPr>
          <a:xfrm>
            <a:off x="1555920" y="5094360"/>
            <a:ext cx="3178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202" name="Rectangle 95"/>
          <p:cNvSpPr/>
          <p:nvPr/>
        </p:nvSpPr>
        <p:spPr>
          <a:xfrm>
            <a:off x="2411280" y="509436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203" name="Rectangle 96"/>
          <p:cNvSpPr/>
          <p:nvPr/>
        </p:nvSpPr>
        <p:spPr>
          <a:xfrm>
            <a:off x="3160800" y="509436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204" name="Rectangle 97"/>
          <p:cNvSpPr/>
          <p:nvPr/>
        </p:nvSpPr>
        <p:spPr>
          <a:xfrm>
            <a:off x="3859200" y="5094360"/>
            <a:ext cx="2120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30</a:t>
            </a:r>
            <a:endParaRPr b="0" lang="en-GB" sz="1500" spc="-1" strike="noStrike">
              <a:solidFill>
                <a:srgbClr val="000000"/>
              </a:solidFill>
              <a:latin typeface="Arial"/>
            </a:endParaRPr>
          </a:p>
        </p:txBody>
      </p:sp>
      <p:sp>
        <p:nvSpPr>
          <p:cNvPr id="205" name="Rectangle 98"/>
          <p:cNvSpPr/>
          <p:nvPr/>
        </p:nvSpPr>
        <p:spPr>
          <a:xfrm>
            <a:off x="4581360" y="509436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2.8</a:t>
            </a:r>
            <a:endParaRPr b="0" lang="en-GB" sz="1500" spc="-1" strike="noStrike">
              <a:solidFill>
                <a:srgbClr val="000000"/>
              </a:solidFill>
              <a:latin typeface="Arial"/>
            </a:endParaRPr>
          </a:p>
        </p:txBody>
      </p:sp>
      <p:sp>
        <p:nvSpPr>
          <p:cNvPr id="206" name="Rectangle 99"/>
          <p:cNvSpPr/>
          <p:nvPr/>
        </p:nvSpPr>
        <p:spPr>
          <a:xfrm>
            <a:off x="5357880" y="5094360"/>
            <a:ext cx="2120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207" name="Rectangle 100"/>
          <p:cNvSpPr/>
          <p:nvPr/>
        </p:nvSpPr>
        <p:spPr>
          <a:xfrm>
            <a:off x="6029280" y="509436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36.9</a:t>
            </a:r>
            <a:endParaRPr b="0" lang="en-GB" sz="1500" spc="-1" strike="noStrike">
              <a:solidFill>
                <a:srgbClr val="000000"/>
              </a:solidFill>
              <a:latin typeface="Arial"/>
            </a:endParaRPr>
          </a:p>
        </p:txBody>
      </p:sp>
      <p:sp>
        <p:nvSpPr>
          <p:cNvPr id="208" name="Rectangle 101"/>
          <p:cNvSpPr/>
          <p:nvPr/>
        </p:nvSpPr>
        <p:spPr>
          <a:xfrm>
            <a:off x="6780240" y="509436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14.3</a:t>
            </a:r>
            <a:endParaRPr b="0" lang="en-GB" sz="1500" spc="-1" strike="noStrike">
              <a:solidFill>
                <a:srgbClr val="000000"/>
              </a:solidFill>
              <a:latin typeface="Arial"/>
            </a:endParaRPr>
          </a:p>
        </p:txBody>
      </p:sp>
      <p:sp>
        <p:nvSpPr>
          <p:cNvPr id="209" name="Rectangle 102"/>
          <p:cNvSpPr/>
          <p:nvPr/>
        </p:nvSpPr>
        <p:spPr>
          <a:xfrm>
            <a:off x="7581960" y="509436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3.4</a:t>
            </a:r>
            <a:endParaRPr b="0" lang="en-GB" sz="1500" spc="-1" strike="noStrike">
              <a:solidFill>
                <a:srgbClr val="000000"/>
              </a:solidFill>
              <a:latin typeface="Arial"/>
            </a:endParaRPr>
          </a:p>
        </p:txBody>
      </p:sp>
      <p:sp>
        <p:nvSpPr>
          <p:cNvPr id="210" name="Rectangle 103"/>
          <p:cNvSpPr/>
          <p:nvPr/>
        </p:nvSpPr>
        <p:spPr>
          <a:xfrm>
            <a:off x="8280360" y="509436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10.9</a:t>
            </a:r>
            <a:endParaRPr b="0" lang="en-GB" sz="1500" spc="-1" strike="noStrike">
              <a:solidFill>
                <a:srgbClr val="000000"/>
              </a:solidFill>
              <a:latin typeface="Arial"/>
            </a:endParaRPr>
          </a:p>
        </p:txBody>
      </p:sp>
      <p:sp>
        <p:nvSpPr>
          <p:cNvPr id="211" name="Rectangle 104"/>
          <p:cNvSpPr/>
          <p:nvPr/>
        </p:nvSpPr>
        <p:spPr>
          <a:xfrm>
            <a:off x="776160" y="533412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8</a:t>
            </a:r>
            <a:endParaRPr b="0" lang="en-GB" sz="1500" spc="-1" strike="noStrike">
              <a:solidFill>
                <a:srgbClr val="000000"/>
              </a:solidFill>
              <a:latin typeface="Arial"/>
            </a:endParaRPr>
          </a:p>
        </p:txBody>
      </p:sp>
      <p:sp>
        <p:nvSpPr>
          <p:cNvPr id="212" name="Rectangle 105"/>
          <p:cNvSpPr/>
          <p:nvPr/>
        </p:nvSpPr>
        <p:spPr>
          <a:xfrm>
            <a:off x="1555920" y="5334120"/>
            <a:ext cx="3178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213" name="Rectangle 106"/>
          <p:cNvSpPr/>
          <p:nvPr/>
        </p:nvSpPr>
        <p:spPr>
          <a:xfrm>
            <a:off x="2411280" y="533412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214" name="Rectangle 107"/>
          <p:cNvSpPr/>
          <p:nvPr/>
        </p:nvSpPr>
        <p:spPr>
          <a:xfrm>
            <a:off x="3160800" y="533412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215" name="Rectangle 108"/>
          <p:cNvSpPr/>
          <p:nvPr/>
        </p:nvSpPr>
        <p:spPr>
          <a:xfrm>
            <a:off x="3859200" y="5334120"/>
            <a:ext cx="2120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20</a:t>
            </a:r>
            <a:endParaRPr b="0" lang="en-GB" sz="1500" spc="-1" strike="noStrike">
              <a:solidFill>
                <a:srgbClr val="000000"/>
              </a:solidFill>
              <a:latin typeface="Arial"/>
            </a:endParaRPr>
          </a:p>
        </p:txBody>
      </p:sp>
      <p:sp>
        <p:nvSpPr>
          <p:cNvPr id="216" name="Rectangle 109"/>
          <p:cNvSpPr/>
          <p:nvPr/>
        </p:nvSpPr>
        <p:spPr>
          <a:xfrm>
            <a:off x="4581360" y="533412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2.1</a:t>
            </a:r>
            <a:endParaRPr b="0" lang="en-GB" sz="1500" spc="-1" strike="noStrike">
              <a:solidFill>
                <a:srgbClr val="000000"/>
              </a:solidFill>
              <a:latin typeface="Arial"/>
            </a:endParaRPr>
          </a:p>
        </p:txBody>
      </p:sp>
      <p:sp>
        <p:nvSpPr>
          <p:cNvPr id="217" name="Rectangle 110"/>
          <p:cNvSpPr/>
          <p:nvPr/>
        </p:nvSpPr>
        <p:spPr>
          <a:xfrm>
            <a:off x="5357880" y="5334120"/>
            <a:ext cx="2120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218" name="Rectangle 111"/>
          <p:cNvSpPr/>
          <p:nvPr/>
        </p:nvSpPr>
        <p:spPr>
          <a:xfrm>
            <a:off x="6029280" y="533412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25.3</a:t>
            </a:r>
            <a:endParaRPr b="0" lang="en-GB" sz="1500" spc="-1" strike="noStrike">
              <a:solidFill>
                <a:srgbClr val="000000"/>
              </a:solidFill>
              <a:latin typeface="Arial"/>
            </a:endParaRPr>
          </a:p>
        </p:txBody>
      </p:sp>
      <p:sp>
        <p:nvSpPr>
          <p:cNvPr id="219" name="Rectangle 112"/>
          <p:cNvSpPr/>
          <p:nvPr/>
        </p:nvSpPr>
        <p:spPr>
          <a:xfrm>
            <a:off x="6780240" y="533412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14.3</a:t>
            </a:r>
            <a:endParaRPr b="0" lang="en-GB" sz="1500" spc="-1" strike="noStrike">
              <a:solidFill>
                <a:srgbClr val="000000"/>
              </a:solidFill>
              <a:latin typeface="Arial"/>
            </a:endParaRPr>
          </a:p>
        </p:txBody>
      </p:sp>
      <p:sp>
        <p:nvSpPr>
          <p:cNvPr id="220" name="Rectangle 113"/>
          <p:cNvSpPr/>
          <p:nvPr/>
        </p:nvSpPr>
        <p:spPr>
          <a:xfrm>
            <a:off x="7581960" y="533412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2.6</a:t>
            </a:r>
            <a:endParaRPr b="0" lang="en-GB" sz="1500" spc="-1" strike="noStrike">
              <a:solidFill>
                <a:srgbClr val="000000"/>
              </a:solidFill>
              <a:latin typeface="Arial"/>
            </a:endParaRPr>
          </a:p>
        </p:txBody>
      </p:sp>
      <p:sp>
        <p:nvSpPr>
          <p:cNvPr id="221" name="Rectangle 114"/>
          <p:cNvSpPr/>
          <p:nvPr/>
        </p:nvSpPr>
        <p:spPr>
          <a:xfrm>
            <a:off x="8286840" y="5334120"/>
            <a:ext cx="357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11.7</a:t>
            </a:r>
            <a:endParaRPr b="0" lang="en-GB" sz="1500" spc="-1" strike="noStrike">
              <a:solidFill>
                <a:srgbClr val="000000"/>
              </a:solidFill>
              <a:latin typeface="Arial"/>
            </a:endParaRPr>
          </a:p>
        </p:txBody>
      </p:sp>
      <p:sp>
        <p:nvSpPr>
          <p:cNvPr id="222" name="Rectangle 115"/>
          <p:cNvSpPr/>
          <p:nvPr/>
        </p:nvSpPr>
        <p:spPr>
          <a:xfrm>
            <a:off x="776160" y="557388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9</a:t>
            </a:r>
            <a:endParaRPr b="0" lang="en-GB" sz="1500" spc="-1" strike="noStrike">
              <a:solidFill>
                <a:srgbClr val="000000"/>
              </a:solidFill>
              <a:latin typeface="Arial"/>
            </a:endParaRPr>
          </a:p>
        </p:txBody>
      </p:sp>
      <p:sp>
        <p:nvSpPr>
          <p:cNvPr id="223" name="Rectangle 116"/>
          <p:cNvSpPr/>
          <p:nvPr/>
        </p:nvSpPr>
        <p:spPr>
          <a:xfrm>
            <a:off x="1555920" y="5573880"/>
            <a:ext cx="3178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224" name="Rectangle 117"/>
          <p:cNvSpPr/>
          <p:nvPr/>
        </p:nvSpPr>
        <p:spPr>
          <a:xfrm>
            <a:off x="2411280" y="557388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225" name="Rectangle 118"/>
          <p:cNvSpPr/>
          <p:nvPr/>
        </p:nvSpPr>
        <p:spPr>
          <a:xfrm>
            <a:off x="3160800" y="557388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226" name="Rectangle 119"/>
          <p:cNvSpPr/>
          <p:nvPr/>
        </p:nvSpPr>
        <p:spPr>
          <a:xfrm>
            <a:off x="3859200" y="5573880"/>
            <a:ext cx="2120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227" name="Rectangle 120"/>
          <p:cNvSpPr/>
          <p:nvPr/>
        </p:nvSpPr>
        <p:spPr>
          <a:xfrm>
            <a:off x="4581360" y="557388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a:t>
            </a:r>
            <a:endParaRPr b="0" lang="en-GB" sz="1500" spc="-1" strike="noStrike">
              <a:solidFill>
                <a:srgbClr val="000000"/>
              </a:solidFill>
              <a:latin typeface="Arial"/>
            </a:endParaRPr>
          </a:p>
        </p:txBody>
      </p:sp>
      <p:sp>
        <p:nvSpPr>
          <p:cNvPr id="228" name="Rectangle 121"/>
          <p:cNvSpPr/>
          <p:nvPr/>
        </p:nvSpPr>
        <p:spPr>
          <a:xfrm>
            <a:off x="5357880" y="5573880"/>
            <a:ext cx="2120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229" name="Rectangle 122"/>
          <p:cNvSpPr/>
          <p:nvPr/>
        </p:nvSpPr>
        <p:spPr>
          <a:xfrm>
            <a:off x="6029280" y="557388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12.7</a:t>
            </a:r>
            <a:endParaRPr b="0" lang="en-GB" sz="1500" spc="-1" strike="noStrike">
              <a:solidFill>
                <a:srgbClr val="000000"/>
              </a:solidFill>
              <a:latin typeface="Arial"/>
            </a:endParaRPr>
          </a:p>
        </p:txBody>
      </p:sp>
      <p:sp>
        <p:nvSpPr>
          <p:cNvPr id="230" name="Rectangle 123"/>
          <p:cNvSpPr/>
          <p:nvPr/>
        </p:nvSpPr>
        <p:spPr>
          <a:xfrm>
            <a:off x="6780240" y="557388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14.3</a:t>
            </a:r>
            <a:endParaRPr b="0" lang="en-GB" sz="1500" spc="-1" strike="noStrike">
              <a:solidFill>
                <a:srgbClr val="000000"/>
              </a:solidFill>
              <a:latin typeface="Arial"/>
            </a:endParaRPr>
          </a:p>
        </p:txBody>
      </p:sp>
      <p:sp>
        <p:nvSpPr>
          <p:cNvPr id="231" name="Rectangle 124"/>
          <p:cNvSpPr/>
          <p:nvPr/>
        </p:nvSpPr>
        <p:spPr>
          <a:xfrm>
            <a:off x="7581960" y="557388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1.8</a:t>
            </a:r>
            <a:endParaRPr b="0" lang="en-GB" sz="1500" spc="-1" strike="noStrike">
              <a:solidFill>
                <a:srgbClr val="000000"/>
              </a:solidFill>
              <a:latin typeface="Arial"/>
            </a:endParaRPr>
          </a:p>
        </p:txBody>
      </p:sp>
      <p:sp>
        <p:nvSpPr>
          <p:cNvPr id="232" name="Rectangle 125"/>
          <p:cNvSpPr/>
          <p:nvPr/>
        </p:nvSpPr>
        <p:spPr>
          <a:xfrm>
            <a:off x="8280360" y="557388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12.5</a:t>
            </a:r>
            <a:endParaRPr b="0" lang="en-GB" sz="1500" spc="-1" strike="noStrike">
              <a:solidFill>
                <a:srgbClr val="000000"/>
              </a:solidFill>
              <a:latin typeface="Arial"/>
            </a:endParaRPr>
          </a:p>
        </p:txBody>
      </p:sp>
      <p:sp>
        <p:nvSpPr>
          <p:cNvPr id="233" name="Rectangle 126"/>
          <p:cNvSpPr/>
          <p:nvPr/>
        </p:nvSpPr>
        <p:spPr>
          <a:xfrm>
            <a:off x="723960" y="5813280"/>
            <a:ext cx="2120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234" name="Rectangle 127"/>
          <p:cNvSpPr/>
          <p:nvPr/>
        </p:nvSpPr>
        <p:spPr>
          <a:xfrm>
            <a:off x="1660680" y="581328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235" name="Rectangle 128"/>
          <p:cNvSpPr/>
          <p:nvPr/>
        </p:nvSpPr>
        <p:spPr>
          <a:xfrm>
            <a:off x="2411280" y="581328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236" name="Rectangle 129"/>
          <p:cNvSpPr/>
          <p:nvPr/>
        </p:nvSpPr>
        <p:spPr>
          <a:xfrm>
            <a:off x="3056040" y="5813280"/>
            <a:ext cx="3178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237" name="Rectangle 130"/>
          <p:cNvSpPr/>
          <p:nvPr/>
        </p:nvSpPr>
        <p:spPr>
          <a:xfrm>
            <a:off x="3911760" y="581328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238" name="Rectangle 131"/>
          <p:cNvSpPr/>
          <p:nvPr/>
        </p:nvSpPr>
        <p:spPr>
          <a:xfrm>
            <a:off x="4581360" y="581328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0.7</a:t>
            </a:r>
            <a:endParaRPr b="0" lang="en-GB" sz="1500" spc="-1" strike="noStrike">
              <a:solidFill>
                <a:srgbClr val="000000"/>
              </a:solidFill>
              <a:latin typeface="Arial"/>
            </a:endParaRPr>
          </a:p>
        </p:txBody>
      </p:sp>
      <p:sp>
        <p:nvSpPr>
          <p:cNvPr id="239" name="Rectangle 132"/>
          <p:cNvSpPr/>
          <p:nvPr/>
        </p:nvSpPr>
        <p:spPr>
          <a:xfrm>
            <a:off x="5357880" y="5813280"/>
            <a:ext cx="2120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240" name="Rectangle 133"/>
          <p:cNvSpPr/>
          <p:nvPr/>
        </p:nvSpPr>
        <p:spPr>
          <a:xfrm>
            <a:off x="6053040" y="5813280"/>
            <a:ext cx="3279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-0.7</a:t>
            </a:r>
            <a:endParaRPr b="0" lang="en-GB" sz="1500" spc="-1" strike="noStrike">
              <a:solidFill>
                <a:srgbClr val="000000"/>
              </a:solidFill>
              <a:latin typeface="Arial"/>
            </a:endParaRPr>
          </a:p>
        </p:txBody>
      </p:sp>
      <p:sp>
        <p:nvSpPr>
          <p:cNvPr id="241" name="Rectangle 134"/>
          <p:cNvSpPr/>
          <p:nvPr/>
        </p:nvSpPr>
        <p:spPr>
          <a:xfrm>
            <a:off x="6780240" y="581328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14.3</a:t>
            </a:r>
            <a:endParaRPr b="0" lang="en-GB" sz="1500" spc="-1" strike="noStrike">
              <a:solidFill>
                <a:srgbClr val="000000"/>
              </a:solidFill>
              <a:latin typeface="Arial"/>
            </a:endParaRPr>
          </a:p>
        </p:txBody>
      </p:sp>
      <p:sp>
        <p:nvSpPr>
          <p:cNvPr id="242" name="Rectangle 135"/>
          <p:cNvSpPr/>
          <p:nvPr/>
        </p:nvSpPr>
        <p:spPr>
          <a:xfrm>
            <a:off x="7581960" y="581328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0.9</a:t>
            </a:r>
            <a:endParaRPr b="0" lang="en-GB" sz="1500" spc="-1" strike="noStrike">
              <a:solidFill>
                <a:srgbClr val="000000"/>
              </a:solidFill>
              <a:latin typeface="Arial"/>
            </a:endParaRPr>
          </a:p>
        </p:txBody>
      </p:sp>
      <p:sp>
        <p:nvSpPr>
          <p:cNvPr id="243" name="Rectangle 136"/>
          <p:cNvSpPr/>
          <p:nvPr/>
        </p:nvSpPr>
        <p:spPr>
          <a:xfrm>
            <a:off x="8280360" y="581328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13.4</a:t>
            </a:r>
            <a:endParaRPr b="0" lang="en-GB" sz="1500" spc="-1" strike="noStrike">
              <a:solidFill>
                <a:srgbClr val="000000"/>
              </a:solidFill>
              <a:latin typeface="Arial"/>
            </a:endParaRPr>
          </a:p>
        </p:txBody>
      </p:sp>
      <p:sp>
        <p:nvSpPr>
          <p:cNvPr id="244" name="Rectangle 137"/>
          <p:cNvSpPr/>
          <p:nvPr/>
        </p:nvSpPr>
        <p:spPr>
          <a:xfrm>
            <a:off x="1822320" y="2333520"/>
            <a:ext cx="1445400" cy="228240"/>
          </a:xfrm>
          <a:prstGeom prst="rect">
            <a:avLst/>
          </a:prstGeom>
          <a:noFill/>
          <a:ln w="0">
            <a:noFill/>
          </a:ln>
        </p:spPr>
        <p:style>
          <a:lnRef idx="0"/>
          <a:fillRef idx="0"/>
          <a:effectRef idx="0"/>
          <a:fontRef idx="minor"/>
        </p:style>
        <p:txBody>
          <a:bodyPr lIns="0" rIns="0" tIns="0" bIns="0" anchor="t">
            <a:spAutoFit/>
          </a:bodyPr>
          <a:p>
            <a:pPr>
              <a:lnSpc>
                <a:spcPct val="100000"/>
              </a:lnSpc>
            </a:pPr>
            <a:r>
              <a:rPr b="0" lang="de-DE" sz="1500" spc="-1" strike="noStrike">
                <a:solidFill>
                  <a:srgbClr val="000000"/>
                </a:solidFill>
                <a:latin typeface="Arial"/>
              </a:rPr>
              <a:t>Festdarlehen</a:t>
            </a:r>
            <a:endParaRPr b="0" lang="en-GB" sz="1500" spc="-1" strike="noStrike">
              <a:solidFill>
                <a:srgbClr val="000000"/>
              </a:solidFill>
              <a:latin typeface="Arial"/>
            </a:endParaRPr>
          </a:p>
        </p:txBody>
      </p:sp>
      <p:sp>
        <p:nvSpPr>
          <p:cNvPr id="245" name="Rectangle 138"/>
          <p:cNvSpPr/>
          <p:nvPr/>
        </p:nvSpPr>
        <p:spPr>
          <a:xfrm>
            <a:off x="6391440" y="2306520"/>
            <a:ext cx="2245680" cy="228240"/>
          </a:xfrm>
          <a:prstGeom prst="rect">
            <a:avLst/>
          </a:prstGeom>
          <a:noFill/>
          <a:ln w="0">
            <a:noFill/>
          </a:ln>
        </p:spPr>
        <p:style>
          <a:lnRef idx="0"/>
          <a:fillRef idx="0"/>
          <a:effectRef idx="0"/>
          <a:fontRef idx="minor"/>
        </p:style>
        <p:txBody>
          <a:bodyPr lIns="0" rIns="0" tIns="0" bIns="0" anchor="t">
            <a:spAutoFit/>
          </a:bodyPr>
          <a:p>
            <a:pPr>
              <a:lnSpc>
                <a:spcPct val="100000"/>
              </a:lnSpc>
            </a:pPr>
            <a:r>
              <a:rPr b="0" lang="de-DE" sz="1500" spc="-1" strike="noStrike">
                <a:solidFill>
                  <a:srgbClr val="000000"/>
                </a:solidFill>
                <a:latin typeface="Arial"/>
              </a:rPr>
              <a:t>Annuitätendarlehen</a:t>
            </a:r>
            <a:endParaRPr b="0" lang="en-GB" sz="1500" spc="-1" strike="noStrike">
              <a:solidFill>
                <a:srgbClr val="000000"/>
              </a:solidFill>
              <a:latin typeface="Arial"/>
            </a:endParaRPr>
          </a:p>
        </p:txBody>
      </p:sp>
      <p:sp>
        <p:nvSpPr>
          <p:cNvPr id="246" name="Rectangle 139"/>
          <p:cNvSpPr/>
          <p:nvPr/>
        </p:nvSpPr>
        <p:spPr>
          <a:xfrm>
            <a:off x="3817800" y="2316240"/>
            <a:ext cx="1797840" cy="228240"/>
          </a:xfrm>
          <a:prstGeom prst="rect">
            <a:avLst/>
          </a:prstGeom>
          <a:noFill/>
          <a:ln w="0">
            <a:noFill/>
          </a:ln>
        </p:spPr>
        <p:style>
          <a:lnRef idx="0"/>
          <a:fillRef idx="0"/>
          <a:effectRef idx="0"/>
          <a:fontRef idx="minor"/>
        </p:style>
        <p:txBody>
          <a:bodyPr lIns="0" rIns="0" tIns="0" bIns="0" anchor="t">
            <a:spAutoFit/>
          </a:bodyPr>
          <a:p>
            <a:pPr>
              <a:lnSpc>
                <a:spcPct val="100000"/>
              </a:lnSpc>
            </a:pPr>
            <a:r>
              <a:rPr b="0" lang="de-DE" sz="1500" spc="-1" strike="noStrike">
                <a:solidFill>
                  <a:srgbClr val="000000"/>
                </a:solidFill>
                <a:latin typeface="Arial"/>
              </a:rPr>
              <a:t>Abzahlungsdarlehen</a:t>
            </a:r>
            <a:endParaRPr b="0" lang="en-GB" sz="1500" spc="-1" strike="noStrike">
              <a:solidFill>
                <a:srgbClr val="000000"/>
              </a:solidFill>
              <a:latin typeface="Arial"/>
            </a:endParaRPr>
          </a:p>
        </p:txBody>
      </p:sp>
      <p:sp>
        <p:nvSpPr>
          <p:cNvPr id="247" name="Line 140"/>
          <p:cNvSpPr/>
          <p:nvPr/>
        </p:nvSpPr>
        <p:spPr>
          <a:xfrm>
            <a:off x="304560" y="1906560"/>
            <a:ext cx="1800" cy="414468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248" name="Rectangle 141"/>
          <p:cNvSpPr/>
          <p:nvPr/>
        </p:nvSpPr>
        <p:spPr>
          <a:xfrm>
            <a:off x="304920" y="1906560"/>
            <a:ext cx="13680" cy="4144320"/>
          </a:xfrm>
          <a:prstGeom prst="rect">
            <a:avLst/>
          </a:prstGeom>
          <a:solidFill>
            <a:srgbClr val="000000"/>
          </a:solidFill>
          <a:ln w="0">
            <a:noFill/>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249" name="Line 142"/>
          <p:cNvSpPr/>
          <p:nvPr/>
        </p:nvSpPr>
        <p:spPr>
          <a:xfrm>
            <a:off x="1323720" y="1920600"/>
            <a:ext cx="1800" cy="413064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250" name="Rectangle 143"/>
          <p:cNvSpPr/>
          <p:nvPr/>
        </p:nvSpPr>
        <p:spPr>
          <a:xfrm>
            <a:off x="1324080" y="1920960"/>
            <a:ext cx="15120" cy="4129920"/>
          </a:xfrm>
          <a:prstGeom prst="rect">
            <a:avLst/>
          </a:prstGeom>
          <a:solidFill>
            <a:srgbClr val="000000"/>
          </a:solidFill>
          <a:ln w="0">
            <a:noFill/>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251" name="Line 144"/>
          <p:cNvSpPr/>
          <p:nvPr/>
        </p:nvSpPr>
        <p:spPr>
          <a:xfrm>
            <a:off x="3573360" y="1920600"/>
            <a:ext cx="1440" cy="413064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252" name="Rectangle 145"/>
          <p:cNvSpPr/>
          <p:nvPr/>
        </p:nvSpPr>
        <p:spPr>
          <a:xfrm>
            <a:off x="3573360" y="1920960"/>
            <a:ext cx="15120" cy="4129920"/>
          </a:xfrm>
          <a:prstGeom prst="rect">
            <a:avLst/>
          </a:prstGeom>
          <a:solidFill>
            <a:srgbClr val="000000"/>
          </a:solidFill>
          <a:ln w="0">
            <a:noFill/>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253" name="Line 146"/>
          <p:cNvSpPr/>
          <p:nvPr/>
        </p:nvSpPr>
        <p:spPr>
          <a:xfrm>
            <a:off x="5824440" y="1920600"/>
            <a:ext cx="1440" cy="413064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254" name="Rectangle 147"/>
          <p:cNvSpPr/>
          <p:nvPr/>
        </p:nvSpPr>
        <p:spPr>
          <a:xfrm>
            <a:off x="5824440" y="1920960"/>
            <a:ext cx="13680" cy="4129920"/>
          </a:xfrm>
          <a:prstGeom prst="rect">
            <a:avLst/>
          </a:prstGeom>
          <a:solidFill>
            <a:srgbClr val="000000"/>
          </a:solidFill>
          <a:ln w="0">
            <a:noFill/>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255" name="Line 148"/>
          <p:cNvSpPr/>
          <p:nvPr/>
        </p:nvSpPr>
        <p:spPr>
          <a:xfrm>
            <a:off x="8824680" y="1920600"/>
            <a:ext cx="1800" cy="413064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256" name="Rectangle 149"/>
          <p:cNvSpPr/>
          <p:nvPr/>
        </p:nvSpPr>
        <p:spPr>
          <a:xfrm>
            <a:off x="8825040" y="1920960"/>
            <a:ext cx="13680" cy="4129920"/>
          </a:xfrm>
          <a:prstGeom prst="rect">
            <a:avLst/>
          </a:prstGeom>
          <a:solidFill>
            <a:srgbClr val="000000"/>
          </a:solidFill>
          <a:ln w="0">
            <a:noFill/>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257" name="Line 150"/>
          <p:cNvSpPr/>
          <p:nvPr/>
        </p:nvSpPr>
        <p:spPr>
          <a:xfrm>
            <a:off x="318960" y="1906560"/>
            <a:ext cx="8520120" cy="1440"/>
          </a:xfrm>
          <a:prstGeom prst="line">
            <a:avLst/>
          </a:prstGeom>
          <a:ln w="0">
            <a:solidFill>
              <a:srgbClr val="000000"/>
            </a:solidFill>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258" name="Rectangle 151"/>
          <p:cNvSpPr/>
          <p:nvPr/>
        </p:nvSpPr>
        <p:spPr>
          <a:xfrm>
            <a:off x="318960" y="1906560"/>
            <a:ext cx="8519400" cy="13680"/>
          </a:xfrm>
          <a:prstGeom prst="rect">
            <a:avLst/>
          </a:prstGeom>
          <a:solidFill>
            <a:srgbClr val="000000"/>
          </a:solidFill>
          <a:ln w="0">
            <a:noFill/>
          </a:ln>
        </p:spPr>
        <p:style>
          <a:lnRef idx="0"/>
          <a:fillRef idx="0"/>
          <a:effectRef idx="0"/>
          <a:fontRef idx="minor"/>
        </p:style>
        <p:txBody>
          <a:bodyPr lIns="90000" rIns="90000" tIns="-30600" bIns="-30600" anchor="t">
            <a:noAutofit/>
          </a:bodyPr>
          <a:p>
            <a:pPr>
              <a:lnSpc>
                <a:spcPct val="100000"/>
              </a:lnSpc>
            </a:pPr>
            <a:endParaRPr b="0" lang="de-DE" sz="2400" spc="-1" strike="noStrike">
              <a:solidFill>
                <a:schemeClr val="dk1"/>
              </a:solidFill>
              <a:latin typeface="Book Antiqua"/>
            </a:endParaRPr>
          </a:p>
        </p:txBody>
      </p:sp>
      <p:sp>
        <p:nvSpPr>
          <p:cNvPr id="259" name="Line 152"/>
          <p:cNvSpPr/>
          <p:nvPr/>
        </p:nvSpPr>
        <p:spPr>
          <a:xfrm>
            <a:off x="318960" y="2841480"/>
            <a:ext cx="8520120" cy="1440"/>
          </a:xfrm>
          <a:prstGeom prst="line">
            <a:avLst/>
          </a:prstGeom>
          <a:ln w="0">
            <a:solidFill>
              <a:srgbClr val="000000"/>
            </a:solidFill>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260" name="Rectangle 153"/>
          <p:cNvSpPr/>
          <p:nvPr/>
        </p:nvSpPr>
        <p:spPr>
          <a:xfrm>
            <a:off x="318960" y="2841480"/>
            <a:ext cx="8519400" cy="13680"/>
          </a:xfrm>
          <a:prstGeom prst="rect">
            <a:avLst/>
          </a:prstGeom>
          <a:solidFill>
            <a:srgbClr val="000000"/>
          </a:solidFill>
          <a:ln w="0">
            <a:noFill/>
          </a:ln>
        </p:spPr>
        <p:style>
          <a:lnRef idx="0"/>
          <a:fillRef idx="0"/>
          <a:effectRef idx="0"/>
          <a:fontRef idx="minor"/>
        </p:style>
        <p:txBody>
          <a:bodyPr lIns="90000" rIns="90000" tIns="-30600" bIns="-30600" anchor="t">
            <a:noAutofit/>
          </a:bodyPr>
          <a:p>
            <a:pPr>
              <a:lnSpc>
                <a:spcPct val="100000"/>
              </a:lnSpc>
            </a:pPr>
            <a:endParaRPr b="0" lang="de-DE" sz="2400" spc="-1" strike="noStrike">
              <a:solidFill>
                <a:schemeClr val="dk1"/>
              </a:solidFill>
              <a:latin typeface="Book Antiqua"/>
            </a:endParaRPr>
          </a:p>
        </p:txBody>
      </p:sp>
      <p:sp>
        <p:nvSpPr>
          <p:cNvPr id="261" name="Line 154"/>
          <p:cNvSpPr/>
          <p:nvPr/>
        </p:nvSpPr>
        <p:spPr>
          <a:xfrm>
            <a:off x="318960" y="3319200"/>
            <a:ext cx="8520120" cy="1800"/>
          </a:xfrm>
          <a:prstGeom prst="line">
            <a:avLst/>
          </a:prstGeom>
          <a:ln w="0">
            <a:solidFill>
              <a:srgbClr val="000000"/>
            </a:solidFill>
          </a:ln>
        </p:spPr>
        <p:style>
          <a:lnRef idx="0"/>
          <a:fillRef idx="0"/>
          <a:effectRef idx="0"/>
          <a:fontRef idx="minor"/>
        </p:style>
        <p:txBody>
          <a:bodyPr lIns="90000" rIns="90000" tIns="-43200" bIns="-43200" anchor="t">
            <a:noAutofit/>
          </a:bodyPr>
          <a:p>
            <a:endParaRPr b="0" lang="de-DE" sz="2400" spc="-1" strike="noStrike">
              <a:solidFill>
                <a:schemeClr val="dk1"/>
              </a:solidFill>
              <a:latin typeface="Book Antiqua"/>
            </a:endParaRPr>
          </a:p>
        </p:txBody>
      </p:sp>
      <p:sp>
        <p:nvSpPr>
          <p:cNvPr id="262" name="Rectangle 155"/>
          <p:cNvSpPr/>
          <p:nvPr/>
        </p:nvSpPr>
        <p:spPr>
          <a:xfrm>
            <a:off x="318960" y="3319560"/>
            <a:ext cx="8519400" cy="15120"/>
          </a:xfrm>
          <a:prstGeom prst="rect">
            <a:avLst/>
          </a:prstGeom>
          <a:solidFill>
            <a:srgbClr val="000000"/>
          </a:solidFill>
          <a:ln w="0">
            <a:noFill/>
          </a:ln>
        </p:spPr>
        <p:style>
          <a:lnRef idx="0"/>
          <a:fillRef idx="0"/>
          <a:effectRef idx="0"/>
          <a:fontRef idx="minor"/>
        </p:style>
        <p:txBody>
          <a:bodyPr lIns="90000" rIns="90000" tIns="-29160" bIns="-29160" anchor="t">
            <a:noAutofit/>
          </a:bodyPr>
          <a:p>
            <a:pPr>
              <a:lnSpc>
                <a:spcPct val="100000"/>
              </a:lnSpc>
            </a:pPr>
            <a:endParaRPr b="0" lang="de-DE" sz="2400" spc="-1" strike="noStrike">
              <a:solidFill>
                <a:schemeClr val="dk1"/>
              </a:solidFill>
              <a:latin typeface="Book Antiqua"/>
            </a:endParaRPr>
          </a:p>
        </p:txBody>
      </p:sp>
      <p:sp>
        <p:nvSpPr>
          <p:cNvPr id="263" name="Line 156"/>
          <p:cNvSpPr/>
          <p:nvPr/>
        </p:nvSpPr>
        <p:spPr>
          <a:xfrm>
            <a:off x="318960" y="6037200"/>
            <a:ext cx="8520120" cy="1440"/>
          </a:xfrm>
          <a:prstGeom prst="line">
            <a:avLst/>
          </a:prstGeom>
          <a:ln w="0">
            <a:solidFill>
              <a:srgbClr val="000000"/>
            </a:solidFill>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264" name="Rectangle 157"/>
          <p:cNvSpPr/>
          <p:nvPr/>
        </p:nvSpPr>
        <p:spPr>
          <a:xfrm>
            <a:off x="318960" y="6037200"/>
            <a:ext cx="8519400" cy="13680"/>
          </a:xfrm>
          <a:prstGeom prst="rect">
            <a:avLst/>
          </a:prstGeom>
          <a:solidFill>
            <a:srgbClr val="000000"/>
          </a:solidFill>
          <a:ln w="0">
            <a:noFill/>
          </a:ln>
        </p:spPr>
        <p:style>
          <a:lnRef idx="0"/>
          <a:fillRef idx="0"/>
          <a:effectRef idx="0"/>
          <a:fontRef idx="minor"/>
        </p:style>
        <p:txBody>
          <a:bodyPr lIns="90000" rIns="90000" tIns="-30600" bIns="-30600" anchor="t">
            <a:noAutofit/>
          </a:bodyPr>
          <a:p>
            <a:pPr>
              <a:lnSpc>
                <a:spcPct val="100000"/>
              </a:lnSpc>
            </a:pPr>
            <a:endParaRPr b="0" lang="de-DE" sz="2400" spc="-1" strike="noStrike">
              <a:solidFill>
                <a:schemeClr val="dk1"/>
              </a:solidFill>
              <a:latin typeface="Book Antiqua"/>
            </a:endParaRPr>
          </a:p>
        </p:txBody>
      </p:sp>
      <p:sp>
        <p:nvSpPr>
          <p:cNvPr id="265" name="Rectangle 3"/>
          <p:cNvSpPr/>
          <p:nvPr/>
        </p:nvSpPr>
        <p:spPr>
          <a:xfrm>
            <a:off x="3992040" y="1287000"/>
            <a:ext cx="4682880" cy="312480"/>
          </a:xfrm>
          <a:prstGeom prst="rect">
            <a:avLst/>
          </a:prstGeom>
          <a:noFill/>
          <a:ln w="0">
            <a:noFill/>
          </a:ln>
        </p:spPr>
        <p:style>
          <a:lnRef idx="0"/>
          <a:fillRef idx="0"/>
          <a:effectRef idx="0"/>
          <a:fontRef idx="minor"/>
        </p:style>
        <p:txBody>
          <a:bodyPr lIns="90000" rIns="90000" tIns="45000" bIns="45000" anchor="t">
            <a:noAutofit/>
          </a:bodyPr>
          <a:p>
            <a:pPr>
              <a:lnSpc>
                <a:spcPct val="100000"/>
              </a:lnSpc>
              <a:spcBef>
                <a:spcPts val="320"/>
              </a:spcBef>
              <a:tabLst>
                <a:tab algn="l" pos="0"/>
              </a:tabLst>
            </a:pPr>
            <a:r>
              <a:rPr b="0" lang="de-DE" sz="1600" spc="-1" strike="noStrike">
                <a:solidFill>
                  <a:schemeClr val="dk1"/>
                </a:solidFill>
                <a:latin typeface="Arial"/>
              </a:rPr>
              <a:t>…</a:t>
            </a:r>
            <a:r>
              <a:rPr b="0" lang="de-DE" sz="1600" spc="-1" strike="noStrike">
                <a:solidFill>
                  <a:schemeClr val="dk1"/>
                </a:solidFill>
                <a:latin typeface="Arial"/>
              </a:rPr>
              <a:t>unterscheiden sich durch Zeitplan der </a:t>
            </a:r>
            <a:r>
              <a:rPr b="1" lang="de-DE" sz="1600" spc="-1" strike="noStrike">
                <a:solidFill>
                  <a:srgbClr val="c00000"/>
                </a:solidFill>
                <a:latin typeface="Arial"/>
              </a:rPr>
              <a:t>Tilgung</a:t>
            </a:r>
            <a:r>
              <a:rPr b="0" lang="de-DE" sz="1600" spc="-1" strike="noStrike">
                <a:solidFill>
                  <a:schemeClr val="dk1"/>
                </a:solidFill>
                <a:latin typeface="Arial"/>
              </a:rPr>
              <a:t>: Zurückzahlung des Nennbetrags</a:t>
            </a: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PlaceHolder 1"/>
          <p:cNvSpPr>
            <a:spLocks noGrp="1"/>
          </p:cNvSpPr>
          <p:nvPr>
            <p:ph type="title"/>
          </p:nvPr>
        </p:nvSpPr>
        <p:spPr>
          <a:xfrm>
            <a:off x="1908000" y="380880"/>
            <a:ext cx="6778080" cy="932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Darlehensarten (Forts.)</a:t>
            </a:r>
            <a:endParaRPr b="0" lang="en-GB" sz="2800" spc="-1" strike="noStrike">
              <a:solidFill>
                <a:srgbClr val="000000"/>
              </a:solidFill>
              <a:latin typeface="Arial"/>
            </a:endParaRPr>
          </a:p>
        </p:txBody>
      </p:sp>
      <p:grpSp>
        <p:nvGrpSpPr>
          <p:cNvPr id="267" name="Group 7190"/>
          <p:cNvGrpSpPr/>
          <p:nvPr/>
        </p:nvGrpSpPr>
        <p:grpSpPr>
          <a:xfrm>
            <a:off x="533520" y="1752480"/>
            <a:ext cx="2894760" cy="3781080"/>
            <a:chOff x="533520" y="1752480"/>
            <a:chExt cx="2894760" cy="3781080"/>
          </a:xfrm>
        </p:grpSpPr>
        <p:sp>
          <p:nvSpPr>
            <p:cNvPr id="268" name="Text Box 7171"/>
            <p:cNvSpPr/>
            <p:nvPr/>
          </p:nvSpPr>
          <p:spPr>
            <a:xfrm>
              <a:off x="1066680" y="1752480"/>
              <a:ext cx="1751760" cy="367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Festdarlehen</a:t>
              </a:r>
              <a:endParaRPr b="0" lang="en-GB" sz="1800" spc="-1" strike="noStrike">
                <a:solidFill>
                  <a:srgbClr val="000000"/>
                </a:solidFill>
                <a:latin typeface="Arial"/>
              </a:endParaRPr>
            </a:p>
          </p:txBody>
        </p:sp>
        <p:pic>
          <p:nvPicPr>
            <p:cNvPr id="269" name="Picture 7178" descr=""/>
            <p:cNvPicPr/>
            <p:nvPr/>
          </p:nvPicPr>
          <p:blipFill>
            <a:blip r:embed="rId1"/>
            <a:stretch/>
          </p:blipFill>
          <p:spPr>
            <a:xfrm>
              <a:off x="533520" y="2133720"/>
              <a:ext cx="2809080" cy="2694960"/>
            </a:xfrm>
            <a:prstGeom prst="rect">
              <a:avLst/>
            </a:prstGeom>
            <a:ln w="0">
              <a:noFill/>
            </a:ln>
          </p:spPr>
        </p:pic>
        <p:sp>
          <p:nvSpPr>
            <p:cNvPr id="270" name="Text Box 7180"/>
            <p:cNvSpPr/>
            <p:nvPr/>
          </p:nvSpPr>
          <p:spPr>
            <a:xfrm>
              <a:off x="762120" y="4952880"/>
              <a:ext cx="2666160" cy="580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99"/>
                </a:spcBef>
              </a:pPr>
              <a:r>
                <a:rPr b="0" lang="de-DE" sz="1600" spc="-1" strike="noStrike">
                  <a:solidFill>
                    <a:schemeClr val="dk1"/>
                  </a:solidFill>
                  <a:latin typeface="Arial"/>
                </a:rPr>
                <a:t>Rückzahlung in einer Sum-me am Ende der Laufzeit </a:t>
              </a:r>
              <a:endParaRPr b="0" lang="en-GB" sz="1600" spc="-1" strike="noStrike">
                <a:solidFill>
                  <a:srgbClr val="000000"/>
                </a:solidFill>
                <a:latin typeface="Arial"/>
              </a:endParaRPr>
            </a:p>
          </p:txBody>
        </p:sp>
      </p:grpSp>
      <p:grpSp>
        <p:nvGrpSpPr>
          <p:cNvPr id="271" name="Group 7189"/>
          <p:cNvGrpSpPr/>
          <p:nvPr/>
        </p:nvGrpSpPr>
        <p:grpSpPr>
          <a:xfrm>
            <a:off x="3276720" y="1752480"/>
            <a:ext cx="2894760" cy="3537360"/>
            <a:chOff x="3276720" y="1752480"/>
            <a:chExt cx="2894760" cy="3537360"/>
          </a:xfrm>
        </p:grpSpPr>
        <p:sp>
          <p:nvSpPr>
            <p:cNvPr id="272" name="Text Box 7172"/>
            <p:cNvSpPr/>
            <p:nvPr/>
          </p:nvSpPr>
          <p:spPr>
            <a:xfrm>
              <a:off x="3505320" y="1752480"/>
              <a:ext cx="2361600" cy="367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Abzahlungsdarlehen</a:t>
              </a:r>
              <a:endParaRPr b="0" lang="en-GB" sz="1800" spc="-1" strike="noStrike">
                <a:solidFill>
                  <a:srgbClr val="000000"/>
                </a:solidFill>
                <a:latin typeface="Arial"/>
              </a:endParaRPr>
            </a:p>
          </p:txBody>
        </p:sp>
        <p:pic>
          <p:nvPicPr>
            <p:cNvPr id="273" name="Picture 7175" descr=""/>
            <p:cNvPicPr/>
            <p:nvPr/>
          </p:nvPicPr>
          <p:blipFill>
            <a:blip r:embed="rId2"/>
            <a:stretch/>
          </p:blipFill>
          <p:spPr>
            <a:xfrm>
              <a:off x="3276720" y="2133720"/>
              <a:ext cx="2809080" cy="2704320"/>
            </a:xfrm>
            <a:prstGeom prst="rect">
              <a:avLst/>
            </a:prstGeom>
            <a:ln w="0">
              <a:noFill/>
            </a:ln>
          </p:spPr>
        </p:pic>
        <p:sp>
          <p:nvSpPr>
            <p:cNvPr id="274" name="Text Box 7181"/>
            <p:cNvSpPr/>
            <p:nvPr/>
          </p:nvSpPr>
          <p:spPr>
            <a:xfrm>
              <a:off x="3581280" y="4952880"/>
              <a:ext cx="2590200" cy="336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99"/>
                </a:spcBef>
              </a:pPr>
              <a:r>
                <a:rPr b="0" lang="de-DE" sz="1600" spc="-1" strike="noStrike">
                  <a:solidFill>
                    <a:schemeClr val="dk1"/>
                  </a:solidFill>
                  <a:latin typeface="Arial"/>
                </a:rPr>
                <a:t>Tilgung in festen Raten </a:t>
              </a:r>
              <a:endParaRPr b="0" lang="en-GB" sz="1600" spc="-1" strike="noStrike">
                <a:solidFill>
                  <a:srgbClr val="000000"/>
                </a:solidFill>
                <a:latin typeface="Arial"/>
              </a:endParaRPr>
            </a:p>
          </p:txBody>
        </p:sp>
      </p:grpSp>
      <p:grpSp>
        <p:nvGrpSpPr>
          <p:cNvPr id="275" name="Group 7188"/>
          <p:cNvGrpSpPr/>
          <p:nvPr/>
        </p:nvGrpSpPr>
        <p:grpSpPr>
          <a:xfrm>
            <a:off x="6019920" y="1752480"/>
            <a:ext cx="2818440" cy="4024800"/>
            <a:chOff x="6019920" y="1752480"/>
            <a:chExt cx="2818440" cy="4024800"/>
          </a:xfrm>
        </p:grpSpPr>
        <p:sp>
          <p:nvSpPr>
            <p:cNvPr id="276" name="Text Box 7173"/>
            <p:cNvSpPr/>
            <p:nvPr/>
          </p:nvSpPr>
          <p:spPr>
            <a:xfrm>
              <a:off x="6324480" y="1752480"/>
              <a:ext cx="2208960" cy="367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Annuitätendarlehen</a:t>
              </a:r>
              <a:endParaRPr b="0" lang="en-GB" sz="1800" spc="-1" strike="noStrike">
                <a:solidFill>
                  <a:srgbClr val="000000"/>
                </a:solidFill>
                <a:latin typeface="Arial"/>
              </a:endParaRPr>
            </a:p>
          </p:txBody>
        </p:sp>
        <p:pic>
          <p:nvPicPr>
            <p:cNvPr id="277" name="Picture 7179" descr=""/>
            <p:cNvPicPr/>
            <p:nvPr/>
          </p:nvPicPr>
          <p:blipFill>
            <a:blip r:embed="rId3"/>
            <a:stretch/>
          </p:blipFill>
          <p:spPr>
            <a:xfrm>
              <a:off x="6019920" y="2133720"/>
              <a:ext cx="2809080" cy="2704320"/>
            </a:xfrm>
            <a:prstGeom prst="rect">
              <a:avLst/>
            </a:prstGeom>
            <a:ln w="0">
              <a:noFill/>
            </a:ln>
          </p:spPr>
        </p:pic>
        <p:sp>
          <p:nvSpPr>
            <p:cNvPr id="278" name="Text Box 7183"/>
            <p:cNvSpPr/>
            <p:nvPr/>
          </p:nvSpPr>
          <p:spPr>
            <a:xfrm>
              <a:off x="6324480" y="4952880"/>
              <a:ext cx="2513880" cy="824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99"/>
                </a:spcBef>
              </a:pPr>
              <a:r>
                <a:rPr b="0" lang="de-DE" sz="1600" spc="-1" strike="noStrike">
                  <a:solidFill>
                    <a:schemeClr val="dk1"/>
                  </a:solidFill>
                  <a:latin typeface="Arial"/>
                </a:rPr>
                <a:t>jährliche Zahlung eines gleich bleibenden Betrags (Annuität)</a:t>
              </a:r>
              <a:endParaRPr b="0" lang="en-GB" sz="1600" spc="-1" strike="noStrike">
                <a:solidFill>
                  <a:srgbClr val="000000"/>
                </a:solidFill>
                <a:latin typeface="Arial"/>
              </a:endParaRPr>
            </a:p>
          </p:txBody>
        </p:sp>
      </p:grpSp>
      <p:sp>
        <p:nvSpPr>
          <p:cNvPr id="279" name="Text Box 7184"/>
          <p:cNvSpPr/>
          <p:nvPr/>
        </p:nvSpPr>
        <p:spPr>
          <a:xfrm>
            <a:off x="2268360" y="836640"/>
            <a:ext cx="1904400" cy="1068120"/>
          </a:xfrm>
          <a:prstGeom prst="rect">
            <a:avLst/>
          </a:prstGeom>
          <a:solidFill>
            <a:srgbClr val="ffffa3"/>
          </a:solidFill>
          <a:ln w="0">
            <a:noFill/>
          </a:ln>
        </p:spPr>
        <p:style>
          <a:lnRef idx="0"/>
          <a:fillRef idx="0"/>
          <a:effectRef idx="0"/>
          <a:fontRef idx="minor"/>
        </p:style>
        <p:txBody>
          <a:bodyPr lIns="90000" rIns="90000" tIns="46800" bIns="46800" anchor="t">
            <a:spAutoFit/>
          </a:bodyPr>
          <a:p>
            <a:pPr>
              <a:lnSpc>
                <a:spcPct val="100000"/>
              </a:lnSpc>
              <a:spcBef>
                <a:spcPts val="799"/>
              </a:spcBef>
            </a:pPr>
            <a:r>
              <a:rPr b="0" lang="de-DE" sz="1600" spc="-1" strike="noStrike">
                <a:solidFill>
                  <a:schemeClr val="dk1"/>
                </a:solidFill>
                <a:latin typeface="Arial"/>
              </a:rPr>
              <a:t>Annahmen:</a:t>
            </a:r>
            <a:br>
              <a:rPr sz="1600"/>
            </a:br>
            <a:r>
              <a:rPr b="0" lang="de-DE" sz="1600" spc="-1" strike="noStrike">
                <a:solidFill>
                  <a:schemeClr val="dk1"/>
                </a:solidFill>
                <a:latin typeface="Arial"/>
              </a:rPr>
              <a:t>Kreditvolumen 100 </a:t>
            </a:r>
            <a:br>
              <a:rPr sz="1600"/>
            </a:br>
            <a:r>
              <a:rPr b="0" lang="de-DE" sz="1600" spc="-1" strike="noStrike">
                <a:solidFill>
                  <a:schemeClr val="dk1"/>
                </a:solidFill>
                <a:latin typeface="Arial"/>
              </a:rPr>
              <a:t>Zinssatz 7 %</a:t>
            </a:r>
            <a:endParaRPr b="0" lang="en-GB" sz="1600" spc="-1" strike="noStrike">
              <a:solidFill>
                <a:srgbClr val="000000"/>
              </a:solidFill>
              <a:latin typeface="Arial"/>
            </a:endParaRPr>
          </a:p>
        </p:txBody>
      </p:sp>
      <p:sp>
        <p:nvSpPr>
          <p:cNvPr id="280" name="Text Box 7185"/>
          <p:cNvSpPr/>
          <p:nvPr/>
        </p:nvSpPr>
        <p:spPr>
          <a:xfrm>
            <a:off x="762120" y="5867280"/>
            <a:ext cx="7848000" cy="520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00"/>
              </a:spcBef>
            </a:pPr>
            <a:r>
              <a:rPr b="0" lang="de-DE" sz="1400" spc="-1" strike="noStrike">
                <a:solidFill>
                  <a:schemeClr val="dk1"/>
                </a:solidFill>
                <a:latin typeface="Arial"/>
              </a:rPr>
              <a:t>Effektiv-Verzinsung: Interner Zinssatz des Kredits</a:t>
            </a:r>
            <a:br>
              <a:rPr sz="1400"/>
            </a:br>
            <a:r>
              <a:rPr b="0" lang="de-DE" sz="1400" spc="-1" strike="noStrike">
                <a:solidFill>
                  <a:schemeClr val="dk1"/>
                </a:solidFill>
                <a:latin typeface="Arial"/>
              </a:rPr>
              <a:t>Bei flexiblen Zinsen spricht man von der anfänglichen Effektiv-Verzinsung des Kredits</a:t>
            </a:r>
            <a:endParaRPr b="0" lang="en-GB" sz="1400" spc="-1" strike="noStrike">
              <a:solidFill>
                <a:srgbClr val="000000"/>
              </a:solidFill>
              <a:latin typeface="Arial"/>
            </a:endParaRPr>
          </a:p>
        </p:txBody>
      </p:sp>
      <p:sp>
        <p:nvSpPr>
          <p:cNvPr id="281" name="Text Box 7191"/>
          <p:cNvSpPr/>
          <p:nvPr/>
        </p:nvSpPr>
        <p:spPr>
          <a:xfrm>
            <a:off x="516240" y="2089080"/>
            <a:ext cx="509760" cy="230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pPr>
            <a:r>
              <a:rPr b="0" lang="de-DE" sz="900" spc="-1" strike="noStrike">
                <a:solidFill>
                  <a:schemeClr val="dk1"/>
                </a:solidFill>
                <a:latin typeface="Arial"/>
              </a:rPr>
              <a:t>EURO</a:t>
            </a:r>
            <a:endParaRPr b="0" lang="en-GB" sz="900" spc="-1" strike="noStrike">
              <a:solidFill>
                <a:srgbClr val="000000"/>
              </a:solidFill>
              <a:latin typeface="Arial"/>
            </a:endParaRPr>
          </a:p>
        </p:txBody>
      </p:sp>
      <p:sp>
        <p:nvSpPr>
          <p:cNvPr id="282" name="Text Box 7192"/>
          <p:cNvSpPr/>
          <p:nvPr/>
        </p:nvSpPr>
        <p:spPr>
          <a:xfrm>
            <a:off x="3367440" y="2101680"/>
            <a:ext cx="509760" cy="230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pPr>
            <a:r>
              <a:rPr b="0" lang="de-DE" sz="900" spc="-1" strike="noStrike">
                <a:solidFill>
                  <a:schemeClr val="dk1"/>
                </a:solidFill>
                <a:latin typeface="Arial"/>
              </a:rPr>
              <a:t>EURO</a:t>
            </a:r>
            <a:endParaRPr b="0" lang="en-GB" sz="900" spc="-1" strike="noStrike">
              <a:solidFill>
                <a:srgbClr val="000000"/>
              </a:solidFill>
              <a:latin typeface="Arial"/>
            </a:endParaRPr>
          </a:p>
        </p:txBody>
      </p:sp>
      <p:sp>
        <p:nvSpPr>
          <p:cNvPr id="283" name="Text Box 7193"/>
          <p:cNvSpPr/>
          <p:nvPr/>
        </p:nvSpPr>
        <p:spPr>
          <a:xfrm>
            <a:off x="6042240" y="2062080"/>
            <a:ext cx="509760" cy="230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pPr>
            <a:r>
              <a:rPr b="0" lang="de-DE" sz="900" spc="-1" strike="noStrike">
                <a:solidFill>
                  <a:schemeClr val="dk1"/>
                </a:solidFill>
                <a:latin typeface="Arial"/>
              </a:rPr>
              <a:t>EURO</a:t>
            </a:r>
            <a:endParaRPr b="0" lang="en-GB" sz="9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4" name="PlaceHolder 1"/>
          <p:cNvSpPr>
            <a:spLocks noGrp="1"/>
          </p:cNvSpPr>
          <p:nvPr>
            <p:ph type="title"/>
          </p:nvPr>
        </p:nvSpPr>
        <p:spPr>
          <a:xfrm>
            <a:off x="1908000" y="380880"/>
            <a:ext cx="6766920" cy="932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Kapitalmarkt - Geldmarkt </a:t>
            </a:r>
            <a:endParaRPr b="0" lang="en-GB" sz="2800" spc="-1" strike="noStrike">
              <a:solidFill>
                <a:srgbClr val="000000"/>
              </a:solidFill>
              <a:latin typeface="Arial"/>
            </a:endParaRPr>
          </a:p>
        </p:txBody>
      </p:sp>
      <p:graphicFrame>
        <p:nvGraphicFramePr>
          <p:cNvPr id="285" name="Object 3"/>
          <p:cNvGraphicFramePr/>
          <p:nvPr/>
        </p:nvGraphicFramePr>
        <p:xfrm>
          <a:off x="1979640" y="2852640"/>
          <a:ext cx="6895440" cy="3020400"/>
        </p:xfrm>
        <a:graphic>
          <a:graphicData uri="http://schemas.openxmlformats.org/presentationml/2006/ole">
            <p:oleObj progId="Word.Document.8" r:id="rId1" spid="">
              <p:embed/>
              <p:pic>
                <p:nvPicPr>
                  <p:cNvPr id="286" name="Object 3" descr=""/>
                  <p:cNvPicPr/>
                  <p:nvPr/>
                </p:nvPicPr>
                <p:blipFill>
                  <a:blip r:embed="rId2"/>
                  <a:stretch/>
                </p:blipFill>
                <p:spPr>
                  <a:xfrm>
                    <a:off x="1979640" y="2852640"/>
                    <a:ext cx="6895440" cy="3020400"/>
                  </a:xfrm>
                  <a:prstGeom prst="rect">
                    <a:avLst/>
                  </a:prstGeom>
                  <a:ln w="0">
                    <a:noFill/>
                  </a:ln>
                </p:spPr>
              </p:pic>
            </p:oleObj>
          </a:graphicData>
        </a:graphic>
      </p:graphicFrame>
      <p:sp>
        <p:nvSpPr>
          <p:cNvPr id="287" name="Text Box 4"/>
          <p:cNvSpPr/>
          <p:nvPr/>
        </p:nvSpPr>
        <p:spPr>
          <a:xfrm>
            <a:off x="2771640" y="1700280"/>
            <a:ext cx="5866560" cy="64188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901"/>
              </a:spcBef>
            </a:pPr>
            <a:r>
              <a:rPr b="0" lang="de-DE" sz="1800" spc="-1" strike="noStrike">
                <a:solidFill>
                  <a:schemeClr val="dk1"/>
                </a:solidFill>
                <a:latin typeface="Arial"/>
              </a:rPr>
              <a:t>Bei Finanzierung über Anleihen / Obligationen wendet sich der  Kreditnehmer direkt an den Kapitalmarkt </a:t>
            </a:r>
            <a:endParaRPr b="0" lang="en-GB"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8" name="PlaceHolder 1"/>
          <p:cNvSpPr>
            <a:spLocks noGrp="1"/>
          </p:cNvSpPr>
          <p:nvPr>
            <p:ph type="title"/>
          </p:nvPr>
        </p:nvSpPr>
        <p:spPr>
          <a:xfrm>
            <a:off x="1908000" y="380880"/>
            <a:ext cx="6778080" cy="959760"/>
          </a:xfrm>
          <a:prstGeom prst="rect">
            <a:avLst/>
          </a:prstGeom>
          <a:noFill/>
          <a:ln w="0">
            <a:noFill/>
          </a:ln>
        </p:spPr>
        <p:txBody>
          <a:bodyPr numCol="1" spcCol="0" lIns="92160" rIns="92160" tIns="46080" bIns="46080" anchor="b">
            <a:noAutofit/>
          </a:bodyPr>
          <a:p>
            <a:pPr indent="0" algn="r">
              <a:lnSpc>
                <a:spcPct val="90000"/>
              </a:lnSpc>
              <a:buNone/>
              <a:tabLst>
                <a:tab algn="l" pos="0"/>
              </a:tabLst>
            </a:pPr>
            <a:r>
              <a:rPr b="0" lang="de-DE" sz="2400" spc="-1" strike="noStrike">
                <a:solidFill>
                  <a:schemeClr val="dk2"/>
                </a:solidFill>
                <a:latin typeface="Arial"/>
              </a:rPr>
              <a:t> </a:t>
            </a:r>
            <a:r>
              <a:rPr b="0" lang="en-GB" sz="2400" spc="-1" strike="noStrike">
                <a:solidFill>
                  <a:schemeClr val="dk2"/>
                </a:solidFill>
                <a:latin typeface="Arial"/>
              </a:rPr>
              <a:t>„</a:t>
            </a:r>
            <a:r>
              <a:rPr b="0" lang="en-GB" sz="2400" spc="-1" strike="noStrike">
                <a:solidFill>
                  <a:schemeClr val="dk2"/>
                </a:solidFill>
                <a:latin typeface="Arial"/>
              </a:rPr>
              <a:t>Weighted Average Cost of Capital“ (</a:t>
            </a:r>
            <a:r>
              <a:rPr b="0" lang="de-DE" sz="2400" spc="-1" strike="noStrike">
                <a:solidFill>
                  <a:schemeClr val="dk2"/>
                </a:solidFill>
                <a:latin typeface="Arial"/>
              </a:rPr>
              <a:t>WACC)</a:t>
            </a:r>
            <a:endParaRPr b="0" lang="en-GB" sz="2400" spc="-1" strike="noStrike">
              <a:solidFill>
                <a:srgbClr val="000000"/>
              </a:solidFill>
              <a:latin typeface="Arial"/>
            </a:endParaRPr>
          </a:p>
        </p:txBody>
      </p:sp>
      <p:sp>
        <p:nvSpPr>
          <p:cNvPr id="289" name="Rectangle 165"/>
          <p:cNvSpPr/>
          <p:nvPr/>
        </p:nvSpPr>
        <p:spPr>
          <a:xfrm>
            <a:off x="0" y="5402160"/>
            <a:ext cx="914328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290" name="Rectangle 3"/>
          <p:cNvSpPr/>
          <p:nvPr/>
        </p:nvSpPr>
        <p:spPr>
          <a:xfrm>
            <a:off x="1259640" y="1700640"/>
            <a:ext cx="6933600" cy="4407840"/>
          </a:xfrm>
          <a:prstGeom prst="rect">
            <a:avLst/>
          </a:prstGeom>
          <a:blipFill rotWithShape="0">
            <a:blip r:embed="rId1"/>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graphicFrame>
        <p:nvGraphicFramePr>
          <p:cNvPr id="291" name="Table 1"/>
          <p:cNvGraphicFramePr/>
          <p:nvPr/>
        </p:nvGraphicFramePr>
        <p:xfrm>
          <a:off x="1678680" y="4797000"/>
          <a:ext cx="6095160" cy="1483200"/>
        </p:xfrm>
        <a:graphic>
          <a:graphicData uri="http://schemas.openxmlformats.org/drawingml/2006/table">
            <a:tbl>
              <a:tblPr/>
              <a:tblGrid>
                <a:gridCol w="3047760"/>
                <a:gridCol w="3047760"/>
              </a:tblGrid>
              <a:tr h="370800">
                <a:tc>
                  <a:txBody>
                    <a:bodyPr anchor="t">
                      <a:noAutofit/>
                    </a:bodyPr>
                    <a:p>
                      <a:pPr defTabSz="914400">
                        <a:lnSpc>
                          <a:spcPct val="100000"/>
                        </a:lnSpc>
                      </a:pPr>
                      <a:r>
                        <a:rPr b="1" lang="de-DE" sz="1800" spc="-1" strike="noStrike">
                          <a:solidFill>
                            <a:schemeClr val="lt1"/>
                          </a:solidFill>
                          <a:latin typeface="Times New Roman"/>
                        </a:rPr>
                        <a:t>Industrie</a:t>
                      </a:r>
                      <a:endParaRPr b="0" lang="en-GB" sz="1800" spc="-1" strike="noStrike">
                        <a:solidFill>
                          <a:srgbClr val="ffffff"/>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nchor="t">
                      <a:noAutofit/>
                    </a:bodyPr>
                    <a:p>
                      <a:pPr defTabSz="914400">
                        <a:lnSpc>
                          <a:spcPct val="100000"/>
                        </a:lnSpc>
                      </a:pPr>
                      <a:r>
                        <a:rPr b="1" lang="de-DE" sz="1800" spc="-1" strike="noStrike">
                          <a:solidFill>
                            <a:schemeClr val="lt1"/>
                          </a:solidFill>
                          <a:latin typeface="Times New Roman"/>
                        </a:rPr>
                        <a:t>WACC (typische Werte)</a:t>
                      </a:r>
                      <a:endParaRPr b="0" lang="en-GB" sz="1800" spc="-1" strike="noStrike">
                        <a:solidFill>
                          <a:srgbClr val="ffffff"/>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r h="370800">
                <a:tc>
                  <a:txBody>
                    <a:bodyPr anchor="t">
                      <a:noAutofit/>
                    </a:bodyPr>
                    <a:p>
                      <a:pPr defTabSz="914400">
                        <a:lnSpc>
                          <a:spcPct val="100000"/>
                        </a:lnSpc>
                      </a:pPr>
                      <a:r>
                        <a:rPr b="0" lang="de-DE" sz="1800" spc="-1" strike="noStrike">
                          <a:solidFill>
                            <a:schemeClr val="dk1"/>
                          </a:solidFill>
                          <a:latin typeface="Times New Roman"/>
                        </a:rPr>
                        <a:t>Ölindustrie</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15-20%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r h="370800">
                <a:tc>
                  <a:txBody>
                    <a:bodyPr anchor="t">
                      <a:noAutofit/>
                    </a:bodyPr>
                    <a:p>
                      <a:pPr defTabSz="914400">
                        <a:lnSpc>
                          <a:spcPct val="100000"/>
                        </a:lnSpc>
                      </a:pPr>
                      <a:r>
                        <a:rPr b="0" lang="de-DE" sz="1800" spc="-1" strike="noStrike">
                          <a:solidFill>
                            <a:schemeClr val="dk1"/>
                          </a:solidFill>
                          <a:latin typeface="Times New Roman"/>
                        </a:rPr>
                        <a:t>Solarindustrie in Deutschland</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b="0" lang="de-DE" sz="1800" spc="-1" strike="noStrike">
                          <a:solidFill>
                            <a:schemeClr val="dk1"/>
                          </a:solidFill>
                          <a:latin typeface="Times New Roman"/>
                        </a:rPr>
                        <a:t>3-4%</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370800">
                <a:tc>
                  <a:txBody>
                    <a:bodyPr anchor="t">
                      <a:noAutofit/>
                    </a:bodyPr>
                    <a:p>
                      <a:pPr defTabSz="914400">
                        <a:lnSpc>
                          <a:spcPct val="100000"/>
                        </a:lnSpc>
                      </a:pPr>
                      <a:r>
                        <a:rPr b="0" lang="de-DE" sz="1800" spc="-1" strike="noStrike">
                          <a:solidFill>
                            <a:schemeClr val="dk1"/>
                          </a:solidFill>
                          <a:latin typeface="Times New Roman"/>
                        </a:rPr>
                        <a:t>Wind auf hoher See</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10-15%</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 name="PlaceHolder 1"/>
          <p:cNvSpPr>
            <a:spLocks noGrp="1"/>
          </p:cNvSpPr>
          <p:nvPr>
            <p:ph type="title"/>
          </p:nvPr>
        </p:nvSpPr>
        <p:spPr>
          <a:xfrm>
            <a:off x="1908000" y="380880"/>
            <a:ext cx="6766920" cy="959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Projektfinanzierung</a:t>
            </a:r>
            <a:endParaRPr b="0" lang="en-GB" sz="2800" spc="-1" strike="noStrike">
              <a:solidFill>
                <a:srgbClr val="000000"/>
              </a:solidFill>
              <a:latin typeface="Arial"/>
            </a:endParaRPr>
          </a:p>
        </p:txBody>
      </p:sp>
      <p:sp>
        <p:nvSpPr>
          <p:cNvPr id="293" name="PlaceHolder 2"/>
          <p:cNvSpPr>
            <a:spLocks noGrp="1"/>
          </p:cNvSpPr>
          <p:nvPr>
            <p:ph/>
          </p:nvPr>
        </p:nvSpPr>
        <p:spPr>
          <a:xfrm>
            <a:off x="1736640" y="1590840"/>
            <a:ext cx="7082640" cy="4763520"/>
          </a:xfrm>
          <a:prstGeom prst="rect">
            <a:avLst/>
          </a:prstGeom>
          <a:noFill/>
          <a:ln w="0">
            <a:noFill/>
          </a:ln>
        </p:spPr>
        <p:txBody>
          <a:bodyPr numCol="1" spcCol="0" lIns="92160" rIns="92160" tIns="46080" bIns="46080" anchor="t">
            <a:noAutofit/>
          </a:bodyPr>
          <a:p>
            <a:pPr marL="343080" indent="-343080">
              <a:lnSpc>
                <a:spcPct val="100000"/>
              </a:lnSpc>
              <a:spcBef>
                <a:spcPts val="360"/>
              </a:spcBef>
              <a:buClr>
                <a:srgbClr val="cc3300"/>
              </a:buClr>
              <a:buFont typeface="Symbol" charset="2"/>
              <a:buChar char=""/>
            </a:pPr>
            <a:r>
              <a:rPr b="1" lang="de-DE" sz="1800" spc="-1" strike="noStrike">
                <a:solidFill>
                  <a:srgbClr val="c00000"/>
                </a:solidFill>
                <a:latin typeface="Arial"/>
              </a:rPr>
              <a:t>Projektfinanzierung</a:t>
            </a:r>
            <a:r>
              <a:rPr b="0" lang="de-DE" sz="1800" spc="-1" strike="noStrike">
                <a:solidFill>
                  <a:schemeClr val="dk1"/>
                </a:solidFill>
                <a:latin typeface="Arial"/>
              </a:rPr>
              <a:t> als Alternative zur Unternehmensfinanzierung: „Special Purpose Vehicle“ - eine wirtschaftlich und zumeist rechtlich abgrenzbare, sich selbst refinanzierende Wirtschaftseinheit von begrenzter Lebensdauer</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Für die operativen Kosten, die Bedienung des Kapitaldiensts und die Ausschüttung an die Investoren stehen ausschließlich die aus dem Projekt generierten </a:t>
            </a:r>
            <a:r>
              <a:rPr b="0" i="1" lang="de-DE" sz="1800" spc="-1" strike="noStrike">
                <a:solidFill>
                  <a:schemeClr val="dk1"/>
                </a:solidFill>
                <a:latin typeface="Arial"/>
              </a:rPr>
              <a:t>Cash-Flows</a:t>
            </a:r>
            <a:r>
              <a:rPr b="0" lang="de-DE" sz="1800" spc="-1" strike="noStrike">
                <a:solidFill>
                  <a:schemeClr val="dk1"/>
                </a:solidFill>
                <a:latin typeface="Arial"/>
              </a:rPr>
              <a:t> zur Verfügung</a:t>
            </a:r>
            <a:endParaRPr b="0" lang="en-GB" sz="1800" spc="-1" strike="noStrike">
              <a:solidFill>
                <a:srgbClr val="000000"/>
              </a:solidFill>
              <a:latin typeface="Arial"/>
            </a:endParaRPr>
          </a:p>
          <a:p>
            <a:pPr marL="343080" indent="-343080">
              <a:lnSpc>
                <a:spcPct val="100000"/>
              </a:lnSpc>
              <a:spcBef>
                <a:spcPts val="1800"/>
              </a:spcBef>
              <a:buClr>
                <a:srgbClr val="cc3300"/>
              </a:buClr>
              <a:buFont typeface="Symbol" charset="2"/>
              <a:buChar char=""/>
            </a:pPr>
            <a:r>
              <a:rPr b="0" lang="de-DE" sz="1800" spc="-1" strike="noStrike">
                <a:solidFill>
                  <a:schemeClr val="dk1"/>
                </a:solidFill>
                <a:latin typeface="Arial"/>
              </a:rPr>
              <a:t>Motivation der Projekt-Sponsoren: </a:t>
            </a:r>
            <a:endParaRPr b="0" lang="en-GB" sz="1800" spc="-1" strike="noStrike">
              <a:solidFill>
                <a:srgbClr val="000000"/>
              </a:solidFill>
              <a:latin typeface="Arial"/>
            </a:endParaRPr>
          </a:p>
          <a:p>
            <a:pPr lvl="1" marL="743040" indent="-285840">
              <a:lnSpc>
                <a:spcPct val="100000"/>
              </a:lnSpc>
              <a:spcBef>
                <a:spcPts val="451"/>
              </a:spcBef>
              <a:buClr>
                <a:srgbClr val="cc3300"/>
              </a:buClr>
              <a:buFont typeface="Symbol" charset="2"/>
              <a:buChar char=""/>
            </a:pPr>
            <a:r>
              <a:rPr b="0" lang="de-DE" sz="1800" spc="-1" strike="noStrike">
                <a:solidFill>
                  <a:schemeClr val="dk1"/>
                </a:solidFill>
                <a:latin typeface="Arial"/>
              </a:rPr>
              <a:t>Begrenzung der negativen Projektauswirkungen auf die Sponsoren (Eigenkapitalgeber): Erzeugt besonderes Schutzbedürfnis der Fremdkapitalgeber</a:t>
            </a:r>
            <a:endParaRPr b="0" lang="en-GB" sz="1800" spc="-1" strike="noStrike">
              <a:solidFill>
                <a:srgbClr val="000000"/>
              </a:solidFill>
              <a:latin typeface="Arial"/>
            </a:endParaRPr>
          </a:p>
          <a:p>
            <a:pPr lvl="1" marL="743040" indent="-285840">
              <a:lnSpc>
                <a:spcPct val="100000"/>
              </a:lnSpc>
              <a:spcBef>
                <a:spcPts val="451"/>
              </a:spcBef>
              <a:buClr>
                <a:srgbClr val="cc3300"/>
              </a:buClr>
              <a:buFont typeface="Symbol" charset="2"/>
              <a:buChar char=""/>
            </a:pPr>
            <a:r>
              <a:rPr b="0" lang="de-DE" sz="1800" spc="-1" strike="noStrike">
                <a:solidFill>
                  <a:schemeClr val="dk1"/>
                </a:solidFill>
                <a:latin typeface="Arial"/>
              </a:rPr>
              <a:t>Form der Kooperation mehrerer Sponsoren bei Großprojekten, wenn diese gleichzeitig Wettbewerber sind </a:t>
            </a:r>
            <a:endParaRPr b="0" lang="en-GB" sz="1800" spc="-1" strike="noStrike">
              <a:solidFill>
                <a:srgbClr val="000000"/>
              </a:solidFill>
              <a:latin typeface="Arial"/>
            </a:endParaRPr>
          </a:p>
          <a:p>
            <a:pPr marL="343080" indent="-343080">
              <a:lnSpc>
                <a:spcPct val="100000"/>
              </a:lnSpc>
              <a:spcBef>
                <a:spcPts val="1800"/>
              </a:spcBef>
              <a:buClr>
                <a:srgbClr val="cc3300"/>
              </a:buClr>
              <a:buFont typeface="Symbol" charset="2"/>
              <a:buChar char=""/>
            </a:pPr>
            <a:r>
              <a:rPr b="0" lang="de-DE" sz="1800" spc="-1" strike="noStrike">
                <a:solidFill>
                  <a:schemeClr val="dk1"/>
                </a:solidFill>
                <a:latin typeface="Arial"/>
              </a:rPr>
              <a:t>Risiko-Analyse des Projekterfolgs und Zuordnung der Risiken zu den Projektbeteiligten</a:t>
            </a:r>
            <a:endParaRPr b="0" lang="en-GB"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4" name="PlaceHolder 1"/>
          <p:cNvSpPr>
            <a:spLocks noGrp="1"/>
          </p:cNvSpPr>
          <p:nvPr>
            <p:ph type="title"/>
          </p:nvPr>
        </p:nvSpPr>
        <p:spPr>
          <a:xfrm>
            <a:off x="1908000" y="380880"/>
            <a:ext cx="6766920" cy="959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Projektfinanzierung von Stromerzeugern</a:t>
            </a:r>
            <a:endParaRPr b="0" lang="en-GB" sz="2800" spc="-1" strike="noStrike">
              <a:solidFill>
                <a:srgbClr val="000000"/>
              </a:solidFill>
              <a:latin typeface="Arial"/>
            </a:endParaRPr>
          </a:p>
        </p:txBody>
      </p:sp>
      <p:sp>
        <p:nvSpPr>
          <p:cNvPr id="295" name="PlaceHolder 2"/>
          <p:cNvSpPr>
            <a:spLocks noGrp="1"/>
          </p:cNvSpPr>
          <p:nvPr>
            <p:ph/>
          </p:nvPr>
        </p:nvSpPr>
        <p:spPr>
          <a:xfrm>
            <a:off x="1736640" y="1590840"/>
            <a:ext cx="7082640" cy="4763520"/>
          </a:xfrm>
          <a:prstGeom prst="rect">
            <a:avLst/>
          </a:prstGeom>
          <a:noFill/>
          <a:ln w="0">
            <a:noFill/>
          </a:ln>
        </p:spPr>
        <p:txBody>
          <a:bodyPr numCol="1" spcCol="0" lIns="92160" rIns="92160" tIns="46080" bIns="46080" anchor="t">
            <a:noAutofit/>
          </a:bodyPr>
          <a:p>
            <a:pPr indent="0">
              <a:lnSpc>
                <a:spcPct val="100000"/>
              </a:lnSpc>
              <a:spcBef>
                <a:spcPts val="360"/>
              </a:spcBef>
              <a:buNone/>
              <a:tabLst>
                <a:tab algn="l" pos="0"/>
              </a:tabLst>
            </a:pPr>
            <a:r>
              <a:rPr b="0" lang="de-DE" sz="1800" spc="-1" strike="noStrike">
                <a:solidFill>
                  <a:schemeClr val="dk1"/>
                </a:solidFill>
                <a:latin typeface="Arial"/>
              </a:rPr>
              <a:t>Wind und Solaranlagen werden oft über Projektfinanzierung gebaut.</a:t>
            </a:r>
            <a:endParaRPr b="0" lang="en-GB" sz="1800" spc="-1" strike="noStrike">
              <a:solidFill>
                <a:srgbClr val="000000"/>
              </a:solidFill>
              <a:latin typeface="Arial"/>
            </a:endParaRPr>
          </a:p>
        </p:txBody>
      </p:sp>
      <p:pic>
        <p:nvPicPr>
          <p:cNvPr id="296" name="Picture 3" descr=""/>
          <p:cNvPicPr/>
          <p:nvPr/>
        </p:nvPicPr>
        <p:blipFill>
          <a:blip r:embed="rId1"/>
          <a:stretch/>
        </p:blipFill>
        <p:spPr>
          <a:xfrm>
            <a:off x="234720" y="2277000"/>
            <a:ext cx="8736480" cy="3887640"/>
          </a:xfrm>
          <a:prstGeom prst="rect">
            <a:avLst/>
          </a:prstGeom>
          <a:ln w="0">
            <a:noFill/>
          </a:ln>
        </p:spPr>
      </p:pic>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 name="Line 26"/>
          <p:cNvSpPr/>
          <p:nvPr/>
        </p:nvSpPr>
        <p:spPr>
          <a:xfrm flipV="1">
            <a:off x="2411640" y="6348600"/>
            <a:ext cx="5581440" cy="12600"/>
          </a:xfrm>
          <a:prstGeom prst="line">
            <a:avLst/>
          </a:prstGeom>
          <a:ln w="25400">
            <a:solidFill>
              <a:srgbClr val="000000"/>
            </a:solidFill>
            <a:round/>
            <a:tailEnd len="med" type="triangle" w="med"/>
          </a:ln>
        </p:spPr>
        <p:style>
          <a:lnRef idx="0"/>
          <a:fillRef idx="0"/>
          <a:effectRef idx="0"/>
          <a:fontRef idx="minor"/>
        </p:style>
        <p:txBody>
          <a:bodyPr lIns="90000" rIns="90000" tIns="6120" bIns="6120" anchor="t">
            <a:noAutofit/>
          </a:bodyPr>
          <a:p>
            <a:endParaRPr b="0" lang="de-DE" sz="2400" spc="-1" strike="noStrike">
              <a:solidFill>
                <a:schemeClr val="dk1"/>
              </a:solidFill>
              <a:latin typeface="Book Antiqua"/>
            </a:endParaRPr>
          </a:p>
        </p:txBody>
      </p:sp>
      <p:sp>
        <p:nvSpPr>
          <p:cNvPr id="298" name="Line 27"/>
          <p:cNvSpPr/>
          <p:nvPr/>
        </p:nvSpPr>
        <p:spPr>
          <a:xfrm flipV="1">
            <a:off x="2411640" y="3564000"/>
            <a:ext cx="360" cy="2797200"/>
          </a:xfrm>
          <a:prstGeom prst="line">
            <a:avLst/>
          </a:prstGeom>
          <a:ln w="25400">
            <a:solidFill>
              <a:srgbClr val="000000"/>
            </a:solidFill>
            <a:round/>
            <a:tailEnd len="med" type="triangle" w="med"/>
          </a:ln>
        </p:spPr>
        <p:style>
          <a:lnRef idx="0"/>
          <a:fillRef idx="0"/>
          <a:effectRef idx="0"/>
          <a:fontRef idx="minor"/>
        </p:style>
        <p:txBody>
          <a:bodyPr lIns="90000" rIns="90000" tIns="46800" bIns="46800" anchor="t">
            <a:noAutofit/>
          </a:bodyPr>
          <a:p>
            <a:endParaRPr b="0" lang="de-DE" sz="2400" spc="-1" strike="noStrike">
              <a:solidFill>
                <a:schemeClr val="dk1"/>
              </a:solidFill>
              <a:latin typeface="Book Antiqua"/>
            </a:endParaRPr>
          </a:p>
        </p:txBody>
      </p:sp>
      <p:sp>
        <p:nvSpPr>
          <p:cNvPr id="299" name="Rectangle 12"/>
          <p:cNvSpPr/>
          <p:nvPr/>
        </p:nvSpPr>
        <p:spPr>
          <a:xfrm>
            <a:off x="6085440" y="6339240"/>
            <a:ext cx="1915200" cy="3369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pPr>
            <a:r>
              <a:rPr b="0" lang="de-DE" sz="1600" spc="-1" strike="noStrike">
                <a:solidFill>
                  <a:srgbClr val="000000"/>
                </a:solidFill>
                <a:latin typeface="Arial"/>
              </a:rPr>
              <a:t>Verschuldungsgrad</a:t>
            </a:r>
            <a:endParaRPr b="0" lang="en-GB" sz="1600" spc="-1" strike="noStrike">
              <a:solidFill>
                <a:srgbClr val="000000"/>
              </a:solidFill>
              <a:latin typeface="Arial"/>
            </a:endParaRPr>
          </a:p>
        </p:txBody>
      </p:sp>
      <p:sp>
        <p:nvSpPr>
          <p:cNvPr id="300" name="Line 17"/>
          <p:cNvSpPr/>
          <p:nvPr/>
        </p:nvSpPr>
        <p:spPr>
          <a:xfrm flipV="1">
            <a:off x="2421000" y="3927600"/>
            <a:ext cx="5105520" cy="1523880"/>
          </a:xfrm>
          <a:prstGeom prst="line">
            <a:avLst/>
          </a:prstGeom>
          <a:ln w="38100">
            <a:solidFill>
              <a:srgbClr val="800000"/>
            </a:solidFill>
            <a:round/>
          </a:ln>
        </p:spPr>
        <p:style>
          <a:lnRef idx="0"/>
          <a:fillRef idx="0"/>
          <a:effectRef idx="0"/>
          <a:fontRef idx="minor"/>
        </p:style>
        <p:txBody>
          <a:bodyPr lIns="90000" rIns="90000" tIns="46800" bIns="46800" anchor="ctr">
            <a:noAutofit/>
          </a:bodyPr>
          <a:p>
            <a:endParaRPr b="0" lang="de-DE" sz="2400" spc="-1" strike="noStrike">
              <a:solidFill>
                <a:schemeClr val="dk1"/>
              </a:solidFill>
              <a:latin typeface="Book Antiqua"/>
            </a:endParaRPr>
          </a:p>
        </p:txBody>
      </p:sp>
      <p:sp>
        <p:nvSpPr>
          <p:cNvPr id="301" name="PlaceHolder 1"/>
          <p:cNvSpPr>
            <a:spLocks noGrp="1"/>
          </p:cNvSpPr>
          <p:nvPr>
            <p:ph type="title"/>
          </p:nvPr>
        </p:nvSpPr>
        <p:spPr>
          <a:xfrm>
            <a:off x="1893960" y="380880"/>
            <a:ext cx="6716160" cy="932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Leverage-Effekt (Hebelung) der Kapitalstruktur</a:t>
            </a:r>
            <a:endParaRPr b="0" lang="en-GB" sz="2800" spc="-1" strike="noStrike">
              <a:solidFill>
                <a:srgbClr val="000000"/>
              </a:solidFill>
              <a:latin typeface="Arial"/>
            </a:endParaRPr>
          </a:p>
        </p:txBody>
      </p:sp>
      <p:sp>
        <p:nvSpPr>
          <p:cNvPr id="302" name="Rectangle 10"/>
          <p:cNvSpPr/>
          <p:nvPr/>
        </p:nvSpPr>
        <p:spPr>
          <a:xfrm>
            <a:off x="1811520" y="3672000"/>
            <a:ext cx="521280" cy="339840"/>
          </a:xfrm>
          <a:prstGeom prst="rect">
            <a:avLst/>
          </a:prstGeom>
          <a:blipFill rotWithShape="0">
            <a:blip r:embed="rId1"/>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sp>
        <p:nvSpPr>
          <p:cNvPr id="303" name="Rectangle 11"/>
          <p:cNvSpPr/>
          <p:nvPr/>
        </p:nvSpPr>
        <p:spPr>
          <a:xfrm>
            <a:off x="1322640" y="4716720"/>
            <a:ext cx="1100160" cy="3398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sp>
        <p:nvSpPr>
          <p:cNvPr id="304" name="Rectangle 13"/>
          <p:cNvSpPr/>
          <p:nvPr/>
        </p:nvSpPr>
        <p:spPr>
          <a:xfrm>
            <a:off x="4326480" y="6339240"/>
            <a:ext cx="291960" cy="3369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pPr>
            <a:r>
              <a:rPr b="0" lang="de-DE" sz="1600" spc="-1" strike="noStrike">
                <a:solidFill>
                  <a:srgbClr val="000000"/>
                </a:solidFill>
                <a:latin typeface="Arial"/>
              </a:rPr>
              <a:t>1</a:t>
            </a:r>
            <a:endParaRPr b="0" lang="en-GB" sz="1600" spc="-1" strike="noStrike">
              <a:solidFill>
                <a:srgbClr val="000000"/>
              </a:solidFill>
              <a:latin typeface="Arial"/>
            </a:endParaRPr>
          </a:p>
        </p:txBody>
      </p:sp>
      <p:sp>
        <p:nvSpPr>
          <p:cNvPr id="305" name="Rectangle 14"/>
          <p:cNvSpPr/>
          <p:nvPr/>
        </p:nvSpPr>
        <p:spPr>
          <a:xfrm>
            <a:off x="2421360" y="4842000"/>
            <a:ext cx="2056680" cy="1523160"/>
          </a:xfrm>
          <a:prstGeom prst="rect">
            <a:avLst/>
          </a:prstGeom>
          <a:noFill/>
          <a:ln w="9525">
            <a:solidFill>
              <a:srgbClr val="000000"/>
            </a:solidFill>
            <a:prstDash val="dash"/>
            <a:miter/>
          </a:ln>
        </p:spPr>
        <p:style>
          <a:lnRef idx="0"/>
          <a:fillRef idx="0"/>
          <a:effectRef idx="0"/>
          <a:fontRef idx="minor"/>
        </p:style>
        <p:txBody>
          <a:bodyPr wrap="none" lIns="90000" rIns="90000" tIns="46800" bIns="46800" anchor="ctr">
            <a:spAutoFit/>
          </a:bodyPr>
          <a:p>
            <a:pPr>
              <a:lnSpc>
                <a:spcPct val="100000"/>
              </a:lnSpc>
            </a:pPr>
            <a:endParaRPr b="0" lang="de-DE" sz="2400" spc="-1" strike="noStrike">
              <a:solidFill>
                <a:schemeClr val="dk1"/>
              </a:solidFill>
              <a:latin typeface="Book Antiqua"/>
            </a:endParaRPr>
          </a:p>
        </p:txBody>
      </p:sp>
      <p:sp>
        <p:nvSpPr>
          <p:cNvPr id="306" name="Oval 15"/>
          <p:cNvSpPr/>
          <p:nvPr/>
        </p:nvSpPr>
        <p:spPr>
          <a:xfrm>
            <a:off x="2367360" y="5405760"/>
            <a:ext cx="75600" cy="75600"/>
          </a:xfrm>
          <a:prstGeom prst="ellipse">
            <a:avLst/>
          </a:prstGeom>
          <a:solidFill>
            <a:srgbClr val="ff0000"/>
          </a:solidFill>
          <a:ln w="9525">
            <a:solidFill>
              <a:srgbClr val="000000"/>
            </a:solidFill>
            <a:round/>
          </a:ln>
        </p:spPr>
        <p:style>
          <a:lnRef idx="0"/>
          <a:fillRef idx="0"/>
          <a:effectRef idx="0"/>
          <a:fontRef idx="minor"/>
        </p:style>
        <p:txBody>
          <a:bodyPr wrap="none" lIns="90000" rIns="90000" tIns="26640" bIns="26640" anchor="ctr">
            <a:spAutoFit/>
          </a:bodyPr>
          <a:p>
            <a:pPr>
              <a:lnSpc>
                <a:spcPct val="100000"/>
              </a:lnSpc>
            </a:pPr>
            <a:endParaRPr b="0" lang="de-DE" sz="2400" spc="-1" strike="noStrike">
              <a:solidFill>
                <a:schemeClr val="dk1"/>
              </a:solidFill>
              <a:latin typeface="Book Antiqua"/>
            </a:endParaRPr>
          </a:p>
        </p:txBody>
      </p:sp>
      <p:sp>
        <p:nvSpPr>
          <p:cNvPr id="307" name="Oval 16"/>
          <p:cNvSpPr/>
          <p:nvPr/>
        </p:nvSpPr>
        <p:spPr>
          <a:xfrm>
            <a:off x="4429440" y="4791240"/>
            <a:ext cx="75600" cy="75600"/>
          </a:xfrm>
          <a:prstGeom prst="ellipse">
            <a:avLst/>
          </a:prstGeom>
          <a:solidFill>
            <a:srgbClr val="ff0000"/>
          </a:solidFill>
          <a:ln w="9525">
            <a:solidFill>
              <a:srgbClr val="000000"/>
            </a:solidFill>
            <a:round/>
          </a:ln>
        </p:spPr>
        <p:style>
          <a:lnRef idx="0"/>
          <a:fillRef idx="0"/>
          <a:effectRef idx="0"/>
          <a:fontRef idx="minor"/>
        </p:style>
        <p:txBody>
          <a:bodyPr wrap="none" lIns="90000" rIns="90000" tIns="26640" bIns="26640" anchor="ctr">
            <a:spAutoFit/>
          </a:bodyPr>
          <a:p>
            <a:pPr>
              <a:lnSpc>
                <a:spcPct val="100000"/>
              </a:lnSpc>
            </a:pPr>
            <a:endParaRPr b="0" lang="de-DE" sz="2400" spc="-1" strike="noStrike">
              <a:solidFill>
                <a:schemeClr val="dk1"/>
              </a:solidFill>
              <a:latin typeface="Book Antiqua"/>
            </a:endParaRPr>
          </a:p>
        </p:txBody>
      </p:sp>
      <p:sp>
        <p:nvSpPr>
          <p:cNvPr id="308" name="Text Box 18"/>
          <p:cNvSpPr/>
          <p:nvPr/>
        </p:nvSpPr>
        <p:spPr>
          <a:xfrm>
            <a:off x="95400" y="2766600"/>
            <a:ext cx="2056680" cy="924840"/>
          </a:xfrm>
          <a:prstGeom prst="rect">
            <a:avLst/>
          </a:prstGeom>
          <a:blipFill rotWithShape="0">
            <a:blip r:embed="rId3"/>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sp>
        <p:nvSpPr>
          <p:cNvPr id="309" name="Rectangle 21"/>
          <p:cNvSpPr/>
          <p:nvPr/>
        </p:nvSpPr>
        <p:spPr>
          <a:xfrm>
            <a:off x="1781640" y="5272200"/>
            <a:ext cx="533880" cy="339840"/>
          </a:xfrm>
          <a:prstGeom prst="rect">
            <a:avLst/>
          </a:prstGeom>
          <a:blipFill rotWithShape="0">
            <a:blip r:embed="rId4"/>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sp>
        <p:nvSpPr>
          <p:cNvPr id="310" name="Rectangle 22"/>
          <p:cNvSpPr/>
          <p:nvPr/>
        </p:nvSpPr>
        <p:spPr>
          <a:xfrm>
            <a:off x="2345400" y="6339240"/>
            <a:ext cx="291960" cy="3369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pPr>
            <a:r>
              <a:rPr b="0" lang="de-DE" sz="1600" spc="-1" strike="noStrike">
                <a:solidFill>
                  <a:srgbClr val="000000"/>
                </a:solidFill>
                <a:latin typeface="Arial"/>
              </a:rPr>
              <a:t>0</a:t>
            </a:r>
            <a:endParaRPr b="0" lang="en-GB" sz="1600" spc="-1" strike="noStrike">
              <a:solidFill>
                <a:srgbClr val="000000"/>
              </a:solidFill>
              <a:latin typeface="Arial"/>
            </a:endParaRPr>
          </a:p>
        </p:txBody>
      </p:sp>
      <p:sp>
        <p:nvSpPr>
          <p:cNvPr id="311" name="Rectangle 24"/>
          <p:cNvSpPr/>
          <p:nvPr/>
        </p:nvSpPr>
        <p:spPr>
          <a:xfrm>
            <a:off x="0" y="3257640"/>
            <a:ext cx="9143280" cy="360"/>
          </a:xfrm>
          <a:prstGeom prst="rect">
            <a:avLst/>
          </a:prstGeom>
          <a:noFill/>
          <a:ln w="0">
            <a:noFill/>
          </a:ln>
        </p:spPr>
        <p:style>
          <a:lnRef idx="0"/>
          <a:fillRef idx="0"/>
          <a:effectRef idx="0"/>
          <a:fontRef idx="minor"/>
        </p:style>
        <p:txBody>
          <a:bodyPr wrap="none" lIns="90000" rIns="90000" tIns="360" bIns="360" anchor="ctr">
            <a:spAutoFit/>
          </a:bodyPr>
          <a:p>
            <a:pPr>
              <a:lnSpc>
                <a:spcPct val="100000"/>
              </a:lnSpc>
            </a:pPr>
            <a:endParaRPr b="0" lang="de-DE" sz="2400" spc="-1" strike="noStrike">
              <a:solidFill>
                <a:schemeClr val="dk1"/>
              </a:solidFill>
              <a:latin typeface="Book Antiqua"/>
            </a:endParaRPr>
          </a:p>
        </p:txBody>
      </p:sp>
      <p:sp>
        <p:nvSpPr>
          <p:cNvPr id="312" name="Rectangle 25"/>
          <p:cNvSpPr/>
          <p:nvPr/>
        </p:nvSpPr>
        <p:spPr>
          <a:xfrm>
            <a:off x="4602960" y="2130120"/>
            <a:ext cx="4606920" cy="1817280"/>
          </a:xfrm>
          <a:prstGeom prst="rect">
            <a:avLst/>
          </a:prstGeom>
          <a:blipFill rotWithShape="0">
            <a:blip r:embed="rId5"/>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sp>
        <p:nvSpPr>
          <p:cNvPr id="313" name="Rectangle 3"/>
          <p:cNvSpPr/>
          <p:nvPr/>
        </p:nvSpPr>
        <p:spPr>
          <a:xfrm>
            <a:off x="127440" y="1109880"/>
            <a:ext cx="5830560" cy="1745280"/>
          </a:xfrm>
          <a:prstGeom prst="rect">
            <a:avLst/>
          </a:prstGeom>
          <a:blipFill rotWithShape="0">
            <a:blip r:embed="rId6"/>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 name="PlaceHolder 1"/>
          <p:cNvSpPr>
            <a:spLocks noGrp="1"/>
          </p:cNvSpPr>
          <p:nvPr>
            <p:ph type="title"/>
          </p:nvPr>
        </p:nvSpPr>
        <p:spPr>
          <a:xfrm>
            <a:off x="1893960" y="380880"/>
            <a:ext cx="6716160" cy="932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Leverage-Effekt (Hebelung) der Kapitalstruktur</a:t>
            </a:r>
            <a:endParaRPr b="0" lang="en-GB" sz="2800" spc="-1" strike="noStrike">
              <a:solidFill>
                <a:srgbClr val="000000"/>
              </a:solidFill>
              <a:latin typeface="Arial"/>
            </a:endParaRPr>
          </a:p>
        </p:txBody>
      </p:sp>
      <p:sp>
        <p:nvSpPr>
          <p:cNvPr id="315" name="Rectangle 24"/>
          <p:cNvSpPr/>
          <p:nvPr/>
        </p:nvSpPr>
        <p:spPr>
          <a:xfrm>
            <a:off x="0" y="3257640"/>
            <a:ext cx="9143280" cy="360"/>
          </a:xfrm>
          <a:prstGeom prst="rect">
            <a:avLst/>
          </a:prstGeom>
          <a:noFill/>
          <a:ln w="0">
            <a:noFill/>
          </a:ln>
        </p:spPr>
        <p:style>
          <a:lnRef idx="0"/>
          <a:fillRef idx="0"/>
          <a:effectRef idx="0"/>
          <a:fontRef idx="minor"/>
        </p:style>
        <p:txBody>
          <a:bodyPr wrap="none" lIns="90000" rIns="90000" tIns="360" bIns="360" anchor="ctr">
            <a:spAutoFit/>
          </a:bodyPr>
          <a:p>
            <a:pPr>
              <a:lnSpc>
                <a:spcPct val="100000"/>
              </a:lnSpc>
            </a:pPr>
            <a:endParaRPr b="0" lang="de-DE" sz="2400" spc="-1" strike="noStrike">
              <a:solidFill>
                <a:schemeClr val="dk1"/>
              </a:solidFill>
              <a:latin typeface="Book Antiqua"/>
            </a:endParaRPr>
          </a:p>
        </p:txBody>
      </p:sp>
      <p:graphicFrame>
        <p:nvGraphicFramePr>
          <p:cNvPr id="316" name="Table 1"/>
          <p:cNvGraphicFramePr/>
          <p:nvPr/>
        </p:nvGraphicFramePr>
        <p:xfrm>
          <a:off x="983880" y="2781000"/>
          <a:ext cx="7174440" cy="2494080"/>
        </p:xfrm>
        <a:graphic>
          <a:graphicData uri="http://schemas.openxmlformats.org/drawingml/2006/table">
            <a:tbl>
              <a:tblPr/>
              <a:tblGrid>
                <a:gridCol w="1434960"/>
                <a:gridCol w="1434960"/>
                <a:gridCol w="1434960"/>
                <a:gridCol w="1434960"/>
                <a:gridCol w="1434960"/>
              </a:tblGrid>
              <a:tr h="640080">
                <a:tc>
                  <a:txBody>
                    <a:bodyPr anchor="t">
                      <a:noAutofit/>
                    </a:bodyPr>
                    <a:p>
                      <a:pPr defTabSz="914400">
                        <a:lnSpc>
                          <a:spcPct val="100000"/>
                        </a:lnSpc>
                      </a:pPr>
                      <a:r>
                        <a:rPr b="1" lang="de-DE" sz="1800" spc="-1" strike="noStrike">
                          <a:solidFill>
                            <a:schemeClr val="lt1"/>
                          </a:solidFill>
                          <a:latin typeface="Times New Roman"/>
                        </a:rPr>
                        <a:t>FK [% GK]</a:t>
                      </a:r>
                      <a:endParaRPr b="0" lang="en-GB" sz="1800" spc="-1" strike="noStrike">
                        <a:solidFill>
                          <a:srgbClr val="ffffff"/>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nchor="t">
                      <a:noAutofit/>
                    </a:bodyPr>
                    <a:p>
                      <a:pPr defTabSz="914400">
                        <a:lnSpc>
                          <a:spcPct val="100000"/>
                        </a:lnSpc>
                        <a:tabLst>
                          <a:tab algn="l" pos="0"/>
                        </a:tabLst>
                      </a:pPr>
                      <a:r>
                        <a:rPr b="1" lang="de-DE" sz="1800" spc="-1" strike="noStrike">
                          <a:solidFill>
                            <a:schemeClr val="lt1"/>
                          </a:solidFill>
                          <a:latin typeface="Times New Roman"/>
                        </a:rPr>
                        <a:t>EK [% GK]</a:t>
                      </a:r>
                      <a:endParaRPr b="0" lang="en-GB" sz="1800" spc="-1" strike="noStrike">
                        <a:solidFill>
                          <a:srgbClr val="ffffff"/>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nchor="t">
                      <a:noAutofit/>
                    </a:bodyPr>
                    <a:p>
                      <a:pPr defTabSz="914400">
                        <a:lnSpc>
                          <a:spcPct val="100000"/>
                        </a:lnSpc>
                      </a:pPr>
                      <a:r>
                        <a:rPr b="1" lang="de-DE" sz="1800" spc="-1" strike="noStrike">
                          <a:solidFill>
                            <a:schemeClr val="lt1"/>
                          </a:solidFill>
                          <a:latin typeface="Times New Roman"/>
                        </a:rPr>
                        <a:t>Zinsen</a:t>
                      </a:r>
                      <a:endParaRPr b="0" lang="en-GB" sz="1800" spc="-1" strike="noStrike">
                        <a:solidFill>
                          <a:srgbClr val="ffffff"/>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nchor="t">
                      <a:noAutofit/>
                    </a:bodyPr>
                    <a:p>
                      <a:pPr defTabSz="914400">
                        <a:lnSpc>
                          <a:spcPct val="100000"/>
                        </a:lnSpc>
                      </a:pPr>
                      <a:r>
                        <a:rPr b="1" lang="de-DE" sz="1800" spc="-1" strike="noStrike">
                          <a:solidFill>
                            <a:schemeClr val="lt1"/>
                          </a:solidFill>
                          <a:latin typeface="Times New Roman"/>
                        </a:rPr>
                        <a:t>Verbleibender Gewinn</a:t>
                      </a:r>
                      <a:endParaRPr b="0" lang="en-GB" sz="1800" spc="-1" strike="noStrike">
                        <a:solidFill>
                          <a:srgbClr val="ffffff"/>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nchor="t">
                      <a:noAutofit/>
                    </a:bodyPr>
                    <a:p>
                      <a:endParaRPr b="1" lang="de-DE" sz="1800" spc="-1" strike="noStrike">
                        <a:solidFill>
                          <a:schemeClr val="lt1"/>
                        </a:solidFill>
                        <a:latin typeface="Times New Roman"/>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blipFill rotWithShape="0">
                      <a:blip r:embed="rId1"/>
                      <a:stretch/>
                    </a:blipFill>
                  </a:tcPr>
                </a:tc>
              </a:tr>
              <a:tr h="370800">
                <a:tc>
                  <a:txBody>
                    <a:bodyPr anchor="t">
                      <a:noAutofit/>
                    </a:bodyPr>
                    <a:p>
                      <a:pPr defTabSz="914400">
                        <a:lnSpc>
                          <a:spcPct val="100000"/>
                        </a:lnSpc>
                      </a:pPr>
                      <a:r>
                        <a:rPr b="0" lang="de-DE" sz="1800" spc="-1" strike="noStrike">
                          <a:solidFill>
                            <a:schemeClr val="dk1"/>
                          </a:solidFill>
                          <a:latin typeface="Times New Roman"/>
                        </a:rPr>
                        <a:t>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100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15</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15</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r h="370800">
                <a:tc>
                  <a:txBody>
                    <a:bodyPr anchor="t">
                      <a:noAutofit/>
                    </a:bodyPr>
                    <a:p>
                      <a:pPr defTabSz="914400">
                        <a:lnSpc>
                          <a:spcPct val="100000"/>
                        </a:lnSpc>
                      </a:pPr>
                      <a:r>
                        <a:rPr b="0" lang="de-DE" sz="1800" spc="-1" strike="noStrike">
                          <a:solidFill>
                            <a:schemeClr val="dk1"/>
                          </a:solidFill>
                          <a:latin typeface="Times New Roman"/>
                        </a:rPr>
                        <a:t>50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b="0" lang="de-DE" sz="1800" spc="-1" strike="noStrike">
                          <a:solidFill>
                            <a:schemeClr val="dk1"/>
                          </a:solidFill>
                          <a:latin typeface="Times New Roman"/>
                        </a:rPr>
                        <a:t>50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b="0" lang="de-DE" sz="1800" spc="-1" strike="noStrike">
                          <a:solidFill>
                            <a:schemeClr val="dk1"/>
                          </a:solidFill>
                          <a:latin typeface="Times New Roman"/>
                        </a:rPr>
                        <a:t>5</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b="0" lang="de-DE" sz="1800" spc="-1" strike="noStrike">
                          <a:solidFill>
                            <a:schemeClr val="dk1"/>
                          </a:solidFill>
                          <a:latin typeface="Times New Roman"/>
                        </a:rPr>
                        <a:t>10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b="0" lang="de-DE" sz="1800" spc="-1" strike="noStrike">
                          <a:solidFill>
                            <a:schemeClr val="dk1"/>
                          </a:solidFill>
                          <a:latin typeface="Times New Roman"/>
                        </a:rPr>
                        <a:t>20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370800">
                <a:tc>
                  <a:txBody>
                    <a:bodyPr anchor="t">
                      <a:noAutofit/>
                    </a:bodyPr>
                    <a:p>
                      <a:pPr defTabSz="914400">
                        <a:lnSpc>
                          <a:spcPct val="100000"/>
                        </a:lnSpc>
                      </a:pPr>
                      <a:r>
                        <a:rPr b="0" lang="de-DE" sz="1800" spc="-1" strike="noStrike">
                          <a:solidFill>
                            <a:schemeClr val="dk1"/>
                          </a:solidFill>
                          <a:latin typeface="Times New Roman"/>
                        </a:rPr>
                        <a:t>80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20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8</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7</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35</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r h="370800">
                <a:tc>
                  <a:txBody>
                    <a:bodyPr anchor="t">
                      <a:noAutofit/>
                    </a:bodyPr>
                    <a:p>
                      <a:pPr defTabSz="914400">
                        <a:lnSpc>
                          <a:spcPct val="100000"/>
                        </a:lnSpc>
                      </a:pPr>
                      <a:r>
                        <a:rPr b="0" lang="de-DE" sz="1800" spc="-1" strike="noStrike">
                          <a:solidFill>
                            <a:schemeClr val="dk1"/>
                          </a:solidFill>
                          <a:latin typeface="Times New Roman"/>
                        </a:rPr>
                        <a:t>90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b="0" lang="de-DE" sz="1800" spc="-1" strike="noStrike">
                          <a:solidFill>
                            <a:schemeClr val="dk1"/>
                          </a:solidFill>
                          <a:latin typeface="Times New Roman"/>
                        </a:rPr>
                        <a:t>10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b="0" lang="de-DE" sz="1800" spc="-1" strike="noStrike">
                          <a:solidFill>
                            <a:schemeClr val="dk1"/>
                          </a:solidFill>
                          <a:latin typeface="Times New Roman"/>
                        </a:rPr>
                        <a:t>9</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b="0" lang="de-DE" sz="1800" spc="-1" strike="noStrike">
                          <a:solidFill>
                            <a:schemeClr val="dk1"/>
                          </a:solidFill>
                          <a:latin typeface="Times New Roman"/>
                        </a:rPr>
                        <a:t>6</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b="0" lang="de-DE" sz="1800" spc="-1" strike="noStrike">
                          <a:solidFill>
                            <a:schemeClr val="dk1"/>
                          </a:solidFill>
                          <a:latin typeface="Times New Roman"/>
                        </a:rPr>
                        <a:t>60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370800">
                <a:tc>
                  <a:txBody>
                    <a:bodyPr anchor="t">
                      <a:noAutofit/>
                    </a:bodyPr>
                    <a:p>
                      <a:pPr defTabSz="914400">
                        <a:lnSpc>
                          <a:spcPct val="100000"/>
                        </a:lnSpc>
                      </a:pPr>
                      <a:r>
                        <a:rPr b="0" lang="de-DE" sz="1800" spc="-1" strike="noStrike">
                          <a:solidFill>
                            <a:schemeClr val="dk1"/>
                          </a:solidFill>
                          <a:latin typeface="Times New Roman"/>
                        </a:rPr>
                        <a:t>99</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1</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9,9</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5,1</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510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bl>
          </a:graphicData>
        </a:graphic>
      </p:graphicFrame>
      <p:sp>
        <p:nvSpPr>
          <p:cNvPr id="317" name="Inhaltsplatzhalter 2"/>
          <p:cNvSpPr/>
          <p:nvPr/>
        </p:nvSpPr>
        <p:spPr>
          <a:xfrm>
            <a:off x="1030320" y="5779080"/>
            <a:ext cx="7082640" cy="449640"/>
          </a:xfrm>
          <a:prstGeom prst="rect">
            <a:avLst/>
          </a:prstGeom>
          <a:noFill/>
          <a:ln w="0">
            <a:noFill/>
          </a:ln>
        </p:spPr>
        <p:style>
          <a:lnRef idx="0"/>
          <a:fillRef idx="0"/>
          <a:effectRef idx="0"/>
          <a:fontRef idx="minor"/>
        </p:style>
        <p:txBody>
          <a:bodyPr lIns="90000" rIns="90000" tIns="45000" bIns="45000" anchor="t">
            <a:noAutofit/>
          </a:bodyPr>
          <a:p>
            <a:pPr>
              <a:lnSpc>
                <a:spcPct val="100000"/>
              </a:lnSpc>
              <a:spcBef>
                <a:spcPts val="360"/>
              </a:spcBef>
              <a:tabLst>
                <a:tab algn="l" pos="0"/>
              </a:tabLst>
            </a:pPr>
            <a:r>
              <a:rPr b="0" lang="de-DE" sz="1800" spc="-1" strike="noStrike">
                <a:solidFill>
                  <a:schemeClr val="dk1"/>
                </a:solidFill>
                <a:latin typeface="Arial"/>
              </a:rPr>
              <a:t>Die Eigenkapitalrendite mag groß sein, aber man geht das Risiko ein, dass man auch einen großen Verlust ausweisen kann.</a:t>
            </a:r>
            <a:endParaRPr b="0" lang="en-GB" sz="1800" spc="-1" strike="noStrike">
              <a:solidFill>
                <a:srgbClr val="000000"/>
              </a:solidFill>
              <a:latin typeface="Arial"/>
            </a:endParaRPr>
          </a:p>
        </p:txBody>
      </p:sp>
      <p:sp>
        <p:nvSpPr>
          <p:cNvPr id="318" name="Inhaltsplatzhalter 2"/>
          <p:cNvSpPr/>
          <p:nvPr/>
        </p:nvSpPr>
        <p:spPr>
          <a:xfrm>
            <a:off x="899640" y="1853640"/>
            <a:ext cx="7082640" cy="449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pic>
        <p:nvPicPr>
          <p:cNvPr id="319" name="" descr=""/>
          <p:cNvPicPr/>
          <p:nvPr/>
        </p:nvPicPr>
        <p:blipFill>
          <a:blip r:embed="rId3"/>
          <a:stretch/>
        </p:blipFill>
        <p:spPr>
          <a:xfrm>
            <a:off x="936360" y="2700000"/>
            <a:ext cx="7343640" cy="259056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1908000" y="380880"/>
            <a:ext cx="6778080" cy="959760"/>
          </a:xfrm>
          <a:prstGeom prst="rect">
            <a:avLst/>
          </a:prstGeom>
          <a:noFill/>
          <a:ln w="0">
            <a:noFill/>
          </a:ln>
        </p:spPr>
        <p:txBody>
          <a:bodyPr numCol="1" spcCol="0" lIns="92160" rIns="92160" tIns="46080" bIns="46080" anchor="b">
            <a:noAutofit/>
          </a:bodyPr>
          <a:p>
            <a:pPr indent="0" algn="r">
              <a:lnSpc>
                <a:spcPct val="90000"/>
              </a:lnSpc>
              <a:buNone/>
              <a:tabLst>
                <a:tab algn="l" pos="0"/>
              </a:tabLst>
            </a:pPr>
            <a:r>
              <a:rPr b="0" lang="de-DE" sz="2400" spc="-1" strike="noStrike">
                <a:solidFill>
                  <a:schemeClr val="dk2"/>
                </a:solidFill>
                <a:latin typeface="Arial"/>
              </a:rPr>
              <a:t>Finanzierung &amp; Risiko: Fragen</a:t>
            </a:r>
            <a:endParaRPr b="0" lang="en-GB" sz="2400" spc="-1" strike="noStrike">
              <a:solidFill>
                <a:srgbClr val="000000"/>
              </a:solidFill>
              <a:latin typeface="Arial"/>
            </a:endParaRPr>
          </a:p>
        </p:txBody>
      </p:sp>
      <p:sp>
        <p:nvSpPr>
          <p:cNvPr id="62" name="Rectangle 165"/>
          <p:cNvSpPr/>
          <p:nvPr/>
        </p:nvSpPr>
        <p:spPr>
          <a:xfrm>
            <a:off x="0" y="5402160"/>
            <a:ext cx="914328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63" name="Rectangle 3"/>
          <p:cNvSpPr/>
          <p:nvPr/>
        </p:nvSpPr>
        <p:spPr>
          <a:xfrm>
            <a:off x="1259640" y="1700640"/>
            <a:ext cx="6933600" cy="4407840"/>
          </a:xfrm>
          <a:prstGeom prst="rect">
            <a:avLst/>
          </a:prstGeom>
          <a:noFill/>
          <a:ln w="0">
            <a:noFill/>
          </a:ln>
        </p:spPr>
        <p:style>
          <a:lnRef idx="0"/>
          <a:fillRef idx="0"/>
          <a:effectRef idx="0"/>
          <a:fontRef idx="minor"/>
        </p:style>
        <p:txBody>
          <a:bodyPr lIns="90000" rIns="90000" tIns="45000" bIns="45000" anchor="t">
            <a:noAutofit/>
          </a:bodyPr>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Wie beschaffen Firmen Kapital?</a:t>
            </a:r>
            <a:endParaRPr b="0" lang="en-GB" sz="1800" spc="-1" strike="noStrike">
              <a:solidFill>
                <a:srgbClr val="000000"/>
              </a:solidFill>
              <a:latin typeface="Arial"/>
            </a:endParaRPr>
          </a:p>
          <a:p>
            <a:pPr>
              <a:lnSpc>
                <a:spcPct val="100000"/>
              </a:lnSpc>
              <a:spcBef>
                <a:spcPts val="360"/>
              </a:spcBef>
            </a:pP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Was ist die richtige Mischung aus Eigen- und Fremdkapital?</a:t>
            </a:r>
            <a:endParaRPr b="0" lang="en-GB" sz="1800" spc="-1" strike="noStrike">
              <a:solidFill>
                <a:srgbClr val="000000"/>
              </a:solidFill>
              <a:latin typeface="Arial"/>
            </a:endParaRPr>
          </a:p>
          <a:p>
            <a:pPr>
              <a:lnSpc>
                <a:spcPct val="100000"/>
              </a:lnSpc>
              <a:spcBef>
                <a:spcPts val="360"/>
              </a:spcBef>
            </a:pP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Wie viel Leverage („Hebelung“) ist empfehlenswert?</a:t>
            </a:r>
            <a:endParaRPr b="0" lang="en-GB" sz="1800" spc="-1" strike="noStrike">
              <a:solidFill>
                <a:srgbClr val="000000"/>
              </a:solidFill>
              <a:latin typeface="Arial"/>
            </a:endParaRPr>
          </a:p>
          <a:p>
            <a:pPr>
              <a:lnSpc>
                <a:spcPct val="100000"/>
              </a:lnSpc>
              <a:spcBef>
                <a:spcPts val="360"/>
              </a:spcBef>
            </a:pP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Welche Darlehensart passt meiner Firma am besten?</a:t>
            </a:r>
            <a:endParaRPr b="0" lang="en-GB" sz="1800" spc="-1" strike="noStrike">
              <a:solidFill>
                <a:srgbClr val="000000"/>
              </a:solidFill>
              <a:latin typeface="Arial"/>
            </a:endParaRPr>
          </a:p>
          <a:p>
            <a:pPr>
              <a:lnSpc>
                <a:spcPct val="100000"/>
              </a:lnSpc>
              <a:spcBef>
                <a:spcPts val="360"/>
              </a:spcBef>
            </a:pP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Wie bewerten Firmen Risiken?</a:t>
            </a:r>
            <a:endParaRPr b="0" lang="en-GB" sz="1800" spc="-1" strike="noStrike">
              <a:solidFill>
                <a:srgbClr val="000000"/>
              </a:solidFill>
              <a:latin typeface="Arial"/>
            </a:endParaRPr>
          </a:p>
          <a:p>
            <a:pPr>
              <a:lnSpc>
                <a:spcPct val="100000"/>
              </a:lnSpc>
              <a:spcBef>
                <a:spcPts val="360"/>
              </a:spcBef>
            </a:pP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Wie verteilen Firmen Ihre Investitionen im Einklang mit deren Risikobereitschaft?</a:t>
            </a:r>
            <a:endParaRPr b="0" lang="en-GB"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 name="PlaceHolder 1"/>
          <p:cNvSpPr>
            <a:spLocks noGrp="1"/>
          </p:cNvSpPr>
          <p:nvPr>
            <p:ph type="title"/>
          </p:nvPr>
        </p:nvSpPr>
        <p:spPr>
          <a:xfrm>
            <a:off x="1893960" y="380880"/>
            <a:ext cx="6716160" cy="932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Risiko und Statistiken</a:t>
            </a:r>
            <a:endParaRPr b="0" lang="en-GB" sz="2800" spc="-1" strike="noStrike">
              <a:solidFill>
                <a:srgbClr val="000000"/>
              </a:solidFill>
              <a:latin typeface="Arial"/>
            </a:endParaRPr>
          </a:p>
        </p:txBody>
      </p:sp>
      <p:sp>
        <p:nvSpPr>
          <p:cNvPr id="321" name="Rectangle 24"/>
          <p:cNvSpPr/>
          <p:nvPr/>
        </p:nvSpPr>
        <p:spPr>
          <a:xfrm>
            <a:off x="0" y="3257640"/>
            <a:ext cx="9143280" cy="360"/>
          </a:xfrm>
          <a:prstGeom prst="rect">
            <a:avLst/>
          </a:prstGeom>
          <a:noFill/>
          <a:ln w="0">
            <a:noFill/>
          </a:ln>
        </p:spPr>
        <p:style>
          <a:lnRef idx="0"/>
          <a:fillRef idx="0"/>
          <a:effectRef idx="0"/>
          <a:fontRef idx="minor"/>
        </p:style>
        <p:txBody>
          <a:bodyPr wrap="none" lIns="90000" rIns="90000" tIns="360" bIns="360" anchor="ctr">
            <a:spAutoFit/>
          </a:bodyPr>
          <a:p>
            <a:pPr>
              <a:lnSpc>
                <a:spcPct val="100000"/>
              </a:lnSpc>
            </a:pPr>
            <a:endParaRPr b="0" lang="de-DE" sz="2400" spc="-1" strike="noStrike">
              <a:solidFill>
                <a:schemeClr val="dk1"/>
              </a:solidFill>
              <a:latin typeface="Book Antiqua"/>
            </a:endParaRPr>
          </a:p>
        </p:txBody>
      </p:sp>
      <p:sp>
        <p:nvSpPr>
          <p:cNvPr id="322" name="Inhaltsplatzhalter 2"/>
          <p:cNvSpPr/>
          <p:nvPr/>
        </p:nvSpPr>
        <p:spPr>
          <a:xfrm>
            <a:off x="899640" y="1853640"/>
            <a:ext cx="7416000" cy="2150640"/>
          </a:xfrm>
          <a:prstGeom prst="rect">
            <a:avLst/>
          </a:prstGeom>
          <a:blipFill rotWithShape="0">
            <a:blip r:embed="rId1"/>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3" name="PlaceHolder 1"/>
          <p:cNvSpPr>
            <a:spLocks noGrp="1"/>
          </p:cNvSpPr>
          <p:nvPr>
            <p:ph type="title"/>
          </p:nvPr>
        </p:nvSpPr>
        <p:spPr>
          <a:xfrm>
            <a:off x="1893960" y="380880"/>
            <a:ext cx="6716160" cy="932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Risiko und Statistiken</a:t>
            </a:r>
            <a:endParaRPr b="0" lang="en-GB" sz="2800" spc="-1" strike="noStrike">
              <a:solidFill>
                <a:srgbClr val="000000"/>
              </a:solidFill>
              <a:latin typeface="Arial"/>
            </a:endParaRPr>
          </a:p>
        </p:txBody>
      </p:sp>
      <p:sp>
        <p:nvSpPr>
          <p:cNvPr id="324" name="Rectangle 24"/>
          <p:cNvSpPr/>
          <p:nvPr/>
        </p:nvSpPr>
        <p:spPr>
          <a:xfrm>
            <a:off x="0" y="3257640"/>
            <a:ext cx="9143280" cy="360"/>
          </a:xfrm>
          <a:prstGeom prst="rect">
            <a:avLst/>
          </a:prstGeom>
          <a:noFill/>
          <a:ln w="0">
            <a:noFill/>
          </a:ln>
        </p:spPr>
        <p:style>
          <a:lnRef idx="0"/>
          <a:fillRef idx="0"/>
          <a:effectRef idx="0"/>
          <a:fontRef idx="minor"/>
        </p:style>
        <p:txBody>
          <a:bodyPr wrap="none" lIns="90000" rIns="90000" tIns="360" bIns="360" anchor="ctr">
            <a:spAutoFit/>
          </a:bodyPr>
          <a:p>
            <a:pPr>
              <a:lnSpc>
                <a:spcPct val="100000"/>
              </a:lnSpc>
            </a:pPr>
            <a:endParaRPr b="0" lang="de-DE" sz="2400" spc="-1" strike="noStrike">
              <a:solidFill>
                <a:schemeClr val="dk1"/>
              </a:solidFill>
              <a:latin typeface="Book Antiqua"/>
            </a:endParaRPr>
          </a:p>
        </p:txBody>
      </p:sp>
      <p:sp>
        <p:nvSpPr>
          <p:cNvPr id="325" name="Inhaltsplatzhalter 2"/>
          <p:cNvSpPr/>
          <p:nvPr/>
        </p:nvSpPr>
        <p:spPr>
          <a:xfrm>
            <a:off x="899640" y="1853640"/>
            <a:ext cx="7416000" cy="4239000"/>
          </a:xfrm>
          <a:prstGeom prst="rect">
            <a:avLst/>
          </a:prstGeom>
          <a:blipFill rotWithShape="0">
            <a:blip r:embed="rId1"/>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6" name="PlaceHolder 1"/>
          <p:cNvSpPr>
            <a:spLocks noGrp="1"/>
          </p:cNvSpPr>
          <p:nvPr>
            <p:ph type="title"/>
          </p:nvPr>
        </p:nvSpPr>
        <p:spPr>
          <a:xfrm>
            <a:off x="1908000" y="380880"/>
            <a:ext cx="6766920" cy="932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Bewertung von Alternativen unter Risiko</a:t>
            </a:r>
            <a:endParaRPr b="0" lang="en-GB" sz="2800" spc="-1" strike="noStrike">
              <a:solidFill>
                <a:srgbClr val="000000"/>
              </a:solidFill>
              <a:latin typeface="Arial"/>
            </a:endParaRPr>
          </a:p>
        </p:txBody>
      </p:sp>
      <p:sp>
        <p:nvSpPr>
          <p:cNvPr id="327" name="Rectangle 3"/>
          <p:cNvSpPr/>
          <p:nvPr/>
        </p:nvSpPr>
        <p:spPr>
          <a:xfrm>
            <a:off x="1731960" y="1523880"/>
            <a:ext cx="7093800" cy="5288760"/>
          </a:xfrm>
          <a:prstGeom prst="rect">
            <a:avLst/>
          </a:prstGeom>
          <a:blipFill rotWithShape="0">
            <a:blip r:embed="rId1"/>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graphicFrame>
        <p:nvGraphicFramePr>
          <p:cNvPr id="328" name="Group 44"/>
          <p:cNvGraphicFramePr/>
          <p:nvPr/>
        </p:nvGraphicFramePr>
        <p:xfrm>
          <a:off x="2225520" y="2273400"/>
          <a:ext cx="6053400" cy="2003400"/>
        </p:xfrm>
        <a:graphic>
          <a:graphicData uri="http://schemas.openxmlformats.org/drawingml/2006/table">
            <a:tbl>
              <a:tblPr/>
              <a:tblGrid>
                <a:gridCol w="1514160"/>
                <a:gridCol w="1512720"/>
                <a:gridCol w="1514160"/>
                <a:gridCol w="1512720"/>
              </a:tblGrid>
              <a:tr h="317520">
                <a:tc>
                  <a:txBody>
                    <a:bodyPr lIns="90000" rIns="90000" anchor="ctr">
                      <a:noAutofit/>
                    </a:bodyPr>
                    <a:p>
                      <a:endParaRPr b="0" lang="de-DE" sz="1600" spc="-1" strike="noStrike">
                        <a:solidFill>
                          <a:schemeClr val="dk1"/>
                        </a:solidFill>
                        <a:latin typeface="Arial"/>
                      </a:endParaRPr>
                    </a:p>
                  </a:txBody>
                  <a:tcPr anchor="ctr" marL="90000" marR="90000">
                    <a:lnL w="28080">
                      <a:solidFill>
                        <a:srgbClr val="000000"/>
                      </a:solidFill>
                      <a:prstDash val="solid"/>
                    </a:lnL>
                    <a:lnR w="12240">
                      <a:solidFill>
                        <a:srgbClr val="000000"/>
                      </a:solidFill>
                      <a:prstDash val="solid"/>
                    </a:lnR>
                    <a:lnT w="28080">
                      <a:solidFill>
                        <a:srgbClr val="000000"/>
                      </a:solidFill>
                      <a:prstDash val="solid"/>
                    </a:lnT>
                    <a:lnB w="12240">
                      <a:solidFill>
                        <a:srgbClr val="000000"/>
                      </a:solidFill>
                      <a:prstDash val="solid"/>
                    </a:lnB>
                    <a:noFill/>
                  </a:tcPr>
                </a:tc>
                <a:tc>
                  <a:txBody>
                    <a:bodyPr lIns="90000" rIns="90000" anchor="ctr">
                      <a:noAutofit/>
                    </a:bodyPr>
                    <a:p>
                      <a:pPr algn="ctr" defTabSz="914400">
                        <a:lnSpc>
                          <a:spcPct val="100000"/>
                        </a:lnSpc>
                        <a:spcBef>
                          <a:spcPts val="320"/>
                        </a:spcBef>
                        <a:tabLst>
                          <a:tab algn="l" pos="0"/>
                        </a:tabLst>
                      </a:pPr>
                      <a:r>
                        <a:rPr b="0" lang="de-DE" sz="1600" spc="-1" strike="noStrike">
                          <a:solidFill>
                            <a:schemeClr val="dk1"/>
                          </a:solidFill>
                          <a:latin typeface="Arial"/>
                        </a:rPr>
                        <a:t>Handlung </a:t>
                      </a:r>
                      <a:r>
                        <a:rPr b="0" i="1" lang="de-DE" sz="1600" spc="-1" strike="noStrike">
                          <a:solidFill>
                            <a:schemeClr val="dk1"/>
                          </a:solidFill>
                          <a:latin typeface="Arial"/>
                        </a:rPr>
                        <a:t>j</a:t>
                      </a:r>
                      <a:r>
                        <a:rPr b="0" lang="de-DE" sz="1600" spc="-1" strike="noStrike">
                          <a:solidFill>
                            <a:schemeClr val="dk1"/>
                          </a:solidFill>
                          <a:latin typeface="Arial"/>
                        </a:rPr>
                        <a:t>=1</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28080">
                      <a:solidFill>
                        <a:srgbClr val="000000"/>
                      </a:solidFill>
                      <a:prstDash val="solid"/>
                    </a:lnT>
                    <a:lnB w="12240">
                      <a:solidFill>
                        <a:srgbClr val="000000"/>
                      </a:solidFill>
                      <a:prstDash val="solid"/>
                    </a:lnB>
                    <a:noFill/>
                  </a:tcPr>
                </a:tc>
                <a:tc>
                  <a:txBody>
                    <a:bodyPr lIns="90000" rIns="90000" anchor="ctr">
                      <a:noAutofit/>
                    </a:bodyPr>
                    <a:p>
                      <a:pPr algn="ctr" defTabSz="914400">
                        <a:lnSpc>
                          <a:spcPct val="100000"/>
                        </a:lnSpc>
                        <a:spcBef>
                          <a:spcPts val="320"/>
                        </a:spcBef>
                        <a:tabLst>
                          <a:tab algn="l" pos="0"/>
                        </a:tabLst>
                      </a:pPr>
                      <a:r>
                        <a:rPr b="0" lang="de-DE" sz="1600" spc="-1" strike="noStrike">
                          <a:solidFill>
                            <a:schemeClr val="dk1"/>
                          </a:solidFill>
                          <a:latin typeface="Arial"/>
                        </a:rPr>
                        <a:t>Handlung </a:t>
                      </a:r>
                      <a:r>
                        <a:rPr b="0" i="1" lang="de-DE" sz="1600" spc="-1" strike="noStrike">
                          <a:solidFill>
                            <a:schemeClr val="dk1"/>
                          </a:solidFill>
                          <a:latin typeface="Arial"/>
                        </a:rPr>
                        <a:t>j</a:t>
                      </a:r>
                      <a:r>
                        <a:rPr b="0" lang="de-DE" sz="1600" spc="-1" strike="noStrike">
                          <a:solidFill>
                            <a:schemeClr val="dk1"/>
                          </a:solidFill>
                          <a:latin typeface="Arial"/>
                        </a:rPr>
                        <a:t>=2</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28080">
                      <a:solidFill>
                        <a:srgbClr val="000000"/>
                      </a:solidFill>
                      <a:prstDash val="solid"/>
                    </a:lnT>
                    <a:lnB w="12240">
                      <a:solidFill>
                        <a:srgbClr val="000000"/>
                      </a:solidFill>
                      <a:prstDash val="solid"/>
                    </a:lnB>
                    <a:noFill/>
                  </a:tcPr>
                </a:tc>
                <a:tc>
                  <a:txBody>
                    <a:bodyPr lIns="90000" rIns="90000" anchor="ctr">
                      <a:noAutofit/>
                    </a:bodyPr>
                    <a:p>
                      <a:pPr algn="ctr" defTabSz="914400">
                        <a:lnSpc>
                          <a:spcPct val="100000"/>
                        </a:lnSpc>
                        <a:spcBef>
                          <a:spcPts val="320"/>
                        </a:spcBef>
                        <a:tabLst>
                          <a:tab algn="l" pos="0"/>
                        </a:tabLst>
                      </a:pPr>
                      <a:r>
                        <a:rPr b="0" lang="de-DE" sz="1600" spc="-1" strike="noStrike">
                          <a:solidFill>
                            <a:schemeClr val="dk1"/>
                          </a:solidFill>
                          <a:latin typeface="Arial"/>
                        </a:rPr>
                        <a:t>Handlung </a:t>
                      </a:r>
                      <a:r>
                        <a:rPr b="0" i="1" lang="de-DE" sz="1600" spc="-1" strike="noStrike">
                          <a:solidFill>
                            <a:schemeClr val="dk1"/>
                          </a:solidFill>
                          <a:latin typeface="Arial"/>
                        </a:rPr>
                        <a:t>j</a:t>
                      </a:r>
                      <a:r>
                        <a:rPr b="0" lang="de-DE" sz="1600" spc="-1" strike="noStrike">
                          <a:solidFill>
                            <a:schemeClr val="dk1"/>
                          </a:solidFill>
                          <a:latin typeface="Arial"/>
                        </a:rPr>
                        <a:t>=3</a:t>
                      </a:r>
                      <a:endParaRPr b="0" lang="en-GB" sz="1600" spc="-1" strike="noStrike">
                        <a:solidFill>
                          <a:srgbClr val="000000"/>
                        </a:solidFill>
                        <a:latin typeface="Arial"/>
                      </a:endParaRPr>
                    </a:p>
                  </a:txBody>
                  <a:tcPr anchor="ctr" marL="90000" marR="90000">
                    <a:lnL w="12240">
                      <a:solidFill>
                        <a:srgbClr val="000000"/>
                      </a:solidFill>
                      <a:prstDash val="solid"/>
                    </a:lnL>
                    <a:lnR w="28080">
                      <a:solidFill>
                        <a:srgbClr val="000000"/>
                      </a:solidFill>
                      <a:prstDash val="solid"/>
                    </a:lnR>
                    <a:lnT w="28080">
                      <a:solidFill>
                        <a:srgbClr val="000000"/>
                      </a:solidFill>
                      <a:prstDash val="solid"/>
                    </a:lnT>
                    <a:lnB w="12240">
                      <a:solidFill>
                        <a:srgbClr val="000000"/>
                      </a:solidFill>
                      <a:prstDash val="solid"/>
                    </a:lnB>
                    <a:noFill/>
                  </a:tcPr>
                </a:tc>
              </a:tr>
              <a:tr h="317520">
                <a:tc>
                  <a:txBody>
                    <a:bodyPr lIns="90000" rIns="90000" anchor="ctr">
                      <a:noAutofit/>
                    </a:bodyPr>
                    <a:p>
                      <a:pPr defTabSz="914400">
                        <a:lnSpc>
                          <a:spcPct val="100000"/>
                        </a:lnSpc>
                        <a:spcBef>
                          <a:spcPts val="320"/>
                        </a:spcBef>
                        <a:tabLst>
                          <a:tab algn="l" pos="0"/>
                        </a:tabLst>
                      </a:pPr>
                      <a:r>
                        <a:rPr b="0" lang="de-DE" sz="1600" spc="-1" strike="noStrike">
                          <a:solidFill>
                            <a:schemeClr val="dk1"/>
                          </a:solidFill>
                          <a:latin typeface="Arial"/>
                        </a:rPr>
                        <a:t>Zustand 1</a:t>
                      </a:r>
                      <a:endParaRPr b="0" lang="en-GB" sz="1600" spc="-1" strike="noStrike">
                        <a:solidFill>
                          <a:srgbClr val="000000"/>
                        </a:solidFill>
                        <a:latin typeface="Arial"/>
                      </a:endParaRPr>
                    </a:p>
                  </a:txBody>
                  <a:tcPr anchor="ctr" marL="90000" marR="9000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anchor="ctr">
                      <a:noAutofit/>
                    </a:bodyPr>
                    <a:p>
                      <a:pPr algn="ctr" defTabSz="914400">
                        <a:lnSpc>
                          <a:spcPct val="100000"/>
                        </a:lnSpc>
                        <a:spcBef>
                          <a:spcPts val="320"/>
                        </a:spcBef>
                        <a:tabLst>
                          <a:tab algn="l" pos="0"/>
                        </a:tabLst>
                      </a:pPr>
                      <a:r>
                        <a:rPr b="0" i="1" lang="de-DE" sz="1600" spc="-1" strike="noStrike">
                          <a:solidFill>
                            <a:schemeClr val="dk1"/>
                          </a:solidFill>
                          <a:latin typeface="Arial"/>
                        </a:rPr>
                        <a:t>prob</a:t>
                      </a:r>
                      <a:r>
                        <a:rPr b="0" lang="de-DE" sz="1600" spc="-1" strike="noStrike" baseline="-25000">
                          <a:solidFill>
                            <a:schemeClr val="dk1"/>
                          </a:solidFill>
                          <a:latin typeface="Arial"/>
                        </a:rPr>
                        <a:t>11</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anchor="ctr">
                      <a:noAutofit/>
                    </a:bodyPr>
                    <a:p>
                      <a:pPr algn="ctr" defTabSz="914400">
                        <a:lnSpc>
                          <a:spcPct val="100000"/>
                        </a:lnSpc>
                        <a:spcBef>
                          <a:spcPts val="320"/>
                        </a:spcBef>
                        <a:tabLst>
                          <a:tab algn="l" pos="0"/>
                        </a:tabLst>
                      </a:pPr>
                      <a:r>
                        <a:rPr b="0" i="1" lang="de-DE" sz="1600" spc="-1" strike="noStrike">
                          <a:solidFill>
                            <a:schemeClr val="dk1"/>
                          </a:solidFill>
                          <a:latin typeface="Arial"/>
                        </a:rPr>
                        <a:t>prob</a:t>
                      </a:r>
                      <a:r>
                        <a:rPr b="0" lang="de-DE" sz="1600" spc="-1" strike="noStrike" baseline="-25000">
                          <a:solidFill>
                            <a:schemeClr val="dk1"/>
                          </a:solidFill>
                          <a:latin typeface="Arial"/>
                        </a:rPr>
                        <a:t>12</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anchor="ctr">
                      <a:noAutofit/>
                    </a:bodyPr>
                    <a:p>
                      <a:pPr algn="ctr" defTabSz="914400">
                        <a:lnSpc>
                          <a:spcPct val="100000"/>
                        </a:lnSpc>
                        <a:spcBef>
                          <a:spcPts val="320"/>
                        </a:spcBef>
                        <a:tabLst>
                          <a:tab algn="l" pos="0"/>
                        </a:tabLst>
                      </a:pPr>
                      <a:r>
                        <a:rPr b="0" i="1" lang="de-DE" sz="1600" spc="-1" strike="noStrike">
                          <a:solidFill>
                            <a:schemeClr val="dk1"/>
                          </a:solidFill>
                          <a:latin typeface="Arial"/>
                        </a:rPr>
                        <a:t>prob</a:t>
                      </a:r>
                      <a:r>
                        <a:rPr b="0" lang="de-DE" sz="1600" spc="-1" strike="noStrike" baseline="-25000">
                          <a:solidFill>
                            <a:schemeClr val="dk1"/>
                          </a:solidFill>
                          <a:latin typeface="Arial"/>
                        </a:rPr>
                        <a:t>13</a:t>
                      </a:r>
                      <a:endParaRPr b="0" lang="en-GB" sz="1600" spc="-1" strike="noStrike">
                        <a:solidFill>
                          <a:srgbClr val="000000"/>
                        </a:solidFill>
                        <a:latin typeface="Arial"/>
                      </a:endParaRPr>
                    </a:p>
                  </a:txBody>
                  <a:tcPr anchor="ctr" marL="90000" marR="9000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316080">
                <a:tc>
                  <a:txBody>
                    <a:bodyPr lIns="90000" rIns="90000" anchor="ctr">
                      <a:noAutofit/>
                    </a:bodyPr>
                    <a:p>
                      <a:pPr defTabSz="914400">
                        <a:lnSpc>
                          <a:spcPct val="100000"/>
                        </a:lnSpc>
                        <a:spcBef>
                          <a:spcPts val="320"/>
                        </a:spcBef>
                        <a:tabLst>
                          <a:tab algn="l" pos="0"/>
                        </a:tabLst>
                      </a:pPr>
                      <a:r>
                        <a:rPr b="0" lang="de-DE" sz="1600" spc="-1" strike="noStrike">
                          <a:solidFill>
                            <a:schemeClr val="dk1"/>
                          </a:solidFill>
                          <a:latin typeface="Arial"/>
                        </a:rPr>
                        <a:t>Zustand 2</a:t>
                      </a:r>
                      <a:endParaRPr b="0" lang="en-GB" sz="1600" spc="-1" strike="noStrike">
                        <a:solidFill>
                          <a:srgbClr val="000000"/>
                        </a:solidFill>
                        <a:latin typeface="Arial"/>
                      </a:endParaRPr>
                    </a:p>
                  </a:txBody>
                  <a:tcPr anchor="ctr" marL="90000" marR="9000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anchor="ctr">
                      <a:noAutofit/>
                    </a:bodyPr>
                    <a:p>
                      <a:pPr algn="ctr" defTabSz="914400">
                        <a:lnSpc>
                          <a:spcPct val="100000"/>
                        </a:lnSpc>
                        <a:spcBef>
                          <a:spcPts val="320"/>
                        </a:spcBef>
                        <a:tabLst>
                          <a:tab algn="l" pos="0"/>
                        </a:tabLst>
                      </a:pPr>
                      <a:r>
                        <a:rPr b="0" i="1" lang="de-DE" sz="1600" spc="-1" strike="noStrike">
                          <a:solidFill>
                            <a:schemeClr val="dk1"/>
                          </a:solidFill>
                          <a:latin typeface="Arial"/>
                        </a:rPr>
                        <a:t>prob</a:t>
                      </a:r>
                      <a:r>
                        <a:rPr b="0" lang="de-DE" sz="1600" spc="-1" strike="noStrike" baseline="-25000">
                          <a:solidFill>
                            <a:schemeClr val="dk1"/>
                          </a:solidFill>
                          <a:latin typeface="Arial"/>
                        </a:rPr>
                        <a:t>21</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anchor="ctr">
                      <a:noAutofit/>
                    </a:bodyPr>
                    <a:p>
                      <a:pPr algn="ctr" defTabSz="914400">
                        <a:lnSpc>
                          <a:spcPct val="100000"/>
                        </a:lnSpc>
                        <a:spcBef>
                          <a:spcPts val="320"/>
                        </a:spcBef>
                        <a:tabLst>
                          <a:tab algn="l" pos="0"/>
                        </a:tabLst>
                      </a:pPr>
                      <a:r>
                        <a:rPr b="0" i="1" lang="de-DE" sz="1600" spc="-1" strike="noStrike">
                          <a:solidFill>
                            <a:schemeClr val="dk1"/>
                          </a:solidFill>
                          <a:latin typeface="Arial"/>
                        </a:rPr>
                        <a:t>prob</a:t>
                      </a:r>
                      <a:r>
                        <a:rPr b="0" lang="de-DE" sz="1600" spc="-1" strike="noStrike" baseline="-25000">
                          <a:solidFill>
                            <a:schemeClr val="dk1"/>
                          </a:solidFill>
                          <a:latin typeface="Arial"/>
                        </a:rPr>
                        <a:t>22</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anchor="ctr">
                      <a:noAutofit/>
                    </a:bodyPr>
                    <a:p>
                      <a:pPr algn="ctr" defTabSz="914400">
                        <a:lnSpc>
                          <a:spcPct val="100000"/>
                        </a:lnSpc>
                        <a:spcBef>
                          <a:spcPts val="320"/>
                        </a:spcBef>
                        <a:tabLst>
                          <a:tab algn="l" pos="0"/>
                        </a:tabLst>
                      </a:pPr>
                      <a:r>
                        <a:rPr b="0" i="1" lang="de-DE" sz="1600" spc="-1" strike="noStrike">
                          <a:solidFill>
                            <a:schemeClr val="dk1"/>
                          </a:solidFill>
                          <a:latin typeface="Arial"/>
                        </a:rPr>
                        <a:t>prob</a:t>
                      </a:r>
                      <a:r>
                        <a:rPr b="0" lang="de-DE" sz="1600" spc="-1" strike="noStrike" baseline="-25000">
                          <a:solidFill>
                            <a:schemeClr val="dk1"/>
                          </a:solidFill>
                          <a:latin typeface="Arial"/>
                        </a:rPr>
                        <a:t>23</a:t>
                      </a:r>
                      <a:endParaRPr b="0" lang="en-GB" sz="1600" spc="-1" strike="noStrike">
                        <a:solidFill>
                          <a:srgbClr val="000000"/>
                        </a:solidFill>
                        <a:latin typeface="Arial"/>
                      </a:endParaRPr>
                    </a:p>
                  </a:txBody>
                  <a:tcPr anchor="ctr" marL="90000" marR="9000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317520">
                <a:tc>
                  <a:txBody>
                    <a:bodyPr lIns="90000" rIns="90000" anchor="ctr">
                      <a:noAutofit/>
                    </a:bodyPr>
                    <a:p>
                      <a:pPr defTabSz="914400">
                        <a:lnSpc>
                          <a:spcPct val="100000"/>
                        </a:lnSpc>
                        <a:spcBef>
                          <a:spcPts val="320"/>
                        </a:spcBef>
                        <a:tabLst>
                          <a:tab algn="l" pos="0"/>
                        </a:tabLst>
                      </a:pPr>
                      <a:r>
                        <a:rPr b="0" lang="de-DE" sz="1600" spc="-1" strike="noStrike">
                          <a:solidFill>
                            <a:schemeClr val="dk1"/>
                          </a:solidFill>
                          <a:latin typeface="Arial"/>
                        </a:rPr>
                        <a:t>Zustand 3</a:t>
                      </a:r>
                      <a:endParaRPr b="0" lang="en-GB" sz="1600" spc="-1" strike="noStrike">
                        <a:solidFill>
                          <a:srgbClr val="000000"/>
                        </a:solidFill>
                        <a:latin typeface="Arial"/>
                      </a:endParaRPr>
                    </a:p>
                  </a:txBody>
                  <a:tcPr anchor="ctr" marL="90000" marR="9000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anchor="ctr">
                      <a:noAutofit/>
                    </a:bodyPr>
                    <a:p>
                      <a:pPr algn="ctr" defTabSz="914400">
                        <a:lnSpc>
                          <a:spcPct val="100000"/>
                        </a:lnSpc>
                        <a:spcBef>
                          <a:spcPts val="320"/>
                        </a:spcBef>
                        <a:tabLst>
                          <a:tab algn="l" pos="0"/>
                        </a:tabLst>
                      </a:pPr>
                      <a:r>
                        <a:rPr b="0" i="1" lang="de-DE" sz="1600" spc="-1" strike="noStrike">
                          <a:solidFill>
                            <a:schemeClr val="dk1"/>
                          </a:solidFill>
                          <a:latin typeface="Arial"/>
                        </a:rPr>
                        <a:t>prob</a:t>
                      </a:r>
                      <a:r>
                        <a:rPr b="0" lang="de-DE" sz="1600" spc="-1" strike="noStrike" baseline="-25000">
                          <a:solidFill>
                            <a:schemeClr val="dk1"/>
                          </a:solidFill>
                          <a:latin typeface="Arial"/>
                        </a:rPr>
                        <a:t>31</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anchor="ctr">
                      <a:noAutofit/>
                    </a:bodyPr>
                    <a:p>
                      <a:pPr algn="ctr" defTabSz="914400">
                        <a:lnSpc>
                          <a:spcPct val="100000"/>
                        </a:lnSpc>
                        <a:spcBef>
                          <a:spcPts val="320"/>
                        </a:spcBef>
                        <a:tabLst>
                          <a:tab algn="l" pos="0"/>
                        </a:tabLst>
                      </a:pPr>
                      <a:r>
                        <a:rPr b="0" i="1" lang="de-DE" sz="1600" spc="-1" strike="noStrike">
                          <a:solidFill>
                            <a:schemeClr val="dk1"/>
                          </a:solidFill>
                          <a:latin typeface="Arial"/>
                        </a:rPr>
                        <a:t>prob</a:t>
                      </a:r>
                      <a:r>
                        <a:rPr b="0" lang="de-DE" sz="1600" spc="-1" strike="noStrike" baseline="-25000">
                          <a:solidFill>
                            <a:schemeClr val="dk1"/>
                          </a:solidFill>
                          <a:latin typeface="Arial"/>
                        </a:rPr>
                        <a:t>32</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anchor="ctr">
                      <a:noAutofit/>
                    </a:bodyPr>
                    <a:p>
                      <a:pPr algn="ctr" defTabSz="914400">
                        <a:lnSpc>
                          <a:spcPct val="100000"/>
                        </a:lnSpc>
                        <a:spcBef>
                          <a:spcPts val="320"/>
                        </a:spcBef>
                        <a:tabLst>
                          <a:tab algn="l" pos="0"/>
                        </a:tabLst>
                      </a:pPr>
                      <a:r>
                        <a:rPr b="0" i="1" lang="de-DE" sz="1600" spc="-1" strike="noStrike">
                          <a:solidFill>
                            <a:schemeClr val="dk1"/>
                          </a:solidFill>
                          <a:latin typeface="Arial"/>
                        </a:rPr>
                        <a:t>prob</a:t>
                      </a:r>
                      <a:r>
                        <a:rPr b="0" lang="de-DE" sz="1600" spc="-1" strike="noStrike" baseline="-25000">
                          <a:solidFill>
                            <a:schemeClr val="dk1"/>
                          </a:solidFill>
                          <a:latin typeface="Arial"/>
                        </a:rPr>
                        <a:t>33</a:t>
                      </a:r>
                      <a:endParaRPr b="0" lang="en-GB" sz="1600" spc="-1" strike="noStrike">
                        <a:solidFill>
                          <a:srgbClr val="000000"/>
                        </a:solidFill>
                        <a:latin typeface="Arial"/>
                      </a:endParaRPr>
                    </a:p>
                  </a:txBody>
                  <a:tcPr anchor="ctr" marL="90000" marR="9000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317520">
                <a:tc>
                  <a:txBody>
                    <a:bodyPr lIns="90000" rIns="90000" anchor="ctr">
                      <a:noAutofit/>
                    </a:bodyPr>
                    <a:p>
                      <a:pPr defTabSz="914400">
                        <a:lnSpc>
                          <a:spcPct val="100000"/>
                        </a:lnSpc>
                        <a:spcBef>
                          <a:spcPts val="320"/>
                        </a:spcBef>
                        <a:tabLst>
                          <a:tab algn="l" pos="0"/>
                        </a:tabLst>
                      </a:pPr>
                      <a:r>
                        <a:rPr b="0" lang="de-DE" sz="1600" spc="-1" strike="noStrike">
                          <a:solidFill>
                            <a:schemeClr val="dk1"/>
                          </a:solidFill>
                          <a:latin typeface="Arial"/>
                        </a:rPr>
                        <a:t>   …</a:t>
                      </a:r>
                      <a:r>
                        <a:rPr b="0" lang="de-DE" sz="1600" spc="-1" strike="noStrike">
                          <a:solidFill>
                            <a:schemeClr val="dk1"/>
                          </a:solidFill>
                          <a:latin typeface="Arial"/>
                        </a:rPr>
                        <a:t>.</a:t>
                      </a:r>
                      <a:endParaRPr b="0" lang="en-GB" sz="1600" spc="-1" strike="noStrike">
                        <a:solidFill>
                          <a:srgbClr val="000000"/>
                        </a:solidFill>
                        <a:latin typeface="Arial"/>
                      </a:endParaRPr>
                    </a:p>
                  </a:txBody>
                  <a:tcPr anchor="ctr" marL="90000" marR="9000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anchor="ctr">
                      <a:noAutofit/>
                    </a:bodyPr>
                    <a:p>
                      <a:pPr algn="ctr" defTabSz="914400">
                        <a:lnSpc>
                          <a:spcPct val="100000"/>
                        </a:lnSpc>
                        <a:spcBef>
                          <a:spcPts val="320"/>
                        </a:spcBef>
                        <a:tabLst>
                          <a:tab algn="l" pos="0"/>
                        </a:tabLst>
                      </a:pPr>
                      <a:r>
                        <a:rPr b="0" lang="de-DE" sz="1600" spc="-1" strike="noStrike">
                          <a:solidFill>
                            <a:schemeClr val="dk1"/>
                          </a:solidFill>
                          <a:latin typeface="Arial"/>
                        </a:rPr>
                        <a:t>…</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anchor="ctr">
                      <a:noAutofit/>
                    </a:bodyPr>
                    <a:p>
                      <a:pPr algn="ctr" defTabSz="914400">
                        <a:lnSpc>
                          <a:spcPct val="100000"/>
                        </a:lnSpc>
                        <a:spcBef>
                          <a:spcPts val="320"/>
                        </a:spcBef>
                        <a:tabLst>
                          <a:tab algn="l" pos="0"/>
                        </a:tabLst>
                      </a:pPr>
                      <a:r>
                        <a:rPr b="0" lang="de-DE" sz="1600" spc="-1" strike="noStrike">
                          <a:solidFill>
                            <a:schemeClr val="dk1"/>
                          </a:solidFill>
                          <a:latin typeface="Arial"/>
                        </a:rPr>
                        <a:t>…</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anchor="ctr">
                      <a:noAutofit/>
                    </a:bodyPr>
                    <a:p>
                      <a:pPr algn="ctr" defTabSz="914400">
                        <a:lnSpc>
                          <a:spcPct val="100000"/>
                        </a:lnSpc>
                        <a:spcBef>
                          <a:spcPts val="320"/>
                        </a:spcBef>
                        <a:tabLst>
                          <a:tab algn="l" pos="0"/>
                        </a:tabLst>
                      </a:pPr>
                      <a:r>
                        <a:rPr b="0" lang="de-DE" sz="1600" spc="-1" strike="noStrike">
                          <a:solidFill>
                            <a:schemeClr val="dk1"/>
                          </a:solidFill>
                          <a:latin typeface="Arial"/>
                        </a:rPr>
                        <a:t>…</a:t>
                      </a:r>
                      <a:endParaRPr b="0" lang="en-GB" sz="1600" spc="-1" strike="noStrike">
                        <a:solidFill>
                          <a:srgbClr val="000000"/>
                        </a:solidFill>
                        <a:latin typeface="Arial"/>
                      </a:endParaRPr>
                    </a:p>
                  </a:txBody>
                  <a:tcPr anchor="ctr" marL="90000" marR="9000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317520">
                <a:tc>
                  <a:txBody>
                    <a:bodyPr lIns="90000" rIns="90000" anchor="ctr">
                      <a:noAutofit/>
                    </a:bodyPr>
                    <a:p>
                      <a:pPr defTabSz="914400">
                        <a:lnSpc>
                          <a:spcPct val="100000"/>
                        </a:lnSpc>
                        <a:spcBef>
                          <a:spcPts val="320"/>
                        </a:spcBef>
                        <a:tabLst>
                          <a:tab algn="l" pos="0"/>
                        </a:tabLst>
                      </a:pPr>
                      <a:r>
                        <a:rPr b="0" lang="de-DE" sz="1600" spc="-1" strike="noStrike">
                          <a:solidFill>
                            <a:schemeClr val="dk1"/>
                          </a:solidFill>
                          <a:latin typeface="Arial"/>
                        </a:rPr>
                        <a:t>Summe</a:t>
                      </a:r>
                      <a:endParaRPr b="0" lang="en-GB" sz="1600" spc="-1" strike="noStrike">
                        <a:solidFill>
                          <a:srgbClr val="000000"/>
                        </a:solidFill>
                        <a:latin typeface="Arial"/>
                      </a:endParaRPr>
                    </a:p>
                  </a:txBody>
                  <a:tcPr anchor="ctr" marL="90000" marR="90000">
                    <a:lnL w="28080">
                      <a:solidFill>
                        <a:srgbClr val="000000"/>
                      </a:solidFill>
                      <a:prstDash val="solid"/>
                    </a:lnL>
                    <a:lnR w="12240">
                      <a:solidFill>
                        <a:srgbClr val="000000"/>
                      </a:solidFill>
                      <a:prstDash val="solid"/>
                    </a:lnR>
                    <a:lnT w="12240">
                      <a:solidFill>
                        <a:srgbClr val="000000"/>
                      </a:solidFill>
                      <a:prstDash val="solid"/>
                    </a:lnT>
                    <a:lnB w="28080">
                      <a:solidFill>
                        <a:srgbClr val="000000"/>
                      </a:solidFill>
                      <a:prstDash val="solid"/>
                    </a:lnB>
                    <a:noFill/>
                  </a:tcPr>
                </a:tc>
                <a:tc>
                  <a:txBody>
                    <a:bodyPr lIns="90000" rIns="90000" anchor="ctr">
                      <a:noAutofit/>
                    </a:bodyPr>
                    <a:p>
                      <a:pPr algn="ctr" defTabSz="914400">
                        <a:lnSpc>
                          <a:spcPct val="100000"/>
                        </a:lnSpc>
                        <a:spcBef>
                          <a:spcPts val="320"/>
                        </a:spcBef>
                        <a:tabLst>
                          <a:tab algn="l" pos="0"/>
                        </a:tabLst>
                      </a:pPr>
                      <a:r>
                        <a:rPr b="0" lang="de-DE" sz="1600" spc="-1" strike="noStrike">
                          <a:solidFill>
                            <a:schemeClr val="dk1"/>
                          </a:solidFill>
                          <a:latin typeface="Arial"/>
                        </a:rPr>
                        <a:t>1</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12240">
                      <a:solidFill>
                        <a:srgbClr val="000000"/>
                      </a:solidFill>
                      <a:prstDash val="solid"/>
                    </a:lnT>
                    <a:lnB w="28080">
                      <a:solidFill>
                        <a:srgbClr val="000000"/>
                      </a:solidFill>
                      <a:prstDash val="solid"/>
                    </a:lnB>
                    <a:noFill/>
                  </a:tcPr>
                </a:tc>
                <a:tc>
                  <a:txBody>
                    <a:bodyPr lIns="90000" rIns="90000" anchor="ctr">
                      <a:noAutofit/>
                    </a:bodyPr>
                    <a:p>
                      <a:pPr algn="ctr" defTabSz="914400">
                        <a:lnSpc>
                          <a:spcPct val="100000"/>
                        </a:lnSpc>
                        <a:spcBef>
                          <a:spcPts val="320"/>
                        </a:spcBef>
                        <a:tabLst>
                          <a:tab algn="l" pos="0"/>
                        </a:tabLst>
                      </a:pPr>
                      <a:r>
                        <a:rPr b="0" lang="de-DE" sz="1600" spc="-1" strike="noStrike">
                          <a:solidFill>
                            <a:schemeClr val="dk1"/>
                          </a:solidFill>
                          <a:latin typeface="Arial"/>
                        </a:rPr>
                        <a:t>1</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12240">
                      <a:solidFill>
                        <a:srgbClr val="000000"/>
                      </a:solidFill>
                      <a:prstDash val="solid"/>
                    </a:lnT>
                    <a:lnB w="28080">
                      <a:solidFill>
                        <a:srgbClr val="000000"/>
                      </a:solidFill>
                      <a:prstDash val="solid"/>
                    </a:lnB>
                    <a:noFill/>
                  </a:tcPr>
                </a:tc>
                <a:tc>
                  <a:txBody>
                    <a:bodyPr lIns="90000" rIns="90000" anchor="ctr">
                      <a:noAutofit/>
                    </a:bodyPr>
                    <a:p>
                      <a:pPr algn="ctr" defTabSz="914400">
                        <a:lnSpc>
                          <a:spcPct val="100000"/>
                        </a:lnSpc>
                        <a:spcBef>
                          <a:spcPts val="320"/>
                        </a:spcBef>
                        <a:tabLst>
                          <a:tab algn="l" pos="0"/>
                        </a:tabLst>
                      </a:pPr>
                      <a:r>
                        <a:rPr b="0" lang="de-DE" sz="1600" spc="-1" strike="noStrike">
                          <a:solidFill>
                            <a:schemeClr val="dk1"/>
                          </a:solidFill>
                          <a:latin typeface="Arial"/>
                        </a:rPr>
                        <a:t>1</a:t>
                      </a:r>
                      <a:endParaRPr b="0" lang="en-GB" sz="1600" spc="-1" strike="noStrike">
                        <a:solidFill>
                          <a:srgbClr val="000000"/>
                        </a:solidFill>
                        <a:latin typeface="Arial"/>
                      </a:endParaRPr>
                    </a:p>
                  </a:txBody>
                  <a:tcPr anchor="ctr" marL="90000" marR="90000">
                    <a:lnL w="12240">
                      <a:solidFill>
                        <a:srgbClr val="000000"/>
                      </a:solidFill>
                      <a:prstDash val="solid"/>
                    </a:lnL>
                    <a:lnR w="28080">
                      <a:solidFill>
                        <a:srgbClr val="000000"/>
                      </a:solidFill>
                      <a:prstDash val="solid"/>
                    </a:lnR>
                    <a:lnT w="12240">
                      <a:solidFill>
                        <a:srgbClr val="000000"/>
                      </a:solidFill>
                      <a:prstDash val="solid"/>
                    </a:lnT>
                    <a:lnB w="2808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9" name="PlaceHolder 1"/>
          <p:cNvSpPr>
            <a:spLocks noGrp="1"/>
          </p:cNvSpPr>
          <p:nvPr>
            <p:ph type="title"/>
          </p:nvPr>
        </p:nvSpPr>
        <p:spPr>
          <a:xfrm>
            <a:off x="1908000" y="380880"/>
            <a:ext cx="6766920" cy="932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Bewertung von Alternativen unter Risiko</a:t>
            </a:r>
            <a:endParaRPr b="0" lang="en-GB" sz="2800" spc="-1" strike="noStrike">
              <a:solidFill>
                <a:srgbClr val="000000"/>
              </a:solidFill>
              <a:latin typeface="Arial"/>
            </a:endParaRPr>
          </a:p>
        </p:txBody>
      </p:sp>
      <p:sp>
        <p:nvSpPr>
          <p:cNvPr id="330" name="Rectangle 3"/>
          <p:cNvSpPr/>
          <p:nvPr/>
        </p:nvSpPr>
        <p:spPr>
          <a:xfrm>
            <a:off x="1731960" y="1523880"/>
            <a:ext cx="7093800" cy="5288760"/>
          </a:xfrm>
          <a:prstGeom prst="rect">
            <a:avLst/>
          </a:prstGeom>
          <a:blipFill rotWithShape="0">
            <a:blip r:embed="rId1"/>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1" name="PlaceHolder 1"/>
          <p:cNvSpPr>
            <a:spLocks noGrp="1"/>
          </p:cNvSpPr>
          <p:nvPr>
            <p:ph type="title"/>
          </p:nvPr>
        </p:nvSpPr>
        <p:spPr>
          <a:xfrm>
            <a:off x="1908000" y="380880"/>
            <a:ext cx="6766920" cy="932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Statistische Kennzahlen</a:t>
            </a:r>
            <a:endParaRPr b="0" lang="en-GB" sz="2800" spc="-1" strike="noStrike">
              <a:solidFill>
                <a:srgbClr val="000000"/>
              </a:solidFill>
              <a:latin typeface="Arial"/>
            </a:endParaRPr>
          </a:p>
        </p:txBody>
      </p:sp>
      <p:graphicFrame>
        <p:nvGraphicFramePr>
          <p:cNvPr id="332" name="Object 3"/>
          <p:cNvGraphicFramePr/>
          <p:nvPr/>
        </p:nvGraphicFramePr>
        <p:xfrm>
          <a:off x="5545080" y="2827440"/>
          <a:ext cx="2685240" cy="658080"/>
        </p:xfrm>
        <a:graphic>
          <a:graphicData uri="http://schemas.openxmlformats.org/presentationml/2006/ole">
            <p:oleObj progId="Equation.3" r:id="rId1" spid="">
              <p:embed/>
              <p:pic>
                <p:nvPicPr>
                  <p:cNvPr id="333" name="Object 3" descr=""/>
                  <p:cNvPicPr/>
                  <p:nvPr/>
                </p:nvPicPr>
                <p:blipFill>
                  <a:blip r:embed="rId2"/>
                  <a:stretch/>
                </p:blipFill>
                <p:spPr>
                  <a:xfrm>
                    <a:off x="5545080" y="2827440"/>
                    <a:ext cx="2685240" cy="658080"/>
                  </a:xfrm>
                  <a:prstGeom prst="rect">
                    <a:avLst/>
                  </a:prstGeom>
                  <a:ln w="0">
                    <a:noFill/>
                  </a:ln>
                </p:spPr>
              </p:pic>
            </p:oleObj>
          </a:graphicData>
        </a:graphic>
      </p:graphicFrame>
      <p:sp>
        <p:nvSpPr>
          <p:cNvPr id="334" name="Text Box 4"/>
          <p:cNvSpPr/>
          <p:nvPr/>
        </p:nvSpPr>
        <p:spPr>
          <a:xfrm>
            <a:off x="2514600" y="1711440"/>
            <a:ext cx="3141000" cy="1064520"/>
          </a:xfrm>
          <a:prstGeom prst="rect">
            <a:avLst/>
          </a:prstGeom>
          <a:noFill/>
          <a:ln w="0">
            <a:noFill/>
          </a:ln>
        </p:spPr>
        <p:style>
          <a:lnRef idx="0"/>
          <a:fillRef idx="0"/>
          <a:effectRef idx="0"/>
          <a:fontRef idx="minor"/>
        </p:style>
        <p:txBody>
          <a:bodyPr lIns="90000" rIns="90000" tIns="45000" bIns="45000" anchor="t">
            <a:spAutoFit/>
          </a:bodyPr>
          <a:p>
            <a:pPr>
              <a:lnSpc>
                <a:spcPct val="100000"/>
              </a:lnSpc>
              <a:spcBef>
                <a:spcPts val="799"/>
              </a:spcBef>
            </a:pPr>
            <a:r>
              <a:rPr b="0" i="1" lang="de-DE" sz="1600" spc="-1" strike="noStrike">
                <a:solidFill>
                  <a:schemeClr val="dk1"/>
                </a:solidFill>
                <a:latin typeface="Symbol"/>
              </a:rPr>
              <a:t></a:t>
            </a:r>
            <a:r>
              <a:rPr b="0" lang="de-DE" sz="1600" spc="-1" strike="noStrike">
                <a:solidFill>
                  <a:schemeClr val="dk1"/>
                </a:solidFill>
                <a:latin typeface="Arial"/>
              </a:rPr>
              <a:t>(</a:t>
            </a:r>
            <a:r>
              <a:rPr b="0" i="1" lang="de-DE" sz="1600" spc="-1" strike="noStrike">
                <a:solidFill>
                  <a:schemeClr val="dk1"/>
                </a:solidFill>
                <a:latin typeface="Arial"/>
              </a:rPr>
              <a:t>ROI</a:t>
            </a:r>
            <a:r>
              <a:rPr b="0" lang="de-DE" sz="1600" spc="-1" strike="noStrike">
                <a:solidFill>
                  <a:schemeClr val="dk1"/>
                </a:solidFill>
                <a:latin typeface="Arial"/>
              </a:rPr>
              <a:t>)    erwartete Rendite</a:t>
            </a:r>
            <a:br>
              <a:rPr sz="1600"/>
            </a:br>
            <a:r>
              <a:rPr b="0" i="1" lang="de-DE" sz="1600" spc="-1" strike="noStrike">
                <a:solidFill>
                  <a:schemeClr val="dk1"/>
                </a:solidFill>
                <a:latin typeface="Arial"/>
              </a:rPr>
              <a:t>ROI</a:t>
            </a:r>
            <a:r>
              <a:rPr b="0" lang="de-DE" sz="1600" spc="-1" strike="noStrike">
                <a:solidFill>
                  <a:schemeClr val="dk1"/>
                </a:solidFill>
                <a:latin typeface="Arial"/>
              </a:rPr>
              <a:t>        </a:t>
            </a:r>
            <a:r>
              <a:rPr b="0" i="1" lang="de-DE" sz="1600" spc="-1" strike="noStrike">
                <a:solidFill>
                  <a:schemeClr val="dk1"/>
                </a:solidFill>
                <a:latin typeface="Arial"/>
              </a:rPr>
              <a:t>Return on Investment</a:t>
            </a:r>
            <a:br>
              <a:rPr sz="1600"/>
            </a:br>
            <a:r>
              <a:rPr b="0" i="1" lang="de-DE" sz="1600" spc="-1" strike="noStrike">
                <a:solidFill>
                  <a:schemeClr val="dk1"/>
                </a:solidFill>
                <a:latin typeface="Arial"/>
              </a:rPr>
              <a:t>prob</a:t>
            </a:r>
            <a:r>
              <a:rPr b="0" lang="de-DE" sz="1600" spc="-1" strike="noStrike">
                <a:solidFill>
                  <a:schemeClr val="dk1"/>
                </a:solidFill>
                <a:latin typeface="Arial"/>
              </a:rPr>
              <a:t>       Wahrscheinlichkeit</a:t>
            </a:r>
            <a:br>
              <a:rPr sz="1600"/>
            </a:br>
            <a:r>
              <a:rPr b="0" i="1" lang="de-DE" sz="1600" spc="-1" strike="noStrike">
                <a:solidFill>
                  <a:schemeClr val="dk1"/>
                </a:solidFill>
                <a:latin typeface="Arial"/>
              </a:rPr>
              <a:t>N</a:t>
            </a:r>
            <a:r>
              <a:rPr b="0" lang="de-DE" sz="1600" spc="-1" strike="noStrike">
                <a:solidFill>
                  <a:schemeClr val="dk1"/>
                </a:solidFill>
                <a:latin typeface="Arial"/>
              </a:rPr>
              <a:t>            Zahl der Szenarien</a:t>
            </a:r>
            <a:endParaRPr b="0" lang="en-GB" sz="1600" spc="-1" strike="noStrike">
              <a:solidFill>
                <a:srgbClr val="000000"/>
              </a:solidFill>
              <a:latin typeface="Arial"/>
            </a:endParaRPr>
          </a:p>
        </p:txBody>
      </p:sp>
      <p:sp>
        <p:nvSpPr>
          <p:cNvPr id="335" name="Text Box 5"/>
          <p:cNvSpPr/>
          <p:nvPr/>
        </p:nvSpPr>
        <p:spPr>
          <a:xfrm>
            <a:off x="2514600" y="2930400"/>
            <a:ext cx="3141000" cy="577080"/>
          </a:xfrm>
          <a:prstGeom prst="rect">
            <a:avLst/>
          </a:prstGeom>
          <a:noFill/>
          <a:ln w="0">
            <a:noFill/>
          </a:ln>
        </p:spPr>
        <p:style>
          <a:lnRef idx="0"/>
          <a:fillRef idx="0"/>
          <a:effectRef idx="0"/>
          <a:fontRef idx="minor"/>
        </p:style>
        <p:txBody>
          <a:bodyPr lIns="90000" rIns="90000" tIns="45000" bIns="45000" anchor="t">
            <a:spAutoFit/>
          </a:bodyPr>
          <a:p>
            <a:pPr>
              <a:lnSpc>
                <a:spcPct val="100000"/>
              </a:lnSpc>
              <a:spcBef>
                <a:spcPts val="799"/>
              </a:spcBef>
            </a:pPr>
            <a:r>
              <a:rPr b="0" i="1" lang="de-DE" sz="1600" spc="-1" strike="noStrike">
                <a:solidFill>
                  <a:schemeClr val="dk1"/>
                </a:solidFill>
                <a:latin typeface="Symbol"/>
              </a:rPr>
              <a:t></a:t>
            </a:r>
            <a:r>
              <a:rPr b="0" i="1" lang="de-DE" sz="1600" spc="-1" strike="noStrike" baseline="30000">
                <a:solidFill>
                  <a:schemeClr val="dk1"/>
                </a:solidFill>
                <a:latin typeface="Arial"/>
              </a:rPr>
              <a:t>2</a:t>
            </a:r>
            <a:r>
              <a:rPr b="0" lang="de-DE" sz="1600" spc="-1" strike="noStrike">
                <a:solidFill>
                  <a:schemeClr val="dk1"/>
                </a:solidFill>
                <a:latin typeface="Arial"/>
              </a:rPr>
              <a:t>          Varianz der Rendite</a:t>
            </a:r>
            <a:br>
              <a:rPr sz="1600"/>
            </a:br>
            <a:r>
              <a:rPr b="0" i="1" lang="de-DE" sz="1600" spc="-1" strike="noStrike">
                <a:solidFill>
                  <a:schemeClr val="dk1"/>
                </a:solidFill>
                <a:latin typeface="Symbol"/>
              </a:rPr>
              <a:t></a:t>
            </a:r>
            <a:r>
              <a:rPr b="0" lang="de-DE" sz="1600" spc="-1" strike="noStrike">
                <a:solidFill>
                  <a:schemeClr val="dk1"/>
                </a:solidFill>
                <a:latin typeface="Arial"/>
              </a:rPr>
              <a:t>            Standardabweichung</a:t>
            </a:r>
            <a:endParaRPr b="0" lang="en-GB" sz="1600" spc="-1" strike="noStrike">
              <a:solidFill>
                <a:srgbClr val="000000"/>
              </a:solidFill>
              <a:latin typeface="Arial"/>
            </a:endParaRPr>
          </a:p>
        </p:txBody>
      </p:sp>
      <p:graphicFrame>
        <p:nvGraphicFramePr>
          <p:cNvPr id="336" name="Object 6"/>
          <p:cNvGraphicFramePr/>
          <p:nvPr/>
        </p:nvGraphicFramePr>
        <p:xfrm>
          <a:off x="5505480" y="1816200"/>
          <a:ext cx="1793160" cy="643680"/>
        </p:xfrm>
        <a:graphic>
          <a:graphicData uri="http://schemas.openxmlformats.org/presentationml/2006/ole">
            <p:oleObj progId="Equation.3" r:id="rId3" spid="">
              <p:embed/>
              <p:pic>
                <p:nvPicPr>
                  <p:cNvPr id="337" name="Object 6" descr=""/>
                  <p:cNvPicPr/>
                  <p:nvPr/>
                </p:nvPicPr>
                <p:blipFill>
                  <a:blip r:embed="rId4"/>
                  <a:stretch/>
                </p:blipFill>
                <p:spPr>
                  <a:xfrm>
                    <a:off x="5505480" y="1816200"/>
                    <a:ext cx="1793160" cy="643680"/>
                  </a:xfrm>
                  <a:prstGeom prst="rect">
                    <a:avLst/>
                  </a:prstGeom>
                  <a:ln w="0">
                    <a:noFill/>
                  </a:ln>
                </p:spPr>
              </p:pic>
            </p:oleObj>
          </a:graphicData>
        </a:graphic>
      </p:graphicFrame>
      <p:grpSp>
        <p:nvGrpSpPr>
          <p:cNvPr id="338" name="Group 7"/>
          <p:cNvGrpSpPr/>
          <p:nvPr/>
        </p:nvGrpSpPr>
        <p:grpSpPr>
          <a:xfrm>
            <a:off x="2108160" y="4249800"/>
            <a:ext cx="6078960" cy="2076120"/>
            <a:chOff x="2108160" y="4249800"/>
            <a:chExt cx="6078960" cy="2076120"/>
          </a:xfrm>
        </p:grpSpPr>
        <p:sp>
          <p:nvSpPr>
            <p:cNvPr id="339" name="Text Box 8"/>
            <p:cNvSpPr/>
            <p:nvPr/>
          </p:nvSpPr>
          <p:spPr>
            <a:xfrm>
              <a:off x="2108160" y="4249800"/>
              <a:ext cx="144720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spcBef>
                  <a:spcPts val="901"/>
                </a:spcBef>
              </a:pPr>
              <a:r>
                <a:rPr b="0" lang="de-DE" sz="1800" spc="-1" strike="noStrike">
                  <a:solidFill>
                    <a:schemeClr val="dk1"/>
                  </a:solidFill>
                  <a:latin typeface="Arial"/>
                </a:rPr>
                <a:t>Ein Beispiel:</a:t>
              </a:r>
              <a:endParaRPr b="0" lang="en-GB" sz="1800" spc="-1" strike="noStrike">
                <a:solidFill>
                  <a:srgbClr val="000000"/>
                </a:solidFill>
                <a:latin typeface="Arial"/>
              </a:endParaRPr>
            </a:p>
          </p:txBody>
        </p:sp>
        <p:sp>
          <p:nvSpPr>
            <p:cNvPr id="340" name="Line 9"/>
            <p:cNvSpPr/>
            <p:nvPr/>
          </p:nvSpPr>
          <p:spPr>
            <a:xfrm flipV="1">
              <a:off x="6662520" y="5260680"/>
              <a:ext cx="530280" cy="844560"/>
            </a:xfrm>
            <a:prstGeom prst="line">
              <a:avLst/>
            </a:prstGeom>
            <a:ln w="31750">
              <a:solidFill>
                <a:srgbClr val="000000"/>
              </a:solidFill>
              <a:round/>
              <a:tailEnd len="med" type="triangle" w="sm"/>
            </a:ln>
          </p:spPr>
          <p:style>
            <a:lnRef idx="0"/>
            <a:fillRef idx="0"/>
            <a:effectRef idx="0"/>
            <a:fontRef idx="minor"/>
          </p:style>
          <p:txBody>
            <a:bodyPr lIns="90000" rIns="90000" tIns="45000" bIns="45000" anchor="ctr">
              <a:noAutofit/>
            </a:bodyPr>
            <a:p>
              <a:endParaRPr b="0" lang="de-DE" sz="2400" spc="-1" strike="noStrike">
                <a:solidFill>
                  <a:schemeClr val="dk1"/>
                </a:solidFill>
                <a:latin typeface="Book Antiqua"/>
              </a:endParaRPr>
            </a:p>
          </p:txBody>
        </p:sp>
        <p:sp>
          <p:nvSpPr>
            <p:cNvPr id="341" name="Line 10"/>
            <p:cNvSpPr/>
            <p:nvPr/>
          </p:nvSpPr>
          <p:spPr>
            <a:xfrm>
              <a:off x="6707160" y="5278320"/>
              <a:ext cx="457200" cy="360"/>
            </a:xfrm>
            <a:prstGeom prst="line">
              <a:avLst/>
            </a:prstGeom>
            <a:ln w="31750">
              <a:solidFill>
                <a:srgbClr val="000000"/>
              </a:solidFill>
              <a:round/>
              <a:tailEnd len="med" type="triangle" w="sm"/>
            </a:ln>
          </p:spPr>
          <p:style>
            <a:lnRef idx="0"/>
            <a:fillRef idx="0"/>
            <a:effectRef idx="0"/>
            <a:fontRef idx="minor"/>
          </p:style>
          <p:txBody>
            <a:bodyPr lIns="90000" rIns="90000" tIns="-44640" bIns="-44640" anchor="ctr">
              <a:noAutofit/>
            </a:bodyPr>
            <a:p>
              <a:endParaRPr b="0" lang="de-DE" sz="2400" spc="-1" strike="noStrike">
                <a:solidFill>
                  <a:schemeClr val="dk1"/>
                </a:solidFill>
                <a:latin typeface="Book Antiqua"/>
              </a:endParaRPr>
            </a:p>
          </p:txBody>
        </p:sp>
        <p:sp>
          <p:nvSpPr>
            <p:cNvPr id="342" name="Rectangle 11"/>
            <p:cNvSpPr/>
            <p:nvPr/>
          </p:nvSpPr>
          <p:spPr>
            <a:xfrm>
              <a:off x="2114640" y="4678200"/>
              <a:ext cx="4556880" cy="374040"/>
            </a:xfrm>
            <a:prstGeom prst="rect">
              <a:avLst/>
            </a:prstGeom>
            <a:solidFill>
              <a:srgbClr val="ffff99"/>
            </a:solidFill>
            <a:ln w="0">
              <a:noFill/>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343" name="Rectangle 12"/>
            <p:cNvSpPr/>
            <p:nvPr/>
          </p:nvSpPr>
          <p:spPr>
            <a:xfrm>
              <a:off x="2583000" y="478296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i="1" lang="de-DE" sz="1500" spc="-1" strike="noStrike">
                  <a:solidFill>
                    <a:srgbClr val="000000"/>
                  </a:solidFill>
                  <a:latin typeface="Arial"/>
                </a:rPr>
                <a:t>n</a:t>
              </a:r>
              <a:endParaRPr b="0" lang="en-GB" sz="1500" spc="-1" strike="noStrike">
                <a:solidFill>
                  <a:srgbClr val="000000"/>
                </a:solidFill>
                <a:latin typeface="Arial"/>
              </a:endParaRPr>
            </a:p>
          </p:txBody>
        </p:sp>
        <p:sp>
          <p:nvSpPr>
            <p:cNvPr id="344" name="Rectangle 13"/>
            <p:cNvSpPr/>
            <p:nvPr/>
          </p:nvSpPr>
          <p:spPr>
            <a:xfrm>
              <a:off x="3570120" y="478296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a:t>
              </a:r>
              <a:endParaRPr b="0" lang="en-GB" sz="1500" spc="-1" strike="noStrike">
                <a:solidFill>
                  <a:srgbClr val="000000"/>
                </a:solidFill>
                <a:latin typeface="Arial"/>
              </a:endParaRPr>
            </a:p>
          </p:txBody>
        </p:sp>
        <p:sp>
          <p:nvSpPr>
            <p:cNvPr id="345" name="Rectangle 14"/>
            <p:cNvSpPr/>
            <p:nvPr/>
          </p:nvSpPr>
          <p:spPr>
            <a:xfrm>
              <a:off x="4443480" y="478296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2</a:t>
              </a:r>
              <a:endParaRPr b="0" lang="en-GB" sz="1500" spc="-1" strike="noStrike">
                <a:solidFill>
                  <a:srgbClr val="000000"/>
                </a:solidFill>
                <a:latin typeface="Arial"/>
              </a:endParaRPr>
            </a:p>
          </p:txBody>
        </p:sp>
        <p:sp>
          <p:nvSpPr>
            <p:cNvPr id="346" name="Rectangle 15"/>
            <p:cNvSpPr/>
            <p:nvPr/>
          </p:nvSpPr>
          <p:spPr>
            <a:xfrm>
              <a:off x="5315040" y="478296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3</a:t>
              </a:r>
              <a:endParaRPr b="0" lang="en-GB" sz="1500" spc="-1" strike="noStrike">
                <a:solidFill>
                  <a:srgbClr val="000000"/>
                </a:solidFill>
                <a:latin typeface="Arial"/>
              </a:endParaRPr>
            </a:p>
          </p:txBody>
        </p:sp>
        <p:sp>
          <p:nvSpPr>
            <p:cNvPr id="347" name="Rectangle 16"/>
            <p:cNvSpPr/>
            <p:nvPr/>
          </p:nvSpPr>
          <p:spPr>
            <a:xfrm>
              <a:off x="6186600" y="4782960"/>
              <a:ext cx="105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4</a:t>
              </a:r>
              <a:endParaRPr b="0" lang="en-GB" sz="1500" spc="-1" strike="noStrike">
                <a:solidFill>
                  <a:srgbClr val="000000"/>
                </a:solidFill>
                <a:latin typeface="Arial"/>
              </a:endParaRPr>
            </a:p>
          </p:txBody>
        </p:sp>
        <p:sp>
          <p:nvSpPr>
            <p:cNvPr id="348" name="Rectangle 17"/>
            <p:cNvSpPr/>
            <p:nvPr/>
          </p:nvSpPr>
          <p:spPr>
            <a:xfrm>
              <a:off x="2470320" y="5156280"/>
              <a:ext cx="3380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i="1" lang="de-DE" sz="1500" spc="-1" strike="noStrike">
                  <a:solidFill>
                    <a:srgbClr val="000000"/>
                  </a:solidFill>
                  <a:latin typeface="Arial"/>
                </a:rPr>
                <a:t>ROI</a:t>
              </a:r>
              <a:endParaRPr b="0" lang="en-GB" sz="1500" spc="-1" strike="noStrike">
                <a:solidFill>
                  <a:srgbClr val="000000"/>
                </a:solidFill>
                <a:latin typeface="Arial"/>
              </a:endParaRPr>
            </a:p>
          </p:txBody>
        </p:sp>
        <p:sp>
          <p:nvSpPr>
            <p:cNvPr id="349" name="Rectangle 18"/>
            <p:cNvSpPr/>
            <p:nvPr/>
          </p:nvSpPr>
          <p:spPr>
            <a:xfrm>
              <a:off x="3436920" y="515628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13,0</a:t>
              </a:r>
              <a:endParaRPr b="0" lang="en-GB" sz="1500" spc="-1" strike="noStrike">
                <a:solidFill>
                  <a:srgbClr val="000000"/>
                </a:solidFill>
                <a:latin typeface="Arial"/>
              </a:endParaRPr>
            </a:p>
          </p:txBody>
        </p:sp>
        <p:sp>
          <p:nvSpPr>
            <p:cNvPr id="350" name="Rectangle 19"/>
            <p:cNvSpPr/>
            <p:nvPr/>
          </p:nvSpPr>
          <p:spPr>
            <a:xfrm>
              <a:off x="4308480" y="515628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14,0</a:t>
              </a:r>
              <a:endParaRPr b="0" lang="en-GB" sz="1500" spc="-1" strike="noStrike">
                <a:solidFill>
                  <a:srgbClr val="000000"/>
                </a:solidFill>
                <a:latin typeface="Arial"/>
              </a:endParaRPr>
            </a:p>
          </p:txBody>
        </p:sp>
        <p:sp>
          <p:nvSpPr>
            <p:cNvPr id="351" name="Rectangle 20"/>
            <p:cNvSpPr/>
            <p:nvPr/>
          </p:nvSpPr>
          <p:spPr>
            <a:xfrm>
              <a:off x="5180040" y="515628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15,0</a:t>
              </a:r>
              <a:endParaRPr b="0" lang="en-GB" sz="1500" spc="-1" strike="noStrike">
                <a:solidFill>
                  <a:srgbClr val="000000"/>
                </a:solidFill>
                <a:latin typeface="Arial"/>
              </a:endParaRPr>
            </a:p>
          </p:txBody>
        </p:sp>
        <p:sp>
          <p:nvSpPr>
            <p:cNvPr id="352" name="Rectangle 21"/>
            <p:cNvSpPr/>
            <p:nvPr/>
          </p:nvSpPr>
          <p:spPr>
            <a:xfrm>
              <a:off x="6053040" y="515628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16,0</a:t>
              </a:r>
              <a:endParaRPr b="0" lang="en-GB" sz="1500" spc="-1" strike="noStrike">
                <a:solidFill>
                  <a:srgbClr val="000000"/>
                </a:solidFill>
                <a:latin typeface="Arial"/>
              </a:endParaRPr>
            </a:p>
          </p:txBody>
        </p:sp>
        <p:sp>
          <p:nvSpPr>
            <p:cNvPr id="353" name="Rectangle 22"/>
            <p:cNvSpPr/>
            <p:nvPr/>
          </p:nvSpPr>
          <p:spPr>
            <a:xfrm>
              <a:off x="7292880" y="5099040"/>
              <a:ext cx="2613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i="1" lang="de-DE" sz="1500" spc="-1" strike="noStrike">
                  <a:solidFill>
                    <a:srgbClr val="000000"/>
                  </a:solidFill>
                  <a:latin typeface="Symbol"/>
                </a:rPr>
                <a:t>m =</a:t>
              </a:r>
              <a:endParaRPr b="0" lang="en-GB" sz="1500" spc="-1" strike="noStrike">
                <a:solidFill>
                  <a:srgbClr val="000000"/>
                </a:solidFill>
                <a:latin typeface="Arial"/>
              </a:endParaRPr>
            </a:p>
          </p:txBody>
        </p:sp>
        <p:sp>
          <p:nvSpPr>
            <p:cNvPr id="354" name="Rectangle 23"/>
            <p:cNvSpPr/>
            <p:nvPr/>
          </p:nvSpPr>
          <p:spPr>
            <a:xfrm>
              <a:off x="7710840" y="5110200"/>
              <a:ext cx="4762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14,46</a:t>
              </a:r>
              <a:endParaRPr b="0" lang="en-GB" sz="1500" spc="-1" strike="noStrike">
                <a:solidFill>
                  <a:srgbClr val="000000"/>
                </a:solidFill>
                <a:latin typeface="Arial"/>
              </a:endParaRPr>
            </a:p>
          </p:txBody>
        </p:sp>
        <p:sp>
          <p:nvSpPr>
            <p:cNvPr id="355" name="Rectangle 24"/>
            <p:cNvSpPr/>
            <p:nvPr/>
          </p:nvSpPr>
          <p:spPr>
            <a:xfrm>
              <a:off x="2394000" y="6022800"/>
              <a:ext cx="4550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i="1" lang="de-DE" sz="1500" spc="-1" strike="noStrike">
                  <a:solidFill>
                    <a:srgbClr val="000000"/>
                  </a:solidFill>
                  <a:latin typeface="Arial"/>
                </a:rPr>
                <a:t>Prob.</a:t>
              </a:r>
              <a:endParaRPr b="0" lang="en-GB" sz="1500" spc="-1" strike="noStrike">
                <a:solidFill>
                  <a:srgbClr val="000000"/>
                </a:solidFill>
                <a:latin typeface="Arial"/>
              </a:endParaRPr>
            </a:p>
          </p:txBody>
        </p:sp>
        <p:sp>
          <p:nvSpPr>
            <p:cNvPr id="356" name="Rectangle 25"/>
            <p:cNvSpPr/>
            <p:nvPr/>
          </p:nvSpPr>
          <p:spPr>
            <a:xfrm>
              <a:off x="3489480" y="602280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0,2</a:t>
              </a:r>
              <a:endParaRPr b="0" lang="en-GB" sz="1500" spc="-1" strike="noStrike">
                <a:solidFill>
                  <a:srgbClr val="000000"/>
                </a:solidFill>
                <a:latin typeface="Arial"/>
              </a:endParaRPr>
            </a:p>
          </p:txBody>
        </p:sp>
        <p:sp>
          <p:nvSpPr>
            <p:cNvPr id="357" name="Rectangle 26"/>
            <p:cNvSpPr/>
            <p:nvPr/>
          </p:nvSpPr>
          <p:spPr>
            <a:xfrm>
              <a:off x="4361040" y="602280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0,3</a:t>
              </a:r>
              <a:endParaRPr b="0" lang="en-GB" sz="1500" spc="-1" strike="noStrike">
                <a:solidFill>
                  <a:srgbClr val="000000"/>
                </a:solidFill>
                <a:latin typeface="Arial"/>
              </a:endParaRPr>
            </a:p>
          </p:txBody>
        </p:sp>
        <p:sp>
          <p:nvSpPr>
            <p:cNvPr id="358" name="Rectangle 27"/>
            <p:cNvSpPr/>
            <p:nvPr/>
          </p:nvSpPr>
          <p:spPr>
            <a:xfrm>
              <a:off x="5234040" y="602280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0,4</a:t>
              </a:r>
              <a:endParaRPr b="0" lang="en-GB" sz="1500" spc="-1" strike="noStrike">
                <a:solidFill>
                  <a:srgbClr val="000000"/>
                </a:solidFill>
                <a:latin typeface="Arial"/>
              </a:endParaRPr>
            </a:p>
          </p:txBody>
        </p:sp>
        <p:sp>
          <p:nvSpPr>
            <p:cNvPr id="359" name="Rectangle 28"/>
            <p:cNvSpPr/>
            <p:nvPr/>
          </p:nvSpPr>
          <p:spPr>
            <a:xfrm>
              <a:off x="6105600" y="602280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0,1</a:t>
              </a:r>
              <a:endParaRPr b="0" lang="en-GB" sz="1500" spc="-1" strike="noStrike">
                <a:solidFill>
                  <a:srgbClr val="000000"/>
                </a:solidFill>
                <a:latin typeface="Arial"/>
              </a:endParaRPr>
            </a:p>
          </p:txBody>
        </p:sp>
        <p:sp>
          <p:nvSpPr>
            <p:cNvPr id="360" name="Line 29"/>
            <p:cNvSpPr/>
            <p:nvPr/>
          </p:nvSpPr>
          <p:spPr>
            <a:xfrm>
              <a:off x="2108160" y="4671720"/>
              <a:ext cx="1440" cy="16542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361" name="Rectangle 30"/>
            <p:cNvSpPr/>
            <p:nvPr/>
          </p:nvSpPr>
          <p:spPr>
            <a:xfrm>
              <a:off x="2108160" y="4672080"/>
              <a:ext cx="11880" cy="1653480"/>
            </a:xfrm>
            <a:prstGeom prst="rect">
              <a:avLst/>
            </a:prstGeom>
            <a:solidFill>
              <a:srgbClr val="000000"/>
            </a:solidFill>
            <a:ln w="0">
              <a:noFill/>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362" name="Line 31"/>
            <p:cNvSpPr/>
            <p:nvPr/>
          </p:nvSpPr>
          <p:spPr>
            <a:xfrm>
              <a:off x="2120760" y="4671720"/>
              <a:ext cx="4557600" cy="1800"/>
            </a:xfrm>
            <a:prstGeom prst="line">
              <a:avLst/>
            </a:prstGeom>
            <a:ln w="0">
              <a:solidFill>
                <a:srgbClr val="000000"/>
              </a:solidFill>
            </a:ln>
          </p:spPr>
          <p:style>
            <a:lnRef idx="0"/>
            <a:fillRef idx="0"/>
            <a:effectRef idx="0"/>
            <a:fontRef idx="minor"/>
          </p:style>
          <p:txBody>
            <a:bodyPr lIns="90000" rIns="90000" tIns="-43200" bIns="-43200" anchor="t">
              <a:noAutofit/>
            </a:bodyPr>
            <a:p>
              <a:endParaRPr b="0" lang="de-DE" sz="2400" spc="-1" strike="noStrike">
                <a:solidFill>
                  <a:schemeClr val="dk1"/>
                </a:solidFill>
                <a:latin typeface="Book Antiqua"/>
              </a:endParaRPr>
            </a:p>
          </p:txBody>
        </p:sp>
        <p:sp>
          <p:nvSpPr>
            <p:cNvPr id="363" name="Rectangle 32"/>
            <p:cNvSpPr/>
            <p:nvPr/>
          </p:nvSpPr>
          <p:spPr>
            <a:xfrm>
              <a:off x="2120760" y="4672080"/>
              <a:ext cx="4556880" cy="11880"/>
            </a:xfrm>
            <a:prstGeom prst="rect">
              <a:avLst/>
            </a:prstGeom>
            <a:solidFill>
              <a:srgbClr val="000000"/>
            </a:solidFill>
            <a:ln w="0">
              <a:noFill/>
            </a:ln>
          </p:spPr>
          <p:style>
            <a:lnRef idx="0"/>
            <a:fillRef idx="0"/>
            <a:effectRef idx="0"/>
            <a:fontRef idx="minor"/>
          </p:style>
          <p:txBody>
            <a:bodyPr lIns="90000" rIns="90000" tIns="-32400" bIns="-32400" anchor="t">
              <a:noAutofit/>
            </a:bodyPr>
            <a:p>
              <a:pPr>
                <a:lnSpc>
                  <a:spcPct val="100000"/>
                </a:lnSpc>
              </a:pPr>
              <a:endParaRPr b="0" lang="de-DE" sz="2400" spc="-1" strike="noStrike">
                <a:solidFill>
                  <a:schemeClr val="dk1"/>
                </a:solidFill>
                <a:latin typeface="Book Antiqua"/>
              </a:endParaRPr>
            </a:p>
          </p:txBody>
        </p:sp>
        <p:sp>
          <p:nvSpPr>
            <p:cNvPr id="364" name="Line 33"/>
            <p:cNvSpPr/>
            <p:nvPr/>
          </p:nvSpPr>
          <p:spPr>
            <a:xfrm>
              <a:off x="2120760" y="5045040"/>
              <a:ext cx="4557600" cy="1440"/>
            </a:xfrm>
            <a:prstGeom prst="line">
              <a:avLst/>
            </a:prstGeom>
            <a:ln w="0">
              <a:solidFill>
                <a:srgbClr val="000000"/>
              </a:solidFill>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365" name="Rectangle 34"/>
            <p:cNvSpPr/>
            <p:nvPr/>
          </p:nvSpPr>
          <p:spPr>
            <a:xfrm>
              <a:off x="2120760" y="5045040"/>
              <a:ext cx="4556880" cy="11880"/>
            </a:xfrm>
            <a:prstGeom prst="rect">
              <a:avLst/>
            </a:prstGeom>
            <a:solidFill>
              <a:srgbClr val="000000"/>
            </a:solidFill>
            <a:ln w="0">
              <a:noFill/>
            </a:ln>
          </p:spPr>
          <p:style>
            <a:lnRef idx="0"/>
            <a:fillRef idx="0"/>
            <a:effectRef idx="0"/>
            <a:fontRef idx="minor"/>
          </p:style>
          <p:txBody>
            <a:bodyPr lIns="90000" rIns="90000" tIns="-32400" bIns="-32400" anchor="t">
              <a:noAutofit/>
            </a:bodyPr>
            <a:p>
              <a:pPr>
                <a:lnSpc>
                  <a:spcPct val="100000"/>
                </a:lnSpc>
              </a:pPr>
              <a:endParaRPr b="0" lang="de-DE" sz="2400" spc="-1" strike="noStrike">
                <a:solidFill>
                  <a:schemeClr val="dk1"/>
                </a:solidFill>
                <a:latin typeface="Book Antiqua"/>
              </a:endParaRPr>
            </a:p>
          </p:txBody>
        </p:sp>
        <p:sp>
          <p:nvSpPr>
            <p:cNvPr id="366" name="Line 35"/>
            <p:cNvSpPr/>
            <p:nvPr/>
          </p:nvSpPr>
          <p:spPr>
            <a:xfrm>
              <a:off x="2120760" y="6313320"/>
              <a:ext cx="4557600" cy="1440"/>
            </a:xfrm>
            <a:prstGeom prst="line">
              <a:avLst/>
            </a:prstGeom>
            <a:ln w="0">
              <a:solidFill>
                <a:srgbClr val="000000"/>
              </a:solidFill>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367" name="Line 36"/>
            <p:cNvSpPr/>
            <p:nvPr/>
          </p:nvSpPr>
          <p:spPr>
            <a:xfrm>
              <a:off x="6659280" y="4676760"/>
              <a:ext cx="360" cy="1645920"/>
            </a:xfrm>
            <a:prstGeom prst="line">
              <a:avLst/>
            </a:prstGeom>
            <a:ln w="9525">
              <a:solidFill>
                <a:srgbClr val="000000"/>
              </a:solidFill>
              <a:round/>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grpSp>
      <p:grpSp>
        <p:nvGrpSpPr>
          <p:cNvPr id="368" name="Group 37"/>
          <p:cNvGrpSpPr/>
          <p:nvPr/>
        </p:nvGrpSpPr>
        <p:grpSpPr>
          <a:xfrm>
            <a:off x="2322360" y="5397480"/>
            <a:ext cx="5765400" cy="595080"/>
            <a:chOff x="2322360" y="5397480"/>
            <a:chExt cx="5765400" cy="595080"/>
          </a:xfrm>
        </p:grpSpPr>
        <p:sp>
          <p:nvSpPr>
            <p:cNvPr id="369" name="Rectangle 38"/>
            <p:cNvSpPr/>
            <p:nvPr/>
          </p:nvSpPr>
          <p:spPr>
            <a:xfrm>
              <a:off x="2352600" y="5448240"/>
              <a:ext cx="61092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i="1" lang="de-DE" sz="1500" spc="-1" strike="noStrike">
                  <a:solidFill>
                    <a:srgbClr val="000000"/>
                  </a:solidFill>
                  <a:latin typeface="Arial"/>
                </a:rPr>
                <a:t>ROI - </a:t>
              </a:r>
              <a:r>
                <a:rPr b="0" i="1" lang="el-GR" sz="1500" spc="-1" strike="noStrike">
                  <a:solidFill>
                    <a:srgbClr val="000000"/>
                  </a:solidFill>
                  <a:latin typeface="Arial"/>
                </a:rPr>
                <a:t>μ</a:t>
              </a:r>
              <a:endParaRPr b="0" lang="en-GB" sz="1500" spc="-1" strike="noStrike">
                <a:solidFill>
                  <a:srgbClr val="000000"/>
                </a:solidFill>
                <a:latin typeface="Arial"/>
              </a:endParaRPr>
            </a:p>
          </p:txBody>
        </p:sp>
        <p:sp>
          <p:nvSpPr>
            <p:cNvPr id="370" name="Rectangle 39"/>
            <p:cNvSpPr/>
            <p:nvPr/>
          </p:nvSpPr>
          <p:spPr>
            <a:xfrm>
              <a:off x="3457440" y="5454720"/>
              <a:ext cx="3279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-1,5</a:t>
              </a:r>
              <a:endParaRPr b="0" lang="en-GB" sz="1500" spc="-1" strike="noStrike">
                <a:solidFill>
                  <a:srgbClr val="000000"/>
                </a:solidFill>
                <a:latin typeface="Arial"/>
              </a:endParaRPr>
            </a:p>
          </p:txBody>
        </p:sp>
        <p:sp>
          <p:nvSpPr>
            <p:cNvPr id="371" name="Rectangle 40"/>
            <p:cNvSpPr/>
            <p:nvPr/>
          </p:nvSpPr>
          <p:spPr>
            <a:xfrm>
              <a:off x="4330800" y="5454720"/>
              <a:ext cx="3279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-0,5</a:t>
              </a:r>
              <a:endParaRPr b="0" lang="en-GB" sz="1500" spc="-1" strike="noStrike">
                <a:solidFill>
                  <a:srgbClr val="000000"/>
                </a:solidFill>
                <a:latin typeface="Arial"/>
              </a:endParaRPr>
            </a:p>
          </p:txBody>
        </p:sp>
        <p:sp>
          <p:nvSpPr>
            <p:cNvPr id="372" name="Rectangle 41"/>
            <p:cNvSpPr/>
            <p:nvPr/>
          </p:nvSpPr>
          <p:spPr>
            <a:xfrm>
              <a:off x="5234040" y="545472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0,5</a:t>
              </a:r>
              <a:endParaRPr b="0" lang="en-GB" sz="1500" spc="-1" strike="noStrike">
                <a:solidFill>
                  <a:srgbClr val="000000"/>
                </a:solidFill>
                <a:latin typeface="Arial"/>
              </a:endParaRPr>
            </a:p>
          </p:txBody>
        </p:sp>
        <p:sp>
          <p:nvSpPr>
            <p:cNvPr id="373" name="Rectangle 42"/>
            <p:cNvSpPr/>
            <p:nvPr/>
          </p:nvSpPr>
          <p:spPr>
            <a:xfrm>
              <a:off x="6105600" y="545472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1,5</a:t>
              </a:r>
              <a:endParaRPr b="0" lang="en-GB" sz="1500" spc="-1" strike="noStrike">
                <a:solidFill>
                  <a:srgbClr val="000000"/>
                </a:solidFill>
                <a:latin typeface="Arial"/>
              </a:endParaRPr>
            </a:p>
          </p:txBody>
        </p:sp>
        <p:sp>
          <p:nvSpPr>
            <p:cNvPr id="374" name="Rectangle 43"/>
            <p:cNvSpPr/>
            <p:nvPr/>
          </p:nvSpPr>
          <p:spPr>
            <a:xfrm>
              <a:off x="7263360" y="5397480"/>
              <a:ext cx="16992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i="1" lang="de-DE" sz="1500" spc="-1" strike="noStrike">
                  <a:solidFill>
                    <a:srgbClr val="000000"/>
                  </a:solidFill>
                  <a:latin typeface="Symbol"/>
                </a:rPr>
                <a:t>s</a:t>
              </a:r>
              <a:r>
                <a:rPr b="0" lang="de-DE" sz="1500" spc="-1" strike="noStrike" baseline="30000">
                  <a:solidFill>
                    <a:srgbClr val="000000"/>
                  </a:solidFill>
                  <a:latin typeface="Symbol"/>
                </a:rPr>
                <a:t>2</a:t>
              </a:r>
              <a:endParaRPr b="0" lang="en-GB" sz="1500" spc="-1" strike="noStrike">
                <a:solidFill>
                  <a:srgbClr val="000000"/>
                </a:solidFill>
                <a:latin typeface="Arial"/>
              </a:endParaRPr>
            </a:p>
          </p:txBody>
        </p:sp>
        <p:sp>
          <p:nvSpPr>
            <p:cNvPr id="375" name="Rectangle 44"/>
            <p:cNvSpPr/>
            <p:nvPr/>
          </p:nvSpPr>
          <p:spPr>
            <a:xfrm>
              <a:off x="7445520" y="5464080"/>
              <a:ext cx="1515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Symbol"/>
                </a:rPr>
                <a:t> </a:t>
              </a:r>
              <a:r>
                <a:rPr b="0" lang="de-DE" sz="1500" spc="-1" strike="noStrike">
                  <a:solidFill>
                    <a:srgbClr val="000000"/>
                  </a:solidFill>
                  <a:latin typeface="Symbol"/>
                </a:rPr>
                <a:t>=</a:t>
              </a:r>
              <a:endParaRPr b="0" lang="en-GB" sz="1500" spc="-1" strike="noStrike">
                <a:solidFill>
                  <a:srgbClr val="000000"/>
                </a:solidFill>
                <a:latin typeface="Arial"/>
              </a:endParaRPr>
            </a:p>
          </p:txBody>
        </p:sp>
        <p:sp>
          <p:nvSpPr>
            <p:cNvPr id="376" name="Rectangle 45"/>
            <p:cNvSpPr/>
            <p:nvPr/>
          </p:nvSpPr>
          <p:spPr>
            <a:xfrm>
              <a:off x="7716960" y="544500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0,87</a:t>
              </a:r>
              <a:endParaRPr b="0" lang="en-GB" sz="1500" spc="-1" strike="noStrike">
                <a:solidFill>
                  <a:srgbClr val="000000"/>
                </a:solidFill>
                <a:latin typeface="Arial"/>
              </a:endParaRPr>
            </a:p>
          </p:txBody>
        </p:sp>
        <p:sp>
          <p:nvSpPr>
            <p:cNvPr id="377" name="Rectangle 46"/>
            <p:cNvSpPr/>
            <p:nvPr/>
          </p:nvSpPr>
          <p:spPr>
            <a:xfrm>
              <a:off x="2322360" y="5756400"/>
              <a:ext cx="79812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a:t>
              </a:r>
              <a:r>
                <a:rPr b="0" i="1" lang="de-DE" sz="1500" spc="-1" strike="noStrike">
                  <a:solidFill>
                    <a:srgbClr val="000000"/>
                  </a:solidFill>
                  <a:latin typeface="Arial"/>
                </a:rPr>
                <a:t>ROI - </a:t>
              </a:r>
              <a:r>
                <a:rPr b="0" i="1" lang="el-GR" sz="1500" spc="-1" strike="noStrike">
                  <a:solidFill>
                    <a:srgbClr val="000000"/>
                  </a:solidFill>
                  <a:latin typeface="Arial"/>
                </a:rPr>
                <a:t>μ</a:t>
              </a:r>
              <a:r>
                <a:rPr b="0" lang="de-DE" sz="1500" spc="-1" strike="noStrike">
                  <a:solidFill>
                    <a:srgbClr val="000000"/>
                  </a:solidFill>
                  <a:latin typeface="Arial"/>
                </a:rPr>
                <a:t>)</a:t>
              </a:r>
              <a:r>
                <a:rPr b="0" lang="de-DE" sz="1500" spc="-1" strike="noStrike" baseline="30000">
                  <a:solidFill>
                    <a:srgbClr val="000000"/>
                  </a:solidFill>
                  <a:latin typeface="Arial"/>
                </a:rPr>
                <a:t>2</a:t>
              </a:r>
              <a:endParaRPr b="0" lang="en-GB" sz="1500" spc="-1" strike="noStrike">
                <a:solidFill>
                  <a:srgbClr val="000000"/>
                </a:solidFill>
                <a:latin typeface="Arial"/>
              </a:endParaRPr>
            </a:p>
          </p:txBody>
        </p:sp>
        <p:sp>
          <p:nvSpPr>
            <p:cNvPr id="378" name="Rectangle 47"/>
            <p:cNvSpPr/>
            <p:nvPr/>
          </p:nvSpPr>
          <p:spPr>
            <a:xfrm>
              <a:off x="3489480" y="576432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2,1</a:t>
              </a:r>
              <a:endParaRPr b="0" lang="en-GB" sz="1500" spc="-1" strike="noStrike">
                <a:solidFill>
                  <a:srgbClr val="000000"/>
                </a:solidFill>
                <a:latin typeface="Arial"/>
              </a:endParaRPr>
            </a:p>
          </p:txBody>
        </p:sp>
        <p:sp>
          <p:nvSpPr>
            <p:cNvPr id="379" name="Rectangle 48"/>
            <p:cNvSpPr/>
            <p:nvPr/>
          </p:nvSpPr>
          <p:spPr>
            <a:xfrm>
              <a:off x="4361040" y="576432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0,2</a:t>
              </a:r>
              <a:endParaRPr b="0" lang="en-GB" sz="1500" spc="-1" strike="noStrike">
                <a:solidFill>
                  <a:srgbClr val="000000"/>
                </a:solidFill>
                <a:latin typeface="Arial"/>
              </a:endParaRPr>
            </a:p>
          </p:txBody>
        </p:sp>
        <p:sp>
          <p:nvSpPr>
            <p:cNvPr id="380" name="Rectangle 49"/>
            <p:cNvSpPr/>
            <p:nvPr/>
          </p:nvSpPr>
          <p:spPr>
            <a:xfrm>
              <a:off x="5234040" y="576432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0,3</a:t>
              </a:r>
              <a:endParaRPr b="0" lang="en-GB" sz="1500" spc="-1" strike="noStrike">
                <a:solidFill>
                  <a:srgbClr val="000000"/>
                </a:solidFill>
                <a:latin typeface="Arial"/>
              </a:endParaRPr>
            </a:p>
          </p:txBody>
        </p:sp>
        <p:sp>
          <p:nvSpPr>
            <p:cNvPr id="381" name="Rectangle 50"/>
            <p:cNvSpPr/>
            <p:nvPr/>
          </p:nvSpPr>
          <p:spPr>
            <a:xfrm>
              <a:off x="6105600" y="576432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2,4</a:t>
              </a:r>
              <a:endParaRPr b="0" lang="en-GB" sz="1500" spc="-1" strike="noStrike">
                <a:solidFill>
                  <a:srgbClr val="000000"/>
                </a:solidFill>
                <a:latin typeface="Arial"/>
              </a:endParaRPr>
            </a:p>
          </p:txBody>
        </p:sp>
        <p:sp>
          <p:nvSpPr>
            <p:cNvPr id="382" name="Rectangle 51"/>
            <p:cNvSpPr/>
            <p:nvPr/>
          </p:nvSpPr>
          <p:spPr>
            <a:xfrm>
              <a:off x="7264440" y="5707080"/>
              <a:ext cx="3135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i="1" lang="de-DE" sz="1500" spc="-1" strike="noStrike">
                  <a:solidFill>
                    <a:srgbClr val="000000"/>
                  </a:solidFill>
                  <a:latin typeface="Symbol"/>
                </a:rPr>
                <a:t>s = </a:t>
              </a:r>
              <a:endParaRPr b="0" lang="en-GB" sz="1500" spc="-1" strike="noStrike">
                <a:solidFill>
                  <a:srgbClr val="000000"/>
                </a:solidFill>
                <a:latin typeface="Arial"/>
              </a:endParaRPr>
            </a:p>
          </p:txBody>
        </p:sp>
        <p:sp>
          <p:nvSpPr>
            <p:cNvPr id="383" name="Rectangle 52"/>
            <p:cNvSpPr/>
            <p:nvPr/>
          </p:nvSpPr>
          <p:spPr>
            <a:xfrm>
              <a:off x="7716960" y="575460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0,93</a:t>
              </a:r>
              <a:endParaRPr b="0" lang="en-GB" sz="1500" spc="-1" strike="noStrike">
                <a:solidFill>
                  <a:srgbClr val="000000"/>
                </a:solidFill>
                <a:latin typeface="Arial"/>
              </a:endParaRPr>
            </a:p>
          </p:txBody>
        </p:sp>
      </p:gr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nodeType="clickEffect" fill="hold">
                      <p:stCondLst>
                        <p:cond delay="indefinite"/>
                      </p:stCondLst>
                      <p:childTnLst>
                        <p:par>
                          <p:cTn id="4" nodeType="withEffect" fill="hold">
                            <p:stCondLst>
                              <p:cond delay="0"/>
                            </p:stCondLst>
                            <p:childTnLst>
                              <p:par>
                                <p:cTn id="5" nodeType="clickEffect" fill="hold" presetClass="entr" presetID="3" presetSubtype="10">
                                  <p:stCondLst>
                                    <p:cond delay="0"/>
                                  </p:stCondLst>
                                  <p:childTnLst>
                                    <p:set>
                                      <p:cBhvr>
                                        <p:cTn id="6" dur="1" fill="hold">
                                          <p:stCondLst>
                                            <p:cond delay="0"/>
                                          </p:stCondLst>
                                        </p:cTn>
                                        <p:tgtEl>
                                          <p:spTgt spid="338"/>
                                        </p:tgtEl>
                                        <p:attrNameLst>
                                          <p:attrName>style.visibility</p:attrName>
                                        </p:attrNameLst>
                                      </p:cBhvr>
                                      <p:to>
                                        <p:strVal val="visible"/>
                                      </p:to>
                                    </p:set>
                                    <p:animEffect filter="blinds(horizontal)" transition="in">
                                      <p:cBhvr additive="repl">
                                        <p:cTn id="7" dur="500"/>
                                        <p:tgtEl>
                                          <p:spTgt spid="338"/>
                                        </p:tgtEl>
                                      </p:cBhvr>
                                    </p:animEffect>
                                  </p:childTnLst>
                                </p:cTn>
                              </p:par>
                            </p:childTnLst>
                          </p:cTn>
                        </p:par>
                      </p:childTnLst>
                    </p:cTn>
                  </p:par>
                  <p:par>
                    <p:cTn id="8" nodeType="clickEffect" fill="hold">
                      <p:stCondLst>
                        <p:cond delay="indefinite"/>
                      </p:stCondLst>
                      <p:childTnLst>
                        <p:par>
                          <p:cTn id="9" nodeType="withEffect" fill="hold">
                            <p:stCondLst>
                              <p:cond delay="0"/>
                            </p:stCondLst>
                            <p:childTnLst>
                              <p:par>
                                <p:cTn id="10" nodeType="clickEffect" fill="hold" presetClass="entr" presetID="3" presetSubtype="10">
                                  <p:stCondLst>
                                    <p:cond delay="0"/>
                                  </p:stCondLst>
                                  <p:childTnLst>
                                    <p:set>
                                      <p:cBhvr>
                                        <p:cTn id="11" dur="1" fill="hold">
                                          <p:stCondLst>
                                            <p:cond delay="0"/>
                                          </p:stCondLst>
                                        </p:cTn>
                                        <p:tgtEl>
                                          <p:spTgt spid="368"/>
                                        </p:tgtEl>
                                        <p:attrNameLst>
                                          <p:attrName>style.visibility</p:attrName>
                                        </p:attrNameLst>
                                      </p:cBhvr>
                                      <p:to>
                                        <p:strVal val="visible"/>
                                      </p:to>
                                    </p:set>
                                    <p:animEffect filter="blinds(horizontal)" transition="in">
                                      <p:cBhvr additive="repl">
                                        <p:cTn id="12" dur="500"/>
                                        <p:tgtEl>
                                          <p:spTgt spid="36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4" name="PlaceHolder 1"/>
          <p:cNvSpPr>
            <a:spLocks noGrp="1"/>
          </p:cNvSpPr>
          <p:nvPr>
            <p:ph type="title"/>
          </p:nvPr>
        </p:nvSpPr>
        <p:spPr>
          <a:xfrm>
            <a:off x="1908000" y="380880"/>
            <a:ext cx="6766920" cy="932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Varianz und Standardabweichung von Stichproben</a:t>
            </a:r>
            <a:endParaRPr b="0" lang="en-GB" sz="2800" spc="-1" strike="noStrike">
              <a:solidFill>
                <a:srgbClr val="000000"/>
              </a:solidFill>
              <a:latin typeface="Arial"/>
            </a:endParaRPr>
          </a:p>
        </p:txBody>
      </p:sp>
      <p:pic>
        <p:nvPicPr>
          <p:cNvPr id="385" name="Picture 3" descr=""/>
          <p:cNvPicPr/>
          <p:nvPr/>
        </p:nvPicPr>
        <p:blipFill>
          <a:blip r:embed="rId1"/>
          <a:stretch/>
        </p:blipFill>
        <p:spPr>
          <a:xfrm>
            <a:off x="2168640" y="3117960"/>
            <a:ext cx="3572640" cy="1388520"/>
          </a:xfrm>
          <a:prstGeom prst="rect">
            <a:avLst/>
          </a:prstGeom>
          <a:ln w="0">
            <a:noFill/>
          </a:ln>
        </p:spPr>
      </p:pic>
      <p:sp>
        <p:nvSpPr>
          <p:cNvPr id="386" name="TextBox 16"/>
          <p:cNvSpPr/>
          <p:nvPr/>
        </p:nvSpPr>
        <p:spPr>
          <a:xfrm>
            <a:off x="1396440" y="4376880"/>
            <a:ext cx="6718680" cy="160308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pPr>
            <a:r>
              <a:rPr b="0" lang="en-GB" sz="2400" spc="-1" strike="noStrike">
                <a:solidFill>
                  <a:schemeClr val="dk1"/>
                </a:solidFill>
                <a:latin typeface="Arial"/>
              </a:rPr>
              <a:t>S</a:t>
            </a:r>
            <a:r>
              <a:rPr b="0" lang="en-GB" sz="2400" spc="-1" strike="noStrike" baseline="30000">
                <a:solidFill>
                  <a:schemeClr val="dk1"/>
                </a:solidFill>
                <a:latin typeface="Arial"/>
              </a:rPr>
              <a:t>2</a:t>
            </a:r>
            <a:r>
              <a:rPr b="0" lang="en-GB" sz="2400" spc="-1" strike="noStrike">
                <a:solidFill>
                  <a:schemeClr val="dk1"/>
                </a:solidFill>
                <a:latin typeface="Arial"/>
              </a:rPr>
              <a:t>	</a:t>
            </a:r>
            <a:r>
              <a:rPr b="0" lang="en-GB" sz="2400" spc="-1" strike="noStrike">
                <a:solidFill>
                  <a:schemeClr val="dk1"/>
                </a:solidFill>
                <a:latin typeface="Arial"/>
              </a:rPr>
              <a:t>=</a:t>
            </a:r>
            <a:r>
              <a:rPr b="0" lang="en-GB" sz="2400" spc="-1" strike="noStrike">
                <a:solidFill>
                  <a:schemeClr val="dk1"/>
                </a:solidFill>
                <a:latin typeface="Arial"/>
              </a:rPr>
              <a:t>	</a:t>
            </a:r>
            <a:r>
              <a:rPr b="0" lang="en-GB" sz="2400" spc="-1" strike="noStrike">
                <a:solidFill>
                  <a:schemeClr val="dk1"/>
                </a:solidFill>
                <a:latin typeface="Arial"/>
              </a:rPr>
              <a:t>Stichprobenvarianz</a:t>
            </a:r>
            <a:endParaRPr b="0" lang="en-GB" sz="2400" spc="-1" strike="noStrike">
              <a:solidFill>
                <a:srgbClr val="000000"/>
              </a:solidFill>
              <a:latin typeface="Arial"/>
            </a:endParaRPr>
          </a:p>
          <a:p>
            <a:pPr>
              <a:lnSpc>
                <a:spcPct val="100000"/>
              </a:lnSpc>
            </a:pPr>
            <a:r>
              <a:rPr b="0" lang="en-GB" sz="2400" spc="-1" strike="noStrike">
                <a:solidFill>
                  <a:schemeClr val="dk1"/>
                </a:solidFill>
                <a:latin typeface="Arial"/>
              </a:rPr>
              <a:t>x</a:t>
            </a:r>
            <a:r>
              <a:rPr b="0" lang="en-GB" sz="2400" spc="-1" strike="noStrike" baseline="-25000">
                <a:solidFill>
                  <a:schemeClr val="dk1"/>
                </a:solidFill>
                <a:latin typeface="Arial"/>
              </a:rPr>
              <a:t>i</a:t>
            </a:r>
            <a:r>
              <a:rPr b="0" lang="en-GB" sz="2400" spc="-1" strike="noStrike">
                <a:solidFill>
                  <a:schemeClr val="dk1"/>
                </a:solidFill>
                <a:latin typeface="Arial"/>
              </a:rPr>
              <a:t>	</a:t>
            </a:r>
            <a:r>
              <a:rPr b="0" lang="en-GB" sz="2400" spc="-1" strike="noStrike">
                <a:solidFill>
                  <a:schemeClr val="dk1"/>
                </a:solidFill>
                <a:latin typeface="Arial"/>
              </a:rPr>
              <a:t>=</a:t>
            </a:r>
            <a:r>
              <a:rPr b="0" lang="en-GB" sz="2400" spc="-1" strike="noStrike">
                <a:solidFill>
                  <a:schemeClr val="dk1"/>
                </a:solidFill>
                <a:latin typeface="Arial"/>
              </a:rPr>
              <a:t>	</a:t>
            </a:r>
            <a:r>
              <a:rPr b="0" lang="en-GB" sz="2400" spc="-1" strike="noStrike">
                <a:solidFill>
                  <a:schemeClr val="dk1"/>
                </a:solidFill>
                <a:latin typeface="Arial"/>
              </a:rPr>
              <a:t>der Wert der einen Beobachtung</a:t>
            </a:r>
            <a:endParaRPr b="0" lang="en-GB" sz="2400" spc="-1" strike="noStrike">
              <a:solidFill>
                <a:srgbClr val="000000"/>
              </a:solidFill>
              <a:latin typeface="Arial"/>
            </a:endParaRPr>
          </a:p>
          <a:p>
            <a:pPr>
              <a:lnSpc>
                <a:spcPct val="100000"/>
              </a:lnSpc>
            </a:pPr>
            <a:r>
              <a:rPr b="0" lang="en-GB" sz="2400" spc="-1" strike="noStrike">
                <a:solidFill>
                  <a:schemeClr val="dk1"/>
                </a:solidFill>
                <a:latin typeface="Arial"/>
              </a:rPr>
              <a:t>	</a:t>
            </a:r>
            <a:r>
              <a:rPr b="0" lang="en-GB" sz="2400" spc="-1" strike="noStrike">
                <a:solidFill>
                  <a:schemeClr val="dk1"/>
                </a:solidFill>
                <a:latin typeface="Arial"/>
              </a:rPr>
              <a:t>=</a:t>
            </a:r>
            <a:r>
              <a:rPr b="0" lang="en-GB" sz="2400" spc="-1" strike="noStrike">
                <a:solidFill>
                  <a:schemeClr val="dk1"/>
                </a:solidFill>
                <a:latin typeface="Arial"/>
              </a:rPr>
              <a:t>	</a:t>
            </a:r>
            <a:r>
              <a:rPr b="0" lang="en-GB" sz="2400" spc="-1" strike="noStrike">
                <a:solidFill>
                  <a:schemeClr val="dk1"/>
                </a:solidFill>
                <a:latin typeface="Arial"/>
              </a:rPr>
              <a:t>der Mittelwert aller Beobachtungen</a:t>
            </a:r>
            <a:endParaRPr b="0" lang="en-GB" sz="2400" spc="-1" strike="noStrike">
              <a:solidFill>
                <a:srgbClr val="000000"/>
              </a:solidFill>
              <a:latin typeface="Arial"/>
            </a:endParaRPr>
          </a:p>
          <a:p>
            <a:pPr>
              <a:lnSpc>
                <a:spcPct val="100000"/>
              </a:lnSpc>
            </a:pPr>
            <a:r>
              <a:rPr b="0" lang="en-GB" sz="2400" spc="-1" strike="noStrike">
                <a:solidFill>
                  <a:schemeClr val="dk1"/>
                </a:solidFill>
                <a:latin typeface="Arial"/>
              </a:rPr>
              <a:t>n</a:t>
            </a:r>
            <a:r>
              <a:rPr b="0" lang="en-GB" sz="2400" spc="-1" strike="noStrike">
                <a:solidFill>
                  <a:schemeClr val="dk1"/>
                </a:solidFill>
                <a:latin typeface="Arial"/>
              </a:rPr>
              <a:t>	</a:t>
            </a:r>
            <a:r>
              <a:rPr b="0" lang="en-GB" sz="2400" spc="-1" strike="noStrike">
                <a:solidFill>
                  <a:schemeClr val="dk1"/>
                </a:solidFill>
                <a:latin typeface="Arial"/>
              </a:rPr>
              <a:t>=</a:t>
            </a:r>
            <a:r>
              <a:rPr b="0" lang="en-GB" sz="2400" spc="-1" strike="noStrike">
                <a:solidFill>
                  <a:schemeClr val="dk1"/>
                </a:solidFill>
                <a:latin typeface="Arial"/>
              </a:rPr>
              <a:t>	</a:t>
            </a:r>
            <a:r>
              <a:rPr b="0" lang="en-GB" sz="2400" spc="-1" strike="noStrike">
                <a:solidFill>
                  <a:schemeClr val="dk1"/>
                </a:solidFill>
                <a:latin typeface="Arial"/>
              </a:rPr>
              <a:t>die Anzahl der Beobachtungen</a:t>
            </a:r>
            <a:endParaRPr b="0" lang="en-GB" sz="2400" spc="-1" strike="noStrike">
              <a:solidFill>
                <a:srgbClr val="000000"/>
              </a:solidFill>
              <a:latin typeface="Arial"/>
            </a:endParaRPr>
          </a:p>
        </p:txBody>
      </p:sp>
      <p:pic>
        <p:nvPicPr>
          <p:cNvPr id="387" name="Picture 17" descr=""/>
          <p:cNvPicPr/>
          <p:nvPr/>
        </p:nvPicPr>
        <p:blipFill>
          <a:blip r:embed="rId2"/>
          <a:stretch/>
        </p:blipFill>
        <p:spPr>
          <a:xfrm>
            <a:off x="1393920" y="5165640"/>
            <a:ext cx="278640" cy="316800"/>
          </a:xfrm>
          <a:prstGeom prst="rect">
            <a:avLst/>
          </a:prstGeom>
          <a:ln w="0">
            <a:noFill/>
          </a:ln>
        </p:spPr>
      </p:pic>
      <p:sp>
        <p:nvSpPr>
          <p:cNvPr id="388" name="TextBox 18"/>
          <p:cNvSpPr/>
          <p:nvPr/>
        </p:nvSpPr>
        <p:spPr>
          <a:xfrm>
            <a:off x="2521080" y="5251320"/>
            <a:ext cx="183600" cy="4611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pPr>
            <a:endParaRPr b="0" lang="en-GB" sz="2400" spc="-1" strike="noStrike">
              <a:solidFill>
                <a:schemeClr val="dk1"/>
              </a:solidFill>
              <a:latin typeface="Arial"/>
            </a:endParaRPr>
          </a:p>
        </p:txBody>
      </p:sp>
      <p:sp>
        <p:nvSpPr>
          <p:cNvPr id="389" name="TextBox 19"/>
          <p:cNvSpPr/>
          <p:nvPr/>
        </p:nvSpPr>
        <p:spPr>
          <a:xfrm>
            <a:off x="453960" y="1584360"/>
            <a:ext cx="8114760" cy="1186920"/>
          </a:xfrm>
          <a:prstGeom prst="rect">
            <a:avLst/>
          </a:prstGeom>
          <a:noFill/>
          <a:ln w="0">
            <a:noFill/>
          </a:ln>
        </p:spPr>
        <p:style>
          <a:lnRef idx="0"/>
          <a:fillRef idx="0"/>
          <a:effectRef idx="0"/>
          <a:fontRef idx="minor"/>
        </p:style>
        <p:txBody>
          <a:bodyPr lIns="90000" rIns="90000" tIns="45000" bIns="45000" anchor="t">
            <a:spAutoFit/>
          </a:bodyPr>
          <a:p>
            <a:pPr marL="285840" indent="-285840">
              <a:lnSpc>
                <a:spcPct val="100000"/>
              </a:lnSpc>
              <a:buClr>
                <a:srgbClr val="000000"/>
              </a:buClr>
              <a:buFont typeface="Symbol" charset="2"/>
              <a:buChar char=""/>
            </a:pPr>
            <a:r>
              <a:rPr b="0" lang="en-GB" sz="1800" spc="-1" strike="noStrike">
                <a:solidFill>
                  <a:schemeClr val="dk1"/>
                </a:solidFill>
                <a:latin typeface="Arial"/>
              </a:rPr>
              <a:t>Standardabweichung als die Abweichung der Messwerte vom arithmetischen Mittelwert </a:t>
            </a:r>
            <a:endParaRPr b="0" lang="en-GB" sz="1800" spc="-1" strike="noStrike">
              <a:solidFill>
                <a:srgbClr val="000000"/>
              </a:solidFill>
              <a:latin typeface="Arial"/>
            </a:endParaRPr>
          </a:p>
          <a:p>
            <a:pPr marL="285840" indent="-285840">
              <a:lnSpc>
                <a:spcPct val="100000"/>
              </a:lnSpc>
              <a:buClr>
                <a:srgbClr val="000000"/>
              </a:buClr>
              <a:buFont typeface="Symbol" charset="2"/>
              <a:buChar char=""/>
            </a:pPr>
            <a:r>
              <a:rPr b="0" lang="en-GB" sz="1800" spc="-1" strike="noStrike">
                <a:solidFill>
                  <a:schemeClr val="dk1"/>
                </a:solidFill>
                <a:latin typeface="Arial"/>
              </a:rPr>
              <a:t>Varianz als ein Streuungsmaß - Verteilung von Werten um den Mittelwert (Quadrat der Standardabweichung geteilt durch die Anzahl der Messwerte)</a:t>
            </a:r>
            <a:endParaRPr b="0" lang="en-GB"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0" name="PlaceHolder 1"/>
          <p:cNvSpPr>
            <a:spLocks noGrp="1"/>
          </p:cNvSpPr>
          <p:nvPr>
            <p:ph type="title"/>
          </p:nvPr>
        </p:nvSpPr>
        <p:spPr>
          <a:xfrm>
            <a:off x="1908000" y="380880"/>
            <a:ext cx="6766920" cy="959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Risikoarkten, -Instrumente und -Träger</a:t>
            </a:r>
            <a:endParaRPr b="0" lang="en-GB" sz="2800" spc="-1" strike="noStrike">
              <a:solidFill>
                <a:srgbClr val="000000"/>
              </a:solidFill>
              <a:latin typeface="Arial"/>
            </a:endParaRPr>
          </a:p>
        </p:txBody>
      </p:sp>
      <p:graphicFrame>
        <p:nvGraphicFramePr>
          <p:cNvPr id="391" name="Tabelle 3"/>
          <p:cNvGraphicFramePr/>
          <p:nvPr/>
        </p:nvGraphicFramePr>
        <p:xfrm>
          <a:off x="895320" y="1438200"/>
          <a:ext cx="7808040" cy="4753080"/>
        </p:xfrm>
        <a:graphic>
          <a:graphicData uri="http://schemas.openxmlformats.org/drawingml/2006/table">
            <a:tbl>
              <a:tblPr/>
              <a:tblGrid>
                <a:gridCol w="2602800"/>
                <a:gridCol w="2602800"/>
                <a:gridCol w="2602800"/>
              </a:tblGrid>
              <a:tr h="335160">
                <a:tc>
                  <a:txBody>
                    <a:bodyPr lIns="91080" rIns="91080" anchor="t">
                      <a:noAutofit/>
                    </a:bodyPr>
                    <a:p>
                      <a:pPr defTabSz="914400">
                        <a:lnSpc>
                          <a:spcPct val="100000"/>
                        </a:lnSpc>
                      </a:pPr>
                      <a:r>
                        <a:rPr b="1" lang="de-DE" sz="1600" spc="-1" strike="noStrike">
                          <a:solidFill>
                            <a:schemeClr val="lt1"/>
                          </a:solidFill>
                          <a:latin typeface="Arial"/>
                        </a:rPr>
                        <a:t>Risikoart</a:t>
                      </a:r>
                      <a:endParaRPr b="0" lang="en-GB" sz="1600" spc="-1" strike="noStrike">
                        <a:solidFill>
                          <a:srgbClr val="ffffff"/>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91080" rIns="91080" anchor="t">
                      <a:noAutofit/>
                    </a:bodyPr>
                    <a:p>
                      <a:pPr defTabSz="914400">
                        <a:lnSpc>
                          <a:spcPct val="100000"/>
                        </a:lnSpc>
                      </a:pPr>
                      <a:r>
                        <a:rPr b="1" lang="de-DE" sz="1600" spc="-1" strike="noStrike">
                          <a:solidFill>
                            <a:schemeClr val="lt1"/>
                          </a:solidFill>
                          <a:latin typeface="Arial"/>
                        </a:rPr>
                        <a:t>Risiko-Instrument</a:t>
                      </a:r>
                      <a:endParaRPr b="0" lang="en-GB" sz="1600" spc="-1" strike="noStrike">
                        <a:solidFill>
                          <a:srgbClr val="ffffff"/>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91080" rIns="91080" anchor="t">
                      <a:noAutofit/>
                    </a:bodyPr>
                    <a:p>
                      <a:pPr defTabSz="914400">
                        <a:lnSpc>
                          <a:spcPct val="100000"/>
                        </a:lnSpc>
                      </a:pPr>
                      <a:r>
                        <a:rPr b="1" lang="de-DE" sz="1600" spc="-1" strike="noStrike">
                          <a:solidFill>
                            <a:schemeClr val="lt1"/>
                          </a:solidFill>
                          <a:latin typeface="Arial"/>
                        </a:rPr>
                        <a:t>Risiko-Träger</a:t>
                      </a:r>
                      <a:endParaRPr b="0" lang="en-GB" sz="1600" spc="-1" strike="noStrike">
                        <a:solidFill>
                          <a:srgbClr val="ffffff"/>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r h="578880">
                <a:tc>
                  <a:txBody>
                    <a:bodyPr lIns="91080" rIns="91080" anchor="t">
                      <a:noAutofit/>
                    </a:bodyPr>
                    <a:p>
                      <a:pPr defTabSz="914400">
                        <a:lnSpc>
                          <a:spcPct val="100000"/>
                        </a:lnSpc>
                        <a:tabLst>
                          <a:tab algn="l" pos="0"/>
                        </a:tabLst>
                      </a:pPr>
                      <a:r>
                        <a:rPr b="0" lang="de-DE" sz="1600" spc="-1" strike="noStrike">
                          <a:solidFill>
                            <a:schemeClr val="dk1"/>
                          </a:solidFill>
                          <a:latin typeface="Arial"/>
                        </a:rPr>
                        <a:t>Kostenüberschreitung</a:t>
                      </a:r>
                      <a:endParaRPr b="0" lang="en-GB" sz="1600" spc="-1" strike="noStrike">
                        <a:solidFill>
                          <a:srgbClr val="000000"/>
                        </a:solidFill>
                        <a:latin typeface="Arial"/>
                      </a:endParaRPr>
                    </a:p>
                    <a:p>
                      <a:pPr defTabSz="914400">
                        <a:lnSpc>
                          <a:spcPct val="100000"/>
                        </a:lnSpc>
                        <a:tabLst>
                          <a:tab algn="l" pos="0"/>
                        </a:tabLst>
                      </a:pP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anchor="t">
                      <a:noAutofit/>
                    </a:bodyPr>
                    <a:p>
                      <a:pPr defTabSz="914400">
                        <a:lnSpc>
                          <a:spcPct val="100000"/>
                        </a:lnSpc>
                      </a:pPr>
                      <a:r>
                        <a:rPr b="0" lang="de-DE" sz="1600" spc="-1" strike="noStrike">
                          <a:solidFill>
                            <a:schemeClr val="dk1"/>
                          </a:solidFill>
                          <a:latin typeface="Arial"/>
                        </a:rPr>
                        <a:t>Fertigstellungsgarantie, Kreditlinie</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anchor="t">
                      <a:noAutofit/>
                    </a:bodyPr>
                    <a:p>
                      <a:pPr defTabSz="914400">
                        <a:lnSpc>
                          <a:spcPct val="100000"/>
                        </a:lnSpc>
                      </a:pPr>
                      <a:r>
                        <a:rPr b="0" lang="de-DE" sz="1600" spc="-1" strike="noStrike">
                          <a:solidFill>
                            <a:schemeClr val="dk1"/>
                          </a:solidFill>
                          <a:latin typeface="Arial"/>
                        </a:rPr>
                        <a:t>Sponsoren, Anlagenlieferant</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r h="335160">
                <a:tc>
                  <a:txBody>
                    <a:bodyPr lIns="91080" rIns="91080" anchor="t">
                      <a:noAutofit/>
                    </a:bodyPr>
                    <a:p>
                      <a:pPr defTabSz="914400">
                        <a:lnSpc>
                          <a:spcPct val="100000"/>
                        </a:lnSpc>
                      </a:pPr>
                      <a:r>
                        <a:rPr b="0" lang="de-DE" sz="1600" spc="-1" strike="noStrike">
                          <a:solidFill>
                            <a:schemeClr val="dk1"/>
                          </a:solidFill>
                          <a:latin typeface="Arial"/>
                        </a:rPr>
                        <a:t>Vertragserfüllung Partner</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1080" rIns="91080" anchor="t">
                      <a:noAutofit/>
                    </a:bodyPr>
                    <a:p>
                      <a:pPr defTabSz="914400">
                        <a:lnSpc>
                          <a:spcPct val="100000"/>
                        </a:lnSpc>
                      </a:pPr>
                      <a:r>
                        <a:rPr b="0" lang="de-DE" sz="1600" spc="-1" strike="noStrike">
                          <a:solidFill>
                            <a:schemeClr val="dk1"/>
                          </a:solidFill>
                          <a:latin typeface="Arial"/>
                        </a:rPr>
                        <a:t>Machbarkeitsstudie</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1080" rIns="91080" anchor="t">
                      <a:noAutofit/>
                    </a:bodyPr>
                    <a:p>
                      <a:pPr defTabSz="914400">
                        <a:lnSpc>
                          <a:spcPct val="100000"/>
                        </a:lnSpc>
                      </a:pPr>
                      <a:r>
                        <a:rPr b="0" lang="de-DE" sz="1600" spc="-1" strike="noStrike">
                          <a:solidFill>
                            <a:schemeClr val="dk1"/>
                          </a:solidFill>
                          <a:latin typeface="Arial"/>
                        </a:rPr>
                        <a:t>Sponsoren</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578880">
                <a:tc>
                  <a:txBody>
                    <a:bodyPr lIns="91080" rIns="91080" anchor="t">
                      <a:noAutofit/>
                    </a:bodyPr>
                    <a:p>
                      <a:pPr defTabSz="914400">
                        <a:lnSpc>
                          <a:spcPct val="100000"/>
                        </a:lnSpc>
                      </a:pPr>
                      <a:r>
                        <a:rPr b="0" lang="de-DE" sz="1600" spc="-1" strike="noStrike">
                          <a:solidFill>
                            <a:schemeClr val="dk1"/>
                          </a:solidFill>
                          <a:latin typeface="Arial"/>
                        </a:rPr>
                        <a:t>Rohstoffe</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anchor="t">
                      <a:noAutofit/>
                    </a:bodyPr>
                    <a:p>
                      <a:pPr defTabSz="914400">
                        <a:lnSpc>
                          <a:spcPct val="100000"/>
                        </a:lnSpc>
                      </a:pPr>
                      <a:r>
                        <a:rPr b="0" lang="de-DE" sz="1600" spc="-1" strike="noStrike">
                          <a:solidFill>
                            <a:schemeClr val="dk1"/>
                          </a:solidFill>
                          <a:latin typeface="Arial"/>
                        </a:rPr>
                        <a:t>Vertragliche Regelung (</a:t>
                      </a:r>
                      <a:r>
                        <a:rPr b="0" i="1" lang="de-DE" sz="1600" spc="-1" strike="noStrike">
                          <a:solidFill>
                            <a:schemeClr val="dk1"/>
                          </a:solidFill>
                          <a:latin typeface="Arial"/>
                        </a:rPr>
                        <a:t>Take-or pay</a:t>
                      </a:r>
                      <a:r>
                        <a:rPr b="0" lang="de-DE" sz="1600" spc="-1" strike="noStrike">
                          <a:solidFill>
                            <a:schemeClr val="dk1"/>
                          </a:solidFill>
                          <a:latin typeface="Arial"/>
                        </a:rPr>
                        <a:t>)</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anchor="t">
                      <a:noAutofit/>
                    </a:bodyPr>
                    <a:p>
                      <a:pPr defTabSz="914400">
                        <a:lnSpc>
                          <a:spcPct val="100000"/>
                        </a:lnSpc>
                      </a:pPr>
                      <a:r>
                        <a:rPr b="0" lang="de-DE" sz="1600" spc="-1" strike="noStrike">
                          <a:solidFill>
                            <a:schemeClr val="dk1"/>
                          </a:solidFill>
                          <a:latin typeface="Arial"/>
                        </a:rPr>
                        <a:t>Zulieferer</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r h="578880">
                <a:tc>
                  <a:txBody>
                    <a:bodyPr lIns="91080" rIns="91080" anchor="t">
                      <a:noAutofit/>
                    </a:bodyPr>
                    <a:p>
                      <a:pPr defTabSz="914400">
                        <a:lnSpc>
                          <a:spcPct val="100000"/>
                        </a:lnSpc>
                      </a:pPr>
                      <a:r>
                        <a:rPr b="0" lang="de-DE" sz="1600" spc="-1" strike="noStrike">
                          <a:solidFill>
                            <a:schemeClr val="dk1"/>
                          </a:solidFill>
                          <a:latin typeface="Arial"/>
                        </a:rPr>
                        <a:t>Abnahmerisiko</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1080" rIns="91080" anchor="t">
                      <a:noAutofit/>
                    </a:bodyPr>
                    <a:p>
                      <a:pPr defTabSz="914400">
                        <a:lnSpc>
                          <a:spcPct val="100000"/>
                        </a:lnSpc>
                        <a:tabLst>
                          <a:tab algn="l" pos="0"/>
                        </a:tabLst>
                      </a:pPr>
                      <a:r>
                        <a:rPr b="0" lang="de-DE" sz="1600" spc="-1" strike="noStrike">
                          <a:solidFill>
                            <a:schemeClr val="dk1"/>
                          </a:solidFill>
                          <a:latin typeface="Arial"/>
                        </a:rPr>
                        <a:t>Vertragliche Regelung (</a:t>
                      </a:r>
                      <a:r>
                        <a:rPr b="0" i="1" lang="de-DE" sz="1600" spc="-1" strike="noStrike">
                          <a:solidFill>
                            <a:schemeClr val="dk1"/>
                          </a:solidFill>
                          <a:latin typeface="Arial"/>
                        </a:rPr>
                        <a:t>Take-or pay</a:t>
                      </a:r>
                      <a:r>
                        <a:rPr b="0" lang="de-DE" sz="1600" spc="-1" strike="noStrike">
                          <a:solidFill>
                            <a:schemeClr val="dk1"/>
                          </a:solidFill>
                          <a:latin typeface="Arial"/>
                        </a:rPr>
                        <a:t>)</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1080" rIns="91080" anchor="t">
                      <a:noAutofit/>
                    </a:bodyPr>
                    <a:p>
                      <a:pPr defTabSz="914400">
                        <a:lnSpc>
                          <a:spcPct val="100000"/>
                        </a:lnSpc>
                      </a:pPr>
                      <a:r>
                        <a:rPr b="0" lang="de-DE" sz="1600" spc="-1" strike="noStrike">
                          <a:solidFill>
                            <a:schemeClr val="dk1"/>
                          </a:solidFill>
                          <a:latin typeface="Arial"/>
                        </a:rPr>
                        <a:t>Kunden</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335160">
                <a:tc>
                  <a:txBody>
                    <a:bodyPr lIns="91080" rIns="91080" anchor="t">
                      <a:noAutofit/>
                    </a:bodyPr>
                    <a:p>
                      <a:pPr defTabSz="914400">
                        <a:lnSpc>
                          <a:spcPct val="100000"/>
                        </a:lnSpc>
                      </a:pPr>
                      <a:r>
                        <a:rPr b="0" lang="de-DE" sz="1600" spc="-1" strike="noStrike">
                          <a:solidFill>
                            <a:schemeClr val="dk1"/>
                          </a:solidFill>
                          <a:latin typeface="Arial"/>
                        </a:rPr>
                        <a:t>Performance</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anchor="t">
                      <a:noAutofit/>
                    </a:bodyPr>
                    <a:p>
                      <a:pPr defTabSz="914400">
                        <a:lnSpc>
                          <a:spcPct val="100000"/>
                        </a:lnSpc>
                      </a:pPr>
                      <a:r>
                        <a:rPr b="0" lang="de-DE" sz="1600" spc="-1" strike="noStrike">
                          <a:solidFill>
                            <a:schemeClr val="dk1"/>
                          </a:solidFill>
                          <a:latin typeface="Arial"/>
                        </a:rPr>
                        <a:t>Machbarkeitsstudie</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anchor="t">
                      <a:noAutofit/>
                    </a:bodyPr>
                    <a:p>
                      <a:pPr defTabSz="914400">
                        <a:lnSpc>
                          <a:spcPct val="100000"/>
                        </a:lnSpc>
                      </a:pPr>
                      <a:r>
                        <a:rPr b="0" lang="de-DE" sz="1600" spc="-1" strike="noStrike">
                          <a:solidFill>
                            <a:schemeClr val="dk1"/>
                          </a:solidFill>
                          <a:latin typeface="Arial"/>
                        </a:rPr>
                        <a:t>Anlagenlieferant, Sponsor</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r h="335160">
                <a:tc>
                  <a:txBody>
                    <a:bodyPr lIns="91080" rIns="91080" anchor="t">
                      <a:noAutofit/>
                    </a:bodyPr>
                    <a:p>
                      <a:pPr defTabSz="914400">
                        <a:lnSpc>
                          <a:spcPct val="100000"/>
                        </a:lnSpc>
                      </a:pPr>
                      <a:r>
                        <a:rPr b="0" lang="de-DE" sz="1600" spc="-1" strike="noStrike">
                          <a:solidFill>
                            <a:schemeClr val="dk1"/>
                          </a:solidFill>
                          <a:latin typeface="Arial"/>
                        </a:rPr>
                        <a:t>Technologierisiko</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1080" rIns="91080" anchor="t">
                      <a:noAutofit/>
                    </a:bodyPr>
                    <a:p>
                      <a:pPr defTabSz="914400">
                        <a:lnSpc>
                          <a:spcPct val="100000"/>
                        </a:lnSpc>
                      </a:pPr>
                      <a:r>
                        <a:rPr b="0" lang="de-DE" sz="1600" spc="-1" strike="noStrike">
                          <a:solidFill>
                            <a:schemeClr val="dk1"/>
                          </a:solidFill>
                          <a:latin typeface="Arial"/>
                        </a:rPr>
                        <a:t>Machbarkeitsstudie</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1080" rIns="91080" anchor="t">
                      <a:noAutofit/>
                    </a:bodyPr>
                    <a:p>
                      <a:pPr defTabSz="914400">
                        <a:lnSpc>
                          <a:spcPct val="100000"/>
                        </a:lnSpc>
                      </a:pPr>
                      <a:r>
                        <a:rPr b="0" lang="de-DE" sz="1600" spc="-1" strike="noStrike">
                          <a:solidFill>
                            <a:schemeClr val="dk1"/>
                          </a:solidFill>
                          <a:latin typeface="Arial"/>
                        </a:rPr>
                        <a:t>Anlagenlieferant, Sponsor</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335160">
                <a:tc>
                  <a:txBody>
                    <a:bodyPr lIns="91080" rIns="91080" anchor="t">
                      <a:noAutofit/>
                    </a:bodyPr>
                    <a:p>
                      <a:pPr defTabSz="914400">
                        <a:lnSpc>
                          <a:spcPct val="100000"/>
                        </a:lnSpc>
                      </a:pPr>
                      <a:r>
                        <a:rPr b="0" lang="de-DE" sz="1600" spc="-1" strike="noStrike">
                          <a:solidFill>
                            <a:schemeClr val="dk1"/>
                          </a:solidFill>
                          <a:latin typeface="Arial"/>
                        </a:rPr>
                        <a:t>Regulierungsrisiko</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anchor="t">
                      <a:noAutofit/>
                    </a:bodyPr>
                    <a:p>
                      <a:pPr defTabSz="914400">
                        <a:lnSpc>
                          <a:spcPct val="100000"/>
                        </a:lnSpc>
                      </a:pPr>
                      <a:r>
                        <a:rPr b="0" lang="de-DE" sz="1600" spc="-1" strike="noStrike">
                          <a:solidFill>
                            <a:schemeClr val="dk1"/>
                          </a:solidFill>
                          <a:latin typeface="Arial"/>
                        </a:rPr>
                        <a:t>Politisches Lobbying</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anchor="t">
                      <a:noAutofit/>
                    </a:bodyPr>
                    <a:p>
                      <a:pPr defTabSz="914400">
                        <a:lnSpc>
                          <a:spcPct val="100000"/>
                        </a:lnSpc>
                      </a:pPr>
                      <a:r>
                        <a:rPr b="0" lang="de-DE" sz="1600" spc="-1" strike="noStrike">
                          <a:solidFill>
                            <a:schemeClr val="dk1"/>
                          </a:solidFill>
                          <a:latin typeface="Arial"/>
                        </a:rPr>
                        <a:t>Sponsoren</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r h="335160">
                <a:tc>
                  <a:txBody>
                    <a:bodyPr lIns="91080" rIns="91080" anchor="t">
                      <a:noAutofit/>
                    </a:bodyPr>
                    <a:p>
                      <a:pPr defTabSz="914400">
                        <a:lnSpc>
                          <a:spcPct val="100000"/>
                        </a:lnSpc>
                      </a:pPr>
                      <a:r>
                        <a:rPr b="0" lang="de-DE" sz="1600" spc="-1" strike="noStrike">
                          <a:solidFill>
                            <a:schemeClr val="dk1"/>
                          </a:solidFill>
                          <a:latin typeface="Arial"/>
                        </a:rPr>
                        <a:t>Länderrisiko</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1080" rIns="91080" anchor="t">
                      <a:noAutofit/>
                    </a:bodyPr>
                    <a:p>
                      <a:pPr defTabSz="914400">
                        <a:lnSpc>
                          <a:spcPct val="100000"/>
                        </a:lnSpc>
                      </a:pPr>
                      <a:r>
                        <a:rPr b="0" lang="de-DE" sz="1600" spc="-1" strike="noStrike">
                          <a:solidFill>
                            <a:schemeClr val="dk1"/>
                          </a:solidFill>
                          <a:latin typeface="Arial"/>
                        </a:rPr>
                        <a:t>Länder-Rating</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1080" rIns="91080" anchor="t">
                      <a:noAutofit/>
                    </a:bodyPr>
                    <a:p>
                      <a:pPr defTabSz="914400">
                        <a:lnSpc>
                          <a:spcPct val="100000"/>
                        </a:lnSpc>
                        <a:tabLst>
                          <a:tab algn="l" pos="0"/>
                        </a:tabLst>
                      </a:pPr>
                      <a:r>
                        <a:rPr b="0" lang="de-DE" sz="1600" spc="-1" strike="noStrike">
                          <a:solidFill>
                            <a:schemeClr val="dk1"/>
                          </a:solidFill>
                          <a:latin typeface="Arial"/>
                        </a:rPr>
                        <a:t>Versicherung</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335160">
                <a:tc>
                  <a:txBody>
                    <a:bodyPr lIns="91080" rIns="91080" anchor="t">
                      <a:noAutofit/>
                    </a:bodyPr>
                    <a:p>
                      <a:pPr defTabSz="914400">
                        <a:lnSpc>
                          <a:spcPct val="100000"/>
                        </a:lnSpc>
                      </a:pPr>
                      <a:r>
                        <a:rPr b="0" lang="de-DE" sz="1600" spc="-1" strike="noStrike">
                          <a:solidFill>
                            <a:schemeClr val="dk1"/>
                          </a:solidFill>
                          <a:latin typeface="Arial"/>
                        </a:rPr>
                        <a:t>Zinsrisiko</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anchor="t">
                      <a:noAutofit/>
                    </a:bodyPr>
                    <a:p>
                      <a:pPr defTabSz="914400">
                        <a:lnSpc>
                          <a:spcPct val="100000"/>
                        </a:lnSpc>
                      </a:pPr>
                      <a:r>
                        <a:rPr b="0" lang="de-DE" sz="1600" spc="-1" strike="noStrike">
                          <a:solidFill>
                            <a:schemeClr val="dk1"/>
                          </a:solidFill>
                          <a:latin typeface="Arial"/>
                        </a:rPr>
                        <a:t>Kreditvertrag</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anchor="t">
                      <a:noAutofit/>
                    </a:bodyPr>
                    <a:p>
                      <a:pPr defTabSz="914400">
                        <a:lnSpc>
                          <a:spcPct val="100000"/>
                        </a:lnSpc>
                      </a:pPr>
                      <a:r>
                        <a:rPr b="0" lang="de-DE" sz="1600" spc="-1" strike="noStrike">
                          <a:solidFill>
                            <a:schemeClr val="dk1"/>
                          </a:solidFill>
                          <a:latin typeface="Arial"/>
                        </a:rPr>
                        <a:t>Finanzinstitute</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r h="335160">
                <a:tc>
                  <a:txBody>
                    <a:bodyPr lIns="91080" rIns="91080" anchor="t">
                      <a:noAutofit/>
                    </a:bodyPr>
                    <a:p>
                      <a:pPr defTabSz="914400">
                        <a:lnSpc>
                          <a:spcPct val="100000"/>
                        </a:lnSpc>
                      </a:pPr>
                      <a:r>
                        <a:rPr b="0" lang="de-DE" sz="1600" spc="-1" strike="noStrike">
                          <a:solidFill>
                            <a:schemeClr val="dk1"/>
                          </a:solidFill>
                          <a:latin typeface="Arial"/>
                        </a:rPr>
                        <a:t>Wechselkursrisiko</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1080" rIns="91080" anchor="t">
                      <a:noAutofit/>
                    </a:bodyPr>
                    <a:p>
                      <a:pPr defTabSz="914400">
                        <a:lnSpc>
                          <a:spcPct val="100000"/>
                        </a:lnSpc>
                      </a:pPr>
                      <a:r>
                        <a:rPr b="0" lang="de-DE" sz="1600" spc="-1" strike="noStrike">
                          <a:solidFill>
                            <a:schemeClr val="dk1"/>
                          </a:solidFill>
                          <a:latin typeface="Arial"/>
                        </a:rPr>
                        <a:t>Kreditvertrag, Swaps, …</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1080" rIns="91080" anchor="t">
                      <a:noAutofit/>
                    </a:bodyPr>
                    <a:p>
                      <a:pPr defTabSz="914400">
                        <a:lnSpc>
                          <a:spcPct val="100000"/>
                        </a:lnSpc>
                      </a:pPr>
                      <a:r>
                        <a:rPr b="0" lang="de-DE" sz="1600" spc="-1" strike="noStrike">
                          <a:solidFill>
                            <a:schemeClr val="dk1"/>
                          </a:solidFill>
                          <a:latin typeface="Arial"/>
                        </a:rPr>
                        <a:t>Finanzinstitute</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335160">
                <a:tc>
                  <a:txBody>
                    <a:bodyPr lIns="91080" rIns="91080" anchor="t">
                      <a:noAutofit/>
                    </a:bodyPr>
                    <a:p>
                      <a:pPr defTabSz="914400">
                        <a:lnSpc>
                          <a:spcPct val="100000"/>
                        </a:lnSpc>
                      </a:pPr>
                      <a:r>
                        <a:rPr b="0" lang="de-DE" sz="1600" spc="-1" strike="noStrike">
                          <a:solidFill>
                            <a:schemeClr val="dk1"/>
                          </a:solidFill>
                          <a:latin typeface="Arial"/>
                        </a:rPr>
                        <a:t>Force Majeure</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anchor="t">
                      <a:noAutofit/>
                    </a:bodyPr>
                    <a:p>
                      <a:endParaRPr b="0" lang="de-DE" sz="1600" spc="-1" strike="noStrike">
                        <a:solidFill>
                          <a:schemeClr val="dk1"/>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anchor="t">
                      <a:noAutofit/>
                    </a:bodyPr>
                    <a:p>
                      <a:pPr defTabSz="914400">
                        <a:lnSpc>
                          <a:spcPct val="100000"/>
                        </a:lnSpc>
                        <a:tabLst>
                          <a:tab algn="l" pos="0"/>
                        </a:tabLst>
                      </a:pPr>
                      <a:r>
                        <a:rPr b="0" lang="de-DE" sz="1600" spc="-1" strike="noStrike">
                          <a:solidFill>
                            <a:schemeClr val="dk1"/>
                          </a:solidFill>
                          <a:latin typeface="Arial"/>
                        </a:rPr>
                        <a:t>Versicherung</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bl>
          </a:graphicData>
        </a:graphic>
      </p:graphicFrame>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2" name="PlaceHolder 1"/>
          <p:cNvSpPr>
            <a:spLocks noGrp="1"/>
          </p:cNvSpPr>
          <p:nvPr>
            <p:ph type="title"/>
          </p:nvPr>
        </p:nvSpPr>
        <p:spPr>
          <a:xfrm>
            <a:off x="1908000" y="380880"/>
            <a:ext cx="6766920" cy="959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WACC in G20 für Solaranlagen</a:t>
            </a:r>
            <a:endParaRPr b="0" lang="en-GB" sz="2800" spc="-1" strike="noStrike">
              <a:solidFill>
                <a:srgbClr val="000000"/>
              </a:solidFill>
              <a:latin typeface="Arial"/>
            </a:endParaRPr>
          </a:p>
        </p:txBody>
      </p:sp>
      <p:sp>
        <p:nvSpPr>
          <p:cNvPr id="393" name="TextBox 4"/>
          <p:cNvSpPr/>
          <p:nvPr/>
        </p:nvSpPr>
        <p:spPr>
          <a:xfrm>
            <a:off x="4967640" y="6396480"/>
            <a:ext cx="4175640" cy="4554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GB" sz="1200" spc="-1" strike="noStrike">
                <a:solidFill>
                  <a:schemeClr val="dk1"/>
                </a:solidFill>
                <a:latin typeface="Arial"/>
              </a:rPr>
              <a:t>Quelle: International Renewable Energy Agency (IRENA)</a:t>
            </a:r>
            <a:endParaRPr b="0" lang="en-GB" sz="1200" spc="-1" strike="noStrike">
              <a:solidFill>
                <a:srgbClr val="000000"/>
              </a:solidFill>
              <a:latin typeface="Arial"/>
            </a:endParaRPr>
          </a:p>
          <a:p>
            <a:pPr>
              <a:lnSpc>
                <a:spcPct val="100000"/>
              </a:lnSpc>
            </a:pPr>
            <a:r>
              <a:rPr b="0" lang="en-GB" sz="1200" spc="-1" strike="noStrike" u="sng">
                <a:solidFill>
                  <a:schemeClr val="dk1"/>
                </a:solidFill>
                <a:uFillTx/>
                <a:latin typeface="Arial"/>
                <a:hlinkClick r:id="rId1"/>
              </a:rPr>
              <a:t>Renewable Power Generation Costs in </a:t>
            </a:r>
            <a:r>
              <a:rPr b="0" lang="en-GB" sz="1200" spc="-1" strike="noStrike" u="sng">
                <a:solidFill>
                  <a:schemeClr val="dk1"/>
                </a:solidFill>
                <a:uFillTx/>
                <a:latin typeface="Arial"/>
                <a:hlinkClick r:id="rId2"/>
              </a:rPr>
              <a:t>2020</a:t>
            </a:r>
            <a:r>
              <a:rPr b="0" lang="en-GB" sz="1200" spc="-1" strike="noStrike">
                <a:solidFill>
                  <a:schemeClr val="dk1"/>
                </a:solidFill>
                <a:latin typeface="Arial"/>
              </a:rPr>
              <a:t> (2021)</a:t>
            </a:r>
            <a:endParaRPr b="0" lang="en-GB" sz="1200" spc="-1" strike="noStrike">
              <a:solidFill>
                <a:srgbClr val="000000"/>
              </a:solidFill>
              <a:latin typeface="Arial"/>
            </a:endParaRPr>
          </a:p>
        </p:txBody>
      </p:sp>
      <p:pic>
        <p:nvPicPr>
          <p:cNvPr id="394" name="Picture 1" descr=""/>
          <p:cNvPicPr/>
          <p:nvPr/>
        </p:nvPicPr>
        <p:blipFill>
          <a:blip r:embed="rId3"/>
          <a:stretch/>
        </p:blipFill>
        <p:spPr>
          <a:xfrm>
            <a:off x="1331640" y="1523160"/>
            <a:ext cx="6821640" cy="4814280"/>
          </a:xfrm>
          <a:prstGeom prst="rect">
            <a:avLst/>
          </a:prstGeom>
          <a:ln w="0">
            <a:noFill/>
          </a:ln>
        </p:spPr>
      </p:pic>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5" name="PlaceHolder 1"/>
          <p:cNvSpPr>
            <a:spLocks noGrp="1"/>
          </p:cNvSpPr>
          <p:nvPr>
            <p:ph type="title"/>
          </p:nvPr>
        </p:nvSpPr>
        <p:spPr>
          <a:xfrm>
            <a:off x="1908000" y="380880"/>
            <a:ext cx="6766920" cy="959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Forwards, Futures, Options, Swaps</a:t>
            </a:r>
            <a:endParaRPr b="0" lang="en-GB" sz="2800" spc="-1" strike="noStrike">
              <a:solidFill>
                <a:srgbClr val="000000"/>
              </a:solidFill>
              <a:latin typeface="Arial"/>
            </a:endParaRPr>
          </a:p>
        </p:txBody>
      </p:sp>
      <p:sp>
        <p:nvSpPr>
          <p:cNvPr id="396" name="Rectangle 3"/>
          <p:cNvSpPr/>
          <p:nvPr/>
        </p:nvSpPr>
        <p:spPr>
          <a:xfrm>
            <a:off x="2187720" y="1526760"/>
            <a:ext cx="6604920" cy="466344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90000"/>
              </a:lnSpc>
              <a:spcBef>
                <a:spcPts val="320"/>
              </a:spcBef>
              <a:tabLst>
                <a:tab algn="l" pos="0"/>
              </a:tabLst>
            </a:pPr>
            <a:r>
              <a:rPr b="1" lang="de-DE" sz="1600" spc="-1" strike="noStrike">
                <a:solidFill>
                  <a:schemeClr val="dk1"/>
                </a:solidFill>
                <a:latin typeface="Times New Roman"/>
              </a:rPr>
              <a:t>	</a:t>
            </a:r>
            <a:r>
              <a:rPr b="1" lang="de-DE" sz="1600" spc="-1" strike="noStrike">
                <a:solidFill>
                  <a:srgbClr val="c00000"/>
                </a:solidFill>
                <a:latin typeface="Arial"/>
              </a:rPr>
              <a:t>Finanzinstrumente </a:t>
            </a:r>
            <a:r>
              <a:rPr b="0" lang="de-DE" sz="1600" spc="-1" strike="noStrike">
                <a:solidFill>
                  <a:schemeClr val="dk1"/>
                </a:solidFill>
                <a:latin typeface="Arial"/>
              </a:rPr>
              <a:t>wie Forwards, Futures, Optionen und Swaps werden benutzt, um Preisrisiken abzusichern.</a:t>
            </a:r>
            <a:endParaRPr b="0" lang="en-GB" sz="1600" spc="-1" strike="noStrike">
              <a:solidFill>
                <a:srgbClr val="000000"/>
              </a:solidFill>
              <a:latin typeface="Arial"/>
            </a:endParaRPr>
          </a:p>
          <a:p>
            <a:pPr marL="343080" indent="-343080">
              <a:lnSpc>
                <a:spcPct val="90000"/>
              </a:lnSpc>
              <a:spcBef>
                <a:spcPts val="320"/>
              </a:spcBef>
              <a:tabLst>
                <a:tab algn="l" pos="0"/>
              </a:tabLst>
            </a:pPr>
            <a:endParaRPr b="0" lang="en-GB" sz="1600" spc="-1" strike="noStrike">
              <a:solidFill>
                <a:srgbClr val="000000"/>
              </a:solidFill>
              <a:latin typeface="Arial"/>
            </a:endParaRPr>
          </a:p>
          <a:p>
            <a:pPr marL="343080" indent="-343080">
              <a:lnSpc>
                <a:spcPct val="90000"/>
              </a:lnSpc>
              <a:spcBef>
                <a:spcPts val="320"/>
              </a:spcBef>
              <a:tabLst>
                <a:tab algn="l" pos="0"/>
              </a:tabLst>
            </a:pPr>
            <a:r>
              <a:rPr b="1" lang="de-DE" sz="1600" spc="-1" strike="noStrike">
                <a:solidFill>
                  <a:srgbClr val="c00000"/>
                </a:solidFill>
                <a:latin typeface="Arial"/>
              </a:rPr>
              <a:t>	</a:t>
            </a:r>
            <a:r>
              <a:rPr b="1" lang="de-DE" sz="1600" spc="-1" strike="noStrike">
                <a:solidFill>
                  <a:srgbClr val="c00000"/>
                </a:solidFill>
                <a:latin typeface="Arial"/>
              </a:rPr>
              <a:t>Spothandel</a:t>
            </a:r>
            <a:r>
              <a:rPr b="0" lang="de-DE" sz="1600" spc="-1" strike="noStrike">
                <a:solidFill>
                  <a:schemeClr val="dk1"/>
                </a:solidFill>
                <a:latin typeface="Arial"/>
              </a:rPr>
              <a:t>: Lieferung und Bezahlung erfolgen im unmittelbarem zeitlichen Zusammenhang mit dem Abschluss des Kaufvertrags</a:t>
            </a:r>
            <a:endParaRPr b="0" lang="en-GB" sz="1600" spc="-1" strike="noStrike">
              <a:solidFill>
                <a:srgbClr val="000000"/>
              </a:solidFill>
              <a:latin typeface="Arial"/>
            </a:endParaRPr>
          </a:p>
          <a:p>
            <a:pPr marL="343080" indent="-343080">
              <a:lnSpc>
                <a:spcPct val="90000"/>
              </a:lnSpc>
              <a:spcBef>
                <a:spcPts val="320"/>
              </a:spcBef>
              <a:tabLst>
                <a:tab algn="l" pos="0"/>
              </a:tabLst>
            </a:pPr>
            <a:br>
              <a:rPr sz="1600"/>
            </a:br>
            <a:endParaRPr b="0" lang="en-GB" sz="1600" spc="-1" strike="noStrike">
              <a:solidFill>
                <a:srgbClr val="000000"/>
              </a:solidFill>
              <a:latin typeface="Arial"/>
            </a:endParaRPr>
          </a:p>
          <a:p>
            <a:pPr marL="343080" indent="-343080">
              <a:lnSpc>
                <a:spcPct val="90000"/>
              </a:lnSpc>
              <a:spcBef>
                <a:spcPts val="320"/>
              </a:spcBef>
              <a:tabLst>
                <a:tab algn="l" pos="0"/>
              </a:tabLst>
            </a:pPr>
            <a:r>
              <a:rPr b="1" lang="de-DE" sz="1600" spc="-1" strike="noStrike">
                <a:solidFill>
                  <a:schemeClr val="dk1"/>
                </a:solidFill>
                <a:latin typeface="Arial"/>
              </a:rPr>
              <a:t>	</a:t>
            </a:r>
            <a:r>
              <a:rPr b="1" lang="de-DE" sz="1600" spc="-1" strike="noStrike">
                <a:solidFill>
                  <a:srgbClr val="c00000"/>
                </a:solidFill>
                <a:latin typeface="Arial"/>
              </a:rPr>
              <a:t>Forwards</a:t>
            </a:r>
            <a:r>
              <a:rPr b="0" lang="de-DE" sz="1600" spc="-1" strike="noStrike">
                <a:solidFill>
                  <a:schemeClr val="dk1"/>
                </a:solidFill>
                <a:latin typeface="Arial"/>
              </a:rPr>
              <a:t>: Lieferkonditionen (Menge, Preis, Lieferort, Liefer- und Zahlungszeitpunkt) werden bei Abschluss des Kaufvertrags festgelegt, Lieferung und Bezahlung erfolgen zu einem späteren Zeitpunkt (</a:t>
            </a:r>
            <a:r>
              <a:rPr b="0" i="1" lang="de-DE" sz="1600" spc="-1" strike="noStrike">
                <a:solidFill>
                  <a:schemeClr val="dk1"/>
                </a:solidFill>
                <a:latin typeface="Arial"/>
              </a:rPr>
              <a:t>Settlement</a:t>
            </a:r>
            <a:r>
              <a:rPr b="0" lang="de-DE" sz="1600" spc="-1" strike="noStrike">
                <a:solidFill>
                  <a:schemeClr val="dk1"/>
                </a:solidFill>
                <a:latin typeface="Arial"/>
              </a:rPr>
              <a:t>)</a:t>
            </a:r>
            <a:br>
              <a:rPr sz="1600"/>
            </a:br>
            <a:endParaRPr b="0" lang="en-GB" sz="1600" spc="-1" strike="noStrike">
              <a:solidFill>
                <a:srgbClr val="000000"/>
              </a:solidFill>
              <a:latin typeface="Arial"/>
            </a:endParaRPr>
          </a:p>
          <a:p>
            <a:pPr marL="343080" indent="-343080">
              <a:lnSpc>
                <a:spcPct val="90000"/>
              </a:lnSpc>
              <a:spcBef>
                <a:spcPts val="320"/>
              </a:spcBef>
              <a:tabLst>
                <a:tab algn="l" pos="0"/>
              </a:tabLst>
            </a:pPr>
            <a:endParaRPr b="0" lang="en-GB" sz="1600" spc="-1" strike="noStrike">
              <a:solidFill>
                <a:srgbClr val="000000"/>
              </a:solidFill>
              <a:latin typeface="Arial"/>
            </a:endParaRPr>
          </a:p>
          <a:p>
            <a:pPr marL="343080" indent="-343080">
              <a:lnSpc>
                <a:spcPct val="90000"/>
              </a:lnSpc>
              <a:spcBef>
                <a:spcPts val="320"/>
              </a:spcBef>
              <a:tabLst>
                <a:tab algn="l" pos="0"/>
              </a:tabLst>
            </a:pPr>
            <a:r>
              <a:rPr b="1" lang="de-DE" sz="1600" spc="-1" strike="noStrike">
                <a:solidFill>
                  <a:schemeClr val="dk1"/>
                </a:solidFill>
                <a:latin typeface="Arial"/>
              </a:rPr>
              <a:t>	</a:t>
            </a:r>
            <a:r>
              <a:rPr b="1" lang="de-DE" sz="1600" spc="-1" strike="noStrike">
                <a:solidFill>
                  <a:srgbClr val="c00000"/>
                </a:solidFill>
                <a:latin typeface="Arial"/>
              </a:rPr>
              <a:t>Futures</a:t>
            </a:r>
            <a:r>
              <a:rPr b="0" lang="de-DE" sz="1600" spc="-1" strike="noStrike">
                <a:solidFill>
                  <a:schemeClr val="dk1"/>
                </a:solidFill>
                <a:latin typeface="Arial"/>
              </a:rPr>
              <a:t>: wie Forwards, aber standardisiert und an der Börse gehandelt</a:t>
            </a:r>
            <a:br>
              <a:rPr sz="1600"/>
            </a:br>
            <a:endParaRPr b="0" lang="en-GB" sz="1600" spc="-1" strike="noStrike">
              <a:solidFill>
                <a:srgbClr val="000000"/>
              </a:solidFill>
              <a:latin typeface="Arial"/>
            </a:endParaRPr>
          </a:p>
          <a:p>
            <a:pPr marL="343080" indent="-343080">
              <a:lnSpc>
                <a:spcPct val="90000"/>
              </a:lnSpc>
              <a:spcBef>
                <a:spcPts val="320"/>
              </a:spcBef>
              <a:tabLst>
                <a:tab algn="l" pos="0"/>
              </a:tabLst>
            </a:pPr>
            <a:r>
              <a:rPr b="1" lang="de-DE" sz="1600" spc="-1" strike="noStrike">
                <a:solidFill>
                  <a:schemeClr val="dk1"/>
                </a:solidFill>
                <a:latin typeface="Arial"/>
              </a:rPr>
              <a:t>	</a:t>
            </a:r>
            <a:r>
              <a:rPr b="1" lang="de-DE" sz="1600" spc="-1" strike="noStrike">
                <a:solidFill>
                  <a:srgbClr val="c00000"/>
                </a:solidFill>
                <a:latin typeface="Arial"/>
              </a:rPr>
              <a:t>Call-Option</a:t>
            </a:r>
            <a:r>
              <a:rPr b="0" lang="de-DE" sz="1600" spc="-1" strike="noStrike">
                <a:solidFill>
                  <a:schemeClr val="dk1"/>
                </a:solidFill>
                <a:latin typeface="Arial"/>
              </a:rPr>
              <a:t>: wie Forward/Future, doch Käufer muss nicht kaufen</a:t>
            </a:r>
            <a:br>
              <a:rPr sz="1600"/>
            </a:br>
            <a:endParaRPr b="0" lang="en-GB" sz="1600" spc="-1" strike="noStrike">
              <a:solidFill>
                <a:srgbClr val="000000"/>
              </a:solidFill>
              <a:latin typeface="Arial"/>
            </a:endParaRPr>
          </a:p>
          <a:p>
            <a:pPr marL="343080" indent="-343080">
              <a:lnSpc>
                <a:spcPct val="90000"/>
              </a:lnSpc>
              <a:spcBef>
                <a:spcPts val="320"/>
              </a:spcBef>
              <a:tabLst>
                <a:tab algn="l" pos="0"/>
              </a:tabLst>
            </a:pPr>
            <a:r>
              <a:rPr b="1" lang="de-DE" sz="1600" spc="-1" strike="noStrike">
                <a:solidFill>
                  <a:schemeClr val="dk1"/>
                </a:solidFill>
                <a:latin typeface="Arial"/>
              </a:rPr>
              <a:t>	</a:t>
            </a:r>
            <a:r>
              <a:rPr b="1" lang="de-DE" sz="1600" spc="-1" strike="noStrike">
                <a:solidFill>
                  <a:srgbClr val="c00000"/>
                </a:solidFill>
                <a:latin typeface="Arial"/>
              </a:rPr>
              <a:t>Put-Option</a:t>
            </a:r>
            <a:r>
              <a:rPr b="0" lang="de-DE" sz="1600" spc="-1" strike="noStrike">
                <a:solidFill>
                  <a:schemeClr val="dk1"/>
                </a:solidFill>
                <a:latin typeface="Arial"/>
              </a:rPr>
              <a:t>: wie Forward/Future, doch Verkäufer muss nicht liefern</a:t>
            </a:r>
            <a:br>
              <a:rPr sz="1600"/>
            </a:br>
            <a:endParaRPr b="0" lang="en-GB" sz="1600" spc="-1" strike="noStrike">
              <a:solidFill>
                <a:srgbClr val="000000"/>
              </a:solidFill>
              <a:latin typeface="Arial"/>
            </a:endParaRPr>
          </a:p>
          <a:p>
            <a:pPr marL="343080" indent="-343080">
              <a:lnSpc>
                <a:spcPct val="90000"/>
              </a:lnSpc>
              <a:spcBef>
                <a:spcPts val="320"/>
              </a:spcBef>
              <a:tabLst>
                <a:tab algn="l" pos="0"/>
              </a:tabLst>
            </a:pPr>
            <a:r>
              <a:rPr b="1" lang="de-DE" sz="1600" spc="-1" strike="noStrike">
                <a:solidFill>
                  <a:schemeClr val="dk1"/>
                </a:solidFill>
                <a:latin typeface="Arial"/>
              </a:rPr>
              <a:t>	</a:t>
            </a:r>
            <a:r>
              <a:rPr b="1" lang="de-DE" sz="1600" spc="-1" strike="noStrike">
                <a:solidFill>
                  <a:srgbClr val="c00000"/>
                </a:solidFill>
                <a:latin typeface="Arial"/>
              </a:rPr>
              <a:t>Swap</a:t>
            </a:r>
            <a:r>
              <a:rPr b="0" lang="de-DE" sz="1600" spc="-1" strike="noStrike">
                <a:solidFill>
                  <a:schemeClr val="dk1"/>
                </a:solidFill>
                <a:latin typeface="Arial"/>
              </a:rPr>
              <a:t>: Kombination von zwei (oder mehr) Verträgen</a:t>
            </a:r>
            <a:endParaRPr b="0" lang="en-GB" sz="1600" spc="-1" strike="noStrike">
              <a:solidFill>
                <a:srgbClr val="000000"/>
              </a:solidFill>
              <a:latin typeface="Arial"/>
            </a:endParaRPr>
          </a:p>
        </p:txBody>
      </p:sp>
      <p:sp>
        <p:nvSpPr>
          <p:cNvPr id="397" name="Text Box 4"/>
          <p:cNvSpPr/>
          <p:nvPr/>
        </p:nvSpPr>
        <p:spPr>
          <a:xfrm>
            <a:off x="730440" y="2316240"/>
            <a:ext cx="1294560" cy="638280"/>
          </a:xfrm>
          <a:prstGeom prst="rect">
            <a:avLst/>
          </a:prstGeom>
          <a:solidFill>
            <a:srgbClr val="ffffa3"/>
          </a:solidFill>
          <a:ln w="0">
            <a:noFill/>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a:solidFill>
                  <a:schemeClr val="dk1"/>
                </a:solidFill>
                <a:latin typeface="Arial"/>
              </a:rPr>
              <a:t>Kassa-</a:t>
            </a:r>
            <a:br>
              <a:rPr sz="1800"/>
            </a:br>
            <a:r>
              <a:rPr b="0" lang="de-DE" sz="1800" spc="-1" strike="noStrike">
                <a:solidFill>
                  <a:schemeClr val="dk1"/>
                </a:solidFill>
                <a:latin typeface="Arial"/>
              </a:rPr>
              <a:t>Geschäfte</a:t>
            </a:r>
            <a:endParaRPr b="0" lang="en-GB" sz="1800" spc="-1" strike="noStrike">
              <a:solidFill>
                <a:srgbClr val="000000"/>
              </a:solidFill>
              <a:latin typeface="Arial"/>
            </a:endParaRPr>
          </a:p>
        </p:txBody>
      </p:sp>
      <p:sp>
        <p:nvSpPr>
          <p:cNvPr id="398" name="Text Box 5"/>
          <p:cNvSpPr/>
          <p:nvPr/>
        </p:nvSpPr>
        <p:spPr>
          <a:xfrm>
            <a:off x="713880" y="3360600"/>
            <a:ext cx="1294560" cy="638280"/>
          </a:xfrm>
          <a:prstGeom prst="rect">
            <a:avLst/>
          </a:prstGeom>
          <a:solidFill>
            <a:srgbClr val="ffffa3"/>
          </a:solidFill>
          <a:ln w="0">
            <a:noFill/>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a:solidFill>
                  <a:schemeClr val="dk1"/>
                </a:solidFill>
                <a:latin typeface="Arial"/>
              </a:rPr>
              <a:t>Termin-</a:t>
            </a:r>
            <a:br>
              <a:rPr sz="1800"/>
            </a:br>
            <a:r>
              <a:rPr b="0" lang="de-DE" sz="1800" spc="-1" strike="noStrike">
                <a:solidFill>
                  <a:schemeClr val="dk1"/>
                </a:solidFill>
                <a:latin typeface="Arial"/>
              </a:rPr>
              <a:t>Geschäfte</a:t>
            </a:r>
            <a:endParaRPr b="0" lang="en-GB" sz="1800" spc="-1" strike="noStrike">
              <a:solidFill>
                <a:srgbClr val="000000"/>
              </a:solidFill>
              <a:latin typeface="Arial"/>
            </a:endParaRPr>
          </a:p>
        </p:txBody>
      </p:sp>
      <p:sp>
        <p:nvSpPr>
          <p:cNvPr id="399" name="Text Box 6"/>
          <p:cNvSpPr/>
          <p:nvPr/>
        </p:nvSpPr>
        <p:spPr>
          <a:xfrm>
            <a:off x="710640" y="5046480"/>
            <a:ext cx="1294560" cy="638280"/>
          </a:xfrm>
          <a:prstGeom prst="rect">
            <a:avLst/>
          </a:prstGeom>
          <a:solidFill>
            <a:srgbClr val="ffffa3"/>
          </a:solidFill>
          <a:ln w="0">
            <a:noFill/>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a:solidFill>
                  <a:schemeClr val="dk1"/>
                </a:solidFill>
                <a:latin typeface="Arial"/>
              </a:rPr>
              <a:t>Derivate-</a:t>
            </a:r>
            <a:br>
              <a:rPr sz="1800"/>
            </a:br>
            <a:r>
              <a:rPr b="0" lang="de-DE" sz="1800" spc="-1" strike="noStrike">
                <a:solidFill>
                  <a:schemeClr val="dk1"/>
                </a:solidFill>
                <a:latin typeface="Arial"/>
              </a:rPr>
              <a:t>Geschäfte</a:t>
            </a:r>
            <a:endParaRPr b="0" lang="en-GB" sz="1800" spc="-1" strike="noStrike">
              <a:solidFill>
                <a:srgbClr val="000000"/>
              </a:solidFill>
              <a:latin typeface="Arial"/>
            </a:endParaRPr>
          </a:p>
        </p:txBody>
      </p:sp>
      <p:sp>
        <p:nvSpPr>
          <p:cNvPr id="400" name="AutoShape 7"/>
          <p:cNvSpPr/>
          <p:nvPr/>
        </p:nvSpPr>
        <p:spPr>
          <a:xfrm>
            <a:off x="2168280" y="4725000"/>
            <a:ext cx="126360" cy="1650240"/>
          </a:xfrm>
          <a:prstGeom prst="leftBrace">
            <a:avLst>
              <a:gd name="adj1" fmla="val 108333"/>
              <a:gd name="adj2" fmla="val 50000"/>
            </a:avLst>
          </a:prstGeom>
          <a:noFill/>
          <a:ln w="25400">
            <a:solidFill>
              <a:srgbClr val="000000"/>
            </a:solidFill>
            <a:round/>
          </a:ln>
        </p:spPr>
        <p:style>
          <a:lnRef idx="0"/>
          <a:fillRef idx="0"/>
          <a:effectRef idx="0"/>
          <a:fontRef idx="minor"/>
        </p:style>
        <p:txBody>
          <a:bodyPr wrap="none" lIns="90000" rIns="90000" tIns="45000" bIns="45000" anchor="ctr">
            <a:noAutofit/>
          </a:bodyPr>
          <a:p>
            <a:pPr>
              <a:lnSpc>
                <a:spcPct val="100000"/>
              </a:lnSpc>
            </a:pPr>
            <a:endParaRPr b="0" lang="de-DE" sz="2400" spc="-1" strike="noStrike">
              <a:solidFill>
                <a:schemeClr val="dk1"/>
              </a:solidFill>
              <a:latin typeface="Book Antiqua"/>
            </a:endParaRPr>
          </a:p>
        </p:txBody>
      </p:sp>
      <p:sp>
        <p:nvSpPr>
          <p:cNvPr id="401" name="Rectangle 3"/>
          <p:cNvSpPr/>
          <p:nvPr/>
        </p:nvSpPr>
        <p:spPr>
          <a:xfrm>
            <a:off x="251640" y="1540440"/>
            <a:ext cx="7272000" cy="466344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90000"/>
              </a:lnSpc>
              <a:spcBef>
                <a:spcPts val="320"/>
              </a:spcBef>
              <a:tabLst>
                <a:tab algn="l" pos="0"/>
              </a:tabLst>
            </a:pPr>
            <a:endParaRPr b="0" lang="de-DE" sz="1600" spc="-1" strike="noStrike">
              <a:solidFill>
                <a:schemeClr val="dk1"/>
              </a:solidFill>
              <a:latin typeface="Arial"/>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2" name="PlaceHolder 1"/>
          <p:cNvSpPr>
            <a:spLocks noGrp="1"/>
          </p:cNvSpPr>
          <p:nvPr>
            <p:ph type="title"/>
          </p:nvPr>
        </p:nvSpPr>
        <p:spPr>
          <a:xfrm>
            <a:off x="1909800" y="380880"/>
            <a:ext cx="6765120" cy="959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Begrifflichkeiten bei Fowards und Futures</a:t>
            </a:r>
            <a:endParaRPr b="0" lang="en-GB" sz="2800" spc="-1" strike="noStrike">
              <a:solidFill>
                <a:srgbClr val="000000"/>
              </a:solidFill>
              <a:latin typeface="Arial"/>
            </a:endParaRPr>
          </a:p>
        </p:txBody>
      </p:sp>
      <p:sp>
        <p:nvSpPr>
          <p:cNvPr id="403" name="Rectangle 3"/>
          <p:cNvSpPr/>
          <p:nvPr/>
        </p:nvSpPr>
        <p:spPr>
          <a:xfrm>
            <a:off x="2051640" y="1908000"/>
            <a:ext cx="6695280" cy="494928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95000"/>
              </a:lnSpc>
              <a:spcBef>
                <a:spcPts val="561"/>
              </a:spcBef>
              <a:buClr>
                <a:srgbClr val="cc3300"/>
              </a:buClr>
              <a:buFont typeface="Symbol" charset="2"/>
              <a:buChar char=""/>
            </a:pPr>
            <a:r>
              <a:rPr b="1" lang="de-DE" sz="1600" spc="-1" strike="noStrike">
                <a:solidFill>
                  <a:srgbClr val="c00000"/>
                </a:solidFill>
                <a:latin typeface="Arial"/>
              </a:rPr>
              <a:t>Kontraktgröße</a:t>
            </a:r>
            <a:endParaRPr b="0" lang="en-GB" sz="1600" spc="-1" strike="noStrike">
              <a:solidFill>
                <a:srgbClr val="000000"/>
              </a:solidFill>
              <a:latin typeface="Arial"/>
            </a:endParaRPr>
          </a:p>
          <a:p>
            <a:pPr>
              <a:lnSpc>
                <a:spcPct val="95000"/>
              </a:lnSpc>
              <a:spcBef>
                <a:spcPts val="561"/>
              </a:spcBef>
            </a:pPr>
            <a:endParaRPr b="0" lang="en-GB" sz="1600" spc="-1" strike="noStrike">
              <a:solidFill>
                <a:srgbClr val="000000"/>
              </a:solidFill>
              <a:latin typeface="Arial"/>
            </a:endParaRPr>
          </a:p>
          <a:p>
            <a:pPr marL="343080" indent="-343080">
              <a:lnSpc>
                <a:spcPct val="95000"/>
              </a:lnSpc>
              <a:spcBef>
                <a:spcPts val="561"/>
              </a:spcBef>
              <a:buClr>
                <a:srgbClr val="cc3300"/>
              </a:buClr>
              <a:buFont typeface="Symbol" charset="2"/>
              <a:buChar char=""/>
            </a:pPr>
            <a:r>
              <a:rPr b="1" lang="de-DE" sz="1600" spc="-1" strike="noStrike">
                <a:solidFill>
                  <a:srgbClr val="c00000"/>
                </a:solidFill>
                <a:latin typeface="Arial"/>
              </a:rPr>
              <a:t>Basiswert </a:t>
            </a:r>
            <a:r>
              <a:rPr b="0" lang="de-DE" sz="1600" spc="-1" strike="noStrike">
                <a:solidFill>
                  <a:schemeClr val="dk1"/>
                </a:solidFill>
                <a:latin typeface="Arial"/>
              </a:rPr>
              <a:t>(Zugrundeliegendes Objekt, </a:t>
            </a:r>
            <a:r>
              <a:rPr b="0" i="1" lang="de-DE" sz="1600" spc="-1" strike="noStrike">
                <a:solidFill>
                  <a:schemeClr val="dk1"/>
                </a:solidFill>
                <a:latin typeface="Arial"/>
              </a:rPr>
              <a:t>Underlying</a:t>
            </a:r>
            <a:r>
              <a:rPr b="0" lang="de-DE" sz="1600" spc="-1" strike="noStrike">
                <a:solidFill>
                  <a:schemeClr val="dk1"/>
                </a:solidFill>
                <a:latin typeface="Arial"/>
              </a:rPr>
              <a:t>)</a:t>
            </a:r>
            <a:endParaRPr b="0" lang="en-GB" sz="1600" spc="-1" strike="noStrike">
              <a:solidFill>
                <a:srgbClr val="000000"/>
              </a:solidFill>
              <a:latin typeface="Arial"/>
            </a:endParaRPr>
          </a:p>
          <a:p>
            <a:pPr>
              <a:lnSpc>
                <a:spcPct val="95000"/>
              </a:lnSpc>
              <a:spcBef>
                <a:spcPts val="561"/>
              </a:spcBef>
            </a:pPr>
            <a:endParaRPr b="0" lang="en-GB" sz="1600" spc="-1" strike="noStrike">
              <a:solidFill>
                <a:srgbClr val="000000"/>
              </a:solidFill>
              <a:latin typeface="Arial"/>
            </a:endParaRPr>
          </a:p>
          <a:p>
            <a:pPr marL="343080" indent="-343080">
              <a:lnSpc>
                <a:spcPct val="95000"/>
              </a:lnSpc>
              <a:spcBef>
                <a:spcPts val="561"/>
              </a:spcBef>
              <a:buClr>
                <a:srgbClr val="cc3300"/>
              </a:buClr>
              <a:buFont typeface="Symbol" charset="2"/>
              <a:buChar char=""/>
            </a:pPr>
            <a:r>
              <a:rPr b="1" lang="de-DE" sz="1600" spc="-1" strike="noStrike">
                <a:solidFill>
                  <a:srgbClr val="c00000"/>
                </a:solidFill>
                <a:latin typeface="Arial"/>
              </a:rPr>
              <a:t>Ausübungspreis </a:t>
            </a:r>
            <a:r>
              <a:rPr b="0" lang="de-DE" sz="1600" spc="-1" strike="noStrike">
                <a:solidFill>
                  <a:schemeClr val="dk1"/>
                </a:solidFill>
                <a:latin typeface="Arial"/>
              </a:rPr>
              <a:t>(</a:t>
            </a:r>
            <a:r>
              <a:rPr b="0" i="1" lang="de-DE" sz="1600" spc="-1" strike="noStrike">
                <a:solidFill>
                  <a:schemeClr val="dk1"/>
                </a:solidFill>
                <a:latin typeface="Arial"/>
              </a:rPr>
              <a:t>Strike-Price</a:t>
            </a:r>
            <a:r>
              <a:rPr b="0" lang="de-DE" sz="1600" spc="-1" strike="noStrike">
                <a:solidFill>
                  <a:schemeClr val="dk1"/>
                </a:solidFill>
                <a:latin typeface="Arial"/>
              </a:rPr>
              <a:t>)</a:t>
            </a:r>
            <a:endParaRPr b="0" lang="en-GB" sz="1600" spc="-1" strike="noStrike">
              <a:solidFill>
                <a:srgbClr val="000000"/>
              </a:solidFill>
              <a:latin typeface="Arial"/>
            </a:endParaRPr>
          </a:p>
          <a:p>
            <a:pPr>
              <a:lnSpc>
                <a:spcPct val="95000"/>
              </a:lnSpc>
              <a:spcBef>
                <a:spcPts val="561"/>
              </a:spcBef>
            </a:pPr>
            <a:endParaRPr b="0" lang="en-GB" sz="1600" spc="-1" strike="noStrike">
              <a:solidFill>
                <a:srgbClr val="000000"/>
              </a:solidFill>
              <a:latin typeface="Arial"/>
            </a:endParaRPr>
          </a:p>
          <a:p>
            <a:pPr marL="343080" indent="-343080">
              <a:lnSpc>
                <a:spcPct val="95000"/>
              </a:lnSpc>
              <a:spcBef>
                <a:spcPts val="561"/>
              </a:spcBef>
              <a:buClr>
                <a:srgbClr val="cc3300"/>
              </a:buClr>
              <a:buFont typeface="Symbol" charset="2"/>
              <a:buChar char=""/>
            </a:pPr>
            <a:r>
              <a:rPr b="1" lang="de-DE" sz="1600" spc="-1" strike="noStrike">
                <a:solidFill>
                  <a:srgbClr val="c00000"/>
                </a:solidFill>
                <a:latin typeface="Arial"/>
              </a:rPr>
              <a:t>Fälligkeit</a:t>
            </a:r>
            <a:endParaRPr b="0" lang="en-GB" sz="1600" spc="-1" strike="noStrike">
              <a:solidFill>
                <a:srgbClr val="000000"/>
              </a:solidFill>
              <a:latin typeface="Arial"/>
            </a:endParaRPr>
          </a:p>
          <a:p>
            <a:pPr>
              <a:lnSpc>
                <a:spcPct val="95000"/>
              </a:lnSpc>
              <a:spcBef>
                <a:spcPts val="490"/>
              </a:spcBef>
            </a:pPr>
            <a:endParaRPr b="0" lang="en-GB" sz="1400" spc="-1" strike="noStrike">
              <a:solidFill>
                <a:srgbClr val="000000"/>
              </a:solidFill>
              <a:latin typeface="Arial"/>
            </a:endParaRPr>
          </a:p>
          <a:p>
            <a:pPr marL="343080" indent="-343080">
              <a:lnSpc>
                <a:spcPct val="95000"/>
              </a:lnSpc>
              <a:spcBef>
                <a:spcPts val="561"/>
              </a:spcBef>
              <a:buClr>
                <a:srgbClr val="cc3300"/>
              </a:buClr>
              <a:buFont typeface="Symbol" charset="2"/>
              <a:buChar char=""/>
            </a:pPr>
            <a:r>
              <a:rPr b="1" lang="de-DE" sz="1600" spc="-1" strike="noStrike">
                <a:solidFill>
                  <a:srgbClr val="c00000"/>
                </a:solidFill>
                <a:latin typeface="Arial"/>
              </a:rPr>
              <a:t>Long Position</a:t>
            </a:r>
            <a:r>
              <a:rPr b="0" lang="de-DE" sz="1600" spc="-1" strike="noStrike">
                <a:solidFill>
                  <a:schemeClr val="dk1"/>
                </a:solidFill>
                <a:latin typeface="Arial"/>
              </a:rPr>
              <a:t>: Inhaber einer Long-Position hat mit steigendem Kurswert des </a:t>
            </a:r>
            <a:r>
              <a:rPr b="0" i="1" lang="de-DE" sz="1600" spc="-1" strike="noStrike">
                <a:solidFill>
                  <a:schemeClr val="dk1"/>
                </a:solidFill>
                <a:latin typeface="Arial"/>
              </a:rPr>
              <a:t>Underlyings</a:t>
            </a:r>
            <a:r>
              <a:rPr b="0" lang="de-DE" sz="1600" spc="-1" strike="noStrike">
                <a:solidFill>
                  <a:schemeClr val="dk1"/>
                </a:solidFill>
                <a:latin typeface="Arial"/>
              </a:rPr>
              <a:t> Vorteile</a:t>
            </a:r>
            <a:endParaRPr b="0" lang="en-GB" sz="1600" spc="-1" strike="noStrike">
              <a:solidFill>
                <a:srgbClr val="000000"/>
              </a:solidFill>
              <a:latin typeface="Arial"/>
            </a:endParaRPr>
          </a:p>
          <a:p>
            <a:pPr>
              <a:lnSpc>
                <a:spcPct val="95000"/>
              </a:lnSpc>
              <a:spcBef>
                <a:spcPts val="561"/>
              </a:spcBef>
            </a:pPr>
            <a:endParaRPr b="0" lang="en-GB" sz="1600" spc="-1" strike="noStrike">
              <a:solidFill>
                <a:srgbClr val="000000"/>
              </a:solidFill>
              <a:latin typeface="Arial"/>
            </a:endParaRPr>
          </a:p>
          <a:p>
            <a:pPr marL="343080" indent="-343080">
              <a:lnSpc>
                <a:spcPct val="95000"/>
              </a:lnSpc>
              <a:spcBef>
                <a:spcPts val="561"/>
              </a:spcBef>
              <a:buClr>
                <a:srgbClr val="cc3300"/>
              </a:buClr>
              <a:buFont typeface="Symbol" charset="2"/>
              <a:buChar char=""/>
            </a:pPr>
            <a:r>
              <a:rPr b="1" lang="de-DE" sz="1600" spc="-1" strike="noStrike">
                <a:solidFill>
                  <a:srgbClr val="c00000"/>
                </a:solidFill>
                <a:latin typeface="Arial"/>
              </a:rPr>
              <a:t>Short position</a:t>
            </a:r>
            <a:r>
              <a:rPr b="0" lang="de-DE" sz="1600" spc="-1" strike="noStrike">
                <a:solidFill>
                  <a:schemeClr val="dk1"/>
                </a:solidFill>
                <a:latin typeface="Arial"/>
              </a:rPr>
              <a:t>: Inhaber einer Short-Position hat mit steigendem Kurswert des </a:t>
            </a:r>
            <a:r>
              <a:rPr b="0" i="1" lang="de-DE" sz="1600" spc="-1" strike="noStrike">
                <a:solidFill>
                  <a:schemeClr val="dk1"/>
                </a:solidFill>
                <a:latin typeface="Arial"/>
              </a:rPr>
              <a:t>Underlyings </a:t>
            </a:r>
            <a:r>
              <a:rPr b="0" lang="de-DE" sz="1600" spc="-1" strike="noStrike">
                <a:solidFill>
                  <a:schemeClr val="dk1"/>
                </a:solidFill>
                <a:latin typeface="Arial"/>
              </a:rPr>
              <a:t>Nachteile</a:t>
            </a:r>
            <a:endParaRPr b="0" lang="en-GB" sz="1600" spc="-1" strike="noStrike">
              <a:solidFill>
                <a:srgbClr val="000000"/>
              </a:solidFill>
              <a:latin typeface="Arial"/>
            </a:endParaRPr>
          </a:p>
          <a:p>
            <a:pPr>
              <a:lnSpc>
                <a:spcPct val="95000"/>
              </a:lnSpc>
              <a:spcBef>
                <a:spcPts val="561"/>
              </a:spcBef>
              <a:tabLst>
                <a:tab algn="l" pos="0"/>
              </a:tabLst>
            </a:pP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908000" y="380880"/>
            <a:ext cx="6911280" cy="959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Eigenkapital – Fremdkapital </a:t>
            </a:r>
            <a:r>
              <a:rPr b="0" lang="de-DE" sz="1800" spc="-1" strike="noStrike">
                <a:solidFill>
                  <a:schemeClr val="dk2"/>
                </a:solidFill>
                <a:latin typeface="Arial"/>
              </a:rPr>
              <a:t>[Quelle: Fischer 1996: 65]</a:t>
            </a:r>
            <a:endParaRPr b="0" lang="en-GB" sz="1800" spc="-1" strike="noStrike">
              <a:solidFill>
                <a:srgbClr val="000000"/>
              </a:solidFill>
              <a:latin typeface="Arial"/>
            </a:endParaRPr>
          </a:p>
        </p:txBody>
      </p:sp>
      <p:graphicFrame>
        <p:nvGraphicFramePr>
          <p:cNvPr id="65" name="Group 3"/>
          <p:cNvGraphicFramePr/>
          <p:nvPr/>
        </p:nvGraphicFramePr>
        <p:xfrm>
          <a:off x="1258920" y="1557360"/>
          <a:ext cx="7558560" cy="4614840"/>
        </p:xfrm>
        <a:graphic>
          <a:graphicData uri="http://schemas.openxmlformats.org/drawingml/2006/table">
            <a:tbl>
              <a:tblPr/>
              <a:tblGrid>
                <a:gridCol w="1873080"/>
                <a:gridCol w="2842920"/>
                <a:gridCol w="2842920"/>
              </a:tblGrid>
              <a:tr h="335160">
                <a:tc>
                  <a:txBody>
                    <a:bodyPr anchor="t">
                      <a:noAutofit/>
                    </a:bodyPr>
                    <a:p>
                      <a:endParaRPr b="0" lang="de-DE" sz="1600" spc="-1" strike="noStrike">
                        <a:solidFill>
                          <a:schemeClr val="dk1"/>
                        </a:solidFill>
                        <a:latin typeface="Arial"/>
                      </a:endParaRPr>
                    </a:p>
                  </a:txBody>
                  <a:tcPr anchor="t" marL="91440" marR="91440">
                    <a:lnL w="28080">
                      <a:solidFill>
                        <a:srgbClr val="000000"/>
                      </a:solidFill>
                      <a:prstDash val="solid"/>
                    </a:lnL>
                    <a:lnR w="12240">
                      <a:solidFill>
                        <a:srgbClr val="000000"/>
                      </a:solidFill>
                      <a:prstDash val="solid"/>
                    </a:lnR>
                    <a:lnT w="2808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1" lang="de-DE" sz="1600" spc="-1" strike="noStrike">
                          <a:solidFill>
                            <a:srgbClr val="000000"/>
                          </a:solidFill>
                          <a:latin typeface="Arial"/>
                        </a:rPr>
                        <a:t>Eigenkapital</a:t>
                      </a:r>
                      <a:endParaRPr b="0" lang="en-GB" sz="1600" spc="-1" strike="noStrike">
                        <a:solidFill>
                          <a:srgbClr val="000000"/>
                        </a:solidFill>
                        <a:latin typeface="Arial"/>
                      </a:endParaRPr>
                    </a:p>
                  </a:txBody>
                  <a:tcPr anchor="t" marL="91440" marR="91440">
                    <a:lnL w="12240">
                      <a:solidFill>
                        <a:srgbClr val="000000"/>
                      </a:solidFill>
                      <a:prstDash val="solid"/>
                    </a:lnL>
                    <a:lnR w="12240">
                      <a:solidFill>
                        <a:srgbClr val="000000"/>
                      </a:solidFill>
                      <a:prstDash val="solid"/>
                    </a:lnR>
                    <a:lnT w="2808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1" lang="de-DE" sz="1600" spc="-1" strike="noStrike">
                          <a:solidFill>
                            <a:srgbClr val="000000"/>
                          </a:solidFill>
                          <a:latin typeface="Arial"/>
                        </a:rPr>
                        <a:t>Fremdkapital</a:t>
                      </a:r>
                      <a:endParaRPr b="0" lang="en-GB" sz="1600" spc="-1" strike="noStrike">
                        <a:solidFill>
                          <a:srgbClr val="000000"/>
                        </a:solidFill>
                        <a:latin typeface="Arial"/>
                      </a:endParaRPr>
                    </a:p>
                  </a:txBody>
                  <a:tcPr anchor="t" marL="91440" marR="91440">
                    <a:lnL w="12240">
                      <a:solidFill>
                        <a:srgbClr val="000000"/>
                      </a:solidFill>
                      <a:prstDash val="solid"/>
                    </a:lnL>
                    <a:lnR w="28080">
                      <a:solidFill>
                        <a:srgbClr val="000000"/>
                      </a:solidFill>
                      <a:prstDash val="solid"/>
                    </a:lnR>
                    <a:lnT w="28080">
                      <a:solidFill>
                        <a:srgbClr val="000000"/>
                      </a:solidFill>
                      <a:prstDash val="solid"/>
                    </a:lnT>
                    <a:lnB w="12240">
                      <a:solidFill>
                        <a:srgbClr val="000000"/>
                      </a:solidFill>
                      <a:prstDash val="solid"/>
                    </a:lnB>
                    <a:noFill/>
                  </a:tcPr>
                </a:tc>
              </a:tr>
              <a:tr h="335160">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Rechtsstellung</a:t>
                      </a:r>
                      <a:endParaRPr b="0" lang="en-GB" sz="1600" spc="-1" strike="noStrike">
                        <a:solidFill>
                          <a:srgbClr val="000000"/>
                        </a:solidFill>
                        <a:latin typeface="Arial"/>
                      </a:endParaRPr>
                    </a:p>
                  </a:txBody>
                  <a:tcPr anchor="t" marL="91440" marR="9144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Risikokapital</a:t>
                      </a:r>
                      <a:endParaRPr b="0" lang="en-GB" sz="1600" spc="-1" strike="noStrike">
                        <a:solidFill>
                          <a:srgbClr val="000000"/>
                        </a:solidFill>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Gläubigerkapital</a:t>
                      </a:r>
                      <a:endParaRPr b="0" lang="en-GB" sz="1600" spc="-1" strike="noStrike">
                        <a:solidFill>
                          <a:srgbClr val="000000"/>
                        </a:solidFill>
                        <a:latin typeface="Arial"/>
                      </a:endParaRPr>
                    </a:p>
                  </a:txBody>
                  <a:tcPr anchor="t" marL="91440" marR="9144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335160">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Fristigkeit</a:t>
                      </a:r>
                      <a:endParaRPr b="0" lang="en-GB" sz="1600" spc="-1" strike="noStrike">
                        <a:solidFill>
                          <a:srgbClr val="000000"/>
                        </a:solidFill>
                        <a:latin typeface="Arial"/>
                      </a:endParaRPr>
                    </a:p>
                  </a:txBody>
                  <a:tcPr anchor="t" marL="91440" marR="9144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im Prinzip unbefristet</a:t>
                      </a:r>
                      <a:endParaRPr b="0" lang="en-GB" sz="1600" spc="-1" strike="noStrike">
                        <a:solidFill>
                          <a:srgbClr val="000000"/>
                        </a:solidFill>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grundsätzlich befristet</a:t>
                      </a:r>
                      <a:endParaRPr b="0" lang="en-GB" sz="1600" spc="-1" strike="noStrike">
                        <a:solidFill>
                          <a:srgbClr val="000000"/>
                        </a:solidFill>
                        <a:latin typeface="Arial"/>
                      </a:endParaRPr>
                    </a:p>
                  </a:txBody>
                  <a:tcPr anchor="t" marL="91440" marR="9144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335160">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Mitsprache</a:t>
                      </a:r>
                      <a:endParaRPr b="0" lang="en-GB" sz="1600" spc="-1" strike="noStrike">
                        <a:solidFill>
                          <a:srgbClr val="000000"/>
                        </a:solidFill>
                        <a:latin typeface="Arial"/>
                      </a:endParaRPr>
                    </a:p>
                  </a:txBody>
                  <a:tcPr anchor="t" marL="91440" marR="9144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chemeClr val="dk1"/>
                          </a:solidFill>
                          <a:latin typeface="Arial"/>
                        </a:rPr>
                        <a:t>gegeben</a:t>
                      </a:r>
                      <a:endParaRPr b="0" lang="en-GB" sz="1600" spc="-1" strike="noStrike">
                        <a:solidFill>
                          <a:srgbClr val="000000"/>
                        </a:solidFill>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chemeClr val="dk1"/>
                          </a:solidFill>
                          <a:latin typeface="Arial"/>
                        </a:rPr>
                        <a:t>ausgeschlossen</a:t>
                      </a:r>
                      <a:endParaRPr b="0" lang="en-GB" sz="1600" spc="-1" strike="noStrike">
                        <a:solidFill>
                          <a:srgbClr val="000000"/>
                        </a:solidFill>
                        <a:latin typeface="Arial"/>
                      </a:endParaRPr>
                    </a:p>
                  </a:txBody>
                  <a:tcPr anchor="t" marL="91440" marR="9144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335160">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Haftung</a:t>
                      </a:r>
                      <a:endParaRPr b="0" lang="en-GB" sz="1600" spc="-1" strike="noStrike">
                        <a:solidFill>
                          <a:srgbClr val="000000"/>
                        </a:solidFill>
                        <a:latin typeface="Arial"/>
                      </a:endParaRPr>
                    </a:p>
                  </a:txBody>
                  <a:tcPr anchor="t" marL="91440" marR="9144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chemeClr val="dk1"/>
                          </a:solidFill>
                          <a:latin typeface="Arial"/>
                        </a:rPr>
                        <a:t>Un- / beschränkt</a:t>
                      </a:r>
                      <a:endParaRPr b="0" lang="en-GB" sz="1600" spc="-1" strike="noStrike">
                        <a:solidFill>
                          <a:srgbClr val="000000"/>
                        </a:solidFill>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chemeClr val="dk1"/>
                          </a:solidFill>
                          <a:latin typeface="Arial"/>
                        </a:rPr>
                        <a:t>Keine Haftung</a:t>
                      </a:r>
                      <a:endParaRPr b="0" lang="en-GB" sz="1600" spc="-1" strike="noStrike">
                        <a:solidFill>
                          <a:srgbClr val="000000"/>
                        </a:solidFill>
                        <a:latin typeface="Arial"/>
                      </a:endParaRPr>
                    </a:p>
                  </a:txBody>
                  <a:tcPr anchor="t" marL="91440" marR="9144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603000">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Ertragsanteil</a:t>
                      </a:r>
                      <a:endParaRPr b="0" lang="en-GB" sz="1600" spc="-1" strike="noStrike">
                        <a:solidFill>
                          <a:srgbClr val="000000"/>
                        </a:solidFill>
                        <a:latin typeface="Arial"/>
                      </a:endParaRPr>
                    </a:p>
                  </a:txBody>
                  <a:tcPr anchor="t" marL="91440" marR="9144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volle Teilhabe am Gewinn und Verlust</a:t>
                      </a:r>
                      <a:endParaRPr b="0" lang="en-GB" sz="1600" spc="-1" strike="noStrike">
                        <a:solidFill>
                          <a:srgbClr val="000000"/>
                        </a:solidFill>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vom Gewinn unabhängige Zinszahlung</a:t>
                      </a:r>
                      <a:endParaRPr b="0" lang="en-GB" sz="1600" spc="-1" strike="noStrike">
                        <a:solidFill>
                          <a:srgbClr val="000000"/>
                        </a:solidFill>
                        <a:latin typeface="Arial"/>
                      </a:endParaRPr>
                    </a:p>
                  </a:txBody>
                  <a:tcPr anchor="t" marL="91440" marR="9144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822960">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Vermögensanteil</a:t>
                      </a:r>
                      <a:endParaRPr b="0" lang="en-GB" sz="1600" spc="-1" strike="noStrike">
                        <a:solidFill>
                          <a:srgbClr val="000000"/>
                        </a:solidFill>
                        <a:latin typeface="Arial"/>
                      </a:endParaRPr>
                    </a:p>
                  </a:txBody>
                  <a:tcPr anchor="t" marL="91440" marR="9144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aliquoter Anteil am Liquidationserlös</a:t>
                      </a:r>
                      <a:endParaRPr b="0" lang="en-GB" sz="1600" spc="-1" strike="noStrike">
                        <a:solidFill>
                          <a:srgbClr val="000000"/>
                        </a:solidFill>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fester Rückzahlungsan-spruch in Höhe der Forderung</a:t>
                      </a:r>
                      <a:endParaRPr b="0" lang="en-GB" sz="1600" spc="-1" strike="noStrike">
                        <a:solidFill>
                          <a:srgbClr val="000000"/>
                        </a:solidFill>
                        <a:latin typeface="Arial"/>
                      </a:endParaRPr>
                    </a:p>
                  </a:txBody>
                  <a:tcPr anchor="t" marL="91440" marR="9144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335160">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Liquiditätswirkung</a:t>
                      </a:r>
                      <a:endParaRPr b="0" lang="en-GB" sz="1600" spc="-1" strike="noStrike">
                        <a:solidFill>
                          <a:srgbClr val="000000"/>
                        </a:solidFill>
                        <a:latin typeface="Arial"/>
                      </a:endParaRPr>
                    </a:p>
                  </a:txBody>
                  <a:tcPr anchor="t" marL="91440" marR="9144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Liquiditätsstärkung</a:t>
                      </a:r>
                      <a:endParaRPr b="0" lang="en-GB" sz="1600" spc="-1" strike="noStrike">
                        <a:solidFill>
                          <a:srgbClr val="000000"/>
                        </a:solidFill>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Liquiditätsschwächung</a:t>
                      </a:r>
                      <a:endParaRPr b="0" lang="en-GB" sz="1600" spc="-1" strike="noStrike">
                        <a:solidFill>
                          <a:srgbClr val="000000"/>
                        </a:solidFill>
                        <a:latin typeface="Arial"/>
                      </a:endParaRPr>
                    </a:p>
                  </a:txBody>
                  <a:tcPr anchor="t" marL="91440" marR="9144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588960">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Kapitalstruktur</a:t>
                      </a:r>
                      <a:endParaRPr b="0" lang="en-GB" sz="1600" spc="-1" strike="noStrike">
                        <a:solidFill>
                          <a:srgbClr val="000000"/>
                        </a:solidFill>
                        <a:latin typeface="Arial"/>
                      </a:endParaRPr>
                    </a:p>
                  </a:txBody>
                  <a:tcPr anchor="t" marL="91440" marR="9144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Basis für Verschuldungskapazität</a:t>
                      </a:r>
                      <a:endParaRPr b="0" lang="en-GB" sz="1600" spc="-1" strike="noStrike">
                        <a:solidFill>
                          <a:srgbClr val="000000"/>
                        </a:solidFill>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reduziert Bonität</a:t>
                      </a:r>
                      <a:br>
                        <a:rPr sz="1600"/>
                      </a:br>
                      <a:endParaRPr b="0" lang="en-GB" sz="1600" spc="-1" strike="noStrike">
                        <a:solidFill>
                          <a:srgbClr val="000000"/>
                        </a:solidFill>
                        <a:latin typeface="Arial"/>
                      </a:endParaRPr>
                    </a:p>
                  </a:txBody>
                  <a:tcPr anchor="t" marL="91440" marR="9144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588960">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Gewinnsteuern</a:t>
                      </a:r>
                      <a:endParaRPr b="0" lang="en-GB" sz="1600" spc="-1" strike="noStrike">
                        <a:solidFill>
                          <a:srgbClr val="000000"/>
                        </a:solidFill>
                        <a:latin typeface="Arial"/>
                      </a:endParaRPr>
                    </a:p>
                  </a:txBody>
                  <a:tcPr anchor="t" marL="91440" marR="91440">
                    <a:lnL w="28080">
                      <a:solidFill>
                        <a:srgbClr val="000000"/>
                      </a:solidFill>
                      <a:prstDash val="solid"/>
                    </a:lnL>
                    <a:lnR w="12240">
                      <a:solidFill>
                        <a:srgbClr val="000000"/>
                      </a:solidFill>
                      <a:prstDash val="solid"/>
                    </a:lnR>
                    <a:lnT w="12240">
                      <a:solidFill>
                        <a:srgbClr val="000000"/>
                      </a:solidFill>
                      <a:prstDash val="solid"/>
                    </a:lnT>
                    <a:lnB w="2808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Ausschüttungen nicht abzugsberechtigt</a:t>
                      </a:r>
                      <a:endParaRPr b="0" lang="en-GB" sz="1600" spc="-1" strike="noStrike">
                        <a:solidFill>
                          <a:srgbClr val="000000"/>
                        </a:solidFill>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2808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Kreditkosten mindern Steuerbasis</a:t>
                      </a:r>
                      <a:endParaRPr b="0" lang="en-GB" sz="1600" spc="-1" strike="noStrike">
                        <a:solidFill>
                          <a:srgbClr val="000000"/>
                        </a:solidFill>
                        <a:latin typeface="Arial"/>
                      </a:endParaRPr>
                    </a:p>
                  </a:txBody>
                  <a:tcPr anchor="t" marL="91440" marR="91440">
                    <a:lnL w="12240">
                      <a:solidFill>
                        <a:srgbClr val="000000"/>
                      </a:solidFill>
                      <a:prstDash val="solid"/>
                    </a:lnL>
                    <a:lnR w="28080">
                      <a:solidFill>
                        <a:srgbClr val="000000"/>
                      </a:solidFill>
                      <a:prstDash val="solid"/>
                    </a:lnR>
                    <a:lnT w="12240">
                      <a:solidFill>
                        <a:srgbClr val="000000"/>
                      </a:solidFill>
                      <a:prstDash val="solid"/>
                    </a:lnT>
                    <a:lnB w="2808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4" name="PlaceHolder 1"/>
          <p:cNvSpPr>
            <a:spLocks noGrp="1"/>
          </p:cNvSpPr>
          <p:nvPr>
            <p:ph type="title"/>
          </p:nvPr>
        </p:nvSpPr>
        <p:spPr>
          <a:xfrm>
            <a:off x="1909800" y="380880"/>
            <a:ext cx="6765120" cy="959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Futures für Strom</a:t>
            </a:r>
            <a:endParaRPr b="0" lang="en-GB" sz="2800" spc="-1" strike="noStrike">
              <a:solidFill>
                <a:srgbClr val="000000"/>
              </a:solidFill>
              <a:latin typeface="Arial"/>
            </a:endParaRPr>
          </a:p>
        </p:txBody>
      </p:sp>
      <p:sp>
        <p:nvSpPr>
          <p:cNvPr id="405" name="Rectangle 3"/>
          <p:cNvSpPr/>
          <p:nvPr/>
        </p:nvSpPr>
        <p:spPr>
          <a:xfrm>
            <a:off x="1403640" y="1556640"/>
            <a:ext cx="7271280" cy="551880"/>
          </a:xfrm>
          <a:prstGeom prst="rect">
            <a:avLst/>
          </a:prstGeom>
          <a:noFill/>
          <a:ln w="0">
            <a:noFill/>
          </a:ln>
        </p:spPr>
        <p:style>
          <a:lnRef idx="0"/>
          <a:fillRef idx="0"/>
          <a:effectRef idx="0"/>
          <a:fontRef idx="minor"/>
        </p:style>
        <p:txBody>
          <a:bodyPr lIns="92160" rIns="92160" tIns="46080" bIns="46080" anchor="t">
            <a:noAutofit/>
          </a:bodyPr>
          <a:p>
            <a:pPr>
              <a:lnSpc>
                <a:spcPct val="95000"/>
              </a:lnSpc>
              <a:spcBef>
                <a:spcPts val="561"/>
              </a:spcBef>
              <a:tabLst>
                <a:tab algn="l" pos="0"/>
              </a:tabLst>
            </a:pPr>
            <a:r>
              <a:rPr b="0" lang="de-DE" sz="1600" spc="-1" strike="noStrike">
                <a:solidFill>
                  <a:schemeClr val="dk1"/>
                </a:solidFill>
                <a:latin typeface="Arial"/>
              </a:rPr>
              <a:t>Stromkäufer und Stromverkäufer können das Risiko von Preisschwankungen durch den Handel von Futures abmildern. Futures für Strom in 2023-2031:</a:t>
            </a:r>
            <a:endParaRPr b="0" lang="en-GB" sz="1600" spc="-1" strike="noStrike">
              <a:solidFill>
                <a:srgbClr val="000000"/>
              </a:solidFill>
              <a:latin typeface="Arial"/>
            </a:endParaRPr>
          </a:p>
        </p:txBody>
      </p:sp>
      <p:sp>
        <p:nvSpPr>
          <p:cNvPr id="406" name="Rectangle 3"/>
          <p:cNvSpPr/>
          <p:nvPr/>
        </p:nvSpPr>
        <p:spPr>
          <a:xfrm>
            <a:off x="5039640" y="6381360"/>
            <a:ext cx="4103640" cy="215280"/>
          </a:xfrm>
          <a:prstGeom prst="rect">
            <a:avLst/>
          </a:prstGeom>
          <a:noFill/>
          <a:ln w="0">
            <a:noFill/>
          </a:ln>
        </p:spPr>
        <p:style>
          <a:lnRef idx="0"/>
          <a:fillRef idx="0"/>
          <a:effectRef idx="0"/>
          <a:fontRef idx="minor"/>
        </p:style>
        <p:txBody>
          <a:bodyPr lIns="92160" rIns="92160" tIns="46080" bIns="46080" anchor="t">
            <a:noAutofit/>
          </a:bodyPr>
          <a:p>
            <a:pPr>
              <a:lnSpc>
                <a:spcPct val="95000"/>
              </a:lnSpc>
              <a:spcBef>
                <a:spcPts val="420"/>
              </a:spcBef>
              <a:tabLst>
                <a:tab algn="l" pos="0"/>
              </a:tabLst>
            </a:pPr>
            <a:r>
              <a:rPr b="0" lang="de-DE" sz="1200" spc="-1" strike="noStrike">
                <a:solidFill>
                  <a:schemeClr val="dk1"/>
                </a:solidFill>
                <a:latin typeface="Arial"/>
              </a:rPr>
              <a:t>Quelle: </a:t>
            </a:r>
            <a:r>
              <a:rPr b="0" lang="de-DE" sz="1200" spc="-1" strike="noStrike" u="sng">
                <a:solidFill>
                  <a:schemeClr val="dk1"/>
                </a:solidFill>
                <a:uFillTx/>
                <a:latin typeface="Arial"/>
                <a:hlinkClick r:id="rId1"/>
              </a:rPr>
              <a:t>https://www.eex.com/de/marktdaten/strom/futures</a:t>
            </a:r>
            <a:endParaRPr b="0" lang="en-GB" sz="1200" spc="-1" strike="noStrike">
              <a:solidFill>
                <a:srgbClr val="000000"/>
              </a:solidFill>
              <a:latin typeface="Arial"/>
            </a:endParaRPr>
          </a:p>
        </p:txBody>
      </p:sp>
      <p:pic>
        <p:nvPicPr>
          <p:cNvPr id="407" name="Picture 1" descr=""/>
          <p:cNvPicPr/>
          <p:nvPr/>
        </p:nvPicPr>
        <p:blipFill>
          <a:blip r:embed="rId2"/>
          <a:stretch/>
        </p:blipFill>
        <p:spPr>
          <a:xfrm>
            <a:off x="755640" y="2324880"/>
            <a:ext cx="8043120" cy="3479760"/>
          </a:xfrm>
          <a:prstGeom prst="rect">
            <a:avLst/>
          </a:prstGeom>
          <a:ln w="0">
            <a:noFill/>
          </a:ln>
        </p:spPr>
      </p:pic>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8" name="PlaceHolder 1"/>
          <p:cNvSpPr>
            <a:spLocks noGrp="1"/>
          </p:cNvSpPr>
          <p:nvPr>
            <p:ph type="title"/>
          </p:nvPr>
        </p:nvSpPr>
        <p:spPr>
          <a:xfrm>
            <a:off x="1908000" y="380880"/>
            <a:ext cx="6766920" cy="959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Optionstypen</a:t>
            </a:r>
            <a:endParaRPr b="0" lang="en-GB" sz="2800" spc="-1" strike="noStrike">
              <a:solidFill>
                <a:srgbClr val="000000"/>
              </a:solidFill>
              <a:latin typeface="Arial"/>
            </a:endParaRPr>
          </a:p>
        </p:txBody>
      </p:sp>
      <p:sp>
        <p:nvSpPr>
          <p:cNvPr id="409" name="PlaceHolder 2"/>
          <p:cNvSpPr>
            <a:spLocks noGrp="1"/>
          </p:cNvSpPr>
          <p:nvPr>
            <p:ph/>
          </p:nvPr>
        </p:nvSpPr>
        <p:spPr>
          <a:xfrm>
            <a:off x="1311120" y="1562040"/>
            <a:ext cx="7571520" cy="1396440"/>
          </a:xfrm>
          <a:prstGeom prst="rect">
            <a:avLst/>
          </a:prstGeom>
          <a:noFill/>
          <a:ln w="0">
            <a:noFill/>
          </a:ln>
        </p:spPr>
        <p:txBody>
          <a:bodyPr numCol="1" spcCol="0" lIns="92160" rIns="92160" tIns="46080" bIns="46080" anchor="t">
            <a:noAutofit/>
          </a:bodyPr>
          <a:p>
            <a:pPr marL="343080" indent="-343080">
              <a:lnSpc>
                <a:spcPct val="100000"/>
              </a:lnSpc>
              <a:spcBef>
                <a:spcPts val="360"/>
              </a:spcBef>
              <a:buClr>
                <a:srgbClr val="cc3300"/>
              </a:buClr>
              <a:buFont typeface="Symbol" charset="2"/>
              <a:buChar char=""/>
            </a:pPr>
            <a:r>
              <a:rPr b="1" lang="de-DE" sz="1800" spc="-1" strike="noStrike">
                <a:solidFill>
                  <a:srgbClr val="c00000"/>
                </a:solidFill>
                <a:latin typeface="Arial"/>
              </a:rPr>
              <a:t>Call-Option</a:t>
            </a:r>
            <a:r>
              <a:rPr b="0" lang="de-DE" sz="1800" spc="-1" strike="noStrike">
                <a:solidFill>
                  <a:schemeClr val="dk1"/>
                </a:solidFill>
                <a:latin typeface="Arial"/>
              </a:rPr>
              <a:t> (oder Kaufsoption) gibt Anleger*in das Recht, den Strom / die Aktien zum späteren Zeitpunkt zum Ausübungspreis zu kaufen</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1" lang="de-DE" sz="1800" spc="-1" strike="noStrike">
                <a:solidFill>
                  <a:srgbClr val="c00000"/>
                </a:solidFill>
                <a:latin typeface="Arial"/>
              </a:rPr>
              <a:t>Put-Option</a:t>
            </a:r>
            <a:r>
              <a:rPr b="0" lang="de-DE" sz="1800" spc="-1" strike="noStrike">
                <a:solidFill>
                  <a:schemeClr val="dk1"/>
                </a:solidFill>
                <a:latin typeface="Arial"/>
              </a:rPr>
              <a:t> (oder Verkäufsoption) gibt Anleger*in das Recht, den Strom / die Aktien zum späteren Zeitpunkt zum Ausübungspreis zu verkaufen</a:t>
            </a:r>
            <a:endParaRPr b="0" lang="en-GB" sz="1800" spc="-1" strike="noStrike">
              <a:solidFill>
                <a:srgbClr val="000000"/>
              </a:solidFill>
              <a:latin typeface="Arial"/>
            </a:endParaRPr>
          </a:p>
          <a:p>
            <a:pPr indent="0">
              <a:lnSpc>
                <a:spcPct val="100000"/>
              </a:lnSpc>
              <a:spcBef>
                <a:spcPts val="360"/>
              </a:spcBef>
              <a:buNone/>
              <a:tabLst>
                <a:tab algn="l" pos="0"/>
              </a:tabLst>
            </a:pPr>
            <a:endParaRPr b="0" lang="en-GB" sz="1800" spc="-1" strike="noStrike">
              <a:solidFill>
                <a:srgbClr val="000000"/>
              </a:solidFill>
              <a:latin typeface="Arial"/>
            </a:endParaRPr>
          </a:p>
        </p:txBody>
      </p:sp>
      <p:sp>
        <p:nvSpPr>
          <p:cNvPr id="410" name="Rectangle 4"/>
          <p:cNvSpPr/>
          <p:nvPr/>
        </p:nvSpPr>
        <p:spPr>
          <a:xfrm>
            <a:off x="1547640" y="3310560"/>
            <a:ext cx="7165080" cy="2770200"/>
          </a:xfrm>
          <a:prstGeom prst="rect">
            <a:avLst/>
          </a:prstGeom>
          <a:noFill/>
          <a:ln w="0">
            <a:noFill/>
          </a:ln>
        </p:spPr>
        <p:style>
          <a:lnRef idx="0"/>
          <a:fillRef idx="0"/>
          <a:effectRef idx="0"/>
          <a:fontRef idx="minor"/>
        </p:style>
        <p:txBody>
          <a:bodyPr lIns="90000" rIns="90000" tIns="45000" bIns="45000" anchor="ctr">
            <a:spAutoFit/>
          </a:bodyPr>
          <a:p>
            <a:pPr>
              <a:lnSpc>
                <a:spcPct val="100000"/>
              </a:lnSpc>
            </a:pPr>
            <a:r>
              <a:rPr b="1" lang="de-DE" sz="1600" spc="-1" strike="noStrike">
                <a:solidFill>
                  <a:schemeClr val="dk1"/>
                </a:solidFill>
                <a:latin typeface="Arial"/>
              </a:rPr>
              <a:t>Beispiel: EURO-CALL-OPTION</a:t>
            </a:r>
            <a:br>
              <a:rPr sz="1600"/>
            </a:br>
            <a:r>
              <a:rPr b="0" lang="de-DE" sz="1600" spc="-1" strike="noStrike">
                <a:solidFill>
                  <a:schemeClr val="dk1"/>
                </a:solidFill>
                <a:latin typeface="Arial"/>
              </a:rPr>
              <a:t>Werden Waren exportiert, erfolgt die Fakturierung meist in USD. Für die Angebotskalkulation muss ein Wechselkurs unterstellt werden. Damit verbunden ist das Risiko, dass sich bis zum Zahlungseingang der Wechselkurs ungünstig entwickelt und sich dadurch ein Kursverlust einstellt.</a:t>
            </a:r>
            <a:br>
              <a:rPr sz="1600"/>
            </a:br>
            <a:br>
              <a:rPr sz="1600"/>
            </a:br>
            <a:r>
              <a:rPr b="0" lang="de-DE" sz="1600" spc="-1" strike="noStrike">
                <a:solidFill>
                  <a:schemeClr val="dk1"/>
                </a:solidFill>
                <a:latin typeface="Arial"/>
              </a:rPr>
              <a:t>Wenn der Exporteur gegen Zahlung einer Optionsprämie das Recht (nicht die Pflicht) erwirbt, zu einem festgelegten Wechselkurs (</a:t>
            </a:r>
            <a:r>
              <a:rPr b="0" i="1" lang="de-DE" sz="1600" spc="-1" strike="noStrike">
                <a:solidFill>
                  <a:schemeClr val="dk1"/>
                </a:solidFill>
                <a:latin typeface="Arial"/>
              </a:rPr>
              <a:t>Strike</a:t>
            </a:r>
            <a:r>
              <a:rPr b="0" lang="de-DE" sz="1600" spc="-1" strike="noStrike">
                <a:solidFill>
                  <a:schemeClr val="dk1"/>
                </a:solidFill>
                <a:latin typeface="Arial"/>
              </a:rPr>
              <a:t>) an einem definierten Tag den erwarteten Fremdwährungsbetrag gegen EURO einzutauschen, ist dieses Wechselkursrisiko eliminiert.</a:t>
            </a:r>
            <a:br>
              <a:rPr sz="1600"/>
            </a:b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1908000" y="380880"/>
            <a:ext cx="6701760" cy="115020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Beispiel: Euro-Call-Option</a:t>
            </a:r>
            <a:endParaRPr b="0" lang="en-GB" sz="2800" spc="-1" strike="noStrike">
              <a:solidFill>
                <a:srgbClr val="000000"/>
              </a:solidFill>
              <a:latin typeface="Arial"/>
            </a:endParaRPr>
          </a:p>
        </p:txBody>
      </p:sp>
      <p:sp>
        <p:nvSpPr>
          <p:cNvPr id="412" name="Text Box 5"/>
          <p:cNvSpPr/>
          <p:nvPr/>
        </p:nvSpPr>
        <p:spPr>
          <a:xfrm>
            <a:off x="1625760" y="3861000"/>
            <a:ext cx="7293960" cy="2689920"/>
          </a:xfrm>
          <a:prstGeom prst="rect">
            <a:avLst/>
          </a:prstGeom>
          <a:noFill/>
          <a:ln w="0">
            <a:noFill/>
          </a:ln>
        </p:spPr>
        <p:style>
          <a:lnRef idx="0"/>
          <a:fillRef idx="0"/>
          <a:effectRef idx="0"/>
          <a:fontRef idx="minor"/>
        </p:style>
        <p:txBody>
          <a:bodyPr lIns="90000" rIns="90000" tIns="45000" bIns="45000" anchor="t">
            <a:spAutoFit/>
          </a:bodyPr>
          <a:p>
            <a:pPr defTabSz="1428840">
              <a:lnSpc>
                <a:spcPct val="100000"/>
              </a:lnSpc>
              <a:spcBef>
                <a:spcPts val="641"/>
              </a:spcBef>
            </a:pPr>
            <a:r>
              <a:rPr b="0" lang="de-DE" sz="1600" spc="-1" strike="noStrike">
                <a:solidFill>
                  <a:schemeClr val="dk1"/>
                </a:solidFill>
                <a:latin typeface="Arial"/>
              </a:rPr>
              <a:t>Beispiel: </a:t>
            </a:r>
            <a:r>
              <a:rPr b="0" lang="de-DE" sz="1600" spc="-1" strike="noStrike" u="sng">
                <a:solidFill>
                  <a:schemeClr val="dk1"/>
                </a:solidFill>
                <a:uFillTx/>
                <a:latin typeface="Arial"/>
              </a:rPr>
              <a:t>Kauf von EURO gegen USD</a:t>
            </a:r>
            <a:r>
              <a:rPr b="0" lang="de-DE" sz="1600" spc="-1" strike="noStrike">
                <a:solidFill>
                  <a:schemeClr val="dk1"/>
                </a:solidFill>
                <a:latin typeface="Arial"/>
              </a:rPr>
              <a:t>:</a:t>
            </a:r>
            <a:endParaRPr b="0" lang="en-GB" sz="1600" spc="-1" strike="noStrike">
              <a:solidFill>
                <a:srgbClr val="000000"/>
              </a:solidFill>
              <a:latin typeface="Arial"/>
            </a:endParaRPr>
          </a:p>
          <a:p>
            <a:pPr defTabSz="1428840">
              <a:lnSpc>
                <a:spcPct val="100000"/>
              </a:lnSpc>
              <a:spcBef>
                <a:spcPts val="641"/>
              </a:spcBef>
            </a:pPr>
            <a:r>
              <a:rPr b="0" lang="de-DE" sz="1600" spc="-1" strike="noStrike">
                <a:solidFill>
                  <a:schemeClr val="dk1"/>
                </a:solidFill>
                <a:latin typeface="Arial"/>
              </a:rPr>
              <a:t>Kassakurs Januar: 1,3 EUR/USD</a:t>
            </a:r>
            <a:endParaRPr b="0" lang="en-GB" sz="1600" spc="-1" strike="noStrike">
              <a:solidFill>
                <a:srgbClr val="000000"/>
              </a:solidFill>
              <a:latin typeface="Arial"/>
            </a:endParaRPr>
          </a:p>
          <a:p>
            <a:pPr defTabSz="1428840">
              <a:lnSpc>
                <a:spcPct val="100000"/>
              </a:lnSpc>
              <a:spcBef>
                <a:spcPts val="641"/>
              </a:spcBef>
            </a:pPr>
            <a:r>
              <a:rPr b="0" lang="de-DE" sz="1600" spc="-1" strike="noStrike">
                <a:solidFill>
                  <a:schemeClr val="dk1"/>
                </a:solidFill>
                <a:latin typeface="Arial"/>
              </a:rPr>
              <a:t>Preis einer Juni-Call-Option: 100‘000 EURO x 0,027 USD = 2‘700 USD</a:t>
            </a:r>
            <a:endParaRPr b="0" lang="en-GB" sz="1600" spc="-1" strike="noStrike">
              <a:solidFill>
                <a:srgbClr val="000000"/>
              </a:solidFill>
              <a:latin typeface="Arial"/>
            </a:endParaRPr>
          </a:p>
          <a:p>
            <a:pPr defTabSz="1428840">
              <a:lnSpc>
                <a:spcPct val="100000"/>
              </a:lnSpc>
              <a:spcBef>
                <a:spcPts val="641"/>
              </a:spcBef>
            </a:pPr>
            <a:r>
              <a:rPr b="0" lang="de-DE" sz="1600" spc="-1" strike="noStrike">
                <a:solidFill>
                  <a:schemeClr val="dk1"/>
                </a:solidFill>
                <a:latin typeface="Arial"/>
              </a:rPr>
              <a:t>Bei Ausübung der Option kostet der EURO 1,325 + 0,027=1,352 USD</a:t>
            </a:r>
            <a:endParaRPr b="0" lang="en-GB" sz="1600" spc="-1" strike="noStrike">
              <a:solidFill>
                <a:srgbClr val="000000"/>
              </a:solidFill>
              <a:latin typeface="Arial"/>
            </a:endParaRPr>
          </a:p>
          <a:p>
            <a:pPr defTabSz="1428840">
              <a:lnSpc>
                <a:spcPct val="100000"/>
              </a:lnSpc>
              <a:spcBef>
                <a:spcPts val="641"/>
              </a:spcBef>
            </a:pPr>
            <a:r>
              <a:rPr b="0" lang="de-DE" sz="1600" spc="-1" strike="noStrike">
                <a:solidFill>
                  <a:schemeClr val="dk1"/>
                </a:solidFill>
                <a:latin typeface="Arial"/>
              </a:rPr>
              <a:t>Gegenüber dem Kassakurs (1,3079 USD) entspricht dies einer Optionsprämie von 0,0441 USD (=3,36 %)</a:t>
            </a:r>
            <a:endParaRPr b="0" lang="en-GB" sz="1600" spc="-1" strike="noStrike">
              <a:solidFill>
                <a:srgbClr val="000000"/>
              </a:solidFill>
              <a:latin typeface="Arial"/>
            </a:endParaRPr>
          </a:p>
          <a:p>
            <a:pPr defTabSz="1428840">
              <a:lnSpc>
                <a:spcPct val="100000"/>
              </a:lnSpc>
              <a:spcBef>
                <a:spcPts val="641"/>
              </a:spcBef>
            </a:pPr>
            <a:r>
              <a:rPr b="0" lang="de-DE" sz="1600" spc="-1" strike="noStrike">
                <a:solidFill>
                  <a:schemeClr val="dk1"/>
                </a:solidFill>
                <a:latin typeface="Arial"/>
              </a:rPr>
              <a:t>Wenn Kassakurs im Juni über 1,325 EUR/USD liegt, wird Option ausgeübt. Der Käufer der Call-Option sichert sich gegenüber steigendem EURO (bzw. fallenden USD) ab.</a:t>
            </a:r>
            <a:endParaRPr b="0" lang="en-GB" sz="1600" spc="-1" strike="noStrike">
              <a:solidFill>
                <a:srgbClr val="000000"/>
              </a:solidFill>
              <a:latin typeface="Arial"/>
            </a:endParaRPr>
          </a:p>
        </p:txBody>
      </p:sp>
      <p:pic>
        <p:nvPicPr>
          <p:cNvPr id="413" name="Picture 9" descr=""/>
          <p:cNvPicPr/>
          <p:nvPr/>
        </p:nvPicPr>
        <p:blipFill>
          <a:blip r:embed="rId1"/>
          <a:stretch/>
        </p:blipFill>
        <p:spPr>
          <a:xfrm>
            <a:off x="2587680" y="1739880"/>
            <a:ext cx="5369760" cy="1777320"/>
          </a:xfrm>
          <a:prstGeom prst="rect">
            <a:avLst/>
          </a:prstGeom>
          <a:ln w="0">
            <a:noFill/>
          </a:ln>
        </p:spPr>
      </p:pic>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4" name="PlaceHolder 1"/>
          <p:cNvSpPr>
            <a:spLocks noGrp="1"/>
          </p:cNvSpPr>
          <p:nvPr>
            <p:ph type="title"/>
          </p:nvPr>
        </p:nvSpPr>
        <p:spPr>
          <a:xfrm>
            <a:off x="1908000" y="380880"/>
            <a:ext cx="6766920" cy="959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Pay-out-Diagramm von Call-Optionen</a:t>
            </a:r>
            <a:endParaRPr b="0" lang="en-GB" sz="2800" spc="-1" strike="noStrike">
              <a:solidFill>
                <a:srgbClr val="000000"/>
              </a:solidFill>
              <a:latin typeface="Arial"/>
            </a:endParaRPr>
          </a:p>
        </p:txBody>
      </p:sp>
      <p:sp>
        <p:nvSpPr>
          <p:cNvPr id="415" name="Freeform 2"/>
          <p:cNvSpPr/>
          <p:nvPr/>
        </p:nvSpPr>
        <p:spPr>
          <a:xfrm>
            <a:off x="1441440" y="3568680"/>
            <a:ext cx="3801240" cy="2010600"/>
          </a:xfrm>
          <a:custGeom>
            <a:avLst/>
            <a:gdLst>
              <a:gd name="textAreaLeft" fmla="*/ 0 w 3801240"/>
              <a:gd name="textAreaRight" fmla="*/ 3801960 w 3801240"/>
              <a:gd name="textAreaTop" fmla="*/ 0 h 2010600"/>
              <a:gd name="textAreaBottom" fmla="*/ 2011320 h 2010600"/>
            </a:gdLst>
            <a:ahLst/>
            <a:rect l="textAreaLeft" t="textAreaTop" r="textAreaRight" b="textAreaBottom"/>
            <a:pathLst>
              <a:path w="2395" h="1267">
                <a:moveTo>
                  <a:pt x="10" y="1262"/>
                </a:moveTo>
                <a:lnTo>
                  <a:pt x="49" y="1267"/>
                </a:lnTo>
                <a:lnTo>
                  <a:pt x="2395" y="0"/>
                </a:lnTo>
                <a:lnTo>
                  <a:pt x="1896" y="0"/>
                </a:lnTo>
                <a:lnTo>
                  <a:pt x="0" y="1032"/>
                </a:lnTo>
                <a:lnTo>
                  <a:pt x="10" y="1262"/>
                </a:lnTo>
                <a:close/>
              </a:path>
            </a:pathLst>
          </a:custGeom>
          <a:solidFill>
            <a:srgbClr val="ffcc00">
              <a:alpha val="50000"/>
            </a:srgbClr>
          </a:solidFill>
          <a:ln w="0">
            <a:noFill/>
          </a:ln>
        </p:spPr>
        <p:style>
          <a:lnRef idx="0"/>
          <a:fillRef idx="0"/>
          <a:effectRef idx="0"/>
          <a:fontRef idx="minor"/>
        </p:style>
        <p:txBody>
          <a:bodyPr wrap="none" lIns="90000" rIns="90000" tIns="45000" bIns="45000" anchor="ctr">
            <a:noAutofit/>
          </a:bodyPr>
          <a:p>
            <a:pPr>
              <a:lnSpc>
                <a:spcPct val="100000"/>
              </a:lnSpc>
            </a:pPr>
            <a:endParaRPr b="0" lang="de-DE" sz="2400" spc="-1" strike="noStrike">
              <a:solidFill>
                <a:schemeClr val="dk1"/>
              </a:solidFill>
              <a:latin typeface="Book Antiqua"/>
            </a:endParaRPr>
          </a:p>
        </p:txBody>
      </p:sp>
      <p:sp>
        <p:nvSpPr>
          <p:cNvPr id="416" name="Freeform 3"/>
          <p:cNvSpPr/>
          <p:nvPr/>
        </p:nvSpPr>
        <p:spPr>
          <a:xfrm>
            <a:off x="5224320" y="1649520"/>
            <a:ext cx="3407760" cy="1920240"/>
          </a:xfrm>
          <a:custGeom>
            <a:avLst/>
            <a:gdLst>
              <a:gd name="textAreaLeft" fmla="*/ 0 w 3407760"/>
              <a:gd name="textAreaRight" fmla="*/ 3408480 w 3407760"/>
              <a:gd name="textAreaTop" fmla="*/ 0 h 1920240"/>
              <a:gd name="textAreaBottom" fmla="*/ 1920960 h 1920240"/>
            </a:gdLst>
            <a:ahLst/>
            <a:rect l="textAreaLeft" t="textAreaTop" r="textAreaRight" b="textAreaBottom"/>
            <a:pathLst>
              <a:path w="1920" h="1104">
                <a:moveTo>
                  <a:pt x="0" y="1104"/>
                </a:moveTo>
                <a:lnTo>
                  <a:pt x="1920" y="0"/>
                </a:lnTo>
                <a:lnTo>
                  <a:pt x="1920" y="1104"/>
                </a:lnTo>
                <a:lnTo>
                  <a:pt x="0" y="1104"/>
                </a:lnTo>
                <a:close/>
              </a:path>
            </a:pathLst>
          </a:custGeom>
          <a:solidFill>
            <a:srgbClr val="99cc00">
              <a:alpha val="50000"/>
            </a:srgbClr>
          </a:solidFill>
          <a:ln w="0">
            <a:noFill/>
          </a:ln>
        </p:spPr>
        <p:style>
          <a:lnRef idx="0"/>
          <a:fillRef idx="0"/>
          <a:effectRef idx="0"/>
          <a:fontRef idx="minor"/>
        </p:style>
        <p:txBody>
          <a:bodyPr wrap="none" lIns="90000" rIns="90000" tIns="45000" bIns="45000" anchor="ctr">
            <a:noAutofit/>
          </a:bodyPr>
          <a:p>
            <a:pPr>
              <a:lnSpc>
                <a:spcPct val="100000"/>
              </a:lnSpc>
            </a:pPr>
            <a:endParaRPr b="0" lang="de-DE" sz="2400" spc="-1" strike="noStrike">
              <a:solidFill>
                <a:schemeClr val="dk1"/>
              </a:solidFill>
              <a:latin typeface="Book Antiqua"/>
            </a:endParaRPr>
          </a:p>
        </p:txBody>
      </p:sp>
      <p:sp>
        <p:nvSpPr>
          <p:cNvPr id="417" name="Line 209"/>
          <p:cNvSpPr/>
          <p:nvPr/>
        </p:nvSpPr>
        <p:spPr>
          <a:xfrm>
            <a:off x="1458720" y="2950920"/>
            <a:ext cx="7182000" cy="1800"/>
          </a:xfrm>
          <a:prstGeom prst="line">
            <a:avLst/>
          </a:prstGeom>
          <a:ln w="0">
            <a:solidFill>
              <a:srgbClr val="000000"/>
            </a:solidFill>
            <a:prstDash val="sysDot"/>
          </a:ln>
        </p:spPr>
        <p:style>
          <a:lnRef idx="0"/>
          <a:fillRef idx="0"/>
          <a:effectRef idx="0"/>
          <a:fontRef idx="minor"/>
        </p:style>
        <p:txBody>
          <a:bodyPr lIns="90000" rIns="90000" tIns="-43200" bIns="-43200" anchor="t">
            <a:noAutofit/>
          </a:bodyPr>
          <a:p>
            <a:endParaRPr b="0" lang="de-DE" sz="2400" spc="-1" strike="noStrike">
              <a:solidFill>
                <a:schemeClr val="dk1"/>
              </a:solidFill>
              <a:latin typeface="Book Antiqua"/>
            </a:endParaRPr>
          </a:p>
        </p:txBody>
      </p:sp>
      <p:sp>
        <p:nvSpPr>
          <p:cNvPr id="418" name="Line 210"/>
          <p:cNvSpPr/>
          <p:nvPr/>
        </p:nvSpPr>
        <p:spPr>
          <a:xfrm>
            <a:off x="1458720" y="1630080"/>
            <a:ext cx="7182000" cy="1800"/>
          </a:xfrm>
          <a:prstGeom prst="line">
            <a:avLst/>
          </a:prstGeom>
          <a:ln w="0">
            <a:solidFill>
              <a:srgbClr val="000000"/>
            </a:solidFill>
            <a:prstDash val="sysDot"/>
          </a:ln>
        </p:spPr>
        <p:style>
          <a:lnRef idx="0"/>
          <a:fillRef idx="0"/>
          <a:effectRef idx="0"/>
          <a:fontRef idx="minor"/>
        </p:style>
        <p:txBody>
          <a:bodyPr lIns="90000" rIns="90000" tIns="-43200" bIns="-43200" anchor="t">
            <a:noAutofit/>
          </a:bodyPr>
          <a:p>
            <a:endParaRPr b="0" lang="de-DE" sz="2400" spc="-1" strike="noStrike">
              <a:solidFill>
                <a:schemeClr val="dk1"/>
              </a:solidFill>
              <a:latin typeface="Book Antiqua"/>
            </a:endParaRPr>
          </a:p>
        </p:txBody>
      </p:sp>
      <p:sp>
        <p:nvSpPr>
          <p:cNvPr id="419" name="Line 211"/>
          <p:cNvSpPr/>
          <p:nvPr/>
        </p:nvSpPr>
        <p:spPr>
          <a:xfrm>
            <a:off x="3849480" y="1630080"/>
            <a:ext cx="1440" cy="395136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420" name="Line 212"/>
          <p:cNvSpPr/>
          <p:nvPr/>
        </p:nvSpPr>
        <p:spPr>
          <a:xfrm>
            <a:off x="6249960" y="1630080"/>
            <a:ext cx="1440" cy="395136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421" name="Line 213"/>
          <p:cNvSpPr/>
          <p:nvPr/>
        </p:nvSpPr>
        <p:spPr>
          <a:xfrm>
            <a:off x="8640720" y="1630080"/>
            <a:ext cx="1440" cy="395136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422" name="Line 214"/>
          <p:cNvSpPr/>
          <p:nvPr/>
        </p:nvSpPr>
        <p:spPr>
          <a:xfrm>
            <a:off x="1458720" y="1630080"/>
            <a:ext cx="1440" cy="3951360"/>
          </a:xfrm>
          <a:prstGeom prst="line">
            <a:avLst/>
          </a:prstGeom>
          <a:ln w="25400">
            <a:solidFill>
              <a:srgbClr val="000000"/>
            </a:solidFill>
            <a:round/>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423" name="Line 215"/>
          <p:cNvSpPr/>
          <p:nvPr/>
        </p:nvSpPr>
        <p:spPr>
          <a:xfrm>
            <a:off x="1407960" y="5581440"/>
            <a:ext cx="50760" cy="1440"/>
          </a:xfrm>
          <a:prstGeom prst="line">
            <a:avLst/>
          </a:prstGeom>
          <a:ln w="15875">
            <a:solidFill>
              <a:srgbClr val="000000"/>
            </a:solidFill>
            <a:round/>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424" name="Line 217"/>
          <p:cNvSpPr/>
          <p:nvPr/>
        </p:nvSpPr>
        <p:spPr>
          <a:xfrm>
            <a:off x="1407960" y="2950920"/>
            <a:ext cx="50760" cy="1800"/>
          </a:xfrm>
          <a:prstGeom prst="line">
            <a:avLst/>
          </a:prstGeom>
          <a:ln w="15875">
            <a:solidFill>
              <a:srgbClr val="000000"/>
            </a:solidFill>
            <a:round/>
          </a:ln>
        </p:spPr>
        <p:style>
          <a:lnRef idx="0"/>
          <a:fillRef idx="0"/>
          <a:effectRef idx="0"/>
          <a:fontRef idx="minor"/>
        </p:style>
        <p:txBody>
          <a:bodyPr lIns="90000" rIns="90000" tIns="-43200" bIns="-43200" anchor="t">
            <a:noAutofit/>
          </a:bodyPr>
          <a:p>
            <a:endParaRPr b="0" lang="de-DE" sz="2400" spc="-1" strike="noStrike">
              <a:solidFill>
                <a:schemeClr val="dk1"/>
              </a:solidFill>
              <a:latin typeface="Book Antiqua"/>
            </a:endParaRPr>
          </a:p>
        </p:txBody>
      </p:sp>
      <p:sp>
        <p:nvSpPr>
          <p:cNvPr id="425" name="Line 218"/>
          <p:cNvSpPr/>
          <p:nvPr/>
        </p:nvSpPr>
        <p:spPr>
          <a:xfrm>
            <a:off x="1407960" y="1630080"/>
            <a:ext cx="50760" cy="1800"/>
          </a:xfrm>
          <a:prstGeom prst="line">
            <a:avLst/>
          </a:prstGeom>
          <a:ln w="15875">
            <a:solidFill>
              <a:srgbClr val="000000"/>
            </a:solidFill>
            <a:round/>
          </a:ln>
        </p:spPr>
        <p:style>
          <a:lnRef idx="0"/>
          <a:fillRef idx="0"/>
          <a:effectRef idx="0"/>
          <a:fontRef idx="minor"/>
        </p:style>
        <p:txBody>
          <a:bodyPr lIns="90000" rIns="90000" tIns="-43200" bIns="-43200" anchor="t">
            <a:noAutofit/>
          </a:bodyPr>
          <a:p>
            <a:endParaRPr b="0" lang="de-DE" sz="2400" spc="-1" strike="noStrike">
              <a:solidFill>
                <a:schemeClr val="dk1"/>
              </a:solidFill>
              <a:latin typeface="Book Antiqua"/>
            </a:endParaRPr>
          </a:p>
        </p:txBody>
      </p:sp>
      <p:sp>
        <p:nvSpPr>
          <p:cNvPr id="426" name="Line 219"/>
          <p:cNvSpPr/>
          <p:nvPr/>
        </p:nvSpPr>
        <p:spPr>
          <a:xfrm>
            <a:off x="1458720" y="5581440"/>
            <a:ext cx="7182000" cy="1440"/>
          </a:xfrm>
          <a:prstGeom prst="line">
            <a:avLst/>
          </a:prstGeom>
          <a:ln w="25400">
            <a:solidFill>
              <a:srgbClr val="000000"/>
            </a:solidFill>
            <a:round/>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427" name="Line 220"/>
          <p:cNvSpPr/>
          <p:nvPr/>
        </p:nvSpPr>
        <p:spPr>
          <a:xfrm flipV="1">
            <a:off x="1458720" y="5581440"/>
            <a:ext cx="1440" cy="55440"/>
          </a:xfrm>
          <a:prstGeom prst="line">
            <a:avLst/>
          </a:prstGeom>
          <a:ln w="15875">
            <a:solidFill>
              <a:srgbClr val="000000"/>
            </a:solidFill>
            <a:round/>
          </a:ln>
        </p:spPr>
        <p:style>
          <a:lnRef idx="0"/>
          <a:fillRef idx="0"/>
          <a:effectRef idx="0"/>
          <a:fontRef idx="minor"/>
        </p:style>
        <p:txBody>
          <a:bodyPr lIns="90000" rIns="90000" tIns="10440" bIns="10440" anchor="t">
            <a:noAutofit/>
          </a:bodyPr>
          <a:p>
            <a:endParaRPr b="0" lang="de-DE" sz="2400" spc="-1" strike="noStrike">
              <a:solidFill>
                <a:schemeClr val="dk1"/>
              </a:solidFill>
              <a:latin typeface="Book Antiqua"/>
            </a:endParaRPr>
          </a:p>
        </p:txBody>
      </p:sp>
      <p:sp>
        <p:nvSpPr>
          <p:cNvPr id="428" name="Line 221"/>
          <p:cNvSpPr/>
          <p:nvPr/>
        </p:nvSpPr>
        <p:spPr>
          <a:xfrm flipV="1">
            <a:off x="3849480" y="5581440"/>
            <a:ext cx="1440" cy="55440"/>
          </a:xfrm>
          <a:prstGeom prst="line">
            <a:avLst/>
          </a:prstGeom>
          <a:ln w="15875">
            <a:solidFill>
              <a:srgbClr val="000000"/>
            </a:solidFill>
            <a:round/>
          </a:ln>
        </p:spPr>
        <p:style>
          <a:lnRef idx="0"/>
          <a:fillRef idx="0"/>
          <a:effectRef idx="0"/>
          <a:fontRef idx="minor"/>
        </p:style>
        <p:txBody>
          <a:bodyPr lIns="90000" rIns="90000" tIns="10440" bIns="10440" anchor="t">
            <a:noAutofit/>
          </a:bodyPr>
          <a:p>
            <a:endParaRPr b="0" lang="de-DE" sz="2400" spc="-1" strike="noStrike">
              <a:solidFill>
                <a:schemeClr val="dk1"/>
              </a:solidFill>
              <a:latin typeface="Book Antiqua"/>
            </a:endParaRPr>
          </a:p>
        </p:txBody>
      </p:sp>
      <p:sp>
        <p:nvSpPr>
          <p:cNvPr id="429" name="Line 222"/>
          <p:cNvSpPr/>
          <p:nvPr/>
        </p:nvSpPr>
        <p:spPr>
          <a:xfrm flipV="1">
            <a:off x="6249960" y="5581440"/>
            <a:ext cx="1440" cy="55440"/>
          </a:xfrm>
          <a:prstGeom prst="line">
            <a:avLst/>
          </a:prstGeom>
          <a:ln w="15875">
            <a:solidFill>
              <a:srgbClr val="000000"/>
            </a:solidFill>
            <a:round/>
          </a:ln>
        </p:spPr>
        <p:style>
          <a:lnRef idx="0"/>
          <a:fillRef idx="0"/>
          <a:effectRef idx="0"/>
          <a:fontRef idx="minor"/>
        </p:style>
        <p:txBody>
          <a:bodyPr lIns="90000" rIns="90000" tIns="10440" bIns="10440" anchor="t">
            <a:noAutofit/>
          </a:bodyPr>
          <a:p>
            <a:endParaRPr b="0" lang="de-DE" sz="2400" spc="-1" strike="noStrike">
              <a:solidFill>
                <a:schemeClr val="dk1"/>
              </a:solidFill>
              <a:latin typeface="Book Antiqua"/>
            </a:endParaRPr>
          </a:p>
        </p:txBody>
      </p:sp>
      <p:sp>
        <p:nvSpPr>
          <p:cNvPr id="430" name="Line 223"/>
          <p:cNvSpPr/>
          <p:nvPr/>
        </p:nvSpPr>
        <p:spPr>
          <a:xfrm flipV="1">
            <a:off x="8640720" y="5581440"/>
            <a:ext cx="1440" cy="55440"/>
          </a:xfrm>
          <a:prstGeom prst="line">
            <a:avLst/>
          </a:prstGeom>
          <a:ln w="15875">
            <a:solidFill>
              <a:srgbClr val="000000"/>
            </a:solidFill>
            <a:round/>
          </a:ln>
        </p:spPr>
        <p:style>
          <a:lnRef idx="0"/>
          <a:fillRef idx="0"/>
          <a:effectRef idx="0"/>
          <a:fontRef idx="minor"/>
        </p:style>
        <p:txBody>
          <a:bodyPr lIns="90000" rIns="90000" tIns="10440" bIns="10440" anchor="t">
            <a:noAutofit/>
          </a:bodyPr>
          <a:p>
            <a:endParaRPr b="0" lang="de-DE" sz="2400" spc="-1" strike="noStrike">
              <a:solidFill>
                <a:schemeClr val="dk1"/>
              </a:solidFill>
              <a:latin typeface="Book Antiqua"/>
            </a:endParaRPr>
          </a:p>
        </p:txBody>
      </p:sp>
      <p:sp>
        <p:nvSpPr>
          <p:cNvPr id="431" name="Freeform 225"/>
          <p:cNvSpPr/>
          <p:nvPr/>
        </p:nvSpPr>
        <p:spPr>
          <a:xfrm>
            <a:off x="1459080" y="3584520"/>
            <a:ext cx="7181280" cy="1643760"/>
          </a:xfrm>
          <a:custGeom>
            <a:avLst/>
            <a:gdLst>
              <a:gd name="textAreaLeft" fmla="*/ 0 w 7181280"/>
              <a:gd name="textAreaRight" fmla="*/ 7182000 w 7181280"/>
              <a:gd name="textAreaTop" fmla="*/ 0 h 1643760"/>
              <a:gd name="textAreaBottom" fmla="*/ 1644480 h 1643760"/>
            </a:gdLst>
            <a:ahLst/>
            <a:rect l="textAreaLeft" t="textAreaTop" r="textAreaRight" b="textAreaBottom"/>
            <a:pathLst>
              <a:path w="871" h="182">
                <a:moveTo>
                  <a:pt x="0" y="182"/>
                </a:moveTo>
                <a:lnTo>
                  <a:pt x="73" y="145"/>
                </a:lnTo>
                <a:lnTo>
                  <a:pt x="145" y="109"/>
                </a:lnTo>
                <a:lnTo>
                  <a:pt x="218" y="72"/>
                </a:lnTo>
                <a:lnTo>
                  <a:pt x="290" y="36"/>
                </a:lnTo>
                <a:lnTo>
                  <a:pt x="363" y="0"/>
                </a:lnTo>
                <a:lnTo>
                  <a:pt x="435" y="0"/>
                </a:lnTo>
                <a:lnTo>
                  <a:pt x="508" y="0"/>
                </a:lnTo>
                <a:lnTo>
                  <a:pt x="581" y="0"/>
                </a:lnTo>
                <a:lnTo>
                  <a:pt x="653" y="0"/>
                </a:lnTo>
                <a:lnTo>
                  <a:pt x="726" y="0"/>
                </a:lnTo>
                <a:lnTo>
                  <a:pt x="798" y="0"/>
                </a:lnTo>
                <a:lnTo>
                  <a:pt x="871" y="0"/>
                </a:lnTo>
              </a:path>
            </a:pathLst>
          </a:custGeom>
          <a:noFill/>
          <a:ln w="25400">
            <a:solidFill>
              <a:srgbClr val="0000ff"/>
            </a:solidFill>
            <a:round/>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432" name="Rectangle 327"/>
          <p:cNvSpPr/>
          <p:nvPr/>
        </p:nvSpPr>
        <p:spPr>
          <a:xfrm>
            <a:off x="1110960" y="548316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1.2</a:t>
            </a:r>
            <a:endParaRPr b="0" lang="en-GB" sz="1400" spc="-1" strike="noStrike">
              <a:solidFill>
                <a:srgbClr val="000000"/>
              </a:solidFill>
              <a:latin typeface="Arial"/>
            </a:endParaRPr>
          </a:p>
        </p:txBody>
      </p:sp>
      <p:sp>
        <p:nvSpPr>
          <p:cNvPr id="433" name="Rectangle 328"/>
          <p:cNvSpPr/>
          <p:nvPr/>
        </p:nvSpPr>
        <p:spPr>
          <a:xfrm>
            <a:off x="1110960" y="416232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1.3</a:t>
            </a:r>
            <a:endParaRPr b="0" lang="en-GB" sz="1400" spc="-1" strike="noStrike">
              <a:solidFill>
                <a:srgbClr val="000000"/>
              </a:solidFill>
              <a:latin typeface="Arial"/>
            </a:endParaRPr>
          </a:p>
        </p:txBody>
      </p:sp>
      <p:sp>
        <p:nvSpPr>
          <p:cNvPr id="434" name="Rectangle 329"/>
          <p:cNvSpPr/>
          <p:nvPr/>
        </p:nvSpPr>
        <p:spPr>
          <a:xfrm>
            <a:off x="1110960" y="285120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1.4</a:t>
            </a:r>
            <a:endParaRPr b="0" lang="en-GB" sz="1400" spc="-1" strike="noStrike">
              <a:solidFill>
                <a:srgbClr val="000000"/>
              </a:solidFill>
              <a:latin typeface="Arial"/>
            </a:endParaRPr>
          </a:p>
        </p:txBody>
      </p:sp>
      <p:sp>
        <p:nvSpPr>
          <p:cNvPr id="435" name="Rectangle 330"/>
          <p:cNvSpPr/>
          <p:nvPr/>
        </p:nvSpPr>
        <p:spPr>
          <a:xfrm>
            <a:off x="1110960" y="153180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1.5</a:t>
            </a:r>
            <a:endParaRPr b="0" lang="en-GB" sz="1400" spc="-1" strike="noStrike">
              <a:solidFill>
                <a:srgbClr val="000000"/>
              </a:solidFill>
              <a:latin typeface="Arial"/>
            </a:endParaRPr>
          </a:p>
        </p:txBody>
      </p:sp>
      <p:sp>
        <p:nvSpPr>
          <p:cNvPr id="436" name="Rectangle 331"/>
          <p:cNvSpPr/>
          <p:nvPr/>
        </p:nvSpPr>
        <p:spPr>
          <a:xfrm>
            <a:off x="1350720" y="573552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1.2</a:t>
            </a:r>
            <a:endParaRPr b="0" lang="en-GB" sz="1400" spc="-1" strike="noStrike">
              <a:solidFill>
                <a:srgbClr val="000000"/>
              </a:solidFill>
              <a:latin typeface="Arial"/>
            </a:endParaRPr>
          </a:p>
        </p:txBody>
      </p:sp>
      <p:sp>
        <p:nvSpPr>
          <p:cNvPr id="437" name="Rectangle 332"/>
          <p:cNvSpPr/>
          <p:nvPr/>
        </p:nvSpPr>
        <p:spPr>
          <a:xfrm>
            <a:off x="3742920" y="573552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1.3</a:t>
            </a:r>
            <a:endParaRPr b="0" lang="en-GB" sz="1400" spc="-1" strike="noStrike">
              <a:solidFill>
                <a:srgbClr val="000000"/>
              </a:solidFill>
              <a:latin typeface="Arial"/>
            </a:endParaRPr>
          </a:p>
        </p:txBody>
      </p:sp>
      <p:sp>
        <p:nvSpPr>
          <p:cNvPr id="438" name="Rectangle 333"/>
          <p:cNvSpPr/>
          <p:nvPr/>
        </p:nvSpPr>
        <p:spPr>
          <a:xfrm>
            <a:off x="6141600" y="573552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1.4</a:t>
            </a:r>
            <a:endParaRPr b="0" lang="en-GB" sz="1400" spc="-1" strike="noStrike">
              <a:solidFill>
                <a:srgbClr val="000000"/>
              </a:solidFill>
              <a:latin typeface="Arial"/>
            </a:endParaRPr>
          </a:p>
        </p:txBody>
      </p:sp>
      <p:sp>
        <p:nvSpPr>
          <p:cNvPr id="439" name="Rectangle 334"/>
          <p:cNvSpPr/>
          <p:nvPr/>
        </p:nvSpPr>
        <p:spPr>
          <a:xfrm>
            <a:off x="8534160" y="573552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1.5</a:t>
            </a:r>
            <a:endParaRPr b="0" lang="en-GB" sz="1400" spc="-1" strike="noStrike">
              <a:solidFill>
                <a:srgbClr val="000000"/>
              </a:solidFill>
              <a:latin typeface="Arial"/>
            </a:endParaRPr>
          </a:p>
        </p:txBody>
      </p:sp>
      <p:sp>
        <p:nvSpPr>
          <p:cNvPr id="440" name="Rectangle 335"/>
          <p:cNvSpPr/>
          <p:nvPr/>
        </p:nvSpPr>
        <p:spPr>
          <a:xfrm>
            <a:off x="3657960" y="5962680"/>
            <a:ext cx="2397960" cy="21348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Kassakurs im Juni [EUR/USD]</a:t>
            </a:r>
            <a:endParaRPr b="0" lang="en-GB" sz="1400" spc="-1" strike="noStrike">
              <a:solidFill>
                <a:srgbClr val="000000"/>
              </a:solidFill>
              <a:latin typeface="Arial"/>
            </a:endParaRPr>
          </a:p>
        </p:txBody>
      </p:sp>
      <p:sp>
        <p:nvSpPr>
          <p:cNvPr id="441" name="Rectangle 336"/>
          <p:cNvSpPr/>
          <p:nvPr/>
        </p:nvSpPr>
        <p:spPr>
          <a:xfrm rot="16200000">
            <a:off x="-791280" y="3429360"/>
            <a:ext cx="3457800" cy="21348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Kurs für den Inhaber der Option [EUR/USD]</a:t>
            </a:r>
            <a:endParaRPr b="0" lang="en-GB" sz="1400" spc="-1" strike="noStrike">
              <a:solidFill>
                <a:srgbClr val="000000"/>
              </a:solidFill>
              <a:latin typeface="Arial"/>
            </a:endParaRPr>
          </a:p>
        </p:txBody>
      </p:sp>
      <p:grpSp>
        <p:nvGrpSpPr>
          <p:cNvPr id="442" name="Group 359"/>
          <p:cNvGrpSpPr/>
          <p:nvPr/>
        </p:nvGrpSpPr>
        <p:grpSpPr>
          <a:xfrm>
            <a:off x="1459080" y="1639800"/>
            <a:ext cx="7181280" cy="3434400"/>
            <a:chOff x="1459080" y="1639800"/>
            <a:chExt cx="7181280" cy="3434400"/>
          </a:xfrm>
        </p:grpSpPr>
        <p:sp>
          <p:nvSpPr>
            <p:cNvPr id="443" name="Freeform 224"/>
            <p:cNvSpPr/>
            <p:nvPr/>
          </p:nvSpPr>
          <p:spPr>
            <a:xfrm>
              <a:off x="1459080" y="3755880"/>
              <a:ext cx="7181280" cy="1318320"/>
            </a:xfrm>
            <a:custGeom>
              <a:avLst/>
              <a:gdLst>
                <a:gd name="textAreaLeft" fmla="*/ 0 w 7181280"/>
                <a:gd name="textAreaRight" fmla="*/ 7182000 w 7181280"/>
                <a:gd name="textAreaTop" fmla="*/ 0 h 1318320"/>
                <a:gd name="textAreaBottom" fmla="*/ 1319040 h 1318320"/>
              </a:gdLst>
              <a:ahLst/>
              <a:rect l="textAreaLeft" t="textAreaTop" r="textAreaRight" b="textAreaBottom"/>
              <a:pathLst>
                <a:path w="871" h="146">
                  <a:moveTo>
                    <a:pt x="0" y="146"/>
                  </a:moveTo>
                  <a:lnTo>
                    <a:pt x="73" y="109"/>
                  </a:lnTo>
                  <a:lnTo>
                    <a:pt x="145" y="73"/>
                  </a:lnTo>
                  <a:lnTo>
                    <a:pt x="218" y="37"/>
                  </a:lnTo>
                  <a:lnTo>
                    <a:pt x="290" y="0"/>
                  </a:lnTo>
                  <a:lnTo>
                    <a:pt x="363" y="0"/>
                  </a:lnTo>
                  <a:lnTo>
                    <a:pt x="435" y="0"/>
                  </a:lnTo>
                  <a:lnTo>
                    <a:pt x="508" y="0"/>
                  </a:lnTo>
                  <a:lnTo>
                    <a:pt x="581" y="0"/>
                  </a:lnTo>
                  <a:lnTo>
                    <a:pt x="653" y="0"/>
                  </a:lnTo>
                  <a:lnTo>
                    <a:pt x="726" y="0"/>
                  </a:lnTo>
                  <a:lnTo>
                    <a:pt x="798" y="0"/>
                  </a:lnTo>
                  <a:lnTo>
                    <a:pt x="871" y="0"/>
                  </a:lnTo>
                </a:path>
              </a:pathLst>
            </a:custGeom>
            <a:noFill/>
            <a:ln w="25400">
              <a:solidFill>
                <a:srgbClr val="000080"/>
              </a:solidFill>
              <a:round/>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444" name="Line 338"/>
            <p:cNvSpPr/>
            <p:nvPr/>
          </p:nvSpPr>
          <p:spPr>
            <a:xfrm>
              <a:off x="1738080" y="1739880"/>
              <a:ext cx="371520" cy="1440"/>
            </a:xfrm>
            <a:prstGeom prst="line">
              <a:avLst/>
            </a:prstGeom>
            <a:ln w="25400">
              <a:solidFill>
                <a:srgbClr val="000080"/>
              </a:solidFill>
              <a:round/>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445" name="Rectangle 339"/>
            <p:cNvSpPr/>
            <p:nvPr/>
          </p:nvSpPr>
          <p:spPr>
            <a:xfrm>
              <a:off x="2151000" y="1639800"/>
              <a:ext cx="264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1.3</a:t>
              </a:r>
              <a:endParaRPr b="0" lang="en-GB" sz="1500" spc="-1" strike="noStrike">
                <a:solidFill>
                  <a:srgbClr val="000000"/>
                </a:solidFill>
                <a:latin typeface="Arial"/>
              </a:endParaRPr>
            </a:p>
          </p:txBody>
        </p:sp>
      </p:grpSp>
      <p:sp>
        <p:nvSpPr>
          <p:cNvPr id="446" name="Line 340"/>
          <p:cNvSpPr/>
          <p:nvPr/>
        </p:nvSpPr>
        <p:spPr>
          <a:xfrm>
            <a:off x="1738080" y="2082600"/>
            <a:ext cx="371520" cy="1440"/>
          </a:xfrm>
          <a:prstGeom prst="line">
            <a:avLst/>
          </a:prstGeom>
          <a:ln w="25400">
            <a:solidFill>
              <a:srgbClr val="0000ff"/>
            </a:solidFill>
            <a:round/>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447" name="Rectangle 341"/>
          <p:cNvSpPr/>
          <p:nvPr/>
        </p:nvSpPr>
        <p:spPr>
          <a:xfrm>
            <a:off x="2151360" y="1982880"/>
            <a:ext cx="4762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1.325</a:t>
            </a:r>
            <a:endParaRPr b="0" lang="en-GB" sz="1500" spc="-1" strike="noStrike">
              <a:solidFill>
                <a:srgbClr val="000000"/>
              </a:solidFill>
              <a:latin typeface="Arial"/>
            </a:endParaRPr>
          </a:p>
        </p:txBody>
      </p:sp>
      <p:grpSp>
        <p:nvGrpSpPr>
          <p:cNvPr id="448" name="Group 360"/>
          <p:cNvGrpSpPr/>
          <p:nvPr/>
        </p:nvGrpSpPr>
        <p:grpSpPr>
          <a:xfrm>
            <a:off x="1459080" y="2317680"/>
            <a:ext cx="7181280" cy="3020400"/>
            <a:chOff x="1459080" y="2317680"/>
            <a:chExt cx="7181280" cy="3020400"/>
          </a:xfrm>
        </p:grpSpPr>
        <p:sp>
          <p:nvSpPr>
            <p:cNvPr id="449" name="Freeform 226"/>
            <p:cNvSpPr/>
            <p:nvPr/>
          </p:nvSpPr>
          <p:spPr>
            <a:xfrm>
              <a:off x="1459080" y="3367080"/>
              <a:ext cx="7181280" cy="1971000"/>
            </a:xfrm>
            <a:custGeom>
              <a:avLst/>
              <a:gdLst>
                <a:gd name="textAreaLeft" fmla="*/ 0 w 7181280"/>
                <a:gd name="textAreaRight" fmla="*/ 7182000 w 7181280"/>
                <a:gd name="textAreaTop" fmla="*/ 0 h 1971000"/>
                <a:gd name="textAreaBottom" fmla="*/ 1971720 h 1971000"/>
              </a:gdLst>
              <a:ahLst/>
              <a:rect l="textAreaLeft" t="textAreaTop" r="textAreaRight" b="textAreaBottom"/>
              <a:pathLst>
                <a:path w="871" h="218">
                  <a:moveTo>
                    <a:pt x="0" y="218"/>
                  </a:moveTo>
                  <a:lnTo>
                    <a:pt x="73" y="182"/>
                  </a:lnTo>
                  <a:lnTo>
                    <a:pt x="145" y="145"/>
                  </a:lnTo>
                  <a:lnTo>
                    <a:pt x="218" y="109"/>
                  </a:lnTo>
                  <a:lnTo>
                    <a:pt x="290" y="72"/>
                  </a:lnTo>
                  <a:lnTo>
                    <a:pt x="363" y="36"/>
                  </a:lnTo>
                  <a:lnTo>
                    <a:pt x="435" y="0"/>
                  </a:lnTo>
                  <a:lnTo>
                    <a:pt x="508" y="0"/>
                  </a:lnTo>
                  <a:lnTo>
                    <a:pt x="581" y="0"/>
                  </a:lnTo>
                  <a:lnTo>
                    <a:pt x="653" y="0"/>
                  </a:lnTo>
                  <a:lnTo>
                    <a:pt x="726" y="0"/>
                  </a:lnTo>
                  <a:lnTo>
                    <a:pt x="798" y="0"/>
                  </a:lnTo>
                  <a:lnTo>
                    <a:pt x="871" y="0"/>
                  </a:lnTo>
                </a:path>
              </a:pathLst>
            </a:custGeom>
            <a:noFill/>
            <a:ln w="25400">
              <a:solidFill>
                <a:srgbClr val="3366ff"/>
              </a:solidFill>
              <a:round/>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450" name="Line 342"/>
            <p:cNvSpPr/>
            <p:nvPr/>
          </p:nvSpPr>
          <p:spPr>
            <a:xfrm>
              <a:off x="1738080" y="2417760"/>
              <a:ext cx="371520" cy="1440"/>
            </a:xfrm>
            <a:prstGeom prst="line">
              <a:avLst/>
            </a:prstGeom>
            <a:ln w="25400">
              <a:solidFill>
                <a:srgbClr val="3366ff"/>
              </a:solidFill>
              <a:round/>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451" name="Rectangle 343"/>
            <p:cNvSpPr/>
            <p:nvPr/>
          </p:nvSpPr>
          <p:spPr>
            <a:xfrm>
              <a:off x="2151000" y="2317680"/>
              <a:ext cx="3708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1.35</a:t>
              </a:r>
              <a:endParaRPr b="0" lang="en-GB" sz="1500" spc="-1" strike="noStrike">
                <a:solidFill>
                  <a:srgbClr val="000000"/>
                </a:solidFill>
                <a:latin typeface="Arial"/>
              </a:endParaRPr>
            </a:p>
          </p:txBody>
        </p:sp>
      </p:grpSp>
      <p:sp>
        <p:nvSpPr>
          <p:cNvPr id="452" name="Rectangle 355"/>
          <p:cNvSpPr/>
          <p:nvPr/>
        </p:nvSpPr>
        <p:spPr>
          <a:xfrm>
            <a:off x="2836800" y="2009880"/>
            <a:ext cx="101916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Strike-Preise</a:t>
            </a:r>
            <a:endParaRPr b="0" lang="en-GB" sz="1400" spc="-1" strike="noStrike">
              <a:solidFill>
                <a:srgbClr val="000000"/>
              </a:solidFill>
              <a:latin typeface="Arial"/>
            </a:endParaRPr>
          </a:p>
        </p:txBody>
      </p:sp>
      <p:sp>
        <p:nvSpPr>
          <p:cNvPr id="453" name="Freeform 358"/>
          <p:cNvSpPr/>
          <p:nvPr/>
        </p:nvSpPr>
        <p:spPr>
          <a:xfrm>
            <a:off x="2649600" y="1690560"/>
            <a:ext cx="156600" cy="843840"/>
          </a:xfrm>
          <a:custGeom>
            <a:avLst/>
            <a:gdLst>
              <a:gd name="textAreaLeft" fmla="*/ 0 w 156600"/>
              <a:gd name="textAreaRight" fmla="*/ 157320 w 156600"/>
              <a:gd name="textAreaTop" fmla="*/ 0 h 843840"/>
              <a:gd name="textAreaBottom" fmla="*/ 844560 h 843840"/>
            </a:gdLst>
            <a:ahLst/>
            <a:rect l="textAreaLeft" t="textAreaTop" r="textAreaRight" b="textAreaBottom"/>
            <a:pathLst>
              <a:path w="272" h="1776">
                <a:moveTo>
                  <a:pt x="0" y="0"/>
                </a:moveTo>
                <a:cubicBezTo>
                  <a:pt x="76" y="0"/>
                  <a:pt x="136" y="67"/>
                  <a:pt x="136" y="148"/>
                </a:cubicBezTo>
                <a:lnTo>
                  <a:pt x="136" y="740"/>
                </a:lnTo>
                <a:cubicBezTo>
                  <a:pt x="136" y="822"/>
                  <a:pt x="197" y="888"/>
                  <a:pt x="272" y="888"/>
                </a:cubicBezTo>
                <a:cubicBezTo>
                  <a:pt x="197" y="888"/>
                  <a:pt x="136" y="955"/>
                  <a:pt x="136" y="1036"/>
                </a:cubicBezTo>
                <a:lnTo>
                  <a:pt x="136" y="1628"/>
                </a:lnTo>
                <a:cubicBezTo>
                  <a:pt x="136" y="1710"/>
                  <a:pt x="76" y="1776"/>
                  <a:pt x="0" y="1776"/>
                </a:cubicBezTo>
              </a:path>
            </a:pathLst>
          </a:custGeom>
          <a:noFill/>
          <a:ln cap="rnd" w="7938">
            <a:solidFill>
              <a:srgbClr val="000000"/>
            </a:solidFill>
            <a:round/>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454" name="Line 361"/>
          <p:cNvSpPr/>
          <p:nvPr/>
        </p:nvSpPr>
        <p:spPr>
          <a:xfrm>
            <a:off x="4449600" y="3643200"/>
            <a:ext cx="360" cy="1936800"/>
          </a:xfrm>
          <a:prstGeom prst="line">
            <a:avLst/>
          </a:prstGeom>
          <a:ln w="9525">
            <a:solidFill>
              <a:srgbClr val="000000"/>
            </a:solidFill>
            <a:prstDash val="dash"/>
            <a:round/>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455" name="Text Box 362"/>
          <p:cNvSpPr/>
          <p:nvPr/>
        </p:nvSpPr>
        <p:spPr>
          <a:xfrm>
            <a:off x="7401240" y="2390760"/>
            <a:ext cx="1149840" cy="820800"/>
          </a:xfrm>
          <a:prstGeom prst="rect">
            <a:avLst/>
          </a:prstGeom>
          <a:noFill/>
          <a:ln w="0">
            <a:noFill/>
          </a:ln>
        </p:spPr>
        <p:style>
          <a:lnRef idx="0"/>
          <a:fillRef idx="0"/>
          <a:effectRef idx="0"/>
          <a:fontRef idx="minor"/>
        </p:style>
        <p:txBody>
          <a:bodyPr wrap="none" lIns="90000" rIns="90000" tIns="45000" bIns="45000" anchor="t">
            <a:spAutoFit/>
          </a:bodyPr>
          <a:p>
            <a:pPr algn="r">
              <a:lnSpc>
                <a:spcPct val="100000"/>
              </a:lnSpc>
            </a:pPr>
            <a:r>
              <a:rPr b="0" lang="de-DE" sz="1600" spc="-1" strike="noStrike">
                <a:solidFill>
                  <a:schemeClr val="dk1"/>
                </a:solidFill>
                <a:latin typeface="Arial"/>
              </a:rPr>
              <a:t>Vorteil</a:t>
            </a:r>
            <a:br>
              <a:rPr sz="1600"/>
            </a:br>
            <a:r>
              <a:rPr b="0" lang="de-DE" sz="1600" spc="-1" strike="noStrike">
                <a:solidFill>
                  <a:schemeClr val="dk1"/>
                </a:solidFill>
                <a:latin typeface="Arial"/>
              </a:rPr>
              <a:t>gegenüber</a:t>
            </a:r>
            <a:endParaRPr b="0" lang="en-GB" sz="1600" spc="-1" strike="noStrike">
              <a:solidFill>
                <a:srgbClr val="000000"/>
              </a:solidFill>
              <a:latin typeface="Arial"/>
            </a:endParaRPr>
          </a:p>
          <a:p>
            <a:pPr algn="r">
              <a:lnSpc>
                <a:spcPct val="100000"/>
              </a:lnSpc>
            </a:pPr>
            <a:r>
              <a:rPr b="0" lang="de-DE" sz="1600" spc="-1" strike="noStrike">
                <a:solidFill>
                  <a:schemeClr val="dk1"/>
                </a:solidFill>
                <a:latin typeface="Arial"/>
              </a:rPr>
              <a:t>Kassakurs</a:t>
            </a:r>
            <a:endParaRPr b="0" lang="en-GB" sz="1600" spc="-1" strike="noStrike">
              <a:solidFill>
                <a:srgbClr val="000000"/>
              </a:solidFill>
              <a:latin typeface="Arial"/>
            </a:endParaRPr>
          </a:p>
        </p:txBody>
      </p:sp>
      <p:sp>
        <p:nvSpPr>
          <p:cNvPr id="456" name="Text Box 363"/>
          <p:cNvSpPr/>
          <p:nvPr/>
        </p:nvSpPr>
        <p:spPr>
          <a:xfrm>
            <a:off x="2348640" y="4892760"/>
            <a:ext cx="1599480" cy="577080"/>
          </a:xfrm>
          <a:prstGeom prst="rect">
            <a:avLst/>
          </a:prstGeom>
          <a:noFill/>
          <a:ln w="0">
            <a:noFill/>
          </a:ln>
        </p:spPr>
        <p:style>
          <a:lnRef idx="0"/>
          <a:fillRef idx="0"/>
          <a:effectRef idx="0"/>
          <a:fontRef idx="minor"/>
        </p:style>
        <p:txBody>
          <a:bodyPr wrap="none" lIns="90000" rIns="90000" tIns="45000" bIns="45000" anchor="t">
            <a:spAutoFit/>
          </a:bodyPr>
          <a:p>
            <a:pPr algn="r">
              <a:lnSpc>
                <a:spcPct val="100000"/>
              </a:lnSpc>
            </a:pPr>
            <a:r>
              <a:rPr b="0" lang="de-DE" sz="1600" spc="-1" strike="noStrike">
                <a:solidFill>
                  <a:schemeClr val="dk1"/>
                </a:solidFill>
                <a:latin typeface="Arial"/>
              </a:rPr>
              <a:t>Nachteil gegen-</a:t>
            </a:r>
            <a:br>
              <a:rPr sz="1600"/>
            </a:br>
            <a:r>
              <a:rPr b="0" lang="de-DE" sz="1600" spc="-1" strike="noStrike">
                <a:solidFill>
                  <a:schemeClr val="dk1"/>
                </a:solidFill>
                <a:latin typeface="Arial"/>
              </a:rPr>
              <a:t>über Kassakurs</a:t>
            </a: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timing>
    <p:tnLst>
      <p:par>
        <p:cTn id="13" dur="indefinite" restart="never" nodeType="tmRoot">
          <p:childTnLst>
            <p:seq>
              <p:cTn id="14" dur="indefinite" nodeType="mainSeq">
                <p:childTnLst>
                  <p:par>
                    <p:cTn id="15" nodeType="clickEffect" fill="hold">
                      <p:stCondLst>
                        <p:cond delay="indefinite"/>
                      </p:stCondLst>
                      <p:childTnLst>
                        <p:par>
                          <p:cTn id="16" nodeType="withEffect" fill="hold">
                            <p:stCondLst>
                              <p:cond delay="0"/>
                            </p:stCondLst>
                            <p:childTnLst>
                              <p:par>
                                <p:cTn id="17" nodeType="clickEffect" fill="hold" presetClass="entr" presetID="3" presetSubtype="10">
                                  <p:stCondLst>
                                    <p:cond delay="0"/>
                                  </p:stCondLst>
                                  <p:childTnLst>
                                    <p:set>
                                      <p:cBhvr>
                                        <p:cTn id="18" dur="1" fill="hold">
                                          <p:stCondLst>
                                            <p:cond delay="0"/>
                                          </p:stCondLst>
                                        </p:cTn>
                                        <p:tgtEl>
                                          <p:spTgt spid="442"/>
                                        </p:tgtEl>
                                        <p:attrNameLst>
                                          <p:attrName>style.visibility</p:attrName>
                                        </p:attrNameLst>
                                      </p:cBhvr>
                                      <p:to>
                                        <p:strVal val="visible"/>
                                      </p:to>
                                    </p:set>
                                    <p:animEffect filter="blinds(horizontal)" transition="in">
                                      <p:cBhvr additive="repl">
                                        <p:cTn id="19" dur="500"/>
                                        <p:tgtEl>
                                          <p:spTgt spid="442"/>
                                        </p:tgtEl>
                                      </p:cBhvr>
                                    </p:animEffect>
                                  </p:childTnLst>
                                </p:cTn>
                              </p:par>
                            </p:childTnLst>
                          </p:cTn>
                        </p:par>
                      </p:childTnLst>
                    </p:cTn>
                  </p:par>
                  <p:par>
                    <p:cTn id="20" nodeType="clickEffect" fill="hold">
                      <p:stCondLst>
                        <p:cond delay="indefinite"/>
                      </p:stCondLst>
                      <p:childTnLst>
                        <p:par>
                          <p:cTn id="21" nodeType="withEffect" fill="hold">
                            <p:stCondLst>
                              <p:cond delay="0"/>
                            </p:stCondLst>
                            <p:childTnLst>
                              <p:par>
                                <p:cTn id="22" nodeType="clickEffect" fill="hold" presetClass="entr" presetID="3" presetSubtype="10">
                                  <p:stCondLst>
                                    <p:cond delay="0"/>
                                  </p:stCondLst>
                                  <p:childTnLst>
                                    <p:set>
                                      <p:cBhvr>
                                        <p:cTn id="23" dur="1" fill="hold">
                                          <p:stCondLst>
                                            <p:cond delay="0"/>
                                          </p:stCondLst>
                                        </p:cTn>
                                        <p:tgtEl>
                                          <p:spTgt spid="448"/>
                                        </p:tgtEl>
                                        <p:attrNameLst>
                                          <p:attrName>style.visibility</p:attrName>
                                        </p:attrNameLst>
                                      </p:cBhvr>
                                      <p:to>
                                        <p:strVal val="visible"/>
                                      </p:to>
                                    </p:set>
                                    <p:animEffect filter="blinds(horizontal)" transition="in">
                                      <p:cBhvr additive="repl">
                                        <p:cTn id="24" dur="500"/>
                                        <p:tgtEl>
                                          <p:spTgt spid="44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57" name="Picture 73" descr=""/>
          <p:cNvPicPr/>
          <p:nvPr/>
        </p:nvPicPr>
        <p:blipFill>
          <a:blip r:embed="rId1"/>
          <a:stretch/>
        </p:blipFill>
        <p:spPr>
          <a:xfrm>
            <a:off x="2577960" y="1738440"/>
            <a:ext cx="5382360" cy="1777320"/>
          </a:xfrm>
          <a:prstGeom prst="rect">
            <a:avLst/>
          </a:prstGeom>
          <a:ln w="0">
            <a:noFill/>
          </a:ln>
        </p:spPr>
      </p:pic>
      <p:sp>
        <p:nvSpPr>
          <p:cNvPr id="458" name="Text Box 5"/>
          <p:cNvSpPr/>
          <p:nvPr/>
        </p:nvSpPr>
        <p:spPr>
          <a:xfrm>
            <a:off x="1422360" y="3809880"/>
            <a:ext cx="7416000" cy="2790720"/>
          </a:xfrm>
          <a:prstGeom prst="rect">
            <a:avLst/>
          </a:prstGeom>
          <a:noFill/>
          <a:ln w="0">
            <a:noFill/>
          </a:ln>
        </p:spPr>
        <p:style>
          <a:lnRef idx="0"/>
          <a:fillRef idx="0"/>
          <a:effectRef idx="0"/>
          <a:fontRef idx="minor"/>
        </p:style>
        <p:txBody>
          <a:bodyPr lIns="90000" rIns="90000" tIns="45000" bIns="45000" anchor="t">
            <a:spAutoFit/>
          </a:bodyPr>
          <a:p>
            <a:pPr defTabSz="1428840">
              <a:lnSpc>
                <a:spcPct val="100000"/>
              </a:lnSpc>
              <a:spcBef>
                <a:spcPts val="799"/>
              </a:spcBef>
            </a:pPr>
            <a:r>
              <a:rPr b="0" lang="de-DE" sz="1600" spc="-1" strike="noStrike">
                <a:solidFill>
                  <a:schemeClr val="dk1"/>
                </a:solidFill>
                <a:latin typeface="Arial"/>
              </a:rPr>
              <a:t>Beispiel: </a:t>
            </a:r>
            <a:r>
              <a:rPr b="0" lang="de-DE" sz="1600" spc="-1" strike="noStrike" u="sng">
                <a:solidFill>
                  <a:schemeClr val="dk1"/>
                </a:solidFill>
                <a:uFillTx/>
                <a:latin typeface="Arial"/>
              </a:rPr>
              <a:t>Verkauf von EURO gegen USD</a:t>
            </a:r>
            <a:r>
              <a:rPr b="0" lang="de-DE" sz="1600" spc="-1" strike="noStrike">
                <a:solidFill>
                  <a:schemeClr val="dk1"/>
                </a:solidFill>
                <a:latin typeface="Arial"/>
              </a:rPr>
              <a:t>:</a:t>
            </a:r>
            <a:endParaRPr b="0" lang="en-GB" sz="1600" spc="-1" strike="noStrike">
              <a:solidFill>
                <a:srgbClr val="000000"/>
              </a:solidFill>
              <a:latin typeface="Arial"/>
            </a:endParaRPr>
          </a:p>
          <a:p>
            <a:pPr defTabSz="1428840">
              <a:lnSpc>
                <a:spcPct val="100000"/>
              </a:lnSpc>
              <a:spcBef>
                <a:spcPts val="799"/>
              </a:spcBef>
            </a:pPr>
            <a:r>
              <a:rPr b="0" lang="de-DE" sz="1600" spc="-1" strike="noStrike">
                <a:solidFill>
                  <a:schemeClr val="dk1"/>
                </a:solidFill>
                <a:latin typeface="Arial"/>
              </a:rPr>
              <a:t>Kassakurs Januar: 1,3 EUR/USD</a:t>
            </a:r>
            <a:endParaRPr b="0" lang="en-GB" sz="1600" spc="-1" strike="noStrike">
              <a:solidFill>
                <a:srgbClr val="000000"/>
              </a:solidFill>
              <a:latin typeface="Arial"/>
            </a:endParaRPr>
          </a:p>
          <a:p>
            <a:pPr defTabSz="1428840">
              <a:lnSpc>
                <a:spcPct val="100000"/>
              </a:lnSpc>
              <a:spcBef>
                <a:spcPts val="799"/>
              </a:spcBef>
            </a:pPr>
            <a:r>
              <a:rPr b="0" lang="de-DE" sz="1600" spc="-1" strike="noStrike">
                <a:solidFill>
                  <a:schemeClr val="dk1"/>
                </a:solidFill>
                <a:latin typeface="Arial"/>
              </a:rPr>
              <a:t>Preis einer Juni-Put-Option: 100‘000 x 0,0421 USD = 4‘210 USD</a:t>
            </a:r>
            <a:endParaRPr b="0" lang="en-GB" sz="1600" spc="-1" strike="noStrike">
              <a:solidFill>
                <a:srgbClr val="000000"/>
              </a:solidFill>
              <a:latin typeface="Arial"/>
            </a:endParaRPr>
          </a:p>
          <a:p>
            <a:pPr defTabSz="1428840">
              <a:lnSpc>
                <a:spcPct val="100000"/>
              </a:lnSpc>
              <a:spcBef>
                <a:spcPts val="799"/>
              </a:spcBef>
            </a:pPr>
            <a:r>
              <a:rPr b="0" lang="de-DE" sz="1600" spc="-1" strike="noStrike">
                <a:solidFill>
                  <a:schemeClr val="dk1"/>
                </a:solidFill>
                <a:latin typeface="Arial"/>
              </a:rPr>
              <a:t>Bei Ausübung der Option wird für den EURO 1,325 - 0,042 =1,283 USD bezahlt.</a:t>
            </a:r>
            <a:endParaRPr b="0" lang="en-GB" sz="1600" spc="-1" strike="noStrike">
              <a:solidFill>
                <a:srgbClr val="000000"/>
              </a:solidFill>
              <a:latin typeface="Arial"/>
            </a:endParaRPr>
          </a:p>
          <a:p>
            <a:pPr defTabSz="1428840">
              <a:lnSpc>
                <a:spcPct val="100000"/>
              </a:lnSpc>
              <a:spcBef>
                <a:spcPts val="799"/>
              </a:spcBef>
            </a:pPr>
            <a:r>
              <a:rPr b="0" lang="de-DE" sz="1600" spc="-1" strike="noStrike">
                <a:solidFill>
                  <a:schemeClr val="dk1"/>
                </a:solidFill>
                <a:latin typeface="Arial"/>
              </a:rPr>
              <a:t>Gegenüber dem Kassakurs (1,3079 USD) entspricht dies einer Optionsprämie von 0,0249 USD (=1,9%)</a:t>
            </a:r>
            <a:endParaRPr b="0" lang="en-GB" sz="1600" spc="-1" strike="noStrike">
              <a:solidFill>
                <a:srgbClr val="000000"/>
              </a:solidFill>
              <a:latin typeface="Arial"/>
            </a:endParaRPr>
          </a:p>
          <a:p>
            <a:pPr defTabSz="1428840">
              <a:lnSpc>
                <a:spcPct val="100000"/>
              </a:lnSpc>
              <a:spcBef>
                <a:spcPts val="799"/>
              </a:spcBef>
            </a:pPr>
            <a:r>
              <a:rPr b="0" lang="de-DE" sz="1600" spc="-1" strike="noStrike">
                <a:solidFill>
                  <a:schemeClr val="dk1"/>
                </a:solidFill>
                <a:latin typeface="Arial"/>
              </a:rPr>
              <a:t>Wenn Kassakurs im Juni unter 1,325 EUR/USD liegt, wird die Option ausgeübt. Der Käufer der Put-Option sichert sich gegenüber fallendem EURO (bzw. steigendem USD) ab.</a:t>
            </a:r>
            <a:endParaRPr b="0" lang="en-GB" sz="1600" spc="-1" strike="noStrike">
              <a:solidFill>
                <a:srgbClr val="000000"/>
              </a:solidFill>
              <a:latin typeface="Arial"/>
            </a:endParaRPr>
          </a:p>
        </p:txBody>
      </p:sp>
      <p:sp>
        <p:nvSpPr>
          <p:cNvPr id="459" name="PlaceHolder 1"/>
          <p:cNvSpPr>
            <a:spLocks noGrp="1"/>
          </p:cNvSpPr>
          <p:nvPr>
            <p:ph type="title"/>
          </p:nvPr>
        </p:nvSpPr>
        <p:spPr>
          <a:xfrm>
            <a:off x="1908000" y="380880"/>
            <a:ext cx="6701760" cy="1148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Beispiel: Euro-Put-Option</a:t>
            </a:r>
            <a:endParaRPr b="0" lang="en-GB"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60" name="Freeform 1199"/>
          <p:cNvSpPr/>
          <p:nvPr/>
        </p:nvSpPr>
        <p:spPr>
          <a:xfrm>
            <a:off x="3537000" y="1841400"/>
            <a:ext cx="5001480" cy="2756880"/>
          </a:xfrm>
          <a:custGeom>
            <a:avLst/>
            <a:gdLst>
              <a:gd name="textAreaLeft" fmla="*/ 0 w 5001480"/>
              <a:gd name="textAreaRight" fmla="*/ 5002200 w 5001480"/>
              <a:gd name="textAreaTop" fmla="*/ 0 h 2756880"/>
              <a:gd name="textAreaBottom" fmla="*/ 2757600 h 2756880"/>
            </a:gdLst>
            <a:ahLst/>
            <a:rect l="textAreaLeft" t="textAreaTop" r="textAreaRight" b="textAreaBottom"/>
            <a:pathLst>
              <a:path w="3151" h="1737">
                <a:moveTo>
                  <a:pt x="3151" y="0"/>
                </a:moveTo>
                <a:lnTo>
                  <a:pt x="0" y="1720"/>
                </a:lnTo>
                <a:lnTo>
                  <a:pt x="533" y="1737"/>
                </a:lnTo>
                <a:lnTo>
                  <a:pt x="3151" y="305"/>
                </a:lnTo>
                <a:lnTo>
                  <a:pt x="3151" y="0"/>
                </a:lnTo>
                <a:close/>
              </a:path>
            </a:pathLst>
          </a:custGeom>
          <a:solidFill>
            <a:srgbClr val="ffcc00">
              <a:alpha val="50000"/>
            </a:srgbClr>
          </a:solidFill>
          <a:ln w="0">
            <a:noFill/>
          </a:ln>
        </p:spPr>
        <p:style>
          <a:lnRef idx="0"/>
          <a:fillRef idx="0"/>
          <a:effectRef idx="0"/>
          <a:fontRef idx="minor"/>
        </p:style>
        <p:txBody>
          <a:bodyPr wrap="none" lIns="90000" rIns="90000" tIns="45000" bIns="45000" anchor="ctr">
            <a:noAutofit/>
          </a:bodyPr>
          <a:p>
            <a:pPr>
              <a:lnSpc>
                <a:spcPct val="100000"/>
              </a:lnSpc>
            </a:pPr>
            <a:endParaRPr b="0" lang="de-DE" sz="2400" spc="-1" strike="noStrike">
              <a:solidFill>
                <a:schemeClr val="dk1"/>
              </a:solidFill>
              <a:latin typeface="Book Antiqua"/>
            </a:endParaRPr>
          </a:p>
        </p:txBody>
      </p:sp>
      <p:sp>
        <p:nvSpPr>
          <p:cNvPr id="461" name="Freeform 1200"/>
          <p:cNvSpPr/>
          <p:nvPr/>
        </p:nvSpPr>
        <p:spPr>
          <a:xfrm>
            <a:off x="1533600" y="4572000"/>
            <a:ext cx="2042280" cy="1061280"/>
          </a:xfrm>
          <a:custGeom>
            <a:avLst/>
            <a:gdLst>
              <a:gd name="textAreaLeft" fmla="*/ 0 w 2042280"/>
              <a:gd name="textAreaRight" fmla="*/ 2043000 w 2042280"/>
              <a:gd name="textAreaTop" fmla="*/ 0 h 1061280"/>
              <a:gd name="textAreaBottom" fmla="*/ 1062000 h 1061280"/>
            </a:gdLst>
            <a:ahLst/>
            <a:rect l="textAreaLeft" t="textAreaTop" r="textAreaRight" b="textAreaBottom"/>
            <a:pathLst>
              <a:path w="1219" h="661">
                <a:moveTo>
                  <a:pt x="1219" y="0"/>
                </a:moveTo>
                <a:lnTo>
                  <a:pt x="17" y="661"/>
                </a:lnTo>
                <a:lnTo>
                  <a:pt x="0" y="653"/>
                </a:lnTo>
                <a:lnTo>
                  <a:pt x="0" y="14"/>
                </a:lnTo>
                <a:lnTo>
                  <a:pt x="1219" y="0"/>
                </a:lnTo>
                <a:close/>
              </a:path>
            </a:pathLst>
          </a:custGeom>
          <a:solidFill>
            <a:srgbClr val="99cc00">
              <a:alpha val="50000"/>
            </a:srgbClr>
          </a:solidFill>
          <a:ln w="0">
            <a:noFill/>
          </a:ln>
        </p:spPr>
        <p:style>
          <a:lnRef idx="0"/>
          <a:fillRef idx="0"/>
          <a:effectRef idx="0"/>
          <a:fontRef idx="minor"/>
        </p:style>
        <p:txBody>
          <a:bodyPr wrap="none" lIns="90000" rIns="90000" tIns="45000" bIns="45000" anchor="ctr">
            <a:noAutofit/>
          </a:bodyPr>
          <a:p>
            <a:pPr>
              <a:lnSpc>
                <a:spcPct val="100000"/>
              </a:lnSpc>
            </a:pPr>
            <a:endParaRPr b="0" lang="de-DE" sz="2400" spc="-1" strike="noStrike">
              <a:solidFill>
                <a:schemeClr val="dk1"/>
              </a:solidFill>
              <a:latin typeface="Book Antiqua"/>
            </a:endParaRPr>
          </a:p>
        </p:txBody>
      </p:sp>
      <p:sp>
        <p:nvSpPr>
          <p:cNvPr id="462" name="PlaceHolder 1"/>
          <p:cNvSpPr>
            <a:spLocks noGrp="1"/>
          </p:cNvSpPr>
          <p:nvPr>
            <p:ph type="title"/>
          </p:nvPr>
        </p:nvSpPr>
        <p:spPr>
          <a:xfrm>
            <a:off x="1908000" y="380880"/>
            <a:ext cx="6766920" cy="959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Pay-out-Diagramm von Put-Optionen</a:t>
            </a:r>
            <a:endParaRPr b="0" lang="en-GB" sz="2800" spc="-1" strike="noStrike">
              <a:solidFill>
                <a:srgbClr val="000000"/>
              </a:solidFill>
              <a:latin typeface="Arial"/>
            </a:endParaRPr>
          </a:p>
        </p:txBody>
      </p:sp>
      <p:sp>
        <p:nvSpPr>
          <p:cNvPr id="463" name="Rectangle 1031"/>
          <p:cNvSpPr/>
          <p:nvPr/>
        </p:nvSpPr>
        <p:spPr>
          <a:xfrm>
            <a:off x="1522440" y="1825560"/>
            <a:ext cx="7003440" cy="38170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464" name="Line 1032"/>
          <p:cNvSpPr/>
          <p:nvPr/>
        </p:nvSpPr>
        <p:spPr>
          <a:xfrm>
            <a:off x="1522080" y="4370040"/>
            <a:ext cx="7004160" cy="1800"/>
          </a:xfrm>
          <a:prstGeom prst="line">
            <a:avLst/>
          </a:prstGeom>
          <a:ln w="0">
            <a:solidFill>
              <a:srgbClr val="000000"/>
            </a:solidFill>
            <a:prstDash val="sysDot"/>
          </a:ln>
        </p:spPr>
        <p:style>
          <a:lnRef idx="0"/>
          <a:fillRef idx="0"/>
          <a:effectRef idx="0"/>
          <a:fontRef idx="minor"/>
        </p:style>
        <p:txBody>
          <a:bodyPr lIns="90000" rIns="90000" tIns="-43200" bIns="-43200" anchor="t">
            <a:noAutofit/>
          </a:bodyPr>
          <a:p>
            <a:endParaRPr b="0" lang="de-DE" sz="2400" spc="-1" strike="noStrike">
              <a:solidFill>
                <a:schemeClr val="dk1"/>
              </a:solidFill>
              <a:latin typeface="Book Antiqua"/>
            </a:endParaRPr>
          </a:p>
        </p:txBody>
      </p:sp>
      <p:sp>
        <p:nvSpPr>
          <p:cNvPr id="465" name="Line 1033"/>
          <p:cNvSpPr/>
          <p:nvPr/>
        </p:nvSpPr>
        <p:spPr>
          <a:xfrm>
            <a:off x="1522080" y="3098520"/>
            <a:ext cx="7004160" cy="1800"/>
          </a:xfrm>
          <a:prstGeom prst="line">
            <a:avLst/>
          </a:prstGeom>
          <a:ln w="0">
            <a:solidFill>
              <a:srgbClr val="000000"/>
            </a:solidFill>
            <a:prstDash val="sysDot"/>
          </a:ln>
        </p:spPr>
        <p:style>
          <a:lnRef idx="0"/>
          <a:fillRef idx="0"/>
          <a:effectRef idx="0"/>
          <a:fontRef idx="minor"/>
        </p:style>
        <p:txBody>
          <a:bodyPr lIns="90000" rIns="90000" tIns="-43200" bIns="-43200" anchor="t">
            <a:noAutofit/>
          </a:bodyPr>
          <a:p>
            <a:endParaRPr b="0" lang="de-DE" sz="2400" spc="-1" strike="noStrike">
              <a:solidFill>
                <a:schemeClr val="dk1"/>
              </a:solidFill>
              <a:latin typeface="Book Antiqua"/>
            </a:endParaRPr>
          </a:p>
        </p:txBody>
      </p:sp>
      <p:sp>
        <p:nvSpPr>
          <p:cNvPr id="466" name="Line 1034"/>
          <p:cNvSpPr/>
          <p:nvPr/>
        </p:nvSpPr>
        <p:spPr>
          <a:xfrm>
            <a:off x="1522080" y="1825560"/>
            <a:ext cx="7004160" cy="1440"/>
          </a:xfrm>
          <a:prstGeom prst="line">
            <a:avLst/>
          </a:prstGeom>
          <a:ln w="0">
            <a:solidFill>
              <a:srgbClr val="000000"/>
            </a:solidFill>
            <a:prstDash val="sysDot"/>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467" name="Line 1035"/>
          <p:cNvSpPr/>
          <p:nvPr/>
        </p:nvSpPr>
        <p:spPr>
          <a:xfrm>
            <a:off x="3854160" y="1825560"/>
            <a:ext cx="1800" cy="381780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468" name="Line 1036"/>
          <p:cNvSpPr/>
          <p:nvPr/>
        </p:nvSpPr>
        <p:spPr>
          <a:xfrm>
            <a:off x="6194160" y="1825560"/>
            <a:ext cx="1800" cy="381780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469" name="Line 1037"/>
          <p:cNvSpPr/>
          <p:nvPr/>
        </p:nvSpPr>
        <p:spPr>
          <a:xfrm>
            <a:off x="8526240" y="1825560"/>
            <a:ext cx="1800" cy="381780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470" name="Line 1039"/>
          <p:cNvSpPr/>
          <p:nvPr/>
        </p:nvSpPr>
        <p:spPr>
          <a:xfrm>
            <a:off x="1522080" y="1825560"/>
            <a:ext cx="1800" cy="3817800"/>
          </a:xfrm>
          <a:prstGeom prst="line">
            <a:avLst/>
          </a:prstGeom>
          <a:ln w="25400">
            <a:solidFill>
              <a:srgbClr val="000000"/>
            </a:solidFill>
            <a:round/>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471" name="Line 1040"/>
          <p:cNvSpPr/>
          <p:nvPr/>
        </p:nvSpPr>
        <p:spPr>
          <a:xfrm>
            <a:off x="1473120" y="5643360"/>
            <a:ext cx="48960" cy="1440"/>
          </a:xfrm>
          <a:prstGeom prst="line">
            <a:avLst/>
          </a:prstGeom>
          <a:ln w="0">
            <a:solidFill>
              <a:srgbClr val="000000"/>
            </a:solidFill>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472" name="Line 1042"/>
          <p:cNvSpPr/>
          <p:nvPr/>
        </p:nvSpPr>
        <p:spPr>
          <a:xfrm>
            <a:off x="1473120" y="3098520"/>
            <a:ext cx="48960" cy="1800"/>
          </a:xfrm>
          <a:prstGeom prst="line">
            <a:avLst/>
          </a:prstGeom>
          <a:ln w="0">
            <a:solidFill>
              <a:srgbClr val="000000"/>
            </a:solidFill>
          </a:ln>
        </p:spPr>
        <p:style>
          <a:lnRef idx="0"/>
          <a:fillRef idx="0"/>
          <a:effectRef idx="0"/>
          <a:fontRef idx="minor"/>
        </p:style>
        <p:txBody>
          <a:bodyPr lIns="90000" rIns="90000" tIns="-43200" bIns="-43200" anchor="t">
            <a:noAutofit/>
          </a:bodyPr>
          <a:p>
            <a:endParaRPr b="0" lang="de-DE" sz="2400" spc="-1" strike="noStrike">
              <a:solidFill>
                <a:schemeClr val="dk1"/>
              </a:solidFill>
              <a:latin typeface="Book Antiqua"/>
            </a:endParaRPr>
          </a:p>
        </p:txBody>
      </p:sp>
      <p:sp>
        <p:nvSpPr>
          <p:cNvPr id="473" name="Line 1043"/>
          <p:cNvSpPr/>
          <p:nvPr/>
        </p:nvSpPr>
        <p:spPr>
          <a:xfrm>
            <a:off x="1473120" y="1825560"/>
            <a:ext cx="48960" cy="1440"/>
          </a:xfrm>
          <a:prstGeom prst="line">
            <a:avLst/>
          </a:prstGeom>
          <a:ln w="0">
            <a:solidFill>
              <a:srgbClr val="000000"/>
            </a:solidFill>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474" name="Line 1044"/>
          <p:cNvSpPr/>
          <p:nvPr/>
        </p:nvSpPr>
        <p:spPr>
          <a:xfrm>
            <a:off x="1522080" y="5643360"/>
            <a:ext cx="7004160" cy="1440"/>
          </a:xfrm>
          <a:prstGeom prst="line">
            <a:avLst/>
          </a:prstGeom>
          <a:ln w="25400">
            <a:solidFill>
              <a:srgbClr val="000000"/>
            </a:solidFill>
            <a:round/>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475" name="Line 1045"/>
          <p:cNvSpPr/>
          <p:nvPr/>
        </p:nvSpPr>
        <p:spPr>
          <a:xfrm flipV="1">
            <a:off x="1522080" y="5643360"/>
            <a:ext cx="1800" cy="52560"/>
          </a:xfrm>
          <a:prstGeom prst="line">
            <a:avLst/>
          </a:prstGeom>
          <a:ln w="0">
            <a:solidFill>
              <a:srgbClr val="000000"/>
            </a:solidFill>
          </a:ln>
        </p:spPr>
        <p:style>
          <a:lnRef idx="0"/>
          <a:fillRef idx="0"/>
          <a:effectRef idx="0"/>
          <a:fontRef idx="minor"/>
        </p:style>
        <p:txBody>
          <a:bodyPr lIns="90000" rIns="90000" tIns="7560" bIns="7560" anchor="t">
            <a:noAutofit/>
          </a:bodyPr>
          <a:p>
            <a:endParaRPr b="0" lang="de-DE" sz="2400" spc="-1" strike="noStrike">
              <a:solidFill>
                <a:schemeClr val="dk1"/>
              </a:solidFill>
              <a:latin typeface="Book Antiqua"/>
            </a:endParaRPr>
          </a:p>
        </p:txBody>
      </p:sp>
      <p:sp>
        <p:nvSpPr>
          <p:cNvPr id="476" name="Line 1046"/>
          <p:cNvSpPr/>
          <p:nvPr/>
        </p:nvSpPr>
        <p:spPr>
          <a:xfrm flipV="1">
            <a:off x="3854160" y="5643360"/>
            <a:ext cx="1800" cy="52560"/>
          </a:xfrm>
          <a:prstGeom prst="line">
            <a:avLst/>
          </a:prstGeom>
          <a:ln w="0">
            <a:solidFill>
              <a:srgbClr val="000000"/>
            </a:solidFill>
          </a:ln>
        </p:spPr>
        <p:style>
          <a:lnRef idx="0"/>
          <a:fillRef idx="0"/>
          <a:effectRef idx="0"/>
          <a:fontRef idx="minor"/>
        </p:style>
        <p:txBody>
          <a:bodyPr lIns="90000" rIns="90000" tIns="7560" bIns="7560" anchor="t">
            <a:noAutofit/>
          </a:bodyPr>
          <a:p>
            <a:endParaRPr b="0" lang="de-DE" sz="2400" spc="-1" strike="noStrike">
              <a:solidFill>
                <a:schemeClr val="dk1"/>
              </a:solidFill>
              <a:latin typeface="Book Antiqua"/>
            </a:endParaRPr>
          </a:p>
        </p:txBody>
      </p:sp>
      <p:sp>
        <p:nvSpPr>
          <p:cNvPr id="477" name="Line 1047"/>
          <p:cNvSpPr/>
          <p:nvPr/>
        </p:nvSpPr>
        <p:spPr>
          <a:xfrm flipV="1">
            <a:off x="6194160" y="5643360"/>
            <a:ext cx="1800" cy="52560"/>
          </a:xfrm>
          <a:prstGeom prst="line">
            <a:avLst/>
          </a:prstGeom>
          <a:ln w="0">
            <a:solidFill>
              <a:srgbClr val="000000"/>
            </a:solidFill>
          </a:ln>
        </p:spPr>
        <p:style>
          <a:lnRef idx="0"/>
          <a:fillRef idx="0"/>
          <a:effectRef idx="0"/>
          <a:fontRef idx="minor"/>
        </p:style>
        <p:txBody>
          <a:bodyPr lIns="90000" rIns="90000" tIns="7560" bIns="7560" anchor="t">
            <a:noAutofit/>
          </a:bodyPr>
          <a:p>
            <a:endParaRPr b="0" lang="de-DE" sz="2400" spc="-1" strike="noStrike">
              <a:solidFill>
                <a:schemeClr val="dk1"/>
              </a:solidFill>
              <a:latin typeface="Book Antiqua"/>
            </a:endParaRPr>
          </a:p>
        </p:txBody>
      </p:sp>
      <p:sp>
        <p:nvSpPr>
          <p:cNvPr id="478" name="Line 1048"/>
          <p:cNvSpPr/>
          <p:nvPr/>
        </p:nvSpPr>
        <p:spPr>
          <a:xfrm flipV="1">
            <a:off x="8526240" y="5643360"/>
            <a:ext cx="1800" cy="52560"/>
          </a:xfrm>
          <a:prstGeom prst="line">
            <a:avLst/>
          </a:prstGeom>
          <a:ln w="0">
            <a:solidFill>
              <a:srgbClr val="000000"/>
            </a:solidFill>
          </a:ln>
        </p:spPr>
        <p:style>
          <a:lnRef idx="0"/>
          <a:fillRef idx="0"/>
          <a:effectRef idx="0"/>
          <a:fontRef idx="minor"/>
        </p:style>
        <p:txBody>
          <a:bodyPr lIns="90000" rIns="90000" tIns="7560" bIns="7560" anchor="t">
            <a:noAutofit/>
          </a:bodyPr>
          <a:p>
            <a:endParaRPr b="0" lang="de-DE" sz="2400" spc="-1" strike="noStrike">
              <a:solidFill>
                <a:schemeClr val="dk1"/>
              </a:solidFill>
              <a:latin typeface="Book Antiqua"/>
            </a:endParaRPr>
          </a:p>
        </p:txBody>
      </p:sp>
      <p:sp>
        <p:nvSpPr>
          <p:cNvPr id="479" name="Freeform 1049"/>
          <p:cNvSpPr/>
          <p:nvPr/>
        </p:nvSpPr>
        <p:spPr>
          <a:xfrm>
            <a:off x="1522440" y="2190600"/>
            <a:ext cx="7003440" cy="2545560"/>
          </a:xfrm>
          <a:custGeom>
            <a:avLst/>
            <a:gdLst>
              <a:gd name="textAreaLeft" fmla="*/ 0 w 7003440"/>
              <a:gd name="textAreaRight" fmla="*/ 7004160 w 7003440"/>
              <a:gd name="textAreaTop" fmla="*/ 0 h 2545560"/>
              <a:gd name="textAreaBottom" fmla="*/ 2546280 h 2545560"/>
            </a:gdLst>
            <a:ahLst/>
            <a:rect l="textAreaLeft" t="textAreaTop" r="textAreaRight" b="textAreaBottom"/>
            <a:pathLst>
              <a:path w="862" h="292">
                <a:moveTo>
                  <a:pt x="0" y="292"/>
                </a:moveTo>
                <a:lnTo>
                  <a:pt x="72" y="292"/>
                </a:lnTo>
                <a:lnTo>
                  <a:pt x="144" y="292"/>
                </a:lnTo>
                <a:lnTo>
                  <a:pt x="216" y="292"/>
                </a:lnTo>
                <a:lnTo>
                  <a:pt x="287" y="292"/>
                </a:lnTo>
                <a:lnTo>
                  <a:pt x="359" y="256"/>
                </a:lnTo>
                <a:lnTo>
                  <a:pt x="431" y="219"/>
                </a:lnTo>
                <a:lnTo>
                  <a:pt x="503" y="183"/>
                </a:lnTo>
                <a:lnTo>
                  <a:pt x="575" y="146"/>
                </a:lnTo>
                <a:lnTo>
                  <a:pt x="646" y="110"/>
                </a:lnTo>
                <a:lnTo>
                  <a:pt x="718" y="73"/>
                </a:lnTo>
                <a:lnTo>
                  <a:pt x="790" y="37"/>
                </a:lnTo>
                <a:lnTo>
                  <a:pt x="862" y="0"/>
                </a:lnTo>
              </a:path>
            </a:pathLst>
          </a:custGeom>
          <a:noFill/>
          <a:ln w="23813">
            <a:solidFill>
              <a:srgbClr val="000080"/>
            </a:solidFill>
            <a:round/>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480" name="Freeform 1050"/>
          <p:cNvSpPr/>
          <p:nvPr/>
        </p:nvSpPr>
        <p:spPr>
          <a:xfrm>
            <a:off x="1522440" y="2357280"/>
            <a:ext cx="7003440" cy="2231280"/>
          </a:xfrm>
          <a:custGeom>
            <a:avLst/>
            <a:gdLst>
              <a:gd name="textAreaLeft" fmla="*/ 0 w 7003440"/>
              <a:gd name="textAreaRight" fmla="*/ 7004160 w 7003440"/>
              <a:gd name="textAreaTop" fmla="*/ 0 h 2231280"/>
              <a:gd name="textAreaBottom" fmla="*/ 2232000 h 2231280"/>
            </a:gdLst>
            <a:ahLst/>
            <a:rect l="textAreaLeft" t="textAreaTop" r="textAreaRight" b="textAreaBottom"/>
            <a:pathLst>
              <a:path w="862" h="256">
                <a:moveTo>
                  <a:pt x="0" y="256"/>
                </a:moveTo>
                <a:lnTo>
                  <a:pt x="72" y="256"/>
                </a:lnTo>
                <a:lnTo>
                  <a:pt x="144" y="256"/>
                </a:lnTo>
                <a:lnTo>
                  <a:pt x="216" y="256"/>
                </a:lnTo>
                <a:lnTo>
                  <a:pt x="287" y="256"/>
                </a:lnTo>
                <a:lnTo>
                  <a:pt x="359" y="256"/>
                </a:lnTo>
                <a:lnTo>
                  <a:pt x="431" y="219"/>
                </a:lnTo>
                <a:lnTo>
                  <a:pt x="503" y="183"/>
                </a:lnTo>
                <a:lnTo>
                  <a:pt x="575" y="146"/>
                </a:lnTo>
                <a:lnTo>
                  <a:pt x="646" y="110"/>
                </a:lnTo>
                <a:lnTo>
                  <a:pt x="718" y="73"/>
                </a:lnTo>
                <a:lnTo>
                  <a:pt x="790" y="37"/>
                </a:lnTo>
                <a:lnTo>
                  <a:pt x="862" y="0"/>
                </a:lnTo>
              </a:path>
            </a:pathLst>
          </a:custGeom>
          <a:noFill/>
          <a:ln w="23813">
            <a:solidFill>
              <a:srgbClr val="0000ff"/>
            </a:solidFill>
            <a:round/>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481" name="Freeform 1051"/>
          <p:cNvSpPr/>
          <p:nvPr/>
        </p:nvSpPr>
        <p:spPr>
          <a:xfrm>
            <a:off x="1522440" y="2567160"/>
            <a:ext cx="7003440" cy="1907280"/>
          </a:xfrm>
          <a:custGeom>
            <a:avLst/>
            <a:gdLst>
              <a:gd name="textAreaLeft" fmla="*/ 0 w 7003440"/>
              <a:gd name="textAreaRight" fmla="*/ 7004160 w 7003440"/>
              <a:gd name="textAreaTop" fmla="*/ 0 h 1907280"/>
              <a:gd name="textAreaBottom" fmla="*/ 1908000 h 1907280"/>
            </a:gdLst>
            <a:ahLst/>
            <a:rect l="textAreaLeft" t="textAreaTop" r="textAreaRight" b="textAreaBottom"/>
            <a:pathLst>
              <a:path w="862" h="219">
                <a:moveTo>
                  <a:pt x="0" y="219"/>
                </a:moveTo>
                <a:lnTo>
                  <a:pt x="72" y="219"/>
                </a:lnTo>
                <a:lnTo>
                  <a:pt x="144" y="219"/>
                </a:lnTo>
                <a:lnTo>
                  <a:pt x="216" y="219"/>
                </a:lnTo>
                <a:lnTo>
                  <a:pt x="287" y="219"/>
                </a:lnTo>
                <a:lnTo>
                  <a:pt x="359" y="219"/>
                </a:lnTo>
                <a:lnTo>
                  <a:pt x="431" y="219"/>
                </a:lnTo>
                <a:lnTo>
                  <a:pt x="503" y="183"/>
                </a:lnTo>
                <a:lnTo>
                  <a:pt x="575" y="146"/>
                </a:lnTo>
                <a:lnTo>
                  <a:pt x="646" y="110"/>
                </a:lnTo>
                <a:lnTo>
                  <a:pt x="718" y="73"/>
                </a:lnTo>
                <a:lnTo>
                  <a:pt x="790" y="37"/>
                </a:lnTo>
                <a:lnTo>
                  <a:pt x="862" y="0"/>
                </a:lnTo>
              </a:path>
            </a:pathLst>
          </a:custGeom>
          <a:noFill/>
          <a:ln w="23813">
            <a:solidFill>
              <a:srgbClr val="3366ff"/>
            </a:solidFill>
            <a:round/>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482" name="Rectangle 1053"/>
          <p:cNvSpPr/>
          <p:nvPr/>
        </p:nvSpPr>
        <p:spPr>
          <a:xfrm>
            <a:off x="1522440" y="4257720"/>
            <a:ext cx="1119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483" name="Rectangle 1054"/>
          <p:cNvSpPr/>
          <p:nvPr/>
        </p:nvSpPr>
        <p:spPr>
          <a:xfrm>
            <a:off x="1700280" y="4257720"/>
            <a:ext cx="1137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484" name="Rectangle 1055"/>
          <p:cNvSpPr/>
          <p:nvPr/>
        </p:nvSpPr>
        <p:spPr>
          <a:xfrm>
            <a:off x="1879560" y="4257720"/>
            <a:ext cx="1119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485" name="Rectangle 1056"/>
          <p:cNvSpPr/>
          <p:nvPr/>
        </p:nvSpPr>
        <p:spPr>
          <a:xfrm>
            <a:off x="2057400" y="4257720"/>
            <a:ext cx="4860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486" name="Rectangle 1057"/>
          <p:cNvSpPr/>
          <p:nvPr/>
        </p:nvSpPr>
        <p:spPr>
          <a:xfrm>
            <a:off x="2106720" y="4257720"/>
            <a:ext cx="6444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487" name="Rectangle 1058"/>
          <p:cNvSpPr/>
          <p:nvPr/>
        </p:nvSpPr>
        <p:spPr>
          <a:xfrm>
            <a:off x="2236680" y="4257720"/>
            <a:ext cx="1137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488" name="Rectangle 1059"/>
          <p:cNvSpPr/>
          <p:nvPr/>
        </p:nvSpPr>
        <p:spPr>
          <a:xfrm>
            <a:off x="2416320" y="4257720"/>
            <a:ext cx="1119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489" name="Rectangle 1060"/>
          <p:cNvSpPr/>
          <p:nvPr/>
        </p:nvSpPr>
        <p:spPr>
          <a:xfrm>
            <a:off x="2593800" y="4257720"/>
            <a:ext cx="975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490" name="Rectangle 1061"/>
          <p:cNvSpPr/>
          <p:nvPr/>
        </p:nvSpPr>
        <p:spPr>
          <a:xfrm>
            <a:off x="2692440" y="4257720"/>
            <a:ext cx="1512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491" name="Rectangle 1062"/>
          <p:cNvSpPr/>
          <p:nvPr/>
        </p:nvSpPr>
        <p:spPr>
          <a:xfrm>
            <a:off x="2773440" y="4257720"/>
            <a:ext cx="1119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492" name="Rectangle 1063"/>
          <p:cNvSpPr/>
          <p:nvPr/>
        </p:nvSpPr>
        <p:spPr>
          <a:xfrm>
            <a:off x="2951280" y="4257720"/>
            <a:ext cx="1137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493" name="Rectangle 1064"/>
          <p:cNvSpPr/>
          <p:nvPr/>
        </p:nvSpPr>
        <p:spPr>
          <a:xfrm>
            <a:off x="3130560" y="4257720"/>
            <a:ext cx="1137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494" name="Rectangle 1065"/>
          <p:cNvSpPr/>
          <p:nvPr/>
        </p:nvSpPr>
        <p:spPr>
          <a:xfrm>
            <a:off x="3309840" y="4257720"/>
            <a:ext cx="1119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495" name="Rectangle 1066"/>
          <p:cNvSpPr/>
          <p:nvPr/>
        </p:nvSpPr>
        <p:spPr>
          <a:xfrm>
            <a:off x="3487680" y="4257720"/>
            <a:ext cx="1137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496" name="Rectangle 1067"/>
          <p:cNvSpPr/>
          <p:nvPr/>
        </p:nvSpPr>
        <p:spPr>
          <a:xfrm>
            <a:off x="3666960" y="4257720"/>
            <a:ext cx="1137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497" name="Rectangle 1068"/>
          <p:cNvSpPr/>
          <p:nvPr/>
        </p:nvSpPr>
        <p:spPr>
          <a:xfrm>
            <a:off x="3846600" y="4257720"/>
            <a:ext cx="720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498" name="Rectangle 1069"/>
          <p:cNvSpPr/>
          <p:nvPr/>
        </p:nvSpPr>
        <p:spPr>
          <a:xfrm>
            <a:off x="3854520" y="4257720"/>
            <a:ext cx="10404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499" name="Rectangle 1070"/>
          <p:cNvSpPr/>
          <p:nvPr/>
        </p:nvSpPr>
        <p:spPr>
          <a:xfrm>
            <a:off x="4024440" y="4257720"/>
            <a:ext cx="1137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00" name="Rectangle 1071"/>
          <p:cNvSpPr/>
          <p:nvPr/>
        </p:nvSpPr>
        <p:spPr>
          <a:xfrm>
            <a:off x="4203720" y="4257720"/>
            <a:ext cx="1119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01" name="Rectangle 1072"/>
          <p:cNvSpPr/>
          <p:nvPr/>
        </p:nvSpPr>
        <p:spPr>
          <a:xfrm>
            <a:off x="4381560" y="4257720"/>
            <a:ext cx="5652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02" name="Rectangle 1073"/>
          <p:cNvSpPr/>
          <p:nvPr/>
        </p:nvSpPr>
        <p:spPr>
          <a:xfrm>
            <a:off x="4438800" y="4257720"/>
            <a:ext cx="5652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03" name="Rectangle 1074"/>
          <p:cNvSpPr/>
          <p:nvPr/>
        </p:nvSpPr>
        <p:spPr>
          <a:xfrm>
            <a:off x="4560840" y="4257720"/>
            <a:ext cx="1137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04" name="Rectangle 1075"/>
          <p:cNvSpPr/>
          <p:nvPr/>
        </p:nvSpPr>
        <p:spPr>
          <a:xfrm>
            <a:off x="4740120" y="4257720"/>
            <a:ext cx="1119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05" name="Rectangle 1076"/>
          <p:cNvSpPr/>
          <p:nvPr/>
        </p:nvSpPr>
        <p:spPr>
          <a:xfrm>
            <a:off x="4917960" y="4257720"/>
            <a:ext cx="10548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06" name="Rectangle 1077"/>
          <p:cNvSpPr/>
          <p:nvPr/>
        </p:nvSpPr>
        <p:spPr>
          <a:xfrm>
            <a:off x="5024520" y="4257720"/>
            <a:ext cx="720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07" name="Rectangle 1078"/>
          <p:cNvSpPr/>
          <p:nvPr/>
        </p:nvSpPr>
        <p:spPr>
          <a:xfrm>
            <a:off x="5097600" y="4257720"/>
            <a:ext cx="1137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08" name="Rectangle 1079"/>
          <p:cNvSpPr/>
          <p:nvPr/>
        </p:nvSpPr>
        <p:spPr>
          <a:xfrm>
            <a:off x="5275440" y="4257720"/>
            <a:ext cx="1137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09" name="Rectangle 1080"/>
          <p:cNvSpPr/>
          <p:nvPr/>
        </p:nvSpPr>
        <p:spPr>
          <a:xfrm>
            <a:off x="5454720" y="4257720"/>
            <a:ext cx="1137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10" name="Rectangle 1081"/>
          <p:cNvSpPr/>
          <p:nvPr/>
        </p:nvSpPr>
        <p:spPr>
          <a:xfrm>
            <a:off x="5634000" y="4257720"/>
            <a:ext cx="1119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11" name="Rectangle 1082"/>
          <p:cNvSpPr/>
          <p:nvPr/>
        </p:nvSpPr>
        <p:spPr>
          <a:xfrm>
            <a:off x="5811840" y="4257720"/>
            <a:ext cx="1137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12" name="Rectangle 1083"/>
          <p:cNvSpPr/>
          <p:nvPr/>
        </p:nvSpPr>
        <p:spPr>
          <a:xfrm>
            <a:off x="5991120" y="4257720"/>
            <a:ext cx="1137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13" name="Rectangle 1084"/>
          <p:cNvSpPr/>
          <p:nvPr/>
        </p:nvSpPr>
        <p:spPr>
          <a:xfrm>
            <a:off x="6170760" y="4257720"/>
            <a:ext cx="2304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14" name="Rectangle 1085"/>
          <p:cNvSpPr/>
          <p:nvPr/>
        </p:nvSpPr>
        <p:spPr>
          <a:xfrm>
            <a:off x="6194520" y="4257720"/>
            <a:ext cx="8820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15" name="Rectangle 1086"/>
          <p:cNvSpPr/>
          <p:nvPr/>
        </p:nvSpPr>
        <p:spPr>
          <a:xfrm>
            <a:off x="6348240" y="4257720"/>
            <a:ext cx="1137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16" name="Rectangle 1087"/>
          <p:cNvSpPr/>
          <p:nvPr/>
        </p:nvSpPr>
        <p:spPr>
          <a:xfrm>
            <a:off x="6527880" y="4257720"/>
            <a:ext cx="1119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17" name="Rectangle 1088"/>
          <p:cNvSpPr/>
          <p:nvPr/>
        </p:nvSpPr>
        <p:spPr>
          <a:xfrm>
            <a:off x="6705720" y="4257720"/>
            <a:ext cx="6444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18" name="Rectangle 1089"/>
          <p:cNvSpPr/>
          <p:nvPr/>
        </p:nvSpPr>
        <p:spPr>
          <a:xfrm>
            <a:off x="6770520" y="4257720"/>
            <a:ext cx="4860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19" name="Rectangle 1090"/>
          <p:cNvSpPr/>
          <p:nvPr/>
        </p:nvSpPr>
        <p:spPr>
          <a:xfrm>
            <a:off x="6885000" y="4257720"/>
            <a:ext cx="1137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20" name="Rectangle 1091"/>
          <p:cNvSpPr/>
          <p:nvPr/>
        </p:nvSpPr>
        <p:spPr>
          <a:xfrm>
            <a:off x="7064280" y="4257720"/>
            <a:ext cx="1119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21" name="Rectangle 1092"/>
          <p:cNvSpPr/>
          <p:nvPr/>
        </p:nvSpPr>
        <p:spPr>
          <a:xfrm>
            <a:off x="7242120" y="4257720"/>
            <a:ext cx="1137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22" name="Rectangle 1093"/>
          <p:cNvSpPr/>
          <p:nvPr/>
        </p:nvSpPr>
        <p:spPr>
          <a:xfrm>
            <a:off x="7421400" y="4257720"/>
            <a:ext cx="1137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23" name="Rectangle 1094"/>
          <p:cNvSpPr/>
          <p:nvPr/>
        </p:nvSpPr>
        <p:spPr>
          <a:xfrm>
            <a:off x="7601040" y="4257720"/>
            <a:ext cx="1119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24" name="Rectangle 1095"/>
          <p:cNvSpPr/>
          <p:nvPr/>
        </p:nvSpPr>
        <p:spPr>
          <a:xfrm>
            <a:off x="7778880" y="4257720"/>
            <a:ext cx="1137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25" name="Rectangle 1096"/>
          <p:cNvSpPr/>
          <p:nvPr/>
        </p:nvSpPr>
        <p:spPr>
          <a:xfrm>
            <a:off x="7958160" y="4257720"/>
            <a:ext cx="1119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26" name="Rectangle 1097"/>
          <p:cNvSpPr/>
          <p:nvPr/>
        </p:nvSpPr>
        <p:spPr>
          <a:xfrm>
            <a:off x="8136000" y="4257720"/>
            <a:ext cx="1137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27" name="Rectangle 1098"/>
          <p:cNvSpPr/>
          <p:nvPr/>
        </p:nvSpPr>
        <p:spPr>
          <a:xfrm>
            <a:off x="8315280" y="4257720"/>
            <a:ext cx="1137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28" name="Rectangle 1099"/>
          <p:cNvSpPr/>
          <p:nvPr/>
        </p:nvSpPr>
        <p:spPr>
          <a:xfrm>
            <a:off x="8494560" y="4257720"/>
            <a:ext cx="30960" cy="1692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29" name="Rectangle 1165"/>
          <p:cNvSpPr/>
          <p:nvPr/>
        </p:nvSpPr>
        <p:spPr>
          <a:xfrm>
            <a:off x="1180800" y="554832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1.2</a:t>
            </a:r>
            <a:endParaRPr b="0" lang="en-GB" sz="1400" spc="-1" strike="noStrike">
              <a:solidFill>
                <a:srgbClr val="000000"/>
              </a:solidFill>
              <a:latin typeface="Arial"/>
            </a:endParaRPr>
          </a:p>
        </p:txBody>
      </p:sp>
      <p:sp>
        <p:nvSpPr>
          <p:cNvPr id="530" name="Rectangle 1166"/>
          <p:cNvSpPr/>
          <p:nvPr/>
        </p:nvSpPr>
        <p:spPr>
          <a:xfrm>
            <a:off x="1180800" y="427500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1.3</a:t>
            </a:r>
            <a:endParaRPr b="0" lang="en-GB" sz="1400" spc="-1" strike="noStrike">
              <a:solidFill>
                <a:srgbClr val="000000"/>
              </a:solidFill>
              <a:latin typeface="Arial"/>
            </a:endParaRPr>
          </a:p>
        </p:txBody>
      </p:sp>
      <p:sp>
        <p:nvSpPr>
          <p:cNvPr id="531" name="Rectangle 1167"/>
          <p:cNvSpPr/>
          <p:nvPr/>
        </p:nvSpPr>
        <p:spPr>
          <a:xfrm>
            <a:off x="1180800" y="300204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1.4</a:t>
            </a:r>
            <a:endParaRPr b="0" lang="en-GB" sz="1400" spc="-1" strike="noStrike">
              <a:solidFill>
                <a:srgbClr val="000000"/>
              </a:solidFill>
              <a:latin typeface="Arial"/>
            </a:endParaRPr>
          </a:p>
        </p:txBody>
      </p:sp>
      <p:sp>
        <p:nvSpPr>
          <p:cNvPr id="532" name="Rectangle 1168"/>
          <p:cNvSpPr/>
          <p:nvPr/>
        </p:nvSpPr>
        <p:spPr>
          <a:xfrm>
            <a:off x="1180800" y="172872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1.5</a:t>
            </a:r>
            <a:endParaRPr b="0" lang="en-GB" sz="1400" spc="-1" strike="noStrike">
              <a:solidFill>
                <a:srgbClr val="000000"/>
              </a:solidFill>
              <a:latin typeface="Arial"/>
            </a:endParaRPr>
          </a:p>
        </p:txBody>
      </p:sp>
      <p:sp>
        <p:nvSpPr>
          <p:cNvPr id="533" name="Rectangle 1169"/>
          <p:cNvSpPr/>
          <p:nvPr/>
        </p:nvSpPr>
        <p:spPr>
          <a:xfrm>
            <a:off x="1366200" y="5791320"/>
            <a:ext cx="345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1.20</a:t>
            </a:r>
            <a:endParaRPr b="0" lang="en-GB" sz="1400" spc="-1" strike="noStrike">
              <a:solidFill>
                <a:srgbClr val="000000"/>
              </a:solidFill>
              <a:latin typeface="Arial"/>
            </a:endParaRPr>
          </a:p>
        </p:txBody>
      </p:sp>
      <p:sp>
        <p:nvSpPr>
          <p:cNvPr id="534" name="Rectangle 1170"/>
          <p:cNvSpPr/>
          <p:nvPr/>
        </p:nvSpPr>
        <p:spPr>
          <a:xfrm>
            <a:off x="3698280" y="5791320"/>
            <a:ext cx="345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1.30</a:t>
            </a:r>
            <a:endParaRPr b="0" lang="en-GB" sz="1400" spc="-1" strike="noStrike">
              <a:solidFill>
                <a:srgbClr val="000000"/>
              </a:solidFill>
              <a:latin typeface="Arial"/>
            </a:endParaRPr>
          </a:p>
        </p:txBody>
      </p:sp>
      <p:sp>
        <p:nvSpPr>
          <p:cNvPr id="535" name="Rectangle 1171"/>
          <p:cNvSpPr/>
          <p:nvPr/>
        </p:nvSpPr>
        <p:spPr>
          <a:xfrm>
            <a:off x="6039720" y="5791320"/>
            <a:ext cx="345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1.40</a:t>
            </a:r>
            <a:endParaRPr b="0" lang="en-GB" sz="1400" spc="-1" strike="noStrike">
              <a:solidFill>
                <a:srgbClr val="000000"/>
              </a:solidFill>
              <a:latin typeface="Arial"/>
            </a:endParaRPr>
          </a:p>
        </p:txBody>
      </p:sp>
      <p:sp>
        <p:nvSpPr>
          <p:cNvPr id="536" name="Rectangle 1172"/>
          <p:cNvSpPr/>
          <p:nvPr/>
        </p:nvSpPr>
        <p:spPr>
          <a:xfrm>
            <a:off x="8371800" y="5791320"/>
            <a:ext cx="345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1.50</a:t>
            </a:r>
            <a:endParaRPr b="0" lang="en-GB" sz="1400" spc="-1" strike="noStrike">
              <a:solidFill>
                <a:srgbClr val="000000"/>
              </a:solidFill>
              <a:latin typeface="Arial"/>
            </a:endParaRPr>
          </a:p>
        </p:txBody>
      </p:sp>
      <p:sp>
        <p:nvSpPr>
          <p:cNvPr id="537" name="Rectangle 1173"/>
          <p:cNvSpPr/>
          <p:nvPr/>
        </p:nvSpPr>
        <p:spPr>
          <a:xfrm>
            <a:off x="3657960" y="6000840"/>
            <a:ext cx="2397960" cy="21348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Kassakurs im Juni [EUR/USD]</a:t>
            </a:r>
            <a:endParaRPr b="0" lang="en-GB" sz="1400" spc="-1" strike="noStrike">
              <a:solidFill>
                <a:srgbClr val="000000"/>
              </a:solidFill>
              <a:latin typeface="Arial"/>
            </a:endParaRPr>
          </a:p>
        </p:txBody>
      </p:sp>
      <p:sp>
        <p:nvSpPr>
          <p:cNvPr id="538" name="Rectangle 1174"/>
          <p:cNvSpPr/>
          <p:nvPr/>
        </p:nvSpPr>
        <p:spPr>
          <a:xfrm rot="16200000">
            <a:off x="-741960" y="3413160"/>
            <a:ext cx="3457800" cy="21348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Kurs für den Inhaber der Option [EUR/USD]</a:t>
            </a:r>
            <a:endParaRPr b="0" lang="en-GB" sz="1400" spc="-1" strike="noStrike">
              <a:solidFill>
                <a:srgbClr val="000000"/>
              </a:solidFill>
              <a:latin typeface="Arial"/>
            </a:endParaRPr>
          </a:p>
        </p:txBody>
      </p:sp>
      <p:sp>
        <p:nvSpPr>
          <p:cNvPr id="539" name="Line 1176"/>
          <p:cNvSpPr/>
          <p:nvPr/>
        </p:nvSpPr>
        <p:spPr>
          <a:xfrm>
            <a:off x="1757160" y="1938240"/>
            <a:ext cx="365040" cy="1440"/>
          </a:xfrm>
          <a:prstGeom prst="line">
            <a:avLst/>
          </a:prstGeom>
          <a:ln w="23813">
            <a:solidFill>
              <a:srgbClr val="000080"/>
            </a:solidFill>
            <a:round/>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540" name="Rectangle 1177"/>
          <p:cNvSpPr/>
          <p:nvPr/>
        </p:nvSpPr>
        <p:spPr>
          <a:xfrm>
            <a:off x="2163240" y="184320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1.3</a:t>
            </a:r>
            <a:endParaRPr b="0" lang="en-GB" sz="1400" spc="-1" strike="noStrike">
              <a:solidFill>
                <a:srgbClr val="000000"/>
              </a:solidFill>
              <a:latin typeface="Arial"/>
            </a:endParaRPr>
          </a:p>
        </p:txBody>
      </p:sp>
      <p:sp>
        <p:nvSpPr>
          <p:cNvPr id="541" name="Line 1178"/>
          <p:cNvSpPr/>
          <p:nvPr/>
        </p:nvSpPr>
        <p:spPr>
          <a:xfrm>
            <a:off x="1757160" y="2269800"/>
            <a:ext cx="365040" cy="1800"/>
          </a:xfrm>
          <a:prstGeom prst="line">
            <a:avLst/>
          </a:prstGeom>
          <a:ln w="23813">
            <a:solidFill>
              <a:srgbClr val="0000ff"/>
            </a:solidFill>
            <a:round/>
          </a:ln>
        </p:spPr>
        <p:style>
          <a:lnRef idx="0"/>
          <a:fillRef idx="0"/>
          <a:effectRef idx="0"/>
          <a:fontRef idx="minor"/>
        </p:style>
        <p:txBody>
          <a:bodyPr lIns="90000" rIns="90000" tIns="-43200" bIns="-43200" anchor="t">
            <a:noAutofit/>
          </a:bodyPr>
          <a:p>
            <a:endParaRPr b="0" lang="de-DE" sz="2400" spc="-1" strike="noStrike">
              <a:solidFill>
                <a:schemeClr val="dk1"/>
              </a:solidFill>
              <a:latin typeface="Book Antiqua"/>
            </a:endParaRPr>
          </a:p>
        </p:txBody>
      </p:sp>
      <p:sp>
        <p:nvSpPr>
          <p:cNvPr id="542" name="Rectangle 1179"/>
          <p:cNvSpPr/>
          <p:nvPr/>
        </p:nvSpPr>
        <p:spPr>
          <a:xfrm>
            <a:off x="2162520" y="2173320"/>
            <a:ext cx="444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1.325</a:t>
            </a:r>
            <a:endParaRPr b="0" lang="en-GB" sz="1400" spc="-1" strike="noStrike">
              <a:solidFill>
                <a:srgbClr val="000000"/>
              </a:solidFill>
              <a:latin typeface="Arial"/>
            </a:endParaRPr>
          </a:p>
        </p:txBody>
      </p:sp>
      <p:sp>
        <p:nvSpPr>
          <p:cNvPr id="543" name="Line 1180"/>
          <p:cNvSpPr/>
          <p:nvPr/>
        </p:nvSpPr>
        <p:spPr>
          <a:xfrm>
            <a:off x="1757160" y="2592360"/>
            <a:ext cx="365040" cy="1440"/>
          </a:xfrm>
          <a:prstGeom prst="line">
            <a:avLst/>
          </a:prstGeom>
          <a:ln w="23813">
            <a:solidFill>
              <a:srgbClr val="3366ff"/>
            </a:solidFill>
            <a:round/>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544" name="Rectangle 1181"/>
          <p:cNvSpPr/>
          <p:nvPr/>
        </p:nvSpPr>
        <p:spPr>
          <a:xfrm>
            <a:off x="2162880" y="2496960"/>
            <a:ext cx="345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1.35</a:t>
            </a:r>
            <a:endParaRPr b="0" lang="en-GB" sz="1400" spc="-1" strike="noStrike">
              <a:solidFill>
                <a:srgbClr val="000000"/>
              </a:solidFill>
              <a:latin typeface="Arial"/>
            </a:endParaRPr>
          </a:p>
        </p:txBody>
      </p:sp>
      <p:sp>
        <p:nvSpPr>
          <p:cNvPr id="545" name="Rectangle 1194"/>
          <p:cNvSpPr/>
          <p:nvPr/>
        </p:nvSpPr>
        <p:spPr>
          <a:xfrm>
            <a:off x="7540920" y="4003560"/>
            <a:ext cx="88056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Kassakurs </a:t>
            </a:r>
            <a:endParaRPr b="0" lang="en-GB" sz="1400" spc="-1" strike="noStrike">
              <a:solidFill>
                <a:srgbClr val="000000"/>
              </a:solidFill>
              <a:latin typeface="Arial"/>
            </a:endParaRPr>
          </a:p>
        </p:txBody>
      </p:sp>
      <p:sp>
        <p:nvSpPr>
          <p:cNvPr id="546" name="Rectangle 1196"/>
          <p:cNvSpPr/>
          <p:nvPr/>
        </p:nvSpPr>
        <p:spPr>
          <a:xfrm>
            <a:off x="2819160" y="2185920"/>
            <a:ext cx="101916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Strike-Preise</a:t>
            </a:r>
            <a:endParaRPr b="0" lang="en-GB" sz="1400" spc="-1" strike="noStrike">
              <a:solidFill>
                <a:srgbClr val="000000"/>
              </a:solidFill>
              <a:latin typeface="Arial"/>
            </a:endParaRPr>
          </a:p>
        </p:txBody>
      </p:sp>
      <p:sp>
        <p:nvSpPr>
          <p:cNvPr id="547" name="Freeform 1197"/>
          <p:cNvSpPr/>
          <p:nvPr/>
        </p:nvSpPr>
        <p:spPr>
          <a:xfrm>
            <a:off x="2646360" y="1919160"/>
            <a:ext cx="102600" cy="720000"/>
          </a:xfrm>
          <a:custGeom>
            <a:avLst/>
            <a:gdLst>
              <a:gd name="textAreaLeft" fmla="*/ 0 w 102600"/>
              <a:gd name="textAreaRight" fmla="*/ 103320 w 102600"/>
              <a:gd name="textAreaTop" fmla="*/ 0 h 720000"/>
              <a:gd name="textAreaBottom" fmla="*/ 720720 h 720000"/>
            </a:gdLst>
            <a:ahLst/>
            <a:rect l="textAreaLeft" t="textAreaTop" r="textAreaRight" b="textAreaBottom"/>
            <a:pathLst>
              <a:path w="256" h="1792">
                <a:moveTo>
                  <a:pt x="0" y="0"/>
                </a:moveTo>
                <a:cubicBezTo>
                  <a:pt x="71" y="0"/>
                  <a:pt x="128" y="67"/>
                  <a:pt x="128" y="150"/>
                </a:cubicBezTo>
                <a:lnTo>
                  <a:pt x="128" y="747"/>
                </a:lnTo>
                <a:cubicBezTo>
                  <a:pt x="128" y="830"/>
                  <a:pt x="186" y="896"/>
                  <a:pt x="256" y="896"/>
                </a:cubicBezTo>
                <a:cubicBezTo>
                  <a:pt x="186" y="896"/>
                  <a:pt x="128" y="963"/>
                  <a:pt x="128" y="1046"/>
                </a:cubicBezTo>
                <a:lnTo>
                  <a:pt x="128" y="1643"/>
                </a:lnTo>
                <a:cubicBezTo>
                  <a:pt x="128" y="1726"/>
                  <a:pt x="71" y="1792"/>
                  <a:pt x="0" y="1792"/>
                </a:cubicBezTo>
              </a:path>
            </a:pathLst>
          </a:custGeom>
          <a:noFill/>
          <a:ln cap="rnd" w="7938">
            <a:solidFill>
              <a:srgbClr val="000000"/>
            </a:solidFill>
            <a:round/>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548" name="Line 1202"/>
          <p:cNvSpPr/>
          <p:nvPr/>
        </p:nvSpPr>
        <p:spPr>
          <a:xfrm>
            <a:off x="4437000" y="4100400"/>
            <a:ext cx="360" cy="1574640"/>
          </a:xfrm>
          <a:prstGeom prst="line">
            <a:avLst/>
          </a:prstGeom>
          <a:ln w="9525">
            <a:solidFill>
              <a:srgbClr val="000000"/>
            </a:solidFill>
            <a:prstDash val="dash"/>
            <a:round/>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549" name="Text Box 1203"/>
          <p:cNvSpPr/>
          <p:nvPr/>
        </p:nvSpPr>
        <p:spPr>
          <a:xfrm>
            <a:off x="1552680" y="4770360"/>
            <a:ext cx="1149840" cy="8208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pPr>
            <a:r>
              <a:rPr b="0" lang="de-DE" sz="1600" spc="-1" strike="noStrike">
                <a:solidFill>
                  <a:schemeClr val="dk1"/>
                </a:solidFill>
                <a:latin typeface="Arial"/>
              </a:rPr>
              <a:t>Vorteil</a:t>
            </a:r>
            <a:br>
              <a:rPr sz="1600"/>
            </a:br>
            <a:r>
              <a:rPr b="0" lang="de-DE" sz="1600" spc="-1" strike="noStrike">
                <a:solidFill>
                  <a:schemeClr val="dk1"/>
                </a:solidFill>
                <a:latin typeface="Arial"/>
              </a:rPr>
              <a:t>gegenüber</a:t>
            </a:r>
            <a:endParaRPr b="0" lang="en-GB" sz="1600" spc="-1" strike="noStrike">
              <a:solidFill>
                <a:srgbClr val="000000"/>
              </a:solidFill>
              <a:latin typeface="Arial"/>
            </a:endParaRPr>
          </a:p>
          <a:p>
            <a:pPr>
              <a:lnSpc>
                <a:spcPct val="100000"/>
              </a:lnSpc>
            </a:pPr>
            <a:r>
              <a:rPr b="0" lang="de-DE" sz="1600" spc="-1" strike="noStrike">
                <a:solidFill>
                  <a:schemeClr val="dk1"/>
                </a:solidFill>
                <a:latin typeface="Arial"/>
              </a:rPr>
              <a:t>Kassakurs</a:t>
            </a:r>
            <a:endParaRPr b="0" lang="en-GB" sz="1600" spc="-1" strike="noStrike">
              <a:solidFill>
                <a:srgbClr val="000000"/>
              </a:solidFill>
              <a:latin typeface="Arial"/>
            </a:endParaRPr>
          </a:p>
        </p:txBody>
      </p:sp>
      <p:sp>
        <p:nvSpPr>
          <p:cNvPr id="550" name="Text Box 1204"/>
          <p:cNvSpPr/>
          <p:nvPr/>
        </p:nvSpPr>
        <p:spPr>
          <a:xfrm>
            <a:off x="4605840" y="2755800"/>
            <a:ext cx="1937880" cy="57708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pPr>
            <a:r>
              <a:rPr b="0" lang="de-DE" sz="1600" spc="-1" strike="noStrike">
                <a:solidFill>
                  <a:schemeClr val="dk1"/>
                </a:solidFill>
                <a:latin typeface="Arial"/>
              </a:rPr>
              <a:t>Nachteil gegenüber</a:t>
            </a:r>
            <a:endParaRPr b="0" lang="en-GB" sz="1600" spc="-1" strike="noStrike">
              <a:solidFill>
                <a:srgbClr val="000000"/>
              </a:solidFill>
              <a:latin typeface="Arial"/>
            </a:endParaRPr>
          </a:p>
          <a:p>
            <a:pPr>
              <a:lnSpc>
                <a:spcPct val="100000"/>
              </a:lnSpc>
            </a:pPr>
            <a:r>
              <a:rPr b="0" lang="de-DE" sz="1600" spc="-1" strike="noStrike">
                <a:solidFill>
                  <a:schemeClr val="dk1"/>
                </a:solidFill>
                <a:latin typeface="Arial"/>
              </a:rPr>
              <a:t>Kassakurs</a:t>
            </a: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timing>
    <p:tnLst>
      <p:par>
        <p:cTn id="25" dur="indefinite" restart="never" nodeType="tmRoot">
          <p:childTnLst>
            <p:seq>
              <p:cTn id="26" dur="indefinite" nodeType="mainSeq">
                <p:childTnLst>
                  <p:par>
                    <p:cTn id="27" nodeType="clickEffect" fill="hold">
                      <p:stCondLst>
                        <p:cond delay="indefinite"/>
                      </p:stCondLst>
                      <p:childTnLst>
                        <p:par>
                          <p:cTn id="28" nodeType="withEffect" fill="hold">
                            <p:stCondLst>
                              <p:cond delay="0"/>
                            </p:stCondLst>
                            <p:childTnLst>
                              <p:par>
                                <p:cTn id="29" nodeType="clickEffect" fill="hold" presetClass="entr" presetID="3" presetSubtype="10">
                                  <p:stCondLst>
                                    <p:cond delay="0"/>
                                  </p:stCondLst>
                                  <p:childTnLst>
                                    <p:set>
                                      <p:cBhvr>
                                        <p:cTn id="30" dur="1" fill="hold">
                                          <p:stCondLst>
                                            <p:cond delay="0"/>
                                          </p:stCondLst>
                                        </p:cTn>
                                        <p:tgtEl>
                                          <p:spTgt spid="481"/>
                                        </p:tgtEl>
                                        <p:attrNameLst>
                                          <p:attrName>style.visibility</p:attrName>
                                        </p:attrNameLst>
                                      </p:cBhvr>
                                      <p:to>
                                        <p:strVal val="visible"/>
                                      </p:to>
                                    </p:set>
                                    <p:animEffect filter="blinds(horizontal)" transition="in">
                                      <p:cBhvr additive="repl">
                                        <p:cTn id="31" dur="500"/>
                                        <p:tgtEl>
                                          <p:spTgt spid="481"/>
                                        </p:tgtEl>
                                      </p:cBhvr>
                                    </p:animEffect>
                                  </p:childTnLst>
                                </p:cTn>
                              </p:par>
                              <p:par>
                                <p:cTn id="32" nodeType="withEffect" fill="hold" presetClass="entr" presetID="3" presetSubtype="10">
                                  <p:stCondLst>
                                    <p:cond delay="0"/>
                                  </p:stCondLst>
                                  <p:childTnLst>
                                    <p:set>
                                      <p:cBhvr>
                                        <p:cTn id="33" dur="1" fill="hold">
                                          <p:stCondLst>
                                            <p:cond delay="0"/>
                                          </p:stCondLst>
                                        </p:cTn>
                                        <p:tgtEl>
                                          <p:spTgt spid="479"/>
                                        </p:tgtEl>
                                        <p:attrNameLst>
                                          <p:attrName>style.visibility</p:attrName>
                                        </p:attrNameLst>
                                      </p:cBhvr>
                                      <p:to>
                                        <p:strVal val="visible"/>
                                      </p:to>
                                    </p:set>
                                    <p:animEffect filter="blinds(horizontal)" transition="in">
                                      <p:cBhvr additive="repl">
                                        <p:cTn id="34" dur="500"/>
                                        <p:tgtEl>
                                          <p:spTgt spid="47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 name="PlaceHolder 1"/>
          <p:cNvSpPr>
            <a:spLocks noGrp="1"/>
          </p:cNvSpPr>
          <p:nvPr>
            <p:ph type="title"/>
          </p:nvPr>
        </p:nvSpPr>
        <p:spPr>
          <a:xfrm>
            <a:off x="1908000" y="380880"/>
            <a:ext cx="6701760" cy="110268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Finanzierungsarten </a:t>
            </a:r>
            <a:br>
              <a:rPr sz="1800"/>
            </a:br>
            <a:r>
              <a:rPr b="0" lang="de-DE" sz="1800" spc="-1" strike="noStrike">
                <a:solidFill>
                  <a:schemeClr val="dk2"/>
                </a:solidFill>
                <a:latin typeface="Arial"/>
              </a:rPr>
              <a:t>[Quelle: R. Nolden 1995 Industriebetriebslehre. Köln, München]</a:t>
            </a:r>
            <a:endParaRPr b="0" lang="en-GB" sz="1800" spc="-1" strike="noStrike">
              <a:solidFill>
                <a:srgbClr val="000000"/>
              </a:solidFill>
              <a:latin typeface="Arial"/>
            </a:endParaRPr>
          </a:p>
        </p:txBody>
      </p:sp>
      <p:sp>
        <p:nvSpPr>
          <p:cNvPr id="67" name="Text Box 3"/>
          <p:cNvSpPr/>
          <p:nvPr/>
        </p:nvSpPr>
        <p:spPr>
          <a:xfrm>
            <a:off x="4067280" y="3233880"/>
            <a:ext cx="2332800" cy="367560"/>
          </a:xfrm>
          <a:prstGeom prst="rect">
            <a:avLst/>
          </a:prstGeom>
          <a:solidFill>
            <a:srgbClr val="ffffb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Innenfinanzierung</a:t>
            </a:r>
            <a:endParaRPr b="0" lang="en-GB" sz="1800" spc="-1" strike="noStrike">
              <a:solidFill>
                <a:srgbClr val="000000"/>
              </a:solidFill>
              <a:latin typeface="Arial"/>
            </a:endParaRPr>
          </a:p>
        </p:txBody>
      </p:sp>
      <p:sp>
        <p:nvSpPr>
          <p:cNvPr id="68" name="Text Box 4"/>
          <p:cNvSpPr/>
          <p:nvPr/>
        </p:nvSpPr>
        <p:spPr>
          <a:xfrm>
            <a:off x="6400800" y="3233880"/>
            <a:ext cx="2208960" cy="367560"/>
          </a:xfrm>
          <a:prstGeom prst="rect">
            <a:avLst/>
          </a:prstGeom>
          <a:solidFill>
            <a:srgbClr val="ffffb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Außenfinanzierung</a:t>
            </a:r>
            <a:endParaRPr b="0" lang="en-GB" sz="1800" spc="-1" strike="noStrike">
              <a:solidFill>
                <a:srgbClr val="000000"/>
              </a:solidFill>
              <a:latin typeface="Arial"/>
            </a:endParaRPr>
          </a:p>
        </p:txBody>
      </p:sp>
      <p:sp>
        <p:nvSpPr>
          <p:cNvPr id="69" name="Text Box 5"/>
          <p:cNvSpPr/>
          <p:nvPr/>
        </p:nvSpPr>
        <p:spPr>
          <a:xfrm>
            <a:off x="4067280" y="2853000"/>
            <a:ext cx="4542840" cy="367560"/>
          </a:xfrm>
          <a:prstGeom prst="rect">
            <a:avLst/>
          </a:prstGeom>
          <a:solidFill>
            <a:srgbClr val="ffffb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nach der Herkunft der Mittel</a:t>
            </a:r>
            <a:endParaRPr b="0" lang="en-GB" sz="1800" spc="-1" strike="noStrike">
              <a:solidFill>
                <a:srgbClr val="000000"/>
              </a:solidFill>
              <a:latin typeface="Arial"/>
            </a:endParaRPr>
          </a:p>
        </p:txBody>
      </p:sp>
      <p:sp>
        <p:nvSpPr>
          <p:cNvPr id="70" name="Text Box 6"/>
          <p:cNvSpPr/>
          <p:nvPr/>
        </p:nvSpPr>
        <p:spPr>
          <a:xfrm>
            <a:off x="4067280" y="3767400"/>
            <a:ext cx="2448720" cy="1129320"/>
          </a:xfrm>
          <a:prstGeom prst="rect">
            <a:avLst/>
          </a:prstGeom>
          <a:solidFill>
            <a:srgbClr val="ffffa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Selbstfinanzierung</a:t>
            </a:r>
            <a:br>
              <a:rPr sz="1800"/>
            </a:br>
            <a:r>
              <a:rPr b="0" lang="de-DE" sz="1600" spc="-1" strike="noStrike">
                <a:solidFill>
                  <a:schemeClr val="dk1"/>
                </a:solidFill>
                <a:latin typeface="Arial"/>
              </a:rPr>
              <a:t>(aus Gewinnen)</a:t>
            </a:r>
            <a:br>
              <a:rPr sz="1800"/>
            </a:br>
            <a:r>
              <a:rPr b="0" lang="de-DE" sz="1800" spc="-1" strike="noStrike">
                <a:solidFill>
                  <a:schemeClr val="dk1"/>
                </a:solidFill>
                <a:latin typeface="Arial"/>
              </a:rPr>
              <a:t>Rückflussfinanzierung </a:t>
            </a:r>
            <a:r>
              <a:rPr b="0" lang="de-DE" sz="1600" spc="-1" strike="noStrike">
                <a:solidFill>
                  <a:schemeClr val="dk1"/>
                </a:solidFill>
                <a:latin typeface="Arial"/>
              </a:rPr>
              <a:t>(aus Abschreibungen)</a:t>
            </a:r>
            <a:endParaRPr b="0" lang="en-GB" sz="1600" spc="-1" strike="noStrike">
              <a:solidFill>
                <a:srgbClr val="000000"/>
              </a:solidFill>
              <a:latin typeface="Arial"/>
            </a:endParaRPr>
          </a:p>
        </p:txBody>
      </p:sp>
      <p:sp>
        <p:nvSpPr>
          <p:cNvPr id="71" name="Text Box 7"/>
          <p:cNvSpPr/>
          <p:nvPr/>
        </p:nvSpPr>
        <p:spPr>
          <a:xfrm>
            <a:off x="6400800" y="3767400"/>
            <a:ext cx="2208960" cy="1305000"/>
          </a:xfrm>
          <a:prstGeom prst="rect">
            <a:avLst/>
          </a:prstGeom>
          <a:solidFill>
            <a:srgbClr val="ffffa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Einlagenfinanzierg.</a:t>
            </a:r>
            <a:endParaRPr b="0" lang="en-GB" sz="1800" spc="-1" strike="noStrike">
              <a:solidFill>
                <a:srgbClr val="000000"/>
              </a:solidFill>
              <a:latin typeface="Arial"/>
            </a:endParaRPr>
          </a:p>
          <a:p>
            <a:pPr algn="ctr">
              <a:lnSpc>
                <a:spcPct val="100000"/>
              </a:lnSpc>
              <a:spcBef>
                <a:spcPts val="901"/>
              </a:spcBef>
            </a:pPr>
            <a:r>
              <a:rPr b="0" lang="de-DE" sz="1800" spc="-1" strike="noStrike">
                <a:solidFill>
                  <a:schemeClr val="dk1"/>
                </a:solidFill>
                <a:latin typeface="Arial"/>
              </a:rPr>
              <a:t>Beteiligungs-</a:t>
            </a:r>
            <a:br>
              <a:rPr sz="1800"/>
            </a:br>
            <a:r>
              <a:rPr b="0" lang="de-DE" sz="1800" spc="-1" strike="noStrike">
                <a:solidFill>
                  <a:schemeClr val="dk1"/>
                </a:solidFill>
                <a:latin typeface="Arial"/>
              </a:rPr>
              <a:t>finanzierung</a:t>
            </a:r>
            <a:br>
              <a:rPr sz="1800"/>
            </a:br>
            <a:endParaRPr b="0" lang="en-GB" sz="1800" spc="-1" strike="noStrike">
              <a:solidFill>
                <a:srgbClr val="000000"/>
              </a:solidFill>
              <a:latin typeface="Arial"/>
            </a:endParaRPr>
          </a:p>
        </p:txBody>
      </p:sp>
      <p:sp>
        <p:nvSpPr>
          <p:cNvPr id="72" name="Text Box 8"/>
          <p:cNvSpPr/>
          <p:nvPr/>
        </p:nvSpPr>
        <p:spPr>
          <a:xfrm>
            <a:off x="4067280" y="4910400"/>
            <a:ext cx="2332800" cy="1190520"/>
          </a:xfrm>
          <a:prstGeom prst="rect">
            <a:avLst/>
          </a:prstGeom>
          <a:solidFill>
            <a:srgbClr val="ffffa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Finanzierung durch</a:t>
            </a:r>
            <a:br>
              <a:rPr sz="1800"/>
            </a:br>
            <a:r>
              <a:rPr b="0" lang="de-DE" sz="1800" spc="-1" strike="noStrike">
                <a:solidFill>
                  <a:schemeClr val="dk1"/>
                </a:solidFill>
                <a:latin typeface="Arial"/>
              </a:rPr>
              <a:t>Rückstellungen</a:t>
            </a:r>
            <a:br>
              <a:rPr sz="1800"/>
            </a:br>
            <a:br>
              <a:rPr sz="1800"/>
            </a:br>
            <a:endParaRPr b="0" lang="en-GB" sz="1800" spc="-1" strike="noStrike">
              <a:solidFill>
                <a:srgbClr val="000000"/>
              </a:solidFill>
              <a:latin typeface="Arial"/>
            </a:endParaRPr>
          </a:p>
        </p:txBody>
      </p:sp>
      <p:sp>
        <p:nvSpPr>
          <p:cNvPr id="73" name="Text Box 9"/>
          <p:cNvSpPr/>
          <p:nvPr/>
        </p:nvSpPr>
        <p:spPr>
          <a:xfrm>
            <a:off x="6400800" y="4910400"/>
            <a:ext cx="2208960" cy="1190520"/>
          </a:xfrm>
          <a:prstGeom prst="rect">
            <a:avLst/>
          </a:prstGeom>
          <a:solidFill>
            <a:srgbClr val="ffffa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Kreditfinanzierung</a:t>
            </a:r>
            <a:br>
              <a:rPr sz="1800"/>
            </a:br>
            <a:br>
              <a:rPr sz="1800"/>
            </a:br>
            <a:br>
              <a:rPr sz="1800"/>
            </a:br>
            <a:endParaRPr b="0" lang="en-GB" sz="1800" spc="-1" strike="noStrike">
              <a:solidFill>
                <a:srgbClr val="000000"/>
              </a:solidFill>
              <a:latin typeface="Arial"/>
            </a:endParaRPr>
          </a:p>
        </p:txBody>
      </p:sp>
      <p:sp>
        <p:nvSpPr>
          <p:cNvPr id="74" name="Text Box 10"/>
          <p:cNvSpPr/>
          <p:nvPr/>
        </p:nvSpPr>
        <p:spPr>
          <a:xfrm>
            <a:off x="2133720" y="3767400"/>
            <a:ext cx="1828080" cy="1129320"/>
          </a:xfrm>
          <a:prstGeom prst="rect">
            <a:avLst/>
          </a:prstGeom>
          <a:solidFill>
            <a:srgbClr val="ffffb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Eigen-finanzierung</a:t>
            </a:r>
            <a:br>
              <a:rPr sz="1600"/>
            </a:br>
            <a:r>
              <a:rPr b="0" lang="de-DE" sz="1600" spc="-1" strike="noStrike">
                <a:solidFill>
                  <a:schemeClr val="dk1"/>
                </a:solidFill>
                <a:latin typeface="Arial"/>
              </a:rPr>
              <a:t>(Zuführung von Eigenkapital)</a:t>
            </a:r>
            <a:endParaRPr b="0" lang="en-GB" sz="1600" spc="-1" strike="noStrike">
              <a:solidFill>
                <a:srgbClr val="000000"/>
              </a:solidFill>
              <a:latin typeface="Arial"/>
            </a:endParaRPr>
          </a:p>
        </p:txBody>
      </p:sp>
      <p:sp>
        <p:nvSpPr>
          <p:cNvPr id="75" name="Text Box 11"/>
          <p:cNvSpPr/>
          <p:nvPr/>
        </p:nvSpPr>
        <p:spPr>
          <a:xfrm>
            <a:off x="2133720" y="4910400"/>
            <a:ext cx="1828080" cy="1129320"/>
          </a:xfrm>
          <a:prstGeom prst="rect">
            <a:avLst/>
          </a:prstGeom>
          <a:solidFill>
            <a:srgbClr val="ffffb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Fremd-finanzierung</a:t>
            </a:r>
            <a:br>
              <a:rPr sz="1600"/>
            </a:br>
            <a:r>
              <a:rPr b="0" lang="de-DE" sz="1600" spc="-1" strike="noStrike">
                <a:solidFill>
                  <a:schemeClr val="dk1"/>
                </a:solidFill>
                <a:latin typeface="Arial"/>
              </a:rPr>
              <a:t>(Zuführung von Gläubigerkapital) </a:t>
            </a:r>
            <a:endParaRPr b="0" lang="en-GB" sz="1600" spc="-1" strike="noStrike">
              <a:solidFill>
                <a:srgbClr val="000000"/>
              </a:solidFill>
              <a:latin typeface="Arial"/>
            </a:endParaRPr>
          </a:p>
        </p:txBody>
      </p:sp>
      <p:sp>
        <p:nvSpPr>
          <p:cNvPr id="76" name="Text Box 12"/>
          <p:cNvSpPr/>
          <p:nvPr/>
        </p:nvSpPr>
        <p:spPr>
          <a:xfrm>
            <a:off x="1066680" y="3767400"/>
            <a:ext cx="1065960" cy="2287800"/>
          </a:xfrm>
          <a:prstGeom prst="rect">
            <a:avLst/>
          </a:prstGeom>
          <a:solidFill>
            <a:srgbClr val="ffffb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nach Rechts-stellungder Kapital-geber</a:t>
            </a:r>
            <a:br>
              <a:rPr sz="1800"/>
            </a:br>
            <a:br>
              <a:rPr sz="1800"/>
            </a:br>
            <a:endParaRPr b="0" lang="en-GB" sz="1800" spc="-1" strike="noStrike">
              <a:solidFill>
                <a:srgbClr val="000000"/>
              </a:solidFill>
              <a:latin typeface="Arial"/>
            </a:endParaRPr>
          </a:p>
        </p:txBody>
      </p:sp>
      <p:sp>
        <p:nvSpPr>
          <p:cNvPr id="77" name="Rectangle 3"/>
          <p:cNvSpPr/>
          <p:nvPr/>
        </p:nvSpPr>
        <p:spPr>
          <a:xfrm>
            <a:off x="899640" y="1989000"/>
            <a:ext cx="7632000" cy="4407840"/>
          </a:xfrm>
          <a:prstGeom prst="rect">
            <a:avLst/>
          </a:prstGeom>
          <a:noFill/>
          <a:ln w="0">
            <a:noFill/>
          </a:ln>
        </p:spPr>
        <p:style>
          <a:lnRef idx="0"/>
          <a:fillRef idx="0"/>
          <a:effectRef idx="0"/>
          <a:fontRef idx="minor"/>
        </p:style>
        <p:txBody>
          <a:bodyPr lIns="90000" rIns="90000" tIns="45000" bIns="45000" anchor="t">
            <a:noAutofit/>
          </a:bodyPr>
          <a:p>
            <a:pPr>
              <a:lnSpc>
                <a:spcPct val="100000"/>
              </a:lnSpc>
              <a:spcBef>
                <a:spcPts val="360"/>
              </a:spcBef>
              <a:tabLst>
                <a:tab algn="l" pos="0"/>
              </a:tabLst>
            </a:pPr>
            <a:r>
              <a:rPr b="1" lang="de-DE" sz="1800" spc="-1" strike="noStrike">
                <a:solidFill>
                  <a:srgbClr val="c00000"/>
                </a:solidFill>
                <a:latin typeface="Arial"/>
              </a:rPr>
              <a:t>Finanzierung</a:t>
            </a:r>
            <a:r>
              <a:rPr b="0" lang="de-DE" sz="1800" spc="-1" strike="noStrike">
                <a:solidFill>
                  <a:schemeClr val="dk1"/>
                </a:solidFill>
                <a:latin typeface="Arial"/>
              </a:rPr>
              <a:t> beschreibt die Kapitalbeschaffung für eine Unternehmung.</a:t>
            </a:r>
            <a:endParaRPr b="0" lang="en-GB"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PlaceHolder 1"/>
          <p:cNvSpPr>
            <a:spLocks noGrp="1"/>
          </p:cNvSpPr>
          <p:nvPr>
            <p:ph type="title"/>
          </p:nvPr>
        </p:nvSpPr>
        <p:spPr>
          <a:xfrm>
            <a:off x="1908000" y="457200"/>
            <a:ext cx="6778080" cy="85644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Innenfinanzierung - Außenfinanzierung</a:t>
            </a:r>
            <a:endParaRPr b="0" lang="en-GB" sz="2800" spc="-1" strike="noStrike">
              <a:solidFill>
                <a:srgbClr val="000000"/>
              </a:solidFill>
              <a:latin typeface="Arial"/>
            </a:endParaRPr>
          </a:p>
        </p:txBody>
      </p:sp>
      <p:sp>
        <p:nvSpPr>
          <p:cNvPr id="79" name="Text Box 3"/>
          <p:cNvSpPr/>
          <p:nvPr/>
        </p:nvSpPr>
        <p:spPr>
          <a:xfrm>
            <a:off x="2057400" y="1752480"/>
            <a:ext cx="6780960" cy="4113720"/>
          </a:xfrm>
          <a:prstGeom prst="rect">
            <a:avLst/>
          </a:prstGeom>
          <a:noFill/>
          <a:ln w="0">
            <a:noFill/>
          </a:ln>
        </p:spPr>
        <p:style>
          <a:lnRef idx="0"/>
          <a:fillRef idx="0"/>
          <a:effectRef idx="0"/>
          <a:fontRef idx="minor"/>
        </p:style>
        <p:txBody>
          <a:bodyPr lIns="90000" rIns="90000" tIns="45000" bIns="45000" anchor="t">
            <a:spAutoFit/>
          </a:bodyPr>
          <a:p>
            <a:pPr>
              <a:lnSpc>
                <a:spcPct val="100000"/>
              </a:lnSpc>
              <a:spcBef>
                <a:spcPts val="901"/>
              </a:spcBef>
            </a:pPr>
            <a:r>
              <a:rPr b="1" lang="de-DE" sz="1800" spc="-1" strike="noStrike">
                <a:solidFill>
                  <a:srgbClr val="c00000"/>
                </a:solidFill>
                <a:latin typeface="Arial"/>
              </a:rPr>
              <a:t>Außenfinanzierung</a:t>
            </a:r>
            <a:r>
              <a:rPr b="0" lang="de-DE" sz="1800" spc="-1" strike="noStrike">
                <a:solidFill>
                  <a:schemeClr val="dk1"/>
                </a:solidFill>
                <a:latin typeface="Arial"/>
              </a:rPr>
              <a:t>: „Vorgänge, die zu einem Zufluss von Zahlungsmitteln führen, ohne dass dazu unmittelbar Maßnahmen im Leistungsbereich der Unternehmung erforderlich sind“ (Spremann 1998, S. 320)</a:t>
            </a:r>
            <a:endParaRPr b="0" lang="en-GB" sz="1800" spc="-1" strike="noStrike">
              <a:solidFill>
                <a:srgbClr val="000000"/>
              </a:solidFill>
              <a:latin typeface="Arial"/>
            </a:endParaRPr>
          </a:p>
          <a:p>
            <a:pPr>
              <a:lnSpc>
                <a:spcPct val="100000"/>
              </a:lnSpc>
              <a:spcBef>
                <a:spcPts val="901"/>
              </a:spcBef>
            </a:pPr>
            <a:r>
              <a:rPr b="0" lang="de-DE" sz="1800" spc="-1" strike="noStrike">
                <a:solidFill>
                  <a:schemeClr val="dk1"/>
                </a:solidFill>
                <a:latin typeface="Arial"/>
              </a:rPr>
              <a:t>Beispiele: Kreditaufnahme, Ausgabe von Anleihen oder Beteiligungstiteln, Einlagen alter oder neuer Gesellschafter</a:t>
            </a:r>
            <a:endParaRPr b="0" lang="en-GB" sz="1800" spc="-1" strike="noStrike">
              <a:solidFill>
                <a:srgbClr val="000000"/>
              </a:solidFill>
              <a:latin typeface="Arial"/>
            </a:endParaRPr>
          </a:p>
          <a:p>
            <a:pPr>
              <a:lnSpc>
                <a:spcPct val="100000"/>
              </a:lnSpc>
              <a:spcBef>
                <a:spcPts val="901"/>
              </a:spcBef>
            </a:pPr>
            <a:endParaRPr b="0" lang="en-GB" sz="1800" spc="-1" strike="noStrike">
              <a:solidFill>
                <a:srgbClr val="000000"/>
              </a:solidFill>
              <a:latin typeface="Arial"/>
            </a:endParaRPr>
          </a:p>
          <a:p>
            <a:pPr>
              <a:lnSpc>
                <a:spcPct val="100000"/>
              </a:lnSpc>
              <a:spcBef>
                <a:spcPts val="901"/>
              </a:spcBef>
            </a:pPr>
            <a:r>
              <a:rPr b="1" lang="de-DE" sz="1800" spc="-1" strike="noStrike">
                <a:solidFill>
                  <a:srgbClr val="c00000"/>
                </a:solidFill>
                <a:latin typeface="Arial"/>
              </a:rPr>
              <a:t>Innenfinanzierung</a:t>
            </a:r>
            <a:r>
              <a:rPr b="0" lang="de-DE" sz="1800" spc="-1" strike="noStrike">
                <a:solidFill>
                  <a:schemeClr val="dk1"/>
                </a:solidFill>
                <a:latin typeface="Arial"/>
              </a:rPr>
              <a:t>: Zahlungsmittel, die dem Unternehmen durch den betrieblichen Umsatzprozess zufließen (also nicht das Ergebnis neuer Kontakte mit Kapitalgebern sind) und nicht für den betrieblichen Leistungsprozess ausgezahlt werden müssen</a:t>
            </a:r>
            <a:endParaRPr b="0" lang="en-GB" sz="1800" spc="-1" strike="noStrike">
              <a:solidFill>
                <a:srgbClr val="000000"/>
              </a:solidFill>
              <a:latin typeface="Arial"/>
            </a:endParaRPr>
          </a:p>
          <a:p>
            <a:pPr>
              <a:lnSpc>
                <a:spcPct val="100000"/>
              </a:lnSpc>
              <a:spcBef>
                <a:spcPts val="901"/>
              </a:spcBef>
            </a:pPr>
            <a:r>
              <a:rPr b="0" lang="de-DE" sz="1800" spc="-1" strike="noStrike">
                <a:solidFill>
                  <a:schemeClr val="dk1"/>
                </a:solidFill>
                <a:latin typeface="Arial"/>
              </a:rPr>
              <a:t>Beispiele: Gewinnthesaurierung (Selbstfinanzierung), Rückstellungen, Abschreibungen</a:t>
            </a:r>
            <a:endParaRPr b="0" lang="en-GB"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 name="PlaceHolder 1"/>
          <p:cNvSpPr>
            <a:spLocks noGrp="1"/>
          </p:cNvSpPr>
          <p:nvPr>
            <p:ph type="title"/>
          </p:nvPr>
        </p:nvSpPr>
        <p:spPr>
          <a:xfrm>
            <a:off x="1908000" y="380880"/>
            <a:ext cx="6701760" cy="932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Innenfinanzierung</a:t>
            </a:r>
            <a:endParaRPr b="0" lang="en-GB" sz="2800" spc="-1" strike="noStrike">
              <a:solidFill>
                <a:srgbClr val="000000"/>
              </a:solidFill>
              <a:latin typeface="Arial"/>
            </a:endParaRPr>
          </a:p>
        </p:txBody>
      </p:sp>
      <p:grpSp>
        <p:nvGrpSpPr>
          <p:cNvPr id="81" name="Group 18"/>
          <p:cNvGrpSpPr/>
          <p:nvPr/>
        </p:nvGrpSpPr>
        <p:grpSpPr>
          <a:xfrm>
            <a:off x="2332080" y="1386000"/>
            <a:ext cx="6171480" cy="1125720"/>
            <a:chOff x="2332080" y="1386000"/>
            <a:chExt cx="6171480" cy="1125720"/>
          </a:xfrm>
        </p:grpSpPr>
        <p:sp>
          <p:nvSpPr>
            <p:cNvPr id="82" name="Text Box 3"/>
            <p:cNvSpPr/>
            <p:nvPr/>
          </p:nvSpPr>
          <p:spPr>
            <a:xfrm>
              <a:off x="2332080" y="1386000"/>
              <a:ext cx="175176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spcBef>
                  <a:spcPts val="901"/>
                </a:spcBef>
              </a:pPr>
              <a:r>
                <a:rPr b="0" lang="de-DE" sz="1800" spc="-1" strike="noStrike">
                  <a:solidFill>
                    <a:schemeClr val="dk1"/>
                  </a:solidFill>
                  <a:latin typeface="Arial"/>
                </a:rPr>
                <a:t>gebilligte</a:t>
              </a:r>
              <a:endParaRPr b="0" lang="en-GB" sz="1800" spc="-1" strike="noStrike">
                <a:solidFill>
                  <a:srgbClr val="000000"/>
                </a:solidFill>
                <a:latin typeface="Arial"/>
              </a:endParaRPr>
            </a:p>
          </p:txBody>
        </p:sp>
        <p:sp>
          <p:nvSpPr>
            <p:cNvPr id="83" name="Text Box 4"/>
            <p:cNvSpPr/>
            <p:nvPr/>
          </p:nvSpPr>
          <p:spPr>
            <a:xfrm>
              <a:off x="2332080" y="1766880"/>
              <a:ext cx="175176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spcBef>
                  <a:spcPts val="901"/>
                </a:spcBef>
              </a:pPr>
              <a:r>
                <a:rPr b="0" lang="de-DE" sz="1800" spc="-1" strike="noStrike">
                  <a:solidFill>
                    <a:schemeClr val="dk1"/>
                  </a:solidFill>
                  <a:latin typeface="Arial"/>
                </a:rPr>
                <a:t>geduldete</a:t>
              </a:r>
              <a:endParaRPr b="0" lang="en-GB" sz="1800" spc="-1" strike="noStrike">
                <a:solidFill>
                  <a:srgbClr val="000000"/>
                </a:solidFill>
                <a:latin typeface="Arial"/>
              </a:endParaRPr>
            </a:p>
          </p:txBody>
        </p:sp>
        <p:sp>
          <p:nvSpPr>
            <p:cNvPr id="84" name="Text Box 5"/>
            <p:cNvSpPr/>
            <p:nvPr/>
          </p:nvSpPr>
          <p:spPr>
            <a:xfrm>
              <a:off x="2332080" y="2147760"/>
              <a:ext cx="175176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spcBef>
                  <a:spcPts val="901"/>
                </a:spcBef>
              </a:pPr>
              <a:r>
                <a:rPr b="0" lang="de-DE" sz="1800" spc="-1" strike="noStrike">
                  <a:solidFill>
                    <a:schemeClr val="dk1"/>
                  </a:solidFill>
                  <a:latin typeface="Arial"/>
                </a:rPr>
                <a:t>erzwungene</a:t>
              </a:r>
              <a:endParaRPr b="0" lang="en-GB" sz="1800" spc="-1" strike="noStrike">
                <a:solidFill>
                  <a:srgbClr val="000000"/>
                </a:solidFill>
                <a:latin typeface="Arial"/>
              </a:endParaRPr>
            </a:p>
          </p:txBody>
        </p:sp>
        <p:sp>
          <p:nvSpPr>
            <p:cNvPr id="85" name="Text Box 6"/>
            <p:cNvSpPr/>
            <p:nvPr/>
          </p:nvSpPr>
          <p:spPr>
            <a:xfrm>
              <a:off x="4008600" y="1614600"/>
              <a:ext cx="4494960" cy="583560"/>
            </a:xfrm>
            <a:prstGeom prst="rect">
              <a:avLst/>
            </a:prstGeom>
            <a:noFill/>
            <a:ln w="0">
              <a:noFill/>
            </a:ln>
          </p:spPr>
          <p:style>
            <a:lnRef idx="0"/>
            <a:fillRef idx="0"/>
            <a:effectRef idx="0"/>
            <a:fontRef idx="minor"/>
          </p:style>
          <p:txBody>
            <a:bodyPr lIns="90000" rIns="90000" tIns="45000" bIns="45000" anchor="t">
              <a:spAutoFit/>
            </a:bodyPr>
            <a:p>
              <a:pPr>
                <a:lnSpc>
                  <a:spcPct val="90000"/>
                </a:lnSpc>
                <a:spcBef>
                  <a:spcPts val="901"/>
                </a:spcBef>
              </a:pPr>
              <a:r>
                <a:rPr b="0" lang="de-DE" sz="1800" spc="-1" strike="noStrike">
                  <a:solidFill>
                    <a:schemeClr val="dk1"/>
                  </a:solidFill>
                  <a:latin typeface="Arial"/>
                </a:rPr>
                <a:t>zeitliche Verschiebung ansonsten fälliger Auszahlungen an die Eigenkapitalgeber</a:t>
              </a:r>
              <a:endParaRPr b="0" lang="en-GB" sz="1800" spc="-1" strike="noStrike">
                <a:solidFill>
                  <a:srgbClr val="000000"/>
                </a:solidFill>
                <a:latin typeface="Arial"/>
              </a:endParaRPr>
            </a:p>
          </p:txBody>
        </p:sp>
        <p:sp>
          <p:nvSpPr>
            <p:cNvPr id="86" name="AutoShape 8"/>
            <p:cNvSpPr/>
            <p:nvPr/>
          </p:nvSpPr>
          <p:spPr>
            <a:xfrm>
              <a:off x="3780000" y="1461960"/>
              <a:ext cx="227880" cy="913680"/>
            </a:xfrm>
            <a:prstGeom prst="rightBrace">
              <a:avLst>
                <a:gd name="adj1" fmla="val 59722"/>
                <a:gd name="adj2" fmla="val 47398"/>
              </a:avLst>
            </a:prstGeom>
            <a:noFill/>
            <a:ln w="28575">
              <a:solidFill>
                <a:srgbClr val="000000"/>
              </a:solidFill>
              <a:round/>
            </a:ln>
          </p:spPr>
          <p:style>
            <a:lnRef idx="0"/>
            <a:fillRef idx="0"/>
            <a:effectRef idx="0"/>
            <a:fontRef idx="minor"/>
          </p:style>
          <p:txBody>
            <a:bodyPr wrap="none" lIns="90000" rIns="90000" tIns="45000" bIns="45000" anchor="ctr">
              <a:noAutofit/>
            </a:bodyPr>
            <a:p>
              <a:pPr>
                <a:lnSpc>
                  <a:spcPct val="100000"/>
                </a:lnSpc>
              </a:pPr>
              <a:endParaRPr b="0" lang="de-DE" sz="2400" spc="-1" strike="noStrike">
                <a:solidFill>
                  <a:schemeClr val="dk1"/>
                </a:solidFill>
                <a:latin typeface="Book Antiqua"/>
              </a:endParaRPr>
            </a:p>
          </p:txBody>
        </p:sp>
      </p:grpSp>
      <p:sp>
        <p:nvSpPr>
          <p:cNvPr id="87" name="Line 25"/>
          <p:cNvSpPr/>
          <p:nvPr/>
        </p:nvSpPr>
        <p:spPr>
          <a:xfrm>
            <a:off x="3474720" y="4205160"/>
            <a:ext cx="762120" cy="304920"/>
          </a:xfrm>
          <a:prstGeom prst="line">
            <a:avLst/>
          </a:prstGeom>
          <a:ln w="25400">
            <a:solidFill>
              <a:srgbClr val="cc3300"/>
            </a:solidFill>
            <a:round/>
          </a:ln>
        </p:spPr>
        <p:style>
          <a:lnRef idx="0"/>
          <a:fillRef idx="0"/>
          <a:effectRef idx="0"/>
          <a:fontRef idx="minor"/>
        </p:style>
        <p:txBody>
          <a:bodyPr lIns="90000" rIns="90000" tIns="46800" bIns="46800" anchor="ctr">
            <a:noAutofit/>
          </a:bodyPr>
          <a:p>
            <a:endParaRPr b="0" lang="de-DE" sz="2400" spc="-1" strike="noStrike">
              <a:solidFill>
                <a:schemeClr val="dk1"/>
              </a:solidFill>
              <a:latin typeface="Book Antiqua"/>
            </a:endParaRPr>
          </a:p>
        </p:txBody>
      </p:sp>
      <p:sp>
        <p:nvSpPr>
          <p:cNvPr id="88" name="Line 24"/>
          <p:cNvSpPr/>
          <p:nvPr/>
        </p:nvSpPr>
        <p:spPr>
          <a:xfrm flipH="1">
            <a:off x="2788920" y="4205160"/>
            <a:ext cx="685800" cy="304920"/>
          </a:xfrm>
          <a:prstGeom prst="line">
            <a:avLst/>
          </a:prstGeom>
          <a:ln w="25400">
            <a:solidFill>
              <a:srgbClr val="cc3300"/>
            </a:solidFill>
            <a:round/>
          </a:ln>
        </p:spPr>
        <p:style>
          <a:lnRef idx="0"/>
          <a:fillRef idx="0"/>
          <a:effectRef idx="0"/>
          <a:fontRef idx="minor"/>
        </p:style>
        <p:txBody>
          <a:bodyPr lIns="90000" rIns="90000" tIns="46800" bIns="46800" anchor="ctr">
            <a:noAutofit/>
          </a:bodyPr>
          <a:p>
            <a:endParaRPr b="0" lang="de-DE" sz="2400" spc="-1" strike="noStrike">
              <a:solidFill>
                <a:schemeClr val="dk1"/>
              </a:solidFill>
              <a:latin typeface="Book Antiqua"/>
            </a:endParaRPr>
          </a:p>
        </p:txBody>
      </p:sp>
      <p:sp>
        <p:nvSpPr>
          <p:cNvPr id="89" name="Line 23"/>
          <p:cNvSpPr/>
          <p:nvPr/>
        </p:nvSpPr>
        <p:spPr>
          <a:xfrm>
            <a:off x="2560320" y="3138480"/>
            <a:ext cx="914400" cy="228600"/>
          </a:xfrm>
          <a:prstGeom prst="line">
            <a:avLst/>
          </a:prstGeom>
          <a:ln w="25400">
            <a:solidFill>
              <a:srgbClr val="cc3300"/>
            </a:solidFill>
            <a:round/>
          </a:ln>
        </p:spPr>
        <p:style>
          <a:lnRef idx="0"/>
          <a:fillRef idx="0"/>
          <a:effectRef idx="0"/>
          <a:fontRef idx="minor"/>
        </p:style>
        <p:txBody>
          <a:bodyPr lIns="90000" rIns="90000" tIns="46800" bIns="46800" anchor="ctr">
            <a:noAutofit/>
          </a:bodyPr>
          <a:p>
            <a:endParaRPr b="0" lang="de-DE" sz="2400" spc="-1" strike="noStrike">
              <a:solidFill>
                <a:schemeClr val="dk1"/>
              </a:solidFill>
              <a:latin typeface="Book Antiqua"/>
            </a:endParaRPr>
          </a:p>
        </p:txBody>
      </p:sp>
      <p:sp>
        <p:nvSpPr>
          <p:cNvPr id="90" name="Line 22"/>
          <p:cNvSpPr/>
          <p:nvPr/>
        </p:nvSpPr>
        <p:spPr>
          <a:xfrm flipH="1">
            <a:off x="1493640" y="3138480"/>
            <a:ext cx="1066680" cy="228600"/>
          </a:xfrm>
          <a:prstGeom prst="line">
            <a:avLst/>
          </a:prstGeom>
          <a:ln w="25400">
            <a:solidFill>
              <a:srgbClr val="cc3300"/>
            </a:solidFill>
            <a:round/>
          </a:ln>
        </p:spPr>
        <p:style>
          <a:lnRef idx="0"/>
          <a:fillRef idx="0"/>
          <a:effectRef idx="0"/>
          <a:fontRef idx="minor"/>
        </p:style>
        <p:txBody>
          <a:bodyPr lIns="90000" rIns="90000" tIns="46800" bIns="46800" anchor="ctr">
            <a:noAutofit/>
          </a:bodyPr>
          <a:p>
            <a:endParaRPr b="0" lang="de-DE" sz="2400" spc="-1" strike="noStrike">
              <a:solidFill>
                <a:schemeClr val="dk1"/>
              </a:solidFill>
              <a:latin typeface="Book Antiqua"/>
            </a:endParaRPr>
          </a:p>
        </p:txBody>
      </p:sp>
      <p:sp>
        <p:nvSpPr>
          <p:cNvPr id="91" name="Line 27"/>
          <p:cNvSpPr/>
          <p:nvPr/>
        </p:nvSpPr>
        <p:spPr>
          <a:xfrm>
            <a:off x="6522840" y="3367080"/>
            <a:ext cx="990720" cy="152280"/>
          </a:xfrm>
          <a:prstGeom prst="line">
            <a:avLst/>
          </a:prstGeom>
          <a:ln w="25400">
            <a:solidFill>
              <a:srgbClr val="cc3300"/>
            </a:solidFill>
            <a:round/>
          </a:ln>
        </p:spPr>
        <p:style>
          <a:lnRef idx="0"/>
          <a:fillRef idx="0"/>
          <a:effectRef idx="0"/>
          <a:fontRef idx="minor"/>
        </p:style>
        <p:txBody>
          <a:bodyPr lIns="90000" rIns="90000" tIns="46800" bIns="46800" anchor="ctr">
            <a:noAutofit/>
          </a:bodyPr>
          <a:p>
            <a:endParaRPr b="0" lang="de-DE" sz="2400" spc="-1" strike="noStrike">
              <a:solidFill>
                <a:schemeClr val="dk1"/>
              </a:solidFill>
              <a:latin typeface="Book Antiqua"/>
            </a:endParaRPr>
          </a:p>
        </p:txBody>
      </p:sp>
      <p:sp>
        <p:nvSpPr>
          <p:cNvPr id="92" name="Line 26"/>
          <p:cNvSpPr/>
          <p:nvPr/>
        </p:nvSpPr>
        <p:spPr>
          <a:xfrm flipH="1">
            <a:off x="5532120" y="3367080"/>
            <a:ext cx="990720" cy="152280"/>
          </a:xfrm>
          <a:prstGeom prst="line">
            <a:avLst/>
          </a:prstGeom>
          <a:ln w="25400">
            <a:solidFill>
              <a:srgbClr val="cc3300"/>
            </a:solidFill>
            <a:round/>
          </a:ln>
        </p:spPr>
        <p:style>
          <a:lnRef idx="0"/>
          <a:fillRef idx="0"/>
          <a:effectRef idx="0"/>
          <a:fontRef idx="minor"/>
        </p:style>
        <p:txBody>
          <a:bodyPr lIns="90000" rIns="90000" tIns="46800" bIns="46800" anchor="ctr">
            <a:noAutofit/>
          </a:bodyPr>
          <a:p>
            <a:endParaRPr b="0" lang="de-DE" sz="2400" spc="-1" strike="noStrike">
              <a:solidFill>
                <a:schemeClr val="dk1"/>
              </a:solidFill>
              <a:latin typeface="Book Antiqua"/>
            </a:endParaRPr>
          </a:p>
        </p:txBody>
      </p:sp>
      <p:sp>
        <p:nvSpPr>
          <p:cNvPr id="93" name="Line 28"/>
          <p:cNvSpPr/>
          <p:nvPr/>
        </p:nvSpPr>
        <p:spPr>
          <a:xfrm>
            <a:off x="7513560" y="4128840"/>
            <a:ext cx="360" cy="381240"/>
          </a:xfrm>
          <a:prstGeom prst="line">
            <a:avLst/>
          </a:prstGeom>
          <a:ln w="25400">
            <a:solidFill>
              <a:srgbClr val="cc3300"/>
            </a:solidFill>
            <a:round/>
          </a:ln>
        </p:spPr>
        <p:style>
          <a:lnRef idx="0"/>
          <a:fillRef idx="0"/>
          <a:effectRef idx="0"/>
          <a:fontRef idx="minor"/>
        </p:style>
        <p:txBody>
          <a:bodyPr lIns="90000" rIns="90000" tIns="46800" bIns="46800" anchor="ctr">
            <a:noAutofit/>
          </a:bodyPr>
          <a:p>
            <a:endParaRPr b="0" lang="de-DE" sz="2400" spc="-1" strike="noStrike">
              <a:solidFill>
                <a:schemeClr val="dk1"/>
              </a:solidFill>
              <a:latin typeface="Book Antiqua"/>
            </a:endParaRPr>
          </a:p>
        </p:txBody>
      </p:sp>
      <p:sp>
        <p:nvSpPr>
          <p:cNvPr id="94" name="Text Box 9"/>
          <p:cNvSpPr/>
          <p:nvPr/>
        </p:nvSpPr>
        <p:spPr>
          <a:xfrm>
            <a:off x="1265400" y="2757600"/>
            <a:ext cx="2590200" cy="367560"/>
          </a:xfrm>
          <a:prstGeom prst="rect">
            <a:avLst/>
          </a:prstGeom>
          <a:solidFill>
            <a:srgbClr val="ffffa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Selbstfinanzierung</a:t>
            </a:r>
            <a:endParaRPr b="0" lang="en-GB" sz="1800" spc="-1" strike="noStrike">
              <a:solidFill>
                <a:srgbClr val="000000"/>
              </a:solidFill>
              <a:latin typeface="Arial"/>
            </a:endParaRPr>
          </a:p>
        </p:txBody>
      </p:sp>
      <p:sp>
        <p:nvSpPr>
          <p:cNvPr id="95" name="Text Box 10"/>
          <p:cNvSpPr/>
          <p:nvPr/>
        </p:nvSpPr>
        <p:spPr>
          <a:xfrm>
            <a:off x="4618080" y="2757600"/>
            <a:ext cx="3733200" cy="587160"/>
          </a:xfrm>
          <a:prstGeom prst="rect">
            <a:avLst/>
          </a:prstGeom>
          <a:solidFill>
            <a:srgbClr val="ffffa3"/>
          </a:solidFill>
          <a:ln w="9525">
            <a:solidFill>
              <a:srgbClr val="000000"/>
            </a:solidFill>
            <a:miter/>
          </a:ln>
        </p:spPr>
        <p:style>
          <a:lnRef idx="0"/>
          <a:fillRef idx="0"/>
          <a:effectRef idx="0"/>
          <a:fontRef idx="minor"/>
        </p:style>
        <p:txBody>
          <a:bodyPr lIns="90000" rIns="90000" tIns="46800" bIns="46800" anchor="t">
            <a:spAutoFit/>
          </a:bodyPr>
          <a:p>
            <a:pPr algn="ctr">
              <a:lnSpc>
                <a:spcPct val="90000"/>
              </a:lnSpc>
              <a:spcBef>
                <a:spcPts val="901"/>
              </a:spcBef>
            </a:pPr>
            <a:r>
              <a:rPr b="0" lang="de-DE" sz="1800" spc="-1" strike="noStrike">
                <a:solidFill>
                  <a:schemeClr val="dk1"/>
                </a:solidFill>
                <a:latin typeface="Arial"/>
              </a:rPr>
              <a:t>zahlungsunwirksame Aufwendungen</a:t>
            </a:r>
            <a:endParaRPr b="0" lang="en-GB" sz="1800" spc="-1" strike="noStrike">
              <a:solidFill>
                <a:srgbClr val="000000"/>
              </a:solidFill>
              <a:latin typeface="Arial"/>
            </a:endParaRPr>
          </a:p>
        </p:txBody>
      </p:sp>
      <p:sp>
        <p:nvSpPr>
          <p:cNvPr id="96" name="Text Box 11"/>
          <p:cNvSpPr/>
          <p:nvPr/>
        </p:nvSpPr>
        <p:spPr>
          <a:xfrm>
            <a:off x="655560" y="3367080"/>
            <a:ext cx="1675800" cy="834120"/>
          </a:xfrm>
          <a:prstGeom prst="rect">
            <a:avLst/>
          </a:prstGeom>
          <a:solidFill>
            <a:srgbClr val="ffcc99"/>
          </a:solidFill>
          <a:ln w="9525">
            <a:solidFill>
              <a:srgbClr val="000000"/>
            </a:solidFill>
            <a:miter/>
          </a:ln>
        </p:spPr>
        <p:style>
          <a:lnRef idx="0"/>
          <a:fillRef idx="0"/>
          <a:effectRef idx="0"/>
          <a:fontRef idx="minor"/>
        </p:style>
        <p:txBody>
          <a:bodyPr lIns="90000" rIns="90000" tIns="46800" bIns="46800" anchor="t">
            <a:spAutoFit/>
          </a:bodyPr>
          <a:p>
            <a:pPr algn="ctr">
              <a:lnSpc>
                <a:spcPct val="90000"/>
              </a:lnSpc>
              <a:spcBef>
                <a:spcPts val="901"/>
              </a:spcBef>
            </a:pPr>
            <a:r>
              <a:rPr b="0" lang="de-DE" sz="1800" spc="-1" strike="noStrike">
                <a:solidFill>
                  <a:schemeClr val="dk1"/>
                </a:solidFill>
                <a:latin typeface="Arial"/>
              </a:rPr>
              <a:t>offen:</a:t>
            </a:r>
            <a:br>
              <a:rPr sz="1800"/>
            </a:br>
            <a:r>
              <a:rPr b="0" lang="de-DE" sz="1800" spc="-1" strike="noStrike">
                <a:solidFill>
                  <a:schemeClr val="dk1"/>
                </a:solidFill>
                <a:latin typeface="Arial"/>
              </a:rPr>
              <a:t>Gewinn-thesaurierung</a:t>
            </a:r>
            <a:endParaRPr b="0" lang="en-GB" sz="1800" spc="-1" strike="noStrike">
              <a:solidFill>
                <a:srgbClr val="000000"/>
              </a:solidFill>
              <a:latin typeface="Arial"/>
            </a:endParaRPr>
          </a:p>
        </p:txBody>
      </p:sp>
      <p:sp>
        <p:nvSpPr>
          <p:cNvPr id="97" name="Text Box 12"/>
          <p:cNvSpPr/>
          <p:nvPr/>
        </p:nvSpPr>
        <p:spPr>
          <a:xfrm>
            <a:off x="2637000" y="3367080"/>
            <a:ext cx="1599480" cy="834120"/>
          </a:xfrm>
          <a:prstGeom prst="rect">
            <a:avLst/>
          </a:prstGeom>
          <a:solidFill>
            <a:srgbClr val="ffcc99"/>
          </a:solidFill>
          <a:ln w="9525">
            <a:solidFill>
              <a:srgbClr val="000000"/>
            </a:solidFill>
            <a:miter/>
          </a:ln>
        </p:spPr>
        <p:style>
          <a:lnRef idx="0"/>
          <a:fillRef idx="0"/>
          <a:effectRef idx="0"/>
          <a:fontRef idx="minor"/>
        </p:style>
        <p:txBody>
          <a:bodyPr lIns="90000" rIns="90000" tIns="46800" bIns="46800" anchor="t">
            <a:spAutoFit/>
          </a:bodyPr>
          <a:p>
            <a:pPr algn="ctr">
              <a:lnSpc>
                <a:spcPct val="90000"/>
              </a:lnSpc>
              <a:spcBef>
                <a:spcPts val="901"/>
              </a:spcBef>
            </a:pPr>
            <a:r>
              <a:rPr b="0" lang="de-DE" sz="1800" spc="-1" strike="noStrike">
                <a:solidFill>
                  <a:schemeClr val="dk1"/>
                </a:solidFill>
                <a:latin typeface="Arial"/>
              </a:rPr>
              <a:t>verdeckt:</a:t>
            </a:r>
            <a:br>
              <a:rPr sz="1800"/>
            </a:br>
            <a:r>
              <a:rPr b="0" lang="de-DE" sz="1800" spc="-1" strike="noStrike">
                <a:solidFill>
                  <a:schemeClr val="dk1"/>
                </a:solidFill>
                <a:latin typeface="Arial"/>
              </a:rPr>
              <a:t>stille</a:t>
            </a:r>
            <a:br>
              <a:rPr sz="1800"/>
            </a:br>
            <a:r>
              <a:rPr b="0" lang="de-DE" sz="1800" spc="-1" strike="noStrike">
                <a:solidFill>
                  <a:schemeClr val="dk1"/>
                </a:solidFill>
                <a:latin typeface="Arial"/>
              </a:rPr>
              <a:t>Reserven</a:t>
            </a:r>
            <a:endParaRPr b="0" lang="en-GB" sz="1800" spc="-1" strike="noStrike">
              <a:solidFill>
                <a:srgbClr val="000000"/>
              </a:solidFill>
              <a:latin typeface="Arial"/>
            </a:endParaRPr>
          </a:p>
        </p:txBody>
      </p:sp>
      <p:sp>
        <p:nvSpPr>
          <p:cNvPr id="98" name="Text Box 13"/>
          <p:cNvSpPr/>
          <p:nvPr/>
        </p:nvSpPr>
        <p:spPr>
          <a:xfrm>
            <a:off x="4694400" y="3519360"/>
            <a:ext cx="1675800" cy="794160"/>
          </a:xfrm>
          <a:prstGeom prst="rect">
            <a:avLst/>
          </a:prstGeom>
          <a:solidFill>
            <a:srgbClr val="ffffa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799"/>
              </a:spcBef>
            </a:pPr>
            <a:r>
              <a:rPr b="0" lang="de-DE" sz="1600" spc="-1" strike="noStrike">
                <a:solidFill>
                  <a:schemeClr val="dk1"/>
                </a:solidFill>
                <a:latin typeface="Arial"/>
              </a:rPr>
              <a:t>Rückfluss-Finanzierung</a:t>
            </a:r>
            <a:br>
              <a:rPr sz="1400"/>
            </a:br>
            <a:r>
              <a:rPr b="0" lang="de-DE" sz="1400" spc="-1" strike="noStrike">
                <a:solidFill>
                  <a:schemeClr val="dk1"/>
                </a:solidFill>
                <a:latin typeface="Arial"/>
              </a:rPr>
              <a:t>[Abschreibungen]</a:t>
            </a:r>
            <a:endParaRPr b="0" lang="en-GB" sz="1400" spc="-1" strike="noStrike">
              <a:solidFill>
                <a:srgbClr val="000000"/>
              </a:solidFill>
              <a:latin typeface="Arial"/>
            </a:endParaRPr>
          </a:p>
        </p:txBody>
      </p:sp>
      <p:sp>
        <p:nvSpPr>
          <p:cNvPr id="99" name="Text Box 14"/>
          <p:cNvSpPr/>
          <p:nvPr/>
        </p:nvSpPr>
        <p:spPr>
          <a:xfrm>
            <a:off x="6675480" y="3519360"/>
            <a:ext cx="1599480" cy="750960"/>
          </a:xfrm>
          <a:prstGeom prst="rect">
            <a:avLst/>
          </a:prstGeom>
          <a:solidFill>
            <a:srgbClr val="ffcc99"/>
          </a:solidFill>
          <a:ln w="9525">
            <a:solidFill>
              <a:srgbClr val="000000"/>
            </a:solidFill>
            <a:miter/>
          </a:ln>
        </p:spPr>
        <p:style>
          <a:lnRef idx="0"/>
          <a:fillRef idx="0"/>
          <a:effectRef idx="0"/>
          <a:fontRef idx="minor"/>
        </p:style>
        <p:txBody>
          <a:bodyPr lIns="90000" rIns="90000" tIns="46800" bIns="46800" anchor="t">
            <a:spAutoFit/>
          </a:bodyPr>
          <a:p>
            <a:pPr algn="ctr">
              <a:lnSpc>
                <a:spcPct val="90000"/>
              </a:lnSpc>
              <a:spcBef>
                <a:spcPts val="799"/>
              </a:spcBef>
            </a:pPr>
            <a:r>
              <a:rPr b="0" lang="de-DE" sz="1600" spc="-1" strike="noStrike">
                <a:solidFill>
                  <a:schemeClr val="dk1"/>
                </a:solidFill>
                <a:latin typeface="Arial"/>
              </a:rPr>
              <a:t>Finanzierung</a:t>
            </a:r>
            <a:r>
              <a:rPr b="1" lang="de-DE" sz="1600" spc="-1" strike="noStrike">
                <a:solidFill>
                  <a:schemeClr val="dk1"/>
                </a:solidFill>
                <a:latin typeface="Arial"/>
              </a:rPr>
              <a:t> </a:t>
            </a:r>
            <a:r>
              <a:rPr b="0" lang="de-DE" sz="1600" spc="-1" strike="noStrike">
                <a:solidFill>
                  <a:schemeClr val="dk1"/>
                </a:solidFill>
                <a:latin typeface="Arial"/>
              </a:rPr>
              <a:t>durch</a:t>
            </a:r>
            <a:br>
              <a:rPr sz="1600"/>
            </a:br>
            <a:r>
              <a:rPr b="0" lang="de-DE" sz="1600" spc="-1" strike="noStrike">
                <a:solidFill>
                  <a:schemeClr val="dk1"/>
                </a:solidFill>
                <a:latin typeface="Arial"/>
              </a:rPr>
              <a:t>Rückstellungen</a:t>
            </a:r>
            <a:endParaRPr b="0" lang="en-GB" sz="1600" spc="-1" strike="noStrike">
              <a:solidFill>
                <a:srgbClr val="000000"/>
              </a:solidFill>
              <a:latin typeface="Arial"/>
            </a:endParaRPr>
          </a:p>
        </p:txBody>
      </p:sp>
      <p:sp>
        <p:nvSpPr>
          <p:cNvPr id="100" name="Text Box 15"/>
          <p:cNvSpPr/>
          <p:nvPr/>
        </p:nvSpPr>
        <p:spPr>
          <a:xfrm>
            <a:off x="2103480" y="4510080"/>
            <a:ext cx="1294560" cy="669960"/>
          </a:xfrm>
          <a:prstGeom prst="rect">
            <a:avLst/>
          </a:prstGeom>
          <a:solidFill>
            <a:srgbClr val="ffffa3"/>
          </a:solidFill>
          <a:ln w="9525">
            <a:solidFill>
              <a:srgbClr val="000000"/>
            </a:solidFill>
            <a:miter/>
          </a:ln>
        </p:spPr>
        <p:style>
          <a:lnRef idx="0"/>
          <a:fillRef idx="0"/>
          <a:effectRef idx="0"/>
          <a:fontRef idx="minor"/>
        </p:style>
        <p:txBody>
          <a:bodyPr lIns="90000" rIns="90000" tIns="46800" bIns="46800" anchor="t">
            <a:spAutoFit/>
          </a:bodyPr>
          <a:p>
            <a:pPr algn="ctr">
              <a:lnSpc>
                <a:spcPct val="90000"/>
              </a:lnSpc>
              <a:spcBef>
                <a:spcPts val="700"/>
              </a:spcBef>
            </a:pPr>
            <a:r>
              <a:rPr b="0" lang="de-DE" sz="1400" spc="-1" strike="noStrike">
                <a:solidFill>
                  <a:schemeClr val="dk1"/>
                </a:solidFill>
                <a:latin typeface="Arial"/>
              </a:rPr>
              <a:t>Unterbewer-tung von Aktiva</a:t>
            </a:r>
            <a:endParaRPr b="0" lang="en-GB" sz="1400" spc="-1" strike="noStrike">
              <a:solidFill>
                <a:srgbClr val="000000"/>
              </a:solidFill>
              <a:latin typeface="Arial"/>
            </a:endParaRPr>
          </a:p>
        </p:txBody>
      </p:sp>
      <p:sp>
        <p:nvSpPr>
          <p:cNvPr id="101" name="Text Box 16"/>
          <p:cNvSpPr/>
          <p:nvPr/>
        </p:nvSpPr>
        <p:spPr>
          <a:xfrm>
            <a:off x="3551400" y="4510080"/>
            <a:ext cx="1294560" cy="669960"/>
          </a:xfrm>
          <a:prstGeom prst="rect">
            <a:avLst/>
          </a:prstGeom>
          <a:solidFill>
            <a:srgbClr val="ffffa3"/>
          </a:solidFill>
          <a:ln w="9525">
            <a:solidFill>
              <a:srgbClr val="000000"/>
            </a:solidFill>
            <a:miter/>
          </a:ln>
        </p:spPr>
        <p:style>
          <a:lnRef idx="0"/>
          <a:fillRef idx="0"/>
          <a:effectRef idx="0"/>
          <a:fontRef idx="minor"/>
        </p:style>
        <p:txBody>
          <a:bodyPr lIns="90000" rIns="90000" tIns="46800" bIns="46800" anchor="t">
            <a:spAutoFit/>
          </a:bodyPr>
          <a:p>
            <a:pPr algn="ctr">
              <a:lnSpc>
                <a:spcPct val="90000"/>
              </a:lnSpc>
              <a:spcBef>
                <a:spcPts val="700"/>
              </a:spcBef>
            </a:pPr>
            <a:r>
              <a:rPr b="0" lang="de-DE" sz="1400" spc="-1" strike="noStrike">
                <a:solidFill>
                  <a:schemeClr val="dk1"/>
                </a:solidFill>
                <a:latin typeface="Arial"/>
              </a:rPr>
              <a:t>Überbewer-tung von Passiva</a:t>
            </a:r>
            <a:endParaRPr b="0" lang="en-GB" sz="1400" spc="-1" strike="noStrike">
              <a:solidFill>
                <a:srgbClr val="000000"/>
              </a:solidFill>
              <a:latin typeface="Arial"/>
            </a:endParaRPr>
          </a:p>
        </p:txBody>
      </p:sp>
      <p:sp>
        <p:nvSpPr>
          <p:cNvPr id="102" name="Text Box 17"/>
          <p:cNvSpPr/>
          <p:nvPr/>
        </p:nvSpPr>
        <p:spPr>
          <a:xfrm>
            <a:off x="6904080" y="4510080"/>
            <a:ext cx="1294560" cy="669960"/>
          </a:xfrm>
          <a:prstGeom prst="rect">
            <a:avLst/>
          </a:prstGeom>
          <a:solidFill>
            <a:srgbClr val="ffffa3"/>
          </a:solidFill>
          <a:ln w="9525">
            <a:solidFill>
              <a:srgbClr val="000000"/>
            </a:solidFill>
            <a:miter/>
          </a:ln>
        </p:spPr>
        <p:style>
          <a:lnRef idx="0"/>
          <a:fillRef idx="0"/>
          <a:effectRef idx="0"/>
          <a:fontRef idx="minor"/>
        </p:style>
        <p:txBody>
          <a:bodyPr lIns="90000" rIns="90000" tIns="46800" bIns="46800" anchor="t">
            <a:spAutoFit/>
          </a:bodyPr>
          <a:p>
            <a:pPr algn="ctr">
              <a:lnSpc>
                <a:spcPct val="90000"/>
              </a:lnSpc>
              <a:spcBef>
                <a:spcPts val="700"/>
              </a:spcBef>
            </a:pPr>
            <a:r>
              <a:rPr b="0" lang="de-DE" sz="1400" spc="-1" strike="noStrike">
                <a:solidFill>
                  <a:schemeClr val="dk1"/>
                </a:solidFill>
                <a:latin typeface="Arial"/>
              </a:rPr>
              <a:t>Finanzierung mit Fremdkapital</a:t>
            </a:r>
            <a:endParaRPr b="0" lang="en-GB" sz="1400" spc="-1" strike="noStrike">
              <a:solidFill>
                <a:srgbClr val="000000"/>
              </a:solidFill>
              <a:latin typeface="Arial"/>
            </a:endParaRPr>
          </a:p>
        </p:txBody>
      </p:sp>
      <p:sp>
        <p:nvSpPr>
          <p:cNvPr id="103" name="Text Box 20"/>
          <p:cNvSpPr/>
          <p:nvPr/>
        </p:nvSpPr>
        <p:spPr>
          <a:xfrm>
            <a:off x="595440" y="5338800"/>
            <a:ext cx="8090640" cy="108108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901"/>
              </a:spcBef>
            </a:pPr>
            <a:r>
              <a:rPr b="0" lang="de-DE" sz="1800" spc="-1" strike="noStrike">
                <a:solidFill>
                  <a:schemeClr val="dk1"/>
                </a:solidFill>
                <a:latin typeface="Arial"/>
              </a:rPr>
              <a:t>Selbstfinanzierung ist liquiditätsschonend (keine Rückzahlungspflicht, keine periodischen Zinszahlungen), verbessert die Bonität, ist unabhängig von der Stimmung am Kapitalmarkt und vergrößert die Flexibilität/Verfügungsmacht der Geschäftsführung </a:t>
            </a:r>
            <a:endParaRPr b="0" lang="en-GB"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PlaceHolder 1"/>
          <p:cNvSpPr>
            <a:spLocks noGrp="1"/>
          </p:cNvSpPr>
          <p:nvPr>
            <p:ph type="title"/>
          </p:nvPr>
        </p:nvSpPr>
        <p:spPr>
          <a:xfrm>
            <a:off x="1908000" y="380880"/>
            <a:ext cx="6911280" cy="932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Gewinnthesaurierung  (einbehaltene Gewinne)</a:t>
            </a:r>
            <a:endParaRPr b="0" lang="en-GB" sz="2800" spc="-1" strike="noStrike">
              <a:solidFill>
                <a:srgbClr val="000000"/>
              </a:solidFill>
              <a:latin typeface="Arial"/>
            </a:endParaRPr>
          </a:p>
        </p:txBody>
      </p:sp>
      <p:sp>
        <p:nvSpPr>
          <p:cNvPr id="105" name="PlaceHolder 2"/>
          <p:cNvSpPr>
            <a:spLocks noGrp="1"/>
          </p:cNvSpPr>
          <p:nvPr>
            <p:ph/>
          </p:nvPr>
        </p:nvSpPr>
        <p:spPr>
          <a:xfrm>
            <a:off x="2286000" y="1523880"/>
            <a:ext cx="6552360" cy="4876200"/>
          </a:xfrm>
          <a:prstGeom prst="rect">
            <a:avLst/>
          </a:prstGeom>
          <a:noFill/>
          <a:ln w="0">
            <a:noFill/>
          </a:ln>
        </p:spPr>
        <p:txBody>
          <a:bodyPr numCol="1" spcCol="0" lIns="92160" rIns="92160" tIns="46080" bIns="46080" anchor="t">
            <a:noAutofit/>
          </a:bodyPr>
          <a:p>
            <a:pPr marL="343080" indent="-343080">
              <a:lnSpc>
                <a:spcPct val="100000"/>
              </a:lnSpc>
              <a:spcBef>
                <a:spcPts val="360"/>
              </a:spcBef>
              <a:buNone/>
              <a:tabLst>
                <a:tab algn="l" pos="0"/>
              </a:tabLst>
            </a:pPr>
            <a:r>
              <a:rPr b="0" lang="de-DE" sz="1800" spc="-1" strike="noStrike">
                <a:solidFill>
                  <a:schemeClr val="dk1"/>
                </a:solidFill>
                <a:latin typeface="Arial"/>
              </a:rPr>
              <a:t>Vorteile</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tabLst>
                <a:tab algn="l" pos="0"/>
              </a:tabLst>
            </a:pPr>
            <a:r>
              <a:rPr b="0" lang="de-DE" sz="1800" spc="-1" strike="noStrike">
                <a:solidFill>
                  <a:schemeClr val="dk1"/>
                </a:solidFill>
                <a:latin typeface="Arial"/>
              </a:rPr>
              <a:t>keine Veränderung der Herrschaftsverhältnisse</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tabLst>
                <a:tab algn="l" pos="0"/>
              </a:tabLst>
            </a:pPr>
            <a:r>
              <a:rPr b="0" lang="de-DE" sz="1800" spc="-1" strike="noStrike">
                <a:solidFill>
                  <a:schemeClr val="dk1"/>
                </a:solidFill>
                <a:latin typeface="Arial"/>
              </a:rPr>
              <a:t>keine zusätzliche Informationspflicht seitens des Managements</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tabLst>
                <a:tab algn="l" pos="0"/>
              </a:tabLst>
            </a:pPr>
            <a:r>
              <a:rPr b="0" lang="de-DE" sz="1800" spc="-1" strike="noStrike">
                <a:solidFill>
                  <a:schemeClr val="dk1"/>
                </a:solidFill>
                <a:latin typeface="Arial"/>
              </a:rPr>
              <a:t>keine Zahlungsbindung</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tabLst>
                <a:tab algn="l" pos="0"/>
              </a:tabLst>
            </a:pPr>
            <a:r>
              <a:rPr b="0" lang="de-DE" sz="1800" spc="-1" strike="noStrike">
                <a:solidFill>
                  <a:schemeClr val="dk1"/>
                </a:solidFill>
                <a:latin typeface="Arial"/>
              </a:rPr>
              <a:t>keine „Doppelbesteuerung“ </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tabLst>
                <a:tab algn="l" pos="0"/>
              </a:tabLst>
            </a:pPr>
            <a:r>
              <a:rPr b="0" lang="de-DE" sz="1800" spc="-1" strike="noStrike">
                <a:solidFill>
                  <a:schemeClr val="dk1"/>
                </a:solidFill>
                <a:latin typeface="Arial"/>
              </a:rPr>
              <a:t>gesetzliche Mindest-Rücklage (10 % des Grundkapitals)</a:t>
            </a:r>
            <a:endParaRPr b="0" lang="en-GB" sz="1800" spc="-1" strike="noStrike">
              <a:solidFill>
                <a:srgbClr val="000000"/>
              </a:solidFill>
              <a:latin typeface="Arial"/>
            </a:endParaRPr>
          </a:p>
          <a:p>
            <a:pPr indent="0">
              <a:lnSpc>
                <a:spcPct val="100000"/>
              </a:lnSpc>
              <a:spcBef>
                <a:spcPts val="360"/>
              </a:spcBef>
              <a:buNone/>
              <a:tabLst>
                <a:tab algn="l" pos="0"/>
              </a:tabLst>
            </a:pPr>
            <a:endParaRPr b="0" lang="en-GB" sz="1800" spc="-1" strike="noStrike">
              <a:solidFill>
                <a:srgbClr val="000000"/>
              </a:solidFill>
              <a:latin typeface="Arial"/>
            </a:endParaRPr>
          </a:p>
          <a:p>
            <a:pPr marL="343080" indent="-343080">
              <a:lnSpc>
                <a:spcPct val="100000"/>
              </a:lnSpc>
              <a:spcBef>
                <a:spcPts val="360"/>
              </a:spcBef>
              <a:buNone/>
              <a:tabLst>
                <a:tab algn="l" pos="0"/>
              </a:tabLst>
            </a:pPr>
            <a:r>
              <a:rPr b="0" lang="de-DE" sz="1800" spc="-1" strike="noStrike">
                <a:solidFill>
                  <a:schemeClr val="dk1"/>
                </a:solidFill>
                <a:latin typeface="Arial"/>
              </a:rPr>
              <a:t>Nachteile</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tabLst>
                <a:tab algn="l" pos="0"/>
              </a:tabLst>
            </a:pPr>
            <a:r>
              <a:rPr b="0" lang="de-DE" sz="1800" spc="-1" strike="noStrike">
                <a:solidFill>
                  <a:schemeClr val="dk1"/>
                </a:solidFill>
                <a:latin typeface="Arial"/>
              </a:rPr>
              <a:t>Billigung durch Gesellschafter notwendig (sofern nicht verdeckt durch stille Reserven)</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tabLst>
                <a:tab algn="l" pos="0"/>
              </a:tabLst>
            </a:pPr>
            <a:r>
              <a:rPr b="0" lang="de-DE" sz="1800" spc="-1" strike="noStrike">
                <a:solidFill>
                  <a:schemeClr val="dk1"/>
                </a:solidFill>
                <a:latin typeface="Arial"/>
              </a:rPr>
              <a:t>meist mit hohen Renditeerwartungen der Gesellschafter verbunden (</a:t>
            </a:r>
            <a:r>
              <a:rPr b="0" i="1" lang="de-DE" sz="1800" spc="-1" strike="noStrike">
                <a:solidFill>
                  <a:schemeClr val="dk1"/>
                </a:solidFill>
                <a:latin typeface="Arial"/>
              </a:rPr>
              <a:t>Shareholder Value</a:t>
            </a:r>
            <a:r>
              <a:rPr b="0" lang="de-DE" sz="1800" spc="-1" strike="noStrike">
                <a:solidFill>
                  <a:schemeClr val="dk1"/>
                </a:solidFill>
                <a:latin typeface="Arial"/>
              </a:rPr>
              <a:t>)</a:t>
            </a:r>
            <a:endParaRPr b="0" lang="en-GB" sz="1800" spc="-1" strike="noStrike">
              <a:solidFill>
                <a:srgbClr val="000000"/>
              </a:solidFill>
              <a:latin typeface="Arial"/>
            </a:endParaRPr>
          </a:p>
          <a:p>
            <a:pPr indent="0">
              <a:lnSpc>
                <a:spcPct val="100000"/>
              </a:lnSpc>
              <a:spcBef>
                <a:spcPts val="360"/>
              </a:spcBef>
              <a:buNone/>
              <a:tabLst>
                <a:tab algn="l" pos="0"/>
              </a:tabLst>
            </a:pPr>
            <a:endParaRPr b="0" lang="en-GB" sz="1800" spc="-1" strike="noStrike">
              <a:solidFill>
                <a:srgbClr val="000000"/>
              </a:solidFill>
              <a:latin typeface="Arial"/>
            </a:endParaRPr>
          </a:p>
          <a:p>
            <a:pPr marL="343080" indent="-343080">
              <a:lnSpc>
                <a:spcPct val="100000"/>
              </a:lnSpc>
              <a:spcBef>
                <a:spcPts val="360"/>
              </a:spcBef>
              <a:buNone/>
              <a:tabLst>
                <a:tab algn="l" pos="0"/>
              </a:tabLst>
            </a:pPr>
            <a:r>
              <a:rPr b="0" lang="de-DE" sz="1800" spc="-1" strike="noStrike">
                <a:solidFill>
                  <a:schemeClr val="dk1"/>
                </a:solidFill>
                <a:latin typeface="Arial"/>
              </a:rPr>
              <a:t>Dividendenpolitik</a:t>
            </a:r>
            <a:endParaRPr b="0" lang="en-GB"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 name="PlaceHolder 1"/>
          <p:cNvSpPr>
            <a:spLocks noGrp="1"/>
          </p:cNvSpPr>
          <p:nvPr>
            <p:ph type="title"/>
          </p:nvPr>
        </p:nvSpPr>
        <p:spPr>
          <a:xfrm>
            <a:off x="1908000" y="380880"/>
            <a:ext cx="6778080" cy="932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Rückstellungen  </a:t>
            </a:r>
            <a:r>
              <a:rPr b="0" lang="de-DE" sz="1800" spc="-1" strike="noStrike">
                <a:solidFill>
                  <a:schemeClr val="dk2"/>
                </a:solidFill>
                <a:latin typeface="Arial"/>
              </a:rPr>
              <a:t>[Quelle: Nach Spremann 1998, S. 339]</a:t>
            </a:r>
            <a:endParaRPr b="0" lang="en-GB" sz="1800" spc="-1" strike="noStrike">
              <a:solidFill>
                <a:srgbClr val="000000"/>
              </a:solidFill>
              <a:latin typeface="Arial"/>
            </a:endParaRPr>
          </a:p>
        </p:txBody>
      </p:sp>
      <p:sp>
        <p:nvSpPr>
          <p:cNvPr id="107" name="PlaceHolder 2"/>
          <p:cNvSpPr>
            <a:spLocks noGrp="1"/>
          </p:cNvSpPr>
          <p:nvPr>
            <p:ph/>
          </p:nvPr>
        </p:nvSpPr>
        <p:spPr>
          <a:xfrm>
            <a:off x="1600200" y="1676520"/>
            <a:ext cx="7162200" cy="4647600"/>
          </a:xfrm>
          <a:prstGeom prst="rect">
            <a:avLst/>
          </a:prstGeom>
          <a:noFill/>
          <a:ln w="0">
            <a:noFill/>
          </a:ln>
        </p:spPr>
        <p:txBody>
          <a:bodyPr numCol="1" spcCol="0" lIns="92160" rIns="92160" tIns="46080" bIns="46080" anchor="t">
            <a:noAutofit/>
          </a:bodyPr>
          <a:p>
            <a:pPr marL="343080" indent="-343080">
              <a:lnSpc>
                <a:spcPct val="100000"/>
              </a:lnSpc>
              <a:spcBef>
                <a:spcPts val="360"/>
              </a:spcBef>
              <a:buNone/>
              <a:tabLst>
                <a:tab algn="l" pos="0"/>
              </a:tabLst>
            </a:pPr>
            <a:r>
              <a:rPr b="0" lang="de-DE" sz="1800" spc="-1" strike="noStrike">
                <a:solidFill>
                  <a:schemeClr val="dk1"/>
                </a:solidFill>
                <a:latin typeface="Arial"/>
              </a:rPr>
              <a:t>§ 153 (7) AktG:</a:t>
            </a:r>
            <a:endParaRPr b="0" lang="en-GB" sz="1800" spc="-1" strike="noStrike">
              <a:solidFill>
                <a:srgbClr val="000000"/>
              </a:solidFill>
              <a:latin typeface="Arial"/>
            </a:endParaRPr>
          </a:p>
          <a:p>
            <a:pPr marL="343080" indent="-343080">
              <a:lnSpc>
                <a:spcPct val="90000"/>
              </a:lnSpc>
              <a:spcBef>
                <a:spcPts val="360"/>
              </a:spcBef>
              <a:buClr>
                <a:srgbClr val="cc3300"/>
              </a:buClr>
              <a:buFont typeface="Symbol" charset="2"/>
              <a:buChar char=""/>
              <a:tabLst>
                <a:tab algn="l" pos="0"/>
              </a:tabLst>
            </a:pPr>
            <a:r>
              <a:rPr b="0" lang="de-DE" sz="1800" spc="-1" strike="noStrike">
                <a:solidFill>
                  <a:schemeClr val="dk1"/>
                </a:solidFill>
                <a:latin typeface="Arial"/>
              </a:rPr>
              <a:t>Laufende Pensionen und Anwartschaften auf Pensionen (bei einer Direktzusage betrieblicher Altersversicherung)</a:t>
            </a:r>
            <a:endParaRPr b="0" lang="en-GB" sz="1800" spc="-1" strike="noStrike">
              <a:solidFill>
                <a:srgbClr val="000000"/>
              </a:solidFill>
              <a:latin typeface="Arial"/>
            </a:endParaRPr>
          </a:p>
          <a:p>
            <a:pPr marL="343080" indent="-343080">
              <a:lnSpc>
                <a:spcPct val="90000"/>
              </a:lnSpc>
              <a:spcBef>
                <a:spcPts val="360"/>
              </a:spcBef>
              <a:buClr>
                <a:srgbClr val="cc3300"/>
              </a:buClr>
              <a:buFont typeface="Symbol" charset="2"/>
              <a:buChar char=""/>
              <a:tabLst>
                <a:tab algn="l" pos="0"/>
              </a:tabLst>
            </a:pPr>
            <a:r>
              <a:rPr b="0" lang="de-DE" sz="1800" spc="-1" strike="noStrike">
                <a:solidFill>
                  <a:schemeClr val="dk1"/>
                </a:solidFill>
                <a:latin typeface="Arial"/>
              </a:rPr>
              <a:t>ungewisse Verbindlichkeiten</a:t>
            </a:r>
            <a:endParaRPr b="0" lang="en-GB" sz="1800" spc="-1" strike="noStrike">
              <a:solidFill>
                <a:srgbClr val="000000"/>
              </a:solidFill>
              <a:latin typeface="Arial"/>
            </a:endParaRPr>
          </a:p>
          <a:p>
            <a:pPr marL="343080" indent="-343080">
              <a:lnSpc>
                <a:spcPct val="90000"/>
              </a:lnSpc>
              <a:spcBef>
                <a:spcPts val="360"/>
              </a:spcBef>
              <a:buClr>
                <a:srgbClr val="cc3300"/>
              </a:buClr>
              <a:buFont typeface="Symbol" charset="2"/>
              <a:buChar char=""/>
              <a:tabLst>
                <a:tab algn="l" pos="0"/>
              </a:tabLst>
            </a:pPr>
            <a:r>
              <a:rPr b="0" lang="de-DE" sz="1800" spc="-1" strike="noStrike">
                <a:solidFill>
                  <a:schemeClr val="dk1"/>
                </a:solidFill>
                <a:latin typeface="Arial"/>
              </a:rPr>
              <a:t>drohende Verluste aus schwebenden Geschäften</a:t>
            </a:r>
            <a:endParaRPr b="0" lang="en-GB" sz="1800" spc="-1" strike="noStrike">
              <a:solidFill>
                <a:srgbClr val="000000"/>
              </a:solidFill>
              <a:latin typeface="Arial"/>
            </a:endParaRPr>
          </a:p>
          <a:p>
            <a:pPr marL="343080" indent="-343080">
              <a:lnSpc>
                <a:spcPct val="90000"/>
              </a:lnSpc>
              <a:spcBef>
                <a:spcPts val="360"/>
              </a:spcBef>
              <a:buClr>
                <a:srgbClr val="cc3300"/>
              </a:buClr>
              <a:buFont typeface="Symbol" charset="2"/>
              <a:buChar char=""/>
              <a:tabLst>
                <a:tab algn="l" pos="0"/>
              </a:tabLst>
            </a:pPr>
            <a:r>
              <a:rPr b="0" lang="de-DE" sz="1800" spc="-1" strike="noStrike">
                <a:solidFill>
                  <a:schemeClr val="dk1"/>
                </a:solidFill>
                <a:latin typeface="Arial"/>
              </a:rPr>
              <a:t>im Geschäftsjahr unterlassene Aufwendungen für  Instandhaltung oder Abraumbeseitigung, die im folgenden Geschäftsjahr nachgeholt werden</a:t>
            </a:r>
            <a:endParaRPr b="0" lang="en-GB" sz="1800" spc="-1" strike="noStrike">
              <a:solidFill>
                <a:srgbClr val="000000"/>
              </a:solidFill>
              <a:latin typeface="Arial"/>
            </a:endParaRPr>
          </a:p>
          <a:p>
            <a:pPr marL="343080" indent="-343080">
              <a:lnSpc>
                <a:spcPct val="90000"/>
              </a:lnSpc>
              <a:spcBef>
                <a:spcPts val="360"/>
              </a:spcBef>
              <a:buClr>
                <a:srgbClr val="cc3300"/>
              </a:buClr>
              <a:buFont typeface="Symbol" charset="2"/>
              <a:buChar char=""/>
              <a:tabLst>
                <a:tab algn="l" pos="0"/>
              </a:tabLst>
            </a:pPr>
            <a:r>
              <a:rPr b="0" lang="de-DE" sz="1800" spc="-1" strike="noStrike">
                <a:solidFill>
                  <a:schemeClr val="dk1"/>
                </a:solidFill>
                <a:latin typeface="Arial"/>
              </a:rPr>
              <a:t>Gewährleistungen, die ohne rechtliche Verpflichtungen erbracht werden</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tabLst>
                <a:tab algn="l" pos="0"/>
              </a:tabLst>
            </a:pPr>
            <a:r>
              <a:rPr b="0" lang="de-DE" sz="1800" spc="-1" strike="noStrike">
                <a:solidFill>
                  <a:schemeClr val="dk1"/>
                </a:solidFill>
                <a:latin typeface="Arial"/>
              </a:rPr>
              <a:t>Etc.</a:t>
            </a:r>
            <a:endParaRPr b="0" lang="en-GB"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PlaceHolder 1"/>
          <p:cNvSpPr>
            <a:spLocks noGrp="1"/>
          </p:cNvSpPr>
          <p:nvPr>
            <p:ph type="title"/>
          </p:nvPr>
        </p:nvSpPr>
        <p:spPr>
          <a:xfrm>
            <a:off x="1908000" y="380880"/>
            <a:ext cx="6766920" cy="932760"/>
          </a:xfrm>
          <a:prstGeom prst="rect">
            <a:avLst/>
          </a:prstGeom>
          <a:noFill/>
          <a:ln w="0">
            <a:noFill/>
          </a:ln>
        </p:spPr>
        <p:txBody>
          <a:bodyPr numCol="1" spcCol="0" lIns="92160" rIns="92160" tIns="46080" bIns="46080" anchor="b">
            <a:noAutofit/>
          </a:bodyPr>
          <a:p>
            <a:pPr indent="0" algn="r">
              <a:lnSpc>
                <a:spcPct val="100000"/>
              </a:lnSpc>
              <a:buNone/>
              <a:tabLst>
                <a:tab algn="l" pos="0"/>
              </a:tabLst>
            </a:pPr>
            <a:r>
              <a:rPr b="0" lang="de-DE" sz="2800" spc="-1" strike="noStrike">
                <a:solidFill>
                  <a:schemeClr val="dk2"/>
                </a:solidFill>
                <a:latin typeface="Arial"/>
              </a:rPr>
              <a:t>Außenfinanzierung</a:t>
            </a:r>
            <a:endParaRPr b="0" lang="en-GB" sz="2800" spc="-1" strike="noStrike">
              <a:solidFill>
                <a:srgbClr val="000000"/>
              </a:solidFill>
              <a:latin typeface="Arial"/>
            </a:endParaRPr>
          </a:p>
        </p:txBody>
      </p:sp>
      <p:sp>
        <p:nvSpPr>
          <p:cNvPr id="109" name="PlaceHolder 2"/>
          <p:cNvSpPr>
            <a:spLocks noGrp="1"/>
          </p:cNvSpPr>
          <p:nvPr>
            <p:ph/>
          </p:nvPr>
        </p:nvSpPr>
        <p:spPr>
          <a:xfrm>
            <a:off x="2666880" y="1905120"/>
            <a:ext cx="6171480" cy="4114080"/>
          </a:xfrm>
          <a:prstGeom prst="rect">
            <a:avLst/>
          </a:prstGeom>
          <a:noFill/>
          <a:ln w="0">
            <a:noFill/>
          </a:ln>
        </p:spPr>
        <p:txBody>
          <a:bodyPr numCol="1" spcCol="0" lIns="92160" rIns="92160" tIns="46080" bIns="46080" anchor="t">
            <a:noAutofit/>
          </a:bodyPr>
          <a:p>
            <a:pPr marL="343080" indent="-343080">
              <a:lnSpc>
                <a:spcPct val="100000"/>
              </a:lnSpc>
              <a:spcBef>
                <a:spcPts val="400"/>
              </a:spcBef>
              <a:buClr>
                <a:srgbClr val="cc3300"/>
              </a:buClr>
              <a:buFont typeface="Symbol" charset="2"/>
              <a:buChar char=""/>
            </a:pPr>
            <a:r>
              <a:rPr b="0" lang="de-DE" sz="2000" spc="-1" strike="noStrike">
                <a:solidFill>
                  <a:schemeClr val="dk1"/>
                </a:solidFill>
                <a:latin typeface="Arial"/>
              </a:rPr>
              <a:t>Eigenfinanzierung (Zahlungsmittelzufuhr durch die bisherigen Eigenkapitalgeber)</a:t>
            </a:r>
            <a:endParaRPr b="0" lang="en-GB" sz="2000" spc="-1" strike="noStrike">
              <a:solidFill>
                <a:srgbClr val="000000"/>
              </a:solidFill>
              <a:latin typeface="Arial"/>
            </a:endParaRPr>
          </a:p>
          <a:p>
            <a:pPr indent="0">
              <a:lnSpc>
                <a:spcPct val="100000"/>
              </a:lnSpc>
              <a:spcBef>
                <a:spcPts val="400"/>
              </a:spcBef>
              <a:buNone/>
              <a:tabLst>
                <a:tab algn="l" pos="0"/>
              </a:tabLst>
            </a:pPr>
            <a:endParaRPr b="0" lang="en-GB" sz="2000" spc="-1" strike="noStrike">
              <a:solidFill>
                <a:srgbClr val="000000"/>
              </a:solidFill>
              <a:latin typeface="Arial"/>
            </a:endParaRPr>
          </a:p>
          <a:p>
            <a:pPr marL="343080" indent="-343080">
              <a:lnSpc>
                <a:spcPct val="100000"/>
              </a:lnSpc>
              <a:spcBef>
                <a:spcPts val="400"/>
              </a:spcBef>
              <a:buClr>
                <a:srgbClr val="cc3300"/>
              </a:buClr>
              <a:buFont typeface="Symbol" charset="2"/>
              <a:buChar char=""/>
              <a:tabLst>
                <a:tab algn="l" pos="0"/>
              </a:tabLst>
            </a:pPr>
            <a:r>
              <a:rPr b="0" lang="de-DE" sz="2000" spc="-1" strike="noStrike">
                <a:solidFill>
                  <a:schemeClr val="dk1"/>
                </a:solidFill>
                <a:latin typeface="Arial"/>
              </a:rPr>
              <a:t>Beteiligungsfinanzierung (durch neue Eigenkapitalgeber mit Einfluß auf Eigentums- </a:t>
            </a:r>
            <a:br>
              <a:rPr sz="2000"/>
            </a:br>
            <a:r>
              <a:rPr b="0" lang="de-DE" sz="2000" spc="-1" strike="noStrike">
                <a:solidFill>
                  <a:schemeClr val="dk1"/>
                </a:solidFill>
                <a:latin typeface="Arial"/>
              </a:rPr>
              <a:t>und Entscheidungsrechte)</a:t>
            </a:r>
            <a:endParaRPr b="0" lang="en-GB" sz="2000" spc="-1" strike="noStrike">
              <a:solidFill>
                <a:srgbClr val="000000"/>
              </a:solidFill>
              <a:latin typeface="Arial"/>
            </a:endParaRPr>
          </a:p>
          <a:p>
            <a:pPr indent="0">
              <a:lnSpc>
                <a:spcPct val="100000"/>
              </a:lnSpc>
              <a:spcBef>
                <a:spcPts val="400"/>
              </a:spcBef>
              <a:buNone/>
              <a:tabLst>
                <a:tab algn="l" pos="0"/>
              </a:tabLst>
            </a:pPr>
            <a:endParaRPr b="0" lang="en-GB" sz="2000" spc="-1" strike="noStrike">
              <a:solidFill>
                <a:srgbClr val="000000"/>
              </a:solidFill>
              <a:latin typeface="Arial"/>
            </a:endParaRPr>
          </a:p>
          <a:p>
            <a:pPr marL="343080" indent="-343080">
              <a:lnSpc>
                <a:spcPct val="100000"/>
              </a:lnSpc>
              <a:spcBef>
                <a:spcPts val="400"/>
              </a:spcBef>
              <a:buClr>
                <a:srgbClr val="cc3300"/>
              </a:buClr>
              <a:buFont typeface="Symbol" charset="2"/>
              <a:buChar char=""/>
              <a:tabLst>
                <a:tab algn="l" pos="0"/>
              </a:tabLst>
            </a:pPr>
            <a:r>
              <a:rPr b="0" lang="de-DE" sz="2000" spc="-1" strike="noStrike">
                <a:solidFill>
                  <a:schemeClr val="dk1"/>
                </a:solidFill>
                <a:latin typeface="Arial"/>
              </a:rPr>
              <a:t>langfristige Fremdfinanzierung</a:t>
            </a:r>
            <a:endParaRPr b="0" lang="en-GB" sz="2000" spc="-1" strike="noStrike">
              <a:solidFill>
                <a:srgbClr val="000000"/>
              </a:solidFill>
              <a:latin typeface="Arial"/>
            </a:endParaRPr>
          </a:p>
          <a:p>
            <a:pPr indent="0">
              <a:lnSpc>
                <a:spcPct val="100000"/>
              </a:lnSpc>
              <a:spcBef>
                <a:spcPts val="400"/>
              </a:spcBef>
              <a:buNone/>
              <a:tabLst>
                <a:tab algn="l" pos="0"/>
              </a:tabLst>
            </a:pPr>
            <a:endParaRPr b="0" lang="en-GB" sz="2000" spc="-1" strike="noStrike">
              <a:solidFill>
                <a:srgbClr val="000000"/>
              </a:solidFill>
              <a:latin typeface="Arial"/>
            </a:endParaRPr>
          </a:p>
          <a:p>
            <a:pPr marL="343080" indent="-343080">
              <a:lnSpc>
                <a:spcPct val="100000"/>
              </a:lnSpc>
              <a:spcBef>
                <a:spcPts val="400"/>
              </a:spcBef>
              <a:buClr>
                <a:srgbClr val="cc3300"/>
              </a:buClr>
              <a:buFont typeface="Symbol" charset="2"/>
              <a:buChar char=""/>
              <a:tabLst>
                <a:tab algn="l" pos="0"/>
              </a:tabLst>
            </a:pPr>
            <a:r>
              <a:rPr b="0" lang="de-DE" sz="2000" spc="-1" strike="noStrike">
                <a:solidFill>
                  <a:schemeClr val="dk1"/>
                </a:solidFill>
                <a:latin typeface="Arial"/>
              </a:rPr>
              <a:t>kurzfristige Fremdfinanzierung</a:t>
            </a:r>
            <a:endParaRPr b="0" lang="en-GB" sz="2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0.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1.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2.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3.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4.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3.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4.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5.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6.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7.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8.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9.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C:\Programme\Microsoft Office\Vorlagen\erdmannvorlage.pot</Template>
  <TotalTime>1</TotalTime>
  <Application>LibreOffice/24.2.7.2$Linux_X86_64 LibreOffice_project/420$Build-2</Application>
  <AppVersion>15.0000</AppVersion>
  <Words>2793</Words>
  <Paragraphs>586</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1601-01-01T00:00:00Z</dcterms:created>
  <dc:creator>Tom Brown</dc:creator>
  <dc:description/>
  <dc:language>en-GB</dc:language>
  <cp:lastModifiedBy/>
  <cp:lastPrinted>2020-04-29T06:56:35Z</cp:lastPrinted>
  <dcterms:modified xsi:type="dcterms:W3CDTF">2026-05-26T17:15:43Z</dcterms:modified>
  <cp:revision>354</cp:revision>
  <dc:subject/>
  <dc:title>Wirtschaftswissenschaftliche Grundlagen: Unternehmen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4</vt:i4>
  </property>
  <property fmtid="{D5CDD505-2E9C-101B-9397-08002B2CF9AE}" pid="3" name="PresentationFormat">
    <vt:lpwstr>On-screen Show (4:3)</vt:lpwstr>
  </property>
  <property fmtid="{D5CDD505-2E9C-101B-9397-08002B2CF9AE}" pid="4" name="Slides">
    <vt:i4>35</vt:i4>
  </property>
</Properties>
</file>