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jpeg" ContentType="image/jpeg"/>
  <Override PartName="/ppt/media/image14.wmf" ContentType="image/x-wmf"/>
  <Override PartName="/ppt/media/image15.wmf" ContentType="image/x-wmf"/>
  <Override PartName="/ppt/media/image29.png" ContentType="image/png"/>
  <Override PartName="/ppt/media/image4.png" ContentType="image/png"/>
  <Override PartName="/ppt/media/image36.png" ContentType="image/png"/>
  <Override PartName="/ppt/media/image5.png" ContentType="image/png"/>
  <Override PartName="/ppt/media/image37.png" ContentType="image/png"/>
  <Override PartName="/ppt/media/image6.png" ContentType="image/png"/>
  <Override PartName="/ppt/media/image38.png" ContentType="image/png"/>
  <Override PartName="/ppt/media/image1.png" ContentType="image/png"/>
  <Override PartName="/ppt/media/image33.png" ContentType="image/png"/>
  <Override PartName="/ppt/media/image28.png" ContentType="image/png"/>
  <Override PartName="/ppt/media/image30.png" ContentType="image/png"/>
  <Override PartName="/ppt/media/image13.wmf" ContentType="image/x-wmf"/>
  <Override PartName="/ppt/media/image48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33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32.xml.rels" ContentType="application/vnd.openxmlformats-package.relationships+xml"/>
  <Override PartName="/ppt/slides/_rels/slide4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2EC9272-4841-4810-99DB-79C4368A65ED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PlaceHolder 1"/>
          <p:cNvSpPr>
            <a:spLocks noGrp="1"/>
          </p:cNvSpPr>
          <p:nvPr>
            <p:ph type="sldNum" idx="4"/>
          </p:nvPr>
        </p:nvSpPr>
        <p:spPr>
          <a:xfrm>
            <a:off x="4022640" y="9721800"/>
            <a:ext cx="307548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3E9DADD9-5F68-4B5B-B5B9-84EAD27DC01C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2880" cy="4929840"/>
          </a:xfrm>
          <a:prstGeom prst="rect">
            <a:avLst/>
          </a:prstGeom>
          <a:ln w="0">
            <a:noFill/>
          </a:ln>
        </p:spPr>
      </p:sp>
      <p:sp>
        <p:nvSpPr>
          <p:cNvPr id="1535" name="PlaceHolder 3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1600" cy="390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4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449320" y="1981080"/>
            <a:ext cx="337248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03D8273-3184-45B0-A902-DC6C061E5C3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255B1BAE-71F6-40CD-A211-7779168AFEC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forma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5654DCF-E0BB-4676-A503-F1BF641F5DA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9ED40AB-61CA-4B50-B96D-45CBE912477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E6B3A20-6037-4208-A0B7-47FD7EDE887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E3570F1-42E2-445B-9395-02ADE6DCEE0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35257C6-EC1A-4930-B5FA-AA3553E5E76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1F599716-8F1C-4008-B3DE-FCA7F9BD34B5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8CD543A-DAF9-4CF7-A012-9F373EBF6B5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78D4D56-495C-4C69-9F75-C650B883D9A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550F8CDC-DA12-4978-88D4-57B53C4F6AE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BDC5471-DEA0-4E99-8754-AF6549AA36C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 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49320" y="1981080"/>
            <a:ext cx="3372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4"/>
          <p:cNvSpPr/>
          <p:nvPr/>
        </p:nvSpPr>
        <p:spPr>
          <a:xfrm>
            <a:off x="762120" y="6248520"/>
            <a:ext cx="60840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2C97A1C-8EEB-4E2F-B97F-7BBAFF7BB8DC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5640" cy="73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image" Target="../media/image2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www.umweltbundesamt.de/daten/umwelt-wirtschaft/gesellschaftliche-kosten-von-umweltbelastungen" TargetMode="External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799680" cy="249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ctangle 7"/>
          <p:cNvSpPr/>
          <p:nvPr/>
        </p:nvSpPr>
        <p:spPr>
          <a:xfrm>
            <a:off x="863640" y="5060880"/>
            <a:ext cx="586764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Rentabilitätsrechnung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1075320" y="1756800"/>
            <a:ext cx="7577640" cy="20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nicht absolut, sondern im Verhältnis zum eingesetzten Kapital betrachten.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= ROI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EBIT / durchschnittlich gebundenes Kapital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ROI = Return on Investment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EBIT = Earnings Before Interest and Taxes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kann mit anderen Anlagemöglichkeiten verglichen.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0" name="Table 5"/>
          <p:cNvGraphicFramePr/>
          <p:nvPr/>
        </p:nvGraphicFramePr>
        <p:xfrm>
          <a:off x="1259640" y="4509000"/>
          <a:ext cx="6828480" cy="1610640"/>
        </p:xfrm>
        <a:graphic>
          <a:graphicData uri="http://schemas.openxmlformats.org/drawingml/2006/table">
            <a:tbl>
              <a:tblPr/>
              <a:tblGrid>
                <a:gridCol w="3335040"/>
                <a:gridCol w="1562040"/>
                <a:gridCol w="1931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EBIT (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pQ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– 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ROI (EBIT/Ø-Kapital)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22,7%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116360" y="4393080"/>
            <a:ext cx="7343280" cy="181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Amortisationsrechnung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4" name="Rectangle 3"/>
          <p:cNvSpPr/>
          <p:nvPr/>
        </p:nvSpPr>
        <p:spPr>
          <a:xfrm>
            <a:off x="1044360" y="1586160"/>
            <a:ext cx="7577640" cy="20883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5" name="Table 5"/>
          <p:cNvGraphicFramePr/>
          <p:nvPr/>
        </p:nvGraphicFramePr>
        <p:xfrm>
          <a:off x="1075320" y="3426480"/>
          <a:ext cx="682740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Amortisationsdauer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6,25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5,77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6" name="Rectangle 3"/>
          <p:cNvSpPr/>
          <p:nvPr/>
        </p:nvSpPr>
        <p:spPr>
          <a:xfrm>
            <a:off x="1075320" y="6114600"/>
            <a:ext cx="8175240" cy="20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NB: Nur zahlungswirksame Beiträge zählen zum Cash-Flow; Abschreibungen zählen nicht, weil die nur einen Buchungsvorgang darstellen.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Zeitwert des Geldes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9" name="Rectangle 3"/>
          <p:cNvSpPr/>
          <p:nvPr/>
        </p:nvSpPr>
        <p:spPr>
          <a:xfrm>
            <a:off x="838800" y="2061000"/>
            <a:ext cx="786960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€1000 in 3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heute kann man mit einem Zinssatz von 5% bei der Bank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 3 Jahren hätte man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3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€1158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das Geld heute nehmen und die Opportunität nutzen, anzulegen!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Künftiges Geld ist weniger wert als heutiges.“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Zeitwert des Geldes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" name="Rectangle 3"/>
          <p:cNvSpPr/>
          <p:nvPr/>
        </p:nvSpPr>
        <p:spPr>
          <a:xfrm>
            <a:off x="838800" y="2061000"/>
            <a:ext cx="786960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€1300 in 5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€1000 heute hätte man nach 5 Jahren nur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5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€1276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auf’s €1300 in 5 Jahren warten!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Barwert und Diskontierung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848160" y="1772640"/>
            <a:ext cx="7869600" cy="4391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Barwert und Diskontierung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8" name="Rectangle 3"/>
          <p:cNvSpPr/>
          <p:nvPr/>
        </p:nvSpPr>
        <p:spPr>
          <a:xfrm>
            <a:off x="848160" y="1772640"/>
            <a:ext cx="7869600" cy="79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9" name="Table 6"/>
          <p:cNvGraphicFramePr/>
          <p:nvPr/>
        </p:nvGraphicFramePr>
        <p:xfrm>
          <a:off x="1157760" y="2709000"/>
          <a:ext cx="6827040" cy="2336400"/>
        </p:xfrm>
        <a:graphic>
          <a:graphicData uri="http://schemas.openxmlformats.org/drawingml/2006/table">
            <a:tbl>
              <a:tblPr/>
              <a:tblGrid>
                <a:gridCol w="3160440"/>
                <a:gridCol w="911880"/>
                <a:gridCol w="2755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Einnahme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Barwert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1300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</a:tr>
            </a:tbl>
          </a:graphicData>
        </a:graphic>
      </p:graphicFrame>
      <p:pic>
        <p:nvPicPr>
          <p:cNvPr id="160" name="" descr=""/>
          <p:cNvPicPr/>
          <p:nvPr/>
        </p:nvPicPr>
        <p:blipFill>
          <a:blip r:embed="rId5"/>
          <a:stretch/>
        </p:blipFill>
        <p:spPr>
          <a:xfrm>
            <a:off x="1096920" y="2570040"/>
            <a:ext cx="7002720" cy="249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Zinsrechnung und Zinseszins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3" name="Rectangle 3"/>
          <p:cNvSpPr/>
          <p:nvPr/>
        </p:nvSpPr>
        <p:spPr>
          <a:xfrm>
            <a:off x="669600" y="1671480"/>
            <a:ext cx="802512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Berücksichtigung des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Zeitwerts des Geldes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durch Zinsrechnung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Bestimmung des Wertes einer einmaligen Zahlung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nach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Perioden der Verzinsung bei einem Zinssatz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Zinseszins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Verzinsung von Zins aus vorherigem Jahr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Aufzinsung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durch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und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Abzinsung/Diskontierung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bekanntem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Picture 1" descr=""/>
          <p:cNvPicPr/>
          <p:nvPr/>
        </p:nvPicPr>
        <p:blipFill>
          <a:blip r:embed="rId1"/>
          <a:stretch/>
        </p:blipFill>
        <p:spPr>
          <a:xfrm>
            <a:off x="2339640" y="3899520"/>
            <a:ext cx="4285080" cy="198648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3708360" y="5732640"/>
            <a:ext cx="1253160" cy="6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Zins- und zinseszinsrechnung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8" name="Text Box 4"/>
          <p:cNvSpPr/>
          <p:nvPr/>
        </p:nvSpPr>
        <p:spPr>
          <a:xfrm>
            <a:off x="795240" y="1986120"/>
            <a:ext cx="2208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Kapital 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Zinssatz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 Box 31"/>
          <p:cNvSpPr/>
          <p:nvPr/>
        </p:nvSpPr>
        <p:spPr>
          <a:xfrm>
            <a:off x="750960" y="3135240"/>
            <a:ext cx="179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Aufzinsung: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0" name="Object 65"/>
          <p:cNvGraphicFramePr/>
          <p:nvPr/>
        </p:nvGraphicFramePr>
        <p:xfrm>
          <a:off x="1023840" y="3560760"/>
          <a:ext cx="1751400" cy="4053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71" name="Object 6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3840" y="3560760"/>
                    <a:ext cx="1751400" cy="405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2" name="Text Box 56"/>
          <p:cNvSpPr/>
          <p:nvPr/>
        </p:nvSpPr>
        <p:spPr>
          <a:xfrm>
            <a:off x="744120" y="4809960"/>
            <a:ext cx="131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Abzinsung: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3" name="Object 69"/>
          <p:cNvGraphicFramePr/>
          <p:nvPr/>
        </p:nvGraphicFramePr>
        <p:xfrm>
          <a:off x="996840" y="5194440"/>
          <a:ext cx="1805400" cy="71172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74" name="Object 6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96840" y="5194440"/>
                    <a:ext cx="1805400" cy="711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75" name="Group 73"/>
          <p:cNvGrpSpPr/>
          <p:nvPr/>
        </p:nvGrpSpPr>
        <p:grpSpPr>
          <a:xfrm>
            <a:off x="3600360" y="1600200"/>
            <a:ext cx="5025240" cy="2088000"/>
            <a:chOff x="3600360" y="1600200"/>
            <a:chExt cx="5025240" cy="2088000"/>
          </a:xfrm>
        </p:grpSpPr>
        <p:sp>
          <p:nvSpPr>
            <p:cNvPr id="176" name="Rectangle 13"/>
            <p:cNvSpPr/>
            <p:nvPr/>
          </p:nvSpPr>
          <p:spPr>
            <a:xfrm>
              <a:off x="4026960" y="2930400"/>
              <a:ext cx="41400" cy="757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7" name="Rectangle 23"/>
            <p:cNvSpPr/>
            <p:nvPr/>
          </p:nvSpPr>
          <p:spPr>
            <a:xfrm>
              <a:off x="7945560" y="2320920"/>
              <a:ext cx="65160" cy="13672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8" name="Freeform 24"/>
            <p:cNvSpPr/>
            <p:nvPr/>
          </p:nvSpPr>
          <p:spPr>
            <a:xfrm>
              <a:off x="4089960" y="2320920"/>
              <a:ext cx="3821400" cy="633960"/>
            </a:xfrm>
            <a:custGeom>
              <a:avLst/>
              <a:gdLst>
                <a:gd name="textAreaLeft" fmla="*/ 0 w 3821400"/>
                <a:gd name="textAreaRight" fmla="*/ 3822480 w 3821400"/>
                <a:gd name="textAreaTop" fmla="*/ 0 h 633960"/>
                <a:gd name="textAreaBottom" fmla="*/ 635040 h 633960"/>
              </a:gdLst>
              <a:ahLst/>
              <a:rect l="textAreaLeft" t="textAreaTop" r="textAreaRight" b="textAreaBottom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9" name="Text Box 27"/>
            <p:cNvSpPr/>
            <p:nvPr/>
          </p:nvSpPr>
          <p:spPr>
            <a:xfrm>
              <a:off x="7261920" y="1600200"/>
              <a:ext cx="13636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Endwert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final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Text Box 28"/>
            <p:cNvSpPr/>
            <p:nvPr/>
          </p:nvSpPr>
          <p:spPr>
            <a:xfrm>
              <a:off x="3600360" y="2216160"/>
              <a:ext cx="18943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Barwert 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present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Text Box 29"/>
            <p:cNvSpPr/>
            <p:nvPr/>
          </p:nvSpPr>
          <p:spPr>
            <a:xfrm>
              <a:off x="4046040" y="3146400"/>
              <a:ext cx="47124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Text Box 30"/>
            <p:cNvSpPr/>
            <p:nvPr/>
          </p:nvSpPr>
          <p:spPr>
            <a:xfrm>
              <a:off x="7986600" y="2394000"/>
              <a:ext cx="47124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3" name="Group 77"/>
          <p:cNvGrpSpPr/>
          <p:nvPr/>
        </p:nvGrpSpPr>
        <p:grpSpPr>
          <a:xfrm>
            <a:off x="3520800" y="3563640"/>
            <a:ext cx="5133960" cy="592920"/>
            <a:chOff x="3520800" y="3563640"/>
            <a:chExt cx="5133960" cy="592920"/>
          </a:xfrm>
        </p:grpSpPr>
        <p:sp>
          <p:nvSpPr>
            <p:cNvPr id="184" name="Text Box 6"/>
            <p:cNvSpPr/>
            <p:nvPr/>
          </p:nvSpPr>
          <p:spPr>
            <a:xfrm>
              <a:off x="3649680" y="379260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Text Box 7"/>
            <p:cNvSpPr/>
            <p:nvPr/>
          </p:nvSpPr>
          <p:spPr>
            <a:xfrm>
              <a:off x="4141800" y="3792600"/>
              <a:ext cx="281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Text Box 8"/>
            <p:cNvSpPr/>
            <p:nvPr/>
          </p:nvSpPr>
          <p:spPr>
            <a:xfrm>
              <a:off x="4705200" y="379260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Text Box 9"/>
            <p:cNvSpPr/>
            <p:nvPr/>
          </p:nvSpPr>
          <p:spPr>
            <a:xfrm>
              <a:off x="5197320" y="379260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Text Box 10"/>
            <p:cNvSpPr/>
            <p:nvPr/>
          </p:nvSpPr>
          <p:spPr>
            <a:xfrm>
              <a:off x="7659720" y="3792600"/>
              <a:ext cx="390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Line 14"/>
            <p:cNvSpPr/>
            <p:nvPr/>
          </p:nvSpPr>
          <p:spPr>
            <a:xfrm>
              <a:off x="40827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0" name="Line 15"/>
            <p:cNvSpPr/>
            <p:nvPr/>
          </p:nvSpPr>
          <p:spPr>
            <a:xfrm>
              <a:off x="45748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1" name="Line 16"/>
            <p:cNvSpPr/>
            <p:nvPr/>
          </p:nvSpPr>
          <p:spPr>
            <a:xfrm>
              <a:off x="50670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Line 17"/>
            <p:cNvSpPr/>
            <p:nvPr/>
          </p:nvSpPr>
          <p:spPr>
            <a:xfrm>
              <a:off x="55591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Line 18"/>
            <p:cNvSpPr/>
            <p:nvPr/>
          </p:nvSpPr>
          <p:spPr>
            <a:xfrm>
              <a:off x="605304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Line 19"/>
            <p:cNvSpPr/>
            <p:nvPr/>
          </p:nvSpPr>
          <p:spPr>
            <a:xfrm>
              <a:off x="65451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Line 20"/>
            <p:cNvSpPr/>
            <p:nvPr/>
          </p:nvSpPr>
          <p:spPr>
            <a:xfrm>
              <a:off x="70372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Line 21"/>
            <p:cNvSpPr/>
            <p:nvPr/>
          </p:nvSpPr>
          <p:spPr>
            <a:xfrm>
              <a:off x="75294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7" name="Line 22"/>
            <p:cNvSpPr/>
            <p:nvPr/>
          </p:nvSpPr>
          <p:spPr>
            <a:xfrm>
              <a:off x="80215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8" name="Line 11"/>
            <p:cNvSpPr/>
            <p:nvPr/>
          </p:nvSpPr>
          <p:spPr>
            <a:xfrm>
              <a:off x="3520800" y="371628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199" name="Group 75"/>
          <p:cNvGrpSpPr/>
          <p:nvPr/>
        </p:nvGrpSpPr>
        <p:grpSpPr>
          <a:xfrm>
            <a:off x="4043520" y="4356000"/>
            <a:ext cx="4447080" cy="1379880"/>
            <a:chOff x="4043520" y="4356000"/>
            <a:chExt cx="4447080" cy="1379880"/>
          </a:xfrm>
        </p:grpSpPr>
        <p:sp>
          <p:nvSpPr>
            <p:cNvPr id="200" name="Rectangle 35"/>
            <p:cNvSpPr/>
            <p:nvPr/>
          </p:nvSpPr>
          <p:spPr>
            <a:xfrm>
              <a:off x="4043520" y="4971960"/>
              <a:ext cx="45000" cy="763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1" name="Rectangle 50"/>
            <p:cNvSpPr/>
            <p:nvPr/>
          </p:nvSpPr>
          <p:spPr>
            <a:xfrm>
              <a:off x="7970760" y="4356000"/>
              <a:ext cx="62280" cy="13798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2" name="Freeform 51"/>
            <p:cNvSpPr/>
            <p:nvPr/>
          </p:nvSpPr>
          <p:spPr>
            <a:xfrm>
              <a:off x="4111560" y="4356000"/>
              <a:ext cx="3861360" cy="614880"/>
            </a:xfrm>
            <a:custGeom>
              <a:avLst/>
              <a:gdLst>
                <a:gd name="textAreaLeft" fmla="*/ 0 w 3861360"/>
                <a:gd name="textAreaRight" fmla="*/ 3862440 w 3861360"/>
                <a:gd name="textAreaTop" fmla="*/ 0 h 614880"/>
                <a:gd name="textAreaBottom" fmla="*/ 615960 h 614880"/>
              </a:gdLst>
              <a:ahLst/>
              <a:rect l="textAreaLeft" t="textAreaTop" r="textAreaRight" b="textAreaBottom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3" name="Text Box 54"/>
            <p:cNvSpPr/>
            <p:nvPr/>
          </p:nvSpPr>
          <p:spPr>
            <a:xfrm>
              <a:off x="8023320" y="4869000"/>
              <a:ext cx="46728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Text Box 55"/>
            <p:cNvSpPr/>
            <p:nvPr/>
          </p:nvSpPr>
          <p:spPr>
            <a:xfrm>
              <a:off x="4133880" y="5138640"/>
              <a:ext cx="46728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5" name="Group 76"/>
          <p:cNvGrpSpPr/>
          <p:nvPr/>
        </p:nvGrpSpPr>
        <p:grpSpPr>
          <a:xfrm>
            <a:off x="3527280" y="5613120"/>
            <a:ext cx="5135400" cy="592920"/>
            <a:chOff x="3527280" y="5613120"/>
            <a:chExt cx="5135400" cy="592920"/>
          </a:xfrm>
        </p:grpSpPr>
        <p:sp>
          <p:nvSpPr>
            <p:cNvPr id="206" name="Line 36"/>
            <p:cNvSpPr/>
            <p:nvPr/>
          </p:nvSpPr>
          <p:spPr>
            <a:xfrm>
              <a:off x="40892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Line 37"/>
            <p:cNvSpPr/>
            <p:nvPr/>
          </p:nvSpPr>
          <p:spPr>
            <a:xfrm>
              <a:off x="45828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Line 38"/>
            <p:cNvSpPr/>
            <p:nvPr/>
          </p:nvSpPr>
          <p:spPr>
            <a:xfrm>
              <a:off x="50749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Line 39"/>
            <p:cNvSpPr/>
            <p:nvPr/>
          </p:nvSpPr>
          <p:spPr>
            <a:xfrm>
              <a:off x="55670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Line 40"/>
            <p:cNvSpPr/>
            <p:nvPr/>
          </p:nvSpPr>
          <p:spPr>
            <a:xfrm>
              <a:off x="605916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Line 41"/>
            <p:cNvSpPr/>
            <p:nvPr/>
          </p:nvSpPr>
          <p:spPr>
            <a:xfrm>
              <a:off x="655128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Line 42"/>
            <p:cNvSpPr/>
            <p:nvPr/>
          </p:nvSpPr>
          <p:spPr>
            <a:xfrm>
              <a:off x="70452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Line 43"/>
            <p:cNvSpPr/>
            <p:nvPr/>
          </p:nvSpPr>
          <p:spPr>
            <a:xfrm>
              <a:off x="75373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4" name="Line 44"/>
            <p:cNvSpPr/>
            <p:nvPr/>
          </p:nvSpPr>
          <p:spPr>
            <a:xfrm>
              <a:off x="80294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5" name="Text Box 45"/>
            <p:cNvSpPr/>
            <p:nvPr/>
          </p:nvSpPr>
          <p:spPr>
            <a:xfrm>
              <a:off x="3692520" y="584208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Text Box 46"/>
            <p:cNvSpPr/>
            <p:nvPr/>
          </p:nvSpPr>
          <p:spPr>
            <a:xfrm>
              <a:off x="4184640" y="584208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Text Box 47"/>
            <p:cNvSpPr/>
            <p:nvPr/>
          </p:nvSpPr>
          <p:spPr>
            <a:xfrm>
              <a:off x="4746600" y="5842080"/>
              <a:ext cx="281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Text Box 48"/>
            <p:cNvSpPr/>
            <p:nvPr/>
          </p:nvSpPr>
          <p:spPr>
            <a:xfrm>
              <a:off x="5238720" y="5842080"/>
              <a:ext cx="281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Text Box 49"/>
            <p:cNvSpPr/>
            <p:nvPr/>
          </p:nvSpPr>
          <p:spPr>
            <a:xfrm>
              <a:off x="7701120" y="5842080"/>
              <a:ext cx="316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Line 33"/>
            <p:cNvSpPr/>
            <p:nvPr/>
          </p:nvSpPr>
          <p:spPr>
            <a:xfrm>
              <a:off x="3527280" y="5765760"/>
              <a:ext cx="513540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Barwert einer künftigen Zahlung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223" name="Group 189"/>
          <p:cNvGrpSpPr/>
          <p:nvPr/>
        </p:nvGrpSpPr>
        <p:grpSpPr>
          <a:xfrm>
            <a:off x="1547640" y="1523880"/>
            <a:ext cx="7056360" cy="4909680"/>
            <a:chOff x="1547640" y="1523880"/>
            <a:chExt cx="7056360" cy="4909680"/>
          </a:xfrm>
        </p:grpSpPr>
        <p:graphicFrame>
          <p:nvGraphicFramePr>
            <p:cNvPr id="224" name="Object 6"/>
            <p:cNvGraphicFramePr/>
            <p:nvPr/>
          </p:nvGraphicFramePr>
          <p:xfrm>
            <a:off x="3983040" y="1625400"/>
            <a:ext cx="1162440" cy="53604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225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3040" y="1625400"/>
                      <a:ext cx="1162440" cy="536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26" name="Line 9"/>
            <p:cNvSpPr/>
            <p:nvPr/>
          </p:nvSpPr>
          <p:spPr>
            <a:xfrm>
              <a:off x="1893960" y="489492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7" name="Line 10"/>
            <p:cNvSpPr/>
            <p:nvPr/>
          </p:nvSpPr>
          <p:spPr>
            <a:xfrm>
              <a:off x="1893960" y="40748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8" name="Line 11"/>
            <p:cNvSpPr/>
            <p:nvPr/>
          </p:nvSpPr>
          <p:spPr>
            <a:xfrm>
              <a:off x="1893960" y="324936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9" name="Line 12"/>
            <p:cNvSpPr/>
            <p:nvPr/>
          </p:nvSpPr>
          <p:spPr>
            <a:xfrm>
              <a:off x="1893960" y="242928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0" name="Line 13"/>
            <p:cNvSpPr/>
            <p:nvPr/>
          </p:nvSpPr>
          <p:spPr>
            <a:xfrm>
              <a:off x="1893960" y="16106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1" name="Line 14"/>
            <p:cNvSpPr/>
            <p:nvPr/>
          </p:nvSpPr>
          <p:spPr>
            <a:xfrm>
              <a:off x="1920960" y="1610640"/>
              <a:ext cx="1440" cy="41029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2" name="Line 15"/>
            <p:cNvSpPr/>
            <p:nvPr/>
          </p:nvSpPr>
          <p:spPr>
            <a:xfrm>
              <a:off x="1869840" y="57135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3" name="Line 16"/>
            <p:cNvSpPr/>
            <p:nvPr/>
          </p:nvSpPr>
          <p:spPr>
            <a:xfrm>
              <a:off x="1869840" y="489492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4" name="Line 17"/>
            <p:cNvSpPr/>
            <p:nvPr/>
          </p:nvSpPr>
          <p:spPr>
            <a:xfrm>
              <a:off x="1869840" y="40748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5" name="Line 18"/>
            <p:cNvSpPr/>
            <p:nvPr/>
          </p:nvSpPr>
          <p:spPr>
            <a:xfrm>
              <a:off x="1869840" y="32493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6" name="Line 19"/>
            <p:cNvSpPr/>
            <p:nvPr/>
          </p:nvSpPr>
          <p:spPr>
            <a:xfrm>
              <a:off x="1869840" y="242928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7" name="Line 20"/>
            <p:cNvSpPr/>
            <p:nvPr/>
          </p:nvSpPr>
          <p:spPr>
            <a:xfrm>
              <a:off x="1869840" y="16106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8" name="Line 21"/>
            <p:cNvSpPr/>
            <p:nvPr/>
          </p:nvSpPr>
          <p:spPr>
            <a:xfrm>
              <a:off x="1920960" y="5713560"/>
              <a:ext cx="668304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9" name="Line 22"/>
            <p:cNvSpPr/>
            <p:nvPr/>
          </p:nvSpPr>
          <p:spPr>
            <a:xfrm flipV="1">
              <a:off x="19209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0" name="Line 23"/>
            <p:cNvSpPr/>
            <p:nvPr/>
          </p:nvSpPr>
          <p:spPr>
            <a:xfrm flipV="1">
              <a:off x="262404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1" name="Line 24"/>
            <p:cNvSpPr/>
            <p:nvPr/>
          </p:nvSpPr>
          <p:spPr>
            <a:xfrm flipV="1">
              <a:off x="33289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2" name="Line 25"/>
            <p:cNvSpPr/>
            <p:nvPr/>
          </p:nvSpPr>
          <p:spPr>
            <a:xfrm flipV="1">
              <a:off x="40305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3" name="Line 26"/>
            <p:cNvSpPr/>
            <p:nvPr/>
          </p:nvSpPr>
          <p:spPr>
            <a:xfrm flipV="1">
              <a:off x="473544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4" name="Line 27"/>
            <p:cNvSpPr/>
            <p:nvPr/>
          </p:nvSpPr>
          <p:spPr>
            <a:xfrm flipV="1">
              <a:off x="54403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5" name="Line 28"/>
            <p:cNvSpPr/>
            <p:nvPr/>
          </p:nvSpPr>
          <p:spPr>
            <a:xfrm flipV="1">
              <a:off x="613728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6" name="Line 29"/>
            <p:cNvSpPr/>
            <p:nvPr/>
          </p:nvSpPr>
          <p:spPr>
            <a:xfrm flipV="1">
              <a:off x="68407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7" name="Line 30"/>
            <p:cNvSpPr/>
            <p:nvPr/>
          </p:nvSpPr>
          <p:spPr>
            <a:xfrm flipV="1">
              <a:off x="754380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8" name="Freeform 33"/>
            <p:cNvSpPr/>
            <p:nvPr/>
          </p:nvSpPr>
          <p:spPr>
            <a:xfrm>
              <a:off x="1920960" y="1610640"/>
              <a:ext cx="277920" cy="16092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60920"/>
                <a:gd name="textAreaBottom" fmla="*/ 162000 h 16092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9" name="Freeform 34"/>
            <p:cNvSpPr/>
            <p:nvPr/>
          </p:nvSpPr>
          <p:spPr>
            <a:xfrm>
              <a:off x="2199960" y="1773000"/>
              <a:ext cx="279360" cy="1479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147960"/>
                <a:gd name="textAreaBottom" fmla="*/ 149040 h 14796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0" name="Line 35"/>
            <p:cNvSpPr/>
            <p:nvPr/>
          </p:nvSpPr>
          <p:spPr>
            <a:xfrm>
              <a:off x="2480040" y="1921680"/>
              <a:ext cx="280440" cy="14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1" name="Freeform 36"/>
            <p:cNvSpPr/>
            <p:nvPr/>
          </p:nvSpPr>
          <p:spPr>
            <a:xfrm>
              <a:off x="2760840" y="2070720"/>
              <a:ext cx="285480" cy="14148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41480"/>
                <a:gd name="textAreaBottom" fmla="*/ 142560 h 14148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2" name="Line 37"/>
            <p:cNvSpPr/>
            <p:nvPr/>
          </p:nvSpPr>
          <p:spPr>
            <a:xfrm>
              <a:off x="3047040" y="2213280"/>
              <a:ext cx="281880" cy="135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3" name="Line 38"/>
            <p:cNvSpPr/>
            <p:nvPr/>
          </p:nvSpPr>
          <p:spPr>
            <a:xfrm>
              <a:off x="3328920" y="2349000"/>
              <a:ext cx="279000" cy="1278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4" name="Line 39"/>
            <p:cNvSpPr/>
            <p:nvPr/>
          </p:nvSpPr>
          <p:spPr>
            <a:xfrm>
              <a:off x="3607920" y="2476800"/>
              <a:ext cx="280440" cy="12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5" name="Line 40"/>
            <p:cNvSpPr/>
            <p:nvPr/>
          </p:nvSpPr>
          <p:spPr>
            <a:xfrm>
              <a:off x="3888360" y="2606040"/>
              <a:ext cx="278640" cy="12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Line 41"/>
            <p:cNvSpPr/>
            <p:nvPr/>
          </p:nvSpPr>
          <p:spPr>
            <a:xfrm>
              <a:off x="4167000" y="2728800"/>
              <a:ext cx="281880" cy="11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7" name="Freeform 42"/>
            <p:cNvSpPr/>
            <p:nvPr/>
          </p:nvSpPr>
          <p:spPr>
            <a:xfrm>
              <a:off x="4449240" y="2843640"/>
              <a:ext cx="285480" cy="10692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06920"/>
                <a:gd name="textAreaBottom" fmla="*/ 108000 h 10692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8" name="Line 43"/>
            <p:cNvSpPr/>
            <p:nvPr/>
          </p:nvSpPr>
          <p:spPr>
            <a:xfrm>
              <a:off x="4735440" y="2951640"/>
              <a:ext cx="281880" cy="108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9" name="Line 44"/>
            <p:cNvSpPr/>
            <p:nvPr/>
          </p:nvSpPr>
          <p:spPr>
            <a:xfrm>
              <a:off x="5017320" y="3059640"/>
              <a:ext cx="27900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0" name="Line 45"/>
            <p:cNvSpPr/>
            <p:nvPr/>
          </p:nvSpPr>
          <p:spPr>
            <a:xfrm>
              <a:off x="5296320" y="3161160"/>
              <a:ext cx="28044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1" name="Line 46"/>
            <p:cNvSpPr/>
            <p:nvPr/>
          </p:nvSpPr>
          <p:spPr>
            <a:xfrm>
              <a:off x="5576760" y="3262680"/>
              <a:ext cx="278640" cy="9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2" name="Line 47"/>
            <p:cNvSpPr/>
            <p:nvPr/>
          </p:nvSpPr>
          <p:spPr>
            <a:xfrm>
              <a:off x="5855400" y="3357720"/>
              <a:ext cx="281880" cy="88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3" name="Freeform 48"/>
            <p:cNvSpPr/>
            <p:nvPr/>
          </p:nvSpPr>
          <p:spPr>
            <a:xfrm>
              <a:off x="6137640" y="3446280"/>
              <a:ext cx="285480" cy="8568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85680"/>
                <a:gd name="textAreaBottom" fmla="*/ 86760 h 8568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4" name="Line 49"/>
            <p:cNvSpPr/>
            <p:nvPr/>
          </p:nvSpPr>
          <p:spPr>
            <a:xfrm>
              <a:off x="6423840" y="3532680"/>
              <a:ext cx="280440" cy="90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5" name="Line 50"/>
            <p:cNvSpPr/>
            <p:nvPr/>
          </p:nvSpPr>
          <p:spPr>
            <a:xfrm>
              <a:off x="6704280" y="362268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6" name="Line 51"/>
            <p:cNvSpPr/>
            <p:nvPr/>
          </p:nvSpPr>
          <p:spPr>
            <a:xfrm>
              <a:off x="6984720" y="3702960"/>
              <a:ext cx="279000" cy="75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7" name="Freeform 52"/>
            <p:cNvSpPr/>
            <p:nvPr/>
          </p:nvSpPr>
          <p:spPr>
            <a:xfrm>
              <a:off x="7263720" y="3778560"/>
              <a:ext cx="279360" cy="8064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80640"/>
                <a:gd name="textAreaBottom" fmla="*/ 81720 h 8064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8" name="Freeform 53"/>
            <p:cNvSpPr/>
            <p:nvPr/>
          </p:nvSpPr>
          <p:spPr>
            <a:xfrm>
              <a:off x="7544160" y="3860280"/>
              <a:ext cx="280800" cy="6588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65880"/>
                <a:gd name="textAreaBottom" fmla="*/ 66960 h 6588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9" name="Freeform 54"/>
            <p:cNvSpPr/>
            <p:nvPr/>
          </p:nvSpPr>
          <p:spPr>
            <a:xfrm>
              <a:off x="7826040" y="3927600"/>
              <a:ext cx="283680" cy="65880"/>
            </a:xfrm>
            <a:custGeom>
              <a:avLst/>
              <a:gdLst>
                <a:gd name="textAreaLeft" fmla="*/ 0 w 283680"/>
                <a:gd name="textAreaRight" fmla="*/ 284760 w 283680"/>
                <a:gd name="textAreaTop" fmla="*/ 0 h 65880"/>
                <a:gd name="textAreaBottom" fmla="*/ 66960 h 6588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0" name="Line 55"/>
            <p:cNvSpPr/>
            <p:nvPr/>
          </p:nvSpPr>
          <p:spPr>
            <a:xfrm>
              <a:off x="8110800" y="3994560"/>
              <a:ext cx="281880" cy="68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1" name="Freeform 58"/>
            <p:cNvSpPr/>
            <p:nvPr/>
          </p:nvSpPr>
          <p:spPr>
            <a:xfrm>
              <a:off x="1920960" y="1610640"/>
              <a:ext cx="277920" cy="30996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309960"/>
                <a:gd name="textAreaBottom" fmla="*/ 311040 h 30996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2" name="Freeform 59"/>
            <p:cNvSpPr/>
            <p:nvPr/>
          </p:nvSpPr>
          <p:spPr>
            <a:xfrm>
              <a:off x="2199960" y="1921680"/>
              <a:ext cx="279360" cy="2836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283680"/>
                <a:gd name="textAreaBottom" fmla="*/ 284760 h 28368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3" name="Line 60"/>
            <p:cNvSpPr/>
            <p:nvPr/>
          </p:nvSpPr>
          <p:spPr>
            <a:xfrm>
              <a:off x="2480040" y="2206440"/>
              <a:ext cx="280440" cy="265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4" name="Freeform 61"/>
            <p:cNvSpPr/>
            <p:nvPr/>
          </p:nvSpPr>
          <p:spPr>
            <a:xfrm>
              <a:off x="2760840" y="2472120"/>
              <a:ext cx="285480" cy="24120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241200"/>
                <a:gd name="textAreaBottom" fmla="*/ 242280 h 24120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5" name="Freeform 62"/>
            <p:cNvSpPr/>
            <p:nvPr/>
          </p:nvSpPr>
          <p:spPr>
            <a:xfrm>
              <a:off x="3047040" y="2714400"/>
              <a:ext cx="280800" cy="22968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229680"/>
                <a:gd name="textAreaBottom" fmla="*/ 230760 h 22968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6" name="Freeform 63"/>
            <p:cNvSpPr/>
            <p:nvPr/>
          </p:nvSpPr>
          <p:spPr>
            <a:xfrm>
              <a:off x="3328920" y="2945160"/>
              <a:ext cx="277920" cy="20196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201960"/>
                <a:gd name="textAreaBottom" fmla="*/ 203040 h 20196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7" name="Freeform 64"/>
            <p:cNvSpPr/>
            <p:nvPr/>
          </p:nvSpPr>
          <p:spPr>
            <a:xfrm>
              <a:off x="3607920" y="3148200"/>
              <a:ext cx="279360" cy="1954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195480"/>
                <a:gd name="textAreaBottom" fmla="*/ 196560 h 19548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8" name="Freeform 65"/>
            <p:cNvSpPr/>
            <p:nvPr/>
          </p:nvSpPr>
          <p:spPr>
            <a:xfrm>
              <a:off x="3888360" y="3344760"/>
              <a:ext cx="277920" cy="17568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75680"/>
                <a:gd name="textAreaBottom" fmla="*/ 176760 h 17568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9" name="Freeform 66"/>
            <p:cNvSpPr/>
            <p:nvPr/>
          </p:nvSpPr>
          <p:spPr>
            <a:xfrm>
              <a:off x="4167360" y="3521520"/>
              <a:ext cx="280800" cy="16740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67400"/>
                <a:gd name="textAreaBottom" fmla="*/ 168480 h 16740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0" name="Freeform 67"/>
            <p:cNvSpPr/>
            <p:nvPr/>
          </p:nvSpPr>
          <p:spPr>
            <a:xfrm>
              <a:off x="4449240" y="3690000"/>
              <a:ext cx="285480" cy="14616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46160"/>
                <a:gd name="textAreaBottom" fmla="*/ 147240 h 14616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1" name="Line 68"/>
            <p:cNvSpPr/>
            <p:nvPr/>
          </p:nvSpPr>
          <p:spPr>
            <a:xfrm>
              <a:off x="4735440" y="3837240"/>
              <a:ext cx="281880" cy="14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2" name="Freeform 69"/>
            <p:cNvSpPr/>
            <p:nvPr/>
          </p:nvSpPr>
          <p:spPr>
            <a:xfrm>
              <a:off x="5017680" y="3981600"/>
              <a:ext cx="277920" cy="13464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34640"/>
                <a:gd name="textAreaBottom" fmla="*/ 135720 h 13464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3" name="Freeform 70"/>
            <p:cNvSpPr/>
            <p:nvPr/>
          </p:nvSpPr>
          <p:spPr>
            <a:xfrm>
              <a:off x="5296320" y="4117320"/>
              <a:ext cx="279360" cy="11340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113400"/>
                <a:gd name="textAreaBottom" fmla="*/ 114480 h 11340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4" name="Freeform 71"/>
            <p:cNvSpPr/>
            <p:nvPr/>
          </p:nvSpPr>
          <p:spPr>
            <a:xfrm>
              <a:off x="5576760" y="4232160"/>
              <a:ext cx="277920" cy="11340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13400"/>
                <a:gd name="textAreaBottom" fmla="*/ 114480 h 11340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5" name="Line 72"/>
            <p:cNvSpPr/>
            <p:nvPr/>
          </p:nvSpPr>
          <p:spPr>
            <a:xfrm>
              <a:off x="5855400" y="4346280"/>
              <a:ext cx="28188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6" name="Freeform 73"/>
            <p:cNvSpPr/>
            <p:nvPr/>
          </p:nvSpPr>
          <p:spPr>
            <a:xfrm>
              <a:off x="6137640" y="4448160"/>
              <a:ext cx="285480" cy="9396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93960"/>
                <a:gd name="textAreaBottom" fmla="*/ 95040 h 9396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7" name="Line 74"/>
            <p:cNvSpPr/>
            <p:nvPr/>
          </p:nvSpPr>
          <p:spPr>
            <a:xfrm>
              <a:off x="6423840" y="4542840"/>
              <a:ext cx="280440" cy="88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8" name="Line 75"/>
            <p:cNvSpPr/>
            <p:nvPr/>
          </p:nvSpPr>
          <p:spPr>
            <a:xfrm>
              <a:off x="6704280" y="463140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9" name="Line 76"/>
            <p:cNvSpPr/>
            <p:nvPr/>
          </p:nvSpPr>
          <p:spPr>
            <a:xfrm>
              <a:off x="6984720" y="4711680"/>
              <a:ext cx="279000" cy="73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0" name="Freeform 77"/>
            <p:cNvSpPr/>
            <p:nvPr/>
          </p:nvSpPr>
          <p:spPr>
            <a:xfrm>
              <a:off x="7263720" y="4785480"/>
              <a:ext cx="279360" cy="759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75960"/>
                <a:gd name="textAreaBottom" fmla="*/ 77040 h 7596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1" name="Freeform 78"/>
            <p:cNvSpPr/>
            <p:nvPr/>
          </p:nvSpPr>
          <p:spPr>
            <a:xfrm>
              <a:off x="7544160" y="4862520"/>
              <a:ext cx="280800" cy="5796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57960"/>
                <a:gd name="textAreaBottom" fmla="*/ 59040 h 5796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2" name="Freeform 79"/>
            <p:cNvSpPr/>
            <p:nvPr/>
          </p:nvSpPr>
          <p:spPr>
            <a:xfrm>
              <a:off x="7826040" y="4921200"/>
              <a:ext cx="283680" cy="61200"/>
            </a:xfrm>
            <a:custGeom>
              <a:avLst/>
              <a:gdLst>
                <a:gd name="textAreaLeft" fmla="*/ 0 w 283680"/>
                <a:gd name="textAreaRight" fmla="*/ 284760 w 283680"/>
                <a:gd name="textAreaTop" fmla="*/ 0 h 61200"/>
                <a:gd name="textAreaBottom" fmla="*/ 62280 h 6120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3" name="Line 80"/>
            <p:cNvSpPr/>
            <p:nvPr/>
          </p:nvSpPr>
          <p:spPr>
            <a:xfrm>
              <a:off x="8110800" y="4983480"/>
              <a:ext cx="28188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4" name="Freeform 83"/>
            <p:cNvSpPr/>
            <p:nvPr/>
          </p:nvSpPr>
          <p:spPr>
            <a:xfrm>
              <a:off x="1920960" y="1610640"/>
              <a:ext cx="277920" cy="45396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453960"/>
                <a:gd name="textAreaBottom" fmla="*/ 455040 h 45396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5" name="Freeform 84"/>
            <p:cNvSpPr/>
            <p:nvPr/>
          </p:nvSpPr>
          <p:spPr>
            <a:xfrm>
              <a:off x="2199960" y="2066040"/>
              <a:ext cx="279360" cy="39672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396720"/>
                <a:gd name="textAreaBottom" fmla="*/ 397800 h 39672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6" name="Freeform 85"/>
            <p:cNvSpPr/>
            <p:nvPr/>
          </p:nvSpPr>
          <p:spPr>
            <a:xfrm>
              <a:off x="2480400" y="2463840"/>
              <a:ext cx="279360" cy="3574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357480"/>
                <a:gd name="textAreaBottom" fmla="*/ 358560 h 35748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7" name="Freeform 86"/>
            <p:cNvSpPr/>
            <p:nvPr/>
          </p:nvSpPr>
          <p:spPr>
            <a:xfrm>
              <a:off x="2760840" y="2822400"/>
              <a:ext cx="285480" cy="31824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318240"/>
                <a:gd name="textAreaBottom" fmla="*/ 319320 h 31824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8" name="Freeform 87"/>
            <p:cNvSpPr/>
            <p:nvPr/>
          </p:nvSpPr>
          <p:spPr>
            <a:xfrm>
              <a:off x="3047040" y="3141720"/>
              <a:ext cx="280800" cy="28368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283680"/>
                <a:gd name="textAreaBottom" fmla="*/ 284760 h 28368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9" name="Freeform 88"/>
            <p:cNvSpPr/>
            <p:nvPr/>
          </p:nvSpPr>
          <p:spPr>
            <a:xfrm>
              <a:off x="3328920" y="3426480"/>
              <a:ext cx="277920" cy="24948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249480"/>
                <a:gd name="textAreaBottom" fmla="*/ 250560 h 24948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0" name="Freeform 89"/>
            <p:cNvSpPr/>
            <p:nvPr/>
          </p:nvSpPr>
          <p:spPr>
            <a:xfrm>
              <a:off x="3607920" y="3677040"/>
              <a:ext cx="279360" cy="2217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221760"/>
                <a:gd name="textAreaBottom" fmla="*/ 222840 h 22176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1" name="Freeform 90"/>
            <p:cNvSpPr/>
            <p:nvPr/>
          </p:nvSpPr>
          <p:spPr>
            <a:xfrm>
              <a:off x="3888360" y="3899520"/>
              <a:ext cx="277920" cy="19548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95480"/>
                <a:gd name="textAreaBottom" fmla="*/ 196560 h 19548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2" name="Freeform 91"/>
            <p:cNvSpPr/>
            <p:nvPr/>
          </p:nvSpPr>
          <p:spPr>
            <a:xfrm>
              <a:off x="4167360" y="4096080"/>
              <a:ext cx="280800" cy="18072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80720"/>
                <a:gd name="textAreaBottom" fmla="*/ 181800 h 18072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3" name="Freeform 92"/>
            <p:cNvSpPr/>
            <p:nvPr/>
          </p:nvSpPr>
          <p:spPr>
            <a:xfrm>
              <a:off x="4449240" y="4277880"/>
              <a:ext cx="285480" cy="15624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56240"/>
                <a:gd name="textAreaBottom" fmla="*/ 157320 h 15624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4" name="Freeform 93"/>
            <p:cNvSpPr/>
            <p:nvPr/>
          </p:nvSpPr>
          <p:spPr>
            <a:xfrm>
              <a:off x="4735440" y="4435200"/>
              <a:ext cx="280800" cy="14148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41480"/>
                <a:gd name="textAreaBottom" fmla="*/ 142560 h 14148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5" name="Freeform 94"/>
            <p:cNvSpPr/>
            <p:nvPr/>
          </p:nvSpPr>
          <p:spPr>
            <a:xfrm>
              <a:off x="5017680" y="4577400"/>
              <a:ext cx="277920" cy="12024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20240"/>
                <a:gd name="textAreaBottom" fmla="*/ 121320 h 12024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6" name="Freeform 95"/>
            <p:cNvSpPr/>
            <p:nvPr/>
          </p:nvSpPr>
          <p:spPr>
            <a:xfrm>
              <a:off x="5296320" y="4698720"/>
              <a:ext cx="279360" cy="11340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113400"/>
                <a:gd name="textAreaBottom" fmla="*/ 114480 h 11340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7" name="Freeform 96"/>
            <p:cNvSpPr/>
            <p:nvPr/>
          </p:nvSpPr>
          <p:spPr>
            <a:xfrm>
              <a:off x="5576760" y="4813200"/>
              <a:ext cx="277920" cy="9540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95400"/>
                <a:gd name="textAreaBottom" fmla="*/ 96480 h 9540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8" name="Line 97"/>
            <p:cNvSpPr/>
            <p:nvPr/>
          </p:nvSpPr>
          <p:spPr>
            <a:xfrm>
              <a:off x="5855400" y="4909680"/>
              <a:ext cx="281880" cy="86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9" name="Freeform 98"/>
            <p:cNvSpPr/>
            <p:nvPr/>
          </p:nvSpPr>
          <p:spPr>
            <a:xfrm>
              <a:off x="6137640" y="4996800"/>
              <a:ext cx="285480" cy="8064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80640"/>
                <a:gd name="textAreaBottom" fmla="*/ 81720 h 8064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0" name="Freeform 99"/>
            <p:cNvSpPr/>
            <p:nvPr/>
          </p:nvSpPr>
          <p:spPr>
            <a:xfrm>
              <a:off x="6423840" y="5078520"/>
              <a:ext cx="279360" cy="658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65880"/>
                <a:gd name="textAreaBottom" fmla="*/ 66960 h 6588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1" name="Freeform 100"/>
            <p:cNvSpPr/>
            <p:nvPr/>
          </p:nvSpPr>
          <p:spPr>
            <a:xfrm>
              <a:off x="6704280" y="5145480"/>
              <a:ext cx="279360" cy="676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67680"/>
                <a:gd name="textAreaBottom" fmla="*/ 68760 h 6768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2" name="Line 101"/>
            <p:cNvSpPr/>
            <p:nvPr/>
          </p:nvSpPr>
          <p:spPr>
            <a:xfrm>
              <a:off x="6984720" y="5214240"/>
              <a:ext cx="27900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3" name="Line 102"/>
            <p:cNvSpPr/>
            <p:nvPr/>
          </p:nvSpPr>
          <p:spPr>
            <a:xfrm>
              <a:off x="7263720" y="5268240"/>
              <a:ext cx="2800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4" name="Freeform 103"/>
            <p:cNvSpPr/>
            <p:nvPr/>
          </p:nvSpPr>
          <p:spPr>
            <a:xfrm>
              <a:off x="7544160" y="5315760"/>
              <a:ext cx="280800" cy="4464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44640"/>
                <a:gd name="textAreaBottom" fmla="*/ 45720 h 4464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5" name="Freeform 104"/>
            <p:cNvSpPr/>
            <p:nvPr/>
          </p:nvSpPr>
          <p:spPr>
            <a:xfrm>
              <a:off x="7826040" y="5361840"/>
              <a:ext cx="283680" cy="33480"/>
            </a:xfrm>
            <a:custGeom>
              <a:avLst/>
              <a:gdLst>
                <a:gd name="textAreaLeft" fmla="*/ 0 w 283680"/>
                <a:gd name="textAreaRight" fmla="*/ 284760 w 283680"/>
                <a:gd name="textAreaTop" fmla="*/ 0 h 33480"/>
                <a:gd name="textAreaBottom" fmla="*/ 34560 h 3348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Line 105"/>
            <p:cNvSpPr/>
            <p:nvPr/>
          </p:nvSpPr>
          <p:spPr>
            <a:xfrm>
              <a:off x="8110800" y="5396040"/>
              <a:ext cx="281880" cy="3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7" name="Freeform 108"/>
            <p:cNvSpPr/>
            <p:nvPr/>
          </p:nvSpPr>
          <p:spPr>
            <a:xfrm>
              <a:off x="1920960" y="1610640"/>
              <a:ext cx="277920" cy="58176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581760"/>
                <a:gd name="textAreaBottom" fmla="*/ 582840 h 58176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8" name="Freeform 109"/>
            <p:cNvSpPr/>
            <p:nvPr/>
          </p:nvSpPr>
          <p:spPr>
            <a:xfrm>
              <a:off x="2199960" y="2193480"/>
              <a:ext cx="279360" cy="50652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506520"/>
                <a:gd name="textAreaBottom" fmla="*/ 507600 h 50652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9" name="Freeform 110"/>
            <p:cNvSpPr/>
            <p:nvPr/>
          </p:nvSpPr>
          <p:spPr>
            <a:xfrm>
              <a:off x="2480400" y="2701080"/>
              <a:ext cx="279360" cy="42444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424440"/>
                <a:gd name="textAreaBottom" fmla="*/ 425520 h 42444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0" name="Freeform 111"/>
            <p:cNvSpPr/>
            <p:nvPr/>
          </p:nvSpPr>
          <p:spPr>
            <a:xfrm>
              <a:off x="2760840" y="3126960"/>
              <a:ext cx="285480" cy="37224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372240"/>
                <a:gd name="textAreaBottom" fmla="*/ 373320 h 37224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1" name="Freeform 112"/>
            <p:cNvSpPr/>
            <p:nvPr/>
          </p:nvSpPr>
          <p:spPr>
            <a:xfrm>
              <a:off x="3047040" y="3500280"/>
              <a:ext cx="280800" cy="30996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309960"/>
                <a:gd name="textAreaBottom" fmla="*/ 311040 h 30996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2" name="Freeform 113"/>
            <p:cNvSpPr/>
            <p:nvPr/>
          </p:nvSpPr>
          <p:spPr>
            <a:xfrm>
              <a:off x="3328920" y="3811320"/>
              <a:ext cx="277920" cy="27072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270720"/>
                <a:gd name="textAreaBottom" fmla="*/ 271800 h 27072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3" name="Freeform 114"/>
            <p:cNvSpPr/>
            <p:nvPr/>
          </p:nvSpPr>
          <p:spPr>
            <a:xfrm>
              <a:off x="3607920" y="4083120"/>
              <a:ext cx="279360" cy="2361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236160"/>
                <a:gd name="textAreaBottom" fmla="*/ 237240 h 23616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4" name="Freeform 115"/>
            <p:cNvSpPr/>
            <p:nvPr/>
          </p:nvSpPr>
          <p:spPr>
            <a:xfrm>
              <a:off x="3888360" y="4320360"/>
              <a:ext cx="277920" cy="19368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93680"/>
                <a:gd name="textAreaBottom" fmla="*/ 194760 h 19368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5" name="Freeform 116"/>
            <p:cNvSpPr/>
            <p:nvPr/>
          </p:nvSpPr>
          <p:spPr>
            <a:xfrm>
              <a:off x="4167360" y="4515120"/>
              <a:ext cx="280800" cy="16740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67400"/>
                <a:gd name="textAreaBottom" fmla="*/ 168480 h 16740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6" name="Freeform 117"/>
            <p:cNvSpPr/>
            <p:nvPr/>
          </p:nvSpPr>
          <p:spPr>
            <a:xfrm>
              <a:off x="4449240" y="4683960"/>
              <a:ext cx="285480" cy="14940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49400"/>
                <a:gd name="textAreaBottom" fmla="*/ 150480 h 14940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7" name="Freeform 118"/>
            <p:cNvSpPr/>
            <p:nvPr/>
          </p:nvSpPr>
          <p:spPr>
            <a:xfrm>
              <a:off x="4735440" y="4834440"/>
              <a:ext cx="280800" cy="12816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28160"/>
                <a:gd name="textAreaBottom" fmla="*/ 129240 h 12816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8" name="Freeform 119"/>
            <p:cNvSpPr/>
            <p:nvPr/>
          </p:nvSpPr>
          <p:spPr>
            <a:xfrm>
              <a:off x="5017680" y="4964040"/>
              <a:ext cx="277920" cy="10044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00440"/>
                <a:gd name="textAreaBottom" fmla="*/ 101520 h 10044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9" name="Freeform 120"/>
            <p:cNvSpPr/>
            <p:nvPr/>
          </p:nvSpPr>
          <p:spPr>
            <a:xfrm>
              <a:off x="5296320" y="5065560"/>
              <a:ext cx="279360" cy="921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92160"/>
                <a:gd name="textAreaBottom" fmla="*/ 93240 h 9216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0" name="Line 121"/>
            <p:cNvSpPr/>
            <p:nvPr/>
          </p:nvSpPr>
          <p:spPr>
            <a:xfrm>
              <a:off x="5576760" y="5158440"/>
              <a:ext cx="278640" cy="82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1" name="Line 122"/>
            <p:cNvSpPr/>
            <p:nvPr/>
          </p:nvSpPr>
          <p:spPr>
            <a:xfrm>
              <a:off x="5855400" y="5240520"/>
              <a:ext cx="281880" cy="66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2" name="Freeform 123"/>
            <p:cNvSpPr/>
            <p:nvPr/>
          </p:nvSpPr>
          <p:spPr>
            <a:xfrm>
              <a:off x="6137640" y="5307840"/>
              <a:ext cx="285480" cy="5292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52920"/>
                <a:gd name="textAreaBottom" fmla="*/ 54000 h 5292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Freeform 124"/>
            <p:cNvSpPr/>
            <p:nvPr/>
          </p:nvSpPr>
          <p:spPr>
            <a:xfrm>
              <a:off x="6423840" y="5361840"/>
              <a:ext cx="279360" cy="5472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54720"/>
                <a:gd name="textAreaBottom" fmla="*/ 55800 h 5472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Line 125"/>
            <p:cNvSpPr/>
            <p:nvPr/>
          </p:nvSpPr>
          <p:spPr>
            <a:xfrm>
              <a:off x="6704280" y="5417280"/>
              <a:ext cx="280440" cy="3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5" name="Line 126"/>
            <p:cNvSpPr/>
            <p:nvPr/>
          </p:nvSpPr>
          <p:spPr>
            <a:xfrm>
              <a:off x="6984720" y="5456520"/>
              <a:ext cx="27900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6" name="Line 127"/>
            <p:cNvSpPr/>
            <p:nvPr/>
          </p:nvSpPr>
          <p:spPr>
            <a:xfrm>
              <a:off x="7263720" y="5490720"/>
              <a:ext cx="280080" cy="34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7" name="Line 128"/>
            <p:cNvSpPr/>
            <p:nvPr/>
          </p:nvSpPr>
          <p:spPr>
            <a:xfrm>
              <a:off x="7543800" y="5525280"/>
              <a:ext cx="281880" cy="27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8" name="Freeform 129"/>
            <p:cNvSpPr/>
            <p:nvPr/>
          </p:nvSpPr>
          <p:spPr>
            <a:xfrm>
              <a:off x="7826040" y="5553360"/>
              <a:ext cx="283680" cy="18720"/>
            </a:xfrm>
            <a:custGeom>
              <a:avLst/>
              <a:gdLst>
                <a:gd name="textAreaLeft" fmla="*/ 0 w 283680"/>
                <a:gd name="textAreaRight" fmla="*/ 284760 w 283680"/>
                <a:gd name="textAreaTop" fmla="*/ 0 h 18720"/>
                <a:gd name="textAreaBottom" fmla="*/ 19800 h 1872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9" name="Line 130"/>
            <p:cNvSpPr/>
            <p:nvPr/>
          </p:nvSpPr>
          <p:spPr>
            <a:xfrm>
              <a:off x="8110800" y="5572800"/>
              <a:ext cx="281880" cy="19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0" name="Freeform 133"/>
            <p:cNvSpPr/>
            <p:nvPr/>
          </p:nvSpPr>
          <p:spPr>
            <a:xfrm>
              <a:off x="1920960" y="1610640"/>
              <a:ext cx="277920" cy="71100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711000"/>
                <a:gd name="textAreaBottom" fmla="*/ 712080 h 71100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1" name="Freeform 134"/>
            <p:cNvSpPr/>
            <p:nvPr/>
          </p:nvSpPr>
          <p:spPr>
            <a:xfrm>
              <a:off x="2199960" y="2323080"/>
              <a:ext cx="279360" cy="58824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588240"/>
                <a:gd name="textAreaBottom" fmla="*/ 589320 h 58824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135"/>
            <p:cNvSpPr/>
            <p:nvPr/>
          </p:nvSpPr>
          <p:spPr>
            <a:xfrm>
              <a:off x="2480400" y="2912400"/>
              <a:ext cx="279360" cy="48528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485280"/>
                <a:gd name="textAreaBottom" fmla="*/ 486360 h 48528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Freeform 136"/>
            <p:cNvSpPr/>
            <p:nvPr/>
          </p:nvSpPr>
          <p:spPr>
            <a:xfrm>
              <a:off x="2760840" y="3398760"/>
              <a:ext cx="285480" cy="39852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398520"/>
                <a:gd name="textAreaBottom" fmla="*/ 399600 h 39852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4" name="Freeform 137"/>
            <p:cNvSpPr/>
            <p:nvPr/>
          </p:nvSpPr>
          <p:spPr>
            <a:xfrm>
              <a:off x="3047040" y="3798000"/>
              <a:ext cx="280800" cy="33120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331200"/>
                <a:gd name="textAreaBottom" fmla="*/ 332280 h 33120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5" name="Freeform 138"/>
            <p:cNvSpPr/>
            <p:nvPr/>
          </p:nvSpPr>
          <p:spPr>
            <a:xfrm>
              <a:off x="3328920" y="4130640"/>
              <a:ext cx="277920" cy="27576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275760"/>
                <a:gd name="textAreaBottom" fmla="*/ 276840 h 27576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6" name="Freeform 139"/>
            <p:cNvSpPr/>
            <p:nvPr/>
          </p:nvSpPr>
          <p:spPr>
            <a:xfrm>
              <a:off x="3607920" y="4407120"/>
              <a:ext cx="279360" cy="22320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223200"/>
                <a:gd name="textAreaBottom" fmla="*/ 224280 h 22320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7" name="Freeform 140"/>
            <p:cNvSpPr/>
            <p:nvPr/>
          </p:nvSpPr>
          <p:spPr>
            <a:xfrm>
              <a:off x="3888360" y="4631400"/>
              <a:ext cx="277920" cy="18720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187200"/>
                <a:gd name="textAreaBottom" fmla="*/ 188280 h 18720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Freeform 141"/>
            <p:cNvSpPr/>
            <p:nvPr/>
          </p:nvSpPr>
          <p:spPr>
            <a:xfrm>
              <a:off x="4167360" y="4819680"/>
              <a:ext cx="280800" cy="15624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56240"/>
                <a:gd name="textAreaBottom" fmla="*/ 157320 h 15624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9" name="Freeform 142"/>
            <p:cNvSpPr/>
            <p:nvPr/>
          </p:nvSpPr>
          <p:spPr>
            <a:xfrm>
              <a:off x="4449240" y="4977000"/>
              <a:ext cx="285480" cy="12672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126720"/>
                <a:gd name="textAreaBottom" fmla="*/ 127800 h 12672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0" name="Freeform 143"/>
            <p:cNvSpPr/>
            <p:nvPr/>
          </p:nvSpPr>
          <p:spPr>
            <a:xfrm>
              <a:off x="4735440" y="5104800"/>
              <a:ext cx="280800" cy="108720"/>
            </a:xfrm>
            <a:custGeom>
              <a:avLst/>
              <a:gdLst>
                <a:gd name="textAreaLeft" fmla="*/ 0 w 280800"/>
                <a:gd name="textAreaRight" fmla="*/ 281880 w 280800"/>
                <a:gd name="textAreaTop" fmla="*/ 0 h 108720"/>
                <a:gd name="textAreaBottom" fmla="*/ 109800 h 10872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Freeform 144"/>
            <p:cNvSpPr/>
            <p:nvPr/>
          </p:nvSpPr>
          <p:spPr>
            <a:xfrm>
              <a:off x="5017680" y="5214240"/>
              <a:ext cx="277920" cy="79200"/>
            </a:xfrm>
            <a:custGeom>
              <a:avLst/>
              <a:gdLst>
                <a:gd name="textAreaLeft" fmla="*/ 0 w 277920"/>
                <a:gd name="textAreaRight" fmla="*/ 279000 w 277920"/>
                <a:gd name="textAreaTop" fmla="*/ 0 h 79200"/>
                <a:gd name="textAreaBottom" fmla="*/ 80280 h 7920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2" name="Freeform 145"/>
            <p:cNvSpPr/>
            <p:nvPr/>
          </p:nvSpPr>
          <p:spPr>
            <a:xfrm>
              <a:off x="5296320" y="5294520"/>
              <a:ext cx="279360" cy="74160"/>
            </a:xfrm>
            <a:custGeom>
              <a:avLst/>
              <a:gdLst>
                <a:gd name="textAreaLeft" fmla="*/ 0 w 279360"/>
                <a:gd name="textAreaRight" fmla="*/ 280440 w 279360"/>
                <a:gd name="textAreaTop" fmla="*/ 0 h 74160"/>
                <a:gd name="textAreaBottom" fmla="*/ 75240 h 7416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3" name="Line 146"/>
            <p:cNvSpPr/>
            <p:nvPr/>
          </p:nvSpPr>
          <p:spPr>
            <a:xfrm>
              <a:off x="5576760" y="5369760"/>
              <a:ext cx="278640" cy="5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4" name="Line 147"/>
            <p:cNvSpPr/>
            <p:nvPr/>
          </p:nvSpPr>
          <p:spPr>
            <a:xfrm>
              <a:off x="5855400" y="5428800"/>
              <a:ext cx="2818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5" name="Freeform 148"/>
            <p:cNvSpPr/>
            <p:nvPr/>
          </p:nvSpPr>
          <p:spPr>
            <a:xfrm>
              <a:off x="6137640" y="5476320"/>
              <a:ext cx="285480" cy="41400"/>
            </a:xfrm>
            <a:custGeom>
              <a:avLst/>
              <a:gdLst>
                <a:gd name="textAreaLeft" fmla="*/ 0 w 285480"/>
                <a:gd name="textAreaRight" fmla="*/ 286560 w 285480"/>
                <a:gd name="textAreaTop" fmla="*/ 0 h 41400"/>
                <a:gd name="textAreaBottom" fmla="*/ 42480 h 4140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6" name="Line 149"/>
            <p:cNvSpPr/>
            <p:nvPr/>
          </p:nvSpPr>
          <p:spPr>
            <a:xfrm>
              <a:off x="6423840" y="5518800"/>
              <a:ext cx="28044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7" name="Line 150"/>
            <p:cNvSpPr/>
            <p:nvPr/>
          </p:nvSpPr>
          <p:spPr>
            <a:xfrm>
              <a:off x="6704280" y="5553000"/>
              <a:ext cx="28044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8" name="Line 151"/>
            <p:cNvSpPr/>
            <p:nvPr/>
          </p:nvSpPr>
          <p:spPr>
            <a:xfrm>
              <a:off x="6984720" y="5579280"/>
              <a:ext cx="27900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Line 152"/>
            <p:cNvSpPr/>
            <p:nvPr/>
          </p:nvSpPr>
          <p:spPr>
            <a:xfrm>
              <a:off x="7263720" y="5605560"/>
              <a:ext cx="280080" cy="21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Line 153"/>
            <p:cNvSpPr/>
            <p:nvPr/>
          </p:nvSpPr>
          <p:spPr>
            <a:xfrm>
              <a:off x="7543800" y="5626800"/>
              <a:ext cx="281880" cy="1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1" name="Freeform 154"/>
            <p:cNvSpPr/>
            <p:nvPr/>
          </p:nvSpPr>
          <p:spPr>
            <a:xfrm>
              <a:off x="7826040" y="5640120"/>
              <a:ext cx="283680" cy="13680"/>
            </a:xfrm>
            <a:custGeom>
              <a:avLst/>
              <a:gdLst>
                <a:gd name="textAreaLeft" fmla="*/ 0 w 283680"/>
                <a:gd name="textAreaRight" fmla="*/ 284760 w 283680"/>
                <a:gd name="textAreaTop" fmla="*/ 0 h 13680"/>
                <a:gd name="textAreaBottom" fmla="*/ 14760 h 1368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2" name="Line 155"/>
            <p:cNvSpPr/>
            <p:nvPr/>
          </p:nvSpPr>
          <p:spPr>
            <a:xfrm>
              <a:off x="8110800" y="5654520"/>
              <a:ext cx="281880" cy="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3" name="Rectangle 158"/>
            <p:cNvSpPr/>
            <p:nvPr/>
          </p:nvSpPr>
          <p:spPr>
            <a:xfrm>
              <a:off x="1547640" y="562680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159"/>
            <p:cNvSpPr/>
            <p:nvPr/>
          </p:nvSpPr>
          <p:spPr>
            <a:xfrm>
              <a:off x="1547640" y="480852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Rectangle 160"/>
            <p:cNvSpPr/>
            <p:nvPr/>
          </p:nvSpPr>
          <p:spPr>
            <a:xfrm>
              <a:off x="1547640" y="398808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Rectangle 161"/>
            <p:cNvSpPr/>
            <p:nvPr/>
          </p:nvSpPr>
          <p:spPr>
            <a:xfrm>
              <a:off x="1547640" y="316296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162"/>
            <p:cNvSpPr/>
            <p:nvPr/>
          </p:nvSpPr>
          <p:spPr>
            <a:xfrm>
              <a:off x="1547640" y="234108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Rectangle 163"/>
            <p:cNvSpPr/>
            <p:nvPr/>
          </p:nvSpPr>
          <p:spPr>
            <a:xfrm>
              <a:off x="1547640" y="1523880"/>
              <a:ext cx="2808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Rectangle 164"/>
            <p:cNvSpPr/>
            <p:nvPr/>
          </p:nvSpPr>
          <p:spPr>
            <a:xfrm>
              <a:off x="1875960" y="5849640"/>
              <a:ext cx="1112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Rectangle 165"/>
            <p:cNvSpPr/>
            <p:nvPr/>
          </p:nvSpPr>
          <p:spPr>
            <a:xfrm>
              <a:off x="2580840" y="5849640"/>
              <a:ext cx="1112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Rectangle 166"/>
            <p:cNvSpPr/>
            <p:nvPr/>
          </p:nvSpPr>
          <p:spPr>
            <a:xfrm>
              <a:off x="324216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Rectangle 167"/>
            <p:cNvSpPr/>
            <p:nvPr/>
          </p:nvSpPr>
          <p:spPr>
            <a:xfrm>
              <a:off x="394524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Rectangle 168"/>
            <p:cNvSpPr/>
            <p:nvPr/>
          </p:nvSpPr>
          <p:spPr>
            <a:xfrm>
              <a:off x="464868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Rectangle 169"/>
            <p:cNvSpPr/>
            <p:nvPr/>
          </p:nvSpPr>
          <p:spPr>
            <a:xfrm>
              <a:off x="535356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Rectangle 170"/>
            <p:cNvSpPr/>
            <p:nvPr/>
          </p:nvSpPr>
          <p:spPr>
            <a:xfrm>
              <a:off x="605052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Rectangle 171"/>
            <p:cNvSpPr/>
            <p:nvPr/>
          </p:nvSpPr>
          <p:spPr>
            <a:xfrm>
              <a:off x="675540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ectangle 172"/>
            <p:cNvSpPr/>
            <p:nvPr/>
          </p:nvSpPr>
          <p:spPr>
            <a:xfrm>
              <a:off x="7457040" y="5849640"/>
              <a:ext cx="2239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Rectangle 175"/>
            <p:cNvSpPr/>
            <p:nvPr/>
          </p:nvSpPr>
          <p:spPr>
            <a:xfrm>
              <a:off x="5774040" y="6190200"/>
              <a:ext cx="22298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177"/>
            <p:cNvSpPr/>
            <p:nvPr/>
          </p:nvSpPr>
          <p:spPr>
            <a:xfrm>
              <a:off x="2813400" y="1746720"/>
              <a:ext cx="12042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178"/>
            <p:cNvSpPr/>
            <p:nvPr/>
          </p:nvSpPr>
          <p:spPr>
            <a:xfrm>
              <a:off x="7530480" y="3540960"/>
              <a:ext cx="321480" cy="20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1" name="Rectangle 179"/>
            <p:cNvSpPr/>
            <p:nvPr/>
          </p:nvSpPr>
          <p:spPr>
            <a:xfrm>
              <a:off x="7566840" y="3567240"/>
              <a:ext cx="3492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180"/>
            <p:cNvSpPr/>
            <p:nvPr/>
          </p:nvSpPr>
          <p:spPr>
            <a:xfrm>
              <a:off x="7481160" y="4556160"/>
              <a:ext cx="319680" cy="20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3" name="Rectangle 181"/>
            <p:cNvSpPr/>
            <p:nvPr/>
          </p:nvSpPr>
          <p:spPr>
            <a:xfrm>
              <a:off x="7516080" y="4582440"/>
              <a:ext cx="3492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182"/>
            <p:cNvSpPr/>
            <p:nvPr/>
          </p:nvSpPr>
          <p:spPr>
            <a:xfrm>
              <a:off x="7530480" y="5085000"/>
              <a:ext cx="321480" cy="20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5" name="Rectangle 183"/>
            <p:cNvSpPr/>
            <p:nvPr/>
          </p:nvSpPr>
          <p:spPr>
            <a:xfrm>
              <a:off x="7566840" y="5112720"/>
              <a:ext cx="3492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184"/>
            <p:cNvSpPr/>
            <p:nvPr/>
          </p:nvSpPr>
          <p:spPr>
            <a:xfrm>
              <a:off x="4743000" y="5186520"/>
              <a:ext cx="409680" cy="20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7" name="Rectangle 185"/>
            <p:cNvSpPr/>
            <p:nvPr/>
          </p:nvSpPr>
          <p:spPr>
            <a:xfrm>
              <a:off x="4779000" y="5214240"/>
              <a:ext cx="4622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AutoShape 5"/>
            <p:cNvSpPr/>
            <p:nvPr/>
          </p:nvSpPr>
          <p:spPr>
            <a:xfrm>
              <a:off x="3299040" y="3392280"/>
              <a:ext cx="77040" cy="7272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Aufzinsung von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periodengleicher Zahlungen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0" name="Group 128"/>
          <p:cNvGrpSpPr/>
          <p:nvPr/>
        </p:nvGrpSpPr>
        <p:grpSpPr>
          <a:xfrm>
            <a:off x="3492360" y="3225600"/>
            <a:ext cx="5133960" cy="605520"/>
            <a:chOff x="3492360" y="3225600"/>
            <a:chExt cx="5133960" cy="605520"/>
          </a:xfrm>
        </p:grpSpPr>
        <p:sp>
          <p:nvSpPr>
            <p:cNvPr id="391" name="Text Box 8"/>
            <p:cNvSpPr/>
            <p:nvPr/>
          </p:nvSpPr>
          <p:spPr>
            <a:xfrm>
              <a:off x="3598920" y="346716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Text Box 9"/>
            <p:cNvSpPr/>
            <p:nvPr/>
          </p:nvSpPr>
          <p:spPr>
            <a:xfrm>
              <a:off x="4091040" y="346716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Text Box 10"/>
            <p:cNvSpPr/>
            <p:nvPr/>
          </p:nvSpPr>
          <p:spPr>
            <a:xfrm>
              <a:off x="4653000" y="346716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Text Box 11"/>
            <p:cNvSpPr/>
            <p:nvPr/>
          </p:nvSpPr>
          <p:spPr>
            <a:xfrm>
              <a:off x="5145120" y="3467160"/>
              <a:ext cx="280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Text Box 12"/>
            <p:cNvSpPr/>
            <p:nvPr/>
          </p:nvSpPr>
          <p:spPr>
            <a:xfrm>
              <a:off x="7607160" y="3467160"/>
              <a:ext cx="397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Line 13"/>
            <p:cNvSpPr/>
            <p:nvPr/>
          </p:nvSpPr>
          <p:spPr>
            <a:xfrm>
              <a:off x="3492360" y="336384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7" name="Line 15"/>
            <p:cNvSpPr/>
            <p:nvPr/>
          </p:nvSpPr>
          <p:spPr>
            <a:xfrm>
              <a:off x="40669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8" name="Line 16"/>
            <p:cNvSpPr/>
            <p:nvPr/>
          </p:nvSpPr>
          <p:spPr>
            <a:xfrm>
              <a:off x="45590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9" name="Line 17"/>
            <p:cNvSpPr/>
            <p:nvPr/>
          </p:nvSpPr>
          <p:spPr>
            <a:xfrm>
              <a:off x="505296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0" name="Line 18"/>
            <p:cNvSpPr/>
            <p:nvPr/>
          </p:nvSpPr>
          <p:spPr>
            <a:xfrm>
              <a:off x="55450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1" name="Line 19"/>
            <p:cNvSpPr/>
            <p:nvPr/>
          </p:nvSpPr>
          <p:spPr>
            <a:xfrm>
              <a:off x="603720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2" name="Line 20"/>
            <p:cNvSpPr/>
            <p:nvPr/>
          </p:nvSpPr>
          <p:spPr>
            <a:xfrm>
              <a:off x="65293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3" name="Line 21"/>
            <p:cNvSpPr/>
            <p:nvPr/>
          </p:nvSpPr>
          <p:spPr>
            <a:xfrm>
              <a:off x="70214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4" name="Line 22"/>
            <p:cNvSpPr/>
            <p:nvPr/>
          </p:nvSpPr>
          <p:spPr>
            <a:xfrm>
              <a:off x="7488000" y="32270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5" name="Line 23"/>
            <p:cNvSpPr/>
            <p:nvPr/>
          </p:nvSpPr>
          <p:spPr>
            <a:xfrm>
              <a:off x="80056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06" name="Rectangle 24"/>
          <p:cNvSpPr/>
          <p:nvPr/>
        </p:nvSpPr>
        <p:spPr>
          <a:xfrm>
            <a:off x="7924680" y="1557360"/>
            <a:ext cx="67320" cy="17895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Text Box 27"/>
          <p:cNvSpPr/>
          <p:nvPr/>
        </p:nvSpPr>
        <p:spPr>
          <a:xfrm>
            <a:off x="8034480" y="1600200"/>
            <a:ext cx="4737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Rectangle 29"/>
          <p:cNvSpPr/>
          <p:nvPr/>
        </p:nvSpPr>
        <p:spPr>
          <a:xfrm>
            <a:off x="743256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Rectangle 32"/>
          <p:cNvSpPr/>
          <p:nvPr/>
        </p:nvSpPr>
        <p:spPr>
          <a:xfrm>
            <a:off x="447840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Text Box 33"/>
          <p:cNvSpPr/>
          <p:nvPr/>
        </p:nvSpPr>
        <p:spPr>
          <a:xfrm>
            <a:off x="461952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Rectangle 34"/>
          <p:cNvSpPr/>
          <p:nvPr/>
        </p:nvSpPr>
        <p:spPr>
          <a:xfrm>
            <a:off x="497052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Text Box 35"/>
          <p:cNvSpPr/>
          <p:nvPr/>
        </p:nvSpPr>
        <p:spPr>
          <a:xfrm>
            <a:off x="511164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36"/>
          <p:cNvSpPr/>
          <p:nvPr/>
        </p:nvSpPr>
        <p:spPr>
          <a:xfrm>
            <a:off x="546264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4" name="Text Box 37"/>
          <p:cNvSpPr/>
          <p:nvPr/>
        </p:nvSpPr>
        <p:spPr>
          <a:xfrm>
            <a:off x="560376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Rectangle 38"/>
          <p:cNvSpPr/>
          <p:nvPr/>
        </p:nvSpPr>
        <p:spPr>
          <a:xfrm>
            <a:off x="595620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Text Box 39"/>
          <p:cNvSpPr/>
          <p:nvPr/>
        </p:nvSpPr>
        <p:spPr>
          <a:xfrm>
            <a:off x="609588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40"/>
          <p:cNvSpPr/>
          <p:nvPr/>
        </p:nvSpPr>
        <p:spPr>
          <a:xfrm>
            <a:off x="644832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8" name="Text Box 41"/>
          <p:cNvSpPr/>
          <p:nvPr/>
        </p:nvSpPr>
        <p:spPr>
          <a:xfrm>
            <a:off x="658800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Rectangle 42"/>
          <p:cNvSpPr/>
          <p:nvPr/>
        </p:nvSpPr>
        <p:spPr>
          <a:xfrm>
            <a:off x="694044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0" name="Text Box 43"/>
          <p:cNvSpPr/>
          <p:nvPr/>
        </p:nvSpPr>
        <p:spPr>
          <a:xfrm>
            <a:off x="708012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 Box 44"/>
          <p:cNvSpPr/>
          <p:nvPr/>
        </p:nvSpPr>
        <p:spPr>
          <a:xfrm>
            <a:off x="7572240" y="2857680"/>
            <a:ext cx="2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Freeform 47"/>
          <p:cNvSpPr/>
          <p:nvPr/>
        </p:nvSpPr>
        <p:spPr>
          <a:xfrm>
            <a:off x="4523760" y="1781280"/>
            <a:ext cx="3404520" cy="1137240"/>
          </a:xfrm>
          <a:custGeom>
            <a:avLst/>
            <a:gdLst>
              <a:gd name="textAreaLeft" fmla="*/ 0 w 3404520"/>
              <a:gd name="textAreaRight" fmla="*/ 3405600 w 3404520"/>
              <a:gd name="textAreaTop" fmla="*/ 0 h 1137240"/>
              <a:gd name="textAreaBottom" fmla="*/ 1138320 h 11372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3" name="Freeform 48"/>
          <p:cNvSpPr/>
          <p:nvPr/>
        </p:nvSpPr>
        <p:spPr>
          <a:xfrm>
            <a:off x="4995720" y="1922400"/>
            <a:ext cx="2932560" cy="995760"/>
          </a:xfrm>
          <a:custGeom>
            <a:avLst/>
            <a:gdLst>
              <a:gd name="textAreaLeft" fmla="*/ 0 w 2932560"/>
              <a:gd name="textAreaRight" fmla="*/ 2933640 w 2932560"/>
              <a:gd name="textAreaTop" fmla="*/ 0 h 995760"/>
              <a:gd name="textAreaBottom" fmla="*/ 996840 h 9957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Freeform 49"/>
          <p:cNvSpPr/>
          <p:nvPr/>
        </p:nvSpPr>
        <p:spPr>
          <a:xfrm>
            <a:off x="5521680" y="2065320"/>
            <a:ext cx="2406600" cy="852840"/>
          </a:xfrm>
          <a:custGeom>
            <a:avLst/>
            <a:gdLst>
              <a:gd name="textAreaLeft" fmla="*/ 0 w 2406600"/>
              <a:gd name="textAreaRight" fmla="*/ 2407680 w 2406600"/>
              <a:gd name="textAreaTop" fmla="*/ 0 h 852840"/>
              <a:gd name="textAreaBottom" fmla="*/ 853920 h 8528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Freeform 50"/>
          <p:cNvSpPr/>
          <p:nvPr/>
        </p:nvSpPr>
        <p:spPr>
          <a:xfrm>
            <a:off x="6060600" y="2208240"/>
            <a:ext cx="1868040" cy="710280"/>
          </a:xfrm>
          <a:custGeom>
            <a:avLst/>
            <a:gdLst>
              <a:gd name="textAreaLeft" fmla="*/ 0 w 1868040"/>
              <a:gd name="textAreaRight" fmla="*/ 1869120 w 1868040"/>
              <a:gd name="textAreaTop" fmla="*/ 0 h 710280"/>
              <a:gd name="textAreaBottom" fmla="*/ 711360 h 7102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6" name="Freeform 51"/>
          <p:cNvSpPr/>
          <p:nvPr/>
        </p:nvSpPr>
        <p:spPr>
          <a:xfrm>
            <a:off x="6551280" y="2349360"/>
            <a:ext cx="1377360" cy="568800"/>
          </a:xfrm>
          <a:custGeom>
            <a:avLst/>
            <a:gdLst>
              <a:gd name="textAreaLeft" fmla="*/ 0 w 1377360"/>
              <a:gd name="textAreaRight" fmla="*/ 1378440 w 1377360"/>
              <a:gd name="textAreaTop" fmla="*/ 0 h 568800"/>
              <a:gd name="textAreaBottom" fmla="*/ 569880 h 5688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Freeform 52"/>
          <p:cNvSpPr/>
          <p:nvPr/>
        </p:nvSpPr>
        <p:spPr>
          <a:xfrm>
            <a:off x="7064280" y="2492280"/>
            <a:ext cx="864360" cy="425880"/>
          </a:xfrm>
          <a:custGeom>
            <a:avLst/>
            <a:gdLst>
              <a:gd name="textAreaLeft" fmla="*/ 0 w 864360"/>
              <a:gd name="textAreaRight" fmla="*/ 865440 w 864360"/>
              <a:gd name="textAreaTop" fmla="*/ 0 h 425880"/>
              <a:gd name="textAreaBottom" fmla="*/ 426960 h 4258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Freeform 53"/>
          <p:cNvSpPr/>
          <p:nvPr/>
        </p:nvSpPr>
        <p:spPr>
          <a:xfrm>
            <a:off x="7553160" y="2635200"/>
            <a:ext cx="375120" cy="282960"/>
          </a:xfrm>
          <a:custGeom>
            <a:avLst/>
            <a:gdLst>
              <a:gd name="textAreaLeft" fmla="*/ 0 w 375120"/>
              <a:gd name="textAreaRight" fmla="*/ 376200 w 375120"/>
              <a:gd name="textAreaTop" fmla="*/ 0 h 282960"/>
              <a:gd name="textAreaBottom" fmla="*/ 284040 h 2829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9" name="Text Box 109"/>
          <p:cNvSpPr/>
          <p:nvPr/>
        </p:nvSpPr>
        <p:spPr>
          <a:xfrm>
            <a:off x="949320" y="1664640"/>
            <a:ext cx="4082040" cy="14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Endwert des Kapitals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Zahlung am Ende 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Text Box 117"/>
          <p:cNvSpPr/>
          <p:nvPr/>
        </p:nvSpPr>
        <p:spPr>
          <a:xfrm>
            <a:off x="838080" y="3890880"/>
            <a:ext cx="7787160" cy="3161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Rectangle 29"/>
          <p:cNvSpPr/>
          <p:nvPr/>
        </p:nvSpPr>
        <p:spPr>
          <a:xfrm>
            <a:off x="7915320" y="2955960"/>
            <a:ext cx="78120" cy="3909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Investition: Fragen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3" name="Rectangle 3"/>
          <p:cNvSpPr/>
          <p:nvPr/>
        </p:nvSpPr>
        <p:spPr>
          <a:xfrm>
            <a:off x="1547640" y="1684440"/>
            <a:ext cx="6933240" cy="440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 welchen Bedingungen lohnt es sich, Investitionen zu tätigen?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Investitionskosten gegenüber regelmäßige Zahlungsflüsse (Cashflows)?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Sollte Tesla eine neue Fabrik in Berlin errichten? Wird der Cashflow von den verkauften Autos die Investitionskosten ausgleichen?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in Fabrik A mit einer Investition in Fabrik B?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mit anderen Anlagenmöglichkeiten (Aktien, Anleihen, usw.)?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das Bild, wenn wir eine Investition um 5 Jahre verschieben?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der Wert von Geld mit der Zeit?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Abzinsung von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periodengleicher Zahlungen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4" name="Rectangle 48"/>
          <p:cNvSpPr/>
          <p:nvPr/>
        </p:nvSpPr>
        <p:spPr>
          <a:xfrm>
            <a:off x="3929040" y="2039760"/>
            <a:ext cx="57600" cy="19040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Text Box 63"/>
          <p:cNvSpPr/>
          <p:nvPr/>
        </p:nvSpPr>
        <p:spPr>
          <a:xfrm>
            <a:off x="3495600" y="3378240"/>
            <a:ext cx="473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Rectangle 65"/>
          <p:cNvSpPr/>
          <p:nvPr/>
        </p:nvSpPr>
        <p:spPr>
          <a:xfrm>
            <a:off x="787068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7" name="Rectangle 66"/>
          <p:cNvSpPr/>
          <p:nvPr/>
        </p:nvSpPr>
        <p:spPr>
          <a:xfrm>
            <a:off x="442260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Text Box 67"/>
          <p:cNvSpPr/>
          <p:nvPr/>
        </p:nvSpPr>
        <p:spPr>
          <a:xfrm>
            <a:off x="412920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Rectangle 68"/>
          <p:cNvSpPr/>
          <p:nvPr/>
        </p:nvSpPr>
        <p:spPr>
          <a:xfrm>
            <a:off x="491652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0" name="Text Box 69"/>
          <p:cNvSpPr/>
          <p:nvPr/>
        </p:nvSpPr>
        <p:spPr>
          <a:xfrm>
            <a:off x="462132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70"/>
          <p:cNvSpPr/>
          <p:nvPr/>
        </p:nvSpPr>
        <p:spPr>
          <a:xfrm>
            <a:off x="540864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2" name="Text Box 71"/>
          <p:cNvSpPr/>
          <p:nvPr/>
        </p:nvSpPr>
        <p:spPr>
          <a:xfrm>
            <a:off x="511344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Rectangle 72"/>
          <p:cNvSpPr/>
          <p:nvPr/>
        </p:nvSpPr>
        <p:spPr>
          <a:xfrm>
            <a:off x="590076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4" name="Text Box 73"/>
          <p:cNvSpPr/>
          <p:nvPr/>
        </p:nvSpPr>
        <p:spPr>
          <a:xfrm>
            <a:off x="5603760" y="3454560"/>
            <a:ext cx="2116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Rectangle 74"/>
          <p:cNvSpPr/>
          <p:nvPr/>
        </p:nvSpPr>
        <p:spPr>
          <a:xfrm>
            <a:off x="639288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6" name="Text Box 75"/>
          <p:cNvSpPr/>
          <p:nvPr/>
        </p:nvSpPr>
        <p:spPr>
          <a:xfrm>
            <a:off x="609912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Rectangle 76"/>
          <p:cNvSpPr/>
          <p:nvPr/>
        </p:nvSpPr>
        <p:spPr>
          <a:xfrm>
            <a:off x="688644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8" name="Text Box 77"/>
          <p:cNvSpPr/>
          <p:nvPr/>
        </p:nvSpPr>
        <p:spPr>
          <a:xfrm>
            <a:off x="659124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Rectangle 78"/>
          <p:cNvSpPr/>
          <p:nvPr/>
        </p:nvSpPr>
        <p:spPr>
          <a:xfrm>
            <a:off x="7378560" y="337824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0" name="Text Box 79"/>
          <p:cNvSpPr/>
          <p:nvPr/>
        </p:nvSpPr>
        <p:spPr>
          <a:xfrm>
            <a:off x="708336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Text Box 80"/>
          <p:cNvSpPr/>
          <p:nvPr/>
        </p:nvSpPr>
        <p:spPr>
          <a:xfrm>
            <a:off x="7575480" y="3454560"/>
            <a:ext cx="209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2" name="Group 96"/>
          <p:cNvGrpSpPr/>
          <p:nvPr/>
        </p:nvGrpSpPr>
        <p:grpSpPr>
          <a:xfrm>
            <a:off x="3986640" y="2116080"/>
            <a:ext cx="3891960" cy="1261080"/>
            <a:chOff x="3986640" y="2116080"/>
            <a:chExt cx="3891960" cy="1261080"/>
          </a:xfrm>
        </p:grpSpPr>
        <p:sp>
          <p:nvSpPr>
            <p:cNvPr id="453" name="Freeform 82"/>
            <p:cNvSpPr/>
            <p:nvPr/>
          </p:nvSpPr>
          <p:spPr>
            <a:xfrm flipH="1">
              <a:off x="3987000" y="2116080"/>
              <a:ext cx="3891600" cy="1261080"/>
            </a:xfrm>
            <a:custGeom>
              <a:avLst/>
              <a:gdLst>
                <a:gd name="textAreaLeft" fmla="*/ 720 w 3891600"/>
                <a:gd name="textAreaRight" fmla="*/ 3893400 w 3891600"/>
                <a:gd name="textAreaTop" fmla="*/ 0 h 1261080"/>
                <a:gd name="textAreaBottom" fmla="*/ 1262160 h 126108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4" name="Freeform 83"/>
            <p:cNvSpPr/>
            <p:nvPr/>
          </p:nvSpPr>
          <p:spPr>
            <a:xfrm flipH="1">
              <a:off x="3987000" y="2256840"/>
              <a:ext cx="3442320" cy="1120320"/>
            </a:xfrm>
            <a:custGeom>
              <a:avLst/>
              <a:gdLst>
                <a:gd name="textAreaLeft" fmla="*/ 720 w 3442320"/>
                <a:gd name="textAreaRight" fmla="*/ 3444120 w 3442320"/>
                <a:gd name="textAreaTop" fmla="*/ 0 h 1120320"/>
                <a:gd name="textAreaBottom" fmla="*/ 1121400 h 11203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Freeform 84"/>
            <p:cNvSpPr/>
            <p:nvPr/>
          </p:nvSpPr>
          <p:spPr>
            <a:xfrm flipH="1">
              <a:off x="3987000" y="2397240"/>
              <a:ext cx="2918160" cy="979560"/>
            </a:xfrm>
            <a:custGeom>
              <a:avLst/>
              <a:gdLst>
                <a:gd name="textAreaLeft" fmla="*/ 720 w 2918160"/>
                <a:gd name="textAreaRight" fmla="*/ 2919960 w 2918160"/>
                <a:gd name="textAreaTop" fmla="*/ 0 h 979560"/>
                <a:gd name="textAreaBottom" fmla="*/ 980640 h 979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85"/>
            <p:cNvSpPr/>
            <p:nvPr/>
          </p:nvSpPr>
          <p:spPr>
            <a:xfrm flipH="1">
              <a:off x="3986280" y="2536200"/>
              <a:ext cx="2394360" cy="840960"/>
            </a:xfrm>
            <a:custGeom>
              <a:avLst/>
              <a:gdLst>
                <a:gd name="textAreaLeft" fmla="*/ -720 w 2394360"/>
                <a:gd name="textAreaRight" fmla="*/ 2394720 w 2394360"/>
                <a:gd name="textAreaTop" fmla="*/ 0 h 840960"/>
                <a:gd name="textAreaBottom" fmla="*/ 842040 h 8409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7" name="Freeform 86"/>
            <p:cNvSpPr/>
            <p:nvPr/>
          </p:nvSpPr>
          <p:spPr>
            <a:xfrm flipH="1">
              <a:off x="3986280" y="2676960"/>
              <a:ext cx="1921320" cy="700200"/>
            </a:xfrm>
            <a:custGeom>
              <a:avLst/>
              <a:gdLst>
                <a:gd name="textAreaLeft" fmla="*/ -720 w 1921320"/>
                <a:gd name="textAreaRight" fmla="*/ 1921680 w 1921320"/>
                <a:gd name="textAreaTop" fmla="*/ 0 h 700200"/>
                <a:gd name="textAreaBottom" fmla="*/ 701280 h 7002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8" name="Freeform 87"/>
            <p:cNvSpPr/>
            <p:nvPr/>
          </p:nvSpPr>
          <p:spPr>
            <a:xfrm flipH="1">
              <a:off x="3987000" y="2817360"/>
              <a:ext cx="1435680" cy="559800"/>
            </a:xfrm>
            <a:custGeom>
              <a:avLst/>
              <a:gdLst>
                <a:gd name="textAreaLeft" fmla="*/ 720 w 1435680"/>
                <a:gd name="textAreaRight" fmla="*/ 1437480 w 1435680"/>
                <a:gd name="textAreaTop" fmla="*/ 0 h 559800"/>
                <a:gd name="textAreaBottom" fmla="*/ 560880 h 5598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9" name="Freeform 88"/>
            <p:cNvSpPr/>
            <p:nvPr/>
          </p:nvSpPr>
          <p:spPr>
            <a:xfrm flipH="1">
              <a:off x="3987000" y="2958120"/>
              <a:ext cx="948240" cy="419040"/>
            </a:xfrm>
            <a:custGeom>
              <a:avLst/>
              <a:gdLst>
                <a:gd name="textAreaLeft" fmla="*/ 720 w 948240"/>
                <a:gd name="textAreaRight" fmla="*/ 950040 w 948240"/>
                <a:gd name="textAreaTop" fmla="*/ 0 h 419040"/>
                <a:gd name="textAreaBottom" fmla="*/ 420120 h 41904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89"/>
            <p:cNvSpPr/>
            <p:nvPr/>
          </p:nvSpPr>
          <p:spPr>
            <a:xfrm flipH="1">
              <a:off x="3987000" y="3109320"/>
              <a:ext cx="460800" cy="267840"/>
            </a:xfrm>
            <a:custGeom>
              <a:avLst/>
              <a:gdLst>
                <a:gd name="textAreaLeft" fmla="*/ 720 w 460800"/>
                <a:gd name="textAreaRight" fmla="*/ 462600 w 460800"/>
                <a:gd name="textAreaTop" fmla="*/ 0 h 267840"/>
                <a:gd name="textAreaBottom" fmla="*/ 268920 h 26784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61" name="Group 95"/>
          <p:cNvGrpSpPr/>
          <p:nvPr/>
        </p:nvGrpSpPr>
        <p:grpSpPr>
          <a:xfrm>
            <a:off x="3402000" y="3835080"/>
            <a:ext cx="5133960" cy="486000"/>
            <a:chOff x="3402000" y="3835080"/>
            <a:chExt cx="5133960" cy="486000"/>
          </a:xfrm>
        </p:grpSpPr>
        <p:sp>
          <p:nvSpPr>
            <p:cNvPr id="462" name="Line 49"/>
            <p:cNvSpPr/>
            <p:nvPr/>
          </p:nvSpPr>
          <p:spPr>
            <a:xfrm>
              <a:off x="39877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3" name="Line 50"/>
            <p:cNvSpPr/>
            <p:nvPr/>
          </p:nvSpPr>
          <p:spPr>
            <a:xfrm>
              <a:off x="44812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4" name="Line 51"/>
            <p:cNvSpPr/>
            <p:nvPr/>
          </p:nvSpPr>
          <p:spPr>
            <a:xfrm>
              <a:off x="49734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5" name="Line 52"/>
            <p:cNvSpPr/>
            <p:nvPr/>
          </p:nvSpPr>
          <p:spPr>
            <a:xfrm>
              <a:off x="54655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6" name="Line 53"/>
            <p:cNvSpPr/>
            <p:nvPr/>
          </p:nvSpPr>
          <p:spPr>
            <a:xfrm>
              <a:off x="595764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7" name="Line 54"/>
            <p:cNvSpPr/>
            <p:nvPr/>
          </p:nvSpPr>
          <p:spPr>
            <a:xfrm>
              <a:off x="644976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8" name="Line 55"/>
            <p:cNvSpPr/>
            <p:nvPr/>
          </p:nvSpPr>
          <p:spPr>
            <a:xfrm>
              <a:off x="69418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9" name="Line 56"/>
            <p:cNvSpPr/>
            <p:nvPr/>
          </p:nvSpPr>
          <p:spPr>
            <a:xfrm>
              <a:off x="74358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0" name="Line 57"/>
            <p:cNvSpPr/>
            <p:nvPr/>
          </p:nvSpPr>
          <p:spPr>
            <a:xfrm>
              <a:off x="79279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1" name="Text Box 58"/>
            <p:cNvSpPr/>
            <p:nvPr/>
          </p:nvSpPr>
          <p:spPr>
            <a:xfrm>
              <a:off x="3567240" y="39877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Text Box 59"/>
            <p:cNvSpPr/>
            <p:nvPr/>
          </p:nvSpPr>
          <p:spPr>
            <a:xfrm>
              <a:off x="4059360" y="39877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Text Box 60"/>
            <p:cNvSpPr/>
            <p:nvPr/>
          </p:nvSpPr>
          <p:spPr>
            <a:xfrm>
              <a:off x="4621320" y="39877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Text Box 61"/>
            <p:cNvSpPr/>
            <p:nvPr/>
          </p:nvSpPr>
          <p:spPr>
            <a:xfrm>
              <a:off x="5113440" y="3987720"/>
              <a:ext cx="2815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Text Box 62"/>
            <p:cNvSpPr/>
            <p:nvPr/>
          </p:nvSpPr>
          <p:spPr>
            <a:xfrm>
              <a:off x="7575480" y="3987720"/>
              <a:ext cx="397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Line 90"/>
            <p:cNvSpPr/>
            <p:nvPr/>
          </p:nvSpPr>
          <p:spPr>
            <a:xfrm>
              <a:off x="3402000" y="39477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77" name="Text Box 98"/>
          <p:cNvSpPr/>
          <p:nvPr/>
        </p:nvSpPr>
        <p:spPr>
          <a:xfrm>
            <a:off x="696960" y="1947960"/>
            <a:ext cx="4062960" cy="20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Barwert des Kapitals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am Ende der 0.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Zahlung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 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Box 1"/>
          <p:cNvSpPr/>
          <p:nvPr/>
        </p:nvSpPr>
        <p:spPr>
          <a:xfrm>
            <a:off x="3670560" y="4633560"/>
            <a:ext cx="4802040" cy="178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 als Grafik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Line 49"/>
          <p:cNvSpPr/>
          <p:nvPr/>
        </p:nvSpPr>
        <p:spPr>
          <a:xfrm>
            <a:off x="466380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1" name="Line 50"/>
          <p:cNvSpPr/>
          <p:nvPr/>
        </p:nvSpPr>
        <p:spPr>
          <a:xfrm>
            <a:off x="50709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2" name="Line 51"/>
          <p:cNvSpPr/>
          <p:nvPr/>
        </p:nvSpPr>
        <p:spPr>
          <a:xfrm>
            <a:off x="54770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3" name="Line 52"/>
          <p:cNvSpPr/>
          <p:nvPr/>
        </p:nvSpPr>
        <p:spPr>
          <a:xfrm>
            <a:off x="58827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4" name="Line 53"/>
          <p:cNvSpPr/>
          <p:nvPr/>
        </p:nvSpPr>
        <p:spPr>
          <a:xfrm>
            <a:off x="62888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5" name="Line 54"/>
          <p:cNvSpPr/>
          <p:nvPr/>
        </p:nvSpPr>
        <p:spPr>
          <a:xfrm>
            <a:off x="669492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6" name="Line 55"/>
          <p:cNvSpPr/>
          <p:nvPr/>
        </p:nvSpPr>
        <p:spPr>
          <a:xfrm>
            <a:off x="71006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7" name="Line 56"/>
          <p:cNvSpPr/>
          <p:nvPr/>
        </p:nvSpPr>
        <p:spPr>
          <a:xfrm>
            <a:off x="75081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8" name="Line 57"/>
          <p:cNvSpPr/>
          <p:nvPr/>
        </p:nvSpPr>
        <p:spPr>
          <a:xfrm>
            <a:off x="791388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9" name="Text Box 58"/>
          <p:cNvSpPr/>
          <p:nvPr/>
        </p:nvSpPr>
        <p:spPr>
          <a:xfrm>
            <a:off x="4316760" y="2298960"/>
            <a:ext cx="2307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Text Box 59"/>
          <p:cNvSpPr/>
          <p:nvPr/>
        </p:nvSpPr>
        <p:spPr>
          <a:xfrm>
            <a:off x="4722840" y="2298960"/>
            <a:ext cx="2307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Text Box 60"/>
          <p:cNvSpPr/>
          <p:nvPr/>
        </p:nvSpPr>
        <p:spPr>
          <a:xfrm>
            <a:off x="5186520" y="2298960"/>
            <a:ext cx="2307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Text Box 61"/>
          <p:cNvSpPr/>
          <p:nvPr/>
        </p:nvSpPr>
        <p:spPr>
          <a:xfrm>
            <a:off x="5592240" y="2298960"/>
            <a:ext cx="2318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Text Box 62"/>
          <p:cNvSpPr/>
          <p:nvPr/>
        </p:nvSpPr>
        <p:spPr>
          <a:xfrm>
            <a:off x="7623360" y="2298960"/>
            <a:ext cx="327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Line 90"/>
          <p:cNvSpPr/>
          <p:nvPr/>
        </p:nvSpPr>
        <p:spPr>
          <a:xfrm>
            <a:off x="4180320" y="2276640"/>
            <a:ext cx="4235400" cy="360"/>
          </a:xfrm>
          <a:prstGeom prst="line">
            <a:avLst/>
          </a:prstGeom>
          <a:ln w="508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5" name="Rectangle 48"/>
          <p:cNvSpPr/>
          <p:nvPr/>
        </p:nvSpPr>
        <p:spPr>
          <a:xfrm>
            <a:off x="4615560" y="2268720"/>
            <a:ext cx="47520" cy="10591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6" name="Text Box 63"/>
          <p:cNvSpPr/>
          <p:nvPr/>
        </p:nvSpPr>
        <p:spPr>
          <a:xfrm>
            <a:off x="4625640" y="2998800"/>
            <a:ext cx="3906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Rectangle 65"/>
          <p:cNvSpPr/>
          <p:nvPr/>
        </p:nvSpPr>
        <p:spPr>
          <a:xfrm>
            <a:off x="786708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8" name="Rectangle 66"/>
          <p:cNvSpPr/>
          <p:nvPr/>
        </p:nvSpPr>
        <p:spPr>
          <a:xfrm>
            <a:off x="502272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9" name="Text Box 67"/>
          <p:cNvSpPr/>
          <p:nvPr/>
        </p:nvSpPr>
        <p:spPr>
          <a:xfrm>
            <a:off x="4608360" y="1950840"/>
            <a:ext cx="54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Rectangle 68"/>
          <p:cNvSpPr/>
          <p:nvPr/>
        </p:nvSpPr>
        <p:spPr>
          <a:xfrm>
            <a:off x="542988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1" name="Rectangle 70"/>
          <p:cNvSpPr/>
          <p:nvPr/>
        </p:nvSpPr>
        <p:spPr>
          <a:xfrm>
            <a:off x="583596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2" name="Rectangle 72"/>
          <p:cNvSpPr/>
          <p:nvPr/>
        </p:nvSpPr>
        <p:spPr>
          <a:xfrm>
            <a:off x="624204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3" name="Rectangle 74"/>
          <p:cNvSpPr/>
          <p:nvPr/>
        </p:nvSpPr>
        <p:spPr>
          <a:xfrm>
            <a:off x="664776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4" name="Rectangle 76"/>
          <p:cNvSpPr/>
          <p:nvPr/>
        </p:nvSpPr>
        <p:spPr>
          <a:xfrm>
            <a:off x="705528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5" name="Rectangle 78"/>
          <p:cNvSpPr/>
          <p:nvPr/>
        </p:nvSpPr>
        <p:spPr>
          <a:xfrm>
            <a:off x="7461000" y="1959840"/>
            <a:ext cx="46080" cy="314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506" name="Straight Arrow Connector 36"/>
          <p:cNvCxnSpPr>
            <a:stCxn id="494" idx="1"/>
          </p:cNvCxnSpPr>
          <p:nvPr/>
        </p:nvCxnSpPr>
        <p:spPr>
          <a:xfrm flipV="1">
            <a:off x="4180320" y="1424880"/>
            <a:ext cx="6840" cy="852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507" name="Text Box 67"/>
          <p:cNvSpPr/>
          <p:nvPr/>
        </p:nvSpPr>
        <p:spPr>
          <a:xfrm>
            <a:off x="6261840" y="1908000"/>
            <a:ext cx="457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Text Box 62"/>
          <p:cNvSpPr/>
          <p:nvPr/>
        </p:nvSpPr>
        <p:spPr>
          <a:xfrm>
            <a:off x="8358120" y="2291760"/>
            <a:ext cx="327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 Box 67"/>
          <p:cNvSpPr/>
          <p:nvPr/>
        </p:nvSpPr>
        <p:spPr>
          <a:xfrm>
            <a:off x="5025600" y="1943280"/>
            <a:ext cx="54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 Box 67"/>
          <p:cNvSpPr/>
          <p:nvPr/>
        </p:nvSpPr>
        <p:spPr>
          <a:xfrm>
            <a:off x="5407200" y="1951920"/>
            <a:ext cx="54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Text Box 67"/>
          <p:cNvSpPr/>
          <p:nvPr/>
        </p:nvSpPr>
        <p:spPr>
          <a:xfrm>
            <a:off x="7412040" y="1928160"/>
            <a:ext cx="54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Line 49"/>
          <p:cNvSpPr/>
          <p:nvPr/>
        </p:nvSpPr>
        <p:spPr>
          <a:xfrm>
            <a:off x="47217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3" name="Line 50"/>
          <p:cNvSpPr/>
          <p:nvPr/>
        </p:nvSpPr>
        <p:spPr>
          <a:xfrm>
            <a:off x="512712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4" name="Line 51"/>
          <p:cNvSpPr/>
          <p:nvPr/>
        </p:nvSpPr>
        <p:spPr>
          <a:xfrm>
            <a:off x="553140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5" name="Line 52"/>
          <p:cNvSpPr/>
          <p:nvPr/>
        </p:nvSpPr>
        <p:spPr>
          <a:xfrm>
            <a:off x="593568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6" name="Line 53"/>
          <p:cNvSpPr/>
          <p:nvPr/>
        </p:nvSpPr>
        <p:spPr>
          <a:xfrm>
            <a:off x="63399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7" name="Line 54"/>
          <p:cNvSpPr/>
          <p:nvPr/>
        </p:nvSpPr>
        <p:spPr>
          <a:xfrm>
            <a:off x="674424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8" name="Line 55"/>
          <p:cNvSpPr/>
          <p:nvPr/>
        </p:nvSpPr>
        <p:spPr>
          <a:xfrm>
            <a:off x="714852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9" name="Line 56"/>
          <p:cNvSpPr/>
          <p:nvPr/>
        </p:nvSpPr>
        <p:spPr>
          <a:xfrm>
            <a:off x="755424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0" name="Line 57"/>
          <p:cNvSpPr/>
          <p:nvPr/>
        </p:nvSpPr>
        <p:spPr>
          <a:xfrm>
            <a:off x="79581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1" name="Text Box 58"/>
          <p:cNvSpPr/>
          <p:nvPr/>
        </p:nvSpPr>
        <p:spPr>
          <a:xfrm>
            <a:off x="4376160" y="5071680"/>
            <a:ext cx="2296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Text Box 59"/>
          <p:cNvSpPr/>
          <p:nvPr/>
        </p:nvSpPr>
        <p:spPr>
          <a:xfrm>
            <a:off x="4780440" y="5071680"/>
            <a:ext cx="2296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 Box 60"/>
          <p:cNvSpPr/>
          <p:nvPr/>
        </p:nvSpPr>
        <p:spPr>
          <a:xfrm>
            <a:off x="5242320" y="5071680"/>
            <a:ext cx="2296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 Box 61"/>
          <p:cNvSpPr/>
          <p:nvPr/>
        </p:nvSpPr>
        <p:spPr>
          <a:xfrm>
            <a:off x="5646600" y="5071680"/>
            <a:ext cx="2311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Text Box 62"/>
          <p:cNvSpPr/>
          <p:nvPr/>
        </p:nvSpPr>
        <p:spPr>
          <a:xfrm>
            <a:off x="7669080" y="5071680"/>
            <a:ext cx="3261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Line 90"/>
          <p:cNvSpPr/>
          <p:nvPr/>
        </p:nvSpPr>
        <p:spPr>
          <a:xfrm>
            <a:off x="4240440" y="5053320"/>
            <a:ext cx="4217400" cy="360"/>
          </a:xfrm>
          <a:prstGeom prst="line">
            <a:avLst/>
          </a:prstGeom>
          <a:ln w="508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7" name="Rectangle 48"/>
          <p:cNvSpPr/>
          <p:nvPr/>
        </p:nvSpPr>
        <p:spPr>
          <a:xfrm>
            <a:off x="4673520" y="5046480"/>
            <a:ext cx="47160" cy="873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8" name="Text Box 63"/>
          <p:cNvSpPr/>
          <p:nvPr/>
        </p:nvSpPr>
        <p:spPr>
          <a:xfrm>
            <a:off x="4683240" y="5640480"/>
            <a:ext cx="388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Rectangle 65"/>
          <p:cNvSpPr/>
          <p:nvPr/>
        </p:nvSpPr>
        <p:spPr>
          <a:xfrm>
            <a:off x="791172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0" name="Rectangle 66"/>
          <p:cNvSpPr/>
          <p:nvPr/>
        </p:nvSpPr>
        <p:spPr>
          <a:xfrm>
            <a:off x="507924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1" name="Text Box 67"/>
          <p:cNvSpPr/>
          <p:nvPr/>
        </p:nvSpPr>
        <p:spPr>
          <a:xfrm>
            <a:off x="4666680" y="4784400"/>
            <a:ext cx="543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Rectangle 68"/>
          <p:cNvSpPr/>
          <p:nvPr/>
        </p:nvSpPr>
        <p:spPr>
          <a:xfrm>
            <a:off x="548460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3" name="Rectangle 70"/>
          <p:cNvSpPr/>
          <p:nvPr/>
        </p:nvSpPr>
        <p:spPr>
          <a:xfrm>
            <a:off x="588888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4" name="Rectangle 72"/>
          <p:cNvSpPr/>
          <p:nvPr/>
        </p:nvSpPr>
        <p:spPr>
          <a:xfrm>
            <a:off x="629316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5" name="Rectangle 74"/>
          <p:cNvSpPr/>
          <p:nvPr/>
        </p:nvSpPr>
        <p:spPr>
          <a:xfrm>
            <a:off x="669744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6" name="Rectangle 76"/>
          <p:cNvSpPr/>
          <p:nvPr/>
        </p:nvSpPr>
        <p:spPr>
          <a:xfrm>
            <a:off x="710316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7" name="Rectangle 78"/>
          <p:cNvSpPr/>
          <p:nvPr/>
        </p:nvSpPr>
        <p:spPr>
          <a:xfrm>
            <a:off x="7507440" y="4791600"/>
            <a:ext cx="45720" cy="2592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538" name="Straight Arrow Connector 148"/>
          <p:cNvCxnSpPr>
            <a:stCxn id="526" idx="1"/>
          </p:cNvCxnSpPr>
          <p:nvPr/>
        </p:nvCxnSpPr>
        <p:spPr>
          <a:xfrm flipV="1">
            <a:off x="4240440" y="4350600"/>
            <a:ext cx="6840" cy="70308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539" name="Text Box 67"/>
          <p:cNvSpPr/>
          <p:nvPr/>
        </p:nvSpPr>
        <p:spPr>
          <a:xfrm>
            <a:off x="6310800" y="4582800"/>
            <a:ext cx="456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Text Box 62"/>
          <p:cNvSpPr/>
          <p:nvPr/>
        </p:nvSpPr>
        <p:spPr>
          <a:xfrm>
            <a:off x="8400600" y="5065560"/>
            <a:ext cx="3261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Text Box 63"/>
          <p:cNvSpPr/>
          <p:nvPr/>
        </p:nvSpPr>
        <p:spPr>
          <a:xfrm>
            <a:off x="4221720" y="4060800"/>
            <a:ext cx="538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Freeform 82"/>
          <p:cNvSpPr/>
          <p:nvPr/>
        </p:nvSpPr>
        <p:spPr>
          <a:xfrm flipH="1">
            <a:off x="4708080" y="4168800"/>
            <a:ext cx="3239640" cy="619560"/>
          </a:xfrm>
          <a:custGeom>
            <a:avLst/>
            <a:gdLst>
              <a:gd name="textAreaLeft" fmla="*/ -720 w 3239640"/>
              <a:gd name="textAreaRight" fmla="*/ 3240000 w 3239640"/>
              <a:gd name="textAreaTop" fmla="*/ 0 h 619560"/>
              <a:gd name="textAreaBottom" fmla="*/ 620640 h 6195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3" name="Freeform 83"/>
          <p:cNvSpPr/>
          <p:nvPr/>
        </p:nvSpPr>
        <p:spPr>
          <a:xfrm flipH="1">
            <a:off x="4708800" y="4237920"/>
            <a:ext cx="2865600" cy="550440"/>
          </a:xfrm>
          <a:custGeom>
            <a:avLst/>
            <a:gdLst>
              <a:gd name="textAreaLeft" fmla="*/ 720 w 2865600"/>
              <a:gd name="textAreaRight" fmla="*/ 2867400 w 2865600"/>
              <a:gd name="textAreaTop" fmla="*/ 0 h 550440"/>
              <a:gd name="textAreaBottom" fmla="*/ 551520 h 5504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4" name="Freeform 84"/>
          <p:cNvSpPr/>
          <p:nvPr/>
        </p:nvSpPr>
        <p:spPr>
          <a:xfrm flipH="1">
            <a:off x="4708800" y="4307040"/>
            <a:ext cx="2429280" cy="481320"/>
          </a:xfrm>
          <a:custGeom>
            <a:avLst/>
            <a:gdLst>
              <a:gd name="textAreaLeft" fmla="*/ 720 w 2429280"/>
              <a:gd name="textAreaRight" fmla="*/ 2431080 w 2429280"/>
              <a:gd name="textAreaTop" fmla="*/ 0 h 481320"/>
              <a:gd name="textAreaBottom" fmla="*/ 482400 h 4813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5" name="Freeform 85"/>
          <p:cNvSpPr/>
          <p:nvPr/>
        </p:nvSpPr>
        <p:spPr>
          <a:xfrm flipH="1">
            <a:off x="4708080" y="4375440"/>
            <a:ext cx="1993320" cy="412920"/>
          </a:xfrm>
          <a:custGeom>
            <a:avLst/>
            <a:gdLst>
              <a:gd name="textAreaLeft" fmla="*/ -720 w 1993320"/>
              <a:gd name="textAreaRight" fmla="*/ 1993680 w 1993320"/>
              <a:gd name="textAreaTop" fmla="*/ 0 h 412920"/>
              <a:gd name="textAreaBottom" fmla="*/ 414000 h 4129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6" name="Freeform 86"/>
          <p:cNvSpPr/>
          <p:nvPr/>
        </p:nvSpPr>
        <p:spPr>
          <a:xfrm flipH="1">
            <a:off x="4708080" y="4444560"/>
            <a:ext cx="1599480" cy="343800"/>
          </a:xfrm>
          <a:custGeom>
            <a:avLst/>
            <a:gdLst>
              <a:gd name="textAreaLeft" fmla="*/ -720 w 1599480"/>
              <a:gd name="textAreaRight" fmla="*/ 1599840 w 1599480"/>
              <a:gd name="textAreaTop" fmla="*/ 0 h 343800"/>
              <a:gd name="textAreaBottom" fmla="*/ 344880 h 3438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7" name="Freeform 87"/>
          <p:cNvSpPr/>
          <p:nvPr/>
        </p:nvSpPr>
        <p:spPr>
          <a:xfrm flipH="1">
            <a:off x="4708080" y="4513680"/>
            <a:ext cx="1194840" cy="274680"/>
          </a:xfrm>
          <a:custGeom>
            <a:avLst/>
            <a:gdLst>
              <a:gd name="textAreaLeft" fmla="*/ -720 w 1194840"/>
              <a:gd name="textAreaRight" fmla="*/ 1195200 w 1194840"/>
              <a:gd name="textAreaTop" fmla="*/ 0 h 274680"/>
              <a:gd name="textAreaBottom" fmla="*/ 275760 h 2746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8" name="Freeform 88"/>
          <p:cNvSpPr/>
          <p:nvPr/>
        </p:nvSpPr>
        <p:spPr>
          <a:xfrm flipH="1">
            <a:off x="4708800" y="4582800"/>
            <a:ext cx="789120" cy="205560"/>
          </a:xfrm>
          <a:custGeom>
            <a:avLst/>
            <a:gdLst>
              <a:gd name="textAreaLeft" fmla="*/ 720 w 789120"/>
              <a:gd name="textAreaRight" fmla="*/ 790920 w 789120"/>
              <a:gd name="textAreaTop" fmla="*/ 0 h 205560"/>
              <a:gd name="textAreaBottom" fmla="*/ 206640 h 2055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9" name="Freeform 89"/>
          <p:cNvSpPr/>
          <p:nvPr/>
        </p:nvSpPr>
        <p:spPr>
          <a:xfrm flipH="1">
            <a:off x="4708080" y="4657320"/>
            <a:ext cx="383400" cy="131040"/>
          </a:xfrm>
          <a:custGeom>
            <a:avLst/>
            <a:gdLst>
              <a:gd name="textAreaLeft" fmla="*/ -720 w 383400"/>
              <a:gd name="textAreaRight" fmla="*/ 383760 w 383400"/>
              <a:gd name="textAreaTop" fmla="*/ 0 h 131040"/>
              <a:gd name="textAreaBottom" fmla="*/ 132120 h 1310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0" name="Text Box 67"/>
          <p:cNvSpPr/>
          <p:nvPr/>
        </p:nvSpPr>
        <p:spPr>
          <a:xfrm>
            <a:off x="5082120" y="4778280"/>
            <a:ext cx="543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 Box 67"/>
          <p:cNvSpPr/>
          <p:nvPr/>
        </p:nvSpPr>
        <p:spPr>
          <a:xfrm>
            <a:off x="5461920" y="4785480"/>
            <a:ext cx="543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 Box 67"/>
          <p:cNvSpPr/>
          <p:nvPr/>
        </p:nvSpPr>
        <p:spPr>
          <a:xfrm>
            <a:off x="7458480" y="4765680"/>
            <a:ext cx="543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Rectangle 48"/>
          <p:cNvSpPr/>
          <p:nvPr/>
        </p:nvSpPr>
        <p:spPr>
          <a:xfrm>
            <a:off x="4674960" y="4158360"/>
            <a:ext cx="47160" cy="87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4" name="Rectangle 3"/>
          <p:cNvSpPr/>
          <p:nvPr/>
        </p:nvSpPr>
        <p:spPr>
          <a:xfrm>
            <a:off x="511560" y="1636560"/>
            <a:ext cx="338076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Ausgangssituation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Rectangle 3"/>
          <p:cNvSpPr/>
          <p:nvPr/>
        </p:nvSpPr>
        <p:spPr>
          <a:xfrm>
            <a:off x="404640" y="4051080"/>
            <a:ext cx="347364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ist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Kapitalwert &gt; 0, lohnt sich die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58" name="Rectangle 3"/>
          <p:cNvSpPr/>
          <p:nvPr/>
        </p:nvSpPr>
        <p:spPr>
          <a:xfrm>
            <a:off x="816120" y="1750320"/>
            <a:ext cx="786960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(auch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Nettobarwert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„Net Present Value“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eines Projekts bildet sich aus der Summe der diskontierten Cashflows aller betroffenen Periode ebenso die Anfangsinvestition: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2"/>
          <p:cNvSpPr/>
          <p:nvPr/>
        </p:nvSpPr>
        <p:spPr>
          <a:xfrm>
            <a:off x="531360" y="2949480"/>
            <a:ext cx="4594680" cy="956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Rectangle 3"/>
          <p:cNvSpPr/>
          <p:nvPr/>
        </p:nvSpPr>
        <p:spPr>
          <a:xfrm>
            <a:off x="5543280" y="2898720"/>
            <a:ext cx="341892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= Kapitalwert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= Erwarteter Cash-Flow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Kalkulationszins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Kalkulatorische Projektlaufzeit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tangle 3"/>
          <p:cNvSpPr/>
          <p:nvPr/>
        </p:nvSpPr>
        <p:spPr>
          <a:xfrm>
            <a:off x="816120" y="4647960"/>
            <a:ext cx="7869600" cy="17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Ist der Kapitalwert positiv, so ist bei gegebenem Zinssatz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der Barwert der Einnahmen größer als der Barwert der Ausgaben.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&gt; 0,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&lt; 0, lieber mit einer Rendite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woanders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Vergleiche zwischen Investitionen, ein höherer NPV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64" name="Rectangle 3"/>
          <p:cNvSpPr/>
          <p:nvPr/>
        </p:nvSpPr>
        <p:spPr>
          <a:xfrm>
            <a:off x="816120" y="1750320"/>
            <a:ext cx="7869600" cy="48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Investition ist absolut vorteilhaft, wenn Kapitalwert größer als null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= 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interner Zinsfuß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&gt;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Beträge, die den Kalkulationszinssatz übersteigen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&lt;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Investition kann eine Verzinsung des eingesetzten Kapitals zum Kalkulationszinssatz nicht gewährleisten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Vergleich von Investitionsalternativen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67" name="Rectangle 3"/>
          <p:cNvSpPr/>
          <p:nvPr/>
        </p:nvSpPr>
        <p:spPr>
          <a:xfrm>
            <a:off x="816120" y="175032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Unternehmen überlegt sich, ob es in eine Photovoltaik-Anlage auf dem Dach investiert. Die Kennzahlen: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Picture 1" descr=""/>
          <p:cNvPicPr/>
          <p:nvPr/>
        </p:nvPicPr>
        <p:blipFill>
          <a:blip r:embed="rId1"/>
          <a:stretch/>
        </p:blipFill>
        <p:spPr>
          <a:xfrm>
            <a:off x="4428000" y="2757600"/>
            <a:ext cx="4172760" cy="2477160"/>
          </a:xfrm>
          <a:prstGeom prst="rect">
            <a:avLst/>
          </a:prstGeom>
          <a:ln w="0">
            <a:noFill/>
          </a:ln>
        </p:spPr>
      </p:pic>
      <p:sp>
        <p:nvSpPr>
          <p:cNvPr id="569" name="Rectangle 3"/>
          <p:cNvSpPr/>
          <p:nvPr/>
        </p:nvSpPr>
        <p:spPr>
          <a:xfrm>
            <a:off x="731160" y="540216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Das Unternehmen kann sein Geld mit ähnlichem Risiko mit einer Rendite von 5% woanders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Lohnt es sich in die Photovoltaik-Anlage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0" name="Table 11"/>
          <p:cNvGraphicFramePr/>
          <p:nvPr/>
        </p:nvGraphicFramePr>
        <p:xfrm>
          <a:off x="899640" y="2537640"/>
          <a:ext cx="3192120" cy="2778120"/>
        </p:xfrm>
        <a:graphic>
          <a:graphicData uri="http://schemas.openxmlformats.org/drawingml/2006/table">
            <a:tbl>
              <a:tblPr/>
              <a:tblGrid>
                <a:gridCol w="1945800"/>
                <a:gridCol w="1246680"/>
              </a:tblGrid>
              <a:tr h="338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Größe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 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Spezifische Investitionskosten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800 €/kW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Betriebskosten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20 €/kW/a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Einspeisetarif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0,1 €/kWh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Volllaststunden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 h/a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Dauer der Vergütung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Jahre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Rectangle 3"/>
          <p:cNvSpPr/>
          <p:nvPr/>
        </p:nvSpPr>
        <p:spPr>
          <a:xfrm>
            <a:off x="816120" y="175032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Cash-Flows (Kosten und Erlöse) in €: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3" name="Table 2"/>
          <p:cNvGraphicFramePr/>
          <p:nvPr/>
        </p:nvGraphicFramePr>
        <p:xfrm>
          <a:off x="899640" y="2205000"/>
          <a:ext cx="7295400" cy="2446560"/>
        </p:xfrm>
        <a:graphic>
          <a:graphicData uri="http://schemas.openxmlformats.org/drawingml/2006/table">
            <a:tbl>
              <a:tblPr/>
              <a:tblGrid>
                <a:gridCol w="2232000"/>
                <a:gridCol w="936000"/>
                <a:gridCol w="864000"/>
                <a:gridCol w="864000"/>
                <a:gridCol w="936000"/>
                <a:gridCol w="504000"/>
                <a:gridCol w="959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 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1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2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3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…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 = 20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Investitionskosten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Umsatzerlöse p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Q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92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Diskontierungsfaktor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5"/>
                      <a:stretch/>
                    </a:blipFill>
                  </a:tcPr>
                </a:tc>
              </a:tr>
            </a:tbl>
          </a:graphicData>
        </a:graphic>
      </p:graphicFrame>
      <p:sp>
        <p:nvSpPr>
          <p:cNvPr id="574" name="Rectangle 3"/>
          <p:cNvSpPr/>
          <p:nvPr/>
        </p:nvSpPr>
        <p:spPr>
          <a:xfrm>
            <a:off x="816120" y="4869000"/>
            <a:ext cx="7869600" cy="59760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" descr=""/>
          <p:cNvPicPr/>
          <p:nvPr/>
        </p:nvPicPr>
        <p:blipFill>
          <a:blip r:embed="rId7"/>
          <a:stretch/>
        </p:blipFill>
        <p:spPr>
          <a:xfrm>
            <a:off x="816120" y="2118600"/>
            <a:ext cx="7527960" cy="2561040"/>
          </a:xfrm>
          <a:prstGeom prst="rect">
            <a:avLst/>
          </a:prstGeom>
          <a:ln w="0">
            <a:noFill/>
          </a:ln>
        </p:spPr>
      </p:pic>
      <p:sp>
        <p:nvSpPr>
          <p:cNvPr id="576" name="Rectangle 21"/>
          <p:cNvSpPr/>
          <p:nvPr/>
        </p:nvSpPr>
        <p:spPr>
          <a:xfrm>
            <a:off x="720000" y="594000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  <a:ea typeface="Noto Sans CJK SC"/>
              </a:rPr>
              <a:t>Schlussfolgerung: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Noto Sans CJK SC"/>
              </a:rPr>
              <a:t>Es lohnt sich in die Photovoltaik-Anlage zu investieren!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Rectangle 22"/>
          <p:cNvSpPr/>
          <p:nvPr/>
        </p:nvSpPr>
        <p:spPr>
          <a:xfrm>
            <a:off x="2210040" y="558000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= - 80.000 + 8.000 ∙ 12,5 = 19.698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Rectangle 3"/>
          <p:cNvSpPr/>
          <p:nvPr/>
        </p:nvSpPr>
        <p:spPr>
          <a:xfrm>
            <a:off x="841320" y="386100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Es lohnt sich nicht mehr in die Photovoltaik-Anlage zu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25"/>
          <p:cNvSpPr/>
          <p:nvPr/>
        </p:nvSpPr>
        <p:spPr>
          <a:xfrm>
            <a:off x="900000" y="1800000"/>
            <a:ext cx="786960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Vorsicht!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Rechnung ist gegenüber Änderung des Zinssatzes sehr sensibel, z.B. mit i = 0,08: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NPV = −80.000 + 8.000 ∙ 9,8 = −1.454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Rectangle 3"/>
          <p:cNvSpPr/>
          <p:nvPr/>
        </p:nvSpPr>
        <p:spPr>
          <a:xfrm>
            <a:off x="511560" y="1636560"/>
            <a:ext cx="8407080" cy="597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4"/>
          <p:cNvSpPr/>
          <p:nvPr/>
        </p:nvSpPr>
        <p:spPr>
          <a:xfrm>
            <a:off x="531360" y="2949480"/>
            <a:ext cx="7855920" cy="956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Rectangle 6"/>
          <p:cNvSpPr/>
          <p:nvPr/>
        </p:nvSpPr>
        <p:spPr>
          <a:xfrm>
            <a:off x="107640" y="4349520"/>
            <a:ext cx="4607280" cy="4125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Rectangle 7"/>
          <p:cNvSpPr/>
          <p:nvPr/>
        </p:nvSpPr>
        <p:spPr>
          <a:xfrm>
            <a:off x="4078440" y="4077000"/>
            <a:ext cx="4607280" cy="9568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Rectangle 9"/>
          <p:cNvSpPr/>
          <p:nvPr/>
        </p:nvSpPr>
        <p:spPr>
          <a:xfrm>
            <a:off x="874440" y="5373360"/>
            <a:ext cx="7811280" cy="99000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Rentenbarwertfaktor: Formel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Rectangle 3"/>
          <p:cNvSpPr/>
          <p:nvPr/>
        </p:nvSpPr>
        <p:spPr>
          <a:xfrm>
            <a:off x="511560" y="1636560"/>
            <a:ext cx="7011720" cy="4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Geometrische Reihe: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Rectangle 7"/>
          <p:cNvSpPr/>
          <p:nvPr/>
        </p:nvSpPr>
        <p:spPr>
          <a:xfrm>
            <a:off x="0" y="3573000"/>
            <a:ext cx="9142920" cy="3489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Rectangle 3"/>
          <p:cNvSpPr/>
          <p:nvPr/>
        </p:nvSpPr>
        <p:spPr>
          <a:xfrm>
            <a:off x="1908000" y="2074680"/>
            <a:ext cx="2328480" cy="974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Rectangle 3"/>
          <p:cNvSpPr/>
          <p:nvPr/>
        </p:nvSpPr>
        <p:spPr>
          <a:xfrm>
            <a:off x="4500000" y="1793160"/>
            <a:ext cx="3311280" cy="210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TextBox 1"/>
          <p:cNvSpPr/>
          <p:nvPr/>
        </p:nvSpPr>
        <p:spPr>
          <a:xfrm>
            <a:off x="511560" y="2982960"/>
            <a:ext cx="2403000" cy="616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Rentenbarwertfaktor: Tabelle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4" name="Group 709"/>
          <p:cNvGrpSpPr/>
          <p:nvPr/>
        </p:nvGrpSpPr>
        <p:grpSpPr>
          <a:xfrm>
            <a:off x="1143000" y="1563840"/>
            <a:ext cx="7524720" cy="4809240"/>
            <a:chOff x="1143000" y="1563840"/>
            <a:chExt cx="7524720" cy="4809240"/>
          </a:xfrm>
        </p:grpSpPr>
        <p:sp>
          <p:nvSpPr>
            <p:cNvPr id="595" name="Rectangle 8"/>
            <p:cNvSpPr/>
            <p:nvPr/>
          </p:nvSpPr>
          <p:spPr>
            <a:xfrm>
              <a:off x="1276200" y="1806480"/>
              <a:ext cx="3729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Rectangle 9"/>
            <p:cNvSpPr/>
            <p:nvPr/>
          </p:nvSpPr>
          <p:spPr>
            <a:xfrm>
              <a:off x="212256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Rectangle 10"/>
            <p:cNvSpPr/>
            <p:nvPr/>
          </p:nvSpPr>
          <p:spPr>
            <a:xfrm>
              <a:off x="281160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Rectangle 11"/>
            <p:cNvSpPr/>
            <p:nvPr/>
          </p:nvSpPr>
          <p:spPr>
            <a:xfrm>
              <a:off x="350208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Rectangle 12"/>
            <p:cNvSpPr/>
            <p:nvPr/>
          </p:nvSpPr>
          <p:spPr>
            <a:xfrm>
              <a:off x="419112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Rectangle 13"/>
            <p:cNvSpPr/>
            <p:nvPr/>
          </p:nvSpPr>
          <p:spPr>
            <a:xfrm>
              <a:off x="487980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Rectangle 14"/>
            <p:cNvSpPr/>
            <p:nvPr/>
          </p:nvSpPr>
          <p:spPr>
            <a:xfrm>
              <a:off x="556884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Rectangle 15"/>
            <p:cNvSpPr/>
            <p:nvPr/>
          </p:nvSpPr>
          <p:spPr>
            <a:xfrm>
              <a:off x="625788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Rectangle 16"/>
            <p:cNvSpPr/>
            <p:nvPr/>
          </p:nvSpPr>
          <p:spPr>
            <a:xfrm>
              <a:off x="694692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Rectangle 17"/>
            <p:cNvSpPr/>
            <p:nvPr/>
          </p:nvSpPr>
          <p:spPr>
            <a:xfrm>
              <a:off x="763596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Rectangle 18"/>
            <p:cNvSpPr/>
            <p:nvPr/>
          </p:nvSpPr>
          <p:spPr>
            <a:xfrm>
              <a:off x="8246520" y="1782720"/>
              <a:ext cx="272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Rectangle 19"/>
            <p:cNvSpPr/>
            <p:nvPr/>
          </p:nvSpPr>
          <p:spPr>
            <a:xfrm>
              <a:off x="1424160" y="20653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Rectangle 20"/>
            <p:cNvSpPr/>
            <p:nvPr/>
          </p:nvSpPr>
          <p:spPr>
            <a:xfrm>
              <a:off x="204732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Rectangle 23"/>
            <p:cNvSpPr/>
            <p:nvPr/>
          </p:nvSpPr>
          <p:spPr>
            <a:xfrm>
              <a:off x="27360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Rectangle 26"/>
            <p:cNvSpPr/>
            <p:nvPr/>
          </p:nvSpPr>
          <p:spPr>
            <a:xfrm>
              <a:off x="342504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Rectangle 29"/>
            <p:cNvSpPr/>
            <p:nvPr/>
          </p:nvSpPr>
          <p:spPr>
            <a:xfrm>
              <a:off x="411408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32"/>
            <p:cNvSpPr/>
            <p:nvPr/>
          </p:nvSpPr>
          <p:spPr>
            <a:xfrm>
              <a:off x="480456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Rectangle 35"/>
            <p:cNvSpPr/>
            <p:nvPr/>
          </p:nvSpPr>
          <p:spPr>
            <a:xfrm>
              <a:off x="54936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Rectangle 38"/>
            <p:cNvSpPr/>
            <p:nvPr/>
          </p:nvSpPr>
          <p:spPr>
            <a:xfrm>
              <a:off x="618264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41"/>
            <p:cNvSpPr/>
            <p:nvPr/>
          </p:nvSpPr>
          <p:spPr>
            <a:xfrm>
              <a:off x="687168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Rectangle 44"/>
            <p:cNvSpPr/>
            <p:nvPr/>
          </p:nvSpPr>
          <p:spPr>
            <a:xfrm>
              <a:off x="756072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Rectangle 47"/>
            <p:cNvSpPr/>
            <p:nvPr/>
          </p:nvSpPr>
          <p:spPr>
            <a:xfrm>
              <a:off x="82494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50"/>
            <p:cNvSpPr/>
            <p:nvPr/>
          </p:nvSpPr>
          <p:spPr>
            <a:xfrm>
              <a:off x="1424160" y="22525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51"/>
            <p:cNvSpPr/>
            <p:nvPr/>
          </p:nvSpPr>
          <p:spPr>
            <a:xfrm>
              <a:off x="204732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54"/>
            <p:cNvSpPr/>
            <p:nvPr/>
          </p:nvSpPr>
          <p:spPr>
            <a:xfrm>
              <a:off x="27360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57"/>
            <p:cNvSpPr/>
            <p:nvPr/>
          </p:nvSpPr>
          <p:spPr>
            <a:xfrm>
              <a:off x="342504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Rectangle 60"/>
            <p:cNvSpPr/>
            <p:nvPr/>
          </p:nvSpPr>
          <p:spPr>
            <a:xfrm>
              <a:off x="411408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63"/>
            <p:cNvSpPr/>
            <p:nvPr/>
          </p:nvSpPr>
          <p:spPr>
            <a:xfrm>
              <a:off x="480456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Rectangle 66"/>
            <p:cNvSpPr/>
            <p:nvPr/>
          </p:nvSpPr>
          <p:spPr>
            <a:xfrm>
              <a:off x="54936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69"/>
            <p:cNvSpPr/>
            <p:nvPr/>
          </p:nvSpPr>
          <p:spPr>
            <a:xfrm>
              <a:off x="618264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Rectangle 72"/>
            <p:cNvSpPr/>
            <p:nvPr/>
          </p:nvSpPr>
          <p:spPr>
            <a:xfrm>
              <a:off x="687168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Rectangle 75"/>
            <p:cNvSpPr/>
            <p:nvPr/>
          </p:nvSpPr>
          <p:spPr>
            <a:xfrm>
              <a:off x="756072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Rectangle 78"/>
            <p:cNvSpPr/>
            <p:nvPr/>
          </p:nvSpPr>
          <p:spPr>
            <a:xfrm>
              <a:off x="82494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Rectangle 81"/>
            <p:cNvSpPr/>
            <p:nvPr/>
          </p:nvSpPr>
          <p:spPr>
            <a:xfrm>
              <a:off x="1424160" y="24400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Rectangle 82"/>
            <p:cNvSpPr/>
            <p:nvPr/>
          </p:nvSpPr>
          <p:spPr>
            <a:xfrm>
              <a:off x="204732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Rectangle 85"/>
            <p:cNvSpPr/>
            <p:nvPr/>
          </p:nvSpPr>
          <p:spPr>
            <a:xfrm>
              <a:off x="27360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Rectangle 88"/>
            <p:cNvSpPr/>
            <p:nvPr/>
          </p:nvSpPr>
          <p:spPr>
            <a:xfrm>
              <a:off x="342504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91"/>
            <p:cNvSpPr/>
            <p:nvPr/>
          </p:nvSpPr>
          <p:spPr>
            <a:xfrm>
              <a:off x="411408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Rectangle 94"/>
            <p:cNvSpPr/>
            <p:nvPr/>
          </p:nvSpPr>
          <p:spPr>
            <a:xfrm>
              <a:off x="480456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Rectangle 97"/>
            <p:cNvSpPr/>
            <p:nvPr/>
          </p:nvSpPr>
          <p:spPr>
            <a:xfrm>
              <a:off x="54936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Rectangle 100"/>
            <p:cNvSpPr/>
            <p:nvPr/>
          </p:nvSpPr>
          <p:spPr>
            <a:xfrm>
              <a:off x="618264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Rectangle 103"/>
            <p:cNvSpPr/>
            <p:nvPr/>
          </p:nvSpPr>
          <p:spPr>
            <a:xfrm>
              <a:off x="687168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Rectangle 106"/>
            <p:cNvSpPr/>
            <p:nvPr/>
          </p:nvSpPr>
          <p:spPr>
            <a:xfrm>
              <a:off x="756072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Rectangle 109"/>
            <p:cNvSpPr/>
            <p:nvPr/>
          </p:nvSpPr>
          <p:spPr>
            <a:xfrm>
              <a:off x="82494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Rectangle 112"/>
            <p:cNvSpPr/>
            <p:nvPr/>
          </p:nvSpPr>
          <p:spPr>
            <a:xfrm>
              <a:off x="1424160" y="26272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Rectangle 113"/>
            <p:cNvSpPr/>
            <p:nvPr/>
          </p:nvSpPr>
          <p:spPr>
            <a:xfrm>
              <a:off x="204732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116"/>
            <p:cNvSpPr/>
            <p:nvPr/>
          </p:nvSpPr>
          <p:spPr>
            <a:xfrm>
              <a:off x="27360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Rectangle 119"/>
            <p:cNvSpPr/>
            <p:nvPr/>
          </p:nvSpPr>
          <p:spPr>
            <a:xfrm>
              <a:off x="342504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Rectangle 122"/>
            <p:cNvSpPr/>
            <p:nvPr/>
          </p:nvSpPr>
          <p:spPr>
            <a:xfrm>
              <a:off x="411408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Rectangle 125"/>
            <p:cNvSpPr/>
            <p:nvPr/>
          </p:nvSpPr>
          <p:spPr>
            <a:xfrm>
              <a:off x="480456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Rectangle 128"/>
            <p:cNvSpPr/>
            <p:nvPr/>
          </p:nvSpPr>
          <p:spPr>
            <a:xfrm>
              <a:off x="54936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3.465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Rectangle 131"/>
            <p:cNvSpPr/>
            <p:nvPr/>
          </p:nvSpPr>
          <p:spPr>
            <a:xfrm>
              <a:off x="618264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Rectangle 134"/>
            <p:cNvSpPr/>
            <p:nvPr/>
          </p:nvSpPr>
          <p:spPr>
            <a:xfrm>
              <a:off x="687168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Rectangle 137"/>
            <p:cNvSpPr/>
            <p:nvPr/>
          </p:nvSpPr>
          <p:spPr>
            <a:xfrm>
              <a:off x="756072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3.240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Rectangle 140"/>
            <p:cNvSpPr/>
            <p:nvPr/>
          </p:nvSpPr>
          <p:spPr>
            <a:xfrm>
              <a:off x="82494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143"/>
            <p:cNvSpPr/>
            <p:nvPr/>
          </p:nvSpPr>
          <p:spPr>
            <a:xfrm>
              <a:off x="1424160" y="28144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Rectangle 144"/>
            <p:cNvSpPr/>
            <p:nvPr/>
          </p:nvSpPr>
          <p:spPr>
            <a:xfrm>
              <a:off x="204732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Rectangle 147"/>
            <p:cNvSpPr/>
            <p:nvPr/>
          </p:nvSpPr>
          <p:spPr>
            <a:xfrm>
              <a:off x="27360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150"/>
            <p:cNvSpPr/>
            <p:nvPr/>
          </p:nvSpPr>
          <p:spPr>
            <a:xfrm>
              <a:off x="342504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Rectangle 153"/>
            <p:cNvSpPr/>
            <p:nvPr/>
          </p:nvSpPr>
          <p:spPr>
            <a:xfrm>
              <a:off x="411408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Rectangle 156"/>
            <p:cNvSpPr/>
            <p:nvPr/>
          </p:nvSpPr>
          <p:spPr>
            <a:xfrm>
              <a:off x="480456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159"/>
            <p:cNvSpPr/>
            <p:nvPr/>
          </p:nvSpPr>
          <p:spPr>
            <a:xfrm>
              <a:off x="54936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Rectangle 162"/>
            <p:cNvSpPr/>
            <p:nvPr/>
          </p:nvSpPr>
          <p:spPr>
            <a:xfrm>
              <a:off x="618264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Rectangle 165"/>
            <p:cNvSpPr/>
            <p:nvPr/>
          </p:nvSpPr>
          <p:spPr>
            <a:xfrm>
              <a:off x="687168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3.993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Rectangle 168"/>
            <p:cNvSpPr/>
            <p:nvPr/>
          </p:nvSpPr>
          <p:spPr>
            <a:xfrm>
              <a:off x="756072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3.890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171"/>
            <p:cNvSpPr/>
            <p:nvPr/>
          </p:nvSpPr>
          <p:spPr>
            <a:xfrm>
              <a:off x="82494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Rectangle 174"/>
            <p:cNvSpPr/>
            <p:nvPr/>
          </p:nvSpPr>
          <p:spPr>
            <a:xfrm>
              <a:off x="1424160" y="30733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175"/>
            <p:cNvSpPr/>
            <p:nvPr/>
          </p:nvSpPr>
          <p:spPr>
            <a:xfrm>
              <a:off x="204732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5.417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Rectangle 178"/>
            <p:cNvSpPr/>
            <p:nvPr/>
          </p:nvSpPr>
          <p:spPr>
            <a:xfrm>
              <a:off x="27360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Rectangle 181"/>
            <p:cNvSpPr/>
            <p:nvPr/>
          </p:nvSpPr>
          <p:spPr>
            <a:xfrm>
              <a:off x="342504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Rectangle 184"/>
            <p:cNvSpPr/>
            <p:nvPr/>
          </p:nvSpPr>
          <p:spPr>
            <a:xfrm>
              <a:off x="411408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5.158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Rectangle 187"/>
            <p:cNvSpPr/>
            <p:nvPr/>
          </p:nvSpPr>
          <p:spPr>
            <a:xfrm>
              <a:off x="480456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190"/>
            <p:cNvSpPr/>
            <p:nvPr/>
          </p:nvSpPr>
          <p:spPr>
            <a:xfrm>
              <a:off x="54936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Rectangle 193"/>
            <p:cNvSpPr/>
            <p:nvPr/>
          </p:nvSpPr>
          <p:spPr>
            <a:xfrm>
              <a:off x="618264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4.767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Rectangle 196"/>
            <p:cNvSpPr/>
            <p:nvPr/>
          </p:nvSpPr>
          <p:spPr>
            <a:xfrm>
              <a:off x="687168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4.623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Rectangle 199"/>
            <p:cNvSpPr/>
            <p:nvPr/>
          </p:nvSpPr>
          <p:spPr>
            <a:xfrm>
              <a:off x="756072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Rectangle 202"/>
            <p:cNvSpPr/>
            <p:nvPr/>
          </p:nvSpPr>
          <p:spPr>
            <a:xfrm>
              <a:off x="82494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Rectangle 205"/>
            <p:cNvSpPr/>
            <p:nvPr/>
          </p:nvSpPr>
          <p:spPr>
            <a:xfrm>
              <a:off x="1424160" y="32608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Rectangle 206"/>
            <p:cNvSpPr/>
            <p:nvPr/>
          </p:nvSpPr>
          <p:spPr>
            <a:xfrm>
              <a:off x="204732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210"/>
            <p:cNvSpPr/>
            <p:nvPr/>
          </p:nvSpPr>
          <p:spPr>
            <a:xfrm>
              <a:off x="2738880" y="326088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Rectangle 213"/>
            <p:cNvSpPr/>
            <p:nvPr/>
          </p:nvSpPr>
          <p:spPr>
            <a:xfrm>
              <a:off x="342504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216"/>
            <p:cNvSpPr/>
            <p:nvPr/>
          </p:nvSpPr>
          <p:spPr>
            <a:xfrm>
              <a:off x="411408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5.893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Rectangle 219"/>
            <p:cNvSpPr/>
            <p:nvPr/>
          </p:nvSpPr>
          <p:spPr>
            <a:xfrm>
              <a:off x="480456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222"/>
            <p:cNvSpPr/>
            <p:nvPr/>
          </p:nvSpPr>
          <p:spPr>
            <a:xfrm>
              <a:off x="549360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Rectangle 225"/>
            <p:cNvSpPr/>
            <p:nvPr/>
          </p:nvSpPr>
          <p:spPr>
            <a:xfrm>
              <a:off x="618264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228"/>
            <p:cNvSpPr/>
            <p:nvPr/>
          </p:nvSpPr>
          <p:spPr>
            <a:xfrm>
              <a:off x="687168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231"/>
            <p:cNvSpPr/>
            <p:nvPr/>
          </p:nvSpPr>
          <p:spPr>
            <a:xfrm>
              <a:off x="756072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234"/>
            <p:cNvSpPr/>
            <p:nvPr/>
          </p:nvSpPr>
          <p:spPr>
            <a:xfrm>
              <a:off x="824940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4.868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Rectangle 237"/>
            <p:cNvSpPr/>
            <p:nvPr/>
          </p:nvSpPr>
          <p:spPr>
            <a:xfrm>
              <a:off x="1424160" y="34480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Rectangle 238"/>
            <p:cNvSpPr/>
            <p:nvPr/>
          </p:nvSpPr>
          <p:spPr>
            <a:xfrm>
              <a:off x="204732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Rectangle 241"/>
            <p:cNvSpPr/>
            <p:nvPr/>
          </p:nvSpPr>
          <p:spPr>
            <a:xfrm>
              <a:off x="27360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Rectangle 244"/>
            <p:cNvSpPr/>
            <p:nvPr/>
          </p:nvSpPr>
          <p:spPr>
            <a:xfrm>
              <a:off x="342504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Rectangle 247"/>
            <p:cNvSpPr/>
            <p:nvPr/>
          </p:nvSpPr>
          <p:spPr>
            <a:xfrm>
              <a:off x="411408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Rectangle 250"/>
            <p:cNvSpPr/>
            <p:nvPr/>
          </p:nvSpPr>
          <p:spPr>
            <a:xfrm>
              <a:off x="480456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Rectangle 253"/>
            <p:cNvSpPr/>
            <p:nvPr/>
          </p:nvSpPr>
          <p:spPr>
            <a:xfrm>
              <a:off x="54936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Rectangle 256"/>
            <p:cNvSpPr/>
            <p:nvPr/>
          </p:nvSpPr>
          <p:spPr>
            <a:xfrm>
              <a:off x="618264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Rectangle 259"/>
            <p:cNvSpPr/>
            <p:nvPr/>
          </p:nvSpPr>
          <p:spPr>
            <a:xfrm>
              <a:off x="687168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262"/>
            <p:cNvSpPr/>
            <p:nvPr/>
          </p:nvSpPr>
          <p:spPr>
            <a:xfrm>
              <a:off x="756072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Rectangle 265"/>
            <p:cNvSpPr/>
            <p:nvPr/>
          </p:nvSpPr>
          <p:spPr>
            <a:xfrm>
              <a:off x="82494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268"/>
            <p:cNvSpPr/>
            <p:nvPr/>
          </p:nvSpPr>
          <p:spPr>
            <a:xfrm>
              <a:off x="1424160" y="36352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269"/>
            <p:cNvSpPr/>
            <p:nvPr/>
          </p:nvSpPr>
          <p:spPr>
            <a:xfrm>
              <a:off x="204732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272"/>
            <p:cNvSpPr/>
            <p:nvPr/>
          </p:nvSpPr>
          <p:spPr>
            <a:xfrm>
              <a:off x="27360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275"/>
            <p:cNvSpPr/>
            <p:nvPr/>
          </p:nvSpPr>
          <p:spPr>
            <a:xfrm>
              <a:off x="342504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278"/>
            <p:cNvSpPr/>
            <p:nvPr/>
          </p:nvSpPr>
          <p:spPr>
            <a:xfrm>
              <a:off x="411408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Rectangle 281"/>
            <p:cNvSpPr/>
            <p:nvPr/>
          </p:nvSpPr>
          <p:spPr>
            <a:xfrm>
              <a:off x="480456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Rectangle 284"/>
            <p:cNvSpPr/>
            <p:nvPr/>
          </p:nvSpPr>
          <p:spPr>
            <a:xfrm>
              <a:off x="54936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Rectangle 287"/>
            <p:cNvSpPr/>
            <p:nvPr/>
          </p:nvSpPr>
          <p:spPr>
            <a:xfrm>
              <a:off x="618264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Rectangle 290"/>
            <p:cNvSpPr/>
            <p:nvPr/>
          </p:nvSpPr>
          <p:spPr>
            <a:xfrm>
              <a:off x="687168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Rectangle 293"/>
            <p:cNvSpPr/>
            <p:nvPr/>
          </p:nvSpPr>
          <p:spPr>
            <a:xfrm>
              <a:off x="756072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296"/>
            <p:cNvSpPr/>
            <p:nvPr/>
          </p:nvSpPr>
          <p:spPr>
            <a:xfrm>
              <a:off x="82494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Rectangle 299"/>
            <p:cNvSpPr/>
            <p:nvPr/>
          </p:nvSpPr>
          <p:spPr>
            <a:xfrm>
              <a:off x="1386000" y="3822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300"/>
            <p:cNvSpPr/>
            <p:nvPr/>
          </p:nvSpPr>
          <p:spPr>
            <a:xfrm>
              <a:off x="204732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Rectangle 303"/>
            <p:cNvSpPr/>
            <p:nvPr/>
          </p:nvSpPr>
          <p:spPr>
            <a:xfrm>
              <a:off x="27360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Rectangle 306"/>
            <p:cNvSpPr/>
            <p:nvPr/>
          </p:nvSpPr>
          <p:spPr>
            <a:xfrm>
              <a:off x="3431880" y="3822840"/>
              <a:ext cx="335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Rectangle 309"/>
            <p:cNvSpPr/>
            <p:nvPr/>
          </p:nvSpPr>
          <p:spPr>
            <a:xfrm>
              <a:off x="411408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Rectangle 312"/>
            <p:cNvSpPr/>
            <p:nvPr/>
          </p:nvSpPr>
          <p:spPr>
            <a:xfrm>
              <a:off x="480456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Rectangle 315"/>
            <p:cNvSpPr/>
            <p:nvPr/>
          </p:nvSpPr>
          <p:spPr>
            <a:xfrm>
              <a:off x="54936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Rectangle 318"/>
            <p:cNvSpPr/>
            <p:nvPr/>
          </p:nvSpPr>
          <p:spPr>
            <a:xfrm>
              <a:off x="618264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Rectangle 321"/>
            <p:cNvSpPr/>
            <p:nvPr/>
          </p:nvSpPr>
          <p:spPr>
            <a:xfrm>
              <a:off x="687168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Rectangle 324"/>
            <p:cNvSpPr/>
            <p:nvPr/>
          </p:nvSpPr>
          <p:spPr>
            <a:xfrm>
              <a:off x="756072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Rectangle 327"/>
            <p:cNvSpPr/>
            <p:nvPr/>
          </p:nvSpPr>
          <p:spPr>
            <a:xfrm>
              <a:off x="82494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330"/>
            <p:cNvSpPr/>
            <p:nvPr/>
          </p:nvSpPr>
          <p:spPr>
            <a:xfrm>
              <a:off x="1388880" y="4081320"/>
              <a:ext cx="148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331"/>
            <p:cNvSpPr/>
            <p:nvPr/>
          </p:nvSpPr>
          <p:spPr>
            <a:xfrm>
              <a:off x="204732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Rectangle 334"/>
            <p:cNvSpPr/>
            <p:nvPr/>
          </p:nvSpPr>
          <p:spPr>
            <a:xfrm>
              <a:off x="27360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Rectangle 337"/>
            <p:cNvSpPr/>
            <p:nvPr/>
          </p:nvSpPr>
          <p:spPr>
            <a:xfrm>
              <a:off x="342504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Rectangle 340"/>
            <p:cNvSpPr/>
            <p:nvPr/>
          </p:nvSpPr>
          <p:spPr>
            <a:xfrm>
              <a:off x="411408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Rectangle 343"/>
            <p:cNvSpPr/>
            <p:nvPr/>
          </p:nvSpPr>
          <p:spPr>
            <a:xfrm>
              <a:off x="480456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Rectangle 346"/>
            <p:cNvSpPr/>
            <p:nvPr/>
          </p:nvSpPr>
          <p:spPr>
            <a:xfrm>
              <a:off x="54936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7.887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Rectangle 349"/>
            <p:cNvSpPr/>
            <p:nvPr/>
          </p:nvSpPr>
          <p:spPr>
            <a:xfrm>
              <a:off x="618264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Rectangle 352"/>
            <p:cNvSpPr/>
            <p:nvPr/>
          </p:nvSpPr>
          <p:spPr>
            <a:xfrm>
              <a:off x="687168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Rectangle 355"/>
            <p:cNvSpPr/>
            <p:nvPr/>
          </p:nvSpPr>
          <p:spPr>
            <a:xfrm>
              <a:off x="756072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Rectangle 358"/>
            <p:cNvSpPr/>
            <p:nvPr/>
          </p:nvSpPr>
          <p:spPr>
            <a:xfrm>
              <a:off x="82494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Rectangle 361"/>
            <p:cNvSpPr/>
            <p:nvPr/>
          </p:nvSpPr>
          <p:spPr>
            <a:xfrm>
              <a:off x="1386000" y="42688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Rectangle 362"/>
            <p:cNvSpPr/>
            <p:nvPr/>
          </p:nvSpPr>
          <p:spPr>
            <a:xfrm>
              <a:off x="204732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Rectangle 365"/>
            <p:cNvSpPr/>
            <p:nvPr/>
          </p:nvSpPr>
          <p:spPr>
            <a:xfrm>
              <a:off x="27360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Rectangle 368"/>
            <p:cNvSpPr/>
            <p:nvPr/>
          </p:nvSpPr>
          <p:spPr>
            <a:xfrm>
              <a:off x="342504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Rectangle 371"/>
            <p:cNvSpPr/>
            <p:nvPr/>
          </p:nvSpPr>
          <p:spPr>
            <a:xfrm>
              <a:off x="4116960" y="426888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Rectangle 374"/>
            <p:cNvSpPr/>
            <p:nvPr/>
          </p:nvSpPr>
          <p:spPr>
            <a:xfrm>
              <a:off x="480456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Rectangle 377"/>
            <p:cNvSpPr/>
            <p:nvPr/>
          </p:nvSpPr>
          <p:spPr>
            <a:xfrm>
              <a:off x="54936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Rectangle 380"/>
            <p:cNvSpPr/>
            <p:nvPr/>
          </p:nvSpPr>
          <p:spPr>
            <a:xfrm>
              <a:off x="618264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Rectangle 383"/>
            <p:cNvSpPr/>
            <p:nvPr/>
          </p:nvSpPr>
          <p:spPr>
            <a:xfrm>
              <a:off x="687168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7.536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Rectangle 386"/>
            <p:cNvSpPr/>
            <p:nvPr/>
          </p:nvSpPr>
          <p:spPr>
            <a:xfrm>
              <a:off x="756072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Rectangle 389"/>
            <p:cNvSpPr/>
            <p:nvPr/>
          </p:nvSpPr>
          <p:spPr>
            <a:xfrm>
              <a:off x="82494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Rectangle 392"/>
            <p:cNvSpPr/>
            <p:nvPr/>
          </p:nvSpPr>
          <p:spPr>
            <a:xfrm>
              <a:off x="1386000" y="44560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Rectangle 393"/>
            <p:cNvSpPr/>
            <p:nvPr/>
          </p:nvSpPr>
          <p:spPr>
            <a:xfrm>
              <a:off x="1969200" y="44560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396"/>
            <p:cNvSpPr/>
            <p:nvPr/>
          </p:nvSpPr>
          <p:spPr>
            <a:xfrm>
              <a:off x="2658240" y="44560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399"/>
            <p:cNvSpPr/>
            <p:nvPr/>
          </p:nvSpPr>
          <p:spPr>
            <a:xfrm>
              <a:off x="342504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Rectangle 402"/>
            <p:cNvSpPr/>
            <p:nvPr/>
          </p:nvSpPr>
          <p:spPr>
            <a:xfrm>
              <a:off x="411408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405"/>
            <p:cNvSpPr/>
            <p:nvPr/>
          </p:nvSpPr>
          <p:spPr>
            <a:xfrm>
              <a:off x="480456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Rectangle 408"/>
            <p:cNvSpPr/>
            <p:nvPr/>
          </p:nvSpPr>
          <p:spPr>
            <a:xfrm>
              <a:off x="549360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412"/>
            <p:cNvSpPr/>
            <p:nvPr/>
          </p:nvSpPr>
          <p:spPr>
            <a:xfrm>
              <a:off x="618264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Rectangle 415"/>
            <p:cNvSpPr/>
            <p:nvPr/>
          </p:nvSpPr>
          <p:spPr>
            <a:xfrm>
              <a:off x="687168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418"/>
            <p:cNvSpPr/>
            <p:nvPr/>
          </p:nvSpPr>
          <p:spPr>
            <a:xfrm>
              <a:off x="756072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421"/>
            <p:cNvSpPr/>
            <p:nvPr/>
          </p:nvSpPr>
          <p:spPr>
            <a:xfrm>
              <a:off x="824940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Rectangle 424"/>
            <p:cNvSpPr/>
            <p:nvPr/>
          </p:nvSpPr>
          <p:spPr>
            <a:xfrm>
              <a:off x="1386000" y="46432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Rectangle 425"/>
            <p:cNvSpPr/>
            <p:nvPr/>
          </p:nvSpPr>
          <p:spPr>
            <a:xfrm>
              <a:off x="1972440" y="464328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Rectangle 428"/>
            <p:cNvSpPr/>
            <p:nvPr/>
          </p:nvSpPr>
          <p:spPr>
            <a:xfrm>
              <a:off x="265824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431"/>
            <p:cNvSpPr/>
            <p:nvPr/>
          </p:nvSpPr>
          <p:spPr>
            <a:xfrm>
              <a:off x="334728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Rectangle 434"/>
            <p:cNvSpPr/>
            <p:nvPr/>
          </p:nvSpPr>
          <p:spPr>
            <a:xfrm>
              <a:off x="403632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437"/>
            <p:cNvSpPr/>
            <p:nvPr/>
          </p:nvSpPr>
          <p:spPr>
            <a:xfrm>
              <a:off x="480456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Rectangle 440"/>
            <p:cNvSpPr/>
            <p:nvPr/>
          </p:nvSpPr>
          <p:spPr>
            <a:xfrm>
              <a:off x="549360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Rectangle 443"/>
            <p:cNvSpPr/>
            <p:nvPr/>
          </p:nvSpPr>
          <p:spPr>
            <a:xfrm>
              <a:off x="618264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Rectangle 446"/>
            <p:cNvSpPr/>
            <p:nvPr/>
          </p:nvSpPr>
          <p:spPr>
            <a:xfrm>
              <a:off x="687168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Rectangle 449"/>
            <p:cNvSpPr/>
            <p:nvPr/>
          </p:nvSpPr>
          <p:spPr>
            <a:xfrm>
              <a:off x="756072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Rectangle 452"/>
            <p:cNvSpPr/>
            <p:nvPr/>
          </p:nvSpPr>
          <p:spPr>
            <a:xfrm>
              <a:off x="824940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Rectangle 455"/>
            <p:cNvSpPr/>
            <p:nvPr/>
          </p:nvSpPr>
          <p:spPr>
            <a:xfrm>
              <a:off x="1386000" y="4830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Rectangle 456"/>
            <p:cNvSpPr/>
            <p:nvPr/>
          </p:nvSpPr>
          <p:spPr>
            <a:xfrm>
              <a:off x="1972440" y="483084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Rectangle 459"/>
            <p:cNvSpPr/>
            <p:nvPr/>
          </p:nvSpPr>
          <p:spPr>
            <a:xfrm>
              <a:off x="2661480" y="483084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11.517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Rectangle 462"/>
            <p:cNvSpPr/>
            <p:nvPr/>
          </p:nvSpPr>
          <p:spPr>
            <a:xfrm>
              <a:off x="3354120" y="4830840"/>
              <a:ext cx="413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11.118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Rectangle 465"/>
            <p:cNvSpPr/>
            <p:nvPr/>
          </p:nvSpPr>
          <p:spPr>
            <a:xfrm>
              <a:off x="4036320" y="48308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Rectangle 468"/>
            <p:cNvSpPr/>
            <p:nvPr/>
          </p:nvSpPr>
          <p:spPr>
            <a:xfrm>
              <a:off x="4725360" y="48308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Rectangle 471"/>
            <p:cNvSpPr/>
            <p:nvPr/>
          </p:nvSpPr>
          <p:spPr>
            <a:xfrm>
              <a:off x="549360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Rectangle 474"/>
            <p:cNvSpPr/>
            <p:nvPr/>
          </p:nvSpPr>
          <p:spPr>
            <a:xfrm>
              <a:off x="618264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Rectangle 477"/>
            <p:cNvSpPr/>
            <p:nvPr/>
          </p:nvSpPr>
          <p:spPr>
            <a:xfrm>
              <a:off x="687168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Rectangle 480"/>
            <p:cNvSpPr/>
            <p:nvPr/>
          </p:nvSpPr>
          <p:spPr>
            <a:xfrm>
              <a:off x="756072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Rectangle 483"/>
            <p:cNvSpPr/>
            <p:nvPr/>
          </p:nvSpPr>
          <p:spPr>
            <a:xfrm>
              <a:off x="824940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Rectangle 486"/>
            <p:cNvSpPr/>
            <p:nvPr/>
          </p:nvSpPr>
          <p:spPr>
            <a:xfrm>
              <a:off x="1386000" y="50180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Rectangle 487"/>
            <p:cNvSpPr/>
            <p:nvPr/>
          </p:nvSpPr>
          <p:spPr>
            <a:xfrm>
              <a:off x="196920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Rectangle 490"/>
            <p:cNvSpPr/>
            <p:nvPr/>
          </p:nvSpPr>
          <p:spPr>
            <a:xfrm>
              <a:off x="265824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Rectangle 493"/>
            <p:cNvSpPr/>
            <p:nvPr/>
          </p:nvSpPr>
          <p:spPr>
            <a:xfrm>
              <a:off x="334728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13.590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Rectangle 496"/>
            <p:cNvSpPr/>
            <p:nvPr/>
          </p:nvSpPr>
          <p:spPr>
            <a:xfrm>
              <a:off x="403632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13.008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Rectangle 499"/>
            <p:cNvSpPr/>
            <p:nvPr/>
          </p:nvSpPr>
          <p:spPr>
            <a:xfrm>
              <a:off x="472536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Rectangle 502"/>
            <p:cNvSpPr/>
            <p:nvPr/>
          </p:nvSpPr>
          <p:spPr>
            <a:xfrm>
              <a:off x="5417640" y="501804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11.470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Rectangle 505"/>
            <p:cNvSpPr/>
            <p:nvPr/>
          </p:nvSpPr>
          <p:spPr>
            <a:xfrm>
              <a:off x="610308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Rectangle 508"/>
            <p:cNvSpPr/>
            <p:nvPr/>
          </p:nvSpPr>
          <p:spPr>
            <a:xfrm>
              <a:off x="687168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Rectangle 511"/>
            <p:cNvSpPr/>
            <p:nvPr/>
          </p:nvSpPr>
          <p:spPr>
            <a:xfrm>
              <a:off x="756072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Rectangle 514"/>
            <p:cNvSpPr/>
            <p:nvPr/>
          </p:nvSpPr>
          <p:spPr>
            <a:xfrm>
              <a:off x="824940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Rectangle 517"/>
            <p:cNvSpPr/>
            <p:nvPr/>
          </p:nvSpPr>
          <p:spPr>
            <a:xfrm>
              <a:off x="1386000" y="52689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Rectangle 518"/>
            <p:cNvSpPr/>
            <p:nvPr/>
          </p:nvSpPr>
          <p:spPr>
            <a:xfrm>
              <a:off x="196920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Rectangle 521"/>
            <p:cNvSpPr/>
            <p:nvPr/>
          </p:nvSpPr>
          <p:spPr>
            <a:xfrm>
              <a:off x="265824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Rectangle 524"/>
            <p:cNvSpPr/>
            <p:nvPr/>
          </p:nvSpPr>
          <p:spPr>
            <a:xfrm>
              <a:off x="334728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15.622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Rectangle 527"/>
            <p:cNvSpPr/>
            <p:nvPr/>
          </p:nvSpPr>
          <p:spPr>
            <a:xfrm>
              <a:off x="403632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Rectangle 530"/>
            <p:cNvSpPr/>
            <p:nvPr/>
          </p:nvSpPr>
          <p:spPr>
            <a:xfrm>
              <a:off x="472536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533"/>
            <p:cNvSpPr/>
            <p:nvPr/>
          </p:nvSpPr>
          <p:spPr>
            <a:xfrm>
              <a:off x="541440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Rectangle 536"/>
            <p:cNvSpPr/>
            <p:nvPr/>
          </p:nvSpPr>
          <p:spPr>
            <a:xfrm>
              <a:off x="6106320" y="526896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Rectangle 539"/>
            <p:cNvSpPr/>
            <p:nvPr/>
          </p:nvSpPr>
          <p:spPr>
            <a:xfrm>
              <a:off x="679392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Rectangle 542"/>
            <p:cNvSpPr/>
            <p:nvPr/>
          </p:nvSpPr>
          <p:spPr>
            <a:xfrm>
              <a:off x="7560720" y="526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Rectangle 545"/>
            <p:cNvSpPr/>
            <p:nvPr/>
          </p:nvSpPr>
          <p:spPr>
            <a:xfrm>
              <a:off x="8249400" y="526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Rectangle 548"/>
            <p:cNvSpPr/>
            <p:nvPr/>
          </p:nvSpPr>
          <p:spPr>
            <a:xfrm>
              <a:off x="1386000" y="54561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549"/>
            <p:cNvSpPr/>
            <p:nvPr/>
          </p:nvSpPr>
          <p:spPr>
            <a:xfrm>
              <a:off x="19692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19.600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Rectangle 552"/>
            <p:cNvSpPr/>
            <p:nvPr/>
          </p:nvSpPr>
          <p:spPr>
            <a:xfrm>
              <a:off x="265824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18.392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Rectangle 555"/>
            <p:cNvSpPr/>
            <p:nvPr/>
          </p:nvSpPr>
          <p:spPr>
            <a:xfrm>
              <a:off x="334728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17.292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558"/>
            <p:cNvSpPr/>
            <p:nvPr/>
          </p:nvSpPr>
          <p:spPr>
            <a:xfrm>
              <a:off x="403632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Rectangle 561"/>
            <p:cNvSpPr/>
            <p:nvPr/>
          </p:nvSpPr>
          <p:spPr>
            <a:xfrm>
              <a:off x="472536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15.372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Rectangle 564"/>
            <p:cNvSpPr/>
            <p:nvPr/>
          </p:nvSpPr>
          <p:spPr>
            <a:xfrm>
              <a:off x="54144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13.765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Rectangle 567"/>
            <p:cNvSpPr/>
            <p:nvPr/>
          </p:nvSpPr>
          <p:spPr>
            <a:xfrm>
              <a:off x="610308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Rectangle 570"/>
            <p:cNvSpPr/>
            <p:nvPr/>
          </p:nvSpPr>
          <p:spPr>
            <a:xfrm>
              <a:off x="6797160" y="545616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Rectangle 573"/>
            <p:cNvSpPr/>
            <p:nvPr/>
          </p:nvSpPr>
          <p:spPr>
            <a:xfrm>
              <a:off x="74826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Rectangle 576"/>
            <p:cNvSpPr/>
            <p:nvPr/>
          </p:nvSpPr>
          <p:spPr>
            <a:xfrm>
              <a:off x="8249400" y="54561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9.427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Rectangle 579"/>
            <p:cNvSpPr/>
            <p:nvPr/>
          </p:nvSpPr>
          <p:spPr>
            <a:xfrm>
              <a:off x="1386000" y="56437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Rectangle 580"/>
            <p:cNvSpPr/>
            <p:nvPr/>
          </p:nvSpPr>
          <p:spPr>
            <a:xfrm>
              <a:off x="19692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Rectangle 583"/>
            <p:cNvSpPr/>
            <p:nvPr/>
          </p:nvSpPr>
          <p:spPr>
            <a:xfrm>
              <a:off x="265824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20.001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Rectangle 586"/>
            <p:cNvSpPr/>
            <p:nvPr/>
          </p:nvSpPr>
          <p:spPr>
            <a:xfrm>
              <a:off x="334728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18.665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Rectangle 589"/>
            <p:cNvSpPr/>
            <p:nvPr/>
          </p:nvSpPr>
          <p:spPr>
            <a:xfrm>
              <a:off x="403632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Rectangle 592"/>
            <p:cNvSpPr/>
            <p:nvPr/>
          </p:nvSpPr>
          <p:spPr>
            <a:xfrm>
              <a:off x="472536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Rectangle 595"/>
            <p:cNvSpPr/>
            <p:nvPr/>
          </p:nvSpPr>
          <p:spPr>
            <a:xfrm>
              <a:off x="54144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14.498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Rectangle 598"/>
            <p:cNvSpPr/>
            <p:nvPr/>
          </p:nvSpPr>
          <p:spPr>
            <a:xfrm>
              <a:off x="610308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12.948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Rectangle 601"/>
            <p:cNvSpPr/>
            <p:nvPr/>
          </p:nvSpPr>
          <p:spPr>
            <a:xfrm>
              <a:off x="6797160" y="564372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Rectangle 604"/>
            <p:cNvSpPr/>
            <p:nvPr/>
          </p:nvSpPr>
          <p:spPr>
            <a:xfrm>
              <a:off x="74826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Rectangle 607"/>
            <p:cNvSpPr/>
            <p:nvPr/>
          </p:nvSpPr>
          <p:spPr>
            <a:xfrm>
              <a:off x="8249400" y="56437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Rectangle 611"/>
            <p:cNvSpPr/>
            <p:nvPr/>
          </p:nvSpPr>
          <p:spPr>
            <a:xfrm>
              <a:off x="1386000" y="58309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Rectangle 612"/>
            <p:cNvSpPr/>
            <p:nvPr/>
          </p:nvSpPr>
          <p:spPr>
            <a:xfrm>
              <a:off x="1972440" y="583092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Rectangle 615"/>
            <p:cNvSpPr/>
            <p:nvPr/>
          </p:nvSpPr>
          <p:spPr>
            <a:xfrm>
              <a:off x="265824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Rectangle 618"/>
            <p:cNvSpPr/>
            <p:nvPr/>
          </p:nvSpPr>
          <p:spPr>
            <a:xfrm>
              <a:off x="334728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Rectangle 621"/>
            <p:cNvSpPr/>
            <p:nvPr/>
          </p:nvSpPr>
          <p:spPr>
            <a:xfrm>
              <a:off x="403632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Rectangle 624"/>
            <p:cNvSpPr/>
            <p:nvPr/>
          </p:nvSpPr>
          <p:spPr>
            <a:xfrm>
              <a:off x="472536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17.159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Rectangle 627"/>
            <p:cNvSpPr/>
            <p:nvPr/>
          </p:nvSpPr>
          <p:spPr>
            <a:xfrm>
              <a:off x="541440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15.046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Rectangle 630"/>
            <p:cNvSpPr/>
            <p:nvPr/>
          </p:nvSpPr>
          <p:spPr>
            <a:xfrm>
              <a:off x="610308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13.332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Rectangle 633"/>
            <p:cNvSpPr/>
            <p:nvPr/>
          </p:nvSpPr>
          <p:spPr>
            <a:xfrm>
              <a:off x="6797160" y="5830920"/>
              <a:ext cx="420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Rectangle 636"/>
            <p:cNvSpPr/>
            <p:nvPr/>
          </p:nvSpPr>
          <p:spPr>
            <a:xfrm>
              <a:off x="748260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Rectangle 639"/>
            <p:cNvSpPr/>
            <p:nvPr/>
          </p:nvSpPr>
          <p:spPr>
            <a:xfrm>
              <a:off x="8249400" y="58309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Rectangle 642"/>
            <p:cNvSpPr/>
            <p:nvPr/>
          </p:nvSpPr>
          <p:spPr>
            <a:xfrm>
              <a:off x="1386000" y="60181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Rectangle 643"/>
            <p:cNvSpPr/>
            <p:nvPr/>
          </p:nvSpPr>
          <p:spPr>
            <a:xfrm>
              <a:off x="19692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24.519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Rectangle 646"/>
            <p:cNvSpPr/>
            <p:nvPr/>
          </p:nvSpPr>
          <p:spPr>
            <a:xfrm>
              <a:off x="265824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22.495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Rectangle 649"/>
            <p:cNvSpPr/>
            <p:nvPr/>
          </p:nvSpPr>
          <p:spPr>
            <a:xfrm>
              <a:off x="334728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20.720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Rectangle 652"/>
            <p:cNvSpPr/>
            <p:nvPr/>
          </p:nvSpPr>
          <p:spPr>
            <a:xfrm>
              <a:off x="403632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Rectangle 655"/>
            <p:cNvSpPr/>
            <p:nvPr/>
          </p:nvSpPr>
          <p:spPr>
            <a:xfrm>
              <a:off x="472536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17.774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Rectangle 658"/>
            <p:cNvSpPr/>
            <p:nvPr/>
          </p:nvSpPr>
          <p:spPr>
            <a:xfrm>
              <a:off x="54144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Rectangle 661"/>
            <p:cNvSpPr/>
            <p:nvPr/>
          </p:nvSpPr>
          <p:spPr>
            <a:xfrm>
              <a:off x="610308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Rectangle 664"/>
            <p:cNvSpPr/>
            <p:nvPr/>
          </p:nvSpPr>
          <p:spPr>
            <a:xfrm>
              <a:off x="679392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Rectangle 667"/>
            <p:cNvSpPr/>
            <p:nvPr/>
          </p:nvSpPr>
          <p:spPr>
            <a:xfrm>
              <a:off x="74826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10.881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Rectangle 670"/>
            <p:cNvSpPr/>
            <p:nvPr/>
          </p:nvSpPr>
          <p:spPr>
            <a:xfrm>
              <a:off x="8249400" y="60181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Rectangle 673"/>
            <p:cNvSpPr/>
            <p:nvPr/>
          </p:nvSpPr>
          <p:spPr>
            <a:xfrm>
              <a:off x="1386000" y="62056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Rectangle 674"/>
            <p:cNvSpPr/>
            <p:nvPr/>
          </p:nvSpPr>
          <p:spPr>
            <a:xfrm>
              <a:off x="19692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25.730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Rectangle 677"/>
            <p:cNvSpPr/>
            <p:nvPr/>
          </p:nvSpPr>
          <p:spPr>
            <a:xfrm>
              <a:off x="265824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Rectangle 680"/>
            <p:cNvSpPr/>
            <p:nvPr/>
          </p:nvSpPr>
          <p:spPr>
            <a:xfrm>
              <a:off x="334728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1" name="Rectangle 683"/>
            <p:cNvSpPr/>
            <p:nvPr/>
          </p:nvSpPr>
          <p:spPr>
            <a:xfrm>
              <a:off x="403632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Rectangle 686"/>
            <p:cNvSpPr/>
            <p:nvPr/>
          </p:nvSpPr>
          <p:spPr>
            <a:xfrm>
              <a:off x="472536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18.256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Rectangle 689"/>
            <p:cNvSpPr/>
            <p:nvPr/>
          </p:nvSpPr>
          <p:spPr>
            <a:xfrm>
              <a:off x="54144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Rectangle 692"/>
            <p:cNvSpPr/>
            <p:nvPr/>
          </p:nvSpPr>
          <p:spPr>
            <a:xfrm>
              <a:off x="610308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13.801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Rectangle 695"/>
            <p:cNvSpPr/>
            <p:nvPr/>
          </p:nvSpPr>
          <p:spPr>
            <a:xfrm>
              <a:off x="679392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12.233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Rectangle 698"/>
            <p:cNvSpPr/>
            <p:nvPr/>
          </p:nvSpPr>
          <p:spPr>
            <a:xfrm>
              <a:off x="74826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Rectangle 701"/>
            <p:cNvSpPr/>
            <p:nvPr/>
          </p:nvSpPr>
          <p:spPr>
            <a:xfrm>
              <a:off x="8249400" y="62056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Rectangle 704"/>
            <p:cNvSpPr/>
            <p:nvPr/>
          </p:nvSpPr>
          <p:spPr>
            <a:xfrm>
              <a:off x="4770360" y="1563840"/>
              <a:ext cx="933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Line 705"/>
            <p:cNvSpPr/>
            <p:nvPr/>
          </p:nvSpPr>
          <p:spPr>
            <a:xfrm>
              <a:off x="1769760" y="1584000"/>
              <a:ext cx="1800" cy="4773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0" name="Rectangle 706"/>
            <p:cNvSpPr/>
            <p:nvPr/>
          </p:nvSpPr>
          <p:spPr>
            <a:xfrm>
              <a:off x="1770120" y="1584360"/>
              <a:ext cx="10080" cy="47725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1" name="Line 707"/>
            <p:cNvSpPr/>
            <p:nvPr/>
          </p:nvSpPr>
          <p:spPr>
            <a:xfrm>
              <a:off x="1143000" y="2000160"/>
              <a:ext cx="7524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52" name="Rectangle 267"/>
          <p:cNvSpPr/>
          <p:nvPr/>
        </p:nvSpPr>
        <p:spPr>
          <a:xfrm>
            <a:off x="1770120" y="345960"/>
            <a:ext cx="3557520" cy="6969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Investitionen: Grundlagen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6" name="Rectangle 3"/>
          <p:cNvSpPr/>
          <p:nvPr/>
        </p:nvSpPr>
        <p:spPr>
          <a:xfrm>
            <a:off x="958680" y="1987560"/>
            <a:ext cx="7577640" cy="38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Allgemein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Verfügbare Ressourcen (z. B. Zahlungsmittel) für einen bestimmten und auf die Zukunft gerichteten Zweck einzusetzen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Vermögensorientierter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Investitionen bedeuten eine langfristige Festlegung finanzieller Mittel (Aktivierung von Ausgaben in der Bilanz)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Zahlungsstromorientierter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Zeitreihe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die mit negativen Werten (Auszahlungen) beginnt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Merkmal von Investitionen: (teilweise)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Irreversibilität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Methode des internen Zinsfußes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Rectangle 3"/>
          <p:cNvSpPr/>
          <p:nvPr/>
        </p:nvSpPr>
        <p:spPr>
          <a:xfrm>
            <a:off x="511560" y="1636560"/>
            <a:ext cx="7371720" cy="13593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Rectangle 6"/>
          <p:cNvSpPr/>
          <p:nvPr/>
        </p:nvSpPr>
        <p:spPr>
          <a:xfrm>
            <a:off x="514800" y="2421000"/>
            <a:ext cx="7855920" cy="956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Rectangle 3"/>
          <p:cNvSpPr/>
          <p:nvPr/>
        </p:nvSpPr>
        <p:spPr>
          <a:xfrm>
            <a:off x="511560" y="4365000"/>
            <a:ext cx="7371720" cy="13593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Rectangle 3"/>
          <p:cNvSpPr/>
          <p:nvPr/>
        </p:nvSpPr>
        <p:spPr>
          <a:xfrm>
            <a:off x="511560" y="3684960"/>
            <a:ext cx="7371720" cy="13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IRR &gt; unser Kalkulationszins,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Projektvergleich: das Projekt mit dem höheren IRR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Rectangle 12"/>
          <p:cNvSpPr/>
          <p:nvPr/>
        </p:nvSpPr>
        <p:spPr>
          <a:xfrm>
            <a:off x="269640" y="5254200"/>
            <a:ext cx="7855920" cy="11574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Methode des internen Zinsfusses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Rectangle 121"/>
          <p:cNvSpPr/>
          <p:nvPr/>
        </p:nvSpPr>
        <p:spPr>
          <a:xfrm>
            <a:off x="6136200" y="4863960"/>
            <a:ext cx="3934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Text Box 4"/>
          <p:cNvSpPr/>
          <p:nvPr/>
        </p:nvSpPr>
        <p:spPr>
          <a:xfrm>
            <a:off x="5770440" y="1481400"/>
            <a:ext cx="3049560" cy="1613880"/>
          </a:xfrm>
          <a:prstGeom prst="rect">
            <a:avLst/>
          </a:prstGeom>
          <a:solidFill>
            <a:srgbClr val="ffff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Bsp.: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4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 Mio. EURO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oc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500.000 Einheiten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1,70 EURO / Einheit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 = pQ – oc = 650.000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 Jahre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AutoShape 5"/>
          <p:cNvSpPr/>
          <p:nvPr/>
        </p:nvSpPr>
        <p:spPr>
          <a:xfrm>
            <a:off x="5848200" y="3946680"/>
            <a:ext cx="227520" cy="700560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3" name="Text Box 6"/>
          <p:cNvSpPr/>
          <p:nvPr/>
        </p:nvSpPr>
        <p:spPr>
          <a:xfrm>
            <a:off x="5220000" y="3315240"/>
            <a:ext cx="1612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IRR: </a:t>
            </a:r>
            <a:r>
              <a:rPr b="0" i="1" lang="en-US" sz="1800" spc="-1" strike="noStrike">
                <a:solidFill>
                  <a:schemeClr val="dk1"/>
                </a:solidFill>
                <a:latin typeface="Arial"/>
              </a:rPr>
              <a:t>internal rate of return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Line 10"/>
          <p:cNvSpPr/>
          <p:nvPr/>
        </p:nvSpPr>
        <p:spPr>
          <a:xfrm>
            <a:off x="2009520" y="540216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5" name="Line 11"/>
          <p:cNvSpPr/>
          <p:nvPr/>
        </p:nvSpPr>
        <p:spPr>
          <a:xfrm>
            <a:off x="2043000" y="3952800"/>
            <a:ext cx="639900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6" name="Line 12"/>
          <p:cNvSpPr/>
          <p:nvPr/>
        </p:nvSpPr>
        <p:spPr>
          <a:xfrm>
            <a:off x="2009520" y="3308040"/>
            <a:ext cx="63993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7" name="Line 13"/>
          <p:cNvSpPr/>
          <p:nvPr/>
        </p:nvSpPr>
        <p:spPr>
          <a:xfrm>
            <a:off x="2009520" y="260964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8" name="Line 15"/>
          <p:cNvSpPr/>
          <p:nvPr/>
        </p:nvSpPr>
        <p:spPr>
          <a:xfrm>
            <a:off x="2009520" y="1911240"/>
            <a:ext cx="1800" cy="4189320"/>
          </a:xfrm>
          <a:prstGeom prst="line">
            <a:avLst/>
          </a:prstGeom>
          <a:ln w="25400">
            <a:solidFill>
              <a:srgbClr val="000000"/>
            </a:solidFill>
            <a:round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9" name="Line 17"/>
          <p:cNvSpPr/>
          <p:nvPr/>
        </p:nvSpPr>
        <p:spPr>
          <a:xfrm>
            <a:off x="1966680" y="54021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0" name="Line 18"/>
          <p:cNvSpPr/>
          <p:nvPr/>
        </p:nvSpPr>
        <p:spPr>
          <a:xfrm>
            <a:off x="1966680" y="47037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1" name="Line 19"/>
          <p:cNvSpPr/>
          <p:nvPr/>
        </p:nvSpPr>
        <p:spPr>
          <a:xfrm>
            <a:off x="1966680" y="400680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2" name="Line 20"/>
          <p:cNvSpPr/>
          <p:nvPr/>
        </p:nvSpPr>
        <p:spPr>
          <a:xfrm>
            <a:off x="1966680" y="3308040"/>
            <a:ext cx="42840" cy="180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3" name="Line 21"/>
          <p:cNvSpPr/>
          <p:nvPr/>
        </p:nvSpPr>
        <p:spPr>
          <a:xfrm>
            <a:off x="1966680" y="260964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4" name="Line 23"/>
          <p:cNvSpPr/>
          <p:nvPr/>
        </p:nvSpPr>
        <p:spPr>
          <a:xfrm>
            <a:off x="2009520" y="4703760"/>
            <a:ext cx="6399360" cy="14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5" name="Line 24"/>
          <p:cNvSpPr/>
          <p:nvPr/>
        </p:nvSpPr>
        <p:spPr>
          <a:xfrm flipV="1">
            <a:off x="2009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6" name="Line 28"/>
          <p:cNvSpPr/>
          <p:nvPr/>
        </p:nvSpPr>
        <p:spPr>
          <a:xfrm flipV="1">
            <a:off x="272088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7" name="Line 32"/>
          <p:cNvSpPr/>
          <p:nvPr/>
        </p:nvSpPr>
        <p:spPr>
          <a:xfrm flipV="1">
            <a:off x="343188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8" name="Line 36"/>
          <p:cNvSpPr/>
          <p:nvPr/>
        </p:nvSpPr>
        <p:spPr>
          <a:xfrm flipV="1">
            <a:off x="414324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9" name="Line 40"/>
          <p:cNvSpPr/>
          <p:nvPr/>
        </p:nvSpPr>
        <p:spPr>
          <a:xfrm flipV="1">
            <a:off x="48528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0" name="Line 44"/>
          <p:cNvSpPr/>
          <p:nvPr/>
        </p:nvSpPr>
        <p:spPr>
          <a:xfrm flipV="1">
            <a:off x="55656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1" name="Line 48"/>
          <p:cNvSpPr/>
          <p:nvPr/>
        </p:nvSpPr>
        <p:spPr>
          <a:xfrm flipV="1">
            <a:off x="627696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2" name="Line 52"/>
          <p:cNvSpPr/>
          <p:nvPr/>
        </p:nvSpPr>
        <p:spPr>
          <a:xfrm flipV="1">
            <a:off x="698652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3" name="Line 56"/>
          <p:cNvSpPr/>
          <p:nvPr/>
        </p:nvSpPr>
        <p:spPr>
          <a:xfrm flipV="1">
            <a:off x="7697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4" name="Line 61"/>
          <p:cNvSpPr/>
          <p:nvPr/>
        </p:nvSpPr>
        <p:spPr>
          <a:xfrm flipV="1">
            <a:off x="2009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5" name="Line 62"/>
          <p:cNvSpPr/>
          <p:nvPr/>
        </p:nvSpPr>
        <p:spPr>
          <a:xfrm flipV="1">
            <a:off x="272088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6" name="Line 63"/>
          <p:cNvSpPr/>
          <p:nvPr/>
        </p:nvSpPr>
        <p:spPr>
          <a:xfrm flipV="1">
            <a:off x="343188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7" name="Line 64"/>
          <p:cNvSpPr/>
          <p:nvPr/>
        </p:nvSpPr>
        <p:spPr>
          <a:xfrm flipV="1">
            <a:off x="414324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8" name="Line 65"/>
          <p:cNvSpPr/>
          <p:nvPr/>
        </p:nvSpPr>
        <p:spPr>
          <a:xfrm flipV="1">
            <a:off x="48528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9" name="Line 66"/>
          <p:cNvSpPr/>
          <p:nvPr/>
        </p:nvSpPr>
        <p:spPr>
          <a:xfrm flipV="1">
            <a:off x="55656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0" name="Line 67"/>
          <p:cNvSpPr/>
          <p:nvPr/>
        </p:nvSpPr>
        <p:spPr>
          <a:xfrm flipV="1">
            <a:off x="627696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1" name="Line 68"/>
          <p:cNvSpPr/>
          <p:nvPr/>
        </p:nvSpPr>
        <p:spPr>
          <a:xfrm flipV="1">
            <a:off x="698652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2" name="Line 69"/>
          <p:cNvSpPr/>
          <p:nvPr/>
        </p:nvSpPr>
        <p:spPr>
          <a:xfrm flipV="1">
            <a:off x="7697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3" name="Freeform 71"/>
          <p:cNvSpPr/>
          <p:nvPr/>
        </p:nvSpPr>
        <p:spPr>
          <a:xfrm>
            <a:off x="2720880" y="2070000"/>
            <a:ext cx="141840" cy="148320"/>
          </a:xfrm>
          <a:custGeom>
            <a:avLst/>
            <a:gdLst>
              <a:gd name="textAreaLeft" fmla="*/ 0 w 141840"/>
              <a:gd name="textAreaRight" fmla="*/ 142920 w 141840"/>
              <a:gd name="textAreaTop" fmla="*/ 0 h 148320"/>
              <a:gd name="textAreaBottom" fmla="*/ 149400 h 148320"/>
            </a:gdLst>
            <a:ahLst/>
            <a:rect l="textAreaLeft" t="textAreaTop" r="textAreaRight" b="textAreaBottom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4" name="Line 72"/>
          <p:cNvSpPr/>
          <p:nvPr/>
        </p:nvSpPr>
        <p:spPr>
          <a:xfrm>
            <a:off x="2863800" y="2219040"/>
            <a:ext cx="141120" cy="1429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5" name="Freeform 73"/>
          <p:cNvSpPr/>
          <p:nvPr/>
        </p:nvSpPr>
        <p:spPr>
          <a:xfrm>
            <a:off x="3005280" y="2362320"/>
            <a:ext cx="141840" cy="140040"/>
          </a:xfrm>
          <a:custGeom>
            <a:avLst/>
            <a:gdLst>
              <a:gd name="textAreaLeft" fmla="*/ 0 w 141840"/>
              <a:gd name="textAreaRight" fmla="*/ 142920 w 141840"/>
              <a:gd name="textAreaTop" fmla="*/ 0 h 140040"/>
              <a:gd name="textAreaBottom" fmla="*/ 141120 h 140040"/>
            </a:gdLst>
            <a:ahLst/>
            <a:rect l="textAreaLeft" t="textAreaTop" r="textAreaRight" b="textAreaBottom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6" name="Freeform 74"/>
          <p:cNvSpPr/>
          <p:nvPr/>
        </p:nvSpPr>
        <p:spPr>
          <a:xfrm>
            <a:off x="3147840" y="2503440"/>
            <a:ext cx="141840" cy="137160"/>
          </a:xfrm>
          <a:custGeom>
            <a:avLst/>
            <a:gdLst>
              <a:gd name="textAreaLeft" fmla="*/ 0 w 141840"/>
              <a:gd name="textAreaRight" fmla="*/ 142920 w 141840"/>
              <a:gd name="textAreaTop" fmla="*/ 0 h 137160"/>
              <a:gd name="textAreaBottom" fmla="*/ 138240 h 137160"/>
            </a:gdLst>
            <a:ahLst/>
            <a:rect l="textAreaLeft" t="textAreaTop" r="textAreaRight" b="textAreaBottom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7" name="Freeform 75"/>
          <p:cNvSpPr/>
          <p:nvPr/>
        </p:nvSpPr>
        <p:spPr>
          <a:xfrm>
            <a:off x="3290760" y="2641680"/>
            <a:ext cx="140040" cy="132120"/>
          </a:xfrm>
          <a:custGeom>
            <a:avLst/>
            <a:gdLst>
              <a:gd name="textAreaLeft" fmla="*/ 0 w 140040"/>
              <a:gd name="textAreaRight" fmla="*/ 141120 w 140040"/>
              <a:gd name="textAreaTop" fmla="*/ 0 h 132120"/>
              <a:gd name="textAreaBottom" fmla="*/ 133200 h 132120"/>
            </a:gdLst>
            <a:ahLst/>
            <a:rect l="textAreaLeft" t="textAreaTop" r="textAreaRight" b="textAreaBottom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8" name="Freeform 76"/>
          <p:cNvSpPr/>
          <p:nvPr/>
        </p:nvSpPr>
        <p:spPr>
          <a:xfrm>
            <a:off x="3432240" y="2774880"/>
            <a:ext cx="141840" cy="129240"/>
          </a:xfrm>
          <a:custGeom>
            <a:avLst/>
            <a:gdLst>
              <a:gd name="textAreaLeft" fmla="*/ 0 w 141840"/>
              <a:gd name="textAreaRight" fmla="*/ 142920 w 141840"/>
              <a:gd name="textAreaTop" fmla="*/ 0 h 129240"/>
              <a:gd name="textAreaBottom" fmla="*/ 130320 h 129240"/>
            </a:gdLst>
            <a:ahLst/>
            <a:rect l="textAreaLeft" t="textAreaTop" r="textAreaRight" b="textAreaBottom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9" name="Line 77"/>
          <p:cNvSpPr/>
          <p:nvPr/>
        </p:nvSpPr>
        <p:spPr>
          <a:xfrm>
            <a:off x="3574800" y="2904840"/>
            <a:ext cx="141480" cy="128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0" name="Freeform 78"/>
          <p:cNvSpPr/>
          <p:nvPr/>
        </p:nvSpPr>
        <p:spPr>
          <a:xfrm>
            <a:off x="3716280" y="3033720"/>
            <a:ext cx="140040" cy="124200"/>
          </a:xfrm>
          <a:custGeom>
            <a:avLst/>
            <a:gdLst>
              <a:gd name="textAreaLeft" fmla="*/ 0 w 140040"/>
              <a:gd name="textAreaRight" fmla="*/ 141120 w 140040"/>
              <a:gd name="textAreaTop" fmla="*/ 0 h 124200"/>
              <a:gd name="textAreaBottom" fmla="*/ 125280 h 124200"/>
            </a:gdLst>
            <a:ahLst/>
            <a:rect l="textAreaLeft" t="textAreaTop" r="textAreaRight" b="textAreaBottom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1" name="Freeform 79"/>
          <p:cNvSpPr/>
          <p:nvPr/>
        </p:nvSpPr>
        <p:spPr>
          <a:xfrm>
            <a:off x="3857760" y="3159000"/>
            <a:ext cx="141840" cy="121320"/>
          </a:xfrm>
          <a:custGeom>
            <a:avLst/>
            <a:gdLst>
              <a:gd name="textAreaLeft" fmla="*/ 0 w 141840"/>
              <a:gd name="textAreaRight" fmla="*/ 142920 w 141840"/>
              <a:gd name="textAreaTop" fmla="*/ 0 h 121320"/>
              <a:gd name="textAreaBottom" fmla="*/ 122400 h 121320"/>
            </a:gdLst>
            <a:ahLst/>
            <a:rect l="textAreaLeft" t="textAreaTop" r="textAreaRight" b="textAreaBottom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2" name="Line 80"/>
          <p:cNvSpPr/>
          <p:nvPr/>
        </p:nvSpPr>
        <p:spPr>
          <a:xfrm>
            <a:off x="4000320" y="3281040"/>
            <a:ext cx="142920" cy="1191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3" name="Freeform 81"/>
          <p:cNvSpPr/>
          <p:nvPr/>
        </p:nvSpPr>
        <p:spPr>
          <a:xfrm>
            <a:off x="4143240" y="3400560"/>
            <a:ext cx="141840" cy="116280"/>
          </a:xfrm>
          <a:custGeom>
            <a:avLst/>
            <a:gdLst>
              <a:gd name="textAreaLeft" fmla="*/ 0 w 141840"/>
              <a:gd name="textAreaRight" fmla="*/ 142920 w 141840"/>
              <a:gd name="textAreaTop" fmla="*/ 0 h 116280"/>
              <a:gd name="textAreaBottom" fmla="*/ 117360 h 116280"/>
            </a:gdLst>
            <a:ahLst/>
            <a:rect l="textAreaLeft" t="textAreaTop" r="textAreaRight" b="textAreaBottom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4" name="Freeform 82"/>
          <p:cNvSpPr/>
          <p:nvPr/>
        </p:nvSpPr>
        <p:spPr>
          <a:xfrm>
            <a:off x="4286160" y="3517920"/>
            <a:ext cx="140040" cy="111600"/>
          </a:xfrm>
          <a:custGeom>
            <a:avLst/>
            <a:gdLst>
              <a:gd name="textAreaLeft" fmla="*/ 0 w 140040"/>
              <a:gd name="textAreaRight" fmla="*/ 141120 w 140040"/>
              <a:gd name="textAreaTop" fmla="*/ 0 h 111600"/>
              <a:gd name="textAreaBottom" fmla="*/ 112680 h 111600"/>
            </a:gdLst>
            <a:ahLst/>
            <a:rect l="textAreaLeft" t="textAreaTop" r="textAreaRight" b="textAreaBottom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5" name="Line 83"/>
          <p:cNvSpPr/>
          <p:nvPr/>
        </p:nvSpPr>
        <p:spPr>
          <a:xfrm>
            <a:off x="4427280" y="3630600"/>
            <a:ext cx="142920" cy="112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6" name="Freeform 84"/>
          <p:cNvSpPr/>
          <p:nvPr/>
        </p:nvSpPr>
        <p:spPr>
          <a:xfrm>
            <a:off x="4570560" y="3743280"/>
            <a:ext cx="140040" cy="108360"/>
          </a:xfrm>
          <a:custGeom>
            <a:avLst/>
            <a:gdLst>
              <a:gd name="textAreaLeft" fmla="*/ 0 w 140040"/>
              <a:gd name="textAreaRight" fmla="*/ 141120 w 140040"/>
              <a:gd name="textAreaTop" fmla="*/ 0 h 108360"/>
              <a:gd name="textAreaBottom" fmla="*/ 109440 h 108360"/>
            </a:gdLst>
            <a:ahLst/>
            <a:rect l="textAreaLeft" t="textAreaTop" r="textAreaRight" b="textAreaBottom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7" name="Freeform 85"/>
          <p:cNvSpPr/>
          <p:nvPr/>
        </p:nvSpPr>
        <p:spPr>
          <a:xfrm>
            <a:off x="4711680" y="3852720"/>
            <a:ext cx="140040" cy="105120"/>
          </a:xfrm>
          <a:custGeom>
            <a:avLst/>
            <a:gdLst>
              <a:gd name="textAreaLeft" fmla="*/ 0 w 140040"/>
              <a:gd name="textAreaRight" fmla="*/ 141120 w 140040"/>
              <a:gd name="textAreaTop" fmla="*/ 0 h 105120"/>
              <a:gd name="textAreaBottom" fmla="*/ 106200 h 105120"/>
            </a:gdLst>
            <a:ahLst/>
            <a:rect l="textAreaLeft" t="textAreaTop" r="textAreaRight" b="textAreaBottom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8" name="Line 86"/>
          <p:cNvSpPr/>
          <p:nvPr/>
        </p:nvSpPr>
        <p:spPr>
          <a:xfrm>
            <a:off x="4852800" y="3958920"/>
            <a:ext cx="142920" cy="104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9" name="Line 87"/>
          <p:cNvSpPr/>
          <p:nvPr/>
        </p:nvSpPr>
        <p:spPr>
          <a:xfrm>
            <a:off x="4995720" y="4063680"/>
            <a:ext cx="142920" cy="1018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0" name="Line 88"/>
          <p:cNvSpPr/>
          <p:nvPr/>
        </p:nvSpPr>
        <p:spPr>
          <a:xfrm>
            <a:off x="5138640" y="4165560"/>
            <a:ext cx="142920" cy="997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1" name="Line 89"/>
          <p:cNvSpPr/>
          <p:nvPr/>
        </p:nvSpPr>
        <p:spPr>
          <a:xfrm>
            <a:off x="5281560" y="4265280"/>
            <a:ext cx="141120" cy="968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2" name="Freeform 90"/>
          <p:cNvSpPr/>
          <p:nvPr/>
        </p:nvSpPr>
        <p:spPr>
          <a:xfrm>
            <a:off x="5423040" y="4362480"/>
            <a:ext cx="141840" cy="95760"/>
          </a:xfrm>
          <a:custGeom>
            <a:avLst/>
            <a:gdLst>
              <a:gd name="textAreaLeft" fmla="*/ 0 w 141840"/>
              <a:gd name="textAreaRight" fmla="*/ 142920 w 141840"/>
              <a:gd name="textAreaTop" fmla="*/ 0 h 95760"/>
              <a:gd name="textAreaBottom" fmla="*/ 96840 h 95760"/>
            </a:gdLst>
            <a:ahLst/>
            <a:rect l="textAreaLeft" t="textAreaTop" r="textAreaRight" b="textAreaBottom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3" name="Line 91"/>
          <p:cNvSpPr/>
          <p:nvPr/>
        </p:nvSpPr>
        <p:spPr>
          <a:xfrm>
            <a:off x="5565600" y="4458960"/>
            <a:ext cx="141120" cy="939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4" name="Line 92"/>
          <p:cNvSpPr/>
          <p:nvPr/>
        </p:nvSpPr>
        <p:spPr>
          <a:xfrm>
            <a:off x="5706720" y="4552920"/>
            <a:ext cx="14148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5" name="Line 93"/>
          <p:cNvSpPr/>
          <p:nvPr/>
        </p:nvSpPr>
        <p:spPr>
          <a:xfrm>
            <a:off x="5848200" y="4643280"/>
            <a:ext cx="14292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6" name="Line 94"/>
          <p:cNvSpPr/>
          <p:nvPr/>
        </p:nvSpPr>
        <p:spPr>
          <a:xfrm>
            <a:off x="5991120" y="4733640"/>
            <a:ext cx="142920" cy="874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7" name="Line 95"/>
          <p:cNvSpPr/>
          <p:nvPr/>
        </p:nvSpPr>
        <p:spPr>
          <a:xfrm>
            <a:off x="6134040" y="4821120"/>
            <a:ext cx="142920" cy="85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8" name="Line 98"/>
          <p:cNvSpPr/>
          <p:nvPr/>
        </p:nvSpPr>
        <p:spPr>
          <a:xfrm>
            <a:off x="6561000" y="5073480"/>
            <a:ext cx="141120" cy="792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9" name="Line 99"/>
          <p:cNvSpPr/>
          <p:nvPr/>
        </p:nvSpPr>
        <p:spPr>
          <a:xfrm>
            <a:off x="6702120" y="5152680"/>
            <a:ext cx="141480" cy="795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0" name="Line 100"/>
          <p:cNvSpPr/>
          <p:nvPr/>
        </p:nvSpPr>
        <p:spPr>
          <a:xfrm>
            <a:off x="6843600" y="5232240"/>
            <a:ext cx="142920" cy="77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1" name="Freeform 101"/>
          <p:cNvSpPr/>
          <p:nvPr/>
        </p:nvSpPr>
        <p:spPr>
          <a:xfrm>
            <a:off x="6986520" y="5310360"/>
            <a:ext cx="140040" cy="75240"/>
          </a:xfrm>
          <a:custGeom>
            <a:avLst/>
            <a:gdLst>
              <a:gd name="textAreaLeft" fmla="*/ 0 w 140040"/>
              <a:gd name="textAreaRight" fmla="*/ 141120 w 140040"/>
              <a:gd name="textAreaTop" fmla="*/ 0 h 75240"/>
              <a:gd name="textAreaBottom" fmla="*/ 76320 h 75240"/>
            </a:gdLst>
            <a:ahLst/>
            <a:rect l="textAreaLeft" t="textAreaTop" r="textAreaRight" b="textAreaBottom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2" name="Line 102"/>
          <p:cNvSpPr/>
          <p:nvPr/>
        </p:nvSpPr>
        <p:spPr>
          <a:xfrm>
            <a:off x="7127640" y="5386320"/>
            <a:ext cx="144360" cy="74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3" name="Line 103"/>
          <p:cNvSpPr/>
          <p:nvPr/>
        </p:nvSpPr>
        <p:spPr>
          <a:xfrm>
            <a:off x="7272000" y="5460840"/>
            <a:ext cx="14148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4" name="Line 104"/>
          <p:cNvSpPr/>
          <p:nvPr/>
        </p:nvSpPr>
        <p:spPr>
          <a:xfrm>
            <a:off x="7413480" y="5532120"/>
            <a:ext cx="141120" cy="716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640" bIns="26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5" name="Line 105"/>
          <p:cNvSpPr/>
          <p:nvPr/>
        </p:nvSpPr>
        <p:spPr>
          <a:xfrm>
            <a:off x="7554600" y="5603760"/>
            <a:ext cx="14292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6" name="Line 106"/>
          <p:cNvSpPr/>
          <p:nvPr/>
        </p:nvSpPr>
        <p:spPr>
          <a:xfrm>
            <a:off x="7697520" y="5675040"/>
            <a:ext cx="141480" cy="684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400" bIns="234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7" name="Line 107"/>
          <p:cNvSpPr/>
          <p:nvPr/>
        </p:nvSpPr>
        <p:spPr>
          <a:xfrm>
            <a:off x="7839000" y="5743440"/>
            <a:ext cx="142920" cy="680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8" name="Rectangle 109"/>
          <p:cNvSpPr/>
          <p:nvPr/>
        </p:nvSpPr>
        <p:spPr>
          <a:xfrm>
            <a:off x="1479600" y="5324400"/>
            <a:ext cx="5403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-500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Rectangle 111"/>
          <p:cNvSpPr/>
          <p:nvPr/>
        </p:nvSpPr>
        <p:spPr>
          <a:xfrm>
            <a:off x="1549440" y="3929040"/>
            <a:ext cx="4496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Rectangle 112"/>
          <p:cNvSpPr/>
          <p:nvPr/>
        </p:nvSpPr>
        <p:spPr>
          <a:xfrm>
            <a:off x="1433520" y="3230640"/>
            <a:ext cx="599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Rectangle 113"/>
          <p:cNvSpPr/>
          <p:nvPr/>
        </p:nvSpPr>
        <p:spPr>
          <a:xfrm>
            <a:off x="1433520" y="2532240"/>
            <a:ext cx="5990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Rectangle 116"/>
          <p:cNvSpPr/>
          <p:nvPr/>
        </p:nvSpPr>
        <p:spPr>
          <a:xfrm>
            <a:off x="2581560" y="4863960"/>
            <a:ext cx="3934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Rectangle 117"/>
          <p:cNvSpPr/>
          <p:nvPr/>
        </p:nvSpPr>
        <p:spPr>
          <a:xfrm>
            <a:off x="3291120" y="4863960"/>
            <a:ext cx="3934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0,08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Rectangle 118"/>
          <p:cNvSpPr/>
          <p:nvPr/>
        </p:nvSpPr>
        <p:spPr>
          <a:xfrm>
            <a:off x="4002480" y="4863960"/>
            <a:ext cx="3934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0,09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Rectangle 119"/>
          <p:cNvSpPr/>
          <p:nvPr/>
        </p:nvSpPr>
        <p:spPr>
          <a:xfrm>
            <a:off x="4753440" y="4863960"/>
            <a:ext cx="2808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6" name="Rectangle 120"/>
          <p:cNvSpPr/>
          <p:nvPr/>
        </p:nvSpPr>
        <p:spPr>
          <a:xfrm>
            <a:off x="5432400" y="4863960"/>
            <a:ext cx="3783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Rectangle 122"/>
          <p:cNvSpPr/>
          <p:nvPr/>
        </p:nvSpPr>
        <p:spPr>
          <a:xfrm>
            <a:off x="6847200" y="4863960"/>
            <a:ext cx="3934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Rectangle 125"/>
          <p:cNvSpPr/>
          <p:nvPr/>
        </p:nvSpPr>
        <p:spPr>
          <a:xfrm>
            <a:off x="7620480" y="4870440"/>
            <a:ext cx="754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Zinssatz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Rectangle 126"/>
          <p:cNvSpPr/>
          <p:nvPr/>
        </p:nvSpPr>
        <p:spPr>
          <a:xfrm>
            <a:off x="2022480" y="1697040"/>
            <a:ext cx="153072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0" name="Rectangle 127"/>
          <p:cNvSpPr/>
          <p:nvPr/>
        </p:nvSpPr>
        <p:spPr>
          <a:xfrm>
            <a:off x="2189160" y="1744560"/>
            <a:ext cx="27147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Kapitalwert (NPV) [1000 Euro]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AutoShape 8"/>
          <p:cNvSpPr/>
          <p:nvPr/>
        </p:nvSpPr>
        <p:spPr>
          <a:xfrm>
            <a:off x="5911920" y="4678200"/>
            <a:ext cx="75240" cy="7524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2" name="Rectangle 92"/>
          <p:cNvSpPr/>
          <p:nvPr/>
        </p:nvSpPr>
        <p:spPr>
          <a:xfrm>
            <a:off x="2205720" y="5978520"/>
            <a:ext cx="6202440" cy="528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Annuitätsmethode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4" name="Rectangle 3"/>
          <p:cNvSpPr/>
          <p:nvPr/>
        </p:nvSpPr>
        <p:spPr>
          <a:xfrm>
            <a:off x="511560" y="1636560"/>
            <a:ext cx="7731720" cy="13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Vergleich von Investitionsprojekten anhand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Annuität: Zahlung konstanter Höhe in gleichmäßigen zeitlichen Abstände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Rectangle 7"/>
          <p:cNvSpPr/>
          <p:nvPr/>
        </p:nvSpPr>
        <p:spPr>
          <a:xfrm>
            <a:off x="511560" y="2583360"/>
            <a:ext cx="7847640" cy="412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Rectangle 10"/>
          <p:cNvSpPr/>
          <p:nvPr/>
        </p:nvSpPr>
        <p:spPr>
          <a:xfrm>
            <a:off x="508680" y="3524400"/>
            <a:ext cx="8310960" cy="22615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Rectangle 11"/>
          <p:cNvSpPr/>
          <p:nvPr/>
        </p:nvSpPr>
        <p:spPr>
          <a:xfrm>
            <a:off x="2885400" y="5877360"/>
            <a:ext cx="3557520" cy="715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Annuitätsfaktoren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9" name="Group 709"/>
          <p:cNvGrpSpPr/>
          <p:nvPr/>
        </p:nvGrpSpPr>
        <p:grpSpPr>
          <a:xfrm>
            <a:off x="1144440" y="1564920"/>
            <a:ext cx="7523640" cy="4789080"/>
            <a:chOff x="1144440" y="1564920"/>
            <a:chExt cx="7523640" cy="4789080"/>
          </a:xfrm>
        </p:grpSpPr>
        <p:sp>
          <p:nvSpPr>
            <p:cNvPr id="950" name="Rectangle 8"/>
            <p:cNvSpPr/>
            <p:nvPr/>
          </p:nvSpPr>
          <p:spPr>
            <a:xfrm>
              <a:off x="1278000" y="1787400"/>
              <a:ext cx="3729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Rectangle 9"/>
            <p:cNvSpPr/>
            <p:nvPr/>
          </p:nvSpPr>
          <p:spPr>
            <a:xfrm>
              <a:off x="217188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Rectangle 10"/>
            <p:cNvSpPr/>
            <p:nvPr/>
          </p:nvSpPr>
          <p:spPr>
            <a:xfrm>
              <a:off x="286056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Rectangle 11"/>
            <p:cNvSpPr/>
            <p:nvPr/>
          </p:nvSpPr>
          <p:spPr>
            <a:xfrm>
              <a:off x="355140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Rectangle 12"/>
            <p:cNvSpPr/>
            <p:nvPr/>
          </p:nvSpPr>
          <p:spPr>
            <a:xfrm>
              <a:off x="424008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Rectangle 13"/>
            <p:cNvSpPr/>
            <p:nvPr/>
          </p:nvSpPr>
          <p:spPr>
            <a:xfrm>
              <a:off x="492912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Rectangle 14"/>
            <p:cNvSpPr/>
            <p:nvPr/>
          </p:nvSpPr>
          <p:spPr>
            <a:xfrm>
              <a:off x="561816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Rectangle 15"/>
            <p:cNvSpPr/>
            <p:nvPr/>
          </p:nvSpPr>
          <p:spPr>
            <a:xfrm>
              <a:off x="630720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Rectangle 16"/>
            <p:cNvSpPr/>
            <p:nvPr/>
          </p:nvSpPr>
          <p:spPr>
            <a:xfrm>
              <a:off x="699624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Rectangle 17"/>
            <p:cNvSpPr/>
            <p:nvPr/>
          </p:nvSpPr>
          <p:spPr>
            <a:xfrm>
              <a:off x="768492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Rectangle 18"/>
            <p:cNvSpPr/>
            <p:nvPr/>
          </p:nvSpPr>
          <p:spPr>
            <a:xfrm>
              <a:off x="8295480" y="1787400"/>
              <a:ext cx="272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Rectangle 19"/>
            <p:cNvSpPr/>
            <p:nvPr/>
          </p:nvSpPr>
          <p:spPr>
            <a:xfrm>
              <a:off x="1425600" y="20462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Rectangle 20"/>
            <p:cNvSpPr/>
            <p:nvPr/>
          </p:nvSpPr>
          <p:spPr>
            <a:xfrm>
              <a:off x="20487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Rectangle 23"/>
            <p:cNvSpPr/>
            <p:nvPr/>
          </p:nvSpPr>
          <p:spPr>
            <a:xfrm>
              <a:off x="273780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Rectangle 26"/>
            <p:cNvSpPr/>
            <p:nvPr/>
          </p:nvSpPr>
          <p:spPr>
            <a:xfrm>
              <a:off x="342684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Rectangle 29"/>
            <p:cNvSpPr/>
            <p:nvPr/>
          </p:nvSpPr>
          <p:spPr>
            <a:xfrm>
              <a:off x="411552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Rectangle 32"/>
            <p:cNvSpPr/>
            <p:nvPr/>
          </p:nvSpPr>
          <p:spPr>
            <a:xfrm>
              <a:off x="48063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Rectangle 35"/>
            <p:cNvSpPr/>
            <p:nvPr/>
          </p:nvSpPr>
          <p:spPr>
            <a:xfrm>
              <a:off x="549504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Rectangle 38"/>
            <p:cNvSpPr/>
            <p:nvPr/>
          </p:nvSpPr>
          <p:spPr>
            <a:xfrm>
              <a:off x="618408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41"/>
            <p:cNvSpPr/>
            <p:nvPr/>
          </p:nvSpPr>
          <p:spPr>
            <a:xfrm>
              <a:off x="687312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44"/>
            <p:cNvSpPr/>
            <p:nvPr/>
          </p:nvSpPr>
          <p:spPr>
            <a:xfrm>
              <a:off x="75621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47"/>
            <p:cNvSpPr/>
            <p:nvPr/>
          </p:nvSpPr>
          <p:spPr>
            <a:xfrm>
              <a:off x="825120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Rectangle 50"/>
            <p:cNvSpPr/>
            <p:nvPr/>
          </p:nvSpPr>
          <p:spPr>
            <a:xfrm>
              <a:off x="1425600" y="22334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Rectangle 51"/>
            <p:cNvSpPr/>
            <p:nvPr/>
          </p:nvSpPr>
          <p:spPr>
            <a:xfrm>
              <a:off x="20487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Rectangle 54"/>
            <p:cNvSpPr/>
            <p:nvPr/>
          </p:nvSpPr>
          <p:spPr>
            <a:xfrm>
              <a:off x="273780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57"/>
            <p:cNvSpPr/>
            <p:nvPr/>
          </p:nvSpPr>
          <p:spPr>
            <a:xfrm>
              <a:off x="342684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Rectangle 60"/>
            <p:cNvSpPr/>
            <p:nvPr/>
          </p:nvSpPr>
          <p:spPr>
            <a:xfrm>
              <a:off x="411552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63"/>
            <p:cNvSpPr/>
            <p:nvPr/>
          </p:nvSpPr>
          <p:spPr>
            <a:xfrm>
              <a:off x="48063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Rectangle 66"/>
            <p:cNvSpPr/>
            <p:nvPr/>
          </p:nvSpPr>
          <p:spPr>
            <a:xfrm>
              <a:off x="549504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Rectangle 69"/>
            <p:cNvSpPr/>
            <p:nvPr/>
          </p:nvSpPr>
          <p:spPr>
            <a:xfrm>
              <a:off x="618408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Rectangle 72"/>
            <p:cNvSpPr/>
            <p:nvPr/>
          </p:nvSpPr>
          <p:spPr>
            <a:xfrm>
              <a:off x="687312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Rectangle 75"/>
            <p:cNvSpPr/>
            <p:nvPr/>
          </p:nvSpPr>
          <p:spPr>
            <a:xfrm>
              <a:off x="75621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Rectangle 78"/>
            <p:cNvSpPr/>
            <p:nvPr/>
          </p:nvSpPr>
          <p:spPr>
            <a:xfrm>
              <a:off x="825120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81"/>
            <p:cNvSpPr/>
            <p:nvPr/>
          </p:nvSpPr>
          <p:spPr>
            <a:xfrm>
              <a:off x="1425600" y="24210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Rectangle 82"/>
            <p:cNvSpPr/>
            <p:nvPr/>
          </p:nvSpPr>
          <p:spPr>
            <a:xfrm>
              <a:off x="20487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Rectangle 85"/>
            <p:cNvSpPr/>
            <p:nvPr/>
          </p:nvSpPr>
          <p:spPr>
            <a:xfrm>
              <a:off x="273780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Rectangle 88"/>
            <p:cNvSpPr/>
            <p:nvPr/>
          </p:nvSpPr>
          <p:spPr>
            <a:xfrm>
              <a:off x="342684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Rectangle 91"/>
            <p:cNvSpPr/>
            <p:nvPr/>
          </p:nvSpPr>
          <p:spPr>
            <a:xfrm>
              <a:off x="411552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Rectangle 94"/>
            <p:cNvSpPr/>
            <p:nvPr/>
          </p:nvSpPr>
          <p:spPr>
            <a:xfrm>
              <a:off x="48063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Rectangle 97"/>
            <p:cNvSpPr/>
            <p:nvPr/>
          </p:nvSpPr>
          <p:spPr>
            <a:xfrm>
              <a:off x="549504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Rectangle 100"/>
            <p:cNvSpPr/>
            <p:nvPr/>
          </p:nvSpPr>
          <p:spPr>
            <a:xfrm>
              <a:off x="618408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Rectangle 103"/>
            <p:cNvSpPr/>
            <p:nvPr/>
          </p:nvSpPr>
          <p:spPr>
            <a:xfrm>
              <a:off x="687312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106"/>
            <p:cNvSpPr/>
            <p:nvPr/>
          </p:nvSpPr>
          <p:spPr>
            <a:xfrm>
              <a:off x="75621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Rectangle 109"/>
            <p:cNvSpPr/>
            <p:nvPr/>
          </p:nvSpPr>
          <p:spPr>
            <a:xfrm>
              <a:off x="825120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Rectangle 112"/>
            <p:cNvSpPr/>
            <p:nvPr/>
          </p:nvSpPr>
          <p:spPr>
            <a:xfrm>
              <a:off x="1425600" y="26082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113"/>
            <p:cNvSpPr/>
            <p:nvPr/>
          </p:nvSpPr>
          <p:spPr>
            <a:xfrm>
              <a:off x="20487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Rectangle 116"/>
            <p:cNvSpPr/>
            <p:nvPr/>
          </p:nvSpPr>
          <p:spPr>
            <a:xfrm>
              <a:off x="273780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Rectangle 119"/>
            <p:cNvSpPr/>
            <p:nvPr/>
          </p:nvSpPr>
          <p:spPr>
            <a:xfrm>
              <a:off x="342684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Rectangle 122"/>
            <p:cNvSpPr/>
            <p:nvPr/>
          </p:nvSpPr>
          <p:spPr>
            <a:xfrm>
              <a:off x="411552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Rectangle 125"/>
            <p:cNvSpPr/>
            <p:nvPr/>
          </p:nvSpPr>
          <p:spPr>
            <a:xfrm>
              <a:off x="48063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Rectangle 128"/>
            <p:cNvSpPr/>
            <p:nvPr/>
          </p:nvSpPr>
          <p:spPr>
            <a:xfrm>
              <a:off x="549504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Rectangle 131"/>
            <p:cNvSpPr/>
            <p:nvPr/>
          </p:nvSpPr>
          <p:spPr>
            <a:xfrm>
              <a:off x="618408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134"/>
            <p:cNvSpPr/>
            <p:nvPr/>
          </p:nvSpPr>
          <p:spPr>
            <a:xfrm>
              <a:off x="687312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Rectangle 137"/>
            <p:cNvSpPr/>
            <p:nvPr/>
          </p:nvSpPr>
          <p:spPr>
            <a:xfrm>
              <a:off x="75621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Rectangle 140"/>
            <p:cNvSpPr/>
            <p:nvPr/>
          </p:nvSpPr>
          <p:spPr>
            <a:xfrm>
              <a:off x="825120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143"/>
            <p:cNvSpPr/>
            <p:nvPr/>
          </p:nvSpPr>
          <p:spPr>
            <a:xfrm>
              <a:off x="1425600" y="279576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144"/>
            <p:cNvSpPr/>
            <p:nvPr/>
          </p:nvSpPr>
          <p:spPr>
            <a:xfrm>
              <a:off x="20487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Rectangle 147"/>
            <p:cNvSpPr/>
            <p:nvPr/>
          </p:nvSpPr>
          <p:spPr>
            <a:xfrm>
              <a:off x="273780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Rectangle 150"/>
            <p:cNvSpPr/>
            <p:nvPr/>
          </p:nvSpPr>
          <p:spPr>
            <a:xfrm>
              <a:off x="342684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9" name="Rectangle 153"/>
            <p:cNvSpPr/>
            <p:nvPr/>
          </p:nvSpPr>
          <p:spPr>
            <a:xfrm>
              <a:off x="411552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Rectangle 156"/>
            <p:cNvSpPr/>
            <p:nvPr/>
          </p:nvSpPr>
          <p:spPr>
            <a:xfrm>
              <a:off x="48063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1" name="Rectangle 159"/>
            <p:cNvSpPr/>
            <p:nvPr/>
          </p:nvSpPr>
          <p:spPr>
            <a:xfrm>
              <a:off x="549504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Rectangle 162"/>
            <p:cNvSpPr/>
            <p:nvPr/>
          </p:nvSpPr>
          <p:spPr>
            <a:xfrm>
              <a:off x="618408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3" name="Rectangle 165"/>
            <p:cNvSpPr/>
            <p:nvPr/>
          </p:nvSpPr>
          <p:spPr>
            <a:xfrm>
              <a:off x="687312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168"/>
            <p:cNvSpPr/>
            <p:nvPr/>
          </p:nvSpPr>
          <p:spPr>
            <a:xfrm>
              <a:off x="75621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Rectangle 171"/>
            <p:cNvSpPr/>
            <p:nvPr/>
          </p:nvSpPr>
          <p:spPr>
            <a:xfrm>
              <a:off x="825120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Rectangle 174"/>
            <p:cNvSpPr/>
            <p:nvPr/>
          </p:nvSpPr>
          <p:spPr>
            <a:xfrm>
              <a:off x="1425600" y="30542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7" name="Rectangle 175"/>
            <p:cNvSpPr/>
            <p:nvPr/>
          </p:nvSpPr>
          <p:spPr>
            <a:xfrm>
              <a:off x="20487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Rectangle 178"/>
            <p:cNvSpPr/>
            <p:nvPr/>
          </p:nvSpPr>
          <p:spPr>
            <a:xfrm>
              <a:off x="273780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Rectangle 181"/>
            <p:cNvSpPr/>
            <p:nvPr/>
          </p:nvSpPr>
          <p:spPr>
            <a:xfrm>
              <a:off x="342684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Rectangle 184"/>
            <p:cNvSpPr/>
            <p:nvPr/>
          </p:nvSpPr>
          <p:spPr>
            <a:xfrm>
              <a:off x="411552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Rectangle 187"/>
            <p:cNvSpPr/>
            <p:nvPr/>
          </p:nvSpPr>
          <p:spPr>
            <a:xfrm>
              <a:off x="48063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Rectangle 190"/>
            <p:cNvSpPr/>
            <p:nvPr/>
          </p:nvSpPr>
          <p:spPr>
            <a:xfrm>
              <a:off x="549504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Rectangle 193"/>
            <p:cNvSpPr/>
            <p:nvPr/>
          </p:nvSpPr>
          <p:spPr>
            <a:xfrm>
              <a:off x="618408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Rectangle 196"/>
            <p:cNvSpPr/>
            <p:nvPr/>
          </p:nvSpPr>
          <p:spPr>
            <a:xfrm>
              <a:off x="687312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Rectangle 199"/>
            <p:cNvSpPr/>
            <p:nvPr/>
          </p:nvSpPr>
          <p:spPr>
            <a:xfrm>
              <a:off x="75621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Rectangle 202"/>
            <p:cNvSpPr/>
            <p:nvPr/>
          </p:nvSpPr>
          <p:spPr>
            <a:xfrm>
              <a:off x="825120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205"/>
            <p:cNvSpPr/>
            <p:nvPr/>
          </p:nvSpPr>
          <p:spPr>
            <a:xfrm>
              <a:off x="1425600" y="32418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Rectangle 206"/>
            <p:cNvSpPr/>
            <p:nvPr/>
          </p:nvSpPr>
          <p:spPr>
            <a:xfrm>
              <a:off x="20487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Rectangle 210"/>
            <p:cNvSpPr/>
            <p:nvPr/>
          </p:nvSpPr>
          <p:spPr>
            <a:xfrm>
              <a:off x="273780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Rectangle 213"/>
            <p:cNvSpPr/>
            <p:nvPr/>
          </p:nvSpPr>
          <p:spPr>
            <a:xfrm>
              <a:off x="342684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1" name="Rectangle 216"/>
            <p:cNvSpPr/>
            <p:nvPr/>
          </p:nvSpPr>
          <p:spPr>
            <a:xfrm>
              <a:off x="411552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Rectangle 219"/>
            <p:cNvSpPr/>
            <p:nvPr/>
          </p:nvSpPr>
          <p:spPr>
            <a:xfrm>
              <a:off x="48063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Rectangle 222"/>
            <p:cNvSpPr/>
            <p:nvPr/>
          </p:nvSpPr>
          <p:spPr>
            <a:xfrm>
              <a:off x="549504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Rectangle 225"/>
            <p:cNvSpPr/>
            <p:nvPr/>
          </p:nvSpPr>
          <p:spPr>
            <a:xfrm>
              <a:off x="618408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228"/>
            <p:cNvSpPr/>
            <p:nvPr/>
          </p:nvSpPr>
          <p:spPr>
            <a:xfrm>
              <a:off x="687312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Rectangle 231"/>
            <p:cNvSpPr/>
            <p:nvPr/>
          </p:nvSpPr>
          <p:spPr>
            <a:xfrm>
              <a:off x="75621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Rectangle 234"/>
            <p:cNvSpPr/>
            <p:nvPr/>
          </p:nvSpPr>
          <p:spPr>
            <a:xfrm>
              <a:off x="825120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Rectangle 237"/>
            <p:cNvSpPr/>
            <p:nvPr/>
          </p:nvSpPr>
          <p:spPr>
            <a:xfrm>
              <a:off x="1425600" y="34290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Rectangle 238"/>
            <p:cNvSpPr/>
            <p:nvPr/>
          </p:nvSpPr>
          <p:spPr>
            <a:xfrm>
              <a:off x="20487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Rectangle 241"/>
            <p:cNvSpPr/>
            <p:nvPr/>
          </p:nvSpPr>
          <p:spPr>
            <a:xfrm>
              <a:off x="273780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Rectangle 244"/>
            <p:cNvSpPr/>
            <p:nvPr/>
          </p:nvSpPr>
          <p:spPr>
            <a:xfrm>
              <a:off x="342684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Rectangle 247"/>
            <p:cNvSpPr/>
            <p:nvPr/>
          </p:nvSpPr>
          <p:spPr>
            <a:xfrm>
              <a:off x="411552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3" name="Rectangle 250"/>
            <p:cNvSpPr/>
            <p:nvPr/>
          </p:nvSpPr>
          <p:spPr>
            <a:xfrm>
              <a:off x="48063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Rectangle 253"/>
            <p:cNvSpPr/>
            <p:nvPr/>
          </p:nvSpPr>
          <p:spPr>
            <a:xfrm>
              <a:off x="549504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Rectangle 256"/>
            <p:cNvSpPr/>
            <p:nvPr/>
          </p:nvSpPr>
          <p:spPr>
            <a:xfrm>
              <a:off x="618408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Rectangle 259"/>
            <p:cNvSpPr/>
            <p:nvPr/>
          </p:nvSpPr>
          <p:spPr>
            <a:xfrm>
              <a:off x="687312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262"/>
            <p:cNvSpPr/>
            <p:nvPr/>
          </p:nvSpPr>
          <p:spPr>
            <a:xfrm>
              <a:off x="75621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Rectangle 265"/>
            <p:cNvSpPr/>
            <p:nvPr/>
          </p:nvSpPr>
          <p:spPr>
            <a:xfrm>
              <a:off x="825120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268"/>
            <p:cNvSpPr/>
            <p:nvPr/>
          </p:nvSpPr>
          <p:spPr>
            <a:xfrm>
              <a:off x="1425600" y="36162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0" name="Rectangle 269"/>
            <p:cNvSpPr/>
            <p:nvPr/>
          </p:nvSpPr>
          <p:spPr>
            <a:xfrm>
              <a:off x="20487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Rectangle 272"/>
            <p:cNvSpPr/>
            <p:nvPr/>
          </p:nvSpPr>
          <p:spPr>
            <a:xfrm>
              <a:off x="273780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Rectangle 275"/>
            <p:cNvSpPr/>
            <p:nvPr/>
          </p:nvSpPr>
          <p:spPr>
            <a:xfrm>
              <a:off x="342684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Rectangle 278"/>
            <p:cNvSpPr/>
            <p:nvPr/>
          </p:nvSpPr>
          <p:spPr>
            <a:xfrm>
              <a:off x="411552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Rectangle 281"/>
            <p:cNvSpPr/>
            <p:nvPr/>
          </p:nvSpPr>
          <p:spPr>
            <a:xfrm>
              <a:off x="48063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5" name="Rectangle 284"/>
            <p:cNvSpPr/>
            <p:nvPr/>
          </p:nvSpPr>
          <p:spPr>
            <a:xfrm>
              <a:off x="549504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6" name="Rectangle 287"/>
            <p:cNvSpPr/>
            <p:nvPr/>
          </p:nvSpPr>
          <p:spPr>
            <a:xfrm>
              <a:off x="618408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Rectangle 290"/>
            <p:cNvSpPr/>
            <p:nvPr/>
          </p:nvSpPr>
          <p:spPr>
            <a:xfrm>
              <a:off x="687312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Rectangle 293"/>
            <p:cNvSpPr/>
            <p:nvPr/>
          </p:nvSpPr>
          <p:spPr>
            <a:xfrm>
              <a:off x="75621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296"/>
            <p:cNvSpPr/>
            <p:nvPr/>
          </p:nvSpPr>
          <p:spPr>
            <a:xfrm>
              <a:off x="825120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Rectangle 299"/>
            <p:cNvSpPr/>
            <p:nvPr/>
          </p:nvSpPr>
          <p:spPr>
            <a:xfrm>
              <a:off x="1387440" y="38037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Rectangle 300"/>
            <p:cNvSpPr/>
            <p:nvPr/>
          </p:nvSpPr>
          <p:spPr>
            <a:xfrm>
              <a:off x="2051640" y="38037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Rectangle 303"/>
            <p:cNvSpPr/>
            <p:nvPr/>
          </p:nvSpPr>
          <p:spPr>
            <a:xfrm>
              <a:off x="273780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Rectangle 306"/>
            <p:cNvSpPr/>
            <p:nvPr/>
          </p:nvSpPr>
          <p:spPr>
            <a:xfrm>
              <a:off x="342684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Rectangle 309"/>
            <p:cNvSpPr/>
            <p:nvPr/>
          </p:nvSpPr>
          <p:spPr>
            <a:xfrm>
              <a:off x="411552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Rectangle 312"/>
            <p:cNvSpPr/>
            <p:nvPr/>
          </p:nvSpPr>
          <p:spPr>
            <a:xfrm>
              <a:off x="480636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Rectangle 315"/>
            <p:cNvSpPr/>
            <p:nvPr/>
          </p:nvSpPr>
          <p:spPr>
            <a:xfrm>
              <a:off x="549504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Rectangle 318"/>
            <p:cNvSpPr/>
            <p:nvPr/>
          </p:nvSpPr>
          <p:spPr>
            <a:xfrm>
              <a:off x="618408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Rectangle 321"/>
            <p:cNvSpPr/>
            <p:nvPr/>
          </p:nvSpPr>
          <p:spPr>
            <a:xfrm>
              <a:off x="687312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9" name="Rectangle 324"/>
            <p:cNvSpPr/>
            <p:nvPr/>
          </p:nvSpPr>
          <p:spPr>
            <a:xfrm>
              <a:off x="756216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Rectangle 327"/>
            <p:cNvSpPr/>
            <p:nvPr/>
          </p:nvSpPr>
          <p:spPr>
            <a:xfrm>
              <a:off x="825120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Rectangle 330"/>
            <p:cNvSpPr/>
            <p:nvPr/>
          </p:nvSpPr>
          <p:spPr>
            <a:xfrm>
              <a:off x="1390320" y="4062240"/>
              <a:ext cx="148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Rectangle 331"/>
            <p:cNvSpPr/>
            <p:nvPr/>
          </p:nvSpPr>
          <p:spPr>
            <a:xfrm>
              <a:off x="20487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Rectangle 334"/>
            <p:cNvSpPr/>
            <p:nvPr/>
          </p:nvSpPr>
          <p:spPr>
            <a:xfrm>
              <a:off x="2744640" y="4062240"/>
              <a:ext cx="335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Rectangle 337"/>
            <p:cNvSpPr/>
            <p:nvPr/>
          </p:nvSpPr>
          <p:spPr>
            <a:xfrm>
              <a:off x="3429720" y="406224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340"/>
            <p:cNvSpPr/>
            <p:nvPr/>
          </p:nvSpPr>
          <p:spPr>
            <a:xfrm>
              <a:off x="4118400" y="406224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Rectangle 343"/>
            <p:cNvSpPr/>
            <p:nvPr/>
          </p:nvSpPr>
          <p:spPr>
            <a:xfrm>
              <a:off x="48063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346"/>
            <p:cNvSpPr/>
            <p:nvPr/>
          </p:nvSpPr>
          <p:spPr>
            <a:xfrm>
              <a:off x="549504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Rectangle 349"/>
            <p:cNvSpPr/>
            <p:nvPr/>
          </p:nvSpPr>
          <p:spPr>
            <a:xfrm>
              <a:off x="618408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Rectangle 352"/>
            <p:cNvSpPr/>
            <p:nvPr/>
          </p:nvSpPr>
          <p:spPr>
            <a:xfrm>
              <a:off x="687312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Rectangle 355"/>
            <p:cNvSpPr/>
            <p:nvPr/>
          </p:nvSpPr>
          <p:spPr>
            <a:xfrm>
              <a:off x="75621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Rectangle 358"/>
            <p:cNvSpPr/>
            <p:nvPr/>
          </p:nvSpPr>
          <p:spPr>
            <a:xfrm>
              <a:off x="825120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2" name="Rectangle 361"/>
            <p:cNvSpPr/>
            <p:nvPr/>
          </p:nvSpPr>
          <p:spPr>
            <a:xfrm>
              <a:off x="1387440" y="42498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362"/>
            <p:cNvSpPr/>
            <p:nvPr/>
          </p:nvSpPr>
          <p:spPr>
            <a:xfrm>
              <a:off x="204876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Rectangle 365"/>
            <p:cNvSpPr/>
            <p:nvPr/>
          </p:nvSpPr>
          <p:spPr>
            <a:xfrm>
              <a:off x="273780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Rectangle 368"/>
            <p:cNvSpPr/>
            <p:nvPr/>
          </p:nvSpPr>
          <p:spPr>
            <a:xfrm>
              <a:off x="342684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6" name="Rectangle 371"/>
            <p:cNvSpPr/>
            <p:nvPr/>
          </p:nvSpPr>
          <p:spPr>
            <a:xfrm>
              <a:off x="4118400" y="424980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7" name="Rectangle 374"/>
            <p:cNvSpPr/>
            <p:nvPr/>
          </p:nvSpPr>
          <p:spPr>
            <a:xfrm>
              <a:off x="4809240" y="424980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8" name="Rectangle 377"/>
            <p:cNvSpPr/>
            <p:nvPr/>
          </p:nvSpPr>
          <p:spPr>
            <a:xfrm>
              <a:off x="5497920" y="424980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9" name="Rectangle 380"/>
            <p:cNvSpPr/>
            <p:nvPr/>
          </p:nvSpPr>
          <p:spPr>
            <a:xfrm>
              <a:off x="618408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0" name="Rectangle 383"/>
            <p:cNvSpPr/>
            <p:nvPr/>
          </p:nvSpPr>
          <p:spPr>
            <a:xfrm>
              <a:off x="687312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Rectangle 386"/>
            <p:cNvSpPr/>
            <p:nvPr/>
          </p:nvSpPr>
          <p:spPr>
            <a:xfrm>
              <a:off x="756216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2" name="Rectangle 389"/>
            <p:cNvSpPr/>
            <p:nvPr/>
          </p:nvSpPr>
          <p:spPr>
            <a:xfrm>
              <a:off x="825120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Rectangle 392"/>
            <p:cNvSpPr/>
            <p:nvPr/>
          </p:nvSpPr>
          <p:spPr>
            <a:xfrm>
              <a:off x="1387440" y="44370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Rectangle 393"/>
            <p:cNvSpPr/>
            <p:nvPr/>
          </p:nvSpPr>
          <p:spPr>
            <a:xfrm>
              <a:off x="20487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396"/>
            <p:cNvSpPr/>
            <p:nvPr/>
          </p:nvSpPr>
          <p:spPr>
            <a:xfrm>
              <a:off x="273780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Rectangle 399"/>
            <p:cNvSpPr/>
            <p:nvPr/>
          </p:nvSpPr>
          <p:spPr>
            <a:xfrm>
              <a:off x="342684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Rectangle 402"/>
            <p:cNvSpPr/>
            <p:nvPr/>
          </p:nvSpPr>
          <p:spPr>
            <a:xfrm>
              <a:off x="411552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Rectangle 405"/>
            <p:cNvSpPr/>
            <p:nvPr/>
          </p:nvSpPr>
          <p:spPr>
            <a:xfrm>
              <a:off x="48063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Rectangle 408"/>
            <p:cNvSpPr/>
            <p:nvPr/>
          </p:nvSpPr>
          <p:spPr>
            <a:xfrm>
              <a:off x="5497920" y="443700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Rectangle 412"/>
            <p:cNvSpPr/>
            <p:nvPr/>
          </p:nvSpPr>
          <p:spPr>
            <a:xfrm>
              <a:off x="618408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Rectangle 415"/>
            <p:cNvSpPr/>
            <p:nvPr/>
          </p:nvSpPr>
          <p:spPr>
            <a:xfrm>
              <a:off x="687312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Rectangle 418"/>
            <p:cNvSpPr/>
            <p:nvPr/>
          </p:nvSpPr>
          <p:spPr>
            <a:xfrm>
              <a:off x="75621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Rectangle 421"/>
            <p:cNvSpPr/>
            <p:nvPr/>
          </p:nvSpPr>
          <p:spPr>
            <a:xfrm>
              <a:off x="825120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424"/>
            <p:cNvSpPr/>
            <p:nvPr/>
          </p:nvSpPr>
          <p:spPr>
            <a:xfrm>
              <a:off x="1387440" y="46245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Rectangle 425"/>
            <p:cNvSpPr/>
            <p:nvPr/>
          </p:nvSpPr>
          <p:spPr>
            <a:xfrm>
              <a:off x="20487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Rectangle 428"/>
            <p:cNvSpPr/>
            <p:nvPr/>
          </p:nvSpPr>
          <p:spPr>
            <a:xfrm>
              <a:off x="273780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Rectangle 431"/>
            <p:cNvSpPr/>
            <p:nvPr/>
          </p:nvSpPr>
          <p:spPr>
            <a:xfrm>
              <a:off x="342684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Rectangle 434"/>
            <p:cNvSpPr/>
            <p:nvPr/>
          </p:nvSpPr>
          <p:spPr>
            <a:xfrm>
              <a:off x="411552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Rectangle 437"/>
            <p:cNvSpPr/>
            <p:nvPr/>
          </p:nvSpPr>
          <p:spPr>
            <a:xfrm>
              <a:off x="48063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Rectangle 440"/>
            <p:cNvSpPr/>
            <p:nvPr/>
          </p:nvSpPr>
          <p:spPr>
            <a:xfrm>
              <a:off x="549504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Rectangle 443"/>
            <p:cNvSpPr/>
            <p:nvPr/>
          </p:nvSpPr>
          <p:spPr>
            <a:xfrm>
              <a:off x="6186960" y="46245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Rectangle 446"/>
            <p:cNvSpPr/>
            <p:nvPr/>
          </p:nvSpPr>
          <p:spPr>
            <a:xfrm>
              <a:off x="687312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Rectangle 449"/>
            <p:cNvSpPr/>
            <p:nvPr/>
          </p:nvSpPr>
          <p:spPr>
            <a:xfrm>
              <a:off x="75621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Rectangle 452"/>
            <p:cNvSpPr/>
            <p:nvPr/>
          </p:nvSpPr>
          <p:spPr>
            <a:xfrm>
              <a:off x="825120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Rectangle 455"/>
            <p:cNvSpPr/>
            <p:nvPr/>
          </p:nvSpPr>
          <p:spPr>
            <a:xfrm>
              <a:off x="1387440" y="48117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Rectangle 456"/>
            <p:cNvSpPr/>
            <p:nvPr/>
          </p:nvSpPr>
          <p:spPr>
            <a:xfrm>
              <a:off x="20487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Rectangle 459"/>
            <p:cNvSpPr/>
            <p:nvPr/>
          </p:nvSpPr>
          <p:spPr>
            <a:xfrm>
              <a:off x="273780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Rectangle 462"/>
            <p:cNvSpPr/>
            <p:nvPr/>
          </p:nvSpPr>
          <p:spPr>
            <a:xfrm>
              <a:off x="342684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Rectangle 465"/>
            <p:cNvSpPr/>
            <p:nvPr/>
          </p:nvSpPr>
          <p:spPr>
            <a:xfrm>
              <a:off x="411552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Rectangle 468"/>
            <p:cNvSpPr/>
            <p:nvPr/>
          </p:nvSpPr>
          <p:spPr>
            <a:xfrm>
              <a:off x="48063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Rectangle 471"/>
            <p:cNvSpPr/>
            <p:nvPr/>
          </p:nvSpPr>
          <p:spPr>
            <a:xfrm>
              <a:off x="549504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Rectangle 474"/>
            <p:cNvSpPr/>
            <p:nvPr/>
          </p:nvSpPr>
          <p:spPr>
            <a:xfrm>
              <a:off x="6186960" y="48117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Rectangle 477"/>
            <p:cNvSpPr/>
            <p:nvPr/>
          </p:nvSpPr>
          <p:spPr>
            <a:xfrm>
              <a:off x="6876000" y="48117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Rectangle 480"/>
            <p:cNvSpPr/>
            <p:nvPr/>
          </p:nvSpPr>
          <p:spPr>
            <a:xfrm>
              <a:off x="75621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Rectangle 483"/>
            <p:cNvSpPr/>
            <p:nvPr/>
          </p:nvSpPr>
          <p:spPr>
            <a:xfrm>
              <a:off x="825120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6" name="Rectangle 486"/>
            <p:cNvSpPr/>
            <p:nvPr/>
          </p:nvSpPr>
          <p:spPr>
            <a:xfrm>
              <a:off x="1387440" y="49989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7" name="Rectangle 487"/>
            <p:cNvSpPr/>
            <p:nvPr/>
          </p:nvSpPr>
          <p:spPr>
            <a:xfrm>
              <a:off x="204876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8" name="Rectangle 490"/>
            <p:cNvSpPr/>
            <p:nvPr/>
          </p:nvSpPr>
          <p:spPr>
            <a:xfrm>
              <a:off x="273780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Rectangle 493"/>
            <p:cNvSpPr/>
            <p:nvPr/>
          </p:nvSpPr>
          <p:spPr>
            <a:xfrm>
              <a:off x="342684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0" name="Rectangle 496"/>
            <p:cNvSpPr/>
            <p:nvPr/>
          </p:nvSpPr>
          <p:spPr>
            <a:xfrm>
              <a:off x="411552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1" name="Rectangle 499"/>
            <p:cNvSpPr/>
            <p:nvPr/>
          </p:nvSpPr>
          <p:spPr>
            <a:xfrm>
              <a:off x="480636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2" name="Rectangle 502"/>
            <p:cNvSpPr/>
            <p:nvPr/>
          </p:nvSpPr>
          <p:spPr>
            <a:xfrm>
              <a:off x="549504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3" name="Rectangle 505"/>
            <p:cNvSpPr/>
            <p:nvPr/>
          </p:nvSpPr>
          <p:spPr>
            <a:xfrm>
              <a:off x="618408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4" name="Rectangle 508"/>
            <p:cNvSpPr/>
            <p:nvPr/>
          </p:nvSpPr>
          <p:spPr>
            <a:xfrm>
              <a:off x="687312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Rectangle 511"/>
            <p:cNvSpPr/>
            <p:nvPr/>
          </p:nvSpPr>
          <p:spPr>
            <a:xfrm>
              <a:off x="7565040" y="49989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6" name="Rectangle 514"/>
            <p:cNvSpPr/>
            <p:nvPr/>
          </p:nvSpPr>
          <p:spPr>
            <a:xfrm>
              <a:off x="8254080" y="499896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Rectangle 517"/>
            <p:cNvSpPr/>
            <p:nvPr/>
          </p:nvSpPr>
          <p:spPr>
            <a:xfrm>
              <a:off x="1387440" y="52498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8" name="Rectangle 518"/>
            <p:cNvSpPr/>
            <p:nvPr/>
          </p:nvSpPr>
          <p:spPr>
            <a:xfrm>
              <a:off x="20487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Rectangle 521"/>
            <p:cNvSpPr/>
            <p:nvPr/>
          </p:nvSpPr>
          <p:spPr>
            <a:xfrm>
              <a:off x="273780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Rectangle 524"/>
            <p:cNvSpPr/>
            <p:nvPr/>
          </p:nvSpPr>
          <p:spPr>
            <a:xfrm>
              <a:off x="342684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Rectangle 527"/>
            <p:cNvSpPr/>
            <p:nvPr/>
          </p:nvSpPr>
          <p:spPr>
            <a:xfrm>
              <a:off x="411552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Rectangle 530"/>
            <p:cNvSpPr/>
            <p:nvPr/>
          </p:nvSpPr>
          <p:spPr>
            <a:xfrm>
              <a:off x="48063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3" name="Rectangle 533"/>
            <p:cNvSpPr/>
            <p:nvPr/>
          </p:nvSpPr>
          <p:spPr>
            <a:xfrm>
              <a:off x="549504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4" name="Rectangle 536"/>
            <p:cNvSpPr/>
            <p:nvPr/>
          </p:nvSpPr>
          <p:spPr>
            <a:xfrm>
              <a:off x="618408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5" name="Rectangle 539"/>
            <p:cNvSpPr/>
            <p:nvPr/>
          </p:nvSpPr>
          <p:spPr>
            <a:xfrm>
              <a:off x="687312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6" name="Rectangle 542"/>
            <p:cNvSpPr/>
            <p:nvPr/>
          </p:nvSpPr>
          <p:spPr>
            <a:xfrm>
              <a:off x="75621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7" name="Rectangle 545"/>
            <p:cNvSpPr/>
            <p:nvPr/>
          </p:nvSpPr>
          <p:spPr>
            <a:xfrm>
              <a:off x="8254080" y="5249880"/>
              <a:ext cx="3434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8" name="Rectangle 548"/>
            <p:cNvSpPr/>
            <p:nvPr/>
          </p:nvSpPr>
          <p:spPr>
            <a:xfrm>
              <a:off x="1387440" y="54370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9" name="Rectangle 549"/>
            <p:cNvSpPr/>
            <p:nvPr/>
          </p:nvSpPr>
          <p:spPr>
            <a:xfrm>
              <a:off x="20487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0" name="Rectangle 552"/>
            <p:cNvSpPr/>
            <p:nvPr/>
          </p:nvSpPr>
          <p:spPr>
            <a:xfrm>
              <a:off x="273780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Rectangle 555"/>
            <p:cNvSpPr/>
            <p:nvPr/>
          </p:nvSpPr>
          <p:spPr>
            <a:xfrm>
              <a:off x="342684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Rectangle 558"/>
            <p:cNvSpPr/>
            <p:nvPr/>
          </p:nvSpPr>
          <p:spPr>
            <a:xfrm>
              <a:off x="411552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Rectangle 561"/>
            <p:cNvSpPr/>
            <p:nvPr/>
          </p:nvSpPr>
          <p:spPr>
            <a:xfrm>
              <a:off x="48063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Rectangle 564"/>
            <p:cNvSpPr/>
            <p:nvPr/>
          </p:nvSpPr>
          <p:spPr>
            <a:xfrm>
              <a:off x="549504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Rectangle 567"/>
            <p:cNvSpPr/>
            <p:nvPr/>
          </p:nvSpPr>
          <p:spPr>
            <a:xfrm>
              <a:off x="618408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570"/>
            <p:cNvSpPr/>
            <p:nvPr/>
          </p:nvSpPr>
          <p:spPr>
            <a:xfrm>
              <a:off x="687312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7" name="Rectangle 573"/>
            <p:cNvSpPr/>
            <p:nvPr/>
          </p:nvSpPr>
          <p:spPr>
            <a:xfrm>
              <a:off x="75621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8" name="Rectangle 576"/>
            <p:cNvSpPr/>
            <p:nvPr/>
          </p:nvSpPr>
          <p:spPr>
            <a:xfrm>
              <a:off x="825120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9" name="Rectangle 579"/>
            <p:cNvSpPr/>
            <p:nvPr/>
          </p:nvSpPr>
          <p:spPr>
            <a:xfrm>
              <a:off x="1387440" y="56246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0" name="Rectangle 580"/>
            <p:cNvSpPr/>
            <p:nvPr/>
          </p:nvSpPr>
          <p:spPr>
            <a:xfrm>
              <a:off x="20487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Rectangle 583"/>
            <p:cNvSpPr/>
            <p:nvPr/>
          </p:nvSpPr>
          <p:spPr>
            <a:xfrm>
              <a:off x="273780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2" name="Rectangle 586"/>
            <p:cNvSpPr/>
            <p:nvPr/>
          </p:nvSpPr>
          <p:spPr>
            <a:xfrm>
              <a:off x="342684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3" name="Rectangle 589"/>
            <p:cNvSpPr/>
            <p:nvPr/>
          </p:nvSpPr>
          <p:spPr>
            <a:xfrm>
              <a:off x="411552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4" name="Rectangle 592"/>
            <p:cNvSpPr/>
            <p:nvPr/>
          </p:nvSpPr>
          <p:spPr>
            <a:xfrm>
              <a:off x="48063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5" name="Rectangle 595"/>
            <p:cNvSpPr/>
            <p:nvPr/>
          </p:nvSpPr>
          <p:spPr>
            <a:xfrm>
              <a:off x="549504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6" name="Rectangle 598"/>
            <p:cNvSpPr/>
            <p:nvPr/>
          </p:nvSpPr>
          <p:spPr>
            <a:xfrm>
              <a:off x="618408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7" name="Rectangle 601"/>
            <p:cNvSpPr/>
            <p:nvPr/>
          </p:nvSpPr>
          <p:spPr>
            <a:xfrm>
              <a:off x="687312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8" name="Rectangle 604"/>
            <p:cNvSpPr/>
            <p:nvPr/>
          </p:nvSpPr>
          <p:spPr>
            <a:xfrm>
              <a:off x="75621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9" name="Rectangle 607"/>
            <p:cNvSpPr/>
            <p:nvPr/>
          </p:nvSpPr>
          <p:spPr>
            <a:xfrm>
              <a:off x="825120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611"/>
            <p:cNvSpPr/>
            <p:nvPr/>
          </p:nvSpPr>
          <p:spPr>
            <a:xfrm>
              <a:off x="1387440" y="5811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Rectangle 612"/>
            <p:cNvSpPr/>
            <p:nvPr/>
          </p:nvSpPr>
          <p:spPr>
            <a:xfrm>
              <a:off x="20487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2" name="Rectangle 615"/>
            <p:cNvSpPr/>
            <p:nvPr/>
          </p:nvSpPr>
          <p:spPr>
            <a:xfrm>
              <a:off x="273780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Rectangle 618"/>
            <p:cNvSpPr/>
            <p:nvPr/>
          </p:nvSpPr>
          <p:spPr>
            <a:xfrm>
              <a:off x="342684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4" name="Rectangle 621"/>
            <p:cNvSpPr/>
            <p:nvPr/>
          </p:nvSpPr>
          <p:spPr>
            <a:xfrm>
              <a:off x="411552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Rectangle 624"/>
            <p:cNvSpPr/>
            <p:nvPr/>
          </p:nvSpPr>
          <p:spPr>
            <a:xfrm>
              <a:off x="48063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Rectangle 627"/>
            <p:cNvSpPr/>
            <p:nvPr/>
          </p:nvSpPr>
          <p:spPr>
            <a:xfrm>
              <a:off x="549504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Rectangle 630"/>
            <p:cNvSpPr/>
            <p:nvPr/>
          </p:nvSpPr>
          <p:spPr>
            <a:xfrm>
              <a:off x="618408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Rectangle 633"/>
            <p:cNvSpPr/>
            <p:nvPr/>
          </p:nvSpPr>
          <p:spPr>
            <a:xfrm>
              <a:off x="687312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Rectangle 636"/>
            <p:cNvSpPr/>
            <p:nvPr/>
          </p:nvSpPr>
          <p:spPr>
            <a:xfrm>
              <a:off x="75621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0" name="Rectangle 639"/>
            <p:cNvSpPr/>
            <p:nvPr/>
          </p:nvSpPr>
          <p:spPr>
            <a:xfrm>
              <a:off x="825120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Rectangle 642"/>
            <p:cNvSpPr/>
            <p:nvPr/>
          </p:nvSpPr>
          <p:spPr>
            <a:xfrm>
              <a:off x="1387440" y="59990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2" name="Rectangle 643"/>
            <p:cNvSpPr/>
            <p:nvPr/>
          </p:nvSpPr>
          <p:spPr>
            <a:xfrm>
              <a:off x="20487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Rectangle 646"/>
            <p:cNvSpPr/>
            <p:nvPr/>
          </p:nvSpPr>
          <p:spPr>
            <a:xfrm>
              <a:off x="273780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4" name="Rectangle 649"/>
            <p:cNvSpPr/>
            <p:nvPr/>
          </p:nvSpPr>
          <p:spPr>
            <a:xfrm>
              <a:off x="342684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Rectangle 652"/>
            <p:cNvSpPr/>
            <p:nvPr/>
          </p:nvSpPr>
          <p:spPr>
            <a:xfrm>
              <a:off x="411552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6" name="Rectangle 655"/>
            <p:cNvSpPr/>
            <p:nvPr/>
          </p:nvSpPr>
          <p:spPr>
            <a:xfrm>
              <a:off x="48063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7" name="Rectangle 658"/>
            <p:cNvSpPr/>
            <p:nvPr/>
          </p:nvSpPr>
          <p:spPr>
            <a:xfrm>
              <a:off x="549504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8" name="Rectangle 661"/>
            <p:cNvSpPr/>
            <p:nvPr/>
          </p:nvSpPr>
          <p:spPr>
            <a:xfrm>
              <a:off x="618408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Rectangle 664"/>
            <p:cNvSpPr/>
            <p:nvPr/>
          </p:nvSpPr>
          <p:spPr>
            <a:xfrm>
              <a:off x="687312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0" name="Rectangle 667"/>
            <p:cNvSpPr/>
            <p:nvPr/>
          </p:nvSpPr>
          <p:spPr>
            <a:xfrm>
              <a:off x="75621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Rectangle 670"/>
            <p:cNvSpPr/>
            <p:nvPr/>
          </p:nvSpPr>
          <p:spPr>
            <a:xfrm>
              <a:off x="825120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2" name="Rectangle 673"/>
            <p:cNvSpPr/>
            <p:nvPr/>
          </p:nvSpPr>
          <p:spPr>
            <a:xfrm>
              <a:off x="1387440" y="61866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Rectangle 674"/>
            <p:cNvSpPr/>
            <p:nvPr/>
          </p:nvSpPr>
          <p:spPr>
            <a:xfrm>
              <a:off x="20487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Rectangle 677"/>
            <p:cNvSpPr/>
            <p:nvPr/>
          </p:nvSpPr>
          <p:spPr>
            <a:xfrm>
              <a:off x="273780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Rectangle 680"/>
            <p:cNvSpPr/>
            <p:nvPr/>
          </p:nvSpPr>
          <p:spPr>
            <a:xfrm>
              <a:off x="342684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Rectangle 683"/>
            <p:cNvSpPr/>
            <p:nvPr/>
          </p:nvSpPr>
          <p:spPr>
            <a:xfrm>
              <a:off x="411552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Rectangle 686"/>
            <p:cNvSpPr/>
            <p:nvPr/>
          </p:nvSpPr>
          <p:spPr>
            <a:xfrm>
              <a:off x="48063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Rectangle 689"/>
            <p:cNvSpPr/>
            <p:nvPr/>
          </p:nvSpPr>
          <p:spPr>
            <a:xfrm>
              <a:off x="549504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9" name="Rectangle 692"/>
            <p:cNvSpPr/>
            <p:nvPr/>
          </p:nvSpPr>
          <p:spPr>
            <a:xfrm>
              <a:off x="618408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0" name="Rectangle 695"/>
            <p:cNvSpPr/>
            <p:nvPr/>
          </p:nvSpPr>
          <p:spPr>
            <a:xfrm>
              <a:off x="687312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Rectangle 698"/>
            <p:cNvSpPr/>
            <p:nvPr/>
          </p:nvSpPr>
          <p:spPr>
            <a:xfrm>
              <a:off x="75621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2" name="Rectangle 701"/>
            <p:cNvSpPr/>
            <p:nvPr/>
          </p:nvSpPr>
          <p:spPr>
            <a:xfrm>
              <a:off x="825120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3" name="Rectangle 704"/>
            <p:cNvSpPr/>
            <p:nvPr/>
          </p:nvSpPr>
          <p:spPr>
            <a:xfrm>
              <a:off x="4759200" y="1566720"/>
              <a:ext cx="933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4" name="Line 705"/>
            <p:cNvSpPr/>
            <p:nvPr/>
          </p:nvSpPr>
          <p:spPr>
            <a:xfrm>
              <a:off x="1771560" y="1564920"/>
              <a:ext cx="1440" cy="4773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5" name="Rectangle 706"/>
            <p:cNvSpPr/>
            <p:nvPr/>
          </p:nvSpPr>
          <p:spPr>
            <a:xfrm>
              <a:off x="1771560" y="1565280"/>
              <a:ext cx="10080" cy="47725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6" name="Rectangle 708"/>
            <p:cNvSpPr/>
            <p:nvPr/>
          </p:nvSpPr>
          <p:spPr>
            <a:xfrm>
              <a:off x="1144440" y="1994040"/>
              <a:ext cx="7523640" cy="100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07" name="Rectangle 268"/>
          <p:cNvSpPr/>
          <p:nvPr/>
        </p:nvSpPr>
        <p:spPr>
          <a:xfrm>
            <a:off x="1771560" y="689040"/>
            <a:ext cx="3557520" cy="5763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Vergleich: Kapitalwertmethode / Annuitätsmethode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09" name="Group 95"/>
          <p:cNvGrpSpPr/>
          <p:nvPr/>
        </p:nvGrpSpPr>
        <p:grpSpPr>
          <a:xfrm>
            <a:off x="4180320" y="1998000"/>
            <a:ext cx="3713040" cy="395280"/>
            <a:chOff x="4180320" y="1998000"/>
            <a:chExt cx="3713040" cy="395280"/>
          </a:xfrm>
        </p:grpSpPr>
        <p:sp>
          <p:nvSpPr>
            <p:cNvPr id="1210" name="Line 49"/>
            <p:cNvSpPr/>
            <p:nvPr/>
          </p:nvSpPr>
          <p:spPr>
            <a:xfrm>
              <a:off x="46040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1" name="Line 50"/>
            <p:cNvSpPr/>
            <p:nvPr/>
          </p:nvSpPr>
          <p:spPr>
            <a:xfrm>
              <a:off x="49611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2" name="Line 51"/>
            <p:cNvSpPr/>
            <p:nvPr/>
          </p:nvSpPr>
          <p:spPr>
            <a:xfrm>
              <a:off x="53172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3" name="Line 52"/>
            <p:cNvSpPr/>
            <p:nvPr/>
          </p:nvSpPr>
          <p:spPr>
            <a:xfrm>
              <a:off x="567288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4" name="Line 53"/>
            <p:cNvSpPr/>
            <p:nvPr/>
          </p:nvSpPr>
          <p:spPr>
            <a:xfrm>
              <a:off x="602892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5" name="Line 54"/>
            <p:cNvSpPr/>
            <p:nvPr/>
          </p:nvSpPr>
          <p:spPr>
            <a:xfrm>
              <a:off x="63846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6" name="Line 55"/>
            <p:cNvSpPr/>
            <p:nvPr/>
          </p:nvSpPr>
          <p:spPr>
            <a:xfrm>
              <a:off x="67406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7" name="Line 56"/>
            <p:cNvSpPr/>
            <p:nvPr/>
          </p:nvSpPr>
          <p:spPr>
            <a:xfrm>
              <a:off x="70977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8" name="Line 57"/>
            <p:cNvSpPr/>
            <p:nvPr/>
          </p:nvSpPr>
          <p:spPr>
            <a:xfrm>
              <a:off x="74534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9" name="Text Box 58"/>
            <p:cNvSpPr/>
            <p:nvPr/>
          </p:nvSpPr>
          <p:spPr>
            <a:xfrm>
              <a:off x="4300200" y="20599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Text Box 59"/>
            <p:cNvSpPr/>
            <p:nvPr/>
          </p:nvSpPr>
          <p:spPr>
            <a:xfrm>
              <a:off x="4655880" y="20599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Text Box 60"/>
            <p:cNvSpPr/>
            <p:nvPr/>
          </p:nvSpPr>
          <p:spPr>
            <a:xfrm>
              <a:off x="5062320" y="20599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2" name="Text Box 61"/>
            <p:cNvSpPr/>
            <p:nvPr/>
          </p:nvSpPr>
          <p:spPr>
            <a:xfrm>
              <a:off x="5418360" y="2059920"/>
              <a:ext cx="2034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3" name="Text Box 62"/>
            <p:cNvSpPr/>
            <p:nvPr/>
          </p:nvSpPr>
          <p:spPr>
            <a:xfrm>
              <a:off x="7198920" y="2059920"/>
              <a:ext cx="2869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4" name="Line 90"/>
            <p:cNvSpPr/>
            <p:nvPr/>
          </p:nvSpPr>
          <p:spPr>
            <a:xfrm>
              <a:off x="4180320" y="2043720"/>
              <a:ext cx="371304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25" name="Rectangle 48"/>
          <p:cNvSpPr/>
          <p:nvPr/>
        </p:nvSpPr>
        <p:spPr>
          <a:xfrm>
            <a:off x="4561920" y="2037600"/>
            <a:ext cx="41400" cy="7689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6" name="Text Box 63"/>
          <p:cNvSpPr/>
          <p:nvPr/>
        </p:nvSpPr>
        <p:spPr>
          <a:xfrm>
            <a:off x="4570920" y="2568240"/>
            <a:ext cx="34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7" name="Rectangle 65"/>
          <p:cNvSpPr/>
          <p:nvPr/>
        </p:nvSpPr>
        <p:spPr>
          <a:xfrm>
            <a:off x="741240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8" name="Rectangle 66"/>
          <p:cNvSpPr/>
          <p:nvPr/>
        </p:nvSpPr>
        <p:spPr>
          <a:xfrm>
            <a:off x="491868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9" name="Text Box 67"/>
          <p:cNvSpPr/>
          <p:nvPr/>
        </p:nvSpPr>
        <p:spPr>
          <a:xfrm>
            <a:off x="4555440" y="180720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" name="Rectangle 68"/>
          <p:cNvSpPr/>
          <p:nvPr/>
        </p:nvSpPr>
        <p:spPr>
          <a:xfrm>
            <a:off x="527580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1" name="Rectangle 70"/>
          <p:cNvSpPr/>
          <p:nvPr/>
        </p:nvSpPr>
        <p:spPr>
          <a:xfrm>
            <a:off x="563184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2" name="Rectangle 72"/>
          <p:cNvSpPr/>
          <p:nvPr/>
        </p:nvSpPr>
        <p:spPr>
          <a:xfrm>
            <a:off x="598752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3" name="Rectangle 74"/>
          <p:cNvSpPr/>
          <p:nvPr/>
        </p:nvSpPr>
        <p:spPr>
          <a:xfrm>
            <a:off x="634356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4" name="Rectangle 76"/>
          <p:cNvSpPr/>
          <p:nvPr/>
        </p:nvSpPr>
        <p:spPr>
          <a:xfrm>
            <a:off x="670068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5" name="Rectangle 78"/>
          <p:cNvSpPr/>
          <p:nvPr/>
        </p:nvSpPr>
        <p:spPr>
          <a:xfrm>
            <a:off x="7056360" y="181332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236" name="Straight Arrow Connector 36"/>
          <p:cNvCxnSpPr>
            <a:stCxn id="1209" idx="-1"/>
          </p:cNvCxnSpPr>
          <p:nvPr/>
        </p:nvCxnSpPr>
        <p:spPr>
          <a:xfrm flipV="1">
            <a:off x="4180320" y="1424880"/>
            <a:ext cx="612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37" name="Text Box 67"/>
          <p:cNvSpPr/>
          <p:nvPr/>
        </p:nvSpPr>
        <p:spPr>
          <a:xfrm>
            <a:off x="6003000" y="1629360"/>
            <a:ext cx="401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" name="Text Box 62"/>
          <p:cNvSpPr/>
          <p:nvPr/>
        </p:nvSpPr>
        <p:spPr>
          <a:xfrm>
            <a:off x="7842960" y="2054520"/>
            <a:ext cx="286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9" name="Text Box 67"/>
          <p:cNvSpPr/>
          <p:nvPr/>
        </p:nvSpPr>
        <p:spPr>
          <a:xfrm>
            <a:off x="4921560" y="180144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0" name="Text Box 67"/>
          <p:cNvSpPr/>
          <p:nvPr/>
        </p:nvSpPr>
        <p:spPr>
          <a:xfrm>
            <a:off x="5256000" y="180792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Text Box 67"/>
          <p:cNvSpPr/>
          <p:nvPr/>
        </p:nvSpPr>
        <p:spPr>
          <a:xfrm>
            <a:off x="7013520" y="179028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2" name="Group 95"/>
          <p:cNvGrpSpPr/>
          <p:nvPr/>
        </p:nvGrpSpPr>
        <p:grpSpPr>
          <a:xfrm>
            <a:off x="4160520" y="3853800"/>
            <a:ext cx="3712680" cy="395280"/>
            <a:chOff x="4160520" y="3853800"/>
            <a:chExt cx="3712680" cy="395280"/>
          </a:xfrm>
        </p:grpSpPr>
        <p:sp>
          <p:nvSpPr>
            <p:cNvPr id="1243" name="Line 49"/>
            <p:cNvSpPr/>
            <p:nvPr/>
          </p:nvSpPr>
          <p:spPr>
            <a:xfrm>
              <a:off x="45838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4" name="Line 50"/>
            <p:cNvSpPr/>
            <p:nvPr/>
          </p:nvSpPr>
          <p:spPr>
            <a:xfrm>
              <a:off x="49410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5" name="Line 51"/>
            <p:cNvSpPr/>
            <p:nvPr/>
          </p:nvSpPr>
          <p:spPr>
            <a:xfrm>
              <a:off x="529704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6" name="Line 52"/>
            <p:cNvSpPr/>
            <p:nvPr/>
          </p:nvSpPr>
          <p:spPr>
            <a:xfrm>
              <a:off x="565272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7" name="Line 53"/>
            <p:cNvSpPr/>
            <p:nvPr/>
          </p:nvSpPr>
          <p:spPr>
            <a:xfrm>
              <a:off x="600876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8" name="Line 54"/>
            <p:cNvSpPr/>
            <p:nvPr/>
          </p:nvSpPr>
          <p:spPr>
            <a:xfrm>
              <a:off x="63648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9" name="Line 55"/>
            <p:cNvSpPr/>
            <p:nvPr/>
          </p:nvSpPr>
          <p:spPr>
            <a:xfrm>
              <a:off x="67204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0" name="Line 56"/>
            <p:cNvSpPr/>
            <p:nvPr/>
          </p:nvSpPr>
          <p:spPr>
            <a:xfrm>
              <a:off x="70776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1" name="Line 57"/>
            <p:cNvSpPr/>
            <p:nvPr/>
          </p:nvSpPr>
          <p:spPr>
            <a:xfrm>
              <a:off x="74332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2" name="Text Box 58"/>
            <p:cNvSpPr/>
            <p:nvPr/>
          </p:nvSpPr>
          <p:spPr>
            <a:xfrm>
              <a:off x="4280040" y="39157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3" name="Text Box 59"/>
            <p:cNvSpPr/>
            <p:nvPr/>
          </p:nvSpPr>
          <p:spPr>
            <a:xfrm>
              <a:off x="4635720" y="39157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4" name="Text Box 60"/>
            <p:cNvSpPr/>
            <p:nvPr/>
          </p:nvSpPr>
          <p:spPr>
            <a:xfrm>
              <a:off x="5042160" y="39157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5" name="Text Box 61"/>
            <p:cNvSpPr/>
            <p:nvPr/>
          </p:nvSpPr>
          <p:spPr>
            <a:xfrm>
              <a:off x="5398200" y="3915720"/>
              <a:ext cx="2034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6" name="Text Box 62"/>
            <p:cNvSpPr/>
            <p:nvPr/>
          </p:nvSpPr>
          <p:spPr>
            <a:xfrm>
              <a:off x="7178760" y="3915720"/>
              <a:ext cx="2869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7" name="Line 90"/>
            <p:cNvSpPr/>
            <p:nvPr/>
          </p:nvSpPr>
          <p:spPr>
            <a:xfrm>
              <a:off x="4160520" y="3899520"/>
              <a:ext cx="371268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58" name="Rectangle 48"/>
          <p:cNvSpPr/>
          <p:nvPr/>
        </p:nvSpPr>
        <p:spPr>
          <a:xfrm>
            <a:off x="4541760" y="3893400"/>
            <a:ext cx="41400" cy="7689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9" name="Text Box 63"/>
          <p:cNvSpPr/>
          <p:nvPr/>
        </p:nvSpPr>
        <p:spPr>
          <a:xfrm>
            <a:off x="4550400" y="4416480"/>
            <a:ext cx="34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0" name="Rectangle 65"/>
          <p:cNvSpPr/>
          <p:nvPr/>
        </p:nvSpPr>
        <p:spPr>
          <a:xfrm>
            <a:off x="739224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1" name="Rectangle 66"/>
          <p:cNvSpPr/>
          <p:nvPr/>
        </p:nvSpPr>
        <p:spPr>
          <a:xfrm>
            <a:off x="489888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2" name="Text Box 67"/>
          <p:cNvSpPr/>
          <p:nvPr/>
        </p:nvSpPr>
        <p:spPr>
          <a:xfrm>
            <a:off x="4535640" y="366300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Rectangle 68"/>
          <p:cNvSpPr/>
          <p:nvPr/>
        </p:nvSpPr>
        <p:spPr>
          <a:xfrm>
            <a:off x="525564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4" name="Rectangle 70"/>
          <p:cNvSpPr/>
          <p:nvPr/>
        </p:nvSpPr>
        <p:spPr>
          <a:xfrm>
            <a:off x="561168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5" name="Rectangle 72"/>
          <p:cNvSpPr/>
          <p:nvPr/>
        </p:nvSpPr>
        <p:spPr>
          <a:xfrm>
            <a:off x="596772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6" name="Rectangle 74"/>
          <p:cNvSpPr/>
          <p:nvPr/>
        </p:nvSpPr>
        <p:spPr>
          <a:xfrm>
            <a:off x="632340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7" name="Rectangle 76"/>
          <p:cNvSpPr/>
          <p:nvPr/>
        </p:nvSpPr>
        <p:spPr>
          <a:xfrm>
            <a:off x="668052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8" name="Rectangle 78"/>
          <p:cNvSpPr/>
          <p:nvPr/>
        </p:nvSpPr>
        <p:spPr>
          <a:xfrm>
            <a:off x="7036560" y="36694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269" name="Straight Arrow Connector 148"/>
          <p:cNvCxnSpPr>
            <a:stCxn id="1242" idx="-1"/>
          </p:cNvCxnSpPr>
          <p:nvPr/>
        </p:nvCxnSpPr>
        <p:spPr>
          <a:xfrm flipV="1">
            <a:off x="4160520" y="3280680"/>
            <a:ext cx="576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70" name="Text Box 67"/>
          <p:cNvSpPr/>
          <p:nvPr/>
        </p:nvSpPr>
        <p:spPr>
          <a:xfrm>
            <a:off x="5982840" y="3485160"/>
            <a:ext cx="401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Text Box 62"/>
          <p:cNvSpPr/>
          <p:nvPr/>
        </p:nvSpPr>
        <p:spPr>
          <a:xfrm>
            <a:off x="7822800" y="3910320"/>
            <a:ext cx="286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Text Box 63"/>
          <p:cNvSpPr/>
          <p:nvPr/>
        </p:nvSpPr>
        <p:spPr>
          <a:xfrm>
            <a:off x="4143960" y="3025800"/>
            <a:ext cx="473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3" name="Group 96"/>
          <p:cNvGrpSpPr/>
          <p:nvPr/>
        </p:nvGrpSpPr>
        <p:grpSpPr>
          <a:xfrm>
            <a:off x="4572000" y="3120840"/>
            <a:ext cx="2852280" cy="545400"/>
            <a:chOff x="4572000" y="3120840"/>
            <a:chExt cx="2852280" cy="545400"/>
          </a:xfrm>
        </p:grpSpPr>
        <p:sp>
          <p:nvSpPr>
            <p:cNvPr id="1274" name="Freeform 82"/>
            <p:cNvSpPr/>
            <p:nvPr/>
          </p:nvSpPr>
          <p:spPr>
            <a:xfrm flipH="1">
              <a:off x="4572360" y="3120840"/>
              <a:ext cx="2851920" cy="545400"/>
            </a:xfrm>
            <a:custGeom>
              <a:avLst/>
              <a:gdLst>
                <a:gd name="textAreaLeft" fmla="*/ 720 w 2851920"/>
                <a:gd name="textAreaRight" fmla="*/ 2853720 w 2851920"/>
                <a:gd name="textAreaTop" fmla="*/ 0 h 545400"/>
                <a:gd name="textAreaBottom" fmla="*/ 546480 h 5454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5" name="Freeform 83"/>
            <p:cNvSpPr/>
            <p:nvPr/>
          </p:nvSpPr>
          <p:spPr>
            <a:xfrm flipH="1">
              <a:off x="4571640" y="3182040"/>
              <a:ext cx="2522520" cy="484200"/>
            </a:xfrm>
            <a:custGeom>
              <a:avLst/>
              <a:gdLst>
                <a:gd name="textAreaLeft" fmla="*/ -720 w 2522520"/>
                <a:gd name="textAreaRight" fmla="*/ 2522880 w 2522520"/>
                <a:gd name="textAreaTop" fmla="*/ 0 h 484200"/>
                <a:gd name="textAreaBottom" fmla="*/ 485280 h 4842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6" name="Freeform 84"/>
            <p:cNvSpPr/>
            <p:nvPr/>
          </p:nvSpPr>
          <p:spPr>
            <a:xfrm flipH="1">
              <a:off x="4571640" y="3242880"/>
              <a:ext cx="2138760" cy="423360"/>
            </a:xfrm>
            <a:custGeom>
              <a:avLst/>
              <a:gdLst>
                <a:gd name="textAreaLeft" fmla="*/ -720 w 2138760"/>
                <a:gd name="textAreaRight" fmla="*/ 2139120 w 2138760"/>
                <a:gd name="textAreaTop" fmla="*/ 0 h 423360"/>
                <a:gd name="textAreaBottom" fmla="*/ 424440 h 4233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7" name="Freeform 85"/>
            <p:cNvSpPr/>
            <p:nvPr/>
          </p:nvSpPr>
          <p:spPr>
            <a:xfrm flipH="1">
              <a:off x="4572360" y="3303000"/>
              <a:ext cx="1754640" cy="363240"/>
            </a:xfrm>
            <a:custGeom>
              <a:avLst/>
              <a:gdLst>
                <a:gd name="textAreaLeft" fmla="*/ 720 w 1754640"/>
                <a:gd name="textAreaRight" fmla="*/ 1756440 w 1754640"/>
                <a:gd name="textAreaTop" fmla="*/ 0 h 363240"/>
                <a:gd name="textAreaBottom" fmla="*/ 364320 h 36324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8" name="Freeform 86"/>
            <p:cNvSpPr/>
            <p:nvPr/>
          </p:nvSpPr>
          <p:spPr>
            <a:xfrm flipH="1">
              <a:off x="4571640" y="3363840"/>
              <a:ext cx="1407960" cy="302400"/>
            </a:xfrm>
            <a:custGeom>
              <a:avLst/>
              <a:gdLst>
                <a:gd name="textAreaLeft" fmla="*/ -720 w 1407960"/>
                <a:gd name="textAreaRight" fmla="*/ 1408320 w 1407960"/>
                <a:gd name="textAreaTop" fmla="*/ 0 h 302400"/>
                <a:gd name="textAreaBottom" fmla="*/ 303480 h 3024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9" name="Freeform 87"/>
            <p:cNvSpPr/>
            <p:nvPr/>
          </p:nvSpPr>
          <p:spPr>
            <a:xfrm flipH="1">
              <a:off x="4572360" y="3424680"/>
              <a:ext cx="1051920" cy="241560"/>
            </a:xfrm>
            <a:custGeom>
              <a:avLst/>
              <a:gdLst>
                <a:gd name="textAreaLeft" fmla="*/ 720 w 1051920"/>
                <a:gd name="textAreaRight" fmla="*/ 1053720 w 1051920"/>
                <a:gd name="textAreaTop" fmla="*/ 0 h 241560"/>
                <a:gd name="textAreaBottom" fmla="*/ 242640 h 241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0" name="Freeform 88"/>
            <p:cNvSpPr/>
            <p:nvPr/>
          </p:nvSpPr>
          <p:spPr>
            <a:xfrm flipH="1">
              <a:off x="4572360" y="3485520"/>
              <a:ext cx="694800" cy="180720"/>
            </a:xfrm>
            <a:custGeom>
              <a:avLst/>
              <a:gdLst>
                <a:gd name="textAreaLeft" fmla="*/ 720 w 694800"/>
                <a:gd name="textAreaRight" fmla="*/ 696600 w 694800"/>
                <a:gd name="textAreaTop" fmla="*/ 0 h 180720"/>
                <a:gd name="textAreaBottom" fmla="*/ 181800 h 1807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1" name="Freeform 89"/>
            <p:cNvSpPr/>
            <p:nvPr/>
          </p:nvSpPr>
          <p:spPr>
            <a:xfrm flipH="1">
              <a:off x="4572360" y="3551040"/>
              <a:ext cx="337680" cy="115200"/>
            </a:xfrm>
            <a:custGeom>
              <a:avLst/>
              <a:gdLst>
                <a:gd name="textAreaLeft" fmla="*/ 720 w 337680"/>
                <a:gd name="textAreaRight" fmla="*/ 339480 w 337680"/>
                <a:gd name="textAreaTop" fmla="*/ 0 h 115200"/>
                <a:gd name="textAreaBottom" fmla="*/ 116280 h 1152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82" name="Text Box 67"/>
          <p:cNvSpPr/>
          <p:nvPr/>
        </p:nvSpPr>
        <p:spPr>
          <a:xfrm>
            <a:off x="4901400" y="365724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Text Box 67"/>
          <p:cNvSpPr/>
          <p:nvPr/>
        </p:nvSpPr>
        <p:spPr>
          <a:xfrm>
            <a:off x="5235840" y="366372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Text Box 67"/>
          <p:cNvSpPr/>
          <p:nvPr/>
        </p:nvSpPr>
        <p:spPr>
          <a:xfrm>
            <a:off x="6993360" y="364644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" name="Rectangle 48"/>
          <p:cNvSpPr/>
          <p:nvPr/>
        </p:nvSpPr>
        <p:spPr>
          <a:xfrm>
            <a:off x="4542840" y="3111840"/>
            <a:ext cx="41400" cy="768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286" name="Group 95"/>
          <p:cNvGrpSpPr/>
          <p:nvPr/>
        </p:nvGrpSpPr>
        <p:grpSpPr>
          <a:xfrm>
            <a:off x="4155120" y="5497200"/>
            <a:ext cx="3712680" cy="395280"/>
            <a:chOff x="4155120" y="5497200"/>
            <a:chExt cx="3712680" cy="395280"/>
          </a:xfrm>
        </p:grpSpPr>
        <p:sp>
          <p:nvSpPr>
            <p:cNvPr id="1287" name="Line 49"/>
            <p:cNvSpPr/>
            <p:nvPr/>
          </p:nvSpPr>
          <p:spPr>
            <a:xfrm>
              <a:off x="45788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8" name="Line 50"/>
            <p:cNvSpPr/>
            <p:nvPr/>
          </p:nvSpPr>
          <p:spPr>
            <a:xfrm>
              <a:off x="49359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9" name="Line 51"/>
            <p:cNvSpPr/>
            <p:nvPr/>
          </p:nvSpPr>
          <p:spPr>
            <a:xfrm>
              <a:off x="52916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0" name="Line 52"/>
            <p:cNvSpPr/>
            <p:nvPr/>
          </p:nvSpPr>
          <p:spPr>
            <a:xfrm>
              <a:off x="564768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1" name="Line 53"/>
            <p:cNvSpPr/>
            <p:nvPr/>
          </p:nvSpPr>
          <p:spPr>
            <a:xfrm>
              <a:off x="60033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2" name="Line 54"/>
            <p:cNvSpPr/>
            <p:nvPr/>
          </p:nvSpPr>
          <p:spPr>
            <a:xfrm>
              <a:off x="63594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3" name="Line 55"/>
            <p:cNvSpPr/>
            <p:nvPr/>
          </p:nvSpPr>
          <p:spPr>
            <a:xfrm>
              <a:off x="67154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4" name="Line 56"/>
            <p:cNvSpPr/>
            <p:nvPr/>
          </p:nvSpPr>
          <p:spPr>
            <a:xfrm>
              <a:off x="70722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5" name="Line 57"/>
            <p:cNvSpPr/>
            <p:nvPr/>
          </p:nvSpPr>
          <p:spPr>
            <a:xfrm>
              <a:off x="74282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6" name="Text Box 58"/>
            <p:cNvSpPr/>
            <p:nvPr/>
          </p:nvSpPr>
          <p:spPr>
            <a:xfrm>
              <a:off x="4274640" y="55591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7" name="Text Box 59"/>
            <p:cNvSpPr/>
            <p:nvPr/>
          </p:nvSpPr>
          <p:spPr>
            <a:xfrm>
              <a:off x="4630680" y="55591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Text Box 60"/>
            <p:cNvSpPr/>
            <p:nvPr/>
          </p:nvSpPr>
          <p:spPr>
            <a:xfrm>
              <a:off x="5037120" y="5559120"/>
              <a:ext cx="201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9" name="Text Box 61"/>
            <p:cNvSpPr/>
            <p:nvPr/>
          </p:nvSpPr>
          <p:spPr>
            <a:xfrm>
              <a:off x="5392800" y="5559120"/>
              <a:ext cx="2034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0" name="Text Box 62"/>
            <p:cNvSpPr/>
            <p:nvPr/>
          </p:nvSpPr>
          <p:spPr>
            <a:xfrm>
              <a:off x="7173720" y="5559120"/>
              <a:ext cx="2869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1" name="Line 90"/>
            <p:cNvSpPr/>
            <p:nvPr/>
          </p:nvSpPr>
          <p:spPr>
            <a:xfrm>
              <a:off x="4155120" y="5542920"/>
              <a:ext cx="371268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302" name="Rectangle 48"/>
          <p:cNvSpPr/>
          <p:nvPr/>
        </p:nvSpPr>
        <p:spPr>
          <a:xfrm>
            <a:off x="4536720" y="5537160"/>
            <a:ext cx="41400" cy="7689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3" name="Text Box 63"/>
          <p:cNvSpPr/>
          <p:nvPr/>
        </p:nvSpPr>
        <p:spPr>
          <a:xfrm>
            <a:off x="4250520" y="6087600"/>
            <a:ext cx="34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Rectangle 65"/>
          <p:cNvSpPr/>
          <p:nvPr/>
        </p:nvSpPr>
        <p:spPr>
          <a:xfrm>
            <a:off x="738720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5" name="Rectangle 66"/>
          <p:cNvSpPr/>
          <p:nvPr/>
        </p:nvSpPr>
        <p:spPr>
          <a:xfrm>
            <a:off x="489348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6" name="Text Box 67"/>
          <p:cNvSpPr/>
          <p:nvPr/>
        </p:nvSpPr>
        <p:spPr>
          <a:xfrm>
            <a:off x="4530240" y="530640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7" name="Rectangle 68"/>
          <p:cNvSpPr/>
          <p:nvPr/>
        </p:nvSpPr>
        <p:spPr>
          <a:xfrm>
            <a:off x="525060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8" name="Rectangle 70"/>
          <p:cNvSpPr/>
          <p:nvPr/>
        </p:nvSpPr>
        <p:spPr>
          <a:xfrm>
            <a:off x="560664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9" name="Rectangle 72"/>
          <p:cNvSpPr/>
          <p:nvPr/>
        </p:nvSpPr>
        <p:spPr>
          <a:xfrm>
            <a:off x="596232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0" name="Rectangle 74"/>
          <p:cNvSpPr/>
          <p:nvPr/>
        </p:nvSpPr>
        <p:spPr>
          <a:xfrm>
            <a:off x="631836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1" name="Rectangle 76"/>
          <p:cNvSpPr/>
          <p:nvPr/>
        </p:nvSpPr>
        <p:spPr>
          <a:xfrm>
            <a:off x="667548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2" name="Rectangle 78"/>
          <p:cNvSpPr/>
          <p:nvPr/>
        </p:nvSpPr>
        <p:spPr>
          <a:xfrm>
            <a:off x="7031160" y="5312880"/>
            <a:ext cx="40320" cy="2278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313" name="Straight Arrow Connector 193"/>
          <p:cNvCxnSpPr>
            <a:stCxn id="1286" idx="-1"/>
          </p:cNvCxnSpPr>
          <p:nvPr/>
        </p:nvCxnSpPr>
        <p:spPr>
          <a:xfrm flipV="1">
            <a:off x="4155120" y="4924080"/>
            <a:ext cx="612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314" name="Text Box 67"/>
          <p:cNvSpPr/>
          <p:nvPr/>
        </p:nvSpPr>
        <p:spPr>
          <a:xfrm>
            <a:off x="5977800" y="5128560"/>
            <a:ext cx="401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5" name="Text Box 62"/>
          <p:cNvSpPr/>
          <p:nvPr/>
        </p:nvSpPr>
        <p:spPr>
          <a:xfrm>
            <a:off x="7817760" y="5553720"/>
            <a:ext cx="286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6" name="Freeform 89"/>
          <p:cNvSpPr/>
          <p:nvPr/>
        </p:nvSpPr>
        <p:spPr>
          <a:xfrm flipH="1" rot="8397600">
            <a:off x="4588200" y="5788800"/>
            <a:ext cx="335880" cy="124920"/>
          </a:xfrm>
          <a:custGeom>
            <a:avLst/>
            <a:gdLst>
              <a:gd name="textAreaLeft" fmla="*/ -720 w 335880"/>
              <a:gd name="textAreaRight" fmla="*/ 336240 w 335880"/>
              <a:gd name="textAreaTop" fmla="*/ 0 h 124920"/>
              <a:gd name="textAreaBottom" fmla="*/ 126000 h 1249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7" name="Text Box 67"/>
          <p:cNvSpPr/>
          <p:nvPr/>
        </p:nvSpPr>
        <p:spPr>
          <a:xfrm>
            <a:off x="4896360" y="530064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8" name="Text Box 67"/>
          <p:cNvSpPr/>
          <p:nvPr/>
        </p:nvSpPr>
        <p:spPr>
          <a:xfrm>
            <a:off x="5230440" y="530712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9" name="Text Box 67"/>
          <p:cNvSpPr/>
          <p:nvPr/>
        </p:nvSpPr>
        <p:spPr>
          <a:xfrm>
            <a:off x="6987960" y="5289840"/>
            <a:ext cx="478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Rectangle 3"/>
          <p:cNvSpPr/>
          <p:nvPr/>
        </p:nvSpPr>
        <p:spPr>
          <a:xfrm>
            <a:off x="511560" y="1636560"/>
            <a:ext cx="338076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0, periodengleiche 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Rectangle 3"/>
          <p:cNvSpPr/>
          <p:nvPr/>
        </p:nvSpPr>
        <p:spPr>
          <a:xfrm>
            <a:off x="483480" y="3028680"/>
            <a:ext cx="338076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 und Nettobarwert bilden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Rectangle 65"/>
          <p:cNvSpPr/>
          <p:nvPr/>
        </p:nvSpPr>
        <p:spPr>
          <a:xfrm>
            <a:off x="4897440" y="556488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3" name="Rectangle 65"/>
          <p:cNvSpPr/>
          <p:nvPr/>
        </p:nvSpPr>
        <p:spPr>
          <a:xfrm>
            <a:off x="5254560" y="556488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4" name="Rectangle 65"/>
          <p:cNvSpPr/>
          <p:nvPr/>
        </p:nvSpPr>
        <p:spPr>
          <a:xfrm>
            <a:off x="5603760" y="557352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5" name="Rectangle 65"/>
          <p:cNvSpPr/>
          <p:nvPr/>
        </p:nvSpPr>
        <p:spPr>
          <a:xfrm>
            <a:off x="5967000" y="556488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6" name="Rectangle 65"/>
          <p:cNvSpPr/>
          <p:nvPr/>
        </p:nvSpPr>
        <p:spPr>
          <a:xfrm>
            <a:off x="6325920" y="556992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7" name="Rectangle 65"/>
          <p:cNvSpPr/>
          <p:nvPr/>
        </p:nvSpPr>
        <p:spPr>
          <a:xfrm>
            <a:off x="6676920" y="556092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8" name="Rectangle 65"/>
          <p:cNvSpPr/>
          <p:nvPr/>
        </p:nvSpPr>
        <p:spPr>
          <a:xfrm>
            <a:off x="7038720" y="556092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9" name="Rectangle 65"/>
          <p:cNvSpPr/>
          <p:nvPr/>
        </p:nvSpPr>
        <p:spPr>
          <a:xfrm>
            <a:off x="7387200" y="5564880"/>
            <a:ext cx="40320" cy="227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0" name="Freeform 89"/>
          <p:cNvSpPr/>
          <p:nvPr/>
        </p:nvSpPr>
        <p:spPr>
          <a:xfrm flipH="1" rot="8397600">
            <a:off x="4590720" y="5731560"/>
            <a:ext cx="653760" cy="304560"/>
          </a:xfrm>
          <a:custGeom>
            <a:avLst/>
            <a:gdLst>
              <a:gd name="textAreaLeft" fmla="*/ 720 w 653760"/>
              <a:gd name="textAreaRight" fmla="*/ 655560 w 653760"/>
              <a:gd name="textAreaTop" fmla="*/ 0 h 304560"/>
              <a:gd name="textAreaBottom" fmla="*/ 305640 h 3045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1" name="Freeform 89"/>
          <p:cNvSpPr/>
          <p:nvPr/>
        </p:nvSpPr>
        <p:spPr>
          <a:xfrm flipH="1" rot="8397600">
            <a:off x="4635720" y="5647680"/>
            <a:ext cx="930960" cy="510840"/>
          </a:xfrm>
          <a:custGeom>
            <a:avLst/>
            <a:gdLst>
              <a:gd name="textAreaLeft" fmla="*/ 720 w 930960"/>
              <a:gd name="textAreaRight" fmla="*/ 932760 w 930960"/>
              <a:gd name="textAreaTop" fmla="*/ 0 h 510840"/>
              <a:gd name="textAreaBottom" fmla="*/ 511920 h 5108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2" name="Freeform 89"/>
          <p:cNvSpPr/>
          <p:nvPr/>
        </p:nvSpPr>
        <p:spPr>
          <a:xfrm flipH="1" rot="8397600">
            <a:off x="4665240" y="5580720"/>
            <a:ext cx="1250280" cy="703080"/>
          </a:xfrm>
          <a:custGeom>
            <a:avLst/>
            <a:gdLst>
              <a:gd name="textAreaLeft" fmla="*/ -720 w 1250280"/>
              <a:gd name="textAreaRight" fmla="*/ 1250640 w 1250280"/>
              <a:gd name="textAreaTop" fmla="*/ 0 h 703080"/>
              <a:gd name="textAreaBottom" fmla="*/ 704160 h 7030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3" name="Freeform 89"/>
          <p:cNvSpPr/>
          <p:nvPr/>
        </p:nvSpPr>
        <p:spPr>
          <a:xfrm flipH="1" rot="8397600">
            <a:off x="4699440" y="5488920"/>
            <a:ext cx="1553040" cy="917280"/>
          </a:xfrm>
          <a:custGeom>
            <a:avLst/>
            <a:gdLst>
              <a:gd name="textAreaLeft" fmla="*/ 720 w 1553040"/>
              <a:gd name="textAreaRight" fmla="*/ 1554840 w 1553040"/>
              <a:gd name="textAreaTop" fmla="*/ 0 h 917280"/>
              <a:gd name="textAreaBottom" fmla="*/ 918360 h 9172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4" name="Freeform 89"/>
          <p:cNvSpPr/>
          <p:nvPr/>
        </p:nvSpPr>
        <p:spPr>
          <a:xfrm flipH="1" rot="8397600">
            <a:off x="4720320" y="5431680"/>
            <a:ext cx="1847520" cy="1089360"/>
          </a:xfrm>
          <a:custGeom>
            <a:avLst/>
            <a:gdLst>
              <a:gd name="textAreaLeft" fmla="*/ 720 w 1847520"/>
              <a:gd name="textAreaRight" fmla="*/ 1849320 w 1847520"/>
              <a:gd name="textAreaTop" fmla="*/ 0 h 1089360"/>
              <a:gd name="textAreaBottom" fmla="*/ 1090080 h 10893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5" name="Freeform 89"/>
          <p:cNvSpPr/>
          <p:nvPr/>
        </p:nvSpPr>
        <p:spPr>
          <a:xfrm flipH="1" rot="8397600">
            <a:off x="4748400" y="5366520"/>
            <a:ext cx="2151360" cy="1284120"/>
          </a:xfrm>
          <a:custGeom>
            <a:avLst/>
            <a:gdLst>
              <a:gd name="textAreaLeft" fmla="*/ 720 w 2151360"/>
              <a:gd name="textAreaRight" fmla="*/ 2153160 w 2151360"/>
              <a:gd name="textAreaTop" fmla="*/ 0 h 1284120"/>
              <a:gd name="textAreaBottom" fmla="*/ 1285200 h 12841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6" name="Freeform 89"/>
          <p:cNvSpPr/>
          <p:nvPr/>
        </p:nvSpPr>
        <p:spPr>
          <a:xfrm flipH="1" rot="8397600">
            <a:off x="4772880" y="5294160"/>
            <a:ext cx="2454120" cy="1486080"/>
          </a:xfrm>
          <a:custGeom>
            <a:avLst/>
            <a:gdLst>
              <a:gd name="textAreaLeft" fmla="*/ -720 w 2454120"/>
              <a:gd name="textAreaRight" fmla="*/ 2454480 w 2454120"/>
              <a:gd name="textAreaTop" fmla="*/ 0 h 1486080"/>
              <a:gd name="textAreaBottom" fmla="*/ 1487160 h 14860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7" name="Rectangle 3"/>
          <p:cNvSpPr/>
          <p:nvPr/>
        </p:nvSpPr>
        <p:spPr>
          <a:xfrm>
            <a:off x="483480" y="4769640"/>
            <a:ext cx="338076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Annuitätsmethode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eine periodengleiche Annuität umwandeln, dann mit anderen Zahlungen vergleichen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Annuitätsmethode: PV Beispiel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Rectangle 1"/>
          <p:cNvSpPr/>
          <p:nvPr/>
        </p:nvSpPr>
        <p:spPr>
          <a:xfrm>
            <a:off x="749160" y="1845000"/>
            <a:ext cx="7936560" cy="3174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Rectangle 1"/>
          <p:cNvSpPr/>
          <p:nvPr/>
        </p:nvSpPr>
        <p:spPr>
          <a:xfrm>
            <a:off x="749160" y="1628640"/>
            <a:ext cx="7936560" cy="4812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3" name="Picture 2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8149320" cy="42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Fehlerquellen bei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Rectangle 3"/>
          <p:cNvSpPr/>
          <p:nvPr/>
        </p:nvSpPr>
        <p:spPr>
          <a:xfrm>
            <a:off x="827640" y="1917000"/>
            <a:ext cx="7731720" cy="13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Vollständige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-Zahlungsreihe der zu betrachtenden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eventuell: Erfassung von Anschluss-Investitionen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müssen alle Zahlungen ausgeklammert bleiben, die nicht von der Entscheidung tangiert werden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ist der „richtige“ Kalkulationszins?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(Opportunitätskosten; Berücksichtigung von Risiko)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Warnung: Diskontierung über lange Zeiten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1348" name="Group 189"/>
          <p:cNvGrpSpPr/>
          <p:nvPr/>
        </p:nvGrpSpPr>
        <p:grpSpPr>
          <a:xfrm>
            <a:off x="346320" y="2513520"/>
            <a:ext cx="5290560" cy="3578040"/>
            <a:chOff x="346320" y="2513520"/>
            <a:chExt cx="5290560" cy="3578040"/>
          </a:xfrm>
        </p:grpSpPr>
        <p:graphicFrame>
          <p:nvGraphicFramePr>
            <p:cNvPr id="1349" name="Object 6"/>
            <p:cNvGraphicFramePr/>
            <p:nvPr/>
          </p:nvGraphicFramePr>
          <p:xfrm>
            <a:off x="2195280" y="2586240"/>
            <a:ext cx="865440" cy="38268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1350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195280" y="2586240"/>
                      <a:ext cx="865440" cy="382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351" name="Line 9"/>
            <p:cNvSpPr/>
            <p:nvPr/>
          </p:nvSpPr>
          <p:spPr>
            <a:xfrm>
              <a:off x="639720" y="49226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2" name="Line 10"/>
            <p:cNvSpPr/>
            <p:nvPr/>
          </p:nvSpPr>
          <p:spPr>
            <a:xfrm>
              <a:off x="639720" y="433656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3" name="Line 11"/>
            <p:cNvSpPr/>
            <p:nvPr/>
          </p:nvSpPr>
          <p:spPr>
            <a:xfrm>
              <a:off x="639720" y="3746520"/>
              <a:ext cx="482868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4" name="Line 12"/>
            <p:cNvSpPr/>
            <p:nvPr/>
          </p:nvSpPr>
          <p:spPr>
            <a:xfrm>
              <a:off x="639720" y="3160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5" name="Line 13"/>
            <p:cNvSpPr/>
            <p:nvPr/>
          </p:nvSpPr>
          <p:spPr>
            <a:xfrm>
              <a:off x="639720" y="2575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6" name="Line 14"/>
            <p:cNvSpPr/>
            <p:nvPr/>
          </p:nvSpPr>
          <p:spPr>
            <a:xfrm>
              <a:off x="659520" y="2575440"/>
              <a:ext cx="1080" cy="293220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7" name="Line 15"/>
            <p:cNvSpPr/>
            <p:nvPr/>
          </p:nvSpPr>
          <p:spPr>
            <a:xfrm>
              <a:off x="621720" y="5507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8" name="Line 16"/>
            <p:cNvSpPr/>
            <p:nvPr/>
          </p:nvSpPr>
          <p:spPr>
            <a:xfrm>
              <a:off x="621720" y="4922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9" name="Line 17"/>
            <p:cNvSpPr/>
            <p:nvPr/>
          </p:nvSpPr>
          <p:spPr>
            <a:xfrm>
              <a:off x="621720" y="433656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0" name="Line 18"/>
            <p:cNvSpPr/>
            <p:nvPr/>
          </p:nvSpPr>
          <p:spPr>
            <a:xfrm>
              <a:off x="621720" y="3746520"/>
              <a:ext cx="3780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1" name="Line 19"/>
            <p:cNvSpPr/>
            <p:nvPr/>
          </p:nvSpPr>
          <p:spPr>
            <a:xfrm>
              <a:off x="621720" y="3160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2" name="Line 20"/>
            <p:cNvSpPr/>
            <p:nvPr/>
          </p:nvSpPr>
          <p:spPr>
            <a:xfrm>
              <a:off x="621720" y="2575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3" name="Line 21"/>
            <p:cNvSpPr/>
            <p:nvPr/>
          </p:nvSpPr>
          <p:spPr>
            <a:xfrm>
              <a:off x="659520" y="5507640"/>
              <a:ext cx="497736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4" name="Line 22"/>
            <p:cNvSpPr/>
            <p:nvPr/>
          </p:nvSpPr>
          <p:spPr>
            <a:xfrm flipV="1">
              <a:off x="6595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5" name="Line 23"/>
            <p:cNvSpPr/>
            <p:nvPr/>
          </p:nvSpPr>
          <p:spPr>
            <a:xfrm flipV="1">
              <a:off x="11833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6" name="Line 24"/>
            <p:cNvSpPr/>
            <p:nvPr/>
          </p:nvSpPr>
          <p:spPr>
            <a:xfrm flipV="1">
              <a:off x="17082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7" name="Line 25"/>
            <p:cNvSpPr/>
            <p:nvPr/>
          </p:nvSpPr>
          <p:spPr>
            <a:xfrm flipV="1">
              <a:off x="22309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8" name="Line 26"/>
            <p:cNvSpPr/>
            <p:nvPr/>
          </p:nvSpPr>
          <p:spPr>
            <a:xfrm flipV="1">
              <a:off x="2755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9" name="Line 27"/>
            <p:cNvSpPr/>
            <p:nvPr/>
          </p:nvSpPr>
          <p:spPr>
            <a:xfrm flipV="1">
              <a:off x="328068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0" name="Line 28"/>
            <p:cNvSpPr/>
            <p:nvPr/>
          </p:nvSpPr>
          <p:spPr>
            <a:xfrm flipV="1">
              <a:off x="3799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1" name="Line 29"/>
            <p:cNvSpPr/>
            <p:nvPr/>
          </p:nvSpPr>
          <p:spPr>
            <a:xfrm flipV="1">
              <a:off x="43236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2" name="Line 30"/>
            <p:cNvSpPr/>
            <p:nvPr/>
          </p:nvSpPr>
          <p:spPr>
            <a:xfrm flipV="1">
              <a:off x="48474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3" name="Freeform 33"/>
            <p:cNvSpPr/>
            <p:nvPr/>
          </p:nvSpPr>
          <p:spPr>
            <a:xfrm>
              <a:off x="659880" y="2575440"/>
              <a:ext cx="206640" cy="1148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14840"/>
                <a:gd name="textAreaBottom" fmla="*/ 115920 h 11484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4" name="Freeform 34"/>
            <p:cNvSpPr/>
            <p:nvPr/>
          </p:nvSpPr>
          <p:spPr>
            <a:xfrm>
              <a:off x="867600" y="2691360"/>
              <a:ext cx="207720" cy="10548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105480"/>
                <a:gd name="textAreaBottom" fmla="*/ 106560 h 10548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5" name="Line 35"/>
            <p:cNvSpPr/>
            <p:nvPr/>
          </p:nvSpPr>
          <p:spPr>
            <a:xfrm>
              <a:off x="1076040" y="2797560"/>
              <a:ext cx="208800" cy="106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6" name="Freeform 36"/>
            <p:cNvSpPr/>
            <p:nvPr/>
          </p:nvSpPr>
          <p:spPr>
            <a:xfrm>
              <a:off x="1285200" y="2904480"/>
              <a:ext cx="212040" cy="10080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100800"/>
                <a:gd name="textAreaBottom" fmla="*/ 101880 h 10080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7" name="Line 37"/>
            <p:cNvSpPr/>
            <p:nvPr/>
          </p:nvSpPr>
          <p:spPr>
            <a:xfrm>
              <a:off x="1498320" y="3006000"/>
              <a:ext cx="209880" cy="97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8" name="Line 38"/>
            <p:cNvSpPr/>
            <p:nvPr/>
          </p:nvSpPr>
          <p:spPr>
            <a:xfrm>
              <a:off x="1708200" y="3103200"/>
              <a:ext cx="207720" cy="91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9" name="Line 39"/>
            <p:cNvSpPr/>
            <p:nvPr/>
          </p:nvSpPr>
          <p:spPr>
            <a:xfrm>
              <a:off x="1915920" y="3194280"/>
              <a:ext cx="208800" cy="92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0" name="Line 40"/>
            <p:cNvSpPr/>
            <p:nvPr/>
          </p:nvSpPr>
          <p:spPr>
            <a:xfrm>
              <a:off x="2124720" y="3286800"/>
              <a:ext cx="207720" cy="87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1" name="Line 41"/>
            <p:cNvSpPr/>
            <p:nvPr/>
          </p:nvSpPr>
          <p:spPr>
            <a:xfrm>
              <a:off x="2332440" y="3374640"/>
              <a:ext cx="209880" cy="81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2" name="Freeform 42"/>
            <p:cNvSpPr/>
            <p:nvPr/>
          </p:nvSpPr>
          <p:spPr>
            <a:xfrm>
              <a:off x="2542680" y="3456720"/>
              <a:ext cx="212040" cy="7632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76320"/>
                <a:gd name="textAreaBottom" fmla="*/ 77400 h 7632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3" name="Line 43"/>
            <p:cNvSpPr/>
            <p:nvPr/>
          </p:nvSpPr>
          <p:spPr>
            <a:xfrm>
              <a:off x="2755800" y="3533760"/>
              <a:ext cx="209880" cy="77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4" name="Line 44"/>
            <p:cNvSpPr/>
            <p:nvPr/>
          </p:nvSpPr>
          <p:spPr>
            <a:xfrm>
              <a:off x="2965680" y="3610800"/>
              <a:ext cx="20772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5" name="Line 45"/>
            <p:cNvSpPr/>
            <p:nvPr/>
          </p:nvSpPr>
          <p:spPr>
            <a:xfrm>
              <a:off x="3173400" y="3683520"/>
              <a:ext cx="208800" cy="72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6" name="Line 46"/>
            <p:cNvSpPr/>
            <p:nvPr/>
          </p:nvSpPr>
          <p:spPr>
            <a:xfrm>
              <a:off x="3382200" y="3755880"/>
              <a:ext cx="207720" cy="68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7" name="Line 47"/>
            <p:cNvSpPr/>
            <p:nvPr/>
          </p:nvSpPr>
          <p:spPr>
            <a:xfrm>
              <a:off x="3589920" y="3823920"/>
              <a:ext cx="209880" cy="63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8" name="Freeform 48"/>
            <p:cNvSpPr/>
            <p:nvPr/>
          </p:nvSpPr>
          <p:spPr>
            <a:xfrm>
              <a:off x="3800160" y="3887280"/>
              <a:ext cx="212040" cy="6084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60840"/>
                <a:gd name="textAreaBottom" fmla="*/ 61920 h 6084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9" name="Line 49"/>
            <p:cNvSpPr/>
            <p:nvPr/>
          </p:nvSpPr>
          <p:spPr>
            <a:xfrm>
              <a:off x="4013280" y="3949200"/>
              <a:ext cx="208800" cy="64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0" name="Line 50"/>
            <p:cNvSpPr/>
            <p:nvPr/>
          </p:nvSpPr>
          <p:spPr>
            <a:xfrm>
              <a:off x="4222080" y="4013280"/>
              <a:ext cx="208800" cy="57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1" name="Line 51"/>
            <p:cNvSpPr/>
            <p:nvPr/>
          </p:nvSpPr>
          <p:spPr>
            <a:xfrm>
              <a:off x="4430880" y="4070880"/>
              <a:ext cx="207720" cy="536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2" name="Freeform 52"/>
            <p:cNvSpPr/>
            <p:nvPr/>
          </p:nvSpPr>
          <p:spPr>
            <a:xfrm>
              <a:off x="4638600" y="4124880"/>
              <a:ext cx="207720" cy="576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57600"/>
                <a:gd name="textAreaBottom" fmla="*/ 58680 h 5760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3" name="Freeform 53"/>
            <p:cNvSpPr/>
            <p:nvPr/>
          </p:nvSpPr>
          <p:spPr>
            <a:xfrm>
              <a:off x="4847400" y="4183200"/>
              <a:ext cx="208800" cy="4680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46800"/>
                <a:gd name="textAreaBottom" fmla="*/ 47880 h 4680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4" name="Freeform 54"/>
            <p:cNvSpPr/>
            <p:nvPr/>
          </p:nvSpPr>
          <p:spPr>
            <a:xfrm>
              <a:off x="5057640" y="4231440"/>
              <a:ext cx="210960" cy="46800"/>
            </a:xfrm>
            <a:custGeom>
              <a:avLst/>
              <a:gdLst>
                <a:gd name="textAreaLeft" fmla="*/ 0 w 210960"/>
                <a:gd name="textAreaRight" fmla="*/ 212040 w 210960"/>
                <a:gd name="textAreaTop" fmla="*/ 0 h 46800"/>
                <a:gd name="textAreaBottom" fmla="*/ 47880 h 4680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5" name="Line 55"/>
            <p:cNvSpPr/>
            <p:nvPr/>
          </p:nvSpPr>
          <p:spPr>
            <a:xfrm>
              <a:off x="5269320" y="4278960"/>
              <a:ext cx="210240" cy="49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6" name="Freeform 58"/>
            <p:cNvSpPr/>
            <p:nvPr/>
          </p:nvSpPr>
          <p:spPr>
            <a:xfrm>
              <a:off x="659880" y="2575440"/>
              <a:ext cx="206640" cy="22140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221400"/>
                <a:gd name="textAreaBottom" fmla="*/ 222480 h 22140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7" name="Freeform 59"/>
            <p:cNvSpPr/>
            <p:nvPr/>
          </p:nvSpPr>
          <p:spPr>
            <a:xfrm>
              <a:off x="867600" y="2797920"/>
              <a:ext cx="207720" cy="20268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202680"/>
                <a:gd name="textAreaBottom" fmla="*/ 203760 h 20268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8" name="Line 60"/>
            <p:cNvSpPr/>
            <p:nvPr/>
          </p:nvSpPr>
          <p:spPr>
            <a:xfrm>
              <a:off x="1076040" y="3001320"/>
              <a:ext cx="208800" cy="18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9" name="Freeform 61"/>
            <p:cNvSpPr/>
            <p:nvPr/>
          </p:nvSpPr>
          <p:spPr>
            <a:xfrm>
              <a:off x="1285200" y="3191040"/>
              <a:ext cx="212040" cy="17208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172080"/>
                <a:gd name="textAreaBottom" fmla="*/ 173160 h 17208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0" name="Freeform 62"/>
            <p:cNvSpPr/>
            <p:nvPr/>
          </p:nvSpPr>
          <p:spPr>
            <a:xfrm>
              <a:off x="1498320" y="3364200"/>
              <a:ext cx="208800" cy="16380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63800"/>
                <a:gd name="textAreaBottom" fmla="*/ 164880 h 16380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1" name="Freeform 63"/>
            <p:cNvSpPr/>
            <p:nvPr/>
          </p:nvSpPr>
          <p:spPr>
            <a:xfrm>
              <a:off x="1708560" y="3529080"/>
              <a:ext cx="206640" cy="14400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44000"/>
                <a:gd name="textAreaBottom" fmla="*/ 145080 h 14400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2" name="Freeform 64"/>
            <p:cNvSpPr/>
            <p:nvPr/>
          </p:nvSpPr>
          <p:spPr>
            <a:xfrm>
              <a:off x="1916280" y="3674160"/>
              <a:ext cx="207720" cy="1393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139320"/>
                <a:gd name="textAreaBottom" fmla="*/ 140400 h 13932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3" name="Freeform 65"/>
            <p:cNvSpPr/>
            <p:nvPr/>
          </p:nvSpPr>
          <p:spPr>
            <a:xfrm>
              <a:off x="2125080" y="3814560"/>
              <a:ext cx="206640" cy="12528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25280"/>
                <a:gd name="textAreaBottom" fmla="*/ 126360 h 12528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4" name="Freeform 66"/>
            <p:cNvSpPr/>
            <p:nvPr/>
          </p:nvSpPr>
          <p:spPr>
            <a:xfrm>
              <a:off x="2332800" y="3940920"/>
              <a:ext cx="208800" cy="11952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5" name="Freeform 67"/>
            <p:cNvSpPr/>
            <p:nvPr/>
          </p:nvSpPr>
          <p:spPr>
            <a:xfrm>
              <a:off x="2542680" y="4061520"/>
              <a:ext cx="212040" cy="10440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104400"/>
                <a:gd name="textAreaBottom" fmla="*/ 105480 h 10440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6" name="Line 68"/>
            <p:cNvSpPr/>
            <p:nvPr/>
          </p:nvSpPr>
          <p:spPr>
            <a:xfrm>
              <a:off x="2755800" y="4166640"/>
              <a:ext cx="209880" cy="10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7" name="Freeform 69"/>
            <p:cNvSpPr/>
            <p:nvPr/>
          </p:nvSpPr>
          <p:spPr>
            <a:xfrm>
              <a:off x="2965680" y="4269960"/>
              <a:ext cx="206640" cy="9612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96120"/>
                <a:gd name="textAreaBottom" fmla="*/ 97200 h 9612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8" name="Freeform 70"/>
            <p:cNvSpPr/>
            <p:nvPr/>
          </p:nvSpPr>
          <p:spPr>
            <a:xfrm>
              <a:off x="3173400" y="4367160"/>
              <a:ext cx="207720" cy="810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81000"/>
                <a:gd name="textAreaBottom" fmla="*/ 82080 h 8100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9" name="Freeform 71"/>
            <p:cNvSpPr/>
            <p:nvPr/>
          </p:nvSpPr>
          <p:spPr>
            <a:xfrm>
              <a:off x="3382560" y="4448880"/>
              <a:ext cx="206640" cy="8100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81000"/>
                <a:gd name="textAreaBottom" fmla="*/ 82080 h 8100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0" name="Line 72"/>
            <p:cNvSpPr/>
            <p:nvPr/>
          </p:nvSpPr>
          <p:spPr>
            <a:xfrm>
              <a:off x="3589920" y="4530600"/>
              <a:ext cx="20988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1" name="Freeform 73"/>
            <p:cNvSpPr/>
            <p:nvPr/>
          </p:nvSpPr>
          <p:spPr>
            <a:xfrm>
              <a:off x="3800160" y="4603320"/>
              <a:ext cx="212040" cy="6696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66960"/>
                <a:gd name="textAreaBottom" fmla="*/ 68040 h 6696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2" name="Line 74"/>
            <p:cNvSpPr/>
            <p:nvPr/>
          </p:nvSpPr>
          <p:spPr>
            <a:xfrm>
              <a:off x="4013280" y="4671000"/>
              <a:ext cx="208800" cy="63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3" name="Line 75"/>
            <p:cNvSpPr/>
            <p:nvPr/>
          </p:nvSpPr>
          <p:spPr>
            <a:xfrm>
              <a:off x="4222080" y="4734360"/>
              <a:ext cx="208800" cy="57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4" name="Line 76"/>
            <p:cNvSpPr/>
            <p:nvPr/>
          </p:nvSpPr>
          <p:spPr>
            <a:xfrm>
              <a:off x="4430880" y="4791600"/>
              <a:ext cx="207720" cy="52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5" name="Freeform 77"/>
            <p:cNvSpPr/>
            <p:nvPr/>
          </p:nvSpPr>
          <p:spPr>
            <a:xfrm>
              <a:off x="4638600" y="4844520"/>
              <a:ext cx="207720" cy="540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54000"/>
                <a:gd name="textAreaBottom" fmla="*/ 55080 h 5400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6" name="Freeform 78"/>
            <p:cNvSpPr/>
            <p:nvPr/>
          </p:nvSpPr>
          <p:spPr>
            <a:xfrm>
              <a:off x="4847400" y="4899240"/>
              <a:ext cx="208800" cy="4104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41040"/>
                <a:gd name="textAreaBottom" fmla="*/ 42120 h 4104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7" name="Freeform 79"/>
            <p:cNvSpPr/>
            <p:nvPr/>
          </p:nvSpPr>
          <p:spPr>
            <a:xfrm>
              <a:off x="5057640" y="4941360"/>
              <a:ext cx="210960" cy="43560"/>
            </a:xfrm>
            <a:custGeom>
              <a:avLst/>
              <a:gdLst>
                <a:gd name="textAreaLeft" fmla="*/ 0 w 210960"/>
                <a:gd name="textAreaRight" fmla="*/ 212040 w 210960"/>
                <a:gd name="textAreaTop" fmla="*/ 0 h 43560"/>
                <a:gd name="textAreaBottom" fmla="*/ 44640 h 4356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8" name="Line 80"/>
            <p:cNvSpPr/>
            <p:nvPr/>
          </p:nvSpPr>
          <p:spPr>
            <a:xfrm>
              <a:off x="5269320" y="4985640"/>
              <a:ext cx="210240" cy="38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9" name="Freeform 83"/>
            <p:cNvSpPr/>
            <p:nvPr/>
          </p:nvSpPr>
          <p:spPr>
            <a:xfrm>
              <a:off x="659880" y="2575440"/>
              <a:ext cx="206640" cy="32436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324360"/>
                <a:gd name="textAreaBottom" fmla="*/ 325440 h 32436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0" name="Freeform 84"/>
            <p:cNvSpPr/>
            <p:nvPr/>
          </p:nvSpPr>
          <p:spPr>
            <a:xfrm>
              <a:off x="867600" y="2900880"/>
              <a:ext cx="207720" cy="2833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283320"/>
                <a:gd name="textAreaBottom" fmla="*/ 284400 h 28332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1" name="Freeform 85"/>
            <p:cNvSpPr/>
            <p:nvPr/>
          </p:nvSpPr>
          <p:spPr>
            <a:xfrm>
              <a:off x="1076400" y="3185280"/>
              <a:ext cx="207720" cy="25524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255240"/>
                <a:gd name="textAreaBottom" fmla="*/ 256320 h 25524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2" name="Freeform 86"/>
            <p:cNvSpPr/>
            <p:nvPr/>
          </p:nvSpPr>
          <p:spPr>
            <a:xfrm>
              <a:off x="1285200" y="3441600"/>
              <a:ext cx="212040" cy="22716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3" name="Freeform 87"/>
            <p:cNvSpPr/>
            <p:nvPr/>
          </p:nvSpPr>
          <p:spPr>
            <a:xfrm>
              <a:off x="1498320" y="3669480"/>
              <a:ext cx="208800" cy="20268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202680"/>
                <a:gd name="textAreaBottom" fmla="*/ 203760 h 20268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4" name="Freeform 88"/>
            <p:cNvSpPr/>
            <p:nvPr/>
          </p:nvSpPr>
          <p:spPr>
            <a:xfrm>
              <a:off x="1708560" y="3873240"/>
              <a:ext cx="206640" cy="1778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77840"/>
                <a:gd name="textAreaBottom" fmla="*/ 178920 h 17784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5" name="Freeform 89"/>
            <p:cNvSpPr/>
            <p:nvPr/>
          </p:nvSpPr>
          <p:spPr>
            <a:xfrm>
              <a:off x="1916280" y="4052160"/>
              <a:ext cx="207720" cy="15804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158040"/>
                <a:gd name="textAreaBottom" fmla="*/ 159120 h 15804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6" name="Freeform 90"/>
            <p:cNvSpPr/>
            <p:nvPr/>
          </p:nvSpPr>
          <p:spPr>
            <a:xfrm>
              <a:off x="2125080" y="4211280"/>
              <a:ext cx="206640" cy="13932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39320"/>
                <a:gd name="textAreaBottom" fmla="*/ 140400 h 13932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7" name="Freeform 91"/>
            <p:cNvSpPr/>
            <p:nvPr/>
          </p:nvSpPr>
          <p:spPr>
            <a:xfrm>
              <a:off x="2332800" y="4351680"/>
              <a:ext cx="208800" cy="12888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28880"/>
                <a:gd name="textAreaBottom" fmla="*/ 129960 h 12888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8" name="Freeform 92"/>
            <p:cNvSpPr/>
            <p:nvPr/>
          </p:nvSpPr>
          <p:spPr>
            <a:xfrm>
              <a:off x="2542680" y="4481640"/>
              <a:ext cx="212040" cy="11124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111240"/>
                <a:gd name="textAreaBottom" fmla="*/ 112320 h 11124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9" name="Freeform 93"/>
            <p:cNvSpPr/>
            <p:nvPr/>
          </p:nvSpPr>
          <p:spPr>
            <a:xfrm>
              <a:off x="2755800" y="4593960"/>
              <a:ext cx="208800" cy="10080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00800"/>
                <a:gd name="textAreaBottom" fmla="*/ 101880 h 10080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0" name="Freeform 94"/>
            <p:cNvSpPr/>
            <p:nvPr/>
          </p:nvSpPr>
          <p:spPr>
            <a:xfrm>
              <a:off x="2965680" y="4695840"/>
              <a:ext cx="206640" cy="8568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85680"/>
                <a:gd name="textAreaBottom" fmla="*/ 86760 h 8568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1" name="Freeform 95"/>
            <p:cNvSpPr/>
            <p:nvPr/>
          </p:nvSpPr>
          <p:spPr>
            <a:xfrm>
              <a:off x="3173400" y="4782240"/>
              <a:ext cx="207720" cy="810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81000"/>
                <a:gd name="textAreaBottom" fmla="*/ 82080 h 8100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2" name="Freeform 96"/>
            <p:cNvSpPr/>
            <p:nvPr/>
          </p:nvSpPr>
          <p:spPr>
            <a:xfrm>
              <a:off x="3382560" y="4864320"/>
              <a:ext cx="206640" cy="680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68040"/>
                <a:gd name="textAreaBottom" fmla="*/ 69120 h 6804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3" name="Line 97"/>
            <p:cNvSpPr/>
            <p:nvPr/>
          </p:nvSpPr>
          <p:spPr>
            <a:xfrm>
              <a:off x="3589920" y="4933080"/>
              <a:ext cx="209880" cy="619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4" name="Freeform 98"/>
            <p:cNvSpPr/>
            <p:nvPr/>
          </p:nvSpPr>
          <p:spPr>
            <a:xfrm>
              <a:off x="3800160" y="4995360"/>
              <a:ext cx="212040" cy="5760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57600"/>
                <a:gd name="textAreaBottom" fmla="*/ 58680 h 5760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5" name="Freeform 99"/>
            <p:cNvSpPr/>
            <p:nvPr/>
          </p:nvSpPr>
          <p:spPr>
            <a:xfrm>
              <a:off x="4013280" y="5053680"/>
              <a:ext cx="207720" cy="468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46800"/>
                <a:gd name="textAreaBottom" fmla="*/ 47880 h 4680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6" name="Freeform 100"/>
            <p:cNvSpPr/>
            <p:nvPr/>
          </p:nvSpPr>
          <p:spPr>
            <a:xfrm>
              <a:off x="4222080" y="5101920"/>
              <a:ext cx="207720" cy="4824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48240"/>
                <a:gd name="textAreaBottom" fmla="*/ 49320 h 4824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7" name="Line 101"/>
            <p:cNvSpPr/>
            <p:nvPr/>
          </p:nvSpPr>
          <p:spPr>
            <a:xfrm>
              <a:off x="4430880" y="5150880"/>
              <a:ext cx="207720" cy="38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8" name="Line 102"/>
            <p:cNvSpPr/>
            <p:nvPr/>
          </p:nvSpPr>
          <p:spPr>
            <a:xfrm>
              <a:off x="4638600" y="5189400"/>
              <a:ext cx="20880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9" name="Freeform 103"/>
            <p:cNvSpPr/>
            <p:nvPr/>
          </p:nvSpPr>
          <p:spPr>
            <a:xfrm>
              <a:off x="4847400" y="5223600"/>
              <a:ext cx="208800" cy="3168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31680"/>
                <a:gd name="textAreaBottom" fmla="*/ 32760 h 3168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0" name="Freeform 104"/>
            <p:cNvSpPr/>
            <p:nvPr/>
          </p:nvSpPr>
          <p:spPr>
            <a:xfrm>
              <a:off x="5057640" y="5256360"/>
              <a:ext cx="210960" cy="23400"/>
            </a:xfrm>
            <a:custGeom>
              <a:avLst/>
              <a:gdLst>
                <a:gd name="textAreaLeft" fmla="*/ 0 w 210960"/>
                <a:gd name="textAreaRight" fmla="*/ 212040 w 210960"/>
                <a:gd name="textAreaTop" fmla="*/ 0 h 23400"/>
                <a:gd name="textAreaBottom" fmla="*/ 24480 h 2340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1" name="Line 105"/>
            <p:cNvSpPr/>
            <p:nvPr/>
          </p:nvSpPr>
          <p:spPr>
            <a:xfrm>
              <a:off x="5269320" y="5280840"/>
              <a:ext cx="210240" cy="234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2" name="Freeform 108"/>
            <p:cNvSpPr/>
            <p:nvPr/>
          </p:nvSpPr>
          <p:spPr>
            <a:xfrm>
              <a:off x="659880" y="2575440"/>
              <a:ext cx="206640" cy="4154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415440"/>
                <a:gd name="textAreaBottom" fmla="*/ 416520 h 41544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3" name="Freeform 109"/>
            <p:cNvSpPr/>
            <p:nvPr/>
          </p:nvSpPr>
          <p:spPr>
            <a:xfrm>
              <a:off x="867600" y="2991960"/>
              <a:ext cx="207720" cy="36180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361800"/>
                <a:gd name="textAreaBottom" fmla="*/ 362880 h 36180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4" name="Freeform 110"/>
            <p:cNvSpPr/>
            <p:nvPr/>
          </p:nvSpPr>
          <p:spPr>
            <a:xfrm>
              <a:off x="1076400" y="3354840"/>
              <a:ext cx="207720" cy="3031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303120"/>
                <a:gd name="textAreaBottom" fmla="*/ 304200 h 30312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5" name="Freeform 111"/>
            <p:cNvSpPr/>
            <p:nvPr/>
          </p:nvSpPr>
          <p:spPr>
            <a:xfrm>
              <a:off x="1285200" y="3659040"/>
              <a:ext cx="212040" cy="26568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265680"/>
                <a:gd name="textAreaBottom" fmla="*/ 266760 h 26568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6" name="Freeform 112"/>
            <p:cNvSpPr/>
            <p:nvPr/>
          </p:nvSpPr>
          <p:spPr>
            <a:xfrm>
              <a:off x="1498320" y="3925800"/>
              <a:ext cx="208800" cy="22140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221400"/>
                <a:gd name="textAreaBottom" fmla="*/ 222480 h 22140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7" name="Freeform 113"/>
            <p:cNvSpPr/>
            <p:nvPr/>
          </p:nvSpPr>
          <p:spPr>
            <a:xfrm>
              <a:off x="1708560" y="4148280"/>
              <a:ext cx="206640" cy="19332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93320"/>
                <a:gd name="textAreaBottom" fmla="*/ 194400 h 19332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8" name="Freeform 114"/>
            <p:cNvSpPr/>
            <p:nvPr/>
          </p:nvSpPr>
          <p:spPr>
            <a:xfrm>
              <a:off x="1916280" y="4342320"/>
              <a:ext cx="207720" cy="16848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168480"/>
                <a:gd name="textAreaBottom" fmla="*/ 169560 h 16848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9" name="Freeform 115"/>
            <p:cNvSpPr/>
            <p:nvPr/>
          </p:nvSpPr>
          <p:spPr>
            <a:xfrm>
              <a:off x="2125080" y="4512240"/>
              <a:ext cx="206640" cy="1382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38240"/>
                <a:gd name="textAreaBottom" fmla="*/ 139320 h 13824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0" name="Freeform 116"/>
            <p:cNvSpPr/>
            <p:nvPr/>
          </p:nvSpPr>
          <p:spPr>
            <a:xfrm>
              <a:off x="2332800" y="4651200"/>
              <a:ext cx="208800" cy="11952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19520"/>
                <a:gd name="textAreaBottom" fmla="*/ 120600 h 11952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1" name="Freeform 117"/>
            <p:cNvSpPr/>
            <p:nvPr/>
          </p:nvSpPr>
          <p:spPr>
            <a:xfrm>
              <a:off x="2542680" y="4771800"/>
              <a:ext cx="212040" cy="10656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106560"/>
                <a:gd name="textAreaBottom" fmla="*/ 107640 h 10656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2" name="Freeform 118"/>
            <p:cNvSpPr/>
            <p:nvPr/>
          </p:nvSpPr>
          <p:spPr>
            <a:xfrm>
              <a:off x="2755800" y="4879440"/>
              <a:ext cx="208800" cy="9144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91440"/>
                <a:gd name="textAreaBottom" fmla="*/ 92520 h 9144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3" name="Freeform 119"/>
            <p:cNvSpPr/>
            <p:nvPr/>
          </p:nvSpPr>
          <p:spPr>
            <a:xfrm>
              <a:off x="2965680" y="4971960"/>
              <a:ext cx="206640" cy="7164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71640"/>
                <a:gd name="textAreaBottom" fmla="*/ 72720 h 7164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4" name="Freeform 120"/>
            <p:cNvSpPr/>
            <p:nvPr/>
          </p:nvSpPr>
          <p:spPr>
            <a:xfrm>
              <a:off x="3173400" y="5044320"/>
              <a:ext cx="207720" cy="655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65520"/>
                <a:gd name="textAreaBottom" fmla="*/ 66600 h 6552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5" name="Line 121"/>
            <p:cNvSpPr/>
            <p:nvPr/>
          </p:nvSpPr>
          <p:spPr>
            <a:xfrm>
              <a:off x="3382200" y="5110920"/>
              <a:ext cx="207720" cy="586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6" name="Line 122"/>
            <p:cNvSpPr/>
            <p:nvPr/>
          </p:nvSpPr>
          <p:spPr>
            <a:xfrm>
              <a:off x="3589920" y="5169600"/>
              <a:ext cx="209880" cy="47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7" name="Freeform 123"/>
            <p:cNvSpPr/>
            <p:nvPr/>
          </p:nvSpPr>
          <p:spPr>
            <a:xfrm>
              <a:off x="3800160" y="5217840"/>
              <a:ext cx="212040" cy="3744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37440"/>
                <a:gd name="textAreaBottom" fmla="*/ 38520 h 3744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8" name="Freeform 124"/>
            <p:cNvSpPr/>
            <p:nvPr/>
          </p:nvSpPr>
          <p:spPr>
            <a:xfrm>
              <a:off x="4013280" y="5256360"/>
              <a:ext cx="207720" cy="3888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38880"/>
                <a:gd name="textAreaBottom" fmla="*/ 39960 h 3888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9" name="Line 125"/>
            <p:cNvSpPr/>
            <p:nvPr/>
          </p:nvSpPr>
          <p:spPr>
            <a:xfrm>
              <a:off x="4222080" y="5295960"/>
              <a:ext cx="208800" cy="28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0" name="Line 126"/>
            <p:cNvSpPr/>
            <p:nvPr/>
          </p:nvSpPr>
          <p:spPr>
            <a:xfrm>
              <a:off x="4430880" y="5324040"/>
              <a:ext cx="20772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1" name="Line 127"/>
            <p:cNvSpPr/>
            <p:nvPr/>
          </p:nvSpPr>
          <p:spPr>
            <a:xfrm>
              <a:off x="4638600" y="5348520"/>
              <a:ext cx="20880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2" name="Line 128"/>
            <p:cNvSpPr/>
            <p:nvPr/>
          </p:nvSpPr>
          <p:spPr>
            <a:xfrm>
              <a:off x="4847400" y="5373000"/>
              <a:ext cx="209880" cy="201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3" name="Freeform 129"/>
            <p:cNvSpPr/>
            <p:nvPr/>
          </p:nvSpPr>
          <p:spPr>
            <a:xfrm>
              <a:off x="5057640" y="5393160"/>
              <a:ext cx="210960" cy="12960"/>
            </a:xfrm>
            <a:custGeom>
              <a:avLst/>
              <a:gdLst>
                <a:gd name="textAreaLeft" fmla="*/ 0 w 210960"/>
                <a:gd name="textAreaRight" fmla="*/ 212040 w 210960"/>
                <a:gd name="textAreaTop" fmla="*/ 0 h 12960"/>
                <a:gd name="textAreaBottom" fmla="*/ 14040 h 1296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4" name="Line 130"/>
            <p:cNvSpPr/>
            <p:nvPr/>
          </p:nvSpPr>
          <p:spPr>
            <a:xfrm>
              <a:off x="5269320" y="5407200"/>
              <a:ext cx="210240" cy="14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5" name="Freeform 133"/>
            <p:cNvSpPr/>
            <p:nvPr/>
          </p:nvSpPr>
          <p:spPr>
            <a:xfrm>
              <a:off x="659880" y="2575440"/>
              <a:ext cx="206640" cy="50796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507960"/>
                <a:gd name="textAreaBottom" fmla="*/ 509040 h 50796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6" name="Freeform 134"/>
            <p:cNvSpPr/>
            <p:nvPr/>
          </p:nvSpPr>
          <p:spPr>
            <a:xfrm>
              <a:off x="867600" y="3084480"/>
              <a:ext cx="207720" cy="4201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420120"/>
                <a:gd name="textAreaBottom" fmla="*/ 421200 h 42012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7" name="Freeform 135"/>
            <p:cNvSpPr/>
            <p:nvPr/>
          </p:nvSpPr>
          <p:spPr>
            <a:xfrm>
              <a:off x="1076400" y="3505680"/>
              <a:ext cx="207720" cy="3463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346320"/>
                <a:gd name="textAreaBottom" fmla="*/ 347400 h 34632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8" name="Freeform 136"/>
            <p:cNvSpPr/>
            <p:nvPr/>
          </p:nvSpPr>
          <p:spPr>
            <a:xfrm>
              <a:off x="1285200" y="3853440"/>
              <a:ext cx="212040" cy="28440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284400"/>
                <a:gd name="textAreaBottom" fmla="*/ 285480 h 28440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9" name="Freeform 137"/>
            <p:cNvSpPr/>
            <p:nvPr/>
          </p:nvSpPr>
          <p:spPr>
            <a:xfrm>
              <a:off x="1498320" y="4138920"/>
              <a:ext cx="208800" cy="23652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236520"/>
                <a:gd name="textAreaBottom" fmla="*/ 237600 h 23652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0" name="Freeform 138"/>
            <p:cNvSpPr/>
            <p:nvPr/>
          </p:nvSpPr>
          <p:spPr>
            <a:xfrm>
              <a:off x="1708560" y="4376520"/>
              <a:ext cx="206640" cy="19656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96560"/>
                <a:gd name="textAreaBottom" fmla="*/ 197640 h 19656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1" name="Freeform 139"/>
            <p:cNvSpPr/>
            <p:nvPr/>
          </p:nvSpPr>
          <p:spPr>
            <a:xfrm>
              <a:off x="1916280" y="4574160"/>
              <a:ext cx="207720" cy="1591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159120"/>
                <a:gd name="textAreaBottom" fmla="*/ 160200 h 15912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2" name="Freeform 140"/>
            <p:cNvSpPr/>
            <p:nvPr/>
          </p:nvSpPr>
          <p:spPr>
            <a:xfrm>
              <a:off x="2125080" y="4734360"/>
              <a:ext cx="206640" cy="13356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133560"/>
                <a:gd name="textAreaBottom" fmla="*/ 134640 h 13356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3" name="Freeform 141"/>
            <p:cNvSpPr/>
            <p:nvPr/>
          </p:nvSpPr>
          <p:spPr>
            <a:xfrm>
              <a:off x="2332800" y="4869000"/>
              <a:ext cx="208800" cy="11124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111240"/>
                <a:gd name="textAreaBottom" fmla="*/ 112320 h 11124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4" name="Freeform 142"/>
            <p:cNvSpPr/>
            <p:nvPr/>
          </p:nvSpPr>
          <p:spPr>
            <a:xfrm>
              <a:off x="2542680" y="4981320"/>
              <a:ext cx="212040" cy="9036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90360"/>
                <a:gd name="textAreaBottom" fmla="*/ 91440 h 9036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5" name="Freeform 143"/>
            <p:cNvSpPr/>
            <p:nvPr/>
          </p:nvSpPr>
          <p:spPr>
            <a:xfrm>
              <a:off x="2755800" y="5072760"/>
              <a:ext cx="208800" cy="77400"/>
            </a:xfrm>
            <a:custGeom>
              <a:avLst/>
              <a:gdLst>
                <a:gd name="textAreaLeft" fmla="*/ 0 w 208800"/>
                <a:gd name="textAreaRight" fmla="*/ 209880 w 208800"/>
                <a:gd name="textAreaTop" fmla="*/ 0 h 77400"/>
                <a:gd name="textAreaBottom" fmla="*/ 78480 h 7740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6" name="Freeform 144"/>
            <p:cNvSpPr/>
            <p:nvPr/>
          </p:nvSpPr>
          <p:spPr>
            <a:xfrm>
              <a:off x="2965680" y="5150880"/>
              <a:ext cx="206640" cy="56160"/>
            </a:xfrm>
            <a:custGeom>
              <a:avLst/>
              <a:gdLst>
                <a:gd name="textAreaLeft" fmla="*/ 0 w 206640"/>
                <a:gd name="textAreaRight" fmla="*/ 207720 w 206640"/>
                <a:gd name="textAreaTop" fmla="*/ 0 h 56160"/>
                <a:gd name="textAreaBottom" fmla="*/ 57240 h 5616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7" name="Freeform 145"/>
            <p:cNvSpPr/>
            <p:nvPr/>
          </p:nvSpPr>
          <p:spPr>
            <a:xfrm>
              <a:off x="3173400" y="5208480"/>
              <a:ext cx="207720" cy="52920"/>
            </a:xfrm>
            <a:custGeom>
              <a:avLst/>
              <a:gdLst>
                <a:gd name="textAreaLeft" fmla="*/ 0 w 207720"/>
                <a:gd name="textAreaRight" fmla="*/ 208800 w 207720"/>
                <a:gd name="textAreaTop" fmla="*/ 0 h 52920"/>
                <a:gd name="textAreaBottom" fmla="*/ 54000 h 5292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8" name="Line 146"/>
            <p:cNvSpPr/>
            <p:nvPr/>
          </p:nvSpPr>
          <p:spPr>
            <a:xfrm>
              <a:off x="3382200" y="5262120"/>
              <a:ext cx="207720" cy="42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9" name="Line 147"/>
            <p:cNvSpPr/>
            <p:nvPr/>
          </p:nvSpPr>
          <p:spPr>
            <a:xfrm>
              <a:off x="3589920" y="5304240"/>
              <a:ext cx="20988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0" name="Freeform 148"/>
            <p:cNvSpPr/>
            <p:nvPr/>
          </p:nvSpPr>
          <p:spPr>
            <a:xfrm>
              <a:off x="3800160" y="5338080"/>
              <a:ext cx="212040" cy="29520"/>
            </a:xfrm>
            <a:custGeom>
              <a:avLst/>
              <a:gdLst>
                <a:gd name="textAreaLeft" fmla="*/ 0 w 212040"/>
                <a:gd name="textAreaRight" fmla="*/ 213120 w 212040"/>
                <a:gd name="textAreaTop" fmla="*/ 0 h 29520"/>
                <a:gd name="textAreaBottom" fmla="*/ 30600 h 2952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1" name="Line 149"/>
            <p:cNvSpPr/>
            <p:nvPr/>
          </p:nvSpPr>
          <p:spPr>
            <a:xfrm>
              <a:off x="4013280" y="5368320"/>
              <a:ext cx="208800" cy="24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2" name="Line 150"/>
            <p:cNvSpPr/>
            <p:nvPr/>
          </p:nvSpPr>
          <p:spPr>
            <a:xfrm>
              <a:off x="4222080" y="5393160"/>
              <a:ext cx="20880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3" name="Line 151"/>
            <p:cNvSpPr/>
            <p:nvPr/>
          </p:nvSpPr>
          <p:spPr>
            <a:xfrm>
              <a:off x="4430880" y="5411880"/>
              <a:ext cx="20772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4" name="Line 152"/>
            <p:cNvSpPr/>
            <p:nvPr/>
          </p:nvSpPr>
          <p:spPr>
            <a:xfrm>
              <a:off x="4638600" y="5430600"/>
              <a:ext cx="208800" cy="15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5" name="Line 153"/>
            <p:cNvSpPr/>
            <p:nvPr/>
          </p:nvSpPr>
          <p:spPr>
            <a:xfrm>
              <a:off x="4847400" y="5445720"/>
              <a:ext cx="209880" cy="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6" name="Freeform 154"/>
            <p:cNvSpPr/>
            <p:nvPr/>
          </p:nvSpPr>
          <p:spPr>
            <a:xfrm>
              <a:off x="5057640" y="5455080"/>
              <a:ext cx="210960" cy="9360"/>
            </a:xfrm>
            <a:custGeom>
              <a:avLst/>
              <a:gdLst>
                <a:gd name="textAreaLeft" fmla="*/ 0 w 210960"/>
                <a:gd name="textAreaRight" fmla="*/ 212040 w 210960"/>
                <a:gd name="textAreaTop" fmla="*/ 0 h 9360"/>
                <a:gd name="textAreaBottom" fmla="*/ 10440 h 936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7" name="Line 155"/>
            <p:cNvSpPr/>
            <p:nvPr/>
          </p:nvSpPr>
          <p:spPr>
            <a:xfrm>
              <a:off x="5269320" y="5465520"/>
              <a:ext cx="210240" cy="3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8" name="Rectangle 158"/>
            <p:cNvSpPr/>
            <p:nvPr/>
          </p:nvSpPr>
          <p:spPr>
            <a:xfrm>
              <a:off x="346320" y="5445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Rectangle 159"/>
            <p:cNvSpPr/>
            <p:nvPr/>
          </p:nvSpPr>
          <p:spPr>
            <a:xfrm>
              <a:off x="346320" y="4860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0" name="Rectangle 160"/>
            <p:cNvSpPr/>
            <p:nvPr/>
          </p:nvSpPr>
          <p:spPr>
            <a:xfrm>
              <a:off x="346320" y="42746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Rectangle 161"/>
            <p:cNvSpPr/>
            <p:nvPr/>
          </p:nvSpPr>
          <p:spPr>
            <a:xfrm>
              <a:off x="346320" y="368496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2" name="Rectangle 162"/>
            <p:cNvSpPr/>
            <p:nvPr/>
          </p:nvSpPr>
          <p:spPr>
            <a:xfrm>
              <a:off x="346320" y="30974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3" name="Rectangle 163"/>
            <p:cNvSpPr/>
            <p:nvPr/>
          </p:nvSpPr>
          <p:spPr>
            <a:xfrm>
              <a:off x="346320" y="25135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4" name="Rectangle 164"/>
            <p:cNvSpPr/>
            <p:nvPr/>
          </p:nvSpPr>
          <p:spPr>
            <a:xfrm>
              <a:off x="61272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5" name="Rectangle 165"/>
            <p:cNvSpPr/>
            <p:nvPr/>
          </p:nvSpPr>
          <p:spPr>
            <a:xfrm>
              <a:off x="113760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6" name="Rectangle 166"/>
            <p:cNvSpPr/>
            <p:nvPr/>
          </p:nvSpPr>
          <p:spPr>
            <a:xfrm>
              <a:off x="16156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7" name="Rectangle 167"/>
            <p:cNvSpPr/>
            <p:nvPr/>
          </p:nvSpPr>
          <p:spPr>
            <a:xfrm>
              <a:off x="21394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8" name="Rectangle 168"/>
            <p:cNvSpPr/>
            <p:nvPr/>
          </p:nvSpPr>
          <p:spPr>
            <a:xfrm>
              <a:off x="26629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9" name="Rectangle 169"/>
            <p:cNvSpPr/>
            <p:nvPr/>
          </p:nvSpPr>
          <p:spPr>
            <a:xfrm>
              <a:off x="318780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0" name="Rectangle 170"/>
            <p:cNvSpPr/>
            <p:nvPr/>
          </p:nvSpPr>
          <p:spPr>
            <a:xfrm>
              <a:off x="37072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1" name="Rectangle 171"/>
            <p:cNvSpPr/>
            <p:nvPr/>
          </p:nvSpPr>
          <p:spPr>
            <a:xfrm>
              <a:off x="423216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2" name="Rectangle 172"/>
            <p:cNvSpPr/>
            <p:nvPr/>
          </p:nvSpPr>
          <p:spPr>
            <a:xfrm>
              <a:off x="47545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3" name="Rectangle 175"/>
            <p:cNvSpPr/>
            <p:nvPr/>
          </p:nvSpPr>
          <p:spPr>
            <a:xfrm>
              <a:off x="3245400" y="5848200"/>
              <a:ext cx="22291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4" name="Rectangle 177"/>
            <p:cNvSpPr/>
            <p:nvPr/>
          </p:nvSpPr>
          <p:spPr>
            <a:xfrm>
              <a:off x="1058400" y="2672640"/>
              <a:ext cx="1203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5" name="Rectangle 178"/>
            <p:cNvSpPr/>
            <p:nvPr/>
          </p:nvSpPr>
          <p:spPr>
            <a:xfrm>
              <a:off x="4837320" y="3954960"/>
              <a:ext cx="239040" cy="14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6" name="Rectangle 179"/>
            <p:cNvSpPr/>
            <p:nvPr/>
          </p:nvSpPr>
          <p:spPr>
            <a:xfrm>
              <a:off x="4820760" y="397368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7" name="Rectangle 180"/>
            <p:cNvSpPr/>
            <p:nvPr/>
          </p:nvSpPr>
          <p:spPr>
            <a:xfrm>
              <a:off x="4800600" y="4680720"/>
              <a:ext cx="237960" cy="14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8" name="Rectangle 181"/>
            <p:cNvSpPr/>
            <p:nvPr/>
          </p:nvSpPr>
          <p:spPr>
            <a:xfrm>
              <a:off x="4782600" y="469944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9" name="Rectangle 182"/>
            <p:cNvSpPr/>
            <p:nvPr/>
          </p:nvSpPr>
          <p:spPr>
            <a:xfrm>
              <a:off x="4837320" y="5058360"/>
              <a:ext cx="239040" cy="14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10" name="Rectangle 183"/>
            <p:cNvSpPr/>
            <p:nvPr/>
          </p:nvSpPr>
          <p:spPr>
            <a:xfrm>
              <a:off x="4820760" y="507852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1" name="Rectangle 184"/>
            <p:cNvSpPr/>
            <p:nvPr/>
          </p:nvSpPr>
          <p:spPr>
            <a:xfrm>
              <a:off x="2761560" y="5131080"/>
              <a:ext cx="304920" cy="14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12" name="Rectangle 185"/>
            <p:cNvSpPr/>
            <p:nvPr/>
          </p:nvSpPr>
          <p:spPr>
            <a:xfrm>
              <a:off x="2729880" y="5150880"/>
              <a:ext cx="461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3" name="AutoShape 5"/>
            <p:cNvSpPr/>
            <p:nvPr/>
          </p:nvSpPr>
          <p:spPr>
            <a:xfrm>
              <a:off x="1686240" y="3848760"/>
              <a:ext cx="56880" cy="5148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920" bIns="-792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514" name="Rectangle 3"/>
          <p:cNvSpPr/>
          <p:nvPr/>
        </p:nvSpPr>
        <p:spPr>
          <a:xfrm>
            <a:off x="386640" y="1747080"/>
            <a:ext cx="8000640" cy="13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Über lange Zeithorizonte kann die Diskontierung einen großen Effekt haben.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5" name="Rectangle 3"/>
          <p:cNvSpPr/>
          <p:nvPr/>
        </p:nvSpPr>
        <p:spPr>
          <a:xfrm>
            <a:off x="5812200" y="2513520"/>
            <a:ext cx="3030840" cy="38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Vorteile werden nicht gesehen, z.B. Einnahmen von langlebigen Kraftwerken oder Effizienzmaßnahmen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Kosten werden auch verborgen, z.B. Rückbau, Entsorgung, Klimaschäden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Umstrittenes Thema!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Arten von Investitionen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Rectangle 3"/>
          <p:cNvSpPr/>
          <p:nvPr/>
        </p:nvSpPr>
        <p:spPr>
          <a:xfrm>
            <a:off x="1108080" y="1875960"/>
            <a:ext cx="7711920" cy="20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9211e"/>
                </a:solidFill>
                <a:latin typeface="Arial"/>
              </a:rPr>
              <a:t>Netto-Investitionen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Neugründungen (Errichtungsinvestition) und bei Erweiterung der Geschäftsmöglichkeiten (Erweiterungsinvestition)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9211e"/>
                </a:solidFill>
                <a:latin typeface="Arial"/>
              </a:rPr>
              <a:t>Ersatzinvestitionen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Ersetzung einer älteren Maschine ohne die Kapazität zu ändern. Dies sind meist Rationalisierungsinvestitionen (z.B. Erhöhung von Produktivität durch Ersatz von noch nutzbaren Maschinen), da neue Maschine besser funktioniert als Alte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aus Netto- und Ersatzinvestitionen ergibt </a:t>
            </a:r>
            <a:r>
              <a:rPr b="1" lang="de-DE" sz="1800" spc="-1" strike="noStrike">
                <a:solidFill>
                  <a:srgbClr val="c9211e"/>
                </a:solidFill>
                <a:latin typeface="Arial"/>
              </a:rPr>
              <a:t>Bruttoinvestitionen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Group 17"/>
          <p:cNvGrpSpPr/>
          <p:nvPr/>
        </p:nvGrpSpPr>
        <p:grpSpPr>
          <a:xfrm>
            <a:off x="1619640" y="4221000"/>
            <a:ext cx="6701400" cy="1797840"/>
            <a:chOff x="1619640" y="4221000"/>
            <a:chExt cx="6701400" cy="1797840"/>
          </a:xfrm>
        </p:grpSpPr>
        <p:sp>
          <p:nvSpPr>
            <p:cNvPr id="71" name="Line 11"/>
            <p:cNvSpPr/>
            <p:nvPr/>
          </p:nvSpPr>
          <p:spPr>
            <a:xfrm>
              <a:off x="4970880" y="4532040"/>
              <a:ext cx="10512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" name="Line 12"/>
            <p:cNvSpPr/>
            <p:nvPr/>
          </p:nvSpPr>
          <p:spPr>
            <a:xfrm flipH="1">
              <a:off x="3656880" y="4532040"/>
              <a:ext cx="13140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" name="Line 13"/>
            <p:cNvSpPr/>
            <p:nvPr/>
          </p:nvSpPr>
          <p:spPr>
            <a:xfrm flipH="1">
              <a:off x="2341800" y="5178240"/>
              <a:ext cx="124956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" name="Line 14"/>
            <p:cNvSpPr/>
            <p:nvPr/>
          </p:nvSpPr>
          <p:spPr>
            <a:xfrm>
              <a:off x="3591360" y="5178240"/>
              <a:ext cx="59148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" name="Line 15"/>
            <p:cNvSpPr/>
            <p:nvPr/>
          </p:nvSpPr>
          <p:spPr>
            <a:xfrm>
              <a:off x="5956560" y="5178240"/>
              <a:ext cx="144504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" name="Text Box 4"/>
            <p:cNvSpPr/>
            <p:nvPr/>
          </p:nvSpPr>
          <p:spPr>
            <a:xfrm>
              <a:off x="3919320" y="4221000"/>
              <a:ext cx="203652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Bruttoinvestitionen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Text Box 6"/>
            <p:cNvSpPr/>
            <p:nvPr/>
          </p:nvSpPr>
          <p:spPr>
            <a:xfrm>
              <a:off x="2671200" y="4856040"/>
              <a:ext cx="203652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Netto-Investitionen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Text Box 7"/>
            <p:cNvSpPr/>
            <p:nvPr/>
          </p:nvSpPr>
          <p:spPr>
            <a:xfrm>
              <a:off x="1619640" y="5502240"/>
              <a:ext cx="151056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Errichtungs-</a:t>
              </a:r>
              <a:br>
                <a:rPr sz="1400"/>
              </a:b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Text Box 8"/>
            <p:cNvSpPr/>
            <p:nvPr/>
          </p:nvSpPr>
          <p:spPr>
            <a:xfrm>
              <a:off x="3393720" y="5502240"/>
              <a:ext cx="151056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Erweiterungs-investitionen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Text Box 5"/>
            <p:cNvSpPr/>
            <p:nvPr/>
          </p:nvSpPr>
          <p:spPr>
            <a:xfrm>
              <a:off x="4970880" y="4856040"/>
              <a:ext cx="203652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Ersatz-Investitionen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Text Box 10"/>
            <p:cNvSpPr/>
            <p:nvPr/>
          </p:nvSpPr>
          <p:spPr>
            <a:xfrm>
              <a:off x="6284520" y="5502240"/>
              <a:ext cx="203652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Rationalisierungs-investitionen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Klimaschäden: Was kostet der Gesellschaft eine ausgestoßene Tonne CO</a:t>
            </a:r>
            <a:r>
              <a:rPr b="0" lang="de-DE" sz="24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7" name="Rectangle 3"/>
          <p:cNvSpPr/>
          <p:nvPr/>
        </p:nvSpPr>
        <p:spPr>
          <a:xfrm>
            <a:off x="827640" y="1917000"/>
            <a:ext cx="7731720" cy="13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Hier kann der Diskontierungszinssatz (hier „Zeitpräferenzrate“ genannt) eine große Rolle spielen!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8" name="TextBox 1"/>
          <p:cNvSpPr/>
          <p:nvPr/>
        </p:nvSpPr>
        <p:spPr>
          <a:xfrm>
            <a:off x="1080000" y="5843880"/>
            <a:ext cx="8062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https://www.umweltbundesamt.de/daten/umwelt-wirtschaft/gesellschaftliche-kosten-von-umweltbelastungen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9" name="" descr=""/>
          <p:cNvPicPr/>
          <p:nvPr/>
        </p:nvPicPr>
        <p:blipFill>
          <a:blip r:embed="rId2"/>
          <a:stretch/>
        </p:blipFill>
        <p:spPr>
          <a:xfrm>
            <a:off x="211320" y="2777400"/>
            <a:ext cx="8515800" cy="244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Ketten-NPV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1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2" name="Rectangle 3"/>
          <p:cNvSpPr/>
          <p:nvPr/>
        </p:nvSpPr>
        <p:spPr>
          <a:xfrm>
            <a:off x="1187640" y="1700640"/>
            <a:ext cx="7343640" cy="4407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Rectangle 3"/>
          <p:cNvSpPr/>
          <p:nvPr/>
        </p:nvSpPr>
        <p:spPr>
          <a:xfrm>
            <a:off x="1187640" y="1700640"/>
            <a:ext cx="7343640" cy="440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Inflation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Teuerung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ist die Erhöhung von den Preisen von Gütern und Dienstleistungen, gemessen z.B. durch jährliche Preisänderungen von Gütern und Dienstleistungen bestimmter Warenkörbe.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Inflation bedeutet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Minderung der Kaufkraft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des Geldes.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Investitionen kann man um Inflation korrigieren (Inflationsbereinigung):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Realzins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≈ Nominalzins – Inflationsrate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Korrekte Beziehung: (1 + Nominalzins) = (1 + Realzins) ∙ (1 + Inflationsrate)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5" name="Picture 2" descr=""/>
          <p:cNvPicPr/>
          <p:nvPr/>
        </p:nvPicPr>
        <p:blipFill>
          <a:blip r:embed="rId1"/>
          <a:stretch/>
        </p:blipFill>
        <p:spPr>
          <a:xfrm>
            <a:off x="2267640" y="3746880"/>
            <a:ext cx="4681440" cy="277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weltweit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7" name="Picture 2" descr=""/>
          <p:cNvPicPr/>
          <p:nvPr/>
        </p:nvPicPr>
        <p:blipFill>
          <a:blip r:embed="rId1"/>
          <a:stretch/>
        </p:blipFill>
        <p:spPr>
          <a:xfrm>
            <a:off x="2555640" y="1341360"/>
            <a:ext cx="4324680" cy="527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56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09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30" name="Group 6"/>
          <p:cNvGrpSpPr/>
          <p:nvPr/>
        </p:nvGrpSpPr>
        <p:grpSpPr>
          <a:xfrm>
            <a:off x="1228680" y="1420920"/>
            <a:ext cx="7496640" cy="5037480"/>
            <a:chOff x="1228680" y="1420920"/>
            <a:chExt cx="7496640" cy="5037480"/>
          </a:xfrm>
        </p:grpSpPr>
        <p:pic>
          <p:nvPicPr>
            <p:cNvPr id="1531" name="Picture 4" descr=""/>
            <p:cNvPicPr/>
            <p:nvPr/>
          </p:nvPicPr>
          <p:blipFill>
            <a:blip r:embed="rId1"/>
            <a:stretch/>
          </p:blipFill>
          <p:spPr>
            <a:xfrm>
              <a:off x="1228680" y="1420920"/>
              <a:ext cx="7496640" cy="5037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2" name="Rectangle 5"/>
            <p:cNvSpPr/>
            <p:nvPr/>
          </p:nvSpPr>
          <p:spPr>
            <a:xfrm>
              <a:off x="1266480" y="3714480"/>
              <a:ext cx="7426440" cy="405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Investitionen: Zahlungsströme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48"/>
          <p:cNvSpPr/>
          <p:nvPr/>
        </p:nvSpPr>
        <p:spPr>
          <a:xfrm>
            <a:off x="4346640" y="4008600"/>
            <a:ext cx="57600" cy="19040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" name="Text Box 63"/>
          <p:cNvSpPr/>
          <p:nvPr/>
        </p:nvSpPr>
        <p:spPr>
          <a:xfrm>
            <a:off x="4450680" y="5626440"/>
            <a:ext cx="473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ctangle 65"/>
          <p:cNvSpPr/>
          <p:nvPr/>
        </p:nvSpPr>
        <p:spPr>
          <a:xfrm>
            <a:off x="828828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" name="Rectangle 66"/>
          <p:cNvSpPr/>
          <p:nvPr/>
        </p:nvSpPr>
        <p:spPr>
          <a:xfrm>
            <a:off x="484020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" name="Text Box 67"/>
          <p:cNvSpPr/>
          <p:nvPr/>
        </p:nvSpPr>
        <p:spPr>
          <a:xfrm>
            <a:off x="4562280" y="3033360"/>
            <a:ext cx="555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 68"/>
          <p:cNvSpPr/>
          <p:nvPr/>
        </p:nvSpPr>
        <p:spPr>
          <a:xfrm>
            <a:off x="533412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" name="Rectangle 70"/>
          <p:cNvSpPr/>
          <p:nvPr/>
        </p:nvSpPr>
        <p:spPr>
          <a:xfrm>
            <a:off x="582624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" name="Rectangle 72"/>
          <p:cNvSpPr/>
          <p:nvPr/>
        </p:nvSpPr>
        <p:spPr>
          <a:xfrm>
            <a:off x="631836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" name="Rectangle 74"/>
          <p:cNvSpPr/>
          <p:nvPr/>
        </p:nvSpPr>
        <p:spPr>
          <a:xfrm>
            <a:off x="681048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" name="Rectangle 76"/>
          <p:cNvSpPr/>
          <p:nvPr/>
        </p:nvSpPr>
        <p:spPr>
          <a:xfrm>
            <a:off x="730404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" name="Rectangle 78"/>
          <p:cNvSpPr/>
          <p:nvPr/>
        </p:nvSpPr>
        <p:spPr>
          <a:xfrm>
            <a:off x="7796160" y="3453480"/>
            <a:ext cx="56160" cy="565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94" name="Group 95"/>
          <p:cNvGrpSpPr/>
          <p:nvPr/>
        </p:nvGrpSpPr>
        <p:grpSpPr>
          <a:xfrm>
            <a:off x="3819240" y="3910680"/>
            <a:ext cx="5133960" cy="486000"/>
            <a:chOff x="3819240" y="3910680"/>
            <a:chExt cx="5133960" cy="486000"/>
          </a:xfrm>
        </p:grpSpPr>
        <p:sp>
          <p:nvSpPr>
            <p:cNvPr id="95" name="Line 49"/>
            <p:cNvSpPr/>
            <p:nvPr/>
          </p:nvSpPr>
          <p:spPr>
            <a:xfrm>
              <a:off x="44053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" name="Line 50"/>
            <p:cNvSpPr/>
            <p:nvPr/>
          </p:nvSpPr>
          <p:spPr>
            <a:xfrm>
              <a:off x="48988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" name="Line 51"/>
            <p:cNvSpPr/>
            <p:nvPr/>
          </p:nvSpPr>
          <p:spPr>
            <a:xfrm>
              <a:off x="53910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" name="Line 52"/>
            <p:cNvSpPr/>
            <p:nvPr/>
          </p:nvSpPr>
          <p:spPr>
            <a:xfrm>
              <a:off x="58831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9" name="Line 53"/>
            <p:cNvSpPr/>
            <p:nvPr/>
          </p:nvSpPr>
          <p:spPr>
            <a:xfrm>
              <a:off x="637524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0" name="Line 54"/>
            <p:cNvSpPr/>
            <p:nvPr/>
          </p:nvSpPr>
          <p:spPr>
            <a:xfrm>
              <a:off x="686736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1" name="Line 55"/>
            <p:cNvSpPr/>
            <p:nvPr/>
          </p:nvSpPr>
          <p:spPr>
            <a:xfrm>
              <a:off x="73594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2" name="Line 56"/>
            <p:cNvSpPr/>
            <p:nvPr/>
          </p:nvSpPr>
          <p:spPr>
            <a:xfrm>
              <a:off x="78534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3" name="Line 57"/>
            <p:cNvSpPr/>
            <p:nvPr/>
          </p:nvSpPr>
          <p:spPr>
            <a:xfrm>
              <a:off x="83455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4" name="Text Box 58"/>
            <p:cNvSpPr/>
            <p:nvPr/>
          </p:nvSpPr>
          <p:spPr>
            <a:xfrm>
              <a:off x="3984840" y="40633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 Box 59"/>
            <p:cNvSpPr/>
            <p:nvPr/>
          </p:nvSpPr>
          <p:spPr>
            <a:xfrm>
              <a:off x="4476960" y="40633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Text Box 60"/>
            <p:cNvSpPr/>
            <p:nvPr/>
          </p:nvSpPr>
          <p:spPr>
            <a:xfrm>
              <a:off x="5038920" y="4063320"/>
              <a:ext cx="2800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Text Box 61"/>
            <p:cNvSpPr/>
            <p:nvPr/>
          </p:nvSpPr>
          <p:spPr>
            <a:xfrm>
              <a:off x="5531040" y="4063320"/>
              <a:ext cx="2815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 Box 62"/>
            <p:cNvSpPr/>
            <p:nvPr/>
          </p:nvSpPr>
          <p:spPr>
            <a:xfrm>
              <a:off x="7993080" y="4063320"/>
              <a:ext cx="397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Line 90"/>
            <p:cNvSpPr/>
            <p:nvPr/>
          </p:nvSpPr>
          <p:spPr>
            <a:xfrm>
              <a:off x="3819240" y="40233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0" name="Text Box 98"/>
          <p:cNvSpPr/>
          <p:nvPr/>
        </p:nvSpPr>
        <p:spPr>
          <a:xfrm>
            <a:off x="244440" y="2414520"/>
            <a:ext cx="3686760" cy="39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  =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Zeit (z.B. Jahre)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Lebensdauer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Investition am Anfang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Cashflow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= pQ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 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verkaufte 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Verbrauchskosten (variable)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Betriebskosten (oft fix)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Zinszahlungen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1" name="Straight Arrow Connector 66"/>
          <p:cNvCxnSpPr>
            <a:stCxn id="94" idx="-1"/>
          </p:cNvCxnSpPr>
          <p:nvPr/>
        </p:nvCxnSpPr>
        <p:spPr>
          <a:xfrm flipV="1">
            <a:off x="3819240" y="2492640"/>
            <a:ext cx="8280" cy="166140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12" name="Text Box 67"/>
          <p:cNvSpPr/>
          <p:nvPr/>
        </p:nvSpPr>
        <p:spPr>
          <a:xfrm>
            <a:off x="5575680" y="3045240"/>
            <a:ext cx="555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 Box 67"/>
          <p:cNvSpPr/>
          <p:nvPr/>
        </p:nvSpPr>
        <p:spPr>
          <a:xfrm>
            <a:off x="5057280" y="3048480"/>
            <a:ext cx="555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 Box 62"/>
          <p:cNvSpPr/>
          <p:nvPr/>
        </p:nvSpPr>
        <p:spPr>
          <a:xfrm>
            <a:off x="8883720" y="4050000"/>
            <a:ext cx="3974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 Box 67"/>
          <p:cNvSpPr/>
          <p:nvPr/>
        </p:nvSpPr>
        <p:spPr>
          <a:xfrm>
            <a:off x="8010360" y="3063600"/>
            <a:ext cx="555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 Box 67"/>
          <p:cNvSpPr/>
          <p:nvPr/>
        </p:nvSpPr>
        <p:spPr>
          <a:xfrm>
            <a:off x="6339600" y="2998440"/>
            <a:ext cx="555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 Box 98"/>
          <p:cNvSpPr/>
          <p:nvPr/>
        </p:nvSpPr>
        <p:spPr>
          <a:xfrm>
            <a:off x="385920" y="1694880"/>
            <a:ext cx="818676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 möchten eine Investition am Ende der 0. Periode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den resultierenden Cashflows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(z.B. Erlös minus Kosten) in den folgenden Jahren vergleichen.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 Box 67"/>
          <p:cNvSpPr/>
          <p:nvPr/>
        </p:nvSpPr>
        <p:spPr>
          <a:xfrm>
            <a:off x="3869280" y="2395800"/>
            <a:ext cx="2198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Zahlungsstrom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Verfahren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1" name="Rectangle 3"/>
          <p:cNvSpPr/>
          <p:nvPr/>
        </p:nvSpPr>
        <p:spPr>
          <a:xfrm>
            <a:off x="762120" y="1752480"/>
            <a:ext cx="388080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bildet Durchschnittswerte für jährliche Ausgaben und Einnahmen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ignoriert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einfach, geringer Datenbeschaffungs- und Berechnungsaufwand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berücksichtigt weder die jährlichen Geldströme noch dem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4"/>
          <p:cNvSpPr/>
          <p:nvPr/>
        </p:nvSpPr>
        <p:spPr>
          <a:xfrm>
            <a:off x="4952880" y="1676520"/>
            <a:ext cx="3808800" cy="44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stellt die Geldströme über alle Jahre gegenüber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berücksichtigt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sehr genau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aufwändiger, Datenintensiv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Verfahren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5" name="Rectangle 3"/>
          <p:cNvSpPr/>
          <p:nvPr/>
        </p:nvSpPr>
        <p:spPr>
          <a:xfrm>
            <a:off x="762120" y="1752480"/>
            <a:ext cx="441864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Kostenvergleichsrechnung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Betriebskosten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durchschnittl. Kapitalkosten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 u="sng">
                <a:solidFill>
                  <a:schemeClr val="dk1"/>
                </a:solidFill>
                <a:uFillTx/>
                <a:latin typeface="Arial"/>
              </a:rPr>
              <a:t>+ kalkulatorische Abschreibungen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Gewinnvergleichsrechnung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Umsatzerlöse ./. 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Rentabilitätsrechnung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Gewinn vor Steuern +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Fremdkapital-Zinsen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ROI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/ Ø-Kapital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Amortisationsrechnung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Break even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Investition / Ø-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CashFlow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4952880" y="1676520"/>
            <a:ext cx="3808800" cy="44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time value of money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</a:t>
            </a:r>
            <a:br>
              <a:rPr sz="1600"/>
            </a:b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Summe der diskontierten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CF</a:t>
            </a:r>
            <a:br>
              <a:rPr sz="16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- Investition &gt; 0?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Annuitätenmethode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Transformation einer Zahlungsreihe in eine Annuität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Methode des internen Zinsfusses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IRR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Kalkulationszins bei [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=0]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Kostenvergleichsrechnung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9" name="Rectangle 3"/>
          <p:cNvSpPr/>
          <p:nvPr/>
        </p:nvSpPr>
        <p:spPr>
          <a:xfrm>
            <a:off x="395640" y="1619280"/>
            <a:ext cx="7127640" cy="20883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0" name="Table 1"/>
          <p:cNvGraphicFramePr/>
          <p:nvPr/>
        </p:nvGraphicFramePr>
        <p:xfrm>
          <a:off x="971640" y="3573000"/>
          <a:ext cx="682740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Anschaffungskosten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Summe Jahreskosten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9.600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1" name="Rectangle 3"/>
          <p:cNvSpPr/>
          <p:nvPr/>
        </p:nvSpPr>
        <p:spPr>
          <a:xfrm>
            <a:off x="1121400" y="6309360"/>
            <a:ext cx="7577640" cy="20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Schlussfolgerung: Elektroauto kaufen!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ctangle 3"/>
          <p:cNvSpPr/>
          <p:nvPr/>
        </p:nvSpPr>
        <p:spPr>
          <a:xfrm>
            <a:off x="7415640" y="1814400"/>
            <a:ext cx="1727280" cy="20883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7720" cy="95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Gewinnvergleichsrechnung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ctangle 165"/>
          <p:cNvSpPr/>
          <p:nvPr/>
        </p:nvSpPr>
        <p:spPr>
          <a:xfrm>
            <a:off x="0" y="5402160"/>
            <a:ext cx="91429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5" name="Rectangle 3"/>
          <p:cNvSpPr/>
          <p:nvPr/>
        </p:nvSpPr>
        <p:spPr>
          <a:xfrm>
            <a:off x="1075320" y="1756800"/>
            <a:ext cx="7577640" cy="20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Neben Berücksichtigung der Kosten werden auch erzielte Umsätze berücksichtigt: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= Umsatzerlös -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Taxifahrer*in kauft Elektroauto oder Benziner. Beide haben eine Lebensdauer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von 10 Jahren, einen Restwert von Null.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6" name="Table 6"/>
          <p:cNvGraphicFramePr/>
          <p:nvPr/>
        </p:nvGraphicFramePr>
        <p:xfrm>
          <a:off x="1075320" y="3645000"/>
          <a:ext cx="6827400" cy="264888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Jahresgewinn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14</TotalTime>
  <Application>LibreOffice/24.2.7.2$Linux_X86_64 LibreOffice_project/420$Build-2</Application>
  <AppVersion>15.0000</AppVersion>
  <Words>4894</Words>
  <Paragraphs>1144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Lisa Koch</dc:creator>
  <dc:description/>
  <dc:language>en-GB</dc:language>
  <cp:lastModifiedBy/>
  <cp:lastPrinted>2020-04-29T06:56:35Z</cp:lastPrinted>
  <dcterms:modified xsi:type="dcterms:W3CDTF">2026-05-27T13:01:12Z</dcterms:modified>
  <cp:revision>308</cp:revision>
  <dc:subject/>
  <dc:title>Wirtschaftswissenschaftliche Grundlagen: Unternehmen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44</vt:i4>
  </property>
</Properties>
</file>