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jpeg" ContentType="image/jpeg"/>
  <Override PartName="/ppt/media/image14.wmf" ContentType="image/x-wmf"/>
  <Override PartName="/ppt/media/image15.wmf" ContentType="image/x-wmf"/>
  <Override PartName="/ppt/media/image29.png" ContentType="image/png"/>
  <Override PartName="/ppt/media/image4.png" ContentType="image/png"/>
  <Override PartName="/ppt/media/image36.png" ContentType="image/png"/>
  <Override PartName="/ppt/media/image5.png" ContentType="image/png"/>
  <Override PartName="/ppt/media/image37.png" ContentType="image/png"/>
  <Override PartName="/ppt/media/image6.png" ContentType="image/png"/>
  <Override PartName="/ppt/media/image38.png" ContentType="image/png"/>
  <Override PartName="/ppt/media/image1.png" ContentType="image/png"/>
  <Override PartName="/ppt/media/image33.png" ContentType="image/png"/>
  <Override PartName="/ppt/media/image28.png" ContentType="image/png"/>
  <Override PartName="/ppt/media/image30.png" ContentType="image/png"/>
  <Override PartName="/ppt/media/image13.wmf" ContentType="image/x-wmf"/>
  <Override PartName="/ppt/media/image48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33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32.xml.rels" ContentType="application/vnd.openxmlformats-package.relationships+xml"/>
  <Override PartName="/ppt/slides/_rels/slide4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'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03143F1-A12D-4597-9EDA-F72237280A80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PlaceHolder 1"/>
          <p:cNvSpPr>
            <a:spLocks noGrp="1"/>
          </p:cNvSpPr>
          <p:nvPr>
            <p:ph type="sldNum" idx="4"/>
          </p:nvPr>
        </p:nvSpPr>
        <p:spPr>
          <a:xfrm>
            <a:off x="4022640" y="9721800"/>
            <a:ext cx="3075840" cy="51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F99A3A61-45B8-4374-909B-5FD09B90D5D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1535" name="PlaceHolder 3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1960" cy="3901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44932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79CBAED-F741-4C43-A933-D1FC5F46DCB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02CCED1-F730-4A49-A729-3CB4BCFCA27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ck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81AF0E1-5162-4AA7-83D8-CD1F8287B0B0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38B4BA9-9043-4A1F-AB91-AC0245767BCA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50C09AA-E950-478E-AD13-2CDA5078910F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3296AB0-5F65-4E99-87BE-025C51080E6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E0FB1061-4BF0-46CA-8332-D5278AE5C874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6915A234-003E-46F5-9A43-41878281F98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5D838ECE-57D7-43AB-B14B-DD95B2B4A2C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ck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C07914C-8959-43A6-A1B0-D54F941024DC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ck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titl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84D554E-6F51-4997-A762-DCDA0939E69C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2528599-01A5-42D7-912C-4DD0D3B2F4F0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450040" y="1981080"/>
            <a:ext cx="33724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8111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7F2370FA-C105-4C95-959F-A0882193E280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tub-ensys.github.io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1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0.png"/><Relationship Id="rId3" Type="http://schemas.openxmlformats.org/officeDocument/2006/relationships/image" Target="../media/image20.png"/><Relationship Id="rId4" Type="http://schemas.openxmlformats.org/officeDocument/2006/relationships/image" Target="../media/image2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s://www.umweltbundesamt.de/daten/umwelt-wirtschaft/gesellschaftliche-kosten-von-umweltbelastungen" TargetMode="External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6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6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800040" cy="249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G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g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0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v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Rectangle 7"/>
          <p:cNvSpPr/>
          <p:nvPr/>
        </p:nvSpPr>
        <p:spPr>
          <a:xfrm>
            <a:off x="863640" y="5060880"/>
            <a:ext cx="586800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Rentabilitätsrechnung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9" name="Rectangle 3"/>
          <p:cNvSpPr/>
          <p:nvPr/>
        </p:nvSpPr>
        <p:spPr>
          <a:xfrm>
            <a:off x="1075320" y="1756800"/>
            <a:ext cx="7578000" cy="20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 nicht absolut, sondern im Verhältnis zum eingesetzten Kapital betrachten.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Rentabilität = ROI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EBIT / durchschnittlich gebundenes Kapital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ROI = Return on Investment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EBIT = Earnings Before Interest and Taxes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Rentabilität kann mit anderen Anlagemöglichkeiten verglichen.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0" name="Table 5"/>
          <p:cNvGraphicFramePr/>
          <p:nvPr/>
        </p:nvGraphicFramePr>
        <p:xfrm>
          <a:off x="1259640" y="4509000"/>
          <a:ext cx="6828480" cy="1610640"/>
        </p:xfrm>
        <a:graphic>
          <a:graphicData uri="http://schemas.openxmlformats.org/drawingml/2006/table">
            <a:tbl>
              <a:tblPr/>
              <a:tblGrid>
                <a:gridCol w="3335040"/>
                <a:gridCol w="1562040"/>
                <a:gridCol w="193176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EBIT (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pQ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 – 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– 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 – 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492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ROI (EBIT/Ø-Kapital)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20%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22,7%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1116360" y="4393080"/>
            <a:ext cx="7343640" cy="181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Amortisationsrechnung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4" name="Rectangle 3"/>
          <p:cNvSpPr/>
          <p:nvPr/>
        </p:nvSpPr>
        <p:spPr>
          <a:xfrm>
            <a:off x="1044360" y="1586160"/>
            <a:ext cx="7578000" cy="20887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5" name="Table 5"/>
          <p:cNvGraphicFramePr/>
          <p:nvPr/>
        </p:nvGraphicFramePr>
        <p:xfrm>
          <a:off x="1075320" y="3426480"/>
          <a:ext cx="6827400" cy="266220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Erlöse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Cash-Flow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CF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Amortisationsdauer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6,25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5,77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6" name="Rectangle 3"/>
          <p:cNvSpPr/>
          <p:nvPr/>
        </p:nvSpPr>
        <p:spPr>
          <a:xfrm>
            <a:off x="1075320" y="6114600"/>
            <a:ext cx="8175600" cy="20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NB: Nur zahlungswirksame Beiträge zählen zum Cash-Flow; Abschreibungen zählen nicht, weil die nur einen Buchungsvorgang darstellen.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Zeitwert des Geldes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9" name="Rectangle 3"/>
          <p:cNvSpPr/>
          <p:nvPr/>
        </p:nvSpPr>
        <p:spPr>
          <a:xfrm>
            <a:off x="838800" y="2061000"/>
            <a:ext cx="7869960" cy="22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wäre Ihnen lieber: €1000 heute, oder €1000 in 3 Jahren?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heute kann man mit einem Zinssatz von 5% bei der Bank anlegen.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Nach 3 Jahren hätte man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∙ (1 + 0,05)</a:t>
            </a:r>
            <a:r>
              <a:rPr b="0" lang="de-DE" sz="1800" spc="-1" strike="noStrike" baseline="30000">
                <a:solidFill>
                  <a:schemeClr val="dk1"/>
                </a:solidFill>
                <a:latin typeface="Arial"/>
              </a:rPr>
              <a:t>3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€1158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Richtige Antwort: Lieber das Geld heute nehmen und die Opportunität nutzen, anzulegen!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Künftiges Geld ist weniger wert als heutiges.“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Zeitwert des Geldes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2" name="Rectangle 3"/>
          <p:cNvSpPr/>
          <p:nvPr/>
        </p:nvSpPr>
        <p:spPr>
          <a:xfrm>
            <a:off x="838800" y="2061000"/>
            <a:ext cx="7869960" cy="22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wäre Ihnen lieber: €1000 heute, oder €1300 in 5 Jahren?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€1000 heute hätte man nach 5 Jahren nur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∙ (1 + 0,05)</a:t>
            </a:r>
            <a:r>
              <a:rPr b="0" lang="de-DE" sz="1800" spc="-1" strike="noStrike" baseline="30000">
                <a:solidFill>
                  <a:schemeClr val="dk1"/>
                </a:solidFill>
                <a:latin typeface="Arial"/>
              </a:rPr>
              <a:t>5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€1276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Richtige Antwort: Lieber auf’s €1300 in 5 Jahren warten!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Barwert und Diskontierung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5" name="Rectangle 3"/>
          <p:cNvSpPr/>
          <p:nvPr/>
        </p:nvSpPr>
        <p:spPr>
          <a:xfrm>
            <a:off x="848160" y="1772640"/>
            <a:ext cx="7869960" cy="4391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Barwert und Diskontierung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8" name="Rectangle 3"/>
          <p:cNvSpPr/>
          <p:nvPr/>
        </p:nvSpPr>
        <p:spPr>
          <a:xfrm>
            <a:off x="848160" y="1772640"/>
            <a:ext cx="7869960" cy="791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9" name="Table 6"/>
          <p:cNvGraphicFramePr/>
          <p:nvPr/>
        </p:nvGraphicFramePr>
        <p:xfrm>
          <a:off x="1157760" y="2709000"/>
          <a:ext cx="6827040" cy="2336400"/>
        </p:xfrm>
        <a:graphic>
          <a:graphicData uri="http://schemas.openxmlformats.org/drawingml/2006/table">
            <a:tbl>
              <a:tblPr/>
              <a:tblGrid>
                <a:gridCol w="3160440"/>
                <a:gridCol w="911880"/>
                <a:gridCol w="27550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Einnahme (€)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Barwert (€)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1300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4"/>
                      <a:stretch/>
                    </a:blipFill>
                  </a:tcPr>
                </a:tc>
              </a:tr>
            </a:tbl>
          </a:graphicData>
        </a:graphic>
      </p:graphicFrame>
      <p:pic>
        <p:nvPicPr>
          <p:cNvPr id="160" name="" descr=""/>
          <p:cNvPicPr/>
          <p:nvPr/>
        </p:nvPicPr>
        <p:blipFill>
          <a:blip r:embed="rId5"/>
          <a:stretch/>
        </p:blipFill>
        <p:spPr>
          <a:xfrm>
            <a:off x="1096920" y="2570040"/>
            <a:ext cx="7003080" cy="249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Zinsrechnung und Zinseszins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3" name="Rectangle 3"/>
          <p:cNvSpPr/>
          <p:nvPr/>
        </p:nvSpPr>
        <p:spPr>
          <a:xfrm>
            <a:off x="669600" y="1671480"/>
            <a:ext cx="8025480" cy="22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Berücksichtigung des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Zeitwerts des Geldes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durch Zinsrechnung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Bestimmung des Wertes einer einmaligen Zahlung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nach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Perioden der Verzinsung bei einem Zinssatz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Zinseszins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Verzinsung von Zins aus vorherigem Jahr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Aufzinsung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Bestimmung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durch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und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Abzinsung/Diskontierung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Bestimmung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bei bekanntem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Picture 1" descr=""/>
          <p:cNvPicPr/>
          <p:nvPr/>
        </p:nvPicPr>
        <p:blipFill>
          <a:blip r:embed="rId1"/>
          <a:stretch/>
        </p:blipFill>
        <p:spPr>
          <a:xfrm>
            <a:off x="2339640" y="3899520"/>
            <a:ext cx="4285440" cy="198684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3" descr=""/>
          <p:cNvPicPr/>
          <p:nvPr/>
        </p:nvPicPr>
        <p:blipFill>
          <a:blip r:embed="rId2"/>
          <a:stretch/>
        </p:blipFill>
        <p:spPr>
          <a:xfrm>
            <a:off x="3708360" y="5732640"/>
            <a:ext cx="1253520" cy="67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Zins- und zinseszinsrechnung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8" name="Text Box 4"/>
          <p:cNvSpPr/>
          <p:nvPr/>
        </p:nvSpPr>
        <p:spPr>
          <a:xfrm>
            <a:off x="795240" y="1986120"/>
            <a:ext cx="2208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Kapital 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Zinssatz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 Box 31"/>
          <p:cNvSpPr/>
          <p:nvPr/>
        </p:nvSpPr>
        <p:spPr>
          <a:xfrm>
            <a:off x="750960" y="3135240"/>
            <a:ext cx="179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Aufzinsung: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0" name="Object 65"/>
          <p:cNvGraphicFramePr/>
          <p:nvPr/>
        </p:nvGraphicFramePr>
        <p:xfrm>
          <a:off x="1023840" y="3560760"/>
          <a:ext cx="1751760" cy="40572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71" name="Object 6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3840" y="3560760"/>
                    <a:ext cx="1751760" cy="405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2" name="Text Box 56"/>
          <p:cNvSpPr/>
          <p:nvPr/>
        </p:nvSpPr>
        <p:spPr>
          <a:xfrm>
            <a:off x="744120" y="4809960"/>
            <a:ext cx="1311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Abzinsung: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3" name="Object 69"/>
          <p:cNvGraphicFramePr/>
          <p:nvPr/>
        </p:nvGraphicFramePr>
        <p:xfrm>
          <a:off x="996840" y="5194440"/>
          <a:ext cx="1805760" cy="71208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74" name="Object 6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96840" y="5194440"/>
                    <a:ext cx="1805760" cy="712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75" name="Group 73"/>
          <p:cNvGrpSpPr/>
          <p:nvPr/>
        </p:nvGrpSpPr>
        <p:grpSpPr>
          <a:xfrm>
            <a:off x="3600360" y="1600200"/>
            <a:ext cx="5025600" cy="2088360"/>
            <a:chOff x="3600360" y="1600200"/>
            <a:chExt cx="5025600" cy="2088360"/>
          </a:xfrm>
        </p:grpSpPr>
        <p:sp>
          <p:nvSpPr>
            <p:cNvPr id="176" name="Rectangle 13"/>
            <p:cNvSpPr/>
            <p:nvPr/>
          </p:nvSpPr>
          <p:spPr>
            <a:xfrm>
              <a:off x="4026960" y="2930400"/>
              <a:ext cx="41760" cy="7581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7" name="Rectangle 23"/>
            <p:cNvSpPr/>
            <p:nvPr/>
          </p:nvSpPr>
          <p:spPr>
            <a:xfrm>
              <a:off x="7945560" y="2320920"/>
              <a:ext cx="65520" cy="1367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8" name="Freeform 24"/>
            <p:cNvSpPr/>
            <p:nvPr/>
          </p:nvSpPr>
          <p:spPr>
            <a:xfrm>
              <a:off x="4089960" y="2320920"/>
              <a:ext cx="3821760" cy="634320"/>
            </a:xfrm>
            <a:custGeom>
              <a:avLst/>
              <a:gdLst>
                <a:gd name="textAreaLeft" fmla="*/ 0 w 3821760"/>
                <a:gd name="textAreaRight" fmla="*/ 3822480 w 3821760"/>
                <a:gd name="textAreaTop" fmla="*/ 0 h 634320"/>
                <a:gd name="textAreaBottom" fmla="*/ 635040 h 634320"/>
              </a:gdLst>
              <a:ahLst/>
              <a:rect l="textAreaLeft" t="textAreaTop" r="textAreaRight" b="textAreaBottom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9" name="Text Box 27"/>
            <p:cNvSpPr/>
            <p:nvPr/>
          </p:nvSpPr>
          <p:spPr>
            <a:xfrm>
              <a:off x="7261920" y="1600200"/>
              <a:ext cx="13640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Endwert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0" i="1" lang="en-US" sz="1800" spc="-1" strike="noStrike">
                  <a:solidFill>
                    <a:schemeClr val="dk1"/>
                  </a:solidFill>
                  <a:latin typeface="Arial"/>
                </a:rPr>
                <a:t>final value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Text Box 28"/>
            <p:cNvSpPr/>
            <p:nvPr/>
          </p:nvSpPr>
          <p:spPr>
            <a:xfrm>
              <a:off x="3600360" y="2216160"/>
              <a:ext cx="18946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Barwert 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0" i="1" lang="en-US" sz="1800" spc="-1" strike="noStrike">
                  <a:solidFill>
                    <a:schemeClr val="dk1"/>
                  </a:solidFill>
                  <a:latin typeface="Arial"/>
                </a:rPr>
                <a:t>present value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Text Box 29"/>
            <p:cNvSpPr/>
            <p:nvPr/>
          </p:nvSpPr>
          <p:spPr>
            <a:xfrm>
              <a:off x="4046040" y="3146400"/>
              <a:ext cx="47160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lang="de-DE" sz="1800" spc="-1" strike="noStrike" baseline="-25000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Text Box 30"/>
            <p:cNvSpPr/>
            <p:nvPr/>
          </p:nvSpPr>
          <p:spPr>
            <a:xfrm>
              <a:off x="7986600" y="2394000"/>
              <a:ext cx="47160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3" name="Group 77"/>
          <p:cNvGrpSpPr/>
          <p:nvPr/>
        </p:nvGrpSpPr>
        <p:grpSpPr>
          <a:xfrm>
            <a:off x="3520800" y="3563640"/>
            <a:ext cx="5133960" cy="592920"/>
            <a:chOff x="3520800" y="3563640"/>
            <a:chExt cx="5133960" cy="592920"/>
          </a:xfrm>
        </p:grpSpPr>
        <p:sp>
          <p:nvSpPr>
            <p:cNvPr id="184" name="Text Box 6"/>
            <p:cNvSpPr/>
            <p:nvPr/>
          </p:nvSpPr>
          <p:spPr>
            <a:xfrm>
              <a:off x="3649680" y="379260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Text Box 7"/>
            <p:cNvSpPr/>
            <p:nvPr/>
          </p:nvSpPr>
          <p:spPr>
            <a:xfrm>
              <a:off x="4141800" y="3792600"/>
              <a:ext cx="281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Text Box 8"/>
            <p:cNvSpPr/>
            <p:nvPr/>
          </p:nvSpPr>
          <p:spPr>
            <a:xfrm>
              <a:off x="4705200" y="379260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Text Box 9"/>
            <p:cNvSpPr/>
            <p:nvPr/>
          </p:nvSpPr>
          <p:spPr>
            <a:xfrm>
              <a:off x="5197320" y="379260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Text Box 10"/>
            <p:cNvSpPr/>
            <p:nvPr/>
          </p:nvSpPr>
          <p:spPr>
            <a:xfrm>
              <a:off x="7659720" y="3792600"/>
              <a:ext cx="3913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Line 14"/>
            <p:cNvSpPr/>
            <p:nvPr/>
          </p:nvSpPr>
          <p:spPr>
            <a:xfrm>
              <a:off x="408276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0" name="Line 15"/>
            <p:cNvSpPr/>
            <p:nvPr/>
          </p:nvSpPr>
          <p:spPr>
            <a:xfrm>
              <a:off x="457488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1" name="Line 16"/>
            <p:cNvSpPr/>
            <p:nvPr/>
          </p:nvSpPr>
          <p:spPr>
            <a:xfrm>
              <a:off x="506700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2" name="Line 17"/>
            <p:cNvSpPr/>
            <p:nvPr/>
          </p:nvSpPr>
          <p:spPr>
            <a:xfrm>
              <a:off x="555912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3" name="Line 18"/>
            <p:cNvSpPr/>
            <p:nvPr/>
          </p:nvSpPr>
          <p:spPr>
            <a:xfrm>
              <a:off x="605304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4" name="Line 19"/>
            <p:cNvSpPr/>
            <p:nvPr/>
          </p:nvSpPr>
          <p:spPr>
            <a:xfrm>
              <a:off x="654516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5" name="Line 20"/>
            <p:cNvSpPr/>
            <p:nvPr/>
          </p:nvSpPr>
          <p:spPr>
            <a:xfrm>
              <a:off x="703728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6" name="Line 21"/>
            <p:cNvSpPr/>
            <p:nvPr/>
          </p:nvSpPr>
          <p:spPr>
            <a:xfrm>
              <a:off x="752940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7" name="Line 22"/>
            <p:cNvSpPr/>
            <p:nvPr/>
          </p:nvSpPr>
          <p:spPr>
            <a:xfrm>
              <a:off x="802152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8" name="Line 11"/>
            <p:cNvSpPr/>
            <p:nvPr/>
          </p:nvSpPr>
          <p:spPr>
            <a:xfrm>
              <a:off x="3520800" y="371628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199" name="Group 75"/>
          <p:cNvGrpSpPr/>
          <p:nvPr/>
        </p:nvGrpSpPr>
        <p:grpSpPr>
          <a:xfrm>
            <a:off x="4043520" y="4356000"/>
            <a:ext cx="4447440" cy="1380240"/>
            <a:chOff x="4043520" y="4356000"/>
            <a:chExt cx="4447440" cy="1380240"/>
          </a:xfrm>
        </p:grpSpPr>
        <p:sp>
          <p:nvSpPr>
            <p:cNvPr id="200" name="Rectangle 35"/>
            <p:cNvSpPr/>
            <p:nvPr/>
          </p:nvSpPr>
          <p:spPr>
            <a:xfrm>
              <a:off x="4043520" y="4971960"/>
              <a:ext cx="45360" cy="7642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1" name="Rectangle 50"/>
            <p:cNvSpPr/>
            <p:nvPr/>
          </p:nvSpPr>
          <p:spPr>
            <a:xfrm>
              <a:off x="7970760" y="4356000"/>
              <a:ext cx="62640" cy="1380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2" name="Freeform 51"/>
            <p:cNvSpPr/>
            <p:nvPr/>
          </p:nvSpPr>
          <p:spPr>
            <a:xfrm>
              <a:off x="4111560" y="4356000"/>
              <a:ext cx="3861720" cy="615240"/>
            </a:xfrm>
            <a:custGeom>
              <a:avLst/>
              <a:gdLst>
                <a:gd name="textAreaLeft" fmla="*/ 0 w 3861720"/>
                <a:gd name="textAreaRight" fmla="*/ 3862440 w 3861720"/>
                <a:gd name="textAreaTop" fmla="*/ 0 h 615240"/>
                <a:gd name="textAreaBottom" fmla="*/ 615960 h 615240"/>
              </a:gdLst>
              <a:ahLst/>
              <a:rect l="textAreaLeft" t="textAreaTop" r="textAreaRight" b="textAreaBottom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3" name="Text Box 54"/>
            <p:cNvSpPr/>
            <p:nvPr/>
          </p:nvSpPr>
          <p:spPr>
            <a:xfrm>
              <a:off x="8023320" y="4869000"/>
              <a:ext cx="46764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Text Box 55"/>
            <p:cNvSpPr/>
            <p:nvPr/>
          </p:nvSpPr>
          <p:spPr>
            <a:xfrm>
              <a:off x="4133880" y="5138640"/>
              <a:ext cx="46764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lang="de-DE" sz="1800" spc="-1" strike="noStrike" baseline="-25000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5" name="Group 76"/>
          <p:cNvGrpSpPr/>
          <p:nvPr/>
        </p:nvGrpSpPr>
        <p:grpSpPr>
          <a:xfrm>
            <a:off x="3527280" y="5613120"/>
            <a:ext cx="5135400" cy="592920"/>
            <a:chOff x="3527280" y="5613120"/>
            <a:chExt cx="5135400" cy="592920"/>
          </a:xfrm>
        </p:grpSpPr>
        <p:sp>
          <p:nvSpPr>
            <p:cNvPr id="206" name="Line 36"/>
            <p:cNvSpPr/>
            <p:nvPr/>
          </p:nvSpPr>
          <p:spPr>
            <a:xfrm>
              <a:off x="40892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7" name="Line 37"/>
            <p:cNvSpPr/>
            <p:nvPr/>
          </p:nvSpPr>
          <p:spPr>
            <a:xfrm>
              <a:off x="458280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8" name="Line 38"/>
            <p:cNvSpPr/>
            <p:nvPr/>
          </p:nvSpPr>
          <p:spPr>
            <a:xfrm>
              <a:off x="507492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9" name="Line 39"/>
            <p:cNvSpPr/>
            <p:nvPr/>
          </p:nvSpPr>
          <p:spPr>
            <a:xfrm>
              <a:off x="55670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0" name="Line 40"/>
            <p:cNvSpPr/>
            <p:nvPr/>
          </p:nvSpPr>
          <p:spPr>
            <a:xfrm>
              <a:off x="605916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1" name="Line 41"/>
            <p:cNvSpPr/>
            <p:nvPr/>
          </p:nvSpPr>
          <p:spPr>
            <a:xfrm>
              <a:off x="655128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2" name="Line 42"/>
            <p:cNvSpPr/>
            <p:nvPr/>
          </p:nvSpPr>
          <p:spPr>
            <a:xfrm>
              <a:off x="704520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3" name="Line 43"/>
            <p:cNvSpPr/>
            <p:nvPr/>
          </p:nvSpPr>
          <p:spPr>
            <a:xfrm>
              <a:off x="753732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4" name="Line 44"/>
            <p:cNvSpPr/>
            <p:nvPr/>
          </p:nvSpPr>
          <p:spPr>
            <a:xfrm>
              <a:off x="80294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5" name="Text Box 45"/>
            <p:cNvSpPr/>
            <p:nvPr/>
          </p:nvSpPr>
          <p:spPr>
            <a:xfrm>
              <a:off x="3692520" y="584208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Text Box 46"/>
            <p:cNvSpPr/>
            <p:nvPr/>
          </p:nvSpPr>
          <p:spPr>
            <a:xfrm>
              <a:off x="4184640" y="584208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Text Box 47"/>
            <p:cNvSpPr/>
            <p:nvPr/>
          </p:nvSpPr>
          <p:spPr>
            <a:xfrm>
              <a:off x="4746600" y="5842080"/>
              <a:ext cx="281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Text Box 48"/>
            <p:cNvSpPr/>
            <p:nvPr/>
          </p:nvSpPr>
          <p:spPr>
            <a:xfrm>
              <a:off x="5238720" y="5842080"/>
              <a:ext cx="2818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Text Box 49"/>
            <p:cNvSpPr/>
            <p:nvPr/>
          </p:nvSpPr>
          <p:spPr>
            <a:xfrm>
              <a:off x="7701120" y="5842080"/>
              <a:ext cx="316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Line 33"/>
            <p:cNvSpPr/>
            <p:nvPr/>
          </p:nvSpPr>
          <p:spPr>
            <a:xfrm>
              <a:off x="3527280" y="5765760"/>
              <a:ext cx="513540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Barwert einer künftigen Zahlung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223" name="Group 189"/>
          <p:cNvGrpSpPr/>
          <p:nvPr/>
        </p:nvGrpSpPr>
        <p:grpSpPr>
          <a:xfrm>
            <a:off x="1547640" y="1523880"/>
            <a:ext cx="7056360" cy="4909680"/>
            <a:chOff x="1547640" y="1523880"/>
            <a:chExt cx="7056360" cy="4909680"/>
          </a:xfrm>
        </p:grpSpPr>
        <p:graphicFrame>
          <p:nvGraphicFramePr>
            <p:cNvPr id="224" name="Object 6"/>
            <p:cNvGraphicFramePr/>
            <p:nvPr/>
          </p:nvGraphicFramePr>
          <p:xfrm>
            <a:off x="3983040" y="1625400"/>
            <a:ext cx="1162800" cy="536400"/>
          </p:xfrm>
          <a:graphic>
            <a:graphicData uri="http://schemas.openxmlformats.org/presentationml/2006/ole">
              <p:oleObj progId="Equation.DSMT4" r:id="rId1" spid="">
                <p:embed/>
                <p:pic>
                  <p:nvPicPr>
                    <p:cNvPr id="225" name="Object 6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3040" y="1625400"/>
                      <a:ext cx="1162800" cy="5364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26" name="Line 9"/>
            <p:cNvSpPr/>
            <p:nvPr/>
          </p:nvSpPr>
          <p:spPr>
            <a:xfrm>
              <a:off x="1893960" y="4894920"/>
              <a:ext cx="6483600" cy="180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7" name="Line 10"/>
            <p:cNvSpPr/>
            <p:nvPr/>
          </p:nvSpPr>
          <p:spPr>
            <a:xfrm>
              <a:off x="1893960" y="407484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8" name="Line 11"/>
            <p:cNvSpPr/>
            <p:nvPr/>
          </p:nvSpPr>
          <p:spPr>
            <a:xfrm>
              <a:off x="1893960" y="3249360"/>
              <a:ext cx="6483600" cy="180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9" name="Line 12"/>
            <p:cNvSpPr/>
            <p:nvPr/>
          </p:nvSpPr>
          <p:spPr>
            <a:xfrm>
              <a:off x="1893960" y="242928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0" name="Line 13"/>
            <p:cNvSpPr/>
            <p:nvPr/>
          </p:nvSpPr>
          <p:spPr>
            <a:xfrm>
              <a:off x="1893960" y="161064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1" name="Line 14"/>
            <p:cNvSpPr/>
            <p:nvPr/>
          </p:nvSpPr>
          <p:spPr>
            <a:xfrm>
              <a:off x="1920960" y="1610640"/>
              <a:ext cx="1440" cy="410292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2" name="Line 15"/>
            <p:cNvSpPr/>
            <p:nvPr/>
          </p:nvSpPr>
          <p:spPr>
            <a:xfrm>
              <a:off x="1869840" y="571356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3" name="Line 16"/>
            <p:cNvSpPr/>
            <p:nvPr/>
          </p:nvSpPr>
          <p:spPr>
            <a:xfrm>
              <a:off x="1869840" y="489492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4" name="Line 17"/>
            <p:cNvSpPr/>
            <p:nvPr/>
          </p:nvSpPr>
          <p:spPr>
            <a:xfrm>
              <a:off x="1869840" y="407484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5" name="Line 18"/>
            <p:cNvSpPr/>
            <p:nvPr/>
          </p:nvSpPr>
          <p:spPr>
            <a:xfrm>
              <a:off x="1869840" y="324936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6" name="Line 19"/>
            <p:cNvSpPr/>
            <p:nvPr/>
          </p:nvSpPr>
          <p:spPr>
            <a:xfrm>
              <a:off x="1869840" y="242928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7" name="Line 20"/>
            <p:cNvSpPr/>
            <p:nvPr/>
          </p:nvSpPr>
          <p:spPr>
            <a:xfrm>
              <a:off x="1869840" y="161064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8" name="Line 21"/>
            <p:cNvSpPr/>
            <p:nvPr/>
          </p:nvSpPr>
          <p:spPr>
            <a:xfrm>
              <a:off x="1920960" y="5713560"/>
              <a:ext cx="668304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9" name="Line 22"/>
            <p:cNvSpPr/>
            <p:nvPr/>
          </p:nvSpPr>
          <p:spPr>
            <a:xfrm flipV="1">
              <a:off x="192096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0" name="Line 23"/>
            <p:cNvSpPr/>
            <p:nvPr/>
          </p:nvSpPr>
          <p:spPr>
            <a:xfrm flipV="1">
              <a:off x="262404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1" name="Line 24"/>
            <p:cNvSpPr/>
            <p:nvPr/>
          </p:nvSpPr>
          <p:spPr>
            <a:xfrm flipV="1">
              <a:off x="33289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2" name="Line 25"/>
            <p:cNvSpPr/>
            <p:nvPr/>
          </p:nvSpPr>
          <p:spPr>
            <a:xfrm flipV="1">
              <a:off x="403056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3" name="Line 26"/>
            <p:cNvSpPr/>
            <p:nvPr/>
          </p:nvSpPr>
          <p:spPr>
            <a:xfrm flipV="1">
              <a:off x="473544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4" name="Line 27"/>
            <p:cNvSpPr/>
            <p:nvPr/>
          </p:nvSpPr>
          <p:spPr>
            <a:xfrm flipV="1">
              <a:off x="54403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5" name="Line 28"/>
            <p:cNvSpPr/>
            <p:nvPr/>
          </p:nvSpPr>
          <p:spPr>
            <a:xfrm flipV="1">
              <a:off x="613728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6" name="Line 29"/>
            <p:cNvSpPr/>
            <p:nvPr/>
          </p:nvSpPr>
          <p:spPr>
            <a:xfrm flipV="1">
              <a:off x="68407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7" name="Line 30"/>
            <p:cNvSpPr/>
            <p:nvPr/>
          </p:nvSpPr>
          <p:spPr>
            <a:xfrm flipV="1">
              <a:off x="754380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8" name="Freeform 33"/>
            <p:cNvSpPr/>
            <p:nvPr/>
          </p:nvSpPr>
          <p:spPr>
            <a:xfrm>
              <a:off x="1920960" y="1610640"/>
              <a:ext cx="278280" cy="16128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61280"/>
                <a:gd name="textAreaBottom" fmla="*/ 162000 h 161280"/>
              </a:gdLst>
              <a:ahLst/>
              <a:rect l="textAreaLeft" t="textAreaTop" r="textAreaRight" b="textAreaBottom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9" name="Freeform 34"/>
            <p:cNvSpPr/>
            <p:nvPr/>
          </p:nvSpPr>
          <p:spPr>
            <a:xfrm>
              <a:off x="2199960" y="1773000"/>
              <a:ext cx="279720" cy="14832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148320"/>
                <a:gd name="textAreaBottom" fmla="*/ 149040 h 148320"/>
              </a:gdLst>
              <a:ahLst/>
              <a:rect l="textAreaLeft" t="textAreaTop" r="textAreaRight" b="textAreaBottom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0" name="Line 35"/>
            <p:cNvSpPr/>
            <p:nvPr/>
          </p:nvSpPr>
          <p:spPr>
            <a:xfrm>
              <a:off x="2480040" y="1921680"/>
              <a:ext cx="280440" cy="149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1" name="Freeform 36"/>
            <p:cNvSpPr/>
            <p:nvPr/>
          </p:nvSpPr>
          <p:spPr>
            <a:xfrm>
              <a:off x="2760840" y="2070720"/>
              <a:ext cx="285840" cy="14184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141840"/>
                <a:gd name="textAreaBottom" fmla="*/ 142560 h 141840"/>
              </a:gdLst>
              <a:ahLst/>
              <a:rect l="textAreaLeft" t="textAreaTop" r="textAreaRight" b="textAreaBottom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2" name="Line 37"/>
            <p:cNvSpPr/>
            <p:nvPr/>
          </p:nvSpPr>
          <p:spPr>
            <a:xfrm>
              <a:off x="3047040" y="2213280"/>
              <a:ext cx="281880" cy="135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3" name="Line 38"/>
            <p:cNvSpPr/>
            <p:nvPr/>
          </p:nvSpPr>
          <p:spPr>
            <a:xfrm>
              <a:off x="3328920" y="2349000"/>
              <a:ext cx="279000" cy="1278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4" name="Line 39"/>
            <p:cNvSpPr/>
            <p:nvPr/>
          </p:nvSpPr>
          <p:spPr>
            <a:xfrm>
              <a:off x="3607920" y="2476800"/>
              <a:ext cx="280440" cy="129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5" name="Line 40"/>
            <p:cNvSpPr/>
            <p:nvPr/>
          </p:nvSpPr>
          <p:spPr>
            <a:xfrm>
              <a:off x="3888360" y="2606040"/>
              <a:ext cx="278640" cy="122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6" name="Line 41"/>
            <p:cNvSpPr/>
            <p:nvPr/>
          </p:nvSpPr>
          <p:spPr>
            <a:xfrm>
              <a:off x="4167000" y="2728800"/>
              <a:ext cx="281880" cy="11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7" name="Freeform 42"/>
            <p:cNvSpPr/>
            <p:nvPr/>
          </p:nvSpPr>
          <p:spPr>
            <a:xfrm>
              <a:off x="4449240" y="2843640"/>
              <a:ext cx="285840" cy="10728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107280"/>
                <a:gd name="textAreaBottom" fmla="*/ 108000 h 107280"/>
              </a:gdLst>
              <a:ahLst/>
              <a:rect l="textAreaLeft" t="textAreaTop" r="textAreaRight" b="textAreaBottom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8" name="Line 43"/>
            <p:cNvSpPr/>
            <p:nvPr/>
          </p:nvSpPr>
          <p:spPr>
            <a:xfrm>
              <a:off x="4735440" y="2951640"/>
              <a:ext cx="281880" cy="108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9" name="Line 44"/>
            <p:cNvSpPr/>
            <p:nvPr/>
          </p:nvSpPr>
          <p:spPr>
            <a:xfrm>
              <a:off x="5017320" y="3059640"/>
              <a:ext cx="27900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0" name="Line 45"/>
            <p:cNvSpPr/>
            <p:nvPr/>
          </p:nvSpPr>
          <p:spPr>
            <a:xfrm>
              <a:off x="5296320" y="3161160"/>
              <a:ext cx="28044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1" name="Line 46"/>
            <p:cNvSpPr/>
            <p:nvPr/>
          </p:nvSpPr>
          <p:spPr>
            <a:xfrm>
              <a:off x="5576760" y="3262680"/>
              <a:ext cx="278640" cy="95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2" name="Line 47"/>
            <p:cNvSpPr/>
            <p:nvPr/>
          </p:nvSpPr>
          <p:spPr>
            <a:xfrm>
              <a:off x="5855400" y="3357720"/>
              <a:ext cx="281880" cy="88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3" name="Freeform 48"/>
            <p:cNvSpPr/>
            <p:nvPr/>
          </p:nvSpPr>
          <p:spPr>
            <a:xfrm>
              <a:off x="6137640" y="3446280"/>
              <a:ext cx="285840" cy="8604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86040"/>
                <a:gd name="textAreaBottom" fmla="*/ 86760 h 86040"/>
              </a:gdLst>
              <a:ahLst/>
              <a:rect l="textAreaLeft" t="textAreaTop" r="textAreaRight" b="textAreaBottom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4" name="Line 49"/>
            <p:cNvSpPr/>
            <p:nvPr/>
          </p:nvSpPr>
          <p:spPr>
            <a:xfrm>
              <a:off x="6423840" y="3532680"/>
              <a:ext cx="280440" cy="90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5" name="Line 50"/>
            <p:cNvSpPr/>
            <p:nvPr/>
          </p:nvSpPr>
          <p:spPr>
            <a:xfrm>
              <a:off x="6704280" y="3622680"/>
              <a:ext cx="280440" cy="80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6" name="Line 51"/>
            <p:cNvSpPr/>
            <p:nvPr/>
          </p:nvSpPr>
          <p:spPr>
            <a:xfrm>
              <a:off x="6984720" y="3702960"/>
              <a:ext cx="279000" cy="75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7" name="Freeform 52"/>
            <p:cNvSpPr/>
            <p:nvPr/>
          </p:nvSpPr>
          <p:spPr>
            <a:xfrm>
              <a:off x="7263720" y="3778560"/>
              <a:ext cx="279720" cy="8100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81000"/>
                <a:gd name="textAreaBottom" fmla="*/ 81720 h 81000"/>
              </a:gdLst>
              <a:ahLst/>
              <a:rect l="textAreaLeft" t="textAreaTop" r="textAreaRight" b="textAreaBottom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8" name="Freeform 53"/>
            <p:cNvSpPr/>
            <p:nvPr/>
          </p:nvSpPr>
          <p:spPr>
            <a:xfrm>
              <a:off x="7544160" y="3860280"/>
              <a:ext cx="281160" cy="6624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66240"/>
                <a:gd name="textAreaBottom" fmla="*/ 66960 h 6624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9" name="Freeform 54"/>
            <p:cNvSpPr/>
            <p:nvPr/>
          </p:nvSpPr>
          <p:spPr>
            <a:xfrm>
              <a:off x="7826040" y="3927600"/>
              <a:ext cx="284040" cy="66240"/>
            </a:xfrm>
            <a:custGeom>
              <a:avLst/>
              <a:gdLst>
                <a:gd name="textAreaLeft" fmla="*/ 0 w 284040"/>
                <a:gd name="textAreaRight" fmla="*/ 284760 w 284040"/>
                <a:gd name="textAreaTop" fmla="*/ 0 h 66240"/>
                <a:gd name="textAreaBottom" fmla="*/ 66960 h 66240"/>
              </a:gdLst>
              <a:ahLst/>
              <a:rect l="textAreaLeft" t="textAreaTop" r="textAreaRight" b="textAreaBottom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0" name="Line 55"/>
            <p:cNvSpPr/>
            <p:nvPr/>
          </p:nvSpPr>
          <p:spPr>
            <a:xfrm>
              <a:off x="8110800" y="3994560"/>
              <a:ext cx="281880" cy="68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1" name="Freeform 58"/>
            <p:cNvSpPr/>
            <p:nvPr/>
          </p:nvSpPr>
          <p:spPr>
            <a:xfrm>
              <a:off x="1920960" y="1610640"/>
              <a:ext cx="278280" cy="31032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310320"/>
                <a:gd name="textAreaBottom" fmla="*/ 311040 h 310320"/>
              </a:gdLst>
              <a:ahLst/>
              <a:rect l="textAreaLeft" t="textAreaTop" r="textAreaRight" b="textAreaBottom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2" name="Freeform 59"/>
            <p:cNvSpPr/>
            <p:nvPr/>
          </p:nvSpPr>
          <p:spPr>
            <a:xfrm>
              <a:off x="2199960" y="1921680"/>
              <a:ext cx="279720" cy="28404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284040"/>
                <a:gd name="textAreaBottom" fmla="*/ 284760 h 284040"/>
              </a:gdLst>
              <a:ahLst/>
              <a:rect l="textAreaLeft" t="textAreaTop" r="textAreaRight" b="textAreaBottom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3" name="Line 60"/>
            <p:cNvSpPr/>
            <p:nvPr/>
          </p:nvSpPr>
          <p:spPr>
            <a:xfrm>
              <a:off x="2480040" y="2206440"/>
              <a:ext cx="280440" cy="2653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4" name="Freeform 61"/>
            <p:cNvSpPr/>
            <p:nvPr/>
          </p:nvSpPr>
          <p:spPr>
            <a:xfrm>
              <a:off x="2760840" y="2472120"/>
              <a:ext cx="285840" cy="24156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241560"/>
                <a:gd name="textAreaBottom" fmla="*/ 242280 h 241560"/>
              </a:gdLst>
              <a:ahLst/>
              <a:rect l="textAreaLeft" t="textAreaTop" r="textAreaRight" b="textAreaBottom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5" name="Freeform 62"/>
            <p:cNvSpPr/>
            <p:nvPr/>
          </p:nvSpPr>
          <p:spPr>
            <a:xfrm>
              <a:off x="3047040" y="2714400"/>
              <a:ext cx="281160" cy="23004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230040"/>
                <a:gd name="textAreaBottom" fmla="*/ 230760 h 230040"/>
              </a:gdLst>
              <a:ahLst/>
              <a:rect l="textAreaLeft" t="textAreaTop" r="textAreaRight" b="textAreaBottom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6" name="Freeform 63"/>
            <p:cNvSpPr/>
            <p:nvPr/>
          </p:nvSpPr>
          <p:spPr>
            <a:xfrm>
              <a:off x="3328920" y="2945160"/>
              <a:ext cx="278280" cy="20232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202320"/>
                <a:gd name="textAreaBottom" fmla="*/ 203040 h 202320"/>
              </a:gdLst>
              <a:ahLst/>
              <a:rect l="textAreaLeft" t="textAreaTop" r="textAreaRight" b="textAreaBottom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7" name="Freeform 64"/>
            <p:cNvSpPr/>
            <p:nvPr/>
          </p:nvSpPr>
          <p:spPr>
            <a:xfrm>
              <a:off x="3607920" y="3148200"/>
              <a:ext cx="279720" cy="19584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195840"/>
                <a:gd name="textAreaBottom" fmla="*/ 196560 h 19584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8" name="Freeform 65"/>
            <p:cNvSpPr/>
            <p:nvPr/>
          </p:nvSpPr>
          <p:spPr>
            <a:xfrm>
              <a:off x="3888360" y="3344760"/>
              <a:ext cx="278280" cy="17604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76040"/>
                <a:gd name="textAreaBottom" fmla="*/ 176760 h 176040"/>
              </a:gdLst>
              <a:ahLst/>
              <a:rect l="textAreaLeft" t="textAreaTop" r="textAreaRight" b="textAreaBottom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9" name="Freeform 66"/>
            <p:cNvSpPr/>
            <p:nvPr/>
          </p:nvSpPr>
          <p:spPr>
            <a:xfrm>
              <a:off x="4167360" y="3521520"/>
              <a:ext cx="281160" cy="16776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167760"/>
                <a:gd name="textAreaBottom" fmla="*/ 168480 h 16776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0" name="Freeform 67"/>
            <p:cNvSpPr/>
            <p:nvPr/>
          </p:nvSpPr>
          <p:spPr>
            <a:xfrm>
              <a:off x="4449240" y="3690000"/>
              <a:ext cx="285840" cy="14652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146520"/>
                <a:gd name="textAreaBottom" fmla="*/ 147240 h 146520"/>
              </a:gdLst>
              <a:ahLst/>
              <a:rect l="textAreaLeft" t="textAreaTop" r="textAreaRight" b="textAreaBottom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1" name="Line 68"/>
            <p:cNvSpPr/>
            <p:nvPr/>
          </p:nvSpPr>
          <p:spPr>
            <a:xfrm>
              <a:off x="4735440" y="3837240"/>
              <a:ext cx="281880" cy="14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2" name="Freeform 69"/>
            <p:cNvSpPr/>
            <p:nvPr/>
          </p:nvSpPr>
          <p:spPr>
            <a:xfrm>
              <a:off x="5017680" y="3981600"/>
              <a:ext cx="278280" cy="13500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35000"/>
                <a:gd name="textAreaBottom" fmla="*/ 135720 h 135000"/>
              </a:gdLst>
              <a:ahLst/>
              <a:rect l="textAreaLeft" t="textAreaTop" r="textAreaRight" b="textAreaBottom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3" name="Freeform 70"/>
            <p:cNvSpPr/>
            <p:nvPr/>
          </p:nvSpPr>
          <p:spPr>
            <a:xfrm>
              <a:off x="5296320" y="4117320"/>
              <a:ext cx="279720" cy="11376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113760"/>
                <a:gd name="textAreaBottom" fmla="*/ 114480 h 11376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4" name="Freeform 71"/>
            <p:cNvSpPr/>
            <p:nvPr/>
          </p:nvSpPr>
          <p:spPr>
            <a:xfrm>
              <a:off x="5576760" y="4232160"/>
              <a:ext cx="278280" cy="11376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13760"/>
                <a:gd name="textAreaBottom" fmla="*/ 114480 h 113760"/>
              </a:gdLst>
              <a:ahLst/>
              <a:rect l="textAreaLeft" t="textAreaTop" r="textAreaRight" b="textAreaBottom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5" name="Line 72"/>
            <p:cNvSpPr/>
            <p:nvPr/>
          </p:nvSpPr>
          <p:spPr>
            <a:xfrm>
              <a:off x="5855400" y="4346280"/>
              <a:ext cx="28188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6" name="Freeform 73"/>
            <p:cNvSpPr/>
            <p:nvPr/>
          </p:nvSpPr>
          <p:spPr>
            <a:xfrm>
              <a:off x="6137640" y="4448160"/>
              <a:ext cx="285840" cy="9432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94320"/>
                <a:gd name="textAreaBottom" fmla="*/ 95040 h 94320"/>
              </a:gdLst>
              <a:ahLst/>
              <a:rect l="textAreaLeft" t="textAreaTop" r="textAreaRight" b="textAreaBottom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7" name="Line 74"/>
            <p:cNvSpPr/>
            <p:nvPr/>
          </p:nvSpPr>
          <p:spPr>
            <a:xfrm>
              <a:off x="6423840" y="4542840"/>
              <a:ext cx="280440" cy="88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8" name="Line 75"/>
            <p:cNvSpPr/>
            <p:nvPr/>
          </p:nvSpPr>
          <p:spPr>
            <a:xfrm>
              <a:off x="6704280" y="4631400"/>
              <a:ext cx="280440" cy="80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9" name="Line 76"/>
            <p:cNvSpPr/>
            <p:nvPr/>
          </p:nvSpPr>
          <p:spPr>
            <a:xfrm>
              <a:off x="6984720" y="4711680"/>
              <a:ext cx="279000" cy="734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0" name="Freeform 77"/>
            <p:cNvSpPr/>
            <p:nvPr/>
          </p:nvSpPr>
          <p:spPr>
            <a:xfrm>
              <a:off x="7263720" y="4785480"/>
              <a:ext cx="279720" cy="7632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76320"/>
                <a:gd name="textAreaBottom" fmla="*/ 77040 h 7632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1" name="Freeform 78"/>
            <p:cNvSpPr/>
            <p:nvPr/>
          </p:nvSpPr>
          <p:spPr>
            <a:xfrm>
              <a:off x="7544160" y="4862520"/>
              <a:ext cx="281160" cy="5832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58320"/>
                <a:gd name="textAreaBottom" fmla="*/ 59040 h 58320"/>
              </a:gdLst>
              <a:ahLst/>
              <a:rect l="textAreaLeft" t="textAreaTop" r="textAreaRight" b="textAreaBottom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040" bIns="14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2" name="Freeform 79"/>
            <p:cNvSpPr/>
            <p:nvPr/>
          </p:nvSpPr>
          <p:spPr>
            <a:xfrm>
              <a:off x="7826040" y="4921200"/>
              <a:ext cx="284040" cy="61560"/>
            </a:xfrm>
            <a:custGeom>
              <a:avLst/>
              <a:gdLst>
                <a:gd name="textAreaLeft" fmla="*/ 0 w 284040"/>
                <a:gd name="textAreaRight" fmla="*/ 284760 w 284040"/>
                <a:gd name="textAreaTop" fmla="*/ 0 h 61560"/>
                <a:gd name="textAreaBottom" fmla="*/ 62280 h 61560"/>
              </a:gdLst>
              <a:ahLst/>
              <a:rect l="textAreaLeft" t="textAreaTop" r="textAreaRight" b="textAreaBottom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3" name="Line 80"/>
            <p:cNvSpPr/>
            <p:nvPr/>
          </p:nvSpPr>
          <p:spPr>
            <a:xfrm>
              <a:off x="8110800" y="4983480"/>
              <a:ext cx="281880" cy="5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4" name="Freeform 83"/>
            <p:cNvSpPr/>
            <p:nvPr/>
          </p:nvSpPr>
          <p:spPr>
            <a:xfrm>
              <a:off x="1920960" y="1610640"/>
              <a:ext cx="278280" cy="45432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454320"/>
                <a:gd name="textAreaBottom" fmla="*/ 455040 h 454320"/>
              </a:gdLst>
              <a:ahLst/>
              <a:rect l="textAreaLeft" t="textAreaTop" r="textAreaRight" b="textAreaBottom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5" name="Freeform 84"/>
            <p:cNvSpPr/>
            <p:nvPr/>
          </p:nvSpPr>
          <p:spPr>
            <a:xfrm>
              <a:off x="2199960" y="2066040"/>
              <a:ext cx="279720" cy="39708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397080"/>
                <a:gd name="textAreaBottom" fmla="*/ 397800 h 397080"/>
              </a:gdLst>
              <a:ahLst/>
              <a:rect l="textAreaLeft" t="textAreaTop" r="textAreaRight" b="textAreaBottom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6" name="Freeform 85"/>
            <p:cNvSpPr/>
            <p:nvPr/>
          </p:nvSpPr>
          <p:spPr>
            <a:xfrm>
              <a:off x="2480400" y="2463840"/>
              <a:ext cx="279720" cy="35784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357840"/>
                <a:gd name="textAreaBottom" fmla="*/ 358560 h 357840"/>
              </a:gdLst>
              <a:ahLst/>
              <a:rect l="textAreaLeft" t="textAreaTop" r="textAreaRight" b="textAreaBottom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7" name="Freeform 86"/>
            <p:cNvSpPr/>
            <p:nvPr/>
          </p:nvSpPr>
          <p:spPr>
            <a:xfrm>
              <a:off x="2760840" y="2822400"/>
              <a:ext cx="285840" cy="31860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318600"/>
                <a:gd name="textAreaBottom" fmla="*/ 319320 h 318600"/>
              </a:gdLst>
              <a:ahLst/>
              <a:rect l="textAreaLeft" t="textAreaTop" r="textAreaRight" b="textAreaBottom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8" name="Freeform 87"/>
            <p:cNvSpPr/>
            <p:nvPr/>
          </p:nvSpPr>
          <p:spPr>
            <a:xfrm>
              <a:off x="3047040" y="3141720"/>
              <a:ext cx="281160" cy="28404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284040"/>
                <a:gd name="textAreaBottom" fmla="*/ 284760 h 284040"/>
              </a:gdLst>
              <a:ahLst/>
              <a:rect l="textAreaLeft" t="textAreaTop" r="textAreaRight" b="textAreaBottom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9" name="Freeform 88"/>
            <p:cNvSpPr/>
            <p:nvPr/>
          </p:nvSpPr>
          <p:spPr>
            <a:xfrm>
              <a:off x="3328920" y="3426480"/>
              <a:ext cx="278280" cy="24984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249840"/>
                <a:gd name="textAreaBottom" fmla="*/ 250560 h 249840"/>
              </a:gdLst>
              <a:ahLst/>
              <a:rect l="textAreaLeft" t="textAreaTop" r="textAreaRight" b="textAreaBottom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0" name="Freeform 89"/>
            <p:cNvSpPr/>
            <p:nvPr/>
          </p:nvSpPr>
          <p:spPr>
            <a:xfrm>
              <a:off x="3607920" y="3677040"/>
              <a:ext cx="279720" cy="22212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222120"/>
                <a:gd name="textAreaBottom" fmla="*/ 222840 h 22212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1" name="Freeform 90"/>
            <p:cNvSpPr/>
            <p:nvPr/>
          </p:nvSpPr>
          <p:spPr>
            <a:xfrm>
              <a:off x="3888360" y="3899520"/>
              <a:ext cx="278280" cy="19584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95840"/>
                <a:gd name="textAreaBottom" fmla="*/ 196560 h 195840"/>
              </a:gdLst>
              <a:ahLst/>
              <a:rect l="textAreaLeft" t="textAreaTop" r="textAreaRight" b="textAreaBottom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2" name="Freeform 91"/>
            <p:cNvSpPr/>
            <p:nvPr/>
          </p:nvSpPr>
          <p:spPr>
            <a:xfrm>
              <a:off x="4167360" y="4096080"/>
              <a:ext cx="281160" cy="18108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181080"/>
                <a:gd name="textAreaBottom" fmla="*/ 181800 h 181080"/>
              </a:gdLst>
              <a:ahLst/>
              <a:rect l="textAreaLeft" t="textAreaTop" r="textAreaRight" b="textAreaBottom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3" name="Freeform 92"/>
            <p:cNvSpPr/>
            <p:nvPr/>
          </p:nvSpPr>
          <p:spPr>
            <a:xfrm>
              <a:off x="4449240" y="4277880"/>
              <a:ext cx="285840" cy="15660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156600"/>
                <a:gd name="textAreaBottom" fmla="*/ 157320 h 156600"/>
              </a:gdLst>
              <a:ahLst/>
              <a:rect l="textAreaLeft" t="textAreaTop" r="textAreaRight" b="textAreaBottom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4" name="Freeform 93"/>
            <p:cNvSpPr/>
            <p:nvPr/>
          </p:nvSpPr>
          <p:spPr>
            <a:xfrm>
              <a:off x="4735440" y="4435200"/>
              <a:ext cx="281160" cy="14184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141840"/>
                <a:gd name="textAreaBottom" fmla="*/ 142560 h 141840"/>
              </a:gdLst>
              <a:ahLst/>
              <a:rect l="textAreaLeft" t="textAreaTop" r="textAreaRight" b="textAreaBottom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5" name="Freeform 94"/>
            <p:cNvSpPr/>
            <p:nvPr/>
          </p:nvSpPr>
          <p:spPr>
            <a:xfrm>
              <a:off x="5017680" y="4577400"/>
              <a:ext cx="278280" cy="12060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20600"/>
                <a:gd name="textAreaBottom" fmla="*/ 121320 h 120600"/>
              </a:gdLst>
              <a:ahLst/>
              <a:rect l="textAreaLeft" t="textAreaTop" r="textAreaRight" b="textAreaBottom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6" name="Freeform 95"/>
            <p:cNvSpPr/>
            <p:nvPr/>
          </p:nvSpPr>
          <p:spPr>
            <a:xfrm>
              <a:off x="5296320" y="4698720"/>
              <a:ext cx="279720" cy="11376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113760"/>
                <a:gd name="textAreaBottom" fmla="*/ 114480 h 11376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7" name="Freeform 96"/>
            <p:cNvSpPr/>
            <p:nvPr/>
          </p:nvSpPr>
          <p:spPr>
            <a:xfrm>
              <a:off x="5576760" y="4813200"/>
              <a:ext cx="278280" cy="9576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95760"/>
                <a:gd name="textAreaBottom" fmla="*/ 96480 h 95760"/>
              </a:gdLst>
              <a:ahLst/>
              <a:rect l="textAreaLeft" t="textAreaTop" r="textAreaRight" b="textAreaBottom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8" name="Line 97"/>
            <p:cNvSpPr/>
            <p:nvPr/>
          </p:nvSpPr>
          <p:spPr>
            <a:xfrm>
              <a:off x="5855400" y="4909680"/>
              <a:ext cx="281880" cy="86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9" name="Freeform 98"/>
            <p:cNvSpPr/>
            <p:nvPr/>
          </p:nvSpPr>
          <p:spPr>
            <a:xfrm>
              <a:off x="6137640" y="4996800"/>
              <a:ext cx="285840" cy="8100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81000"/>
                <a:gd name="textAreaBottom" fmla="*/ 81720 h 81000"/>
              </a:gdLst>
              <a:ahLst/>
              <a:rect l="textAreaLeft" t="textAreaTop" r="textAreaRight" b="textAreaBottom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0" name="Freeform 99"/>
            <p:cNvSpPr/>
            <p:nvPr/>
          </p:nvSpPr>
          <p:spPr>
            <a:xfrm>
              <a:off x="6423840" y="5078520"/>
              <a:ext cx="279720" cy="6624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66240"/>
                <a:gd name="textAreaBottom" fmla="*/ 66960 h 6624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1" name="Freeform 100"/>
            <p:cNvSpPr/>
            <p:nvPr/>
          </p:nvSpPr>
          <p:spPr>
            <a:xfrm>
              <a:off x="6704280" y="5145480"/>
              <a:ext cx="279720" cy="6804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68040"/>
                <a:gd name="textAreaBottom" fmla="*/ 68760 h 68040"/>
              </a:gdLst>
              <a:ahLst/>
              <a:rect l="textAreaLeft" t="textAreaTop" r="textAreaRight" b="textAreaBottom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2" name="Line 101"/>
            <p:cNvSpPr/>
            <p:nvPr/>
          </p:nvSpPr>
          <p:spPr>
            <a:xfrm>
              <a:off x="6984720" y="5214240"/>
              <a:ext cx="279000" cy="5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3" name="Line 102"/>
            <p:cNvSpPr/>
            <p:nvPr/>
          </p:nvSpPr>
          <p:spPr>
            <a:xfrm>
              <a:off x="7263720" y="5268240"/>
              <a:ext cx="280080" cy="47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4" name="Freeform 103"/>
            <p:cNvSpPr/>
            <p:nvPr/>
          </p:nvSpPr>
          <p:spPr>
            <a:xfrm>
              <a:off x="7544160" y="5315760"/>
              <a:ext cx="281160" cy="4500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45000"/>
                <a:gd name="textAreaBottom" fmla="*/ 45720 h 45000"/>
              </a:gdLst>
              <a:ahLst/>
              <a:rect l="textAreaLeft" t="textAreaTop" r="textAreaRight" b="textAreaBottom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5" name="Freeform 104"/>
            <p:cNvSpPr/>
            <p:nvPr/>
          </p:nvSpPr>
          <p:spPr>
            <a:xfrm>
              <a:off x="7826040" y="5361840"/>
              <a:ext cx="284040" cy="33840"/>
            </a:xfrm>
            <a:custGeom>
              <a:avLst/>
              <a:gdLst>
                <a:gd name="textAreaLeft" fmla="*/ 0 w 284040"/>
                <a:gd name="textAreaRight" fmla="*/ 284760 w 284040"/>
                <a:gd name="textAreaTop" fmla="*/ 0 h 33840"/>
                <a:gd name="textAreaBottom" fmla="*/ 34560 h 33840"/>
              </a:gdLst>
              <a:ahLst/>
              <a:rect l="textAreaLeft" t="textAreaTop" r="textAreaRight" b="textAreaBottom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6" name="Line 105"/>
            <p:cNvSpPr/>
            <p:nvPr/>
          </p:nvSpPr>
          <p:spPr>
            <a:xfrm>
              <a:off x="8110800" y="5396040"/>
              <a:ext cx="281880" cy="32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7" name="Freeform 108"/>
            <p:cNvSpPr/>
            <p:nvPr/>
          </p:nvSpPr>
          <p:spPr>
            <a:xfrm>
              <a:off x="1920960" y="1610640"/>
              <a:ext cx="278280" cy="58212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582120"/>
                <a:gd name="textAreaBottom" fmla="*/ 582840 h 582120"/>
              </a:gdLst>
              <a:ahLst/>
              <a:rect l="textAreaLeft" t="textAreaTop" r="textAreaRight" b="textAreaBottom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8" name="Freeform 109"/>
            <p:cNvSpPr/>
            <p:nvPr/>
          </p:nvSpPr>
          <p:spPr>
            <a:xfrm>
              <a:off x="2199960" y="2193480"/>
              <a:ext cx="279720" cy="50688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506880"/>
                <a:gd name="textAreaBottom" fmla="*/ 507600 h 506880"/>
              </a:gdLst>
              <a:ahLst/>
              <a:rect l="textAreaLeft" t="textAreaTop" r="textAreaRight" b="textAreaBottom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9" name="Freeform 110"/>
            <p:cNvSpPr/>
            <p:nvPr/>
          </p:nvSpPr>
          <p:spPr>
            <a:xfrm>
              <a:off x="2480400" y="2701080"/>
              <a:ext cx="279720" cy="42480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424800"/>
                <a:gd name="textAreaBottom" fmla="*/ 425520 h 424800"/>
              </a:gdLst>
              <a:ahLst/>
              <a:rect l="textAreaLeft" t="textAreaTop" r="textAreaRight" b="textAreaBottom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0" name="Freeform 111"/>
            <p:cNvSpPr/>
            <p:nvPr/>
          </p:nvSpPr>
          <p:spPr>
            <a:xfrm>
              <a:off x="2760840" y="3126960"/>
              <a:ext cx="285840" cy="37260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372600"/>
                <a:gd name="textAreaBottom" fmla="*/ 373320 h 372600"/>
              </a:gdLst>
              <a:ahLst/>
              <a:rect l="textAreaLeft" t="textAreaTop" r="textAreaRight" b="textAreaBottom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1" name="Freeform 112"/>
            <p:cNvSpPr/>
            <p:nvPr/>
          </p:nvSpPr>
          <p:spPr>
            <a:xfrm>
              <a:off x="3047040" y="3500280"/>
              <a:ext cx="281160" cy="31032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310320"/>
                <a:gd name="textAreaBottom" fmla="*/ 311040 h 310320"/>
              </a:gdLst>
              <a:ahLst/>
              <a:rect l="textAreaLeft" t="textAreaTop" r="textAreaRight" b="textAreaBottom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2" name="Freeform 113"/>
            <p:cNvSpPr/>
            <p:nvPr/>
          </p:nvSpPr>
          <p:spPr>
            <a:xfrm>
              <a:off x="3328920" y="3811320"/>
              <a:ext cx="278280" cy="27108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271080"/>
                <a:gd name="textAreaBottom" fmla="*/ 271800 h 271080"/>
              </a:gdLst>
              <a:ahLst/>
              <a:rect l="textAreaLeft" t="textAreaTop" r="textAreaRight" b="textAreaBottom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3" name="Freeform 114"/>
            <p:cNvSpPr/>
            <p:nvPr/>
          </p:nvSpPr>
          <p:spPr>
            <a:xfrm>
              <a:off x="3607920" y="4083120"/>
              <a:ext cx="279720" cy="23652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236520"/>
                <a:gd name="textAreaBottom" fmla="*/ 237240 h 236520"/>
              </a:gdLst>
              <a:ahLst/>
              <a:rect l="textAreaLeft" t="textAreaTop" r="textAreaRight" b="textAreaBottom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4" name="Freeform 115"/>
            <p:cNvSpPr/>
            <p:nvPr/>
          </p:nvSpPr>
          <p:spPr>
            <a:xfrm>
              <a:off x="3888360" y="4320360"/>
              <a:ext cx="278280" cy="19404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94040"/>
                <a:gd name="textAreaBottom" fmla="*/ 194760 h 19404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5" name="Freeform 116"/>
            <p:cNvSpPr/>
            <p:nvPr/>
          </p:nvSpPr>
          <p:spPr>
            <a:xfrm>
              <a:off x="4167360" y="4515120"/>
              <a:ext cx="281160" cy="16776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167760"/>
                <a:gd name="textAreaBottom" fmla="*/ 168480 h 16776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6" name="Freeform 117"/>
            <p:cNvSpPr/>
            <p:nvPr/>
          </p:nvSpPr>
          <p:spPr>
            <a:xfrm>
              <a:off x="4449240" y="4683960"/>
              <a:ext cx="285840" cy="14976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149760"/>
                <a:gd name="textAreaBottom" fmla="*/ 150480 h 149760"/>
              </a:gdLst>
              <a:ahLst/>
              <a:rect l="textAreaLeft" t="textAreaTop" r="textAreaRight" b="textAreaBottom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7" name="Freeform 118"/>
            <p:cNvSpPr/>
            <p:nvPr/>
          </p:nvSpPr>
          <p:spPr>
            <a:xfrm>
              <a:off x="4735440" y="4834440"/>
              <a:ext cx="281160" cy="12852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128520"/>
                <a:gd name="textAreaBottom" fmla="*/ 129240 h 128520"/>
              </a:gdLst>
              <a:ahLst/>
              <a:rect l="textAreaLeft" t="textAreaTop" r="textAreaRight" b="textAreaBottom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8" name="Freeform 119"/>
            <p:cNvSpPr/>
            <p:nvPr/>
          </p:nvSpPr>
          <p:spPr>
            <a:xfrm>
              <a:off x="5017680" y="4964040"/>
              <a:ext cx="278280" cy="10080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00800"/>
                <a:gd name="textAreaBottom" fmla="*/ 101520 h 100800"/>
              </a:gdLst>
              <a:ahLst/>
              <a:rect l="textAreaLeft" t="textAreaTop" r="textAreaRight" b="textAreaBottom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9" name="Freeform 120"/>
            <p:cNvSpPr/>
            <p:nvPr/>
          </p:nvSpPr>
          <p:spPr>
            <a:xfrm>
              <a:off x="5296320" y="5065560"/>
              <a:ext cx="279720" cy="9252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92520"/>
                <a:gd name="textAreaBottom" fmla="*/ 93240 h 92520"/>
              </a:gdLst>
              <a:ahLst/>
              <a:rect l="textAreaLeft" t="textAreaTop" r="textAreaRight" b="textAreaBottom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0" name="Line 121"/>
            <p:cNvSpPr/>
            <p:nvPr/>
          </p:nvSpPr>
          <p:spPr>
            <a:xfrm>
              <a:off x="5576760" y="5158440"/>
              <a:ext cx="278640" cy="82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1" name="Line 122"/>
            <p:cNvSpPr/>
            <p:nvPr/>
          </p:nvSpPr>
          <p:spPr>
            <a:xfrm>
              <a:off x="5855400" y="5240520"/>
              <a:ext cx="281880" cy="66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2" name="Freeform 123"/>
            <p:cNvSpPr/>
            <p:nvPr/>
          </p:nvSpPr>
          <p:spPr>
            <a:xfrm>
              <a:off x="6137640" y="5307840"/>
              <a:ext cx="285840" cy="5328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53280"/>
                <a:gd name="textAreaBottom" fmla="*/ 54000 h 53280"/>
              </a:gdLst>
              <a:ahLst/>
              <a:rect l="textAreaLeft" t="textAreaTop" r="textAreaRight" b="textAreaBottom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3" name="Freeform 124"/>
            <p:cNvSpPr/>
            <p:nvPr/>
          </p:nvSpPr>
          <p:spPr>
            <a:xfrm>
              <a:off x="6423840" y="5361840"/>
              <a:ext cx="279720" cy="5508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55080"/>
                <a:gd name="textAreaBottom" fmla="*/ 55800 h 55080"/>
              </a:gdLst>
              <a:ahLst/>
              <a:rect l="textAreaLeft" t="textAreaTop" r="textAreaRight" b="textAreaBottom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4" name="Line 125"/>
            <p:cNvSpPr/>
            <p:nvPr/>
          </p:nvSpPr>
          <p:spPr>
            <a:xfrm>
              <a:off x="6704280" y="5417280"/>
              <a:ext cx="280440" cy="39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5" name="Line 126"/>
            <p:cNvSpPr/>
            <p:nvPr/>
          </p:nvSpPr>
          <p:spPr>
            <a:xfrm>
              <a:off x="6984720" y="5456520"/>
              <a:ext cx="279000" cy="34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6" name="Line 127"/>
            <p:cNvSpPr/>
            <p:nvPr/>
          </p:nvSpPr>
          <p:spPr>
            <a:xfrm>
              <a:off x="7263720" y="5490720"/>
              <a:ext cx="280080" cy="34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7" name="Line 128"/>
            <p:cNvSpPr/>
            <p:nvPr/>
          </p:nvSpPr>
          <p:spPr>
            <a:xfrm>
              <a:off x="7543800" y="5525280"/>
              <a:ext cx="281880" cy="27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8" name="Freeform 129"/>
            <p:cNvSpPr/>
            <p:nvPr/>
          </p:nvSpPr>
          <p:spPr>
            <a:xfrm>
              <a:off x="7826040" y="5553360"/>
              <a:ext cx="284040" cy="19080"/>
            </a:xfrm>
            <a:custGeom>
              <a:avLst/>
              <a:gdLst>
                <a:gd name="textAreaLeft" fmla="*/ 0 w 284040"/>
                <a:gd name="textAreaRight" fmla="*/ 284760 w 284040"/>
                <a:gd name="textAreaTop" fmla="*/ 0 h 19080"/>
                <a:gd name="textAreaBottom" fmla="*/ 19800 h 19080"/>
              </a:gdLst>
              <a:ahLst/>
              <a:rect l="textAreaLeft" t="textAreaTop" r="textAreaRight" b="textAreaBottom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9" name="Line 130"/>
            <p:cNvSpPr/>
            <p:nvPr/>
          </p:nvSpPr>
          <p:spPr>
            <a:xfrm>
              <a:off x="8110800" y="5572800"/>
              <a:ext cx="281880" cy="194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0" name="Freeform 133"/>
            <p:cNvSpPr/>
            <p:nvPr/>
          </p:nvSpPr>
          <p:spPr>
            <a:xfrm>
              <a:off x="1920960" y="1610640"/>
              <a:ext cx="278280" cy="71136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711360"/>
                <a:gd name="textAreaBottom" fmla="*/ 712080 h 711360"/>
              </a:gdLst>
              <a:ahLst/>
              <a:rect l="textAreaLeft" t="textAreaTop" r="textAreaRight" b="textAreaBottom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1" name="Freeform 134"/>
            <p:cNvSpPr/>
            <p:nvPr/>
          </p:nvSpPr>
          <p:spPr>
            <a:xfrm>
              <a:off x="2199960" y="2323080"/>
              <a:ext cx="279720" cy="58860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588600"/>
                <a:gd name="textAreaBottom" fmla="*/ 589320 h 588600"/>
              </a:gdLst>
              <a:ahLst/>
              <a:rect l="textAreaLeft" t="textAreaTop" r="textAreaRight" b="textAreaBottom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2" name="Freeform 135"/>
            <p:cNvSpPr/>
            <p:nvPr/>
          </p:nvSpPr>
          <p:spPr>
            <a:xfrm>
              <a:off x="2480400" y="2912400"/>
              <a:ext cx="279720" cy="48564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485640"/>
                <a:gd name="textAreaBottom" fmla="*/ 486360 h 485640"/>
              </a:gdLst>
              <a:ahLst/>
              <a:rect l="textAreaLeft" t="textAreaTop" r="textAreaRight" b="textAreaBottom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3" name="Freeform 136"/>
            <p:cNvSpPr/>
            <p:nvPr/>
          </p:nvSpPr>
          <p:spPr>
            <a:xfrm>
              <a:off x="2760840" y="3398760"/>
              <a:ext cx="285840" cy="39888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398880"/>
                <a:gd name="textAreaBottom" fmla="*/ 399600 h 398880"/>
              </a:gdLst>
              <a:ahLst/>
              <a:rect l="textAreaLeft" t="textAreaTop" r="textAreaRight" b="textAreaBottom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4" name="Freeform 137"/>
            <p:cNvSpPr/>
            <p:nvPr/>
          </p:nvSpPr>
          <p:spPr>
            <a:xfrm>
              <a:off x="3047040" y="3798000"/>
              <a:ext cx="281160" cy="33156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331560"/>
                <a:gd name="textAreaBottom" fmla="*/ 332280 h 331560"/>
              </a:gdLst>
              <a:ahLst/>
              <a:rect l="textAreaLeft" t="textAreaTop" r="textAreaRight" b="textAreaBottom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5" name="Freeform 138"/>
            <p:cNvSpPr/>
            <p:nvPr/>
          </p:nvSpPr>
          <p:spPr>
            <a:xfrm>
              <a:off x="3328920" y="4130640"/>
              <a:ext cx="278280" cy="27612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276120"/>
                <a:gd name="textAreaBottom" fmla="*/ 276840 h 276120"/>
              </a:gdLst>
              <a:ahLst/>
              <a:rect l="textAreaLeft" t="textAreaTop" r="textAreaRight" b="textAreaBottom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6" name="Freeform 139"/>
            <p:cNvSpPr/>
            <p:nvPr/>
          </p:nvSpPr>
          <p:spPr>
            <a:xfrm>
              <a:off x="3607920" y="4407120"/>
              <a:ext cx="279720" cy="22356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223560"/>
                <a:gd name="textAreaBottom" fmla="*/ 224280 h 22356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7" name="Freeform 140"/>
            <p:cNvSpPr/>
            <p:nvPr/>
          </p:nvSpPr>
          <p:spPr>
            <a:xfrm>
              <a:off x="3888360" y="4631400"/>
              <a:ext cx="278280" cy="18756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187560"/>
                <a:gd name="textAreaBottom" fmla="*/ 188280 h 187560"/>
              </a:gdLst>
              <a:ahLst/>
              <a:rect l="textAreaLeft" t="textAreaTop" r="textAreaRight" b="textAreaBottom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8" name="Freeform 141"/>
            <p:cNvSpPr/>
            <p:nvPr/>
          </p:nvSpPr>
          <p:spPr>
            <a:xfrm>
              <a:off x="4167360" y="4819680"/>
              <a:ext cx="281160" cy="15660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156600"/>
                <a:gd name="textAreaBottom" fmla="*/ 157320 h 156600"/>
              </a:gdLst>
              <a:ahLst/>
              <a:rect l="textAreaLeft" t="textAreaTop" r="textAreaRight" b="textAreaBottom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9" name="Freeform 142"/>
            <p:cNvSpPr/>
            <p:nvPr/>
          </p:nvSpPr>
          <p:spPr>
            <a:xfrm>
              <a:off x="4449240" y="4977000"/>
              <a:ext cx="285840" cy="12708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127080"/>
                <a:gd name="textAreaBottom" fmla="*/ 127800 h 127080"/>
              </a:gdLst>
              <a:ahLst/>
              <a:rect l="textAreaLeft" t="textAreaTop" r="textAreaRight" b="textAreaBottom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0" name="Freeform 143"/>
            <p:cNvSpPr/>
            <p:nvPr/>
          </p:nvSpPr>
          <p:spPr>
            <a:xfrm>
              <a:off x="4735440" y="5104800"/>
              <a:ext cx="281160" cy="109080"/>
            </a:xfrm>
            <a:custGeom>
              <a:avLst/>
              <a:gdLst>
                <a:gd name="textAreaLeft" fmla="*/ 0 w 281160"/>
                <a:gd name="textAreaRight" fmla="*/ 281880 w 281160"/>
                <a:gd name="textAreaTop" fmla="*/ 0 h 109080"/>
                <a:gd name="textAreaBottom" fmla="*/ 109800 h 109080"/>
              </a:gdLst>
              <a:ahLst/>
              <a:rect l="textAreaLeft" t="textAreaTop" r="textAreaRight" b="textAreaBottom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1" name="Freeform 144"/>
            <p:cNvSpPr/>
            <p:nvPr/>
          </p:nvSpPr>
          <p:spPr>
            <a:xfrm>
              <a:off x="5017680" y="5214240"/>
              <a:ext cx="278280" cy="79560"/>
            </a:xfrm>
            <a:custGeom>
              <a:avLst/>
              <a:gdLst>
                <a:gd name="textAreaLeft" fmla="*/ 0 w 278280"/>
                <a:gd name="textAreaRight" fmla="*/ 279000 w 278280"/>
                <a:gd name="textAreaTop" fmla="*/ 0 h 79560"/>
                <a:gd name="textAreaBottom" fmla="*/ 80280 h 79560"/>
              </a:gdLst>
              <a:ahLst/>
              <a:rect l="textAreaLeft" t="textAreaTop" r="textAreaRight" b="textAreaBottom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2" name="Freeform 145"/>
            <p:cNvSpPr/>
            <p:nvPr/>
          </p:nvSpPr>
          <p:spPr>
            <a:xfrm>
              <a:off x="5296320" y="5294520"/>
              <a:ext cx="279720" cy="74520"/>
            </a:xfrm>
            <a:custGeom>
              <a:avLst/>
              <a:gdLst>
                <a:gd name="textAreaLeft" fmla="*/ 0 w 279720"/>
                <a:gd name="textAreaRight" fmla="*/ 280440 w 279720"/>
                <a:gd name="textAreaTop" fmla="*/ 0 h 74520"/>
                <a:gd name="textAreaBottom" fmla="*/ 75240 h 7452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3" name="Line 146"/>
            <p:cNvSpPr/>
            <p:nvPr/>
          </p:nvSpPr>
          <p:spPr>
            <a:xfrm>
              <a:off x="5576760" y="5369760"/>
              <a:ext cx="278640" cy="59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040" bIns="14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4" name="Line 147"/>
            <p:cNvSpPr/>
            <p:nvPr/>
          </p:nvSpPr>
          <p:spPr>
            <a:xfrm>
              <a:off x="5855400" y="5428800"/>
              <a:ext cx="281880" cy="47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5" name="Freeform 148"/>
            <p:cNvSpPr/>
            <p:nvPr/>
          </p:nvSpPr>
          <p:spPr>
            <a:xfrm>
              <a:off x="6137640" y="5476320"/>
              <a:ext cx="285840" cy="41760"/>
            </a:xfrm>
            <a:custGeom>
              <a:avLst/>
              <a:gdLst>
                <a:gd name="textAreaLeft" fmla="*/ 0 w 285840"/>
                <a:gd name="textAreaRight" fmla="*/ 286560 w 285840"/>
                <a:gd name="textAreaTop" fmla="*/ 0 h 41760"/>
                <a:gd name="textAreaBottom" fmla="*/ 42480 h 41760"/>
              </a:gdLst>
              <a:ahLst/>
              <a:rect l="textAreaLeft" t="textAreaTop" r="textAreaRight" b="textAreaBottom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6" name="Line 149"/>
            <p:cNvSpPr/>
            <p:nvPr/>
          </p:nvSpPr>
          <p:spPr>
            <a:xfrm>
              <a:off x="6423840" y="5518800"/>
              <a:ext cx="280440" cy="34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7" name="Line 150"/>
            <p:cNvSpPr/>
            <p:nvPr/>
          </p:nvSpPr>
          <p:spPr>
            <a:xfrm>
              <a:off x="6704280" y="5553000"/>
              <a:ext cx="280440" cy="26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8" name="Line 151"/>
            <p:cNvSpPr/>
            <p:nvPr/>
          </p:nvSpPr>
          <p:spPr>
            <a:xfrm>
              <a:off x="6984720" y="5579280"/>
              <a:ext cx="279000" cy="26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9" name="Line 152"/>
            <p:cNvSpPr/>
            <p:nvPr/>
          </p:nvSpPr>
          <p:spPr>
            <a:xfrm>
              <a:off x="7263720" y="5605560"/>
              <a:ext cx="280080" cy="21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0" name="Line 153"/>
            <p:cNvSpPr/>
            <p:nvPr/>
          </p:nvSpPr>
          <p:spPr>
            <a:xfrm>
              <a:off x="7543800" y="5626800"/>
              <a:ext cx="281880" cy="12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1" name="Freeform 154"/>
            <p:cNvSpPr/>
            <p:nvPr/>
          </p:nvSpPr>
          <p:spPr>
            <a:xfrm>
              <a:off x="7826040" y="5640120"/>
              <a:ext cx="284040" cy="14040"/>
            </a:xfrm>
            <a:custGeom>
              <a:avLst/>
              <a:gdLst>
                <a:gd name="textAreaLeft" fmla="*/ 0 w 284040"/>
                <a:gd name="textAreaRight" fmla="*/ 284760 w 284040"/>
                <a:gd name="textAreaTop" fmla="*/ 0 h 14040"/>
                <a:gd name="textAreaBottom" fmla="*/ 14760 h 14040"/>
              </a:gdLst>
              <a:ahLst/>
              <a:rect l="textAreaLeft" t="textAreaTop" r="textAreaRight" b="textAreaBottom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2" name="Line 155"/>
            <p:cNvSpPr/>
            <p:nvPr/>
          </p:nvSpPr>
          <p:spPr>
            <a:xfrm>
              <a:off x="8110800" y="5654520"/>
              <a:ext cx="281880" cy="5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3" name="Rectangle 158"/>
            <p:cNvSpPr/>
            <p:nvPr/>
          </p:nvSpPr>
          <p:spPr>
            <a:xfrm>
              <a:off x="1547640" y="5626800"/>
              <a:ext cx="2811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Rectangle 159"/>
            <p:cNvSpPr/>
            <p:nvPr/>
          </p:nvSpPr>
          <p:spPr>
            <a:xfrm>
              <a:off x="1547640" y="4808520"/>
              <a:ext cx="2811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Rectangle 160"/>
            <p:cNvSpPr/>
            <p:nvPr/>
          </p:nvSpPr>
          <p:spPr>
            <a:xfrm>
              <a:off x="1547640" y="3988080"/>
              <a:ext cx="2811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Rectangle 161"/>
            <p:cNvSpPr/>
            <p:nvPr/>
          </p:nvSpPr>
          <p:spPr>
            <a:xfrm>
              <a:off x="1547640" y="3162960"/>
              <a:ext cx="2811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Rectangle 162"/>
            <p:cNvSpPr/>
            <p:nvPr/>
          </p:nvSpPr>
          <p:spPr>
            <a:xfrm>
              <a:off x="1547640" y="2341080"/>
              <a:ext cx="2811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0,8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Rectangle 163"/>
            <p:cNvSpPr/>
            <p:nvPr/>
          </p:nvSpPr>
          <p:spPr>
            <a:xfrm>
              <a:off x="1547640" y="1523880"/>
              <a:ext cx="2811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Rectangle 164"/>
            <p:cNvSpPr/>
            <p:nvPr/>
          </p:nvSpPr>
          <p:spPr>
            <a:xfrm>
              <a:off x="1875960" y="584964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0" name="Rectangle 165"/>
            <p:cNvSpPr/>
            <p:nvPr/>
          </p:nvSpPr>
          <p:spPr>
            <a:xfrm>
              <a:off x="2580840" y="5849640"/>
              <a:ext cx="1116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1" name="Rectangle 166"/>
            <p:cNvSpPr/>
            <p:nvPr/>
          </p:nvSpPr>
          <p:spPr>
            <a:xfrm>
              <a:off x="3242160" y="584964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Rectangle 167"/>
            <p:cNvSpPr/>
            <p:nvPr/>
          </p:nvSpPr>
          <p:spPr>
            <a:xfrm>
              <a:off x="3945240" y="584964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Rectangle 168"/>
            <p:cNvSpPr/>
            <p:nvPr/>
          </p:nvSpPr>
          <p:spPr>
            <a:xfrm>
              <a:off x="4648680" y="584964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Rectangle 169"/>
            <p:cNvSpPr/>
            <p:nvPr/>
          </p:nvSpPr>
          <p:spPr>
            <a:xfrm>
              <a:off x="5353560" y="584964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Rectangle 170"/>
            <p:cNvSpPr/>
            <p:nvPr/>
          </p:nvSpPr>
          <p:spPr>
            <a:xfrm>
              <a:off x="6050520" y="584964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Rectangle 171"/>
            <p:cNvSpPr/>
            <p:nvPr/>
          </p:nvSpPr>
          <p:spPr>
            <a:xfrm>
              <a:off x="6755400" y="584964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Rectangle 172"/>
            <p:cNvSpPr/>
            <p:nvPr/>
          </p:nvSpPr>
          <p:spPr>
            <a:xfrm>
              <a:off x="7457040" y="5849640"/>
              <a:ext cx="2242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Rectangle 175"/>
            <p:cNvSpPr/>
            <p:nvPr/>
          </p:nvSpPr>
          <p:spPr>
            <a:xfrm>
              <a:off x="5774040" y="6190200"/>
              <a:ext cx="22302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Zahlungszeitpunkt (Jahr)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Rectangle 177"/>
            <p:cNvSpPr/>
            <p:nvPr/>
          </p:nvSpPr>
          <p:spPr>
            <a:xfrm>
              <a:off x="2813400" y="1746720"/>
              <a:ext cx="12045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Barwertfaktor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Rectangle 178"/>
            <p:cNvSpPr/>
            <p:nvPr/>
          </p:nvSpPr>
          <p:spPr>
            <a:xfrm>
              <a:off x="7530480" y="3540960"/>
              <a:ext cx="321840" cy="20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1" name="Rectangle 179"/>
            <p:cNvSpPr/>
            <p:nvPr/>
          </p:nvSpPr>
          <p:spPr>
            <a:xfrm>
              <a:off x="7566840" y="3567240"/>
              <a:ext cx="349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Rectangle 180"/>
            <p:cNvSpPr/>
            <p:nvPr/>
          </p:nvSpPr>
          <p:spPr>
            <a:xfrm>
              <a:off x="7481160" y="4556160"/>
              <a:ext cx="320040" cy="20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3" name="Rectangle 181"/>
            <p:cNvSpPr/>
            <p:nvPr/>
          </p:nvSpPr>
          <p:spPr>
            <a:xfrm>
              <a:off x="7516080" y="4582440"/>
              <a:ext cx="3495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Rectangle 182"/>
            <p:cNvSpPr/>
            <p:nvPr/>
          </p:nvSpPr>
          <p:spPr>
            <a:xfrm>
              <a:off x="7530480" y="5085000"/>
              <a:ext cx="321840" cy="20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5" name="Rectangle 183"/>
            <p:cNvSpPr/>
            <p:nvPr/>
          </p:nvSpPr>
          <p:spPr>
            <a:xfrm>
              <a:off x="7566840" y="5112720"/>
              <a:ext cx="3495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Rectangle 184"/>
            <p:cNvSpPr/>
            <p:nvPr/>
          </p:nvSpPr>
          <p:spPr>
            <a:xfrm>
              <a:off x="4743000" y="5186520"/>
              <a:ext cx="410040" cy="20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87" name="Rectangle 185"/>
            <p:cNvSpPr/>
            <p:nvPr/>
          </p:nvSpPr>
          <p:spPr>
            <a:xfrm>
              <a:off x="4779000" y="5214240"/>
              <a:ext cx="46260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AutoShape 5"/>
            <p:cNvSpPr/>
            <p:nvPr/>
          </p:nvSpPr>
          <p:spPr>
            <a:xfrm>
              <a:off x="3299040" y="3392280"/>
              <a:ext cx="77400" cy="7308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Aufzinsung von </a:t>
            </a:r>
            <a:r>
              <a:rPr b="0" i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periodengleicher Zahlungen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90" name="Group 128"/>
          <p:cNvGrpSpPr/>
          <p:nvPr/>
        </p:nvGrpSpPr>
        <p:grpSpPr>
          <a:xfrm>
            <a:off x="3492360" y="3225600"/>
            <a:ext cx="5133960" cy="605520"/>
            <a:chOff x="3492360" y="3225600"/>
            <a:chExt cx="5133960" cy="605520"/>
          </a:xfrm>
        </p:grpSpPr>
        <p:sp>
          <p:nvSpPr>
            <p:cNvPr id="391" name="Text Box 8"/>
            <p:cNvSpPr/>
            <p:nvPr/>
          </p:nvSpPr>
          <p:spPr>
            <a:xfrm>
              <a:off x="3598920" y="346716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Text Box 9"/>
            <p:cNvSpPr/>
            <p:nvPr/>
          </p:nvSpPr>
          <p:spPr>
            <a:xfrm>
              <a:off x="4091040" y="346716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Text Box 10"/>
            <p:cNvSpPr/>
            <p:nvPr/>
          </p:nvSpPr>
          <p:spPr>
            <a:xfrm>
              <a:off x="4653000" y="346716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Text Box 11"/>
            <p:cNvSpPr/>
            <p:nvPr/>
          </p:nvSpPr>
          <p:spPr>
            <a:xfrm>
              <a:off x="5145120" y="3467160"/>
              <a:ext cx="280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Text Box 12"/>
            <p:cNvSpPr/>
            <p:nvPr/>
          </p:nvSpPr>
          <p:spPr>
            <a:xfrm>
              <a:off x="7607160" y="3467160"/>
              <a:ext cx="397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6" name="Line 13"/>
            <p:cNvSpPr/>
            <p:nvPr/>
          </p:nvSpPr>
          <p:spPr>
            <a:xfrm>
              <a:off x="3492360" y="336384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7" name="Line 15"/>
            <p:cNvSpPr/>
            <p:nvPr/>
          </p:nvSpPr>
          <p:spPr>
            <a:xfrm>
              <a:off x="406692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8" name="Line 16"/>
            <p:cNvSpPr/>
            <p:nvPr/>
          </p:nvSpPr>
          <p:spPr>
            <a:xfrm>
              <a:off x="455904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9" name="Line 17"/>
            <p:cNvSpPr/>
            <p:nvPr/>
          </p:nvSpPr>
          <p:spPr>
            <a:xfrm>
              <a:off x="505296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0" name="Line 18"/>
            <p:cNvSpPr/>
            <p:nvPr/>
          </p:nvSpPr>
          <p:spPr>
            <a:xfrm>
              <a:off x="554508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1" name="Line 19"/>
            <p:cNvSpPr/>
            <p:nvPr/>
          </p:nvSpPr>
          <p:spPr>
            <a:xfrm>
              <a:off x="603720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2" name="Line 20"/>
            <p:cNvSpPr/>
            <p:nvPr/>
          </p:nvSpPr>
          <p:spPr>
            <a:xfrm>
              <a:off x="652932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3" name="Line 21"/>
            <p:cNvSpPr/>
            <p:nvPr/>
          </p:nvSpPr>
          <p:spPr>
            <a:xfrm>
              <a:off x="702144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4" name="Line 22"/>
            <p:cNvSpPr/>
            <p:nvPr/>
          </p:nvSpPr>
          <p:spPr>
            <a:xfrm>
              <a:off x="7488000" y="32270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5" name="Line 23"/>
            <p:cNvSpPr/>
            <p:nvPr/>
          </p:nvSpPr>
          <p:spPr>
            <a:xfrm>
              <a:off x="800568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06" name="Rectangle 24"/>
          <p:cNvSpPr/>
          <p:nvPr/>
        </p:nvSpPr>
        <p:spPr>
          <a:xfrm>
            <a:off x="7924680" y="1557360"/>
            <a:ext cx="67680" cy="1789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7" name="Text Box 27"/>
          <p:cNvSpPr/>
          <p:nvPr/>
        </p:nvSpPr>
        <p:spPr>
          <a:xfrm>
            <a:off x="8034480" y="1600200"/>
            <a:ext cx="4741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Times New Roman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Rectangle 29"/>
          <p:cNvSpPr/>
          <p:nvPr/>
        </p:nvSpPr>
        <p:spPr>
          <a:xfrm>
            <a:off x="743256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9" name="Rectangle 32"/>
          <p:cNvSpPr/>
          <p:nvPr/>
        </p:nvSpPr>
        <p:spPr>
          <a:xfrm>
            <a:off x="447840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Text Box 33"/>
          <p:cNvSpPr/>
          <p:nvPr/>
        </p:nvSpPr>
        <p:spPr>
          <a:xfrm>
            <a:off x="4619520" y="2857680"/>
            <a:ext cx="21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Rectangle 34"/>
          <p:cNvSpPr/>
          <p:nvPr/>
        </p:nvSpPr>
        <p:spPr>
          <a:xfrm>
            <a:off x="497052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Text Box 35"/>
          <p:cNvSpPr/>
          <p:nvPr/>
        </p:nvSpPr>
        <p:spPr>
          <a:xfrm>
            <a:off x="5111640" y="2857680"/>
            <a:ext cx="21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Rectangle 36"/>
          <p:cNvSpPr/>
          <p:nvPr/>
        </p:nvSpPr>
        <p:spPr>
          <a:xfrm>
            <a:off x="546264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4" name="Text Box 37"/>
          <p:cNvSpPr/>
          <p:nvPr/>
        </p:nvSpPr>
        <p:spPr>
          <a:xfrm>
            <a:off x="5603760" y="2857680"/>
            <a:ext cx="21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Rectangle 38"/>
          <p:cNvSpPr/>
          <p:nvPr/>
        </p:nvSpPr>
        <p:spPr>
          <a:xfrm>
            <a:off x="595620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6" name="Text Box 39"/>
          <p:cNvSpPr/>
          <p:nvPr/>
        </p:nvSpPr>
        <p:spPr>
          <a:xfrm>
            <a:off x="6095880" y="2857680"/>
            <a:ext cx="21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Rectangle 40"/>
          <p:cNvSpPr/>
          <p:nvPr/>
        </p:nvSpPr>
        <p:spPr>
          <a:xfrm>
            <a:off x="644832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8" name="Text Box 41"/>
          <p:cNvSpPr/>
          <p:nvPr/>
        </p:nvSpPr>
        <p:spPr>
          <a:xfrm>
            <a:off x="6588000" y="2857680"/>
            <a:ext cx="21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Rectangle 42"/>
          <p:cNvSpPr/>
          <p:nvPr/>
        </p:nvSpPr>
        <p:spPr>
          <a:xfrm>
            <a:off x="694044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0" name="Text Box 43"/>
          <p:cNvSpPr/>
          <p:nvPr/>
        </p:nvSpPr>
        <p:spPr>
          <a:xfrm>
            <a:off x="7080120" y="2857680"/>
            <a:ext cx="21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 Box 44"/>
          <p:cNvSpPr/>
          <p:nvPr/>
        </p:nvSpPr>
        <p:spPr>
          <a:xfrm>
            <a:off x="7572240" y="2857680"/>
            <a:ext cx="21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Freeform 47"/>
          <p:cNvSpPr/>
          <p:nvPr/>
        </p:nvSpPr>
        <p:spPr>
          <a:xfrm>
            <a:off x="4523760" y="1781280"/>
            <a:ext cx="3404880" cy="1137600"/>
          </a:xfrm>
          <a:custGeom>
            <a:avLst/>
            <a:gdLst>
              <a:gd name="textAreaLeft" fmla="*/ 0 w 3404880"/>
              <a:gd name="textAreaRight" fmla="*/ 3405600 w 3404880"/>
              <a:gd name="textAreaTop" fmla="*/ 0 h 1137600"/>
              <a:gd name="textAreaBottom" fmla="*/ 1138320 h 11376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3" name="Freeform 48"/>
          <p:cNvSpPr/>
          <p:nvPr/>
        </p:nvSpPr>
        <p:spPr>
          <a:xfrm>
            <a:off x="4995720" y="1922400"/>
            <a:ext cx="2932920" cy="996120"/>
          </a:xfrm>
          <a:custGeom>
            <a:avLst/>
            <a:gdLst>
              <a:gd name="textAreaLeft" fmla="*/ 0 w 2932920"/>
              <a:gd name="textAreaRight" fmla="*/ 2933640 w 2932920"/>
              <a:gd name="textAreaTop" fmla="*/ 0 h 996120"/>
              <a:gd name="textAreaBottom" fmla="*/ 996840 h 9961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4" name="Freeform 49"/>
          <p:cNvSpPr/>
          <p:nvPr/>
        </p:nvSpPr>
        <p:spPr>
          <a:xfrm>
            <a:off x="5521680" y="2065320"/>
            <a:ext cx="2406960" cy="853200"/>
          </a:xfrm>
          <a:custGeom>
            <a:avLst/>
            <a:gdLst>
              <a:gd name="textAreaLeft" fmla="*/ 0 w 2406960"/>
              <a:gd name="textAreaRight" fmla="*/ 2407680 w 2406960"/>
              <a:gd name="textAreaTop" fmla="*/ 0 h 853200"/>
              <a:gd name="textAreaBottom" fmla="*/ 853920 h 8532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5" name="Freeform 50"/>
          <p:cNvSpPr/>
          <p:nvPr/>
        </p:nvSpPr>
        <p:spPr>
          <a:xfrm>
            <a:off x="6060600" y="2208240"/>
            <a:ext cx="1868400" cy="710640"/>
          </a:xfrm>
          <a:custGeom>
            <a:avLst/>
            <a:gdLst>
              <a:gd name="textAreaLeft" fmla="*/ 0 w 1868400"/>
              <a:gd name="textAreaRight" fmla="*/ 1869120 w 1868400"/>
              <a:gd name="textAreaTop" fmla="*/ 0 h 710640"/>
              <a:gd name="textAreaBottom" fmla="*/ 711360 h 7106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6" name="Freeform 51"/>
          <p:cNvSpPr/>
          <p:nvPr/>
        </p:nvSpPr>
        <p:spPr>
          <a:xfrm>
            <a:off x="6551280" y="2349360"/>
            <a:ext cx="1377720" cy="569160"/>
          </a:xfrm>
          <a:custGeom>
            <a:avLst/>
            <a:gdLst>
              <a:gd name="textAreaLeft" fmla="*/ 0 w 1377720"/>
              <a:gd name="textAreaRight" fmla="*/ 1378440 w 1377720"/>
              <a:gd name="textAreaTop" fmla="*/ 0 h 569160"/>
              <a:gd name="textAreaBottom" fmla="*/ 569880 h 5691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Freeform 52"/>
          <p:cNvSpPr/>
          <p:nvPr/>
        </p:nvSpPr>
        <p:spPr>
          <a:xfrm>
            <a:off x="7064280" y="2492280"/>
            <a:ext cx="864720" cy="426240"/>
          </a:xfrm>
          <a:custGeom>
            <a:avLst/>
            <a:gdLst>
              <a:gd name="textAreaLeft" fmla="*/ 0 w 864720"/>
              <a:gd name="textAreaRight" fmla="*/ 865440 w 864720"/>
              <a:gd name="textAreaTop" fmla="*/ 0 h 426240"/>
              <a:gd name="textAreaBottom" fmla="*/ 426960 h 4262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8" name="Freeform 53"/>
          <p:cNvSpPr/>
          <p:nvPr/>
        </p:nvSpPr>
        <p:spPr>
          <a:xfrm>
            <a:off x="7553160" y="2635200"/>
            <a:ext cx="375480" cy="283320"/>
          </a:xfrm>
          <a:custGeom>
            <a:avLst/>
            <a:gdLst>
              <a:gd name="textAreaLeft" fmla="*/ 0 w 375480"/>
              <a:gd name="textAreaRight" fmla="*/ 376200 w 375480"/>
              <a:gd name="textAreaTop" fmla="*/ 0 h 283320"/>
              <a:gd name="textAreaBottom" fmla="*/ 284040 h 2833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9" name="Text Box 109"/>
          <p:cNvSpPr/>
          <p:nvPr/>
        </p:nvSpPr>
        <p:spPr>
          <a:xfrm>
            <a:off x="949320" y="1664640"/>
            <a:ext cx="4082400" cy="149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Endwert des Kapitals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Zahlung am Ende der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= Kalkulationszins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 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(1+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Zinsfaktor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Text Box 117"/>
          <p:cNvSpPr/>
          <p:nvPr/>
        </p:nvSpPr>
        <p:spPr>
          <a:xfrm>
            <a:off x="838080" y="3890880"/>
            <a:ext cx="7787520" cy="3162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Rectangle 29"/>
          <p:cNvSpPr/>
          <p:nvPr/>
        </p:nvSpPr>
        <p:spPr>
          <a:xfrm>
            <a:off x="7915320" y="2955960"/>
            <a:ext cx="78480" cy="3913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Investition: Fragen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3" name="Rectangle 3"/>
          <p:cNvSpPr/>
          <p:nvPr/>
        </p:nvSpPr>
        <p:spPr>
          <a:xfrm>
            <a:off x="1547640" y="1684440"/>
            <a:ext cx="6933600" cy="440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Unter welchen Bedingungen lohnt es sich, Investitionen zu tätigen?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Investitionskosten gegenüber regelmäßige Zahlungsflüsse (Cashflows)?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Sollte Tesla eine neue Fabrik in Berlin errichten? Wird der Cashflow von den verkauften Autos die Investitionskosten ausgleichen?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eine Investition in Fabrik A mit einer Investition in Fabrik B?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eine Investition mit anderen Anlagenmöglichkeiten (Aktien, Anleihen, usw.)?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ändert sich das Bild, wenn wir eine Investition um 5 Jahre verschieben?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ändert sich der Wert von Geld mit der Zeit?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Abzinsung von </a:t>
            </a:r>
            <a:r>
              <a:rPr b="0" i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periodengleicher Zahlungen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4" name="Rectangle 48"/>
          <p:cNvSpPr/>
          <p:nvPr/>
        </p:nvSpPr>
        <p:spPr>
          <a:xfrm>
            <a:off x="3929040" y="2039760"/>
            <a:ext cx="57960" cy="190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5" name="Text Box 63"/>
          <p:cNvSpPr/>
          <p:nvPr/>
        </p:nvSpPr>
        <p:spPr>
          <a:xfrm>
            <a:off x="3495600" y="3378240"/>
            <a:ext cx="4741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Rectangle 65"/>
          <p:cNvSpPr/>
          <p:nvPr/>
        </p:nvSpPr>
        <p:spPr>
          <a:xfrm>
            <a:off x="787068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7" name="Rectangle 66"/>
          <p:cNvSpPr/>
          <p:nvPr/>
        </p:nvSpPr>
        <p:spPr>
          <a:xfrm>
            <a:off x="442260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8" name="Text Box 67"/>
          <p:cNvSpPr/>
          <p:nvPr/>
        </p:nvSpPr>
        <p:spPr>
          <a:xfrm>
            <a:off x="4129200" y="3454560"/>
            <a:ext cx="210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Rectangle 68"/>
          <p:cNvSpPr/>
          <p:nvPr/>
        </p:nvSpPr>
        <p:spPr>
          <a:xfrm>
            <a:off x="491652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0" name="Text Box 69"/>
          <p:cNvSpPr/>
          <p:nvPr/>
        </p:nvSpPr>
        <p:spPr>
          <a:xfrm>
            <a:off x="4621320" y="3454560"/>
            <a:ext cx="210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Rectangle 70"/>
          <p:cNvSpPr/>
          <p:nvPr/>
        </p:nvSpPr>
        <p:spPr>
          <a:xfrm>
            <a:off x="540864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2" name="Text Box 71"/>
          <p:cNvSpPr/>
          <p:nvPr/>
        </p:nvSpPr>
        <p:spPr>
          <a:xfrm>
            <a:off x="5113440" y="3454560"/>
            <a:ext cx="210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Rectangle 72"/>
          <p:cNvSpPr/>
          <p:nvPr/>
        </p:nvSpPr>
        <p:spPr>
          <a:xfrm>
            <a:off x="590076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4" name="Text Box 73"/>
          <p:cNvSpPr/>
          <p:nvPr/>
        </p:nvSpPr>
        <p:spPr>
          <a:xfrm>
            <a:off x="5603760" y="3454560"/>
            <a:ext cx="212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Rectangle 74"/>
          <p:cNvSpPr/>
          <p:nvPr/>
        </p:nvSpPr>
        <p:spPr>
          <a:xfrm>
            <a:off x="639288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6" name="Text Box 75"/>
          <p:cNvSpPr/>
          <p:nvPr/>
        </p:nvSpPr>
        <p:spPr>
          <a:xfrm>
            <a:off x="6099120" y="3454560"/>
            <a:ext cx="210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Rectangle 76"/>
          <p:cNvSpPr/>
          <p:nvPr/>
        </p:nvSpPr>
        <p:spPr>
          <a:xfrm>
            <a:off x="688644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8" name="Text Box 77"/>
          <p:cNvSpPr/>
          <p:nvPr/>
        </p:nvSpPr>
        <p:spPr>
          <a:xfrm>
            <a:off x="6591240" y="3454560"/>
            <a:ext cx="210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Rectangle 78"/>
          <p:cNvSpPr/>
          <p:nvPr/>
        </p:nvSpPr>
        <p:spPr>
          <a:xfrm>
            <a:off x="7378560" y="337824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0" name="Text Box 79"/>
          <p:cNvSpPr/>
          <p:nvPr/>
        </p:nvSpPr>
        <p:spPr>
          <a:xfrm>
            <a:off x="7083360" y="3454560"/>
            <a:ext cx="210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Text Box 80"/>
          <p:cNvSpPr/>
          <p:nvPr/>
        </p:nvSpPr>
        <p:spPr>
          <a:xfrm>
            <a:off x="7575480" y="3454560"/>
            <a:ext cx="210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2" name="Group 96"/>
          <p:cNvGrpSpPr/>
          <p:nvPr/>
        </p:nvGrpSpPr>
        <p:grpSpPr>
          <a:xfrm>
            <a:off x="3987000" y="2116080"/>
            <a:ext cx="3892320" cy="1261440"/>
            <a:chOff x="3987000" y="2116080"/>
            <a:chExt cx="3892320" cy="1261440"/>
          </a:xfrm>
        </p:grpSpPr>
        <p:sp>
          <p:nvSpPr>
            <p:cNvPr id="453" name="Freeform 82"/>
            <p:cNvSpPr/>
            <p:nvPr/>
          </p:nvSpPr>
          <p:spPr>
            <a:xfrm flipH="1">
              <a:off x="3987000" y="2116080"/>
              <a:ext cx="3891960" cy="1261440"/>
            </a:xfrm>
            <a:custGeom>
              <a:avLst/>
              <a:gdLst>
                <a:gd name="textAreaLeft" fmla="*/ 360 w 3891960"/>
                <a:gd name="textAreaRight" fmla="*/ 3893040 w 3891960"/>
                <a:gd name="textAreaTop" fmla="*/ 0 h 1261440"/>
                <a:gd name="textAreaBottom" fmla="*/ 1262160 h 126144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4" name="Freeform 83"/>
            <p:cNvSpPr/>
            <p:nvPr/>
          </p:nvSpPr>
          <p:spPr>
            <a:xfrm flipH="1">
              <a:off x="3987000" y="2256840"/>
              <a:ext cx="3442680" cy="1120680"/>
            </a:xfrm>
            <a:custGeom>
              <a:avLst/>
              <a:gdLst>
                <a:gd name="textAreaLeft" fmla="*/ 360 w 3442680"/>
                <a:gd name="textAreaRight" fmla="*/ 3443760 w 3442680"/>
                <a:gd name="textAreaTop" fmla="*/ 0 h 1120680"/>
                <a:gd name="textAreaBottom" fmla="*/ 1121400 h 112068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5" name="Freeform 84"/>
            <p:cNvSpPr/>
            <p:nvPr/>
          </p:nvSpPr>
          <p:spPr>
            <a:xfrm flipH="1">
              <a:off x="3987000" y="2397240"/>
              <a:ext cx="2918520" cy="979920"/>
            </a:xfrm>
            <a:custGeom>
              <a:avLst/>
              <a:gdLst>
                <a:gd name="textAreaLeft" fmla="*/ 360 w 2918520"/>
                <a:gd name="textAreaRight" fmla="*/ 2919600 w 2918520"/>
                <a:gd name="textAreaTop" fmla="*/ 0 h 979920"/>
                <a:gd name="textAreaBottom" fmla="*/ 980640 h 9799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6" name="Freeform 85"/>
            <p:cNvSpPr/>
            <p:nvPr/>
          </p:nvSpPr>
          <p:spPr>
            <a:xfrm flipH="1">
              <a:off x="3987000" y="2536200"/>
              <a:ext cx="2394720" cy="841320"/>
            </a:xfrm>
            <a:custGeom>
              <a:avLst/>
              <a:gdLst>
                <a:gd name="textAreaLeft" fmla="*/ -360 w 2394720"/>
                <a:gd name="textAreaRight" fmla="*/ 2395080 w 2394720"/>
                <a:gd name="textAreaTop" fmla="*/ 0 h 841320"/>
                <a:gd name="textAreaBottom" fmla="*/ 842040 h 8413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7" name="Freeform 86"/>
            <p:cNvSpPr/>
            <p:nvPr/>
          </p:nvSpPr>
          <p:spPr>
            <a:xfrm flipH="1">
              <a:off x="3987000" y="2676960"/>
              <a:ext cx="1921680" cy="700560"/>
            </a:xfrm>
            <a:custGeom>
              <a:avLst/>
              <a:gdLst>
                <a:gd name="textAreaLeft" fmla="*/ -360 w 1921680"/>
                <a:gd name="textAreaRight" fmla="*/ 1922040 w 1921680"/>
                <a:gd name="textAreaTop" fmla="*/ 0 h 700560"/>
                <a:gd name="textAreaBottom" fmla="*/ 701280 h 7005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8" name="Freeform 87"/>
            <p:cNvSpPr/>
            <p:nvPr/>
          </p:nvSpPr>
          <p:spPr>
            <a:xfrm flipH="1">
              <a:off x="3987000" y="2817360"/>
              <a:ext cx="1436040" cy="560160"/>
            </a:xfrm>
            <a:custGeom>
              <a:avLst/>
              <a:gdLst>
                <a:gd name="textAreaLeft" fmla="*/ 360 w 1436040"/>
                <a:gd name="textAreaRight" fmla="*/ 1437120 w 1436040"/>
                <a:gd name="textAreaTop" fmla="*/ 0 h 560160"/>
                <a:gd name="textAreaBottom" fmla="*/ 560880 h 5601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9" name="Freeform 88"/>
            <p:cNvSpPr/>
            <p:nvPr/>
          </p:nvSpPr>
          <p:spPr>
            <a:xfrm flipH="1">
              <a:off x="3987000" y="2958120"/>
              <a:ext cx="948600" cy="419400"/>
            </a:xfrm>
            <a:custGeom>
              <a:avLst/>
              <a:gdLst>
                <a:gd name="textAreaLeft" fmla="*/ 360 w 948600"/>
                <a:gd name="textAreaRight" fmla="*/ 949680 w 948600"/>
                <a:gd name="textAreaTop" fmla="*/ 0 h 419400"/>
                <a:gd name="textAreaBottom" fmla="*/ 420120 h 4194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0" name="Freeform 89"/>
            <p:cNvSpPr/>
            <p:nvPr/>
          </p:nvSpPr>
          <p:spPr>
            <a:xfrm flipH="1">
              <a:off x="3987000" y="3109320"/>
              <a:ext cx="461160" cy="268200"/>
            </a:xfrm>
            <a:custGeom>
              <a:avLst/>
              <a:gdLst>
                <a:gd name="textAreaLeft" fmla="*/ 360 w 461160"/>
                <a:gd name="textAreaRight" fmla="*/ 462240 w 461160"/>
                <a:gd name="textAreaTop" fmla="*/ 0 h 268200"/>
                <a:gd name="textAreaBottom" fmla="*/ 268920 h 2682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61" name="Group 95"/>
          <p:cNvGrpSpPr/>
          <p:nvPr/>
        </p:nvGrpSpPr>
        <p:grpSpPr>
          <a:xfrm>
            <a:off x="3402000" y="3835080"/>
            <a:ext cx="5133960" cy="486000"/>
            <a:chOff x="3402000" y="3835080"/>
            <a:chExt cx="5133960" cy="486000"/>
          </a:xfrm>
        </p:grpSpPr>
        <p:sp>
          <p:nvSpPr>
            <p:cNvPr id="462" name="Line 49"/>
            <p:cNvSpPr/>
            <p:nvPr/>
          </p:nvSpPr>
          <p:spPr>
            <a:xfrm>
              <a:off x="39877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3" name="Line 50"/>
            <p:cNvSpPr/>
            <p:nvPr/>
          </p:nvSpPr>
          <p:spPr>
            <a:xfrm>
              <a:off x="448128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4" name="Line 51"/>
            <p:cNvSpPr/>
            <p:nvPr/>
          </p:nvSpPr>
          <p:spPr>
            <a:xfrm>
              <a:off x="497340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5" name="Line 52"/>
            <p:cNvSpPr/>
            <p:nvPr/>
          </p:nvSpPr>
          <p:spPr>
            <a:xfrm>
              <a:off x="54655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6" name="Line 53"/>
            <p:cNvSpPr/>
            <p:nvPr/>
          </p:nvSpPr>
          <p:spPr>
            <a:xfrm>
              <a:off x="595764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7" name="Line 54"/>
            <p:cNvSpPr/>
            <p:nvPr/>
          </p:nvSpPr>
          <p:spPr>
            <a:xfrm>
              <a:off x="644976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8" name="Line 55"/>
            <p:cNvSpPr/>
            <p:nvPr/>
          </p:nvSpPr>
          <p:spPr>
            <a:xfrm>
              <a:off x="694188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9" name="Line 56"/>
            <p:cNvSpPr/>
            <p:nvPr/>
          </p:nvSpPr>
          <p:spPr>
            <a:xfrm>
              <a:off x="743580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0" name="Line 57"/>
            <p:cNvSpPr/>
            <p:nvPr/>
          </p:nvSpPr>
          <p:spPr>
            <a:xfrm>
              <a:off x="79279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1" name="Text Box 58"/>
            <p:cNvSpPr/>
            <p:nvPr/>
          </p:nvSpPr>
          <p:spPr>
            <a:xfrm>
              <a:off x="3567240" y="3987720"/>
              <a:ext cx="280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Text Box 59"/>
            <p:cNvSpPr/>
            <p:nvPr/>
          </p:nvSpPr>
          <p:spPr>
            <a:xfrm>
              <a:off x="4059360" y="3987720"/>
              <a:ext cx="280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3" name="Text Box 60"/>
            <p:cNvSpPr/>
            <p:nvPr/>
          </p:nvSpPr>
          <p:spPr>
            <a:xfrm>
              <a:off x="4621320" y="3987720"/>
              <a:ext cx="280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4" name="Text Box 61"/>
            <p:cNvSpPr/>
            <p:nvPr/>
          </p:nvSpPr>
          <p:spPr>
            <a:xfrm>
              <a:off x="5113440" y="3987720"/>
              <a:ext cx="2818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5" name="Text Box 62"/>
            <p:cNvSpPr/>
            <p:nvPr/>
          </p:nvSpPr>
          <p:spPr>
            <a:xfrm>
              <a:off x="7575480" y="3987720"/>
              <a:ext cx="397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Line 90"/>
            <p:cNvSpPr/>
            <p:nvPr/>
          </p:nvSpPr>
          <p:spPr>
            <a:xfrm>
              <a:off x="3402000" y="394776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77" name="Text Box 98"/>
          <p:cNvSpPr/>
          <p:nvPr/>
        </p:nvSpPr>
        <p:spPr>
          <a:xfrm>
            <a:off x="696960" y="1947960"/>
            <a:ext cx="4063320" cy="20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Barwert des Kapitals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am Ende der 0.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Zahlung am Ende 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jeder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  Kalkulationszins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 (1+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Zinsfaktor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TextBox 1"/>
          <p:cNvSpPr/>
          <p:nvPr/>
        </p:nvSpPr>
        <p:spPr>
          <a:xfrm>
            <a:off x="3670560" y="4633560"/>
            <a:ext cx="4802400" cy="1781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Kapitalwertmethode als Grafik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Line 49"/>
          <p:cNvSpPr/>
          <p:nvPr/>
        </p:nvSpPr>
        <p:spPr>
          <a:xfrm>
            <a:off x="466380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1" name="Line 50"/>
          <p:cNvSpPr/>
          <p:nvPr/>
        </p:nvSpPr>
        <p:spPr>
          <a:xfrm>
            <a:off x="507096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2" name="Line 51"/>
          <p:cNvSpPr/>
          <p:nvPr/>
        </p:nvSpPr>
        <p:spPr>
          <a:xfrm>
            <a:off x="547704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3" name="Line 52"/>
          <p:cNvSpPr/>
          <p:nvPr/>
        </p:nvSpPr>
        <p:spPr>
          <a:xfrm>
            <a:off x="588276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4" name="Line 53"/>
          <p:cNvSpPr/>
          <p:nvPr/>
        </p:nvSpPr>
        <p:spPr>
          <a:xfrm>
            <a:off x="628884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5" name="Line 54"/>
          <p:cNvSpPr/>
          <p:nvPr/>
        </p:nvSpPr>
        <p:spPr>
          <a:xfrm>
            <a:off x="669492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6" name="Line 55"/>
          <p:cNvSpPr/>
          <p:nvPr/>
        </p:nvSpPr>
        <p:spPr>
          <a:xfrm>
            <a:off x="710064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7" name="Line 56"/>
          <p:cNvSpPr/>
          <p:nvPr/>
        </p:nvSpPr>
        <p:spPr>
          <a:xfrm>
            <a:off x="750816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8" name="Line 57"/>
          <p:cNvSpPr/>
          <p:nvPr/>
        </p:nvSpPr>
        <p:spPr>
          <a:xfrm>
            <a:off x="7913880" y="2214000"/>
            <a:ext cx="360" cy="1695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9" name="Text Box 58"/>
          <p:cNvSpPr/>
          <p:nvPr/>
        </p:nvSpPr>
        <p:spPr>
          <a:xfrm>
            <a:off x="4316760" y="2298960"/>
            <a:ext cx="2311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Text Box 59"/>
          <p:cNvSpPr/>
          <p:nvPr/>
        </p:nvSpPr>
        <p:spPr>
          <a:xfrm>
            <a:off x="4722840" y="2298960"/>
            <a:ext cx="2311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Text Box 60"/>
          <p:cNvSpPr/>
          <p:nvPr/>
        </p:nvSpPr>
        <p:spPr>
          <a:xfrm>
            <a:off x="5186520" y="2298960"/>
            <a:ext cx="2311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Text Box 61"/>
          <p:cNvSpPr/>
          <p:nvPr/>
        </p:nvSpPr>
        <p:spPr>
          <a:xfrm>
            <a:off x="5592240" y="2298960"/>
            <a:ext cx="232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Text Box 62"/>
          <p:cNvSpPr/>
          <p:nvPr/>
        </p:nvSpPr>
        <p:spPr>
          <a:xfrm>
            <a:off x="7623360" y="2298960"/>
            <a:ext cx="3279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Line 90"/>
          <p:cNvSpPr/>
          <p:nvPr/>
        </p:nvSpPr>
        <p:spPr>
          <a:xfrm>
            <a:off x="4180320" y="2276640"/>
            <a:ext cx="4235400" cy="360"/>
          </a:xfrm>
          <a:prstGeom prst="line">
            <a:avLst/>
          </a:prstGeom>
          <a:ln w="508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5" name="Rectangle 48"/>
          <p:cNvSpPr/>
          <p:nvPr/>
        </p:nvSpPr>
        <p:spPr>
          <a:xfrm>
            <a:off x="4615560" y="2268720"/>
            <a:ext cx="47880" cy="10594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6" name="Text Box 63"/>
          <p:cNvSpPr/>
          <p:nvPr/>
        </p:nvSpPr>
        <p:spPr>
          <a:xfrm>
            <a:off x="4625640" y="2998800"/>
            <a:ext cx="3909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Rectangle 65"/>
          <p:cNvSpPr/>
          <p:nvPr/>
        </p:nvSpPr>
        <p:spPr>
          <a:xfrm>
            <a:off x="786708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8" name="Rectangle 66"/>
          <p:cNvSpPr/>
          <p:nvPr/>
        </p:nvSpPr>
        <p:spPr>
          <a:xfrm>
            <a:off x="502272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9" name="Text Box 67"/>
          <p:cNvSpPr/>
          <p:nvPr/>
        </p:nvSpPr>
        <p:spPr>
          <a:xfrm>
            <a:off x="4608360" y="1950840"/>
            <a:ext cx="546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Rectangle 68"/>
          <p:cNvSpPr/>
          <p:nvPr/>
        </p:nvSpPr>
        <p:spPr>
          <a:xfrm>
            <a:off x="542988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1" name="Rectangle 70"/>
          <p:cNvSpPr/>
          <p:nvPr/>
        </p:nvSpPr>
        <p:spPr>
          <a:xfrm>
            <a:off x="583596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2" name="Rectangle 72"/>
          <p:cNvSpPr/>
          <p:nvPr/>
        </p:nvSpPr>
        <p:spPr>
          <a:xfrm>
            <a:off x="624204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3" name="Rectangle 74"/>
          <p:cNvSpPr/>
          <p:nvPr/>
        </p:nvSpPr>
        <p:spPr>
          <a:xfrm>
            <a:off x="664776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4" name="Rectangle 76"/>
          <p:cNvSpPr/>
          <p:nvPr/>
        </p:nvSpPr>
        <p:spPr>
          <a:xfrm>
            <a:off x="705528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5" name="Rectangle 78"/>
          <p:cNvSpPr/>
          <p:nvPr/>
        </p:nvSpPr>
        <p:spPr>
          <a:xfrm>
            <a:off x="7461000" y="1959840"/>
            <a:ext cx="46440" cy="3146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506" name="Straight Arrow Connector 36"/>
          <p:cNvCxnSpPr>
            <a:stCxn id="494" idx="1"/>
          </p:cNvCxnSpPr>
          <p:nvPr/>
        </p:nvCxnSpPr>
        <p:spPr>
          <a:xfrm flipV="1">
            <a:off x="4180320" y="1424880"/>
            <a:ext cx="6480" cy="852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507" name="Text Box 67"/>
          <p:cNvSpPr/>
          <p:nvPr/>
        </p:nvSpPr>
        <p:spPr>
          <a:xfrm>
            <a:off x="6261840" y="1908000"/>
            <a:ext cx="458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Text Box 62"/>
          <p:cNvSpPr/>
          <p:nvPr/>
        </p:nvSpPr>
        <p:spPr>
          <a:xfrm>
            <a:off x="8358120" y="2291760"/>
            <a:ext cx="3279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Text Box 67"/>
          <p:cNvSpPr/>
          <p:nvPr/>
        </p:nvSpPr>
        <p:spPr>
          <a:xfrm>
            <a:off x="5025600" y="1943280"/>
            <a:ext cx="546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Text Box 67"/>
          <p:cNvSpPr/>
          <p:nvPr/>
        </p:nvSpPr>
        <p:spPr>
          <a:xfrm>
            <a:off x="5407200" y="1951920"/>
            <a:ext cx="546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Text Box 67"/>
          <p:cNvSpPr/>
          <p:nvPr/>
        </p:nvSpPr>
        <p:spPr>
          <a:xfrm>
            <a:off x="7412040" y="1928160"/>
            <a:ext cx="546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Line 49"/>
          <p:cNvSpPr/>
          <p:nvPr/>
        </p:nvSpPr>
        <p:spPr>
          <a:xfrm>
            <a:off x="472176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3" name="Line 50"/>
          <p:cNvSpPr/>
          <p:nvPr/>
        </p:nvSpPr>
        <p:spPr>
          <a:xfrm>
            <a:off x="512712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4" name="Line 51"/>
          <p:cNvSpPr/>
          <p:nvPr/>
        </p:nvSpPr>
        <p:spPr>
          <a:xfrm>
            <a:off x="553140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5" name="Line 52"/>
          <p:cNvSpPr/>
          <p:nvPr/>
        </p:nvSpPr>
        <p:spPr>
          <a:xfrm>
            <a:off x="593568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6" name="Line 53"/>
          <p:cNvSpPr/>
          <p:nvPr/>
        </p:nvSpPr>
        <p:spPr>
          <a:xfrm>
            <a:off x="633996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7" name="Line 54"/>
          <p:cNvSpPr/>
          <p:nvPr/>
        </p:nvSpPr>
        <p:spPr>
          <a:xfrm>
            <a:off x="674424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8" name="Line 55"/>
          <p:cNvSpPr/>
          <p:nvPr/>
        </p:nvSpPr>
        <p:spPr>
          <a:xfrm>
            <a:off x="714852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9" name="Line 56"/>
          <p:cNvSpPr/>
          <p:nvPr/>
        </p:nvSpPr>
        <p:spPr>
          <a:xfrm>
            <a:off x="755424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0" name="Line 57"/>
          <p:cNvSpPr/>
          <p:nvPr/>
        </p:nvSpPr>
        <p:spPr>
          <a:xfrm>
            <a:off x="7958160" y="5001480"/>
            <a:ext cx="360" cy="14004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1" name="Text Box 58"/>
          <p:cNvSpPr/>
          <p:nvPr/>
        </p:nvSpPr>
        <p:spPr>
          <a:xfrm>
            <a:off x="4376160" y="5071680"/>
            <a:ext cx="230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Text Box 59"/>
          <p:cNvSpPr/>
          <p:nvPr/>
        </p:nvSpPr>
        <p:spPr>
          <a:xfrm>
            <a:off x="4780440" y="5071680"/>
            <a:ext cx="230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 Box 60"/>
          <p:cNvSpPr/>
          <p:nvPr/>
        </p:nvSpPr>
        <p:spPr>
          <a:xfrm>
            <a:off x="5242320" y="5071680"/>
            <a:ext cx="2300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Text Box 61"/>
          <p:cNvSpPr/>
          <p:nvPr/>
        </p:nvSpPr>
        <p:spPr>
          <a:xfrm>
            <a:off x="5646600" y="5071680"/>
            <a:ext cx="2314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Text Box 62"/>
          <p:cNvSpPr/>
          <p:nvPr/>
        </p:nvSpPr>
        <p:spPr>
          <a:xfrm>
            <a:off x="7669080" y="5071680"/>
            <a:ext cx="326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Line 90"/>
          <p:cNvSpPr/>
          <p:nvPr/>
        </p:nvSpPr>
        <p:spPr>
          <a:xfrm>
            <a:off x="4240440" y="5053320"/>
            <a:ext cx="4217400" cy="360"/>
          </a:xfrm>
          <a:prstGeom prst="line">
            <a:avLst/>
          </a:prstGeom>
          <a:ln w="508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7" name="Rectangle 48"/>
          <p:cNvSpPr/>
          <p:nvPr/>
        </p:nvSpPr>
        <p:spPr>
          <a:xfrm>
            <a:off x="4673520" y="5046480"/>
            <a:ext cx="47520" cy="8737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8" name="Text Box 63"/>
          <p:cNvSpPr/>
          <p:nvPr/>
        </p:nvSpPr>
        <p:spPr>
          <a:xfrm>
            <a:off x="4683240" y="5640480"/>
            <a:ext cx="3891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Rectangle 65"/>
          <p:cNvSpPr/>
          <p:nvPr/>
        </p:nvSpPr>
        <p:spPr>
          <a:xfrm>
            <a:off x="791172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0" name="Rectangle 66"/>
          <p:cNvSpPr/>
          <p:nvPr/>
        </p:nvSpPr>
        <p:spPr>
          <a:xfrm>
            <a:off x="507924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1" name="Text Box 67"/>
          <p:cNvSpPr/>
          <p:nvPr/>
        </p:nvSpPr>
        <p:spPr>
          <a:xfrm>
            <a:off x="4666680" y="4784400"/>
            <a:ext cx="544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Rectangle 68"/>
          <p:cNvSpPr/>
          <p:nvPr/>
        </p:nvSpPr>
        <p:spPr>
          <a:xfrm>
            <a:off x="548460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3" name="Rectangle 70"/>
          <p:cNvSpPr/>
          <p:nvPr/>
        </p:nvSpPr>
        <p:spPr>
          <a:xfrm>
            <a:off x="588888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4" name="Rectangle 72"/>
          <p:cNvSpPr/>
          <p:nvPr/>
        </p:nvSpPr>
        <p:spPr>
          <a:xfrm>
            <a:off x="629316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5" name="Rectangle 74"/>
          <p:cNvSpPr/>
          <p:nvPr/>
        </p:nvSpPr>
        <p:spPr>
          <a:xfrm>
            <a:off x="669744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6" name="Rectangle 76"/>
          <p:cNvSpPr/>
          <p:nvPr/>
        </p:nvSpPr>
        <p:spPr>
          <a:xfrm>
            <a:off x="710316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37" name="Rectangle 78"/>
          <p:cNvSpPr/>
          <p:nvPr/>
        </p:nvSpPr>
        <p:spPr>
          <a:xfrm>
            <a:off x="7507440" y="4791600"/>
            <a:ext cx="46080" cy="25956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538" name="Straight Arrow Connector 148"/>
          <p:cNvCxnSpPr>
            <a:stCxn id="526" idx="1"/>
          </p:cNvCxnSpPr>
          <p:nvPr/>
        </p:nvCxnSpPr>
        <p:spPr>
          <a:xfrm flipV="1">
            <a:off x="4240440" y="4350600"/>
            <a:ext cx="6480" cy="70308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539" name="Text Box 67"/>
          <p:cNvSpPr/>
          <p:nvPr/>
        </p:nvSpPr>
        <p:spPr>
          <a:xfrm>
            <a:off x="6310800" y="4582800"/>
            <a:ext cx="456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Text Box 62"/>
          <p:cNvSpPr/>
          <p:nvPr/>
        </p:nvSpPr>
        <p:spPr>
          <a:xfrm>
            <a:off x="8400600" y="5065560"/>
            <a:ext cx="3265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Text Box 63"/>
          <p:cNvSpPr/>
          <p:nvPr/>
        </p:nvSpPr>
        <p:spPr>
          <a:xfrm>
            <a:off x="4221720" y="4060800"/>
            <a:ext cx="5385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Freeform 82"/>
          <p:cNvSpPr/>
          <p:nvPr/>
        </p:nvSpPr>
        <p:spPr>
          <a:xfrm flipH="1">
            <a:off x="4708800" y="4168800"/>
            <a:ext cx="3240000" cy="619920"/>
          </a:xfrm>
          <a:custGeom>
            <a:avLst/>
            <a:gdLst>
              <a:gd name="textAreaLeft" fmla="*/ -360 w 3240000"/>
              <a:gd name="textAreaRight" fmla="*/ 3240360 w 3240000"/>
              <a:gd name="textAreaTop" fmla="*/ 0 h 619920"/>
              <a:gd name="textAreaBottom" fmla="*/ 620640 h 6199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3" name="Freeform 83"/>
          <p:cNvSpPr/>
          <p:nvPr/>
        </p:nvSpPr>
        <p:spPr>
          <a:xfrm flipH="1">
            <a:off x="4708800" y="4237920"/>
            <a:ext cx="2865960" cy="550800"/>
          </a:xfrm>
          <a:custGeom>
            <a:avLst/>
            <a:gdLst>
              <a:gd name="textAreaLeft" fmla="*/ 360 w 2865960"/>
              <a:gd name="textAreaRight" fmla="*/ 2867040 w 2865960"/>
              <a:gd name="textAreaTop" fmla="*/ 0 h 550800"/>
              <a:gd name="textAreaBottom" fmla="*/ 551520 h 5508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4" name="Freeform 84"/>
          <p:cNvSpPr/>
          <p:nvPr/>
        </p:nvSpPr>
        <p:spPr>
          <a:xfrm flipH="1">
            <a:off x="4708800" y="4307040"/>
            <a:ext cx="2429640" cy="481680"/>
          </a:xfrm>
          <a:custGeom>
            <a:avLst/>
            <a:gdLst>
              <a:gd name="textAreaLeft" fmla="*/ 360 w 2429640"/>
              <a:gd name="textAreaRight" fmla="*/ 2430720 w 2429640"/>
              <a:gd name="textAreaTop" fmla="*/ 0 h 481680"/>
              <a:gd name="textAreaBottom" fmla="*/ 482400 h 4816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5" name="Freeform 85"/>
          <p:cNvSpPr/>
          <p:nvPr/>
        </p:nvSpPr>
        <p:spPr>
          <a:xfrm flipH="1">
            <a:off x="4708800" y="4375440"/>
            <a:ext cx="1993680" cy="413280"/>
          </a:xfrm>
          <a:custGeom>
            <a:avLst/>
            <a:gdLst>
              <a:gd name="textAreaLeft" fmla="*/ -360 w 1993680"/>
              <a:gd name="textAreaRight" fmla="*/ 1994040 w 1993680"/>
              <a:gd name="textAreaTop" fmla="*/ 0 h 413280"/>
              <a:gd name="textAreaBottom" fmla="*/ 414000 h 4132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6" name="Freeform 86"/>
          <p:cNvSpPr/>
          <p:nvPr/>
        </p:nvSpPr>
        <p:spPr>
          <a:xfrm flipH="1">
            <a:off x="4708800" y="4444560"/>
            <a:ext cx="1599840" cy="344160"/>
          </a:xfrm>
          <a:custGeom>
            <a:avLst/>
            <a:gdLst>
              <a:gd name="textAreaLeft" fmla="*/ -360 w 1599840"/>
              <a:gd name="textAreaRight" fmla="*/ 1600200 w 1599840"/>
              <a:gd name="textAreaTop" fmla="*/ 0 h 344160"/>
              <a:gd name="textAreaBottom" fmla="*/ 344880 h 3441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7" name="Freeform 87"/>
          <p:cNvSpPr/>
          <p:nvPr/>
        </p:nvSpPr>
        <p:spPr>
          <a:xfrm flipH="1">
            <a:off x="4708800" y="4513680"/>
            <a:ext cx="1195200" cy="275040"/>
          </a:xfrm>
          <a:custGeom>
            <a:avLst/>
            <a:gdLst>
              <a:gd name="textAreaLeft" fmla="*/ -360 w 1195200"/>
              <a:gd name="textAreaRight" fmla="*/ 1195560 w 1195200"/>
              <a:gd name="textAreaTop" fmla="*/ 0 h 275040"/>
              <a:gd name="textAreaBottom" fmla="*/ 275760 h 2750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8" name="Freeform 88"/>
          <p:cNvSpPr/>
          <p:nvPr/>
        </p:nvSpPr>
        <p:spPr>
          <a:xfrm flipH="1">
            <a:off x="4708800" y="4582800"/>
            <a:ext cx="789480" cy="205920"/>
          </a:xfrm>
          <a:custGeom>
            <a:avLst/>
            <a:gdLst>
              <a:gd name="textAreaLeft" fmla="*/ 360 w 789480"/>
              <a:gd name="textAreaRight" fmla="*/ 790560 w 789480"/>
              <a:gd name="textAreaTop" fmla="*/ 0 h 205920"/>
              <a:gd name="textAreaBottom" fmla="*/ 206640 h 2059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9" name="Freeform 89"/>
          <p:cNvSpPr/>
          <p:nvPr/>
        </p:nvSpPr>
        <p:spPr>
          <a:xfrm flipH="1">
            <a:off x="4708800" y="4657320"/>
            <a:ext cx="383760" cy="131400"/>
          </a:xfrm>
          <a:custGeom>
            <a:avLst/>
            <a:gdLst>
              <a:gd name="textAreaLeft" fmla="*/ -360 w 383760"/>
              <a:gd name="textAreaRight" fmla="*/ 384120 w 383760"/>
              <a:gd name="textAreaTop" fmla="*/ 0 h 131400"/>
              <a:gd name="textAreaBottom" fmla="*/ 132120 h 1314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0" name="Text Box 67"/>
          <p:cNvSpPr/>
          <p:nvPr/>
        </p:nvSpPr>
        <p:spPr>
          <a:xfrm>
            <a:off x="5082120" y="4778280"/>
            <a:ext cx="544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Text Box 67"/>
          <p:cNvSpPr/>
          <p:nvPr/>
        </p:nvSpPr>
        <p:spPr>
          <a:xfrm>
            <a:off x="5461920" y="4785480"/>
            <a:ext cx="544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 Box 67"/>
          <p:cNvSpPr/>
          <p:nvPr/>
        </p:nvSpPr>
        <p:spPr>
          <a:xfrm>
            <a:off x="7458480" y="4765680"/>
            <a:ext cx="5443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Rectangle 48"/>
          <p:cNvSpPr/>
          <p:nvPr/>
        </p:nvSpPr>
        <p:spPr>
          <a:xfrm>
            <a:off x="4674960" y="4158360"/>
            <a:ext cx="47520" cy="873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4" name="Rectangle 3"/>
          <p:cNvSpPr/>
          <p:nvPr/>
        </p:nvSpPr>
        <p:spPr>
          <a:xfrm>
            <a:off x="511560" y="1636560"/>
            <a:ext cx="3381120" cy="8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Ausgangssituation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Periode 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Positive Zahlungen in Perioden 1 bis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Rectangle 3"/>
          <p:cNvSpPr/>
          <p:nvPr/>
        </p:nvSpPr>
        <p:spPr>
          <a:xfrm>
            <a:off x="404640" y="4051080"/>
            <a:ext cx="3474000" cy="8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Zahlung auf Periode 0 diskontieren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Summe ist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Kapitalwert &gt; 0, lohnt sich die Investition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Kapitalwertmethode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58" name="Rectangle 3"/>
          <p:cNvSpPr/>
          <p:nvPr/>
        </p:nvSpPr>
        <p:spPr>
          <a:xfrm>
            <a:off x="816120" y="1750320"/>
            <a:ext cx="7869960" cy="22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(auch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Nettobarwert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oder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„Net Present Value“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eines Projekts bildet sich aus der Summe der diskontierten Cashflows aller betroffenen Periode ebenso die Anfangsinvestition: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Rectangle 2"/>
          <p:cNvSpPr/>
          <p:nvPr/>
        </p:nvSpPr>
        <p:spPr>
          <a:xfrm>
            <a:off x="531360" y="2949480"/>
            <a:ext cx="4595040" cy="957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Rectangle 3"/>
          <p:cNvSpPr/>
          <p:nvPr/>
        </p:nvSpPr>
        <p:spPr>
          <a:xfrm>
            <a:off x="5543280" y="2898720"/>
            <a:ext cx="3419280" cy="22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= Kapitalwert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= Erwarteter Cash-Flow in Periode 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Kalkulationszins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Kalkulatorische Projektlaufzeit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Rectangle 3"/>
          <p:cNvSpPr/>
          <p:nvPr/>
        </p:nvSpPr>
        <p:spPr>
          <a:xfrm>
            <a:off x="816120" y="4647960"/>
            <a:ext cx="7869960" cy="17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Ist der Kapitalwert positiv, so ist bei gegebenem Zinssatz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der Barwert der Einnahmen größer als der Barwert der Ausgaben.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Schlussfolgerung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Wenn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&gt; 0, lohnt sich die Investition.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&lt; 0, lieber mit einer Rendite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woanders investieren.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Vergleiche zwischen Investitionen, ein höherer NPV ist vorteilhafter.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Kapitalwertmethode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64" name="Rectangle 3"/>
          <p:cNvSpPr/>
          <p:nvPr/>
        </p:nvSpPr>
        <p:spPr>
          <a:xfrm>
            <a:off x="816120" y="1750320"/>
            <a:ext cx="7869960" cy="48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Investition ist absolut vorteilhaft, wenn Kapitalwert größer als null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= 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interner Zinsfuß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&gt; 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Investor erhält sein eingesetztes Kapital zurück und eine Verzinsung der ausstehenden Beträge, die den Kalkulationszinssatz übersteigen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&lt; 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Investition kann eine Verzinsung des eingesetzten Kapitals zum Kalkulationszinssatz nicht gewährleisten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Vergleich von Investitionsalternativen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Beispiel: Photovoltaikanlage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67" name="Rectangle 3"/>
          <p:cNvSpPr/>
          <p:nvPr/>
        </p:nvSpPr>
        <p:spPr>
          <a:xfrm>
            <a:off x="816120" y="1750320"/>
            <a:ext cx="78699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Unternehmen überlegt sich, ob es in eine Photovoltaik-Anlage auf dem Dach investiert. Die Kennzahlen: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8" name="Picture 1" descr=""/>
          <p:cNvPicPr/>
          <p:nvPr/>
        </p:nvPicPr>
        <p:blipFill>
          <a:blip r:embed="rId1"/>
          <a:stretch/>
        </p:blipFill>
        <p:spPr>
          <a:xfrm>
            <a:off x="4428000" y="2757600"/>
            <a:ext cx="4173120" cy="2477520"/>
          </a:xfrm>
          <a:prstGeom prst="rect">
            <a:avLst/>
          </a:prstGeom>
          <a:ln w="0">
            <a:noFill/>
          </a:ln>
        </p:spPr>
      </p:pic>
      <p:sp>
        <p:nvSpPr>
          <p:cNvPr id="569" name="Rectangle 3"/>
          <p:cNvSpPr/>
          <p:nvPr/>
        </p:nvSpPr>
        <p:spPr>
          <a:xfrm>
            <a:off x="731160" y="5402160"/>
            <a:ext cx="78699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Das Unternehmen kann sein Geld mit ähnlichem Risiko mit einer Rendite von 5% woanders anlegen.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Lohnt es sich in die Photovoltaik-Anlage zu investieren?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0" name="Table 11"/>
          <p:cNvGraphicFramePr/>
          <p:nvPr/>
        </p:nvGraphicFramePr>
        <p:xfrm>
          <a:off x="899640" y="2537640"/>
          <a:ext cx="3192120" cy="2778120"/>
        </p:xfrm>
        <a:graphic>
          <a:graphicData uri="http://schemas.openxmlformats.org/drawingml/2006/table">
            <a:tbl>
              <a:tblPr/>
              <a:tblGrid>
                <a:gridCol w="1945800"/>
                <a:gridCol w="1246680"/>
              </a:tblGrid>
              <a:tr h="3384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Größe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 kW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Spezifische Investitionskosten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800 €/kW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Betriebskosten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20 €/kW/a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Einspeisetarif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0,1 €/kWh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Volllaststunden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 h/a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Dauer der Vergütung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 Jahre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Beispiel: Photovoltaikanlage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Rectangle 3"/>
          <p:cNvSpPr/>
          <p:nvPr/>
        </p:nvSpPr>
        <p:spPr>
          <a:xfrm>
            <a:off x="816120" y="1750320"/>
            <a:ext cx="78699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Cash-Flows (Kosten und Erlöse) in €: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3" name="Table 2"/>
          <p:cNvGraphicFramePr/>
          <p:nvPr/>
        </p:nvGraphicFramePr>
        <p:xfrm>
          <a:off x="899640" y="2205000"/>
          <a:ext cx="7295400" cy="2446560"/>
        </p:xfrm>
        <a:graphic>
          <a:graphicData uri="http://schemas.openxmlformats.org/drawingml/2006/table">
            <a:tbl>
              <a:tblPr/>
              <a:tblGrid>
                <a:gridCol w="2232000"/>
                <a:gridCol w="936000"/>
                <a:gridCol w="864000"/>
                <a:gridCol w="864000"/>
                <a:gridCol w="936000"/>
                <a:gridCol w="504000"/>
                <a:gridCol w="9597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 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1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2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3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…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T = 20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Investitionskosten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Umsatzerlöse p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Q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Cash-Flow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CF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-80.000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92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Diskontierungsfaktor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4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5"/>
                      <a:stretch/>
                    </a:blipFill>
                  </a:tcPr>
                </a:tc>
              </a:tr>
            </a:tbl>
          </a:graphicData>
        </a:graphic>
      </p:graphicFrame>
      <p:sp>
        <p:nvSpPr>
          <p:cNvPr id="574" name="Rectangle 3"/>
          <p:cNvSpPr/>
          <p:nvPr/>
        </p:nvSpPr>
        <p:spPr>
          <a:xfrm>
            <a:off x="816120" y="4869000"/>
            <a:ext cx="7869960" cy="59796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5" name="" descr=""/>
          <p:cNvPicPr/>
          <p:nvPr/>
        </p:nvPicPr>
        <p:blipFill>
          <a:blip r:embed="rId7"/>
          <a:stretch/>
        </p:blipFill>
        <p:spPr>
          <a:xfrm>
            <a:off x="816120" y="2118600"/>
            <a:ext cx="7528320" cy="2561400"/>
          </a:xfrm>
          <a:prstGeom prst="rect">
            <a:avLst/>
          </a:prstGeom>
          <a:ln w="0">
            <a:noFill/>
          </a:ln>
        </p:spPr>
      </p:pic>
      <p:sp>
        <p:nvSpPr>
          <p:cNvPr id="576" name="Rectangle 21"/>
          <p:cNvSpPr/>
          <p:nvPr/>
        </p:nvSpPr>
        <p:spPr>
          <a:xfrm>
            <a:off x="720000" y="5940000"/>
            <a:ext cx="78699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  <a:ea typeface="Noto Sans CJK SC"/>
              </a:rPr>
              <a:t>Schlussfolgerung: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Es lohnt sich in die Photovoltaik-Anlage zu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investieren!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Rectangle 22"/>
          <p:cNvSpPr/>
          <p:nvPr/>
        </p:nvSpPr>
        <p:spPr>
          <a:xfrm>
            <a:off x="2210040" y="5580000"/>
            <a:ext cx="78699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= - 80.000 + 8.000 ∙ 12,5 = 19.698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Beispiel: Photovoltaikanlage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Rectangle 3"/>
          <p:cNvSpPr/>
          <p:nvPr/>
        </p:nvSpPr>
        <p:spPr>
          <a:xfrm>
            <a:off x="841320" y="3861000"/>
            <a:ext cx="78699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Schlussfolgerung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Es lohnt sich nicht mehr in die Photovoltaik-Anlage zu investieren.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Rectangle 25"/>
          <p:cNvSpPr/>
          <p:nvPr/>
        </p:nvSpPr>
        <p:spPr>
          <a:xfrm>
            <a:off x="900000" y="1800000"/>
            <a:ext cx="786996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Vorsicht!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Rechnung ist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gegenüber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Änderung des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Zinssatzes sehr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sensibel, z.B. mit i =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0,08: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NPV = −80.000 +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8.000 ∙ 9,8 = −1.454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Rentenbarwertfaktor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Rectangle 3"/>
          <p:cNvSpPr/>
          <p:nvPr/>
        </p:nvSpPr>
        <p:spPr>
          <a:xfrm>
            <a:off x="511560" y="1636560"/>
            <a:ext cx="8407440" cy="5979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Rectangle 4"/>
          <p:cNvSpPr/>
          <p:nvPr/>
        </p:nvSpPr>
        <p:spPr>
          <a:xfrm>
            <a:off x="531360" y="2949480"/>
            <a:ext cx="7856280" cy="957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Rectangle 6"/>
          <p:cNvSpPr/>
          <p:nvPr/>
        </p:nvSpPr>
        <p:spPr>
          <a:xfrm>
            <a:off x="107640" y="4349520"/>
            <a:ext cx="4607640" cy="4129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Rectangle 7"/>
          <p:cNvSpPr/>
          <p:nvPr/>
        </p:nvSpPr>
        <p:spPr>
          <a:xfrm>
            <a:off x="4078440" y="4077000"/>
            <a:ext cx="4607640" cy="9572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Rectangle 9"/>
          <p:cNvSpPr/>
          <p:nvPr/>
        </p:nvSpPr>
        <p:spPr>
          <a:xfrm>
            <a:off x="874440" y="5373360"/>
            <a:ext cx="7811640" cy="99036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Rentenbarwertfaktor: Formel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Rectangle 3"/>
          <p:cNvSpPr/>
          <p:nvPr/>
        </p:nvSpPr>
        <p:spPr>
          <a:xfrm>
            <a:off x="511560" y="1636560"/>
            <a:ext cx="701208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Geometrische Reihe: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Rectangle 7"/>
          <p:cNvSpPr/>
          <p:nvPr/>
        </p:nvSpPr>
        <p:spPr>
          <a:xfrm>
            <a:off x="0" y="3573000"/>
            <a:ext cx="9143280" cy="34894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Rectangle 3"/>
          <p:cNvSpPr/>
          <p:nvPr/>
        </p:nvSpPr>
        <p:spPr>
          <a:xfrm>
            <a:off x="1908000" y="2074680"/>
            <a:ext cx="2328840" cy="9745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Rectangle 3"/>
          <p:cNvSpPr/>
          <p:nvPr/>
        </p:nvSpPr>
        <p:spPr>
          <a:xfrm>
            <a:off x="4500000" y="1793160"/>
            <a:ext cx="3311640" cy="21016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TextBox 1"/>
          <p:cNvSpPr/>
          <p:nvPr/>
        </p:nvSpPr>
        <p:spPr>
          <a:xfrm>
            <a:off x="511560" y="2982960"/>
            <a:ext cx="2403360" cy="6166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Rentenbarwertfaktor: Tabelle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4" name="Group 709"/>
          <p:cNvGrpSpPr/>
          <p:nvPr/>
        </p:nvGrpSpPr>
        <p:grpSpPr>
          <a:xfrm>
            <a:off x="1143000" y="1563840"/>
            <a:ext cx="7524720" cy="4809240"/>
            <a:chOff x="1143000" y="1563840"/>
            <a:chExt cx="7524720" cy="4809240"/>
          </a:xfrm>
        </p:grpSpPr>
        <p:sp>
          <p:nvSpPr>
            <p:cNvPr id="595" name="Rectangle 8"/>
            <p:cNvSpPr/>
            <p:nvPr/>
          </p:nvSpPr>
          <p:spPr>
            <a:xfrm>
              <a:off x="1276200" y="1806480"/>
              <a:ext cx="3729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Jahre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6" name="Rectangle 9"/>
            <p:cNvSpPr/>
            <p:nvPr/>
          </p:nvSpPr>
          <p:spPr>
            <a:xfrm>
              <a:off x="212256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7" name="Rectangle 10"/>
            <p:cNvSpPr/>
            <p:nvPr/>
          </p:nvSpPr>
          <p:spPr>
            <a:xfrm>
              <a:off x="281160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8" name="Rectangle 11"/>
            <p:cNvSpPr/>
            <p:nvPr/>
          </p:nvSpPr>
          <p:spPr>
            <a:xfrm>
              <a:off x="350208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9" name="Rectangle 12"/>
            <p:cNvSpPr/>
            <p:nvPr/>
          </p:nvSpPr>
          <p:spPr>
            <a:xfrm>
              <a:off x="419112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0" name="Rectangle 13"/>
            <p:cNvSpPr/>
            <p:nvPr/>
          </p:nvSpPr>
          <p:spPr>
            <a:xfrm>
              <a:off x="487980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1" name="Rectangle 14"/>
            <p:cNvSpPr/>
            <p:nvPr/>
          </p:nvSpPr>
          <p:spPr>
            <a:xfrm>
              <a:off x="556884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Rectangle 15"/>
            <p:cNvSpPr/>
            <p:nvPr/>
          </p:nvSpPr>
          <p:spPr>
            <a:xfrm>
              <a:off x="625788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3" name="Rectangle 16"/>
            <p:cNvSpPr/>
            <p:nvPr/>
          </p:nvSpPr>
          <p:spPr>
            <a:xfrm>
              <a:off x="694692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4" name="Rectangle 17"/>
            <p:cNvSpPr/>
            <p:nvPr/>
          </p:nvSpPr>
          <p:spPr>
            <a:xfrm>
              <a:off x="7635960" y="178272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5" name="Rectangle 18"/>
            <p:cNvSpPr/>
            <p:nvPr/>
          </p:nvSpPr>
          <p:spPr>
            <a:xfrm>
              <a:off x="8246520" y="1782720"/>
              <a:ext cx="2725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Rectangle 19"/>
            <p:cNvSpPr/>
            <p:nvPr/>
          </p:nvSpPr>
          <p:spPr>
            <a:xfrm>
              <a:off x="1424160" y="206532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7" name="Rectangle 20"/>
            <p:cNvSpPr/>
            <p:nvPr/>
          </p:nvSpPr>
          <p:spPr>
            <a:xfrm>
              <a:off x="204732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8" name="Rectangle 23"/>
            <p:cNvSpPr/>
            <p:nvPr/>
          </p:nvSpPr>
          <p:spPr>
            <a:xfrm>
              <a:off x="273600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0.966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9" name="Rectangle 26"/>
            <p:cNvSpPr/>
            <p:nvPr/>
          </p:nvSpPr>
          <p:spPr>
            <a:xfrm>
              <a:off x="342504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0" name="Rectangle 29"/>
            <p:cNvSpPr/>
            <p:nvPr/>
          </p:nvSpPr>
          <p:spPr>
            <a:xfrm>
              <a:off x="411408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Rectangle 32"/>
            <p:cNvSpPr/>
            <p:nvPr/>
          </p:nvSpPr>
          <p:spPr>
            <a:xfrm>
              <a:off x="480456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2" name="Rectangle 35"/>
            <p:cNvSpPr/>
            <p:nvPr/>
          </p:nvSpPr>
          <p:spPr>
            <a:xfrm>
              <a:off x="549360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Rectangle 38"/>
            <p:cNvSpPr/>
            <p:nvPr/>
          </p:nvSpPr>
          <p:spPr>
            <a:xfrm>
              <a:off x="618264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Rectangle 41"/>
            <p:cNvSpPr/>
            <p:nvPr/>
          </p:nvSpPr>
          <p:spPr>
            <a:xfrm>
              <a:off x="687168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Rectangle 44"/>
            <p:cNvSpPr/>
            <p:nvPr/>
          </p:nvSpPr>
          <p:spPr>
            <a:xfrm>
              <a:off x="756072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Rectangle 47"/>
            <p:cNvSpPr/>
            <p:nvPr/>
          </p:nvSpPr>
          <p:spPr>
            <a:xfrm>
              <a:off x="8249400" y="2065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Rectangle 50"/>
            <p:cNvSpPr/>
            <p:nvPr/>
          </p:nvSpPr>
          <p:spPr>
            <a:xfrm>
              <a:off x="1424160" y="225252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Rectangle 51"/>
            <p:cNvSpPr/>
            <p:nvPr/>
          </p:nvSpPr>
          <p:spPr>
            <a:xfrm>
              <a:off x="204732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1.913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Rectangle 54"/>
            <p:cNvSpPr/>
            <p:nvPr/>
          </p:nvSpPr>
          <p:spPr>
            <a:xfrm>
              <a:off x="273600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1.900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Rectangle 57"/>
            <p:cNvSpPr/>
            <p:nvPr/>
          </p:nvSpPr>
          <p:spPr>
            <a:xfrm>
              <a:off x="342504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Rectangle 60"/>
            <p:cNvSpPr/>
            <p:nvPr/>
          </p:nvSpPr>
          <p:spPr>
            <a:xfrm>
              <a:off x="411408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Rectangle 63"/>
            <p:cNvSpPr/>
            <p:nvPr/>
          </p:nvSpPr>
          <p:spPr>
            <a:xfrm>
              <a:off x="480456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Rectangle 66"/>
            <p:cNvSpPr/>
            <p:nvPr/>
          </p:nvSpPr>
          <p:spPr>
            <a:xfrm>
              <a:off x="549360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Rectangle 69"/>
            <p:cNvSpPr/>
            <p:nvPr/>
          </p:nvSpPr>
          <p:spPr>
            <a:xfrm>
              <a:off x="618264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Rectangle 72"/>
            <p:cNvSpPr/>
            <p:nvPr/>
          </p:nvSpPr>
          <p:spPr>
            <a:xfrm>
              <a:off x="687168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Rectangle 75"/>
            <p:cNvSpPr/>
            <p:nvPr/>
          </p:nvSpPr>
          <p:spPr>
            <a:xfrm>
              <a:off x="756072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Rectangle 78"/>
            <p:cNvSpPr/>
            <p:nvPr/>
          </p:nvSpPr>
          <p:spPr>
            <a:xfrm>
              <a:off x="8249400" y="22525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Rectangle 81"/>
            <p:cNvSpPr/>
            <p:nvPr/>
          </p:nvSpPr>
          <p:spPr>
            <a:xfrm>
              <a:off x="1424160" y="24400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Rectangle 82"/>
            <p:cNvSpPr/>
            <p:nvPr/>
          </p:nvSpPr>
          <p:spPr>
            <a:xfrm>
              <a:off x="204732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2.829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Rectangle 85"/>
            <p:cNvSpPr/>
            <p:nvPr/>
          </p:nvSpPr>
          <p:spPr>
            <a:xfrm>
              <a:off x="273600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2.802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Rectangle 88"/>
            <p:cNvSpPr/>
            <p:nvPr/>
          </p:nvSpPr>
          <p:spPr>
            <a:xfrm>
              <a:off x="342504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Rectangle 91"/>
            <p:cNvSpPr/>
            <p:nvPr/>
          </p:nvSpPr>
          <p:spPr>
            <a:xfrm>
              <a:off x="411408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Rectangle 94"/>
            <p:cNvSpPr/>
            <p:nvPr/>
          </p:nvSpPr>
          <p:spPr>
            <a:xfrm>
              <a:off x="480456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Rectangle 97"/>
            <p:cNvSpPr/>
            <p:nvPr/>
          </p:nvSpPr>
          <p:spPr>
            <a:xfrm>
              <a:off x="549360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2.673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Rectangle 100"/>
            <p:cNvSpPr/>
            <p:nvPr/>
          </p:nvSpPr>
          <p:spPr>
            <a:xfrm>
              <a:off x="618264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2.624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Rectangle 103"/>
            <p:cNvSpPr/>
            <p:nvPr/>
          </p:nvSpPr>
          <p:spPr>
            <a:xfrm>
              <a:off x="687168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2.577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Rectangle 106"/>
            <p:cNvSpPr/>
            <p:nvPr/>
          </p:nvSpPr>
          <p:spPr>
            <a:xfrm>
              <a:off x="756072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2.531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Rectangle 109"/>
            <p:cNvSpPr/>
            <p:nvPr/>
          </p:nvSpPr>
          <p:spPr>
            <a:xfrm>
              <a:off x="8249400" y="2440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Rectangle 112"/>
            <p:cNvSpPr/>
            <p:nvPr/>
          </p:nvSpPr>
          <p:spPr>
            <a:xfrm>
              <a:off x="1424160" y="26272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Rectangle 113"/>
            <p:cNvSpPr/>
            <p:nvPr/>
          </p:nvSpPr>
          <p:spPr>
            <a:xfrm>
              <a:off x="204732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3.717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Rectangle 116"/>
            <p:cNvSpPr/>
            <p:nvPr/>
          </p:nvSpPr>
          <p:spPr>
            <a:xfrm>
              <a:off x="273600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3.673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Rectangle 119"/>
            <p:cNvSpPr/>
            <p:nvPr/>
          </p:nvSpPr>
          <p:spPr>
            <a:xfrm>
              <a:off x="342504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3.630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Rectangle 122"/>
            <p:cNvSpPr/>
            <p:nvPr/>
          </p:nvSpPr>
          <p:spPr>
            <a:xfrm>
              <a:off x="411408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Rectangle 125"/>
            <p:cNvSpPr/>
            <p:nvPr/>
          </p:nvSpPr>
          <p:spPr>
            <a:xfrm>
              <a:off x="480456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3.546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Rectangle 128"/>
            <p:cNvSpPr/>
            <p:nvPr/>
          </p:nvSpPr>
          <p:spPr>
            <a:xfrm>
              <a:off x="549360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3.465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Rectangle 131"/>
            <p:cNvSpPr/>
            <p:nvPr/>
          </p:nvSpPr>
          <p:spPr>
            <a:xfrm>
              <a:off x="618264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3.387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Rectangle 134"/>
            <p:cNvSpPr/>
            <p:nvPr/>
          </p:nvSpPr>
          <p:spPr>
            <a:xfrm>
              <a:off x="687168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3.312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Rectangle 137"/>
            <p:cNvSpPr/>
            <p:nvPr/>
          </p:nvSpPr>
          <p:spPr>
            <a:xfrm>
              <a:off x="756072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3.240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Rectangle 140"/>
            <p:cNvSpPr/>
            <p:nvPr/>
          </p:nvSpPr>
          <p:spPr>
            <a:xfrm>
              <a:off x="8249400" y="2627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3.170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Rectangle 143"/>
            <p:cNvSpPr/>
            <p:nvPr/>
          </p:nvSpPr>
          <p:spPr>
            <a:xfrm>
              <a:off x="1424160" y="28144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Rectangle 144"/>
            <p:cNvSpPr/>
            <p:nvPr/>
          </p:nvSpPr>
          <p:spPr>
            <a:xfrm>
              <a:off x="204732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Rectangle 147"/>
            <p:cNvSpPr/>
            <p:nvPr/>
          </p:nvSpPr>
          <p:spPr>
            <a:xfrm>
              <a:off x="273600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Rectangle 150"/>
            <p:cNvSpPr/>
            <p:nvPr/>
          </p:nvSpPr>
          <p:spPr>
            <a:xfrm>
              <a:off x="342504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4.452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Rectangle 153"/>
            <p:cNvSpPr/>
            <p:nvPr/>
          </p:nvSpPr>
          <p:spPr>
            <a:xfrm>
              <a:off x="411408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Rectangle 156"/>
            <p:cNvSpPr/>
            <p:nvPr/>
          </p:nvSpPr>
          <p:spPr>
            <a:xfrm>
              <a:off x="480456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Rectangle 159"/>
            <p:cNvSpPr/>
            <p:nvPr/>
          </p:nvSpPr>
          <p:spPr>
            <a:xfrm>
              <a:off x="549360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4.212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Rectangle 162"/>
            <p:cNvSpPr/>
            <p:nvPr/>
          </p:nvSpPr>
          <p:spPr>
            <a:xfrm>
              <a:off x="618264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Rectangle 165"/>
            <p:cNvSpPr/>
            <p:nvPr/>
          </p:nvSpPr>
          <p:spPr>
            <a:xfrm>
              <a:off x="687168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3.993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Rectangle 168"/>
            <p:cNvSpPr/>
            <p:nvPr/>
          </p:nvSpPr>
          <p:spPr>
            <a:xfrm>
              <a:off x="756072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3.890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Rectangle 171"/>
            <p:cNvSpPr/>
            <p:nvPr/>
          </p:nvSpPr>
          <p:spPr>
            <a:xfrm>
              <a:off x="8249400" y="28144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3.791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Rectangle 174"/>
            <p:cNvSpPr/>
            <p:nvPr/>
          </p:nvSpPr>
          <p:spPr>
            <a:xfrm>
              <a:off x="1424160" y="307332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Rectangle 175"/>
            <p:cNvSpPr/>
            <p:nvPr/>
          </p:nvSpPr>
          <p:spPr>
            <a:xfrm>
              <a:off x="204732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5.417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Rectangle 178"/>
            <p:cNvSpPr/>
            <p:nvPr/>
          </p:nvSpPr>
          <p:spPr>
            <a:xfrm>
              <a:off x="273600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Rectangle 181"/>
            <p:cNvSpPr/>
            <p:nvPr/>
          </p:nvSpPr>
          <p:spPr>
            <a:xfrm>
              <a:off x="342504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5.242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Rectangle 184"/>
            <p:cNvSpPr/>
            <p:nvPr/>
          </p:nvSpPr>
          <p:spPr>
            <a:xfrm>
              <a:off x="411408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5.158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Rectangle 187"/>
            <p:cNvSpPr/>
            <p:nvPr/>
          </p:nvSpPr>
          <p:spPr>
            <a:xfrm>
              <a:off x="480456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5.076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Rectangle 190"/>
            <p:cNvSpPr/>
            <p:nvPr/>
          </p:nvSpPr>
          <p:spPr>
            <a:xfrm>
              <a:off x="549360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4.917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Rectangle 193"/>
            <p:cNvSpPr/>
            <p:nvPr/>
          </p:nvSpPr>
          <p:spPr>
            <a:xfrm>
              <a:off x="618264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4.767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Rectangle 196"/>
            <p:cNvSpPr/>
            <p:nvPr/>
          </p:nvSpPr>
          <p:spPr>
            <a:xfrm>
              <a:off x="687168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4.623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Rectangle 199"/>
            <p:cNvSpPr/>
            <p:nvPr/>
          </p:nvSpPr>
          <p:spPr>
            <a:xfrm>
              <a:off x="756072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4.486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Rectangle 202"/>
            <p:cNvSpPr/>
            <p:nvPr/>
          </p:nvSpPr>
          <p:spPr>
            <a:xfrm>
              <a:off x="8249400" y="3073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Rectangle 205"/>
            <p:cNvSpPr/>
            <p:nvPr/>
          </p:nvSpPr>
          <p:spPr>
            <a:xfrm>
              <a:off x="1424160" y="32608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Rectangle 206"/>
            <p:cNvSpPr/>
            <p:nvPr/>
          </p:nvSpPr>
          <p:spPr>
            <a:xfrm>
              <a:off x="204732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Rectangle 210"/>
            <p:cNvSpPr/>
            <p:nvPr/>
          </p:nvSpPr>
          <p:spPr>
            <a:xfrm>
              <a:off x="2738880" y="326088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6.115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Rectangle 213"/>
            <p:cNvSpPr/>
            <p:nvPr/>
          </p:nvSpPr>
          <p:spPr>
            <a:xfrm>
              <a:off x="342504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Rectangle 216"/>
            <p:cNvSpPr/>
            <p:nvPr/>
          </p:nvSpPr>
          <p:spPr>
            <a:xfrm>
              <a:off x="411408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5.893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Rectangle 219"/>
            <p:cNvSpPr/>
            <p:nvPr/>
          </p:nvSpPr>
          <p:spPr>
            <a:xfrm>
              <a:off x="480456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Rectangle 222"/>
            <p:cNvSpPr/>
            <p:nvPr/>
          </p:nvSpPr>
          <p:spPr>
            <a:xfrm>
              <a:off x="549360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5.582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Rectangle 225"/>
            <p:cNvSpPr/>
            <p:nvPr/>
          </p:nvSpPr>
          <p:spPr>
            <a:xfrm>
              <a:off x="618264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Rectangle 228"/>
            <p:cNvSpPr/>
            <p:nvPr/>
          </p:nvSpPr>
          <p:spPr>
            <a:xfrm>
              <a:off x="687168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5.206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Rectangle 231"/>
            <p:cNvSpPr/>
            <p:nvPr/>
          </p:nvSpPr>
          <p:spPr>
            <a:xfrm>
              <a:off x="756072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Rectangle 234"/>
            <p:cNvSpPr/>
            <p:nvPr/>
          </p:nvSpPr>
          <p:spPr>
            <a:xfrm>
              <a:off x="8249400" y="3260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4.868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Rectangle 237"/>
            <p:cNvSpPr/>
            <p:nvPr/>
          </p:nvSpPr>
          <p:spPr>
            <a:xfrm>
              <a:off x="1424160" y="34480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Rectangle 238"/>
            <p:cNvSpPr/>
            <p:nvPr/>
          </p:nvSpPr>
          <p:spPr>
            <a:xfrm>
              <a:off x="204732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Rectangle 241"/>
            <p:cNvSpPr/>
            <p:nvPr/>
          </p:nvSpPr>
          <p:spPr>
            <a:xfrm>
              <a:off x="273600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Rectangle 244"/>
            <p:cNvSpPr/>
            <p:nvPr/>
          </p:nvSpPr>
          <p:spPr>
            <a:xfrm>
              <a:off x="342504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6.733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Rectangle 247"/>
            <p:cNvSpPr/>
            <p:nvPr/>
          </p:nvSpPr>
          <p:spPr>
            <a:xfrm>
              <a:off x="411408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6.596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Rectangle 250"/>
            <p:cNvSpPr/>
            <p:nvPr/>
          </p:nvSpPr>
          <p:spPr>
            <a:xfrm>
              <a:off x="480456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Rectangle 253"/>
            <p:cNvSpPr/>
            <p:nvPr/>
          </p:nvSpPr>
          <p:spPr>
            <a:xfrm>
              <a:off x="549360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Rectangle 256"/>
            <p:cNvSpPr/>
            <p:nvPr/>
          </p:nvSpPr>
          <p:spPr>
            <a:xfrm>
              <a:off x="618264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5.971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Rectangle 259"/>
            <p:cNvSpPr/>
            <p:nvPr/>
          </p:nvSpPr>
          <p:spPr>
            <a:xfrm>
              <a:off x="687168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Rectangle 262"/>
            <p:cNvSpPr/>
            <p:nvPr/>
          </p:nvSpPr>
          <p:spPr>
            <a:xfrm>
              <a:off x="756072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5.535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Rectangle 265"/>
            <p:cNvSpPr/>
            <p:nvPr/>
          </p:nvSpPr>
          <p:spPr>
            <a:xfrm>
              <a:off x="8249400" y="3448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Rectangle 268"/>
            <p:cNvSpPr/>
            <p:nvPr/>
          </p:nvSpPr>
          <p:spPr>
            <a:xfrm>
              <a:off x="1424160" y="363528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Rectangle 269"/>
            <p:cNvSpPr/>
            <p:nvPr/>
          </p:nvSpPr>
          <p:spPr>
            <a:xfrm>
              <a:off x="204732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Rectangle 272"/>
            <p:cNvSpPr/>
            <p:nvPr/>
          </p:nvSpPr>
          <p:spPr>
            <a:xfrm>
              <a:off x="273600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7.608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Rectangle 275"/>
            <p:cNvSpPr/>
            <p:nvPr/>
          </p:nvSpPr>
          <p:spPr>
            <a:xfrm>
              <a:off x="342504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Rectangle 278"/>
            <p:cNvSpPr/>
            <p:nvPr/>
          </p:nvSpPr>
          <p:spPr>
            <a:xfrm>
              <a:off x="411408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7.269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Rectangle 281"/>
            <p:cNvSpPr/>
            <p:nvPr/>
          </p:nvSpPr>
          <p:spPr>
            <a:xfrm>
              <a:off x="480456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Rectangle 284"/>
            <p:cNvSpPr/>
            <p:nvPr/>
          </p:nvSpPr>
          <p:spPr>
            <a:xfrm>
              <a:off x="549360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1" name="Rectangle 287"/>
            <p:cNvSpPr/>
            <p:nvPr/>
          </p:nvSpPr>
          <p:spPr>
            <a:xfrm>
              <a:off x="618264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6.515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Rectangle 290"/>
            <p:cNvSpPr/>
            <p:nvPr/>
          </p:nvSpPr>
          <p:spPr>
            <a:xfrm>
              <a:off x="687168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Rectangle 293"/>
            <p:cNvSpPr/>
            <p:nvPr/>
          </p:nvSpPr>
          <p:spPr>
            <a:xfrm>
              <a:off x="756072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5.995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Rectangle 296"/>
            <p:cNvSpPr/>
            <p:nvPr/>
          </p:nvSpPr>
          <p:spPr>
            <a:xfrm>
              <a:off x="8249400" y="3635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Rectangle 299"/>
            <p:cNvSpPr/>
            <p:nvPr/>
          </p:nvSpPr>
          <p:spPr>
            <a:xfrm>
              <a:off x="1386000" y="38228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Rectangle 300"/>
            <p:cNvSpPr/>
            <p:nvPr/>
          </p:nvSpPr>
          <p:spPr>
            <a:xfrm>
              <a:off x="204732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Rectangle 303"/>
            <p:cNvSpPr/>
            <p:nvPr/>
          </p:nvSpPr>
          <p:spPr>
            <a:xfrm>
              <a:off x="273600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Rectangle 306"/>
            <p:cNvSpPr/>
            <p:nvPr/>
          </p:nvSpPr>
          <p:spPr>
            <a:xfrm>
              <a:off x="3431880" y="3822840"/>
              <a:ext cx="3358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8.111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Rectangle 309"/>
            <p:cNvSpPr/>
            <p:nvPr/>
          </p:nvSpPr>
          <p:spPr>
            <a:xfrm>
              <a:off x="411408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Rectangle 312"/>
            <p:cNvSpPr/>
            <p:nvPr/>
          </p:nvSpPr>
          <p:spPr>
            <a:xfrm>
              <a:off x="480456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7.722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Rectangle 315"/>
            <p:cNvSpPr/>
            <p:nvPr/>
          </p:nvSpPr>
          <p:spPr>
            <a:xfrm>
              <a:off x="549360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7.360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Rectangle 318"/>
            <p:cNvSpPr/>
            <p:nvPr/>
          </p:nvSpPr>
          <p:spPr>
            <a:xfrm>
              <a:off x="618264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Rectangle 321"/>
            <p:cNvSpPr/>
            <p:nvPr/>
          </p:nvSpPr>
          <p:spPr>
            <a:xfrm>
              <a:off x="687168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6.710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Rectangle 324"/>
            <p:cNvSpPr/>
            <p:nvPr/>
          </p:nvSpPr>
          <p:spPr>
            <a:xfrm>
              <a:off x="756072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Rectangle 327"/>
            <p:cNvSpPr/>
            <p:nvPr/>
          </p:nvSpPr>
          <p:spPr>
            <a:xfrm>
              <a:off x="8249400" y="3822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6.145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Rectangle 330"/>
            <p:cNvSpPr/>
            <p:nvPr/>
          </p:nvSpPr>
          <p:spPr>
            <a:xfrm>
              <a:off x="1388880" y="4081320"/>
              <a:ext cx="1486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Rectangle 331"/>
            <p:cNvSpPr/>
            <p:nvPr/>
          </p:nvSpPr>
          <p:spPr>
            <a:xfrm>
              <a:off x="204732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9.253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Rectangle 334"/>
            <p:cNvSpPr/>
            <p:nvPr/>
          </p:nvSpPr>
          <p:spPr>
            <a:xfrm>
              <a:off x="273600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Rectangle 337"/>
            <p:cNvSpPr/>
            <p:nvPr/>
          </p:nvSpPr>
          <p:spPr>
            <a:xfrm>
              <a:off x="342504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8.760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Rectangle 340"/>
            <p:cNvSpPr/>
            <p:nvPr/>
          </p:nvSpPr>
          <p:spPr>
            <a:xfrm>
              <a:off x="411408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Rectangle 343"/>
            <p:cNvSpPr/>
            <p:nvPr/>
          </p:nvSpPr>
          <p:spPr>
            <a:xfrm>
              <a:off x="480456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Rectangle 346"/>
            <p:cNvSpPr/>
            <p:nvPr/>
          </p:nvSpPr>
          <p:spPr>
            <a:xfrm>
              <a:off x="549360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7.887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Rectangle 349"/>
            <p:cNvSpPr/>
            <p:nvPr/>
          </p:nvSpPr>
          <p:spPr>
            <a:xfrm>
              <a:off x="618264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Rectangle 352"/>
            <p:cNvSpPr/>
            <p:nvPr/>
          </p:nvSpPr>
          <p:spPr>
            <a:xfrm>
              <a:off x="687168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7.139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Rectangle 355"/>
            <p:cNvSpPr/>
            <p:nvPr/>
          </p:nvSpPr>
          <p:spPr>
            <a:xfrm>
              <a:off x="756072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6.805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Rectangle 358"/>
            <p:cNvSpPr/>
            <p:nvPr/>
          </p:nvSpPr>
          <p:spPr>
            <a:xfrm>
              <a:off x="8249400" y="40813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Rectangle 361"/>
            <p:cNvSpPr/>
            <p:nvPr/>
          </p:nvSpPr>
          <p:spPr>
            <a:xfrm>
              <a:off x="1386000" y="42688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Rectangle 362"/>
            <p:cNvSpPr/>
            <p:nvPr/>
          </p:nvSpPr>
          <p:spPr>
            <a:xfrm>
              <a:off x="204732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Rectangle 365"/>
            <p:cNvSpPr/>
            <p:nvPr/>
          </p:nvSpPr>
          <p:spPr>
            <a:xfrm>
              <a:off x="273600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Rectangle 368"/>
            <p:cNvSpPr/>
            <p:nvPr/>
          </p:nvSpPr>
          <p:spPr>
            <a:xfrm>
              <a:off x="342504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9.385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Rectangle 371"/>
            <p:cNvSpPr/>
            <p:nvPr/>
          </p:nvSpPr>
          <p:spPr>
            <a:xfrm>
              <a:off x="4116960" y="426888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Rectangle 374"/>
            <p:cNvSpPr/>
            <p:nvPr/>
          </p:nvSpPr>
          <p:spPr>
            <a:xfrm>
              <a:off x="480456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8.863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Rectangle 377"/>
            <p:cNvSpPr/>
            <p:nvPr/>
          </p:nvSpPr>
          <p:spPr>
            <a:xfrm>
              <a:off x="549360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Rectangle 380"/>
            <p:cNvSpPr/>
            <p:nvPr/>
          </p:nvSpPr>
          <p:spPr>
            <a:xfrm>
              <a:off x="618264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Rectangle 383"/>
            <p:cNvSpPr/>
            <p:nvPr/>
          </p:nvSpPr>
          <p:spPr>
            <a:xfrm>
              <a:off x="687168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7.536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Rectangle 386"/>
            <p:cNvSpPr/>
            <p:nvPr/>
          </p:nvSpPr>
          <p:spPr>
            <a:xfrm>
              <a:off x="756072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Rectangle 389"/>
            <p:cNvSpPr/>
            <p:nvPr/>
          </p:nvSpPr>
          <p:spPr>
            <a:xfrm>
              <a:off x="8249400" y="4268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Rectangle 392"/>
            <p:cNvSpPr/>
            <p:nvPr/>
          </p:nvSpPr>
          <p:spPr>
            <a:xfrm>
              <a:off x="1386000" y="44560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Rectangle 393"/>
            <p:cNvSpPr/>
            <p:nvPr/>
          </p:nvSpPr>
          <p:spPr>
            <a:xfrm>
              <a:off x="1969200" y="44560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10.635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Rectangle 396"/>
            <p:cNvSpPr/>
            <p:nvPr/>
          </p:nvSpPr>
          <p:spPr>
            <a:xfrm>
              <a:off x="2658240" y="44560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10.303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Rectangle 399"/>
            <p:cNvSpPr/>
            <p:nvPr/>
          </p:nvSpPr>
          <p:spPr>
            <a:xfrm>
              <a:off x="342504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Rectangle 402"/>
            <p:cNvSpPr/>
            <p:nvPr/>
          </p:nvSpPr>
          <p:spPr>
            <a:xfrm>
              <a:off x="411408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Rectangle 405"/>
            <p:cNvSpPr/>
            <p:nvPr/>
          </p:nvSpPr>
          <p:spPr>
            <a:xfrm>
              <a:off x="480456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9.394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Rectangle 408"/>
            <p:cNvSpPr/>
            <p:nvPr/>
          </p:nvSpPr>
          <p:spPr>
            <a:xfrm>
              <a:off x="549360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8.853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Rectangle 412"/>
            <p:cNvSpPr/>
            <p:nvPr/>
          </p:nvSpPr>
          <p:spPr>
            <a:xfrm>
              <a:off x="618264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Rectangle 415"/>
            <p:cNvSpPr/>
            <p:nvPr/>
          </p:nvSpPr>
          <p:spPr>
            <a:xfrm>
              <a:off x="687168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7.904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Rectangle 418"/>
            <p:cNvSpPr/>
            <p:nvPr/>
          </p:nvSpPr>
          <p:spPr>
            <a:xfrm>
              <a:off x="756072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Rectangle 421"/>
            <p:cNvSpPr/>
            <p:nvPr/>
          </p:nvSpPr>
          <p:spPr>
            <a:xfrm>
              <a:off x="8249400" y="4456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Rectangle 424"/>
            <p:cNvSpPr/>
            <p:nvPr/>
          </p:nvSpPr>
          <p:spPr>
            <a:xfrm>
              <a:off x="1386000" y="46432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0" name="Rectangle 425"/>
            <p:cNvSpPr/>
            <p:nvPr/>
          </p:nvSpPr>
          <p:spPr>
            <a:xfrm>
              <a:off x="1972440" y="464328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11.296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Rectangle 428"/>
            <p:cNvSpPr/>
            <p:nvPr/>
          </p:nvSpPr>
          <p:spPr>
            <a:xfrm>
              <a:off x="2658240" y="46432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10.921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Rectangle 431"/>
            <p:cNvSpPr/>
            <p:nvPr/>
          </p:nvSpPr>
          <p:spPr>
            <a:xfrm>
              <a:off x="3347280" y="46432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Rectangle 434"/>
            <p:cNvSpPr/>
            <p:nvPr/>
          </p:nvSpPr>
          <p:spPr>
            <a:xfrm>
              <a:off x="4036320" y="46432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10.223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Rectangle 437"/>
            <p:cNvSpPr/>
            <p:nvPr/>
          </p:nvSpPr>
          <p:spPr>
            <a:xfrm>
              <a:off x="480456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Rectangle 440"/>
            <p:cNvSpPr/>
            <p:nvPr/>
          </p:nvSpPr>
          <p:spPr>
            <a:xfrm>
              <a:off x="549360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9.295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Rectangle 443"/>
            <p:cNvSpPr/>
            <p:nvPr/>
          </p:nvSpPr>
          <p:spPr>
            <a:xfrm>
              <a:off x="618264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8.745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Rectangle 446"/>
            <p:cNvSpPr/>
            <p:nvPr/>
          </p:nvSpPr>
          <p:spPr>
            <a:xfrm>
              <a:off x="687168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8.244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Rectangle 449"/>
            <p:cNvSpPr/>
            <p:nvPr/>
          </p:nvSpPr>
          <p:spPr>
            <a:xfrm>
              <a:off x="756072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Rectangle 452"/>
            <p:cNvSpPr/>
            <p:nvPr/>
          </p:nvSpPr>
          <p:spPr>
            <a:xfrm>
              <a:off x="8249400" y="46432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7.367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Rectangle 455"/>
            <p:cNvSpPr/>
            <p:nvPr/>
          </p:nvSpPr>
          <p:spPr>
            <a:xfrm>
              <a:off x="1386000" y="48308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Rectangle 456"/>
            <p:cNvSpPr/>
            <p:nvPr/>
          </p:nvSpPr>
          <p:spPr>
            <a:xfrm>
              <a:off x="1972440" y="483084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11.938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Rectangle 459"/>
            <p:cNvSpPr/>
            <p:nvPr/>
          </p:nvSpPr>
          <p:spPr>
            <a:xfrm>
              <a:off x="2661480" y="483084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11.517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Rectangle 462"/>
            <p:cNvSpPr/>
            <p:nvPr/>
          </p:nvSpPr>
          <p:spPr>
            <a:xfrm>
              <a:off x="3354120" y="4830840"/>
              <a:ext cx="4136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11.118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Rectangle 465"/>
            <p:cNvSpPr/>
            <p:nvPr/>
          </p:nvSpPr>
          <p:spPr>
            <a:xfrm>
              <a:off x="4036320" y="48308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10.740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Rectangle 468"/>
            <p:cNvSpPr/>
            <p:nvPr/>
          </p:nvSpPr>
          <p:spPr>
            <a:xfrm>
              <a:off x="4725360" y="48308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10.380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Rectangle 471"/>
            <p:cNvSpPr/>
            <p:nvPr/>
          </p:nvSpPr>
          <p:spPr>
            <a:xfrm>
              <a:off x="549360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9.712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Rectangle 474"/>
            <p:cNvSpPr/>
            <p:nvPr/>
          </p:nvSpPr>
          <p:spPr>
            <a:xfrm>
              <a:off x="618264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Rectangle 477"/>
            <p:cNvSpPr/>
            <p:nvPr/>
          </p:nvSpPr>
          <p:spPr>
            <a:xfrm>
              <a:off x="687168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Rectangle 480"/>
            <p:cNvSpPr/>
            <p:nvPr/>
          </p:nvSpPr>
          <p:spPr>
            <a:xfrm>
              <a:off x="756072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Rectangle 483"/>
            <p:cNvSpPr/>
            <p:nvPr/>
          </p:nvSpPr>
          <p:spPr>
            <a:xfrm>
              <a:off x="8249400" y="4830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7.606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Rectangle 486"/>
            <p:cNvSpPr/>
            <p:nvPr/>
          </p:nvSpPr>
          <p:spPr>
            <a:xfrm>
              <a:off x="1386000" y="50180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Rectangle 487"/>
            <p:cNvSpPr/>
            <p:nvPr/>
          </p:nvSpPr>
          <p:spPr>
            <a:xfrm>
              <a:off x="196920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14.877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Rectangle 490"/>
            <p:cNvSpPr/>
            <p:nvPr/>
          </p:nvSpPr>
          <p:spPr>
            <a:xfrm>
              <a:off x="265824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14.212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Rectangle 493"/>
            <p:cNvSpPr/>
            <p:nvPr/>
          </p:nvSpPr>
          <p:spPr>
            <a:xfrm>
              <a:off x="334728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13.590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Rectangle 496"/>
            <p:cNvSpPr/>
            <p:nvPr/>
          </p:nvSpPr>
          <p:spPr>
            <a:xfrm>
              <a:off x="403632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13.008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Rectangle 499"/>
            <p:cNvSpPr/>
            <p:nvPr/>
          </p:nvSpPr>
          <p:spPr>
            <a:xfrm>
              <a:off x="472536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12.462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Rectangle 502"/>
            <p:cNvSpPr/>
            <p:nvPr/>
          </p:nvSpPr>
          <p:spPr>
            <a:xfrm>
              <a:off x="5417640" y="501804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11.470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Rectangle 505"/>
            <p:cNvSpPr/>
            <p:nvPr/>
          </p:nvSpPr>
          <p:spPr>
            <a:xfrm>
              <a:off x="6103080" y="501804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Rectangle 508"/>
            <p:cNvSpPr/>
            <p:nvPr/>
          </p:nvSpPr>
          <p:spPr>
            <a:xfrm>
              <a:off x="6871680" y="5018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Rectangle 511"/>
            <p:cNvSpPr/>
            <p:nvPr/>
          </p:nvSpPr>
          <p:spPr>
            <a:xfrm>
              <a:off x="7560720" y="5018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Rectangle 514"/>
            <p:cNvSpPr/>
            <p:nvPr/>
          </p:nvSpPr>
          <p:spPr>
            <a:xfrm>
              <a:off x="8249400" y="5018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2" name="Rectangle 517"/>
            <p:cNvSpPr/>
            <p:nvPr/>
          </p:nvSpPr>
          <p:spPr>
            <a:xfrm>
              <a:off x="1386000" y="52689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Rectangle 518"/>
            <p:cNvSpPr/>
            <p:nvPr/>
          </p:nvSpPr>
          <p:spPr>
            <a:xfrm>
              <a:off x="196920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17.413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Rectangle 521"/>
            <p:cNvSpPr/>
            <p:nvPr/>
          </p:nvSpPr>
          <p:spPr>
            <a:xfrm>
              <a:off x="265824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16.482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Rectangle 524"/>
            <p:cNvSpPr/>
            <p:nvPr/>
          </p:nvSpPr>
          <p:spPr>
            <a:xfrm>
              <a:off x="334728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15.622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Rectangle 527"/>
            <p:cNvSpPr/>
            <p:nvPr/>
          </p:nvSpPr>
          <p:spPr>
            <a:xfrm>
              <a:off x="403632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14.828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Rectangle 530"/>
            <p:cNvSpPr/>
            <p:nvPr/>
          </p:nvSpPr>
          <p:spPr>
            <a:xfrm>
              <a:off x="472536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Rectangle 533"/>
            <p:cNvSpPr/>
            <p:nvPr/>
          </p:nvSpPr>
          <p:spPr>
            <a:xfrm>
              <a:off x="541440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12.783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Rectangle 536"/>
            <p:cNvSpPr/>
            <p:nvPr/>
          </p:nvSpPr>
          <p:spPr>
            <a:xfrm>
              <a:off x="6106320" y="526896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11.654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Rectangle 539"/>
            <p:cNvSpPr/>
            <p:nvPr/>
          </p:nvSpPr>
          <p:spPr>
            <a:xfrm>
              <a:off x="6793920" y="52689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10.675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Rectangle 542"/>
            <p:cNvSpPr/>
            <p:nvPr/>
          </p:nvSpPr>
          <p:spPr>
            <a:xfrm>
              <a:off x="7560720" y="526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Rectangle 545"/>
            <p:cNvSpPr/>
            <p:nvPr/>
          </p:nvSpPr>
          <p:spPr>
            <a:xfrm>
              <a:off x="8249400" y="526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Rectangle 548"/>
            <p:cNvSpPr/>
            <p:nvPr/>
          </p:nvSpPr>
          <p:spPr>
            <a:xfrm>
              <a:off x="1386000" y="54561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Rectangle 549"/>
            <p:cNvSpPr/>
            <p:nvPr/>
          </p:nvSpPr>
          <p:spPr>
            <a:xfrm>
              <a:off x="196920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19.600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Rectangle 552"/>
            <p:cNvSpPr/>
            <p:nvPr/>
          </p:nvSpPr>
          <p:spPr>
            <a:xfrm>
              <a:off x="265824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18.392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Rectangle 555"/>
            <p:cNvSpPr/>
            <p:nvPr/>
          </p:nvSpPr>
          <p:spPr>
            <a:xfrm>
              <a:off x="334728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17.292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Rectangle 558"/>
            <p:cNvSpPr/>
            <p:nvPr/>
          </p:nvSpPr>
          <p:spPr>
            <a:xfrm>
              <a:off x="403632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16.289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Rectangle 561"/>
            <p:cNvSpPr/>
            <p:nvPr/>
          </p:nvSpPr>
          <p:spPr>
            <a:xfrm>
              <a:off x="472536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15.372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Rectangle 564"/>
            <p:cNvSpPr/>
            <p:nvPr/>
          </p:nvSpPr>
          <p:spPr>
            <a:xfrm>
              <a:off x="541440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13.765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Rectangle 567"/>
            <p:cNvSpPr/>
            <p:nvPr/>
          </p:nvSpPr>
          <p:spPr>
            <a:xfrm>
              <a:off x="610308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12.409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Rectangle 570"/>
            <p:cNvSpPr/>
            <p:nvPr/>
          </p:nvSpPr>
          <p:spPr>
            <a:xfrm>
              <a:off x="6797160" y="545616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11.258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Rectangle 573"/>
            <p:cNvSpPr/>
            <p:nvPr/>
          </p:nvSpPr>
          <p:spPr>
            <a:xfrm>
              <a:off x="7482600" y="545616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10.274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Rectangle 576"/>
            <p:cNvSpPr/>
            <p:nvPr/>
          </p:nvSpPr>
          <p:spPr>
            <a:xfrm>
              <a:off x="8249400" y="54561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9.427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Rectangle 579"/>
            <p:cNvSpPr/>
            <p:nvPr/>
          </p:nvSpPr>
          <p:spPr>
            <a:xfrm>
              <a:off x="1386000" y="564372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Rectangle 580"/>
            <p:cNvSpPr/>
            <p:nvPr/>
          </p:nvSpPr>
          <p:spPr>
            <a:xfrm>
              <a:off x="196920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Rectangle 583"/>
            <p:cNvSpPr/>
            <p:nvPr/>
          </p:nvSpPr>
          <p:spPr>
            <a:xfrm>
              <a:off x="265824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20.001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Rectangle 586"/>
            <p:cNvSpPr/>
            <p:nvPr/>
          </p:nvSpPr>
          <p:spPr>
            <a:xfrm>
              <a:off x="334728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18.665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Rectangle 589"/>
            <p:cNvSpPr/>
            <p:nvPr/>
          </p:nvSpPr>
          <p:spPr>
            <a:xfrm>
              <a:off x="403632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17.461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Rectangle 592"/>
            <p:cNvSpPr/>
            <p:nvPr/>
          </p:nvSpPr>
          <p:spPr>
            <a:xfrm>
              <a:off x="472536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16.374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Rectangle 595"/>
            <p:cNvSpPr/>
            <p:nvPr/>
          </p:nvSpPr>
          <p:spPr>
            <a:xfrm>
              <a:off x="541440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14.498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Rectangle 598"/>
            <p:cNvSpPr/>
            <p:nvPr/>
          </p:nvSpPr>
          <p:spPr>
            <a:xfrm>
              <a:off x="610308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12.948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Rectangle 601"/>
            <p:cNvSpPr/>
            <p:nvPr/>
          </p:nvSpPr>
          <p:spPr>
            <a:xfrm>
              <a:off x="6797160" y="564372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11.655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3" name="Rectangle 604"/>
            <p:cNvSpPr/>
            <p:nvPr/>
          </p:nvSpPr>
          <p:spPr>
            <a:xfrm>
              <a:off x="7482600" y="56437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Rectangle 607"/>
            <p:cNvSpPr/>
            <p:nvPr/>
          </p:nvSpPr>
          <p:spPr>
            <a:xfrm>
              <a:off x="8249400" y="56437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Rectangle 611"/>
            <p:cNvSpPr/>
            <p:nvPr/>
          </p:nvSpPr>
          <p:spPr>
            <a:xfrm>
              <a:off x="1386000" y="583092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Rectangle 612"/>
            <p:cNvSpPr/>
            <p:nvPr/>
          </p:nvSpPr>
          <p:spPr>
            <a:xfrm>
              <a:off x="1972440" y="583092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23.115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Rectangle 615"/>
            <p:cNvSpPr/>
            <p:nvPr/>
          </p:nvSpPr>
          <p:spPr>
            <a:xfrm>
              <a:off x="265824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21.355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Rectangle 618"/>
            <p:cNvSpPr/>
            <p:nvPr/>
          </p:nvSpPr>
          <p:spPr>
            <a:xfrm>
              <a:off x="334728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19.793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Rectangle 621"/>
            <p:cNvSpPr/>
            <p:nvPr/>
          </p:nvSpPr>
          <p:spPr>
            <a:xfrm>
              <a:off x="403632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18.402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Rectangle 624"/>
            <p:cNvSpPr/>
            <p:nvPr/>
          </p:nvSpPr>
          <p:spPr>
            <a:xfrm>
              <a:off x="472536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17.159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Rectangle 627"/>
            <p:cNvSpPr/>
            <p:nvPr/>
          </p:nvSpPr>
          <p:spPr>
            <a:xfrm>
              <a:off x="541440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15.046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Rectangle 630"/>
            <p:cNvSpPr/>
            <p:nvPr/>
          </p:nvSpPr>
          <p:spPr>
            <a:xfrm>
              <a:off x="610308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13.332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Rectangle 633"/>
            <p:cNvSpPr/>
            <p:nvPr/>
          </p:nvSpPr>
          <p:spPr>
            <a:xfrm>
              <a:off x="6797160" y="5830920"/>
              <a:ext cx="4212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11.925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4" name="Rectangle 636"/>
            <p:cNvSpPr/>
            <p:nvPr/>
          </p:nvSpPr>
          <p:spPr>
            <a:xfrm>
              <a:off x="7482600" y="58309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10.757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5" name="Rectangle 639"/>
            <p:cNvSpPr/>
            <p:nvPr/>
          </p:nvSpPr>
          <p:spPr>
            <a:xfrm>
              <a:off x="8249400" y="58309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9.779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Rectangle 642"/>
            <p:cNvSpPr/>
            <p:nvPr/>
          </p:nvSpPr>
          <p:spPr>
            <a:xfrm>
              <a:off x="1386000" y="601812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7" name="Rectangle 643"/>
            <p:cNvSpPr/>
            <p:nvPr/>
          </p:nvSpPr>
          <p:spPr>
            <a:xfrm>
              <a:off x="196920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24.519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8" name="Rectangle 646"/>
            <p:cNvSpPr/>
            <p:nvPr/>
          </p:nvSpPr>
          <p:spPr>
            <a:xfrm>
              <a:off x="265824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22.495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9" name="Rectangle 649"/>
            <p:cNvSpPr/>
            <p:nvPr/>
          </p:nvSpPr>
          <p:spPr>
            <a:xfrm>
              <a:off x="334728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20.720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Rectangle 652"/>
            <p:cNvSpPr/>
            <p:nvPr/>
          </p:nvSpPr>
          <p:spPr>
            <a:xfrm>
              <a:off x="403632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19.156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Rectangle 655"/>
            <p:cNvSpPr/>
            <p:nvPr/>
          </p:nvSpPr>
          <p:spPr>
            <a:xfrm>
              <a:off x="472536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17.774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Rectangle 658"/>
            <p:cNvSpPr/>
            <p:nvPr/>
          </p:nvSpPr>
          <p:spPr>
            <a:xfrm>
              <a:off x="541440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15.456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3" name="Rectangle 661"/>
            <p:cNvSpPr/>
            <p:nvPr/>
          </p:nvSpPr>
          <p:spPr>
            <a:xfrm>
              <a:off x="610308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13.606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4" name="Rectangle 664"/>
            <p:cNvSpPr/>
            <p:nvPr/>
          </p:nvSpPr>
          <p:spPr>
            <a:xfrm>
              <a:off x="679392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5" name="Rectangle 667"/>
            <p:cNvSpPr/>
            <p:nvPr/>
          </p:nvSpPr>
          <p:spPr>
            <a:xfrm>
              <a:off x="7482600" y="601812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10.881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Rectangle 670"/>
            <p:cNvSpPr/>
            <p:nvPr/>
          </p:nvSpPr>
          <p:spPr>
            <a:xfrm>
              <a:off x="8249400" y="601812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7" name="Rectangle 673"/>
            <p:cNvSpPr/>
            <p:nvPr/>
          </p:nvSpPr>
          <p:spPr>
            <a:xfrm>
              <a:off x="1386000" y="62056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Rectangle 674"/>
            <p:cNvSpPr/>
            <p:nvPr/>
          </p:nvSpPr>
          <p:spPr>
            <a:xfrm>
              <a:off x="196920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25.730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9" name="Rectangle 677"/>
            <p:cNvSpPr/>
            <p:nvPr/>
          </p:nvSpPr>
          <p:spPr>
            <a:xfrm>
              <a:off x="265824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23.456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0" name="Rectangle 680"/>
            <p:cNvSpPr/>
            <p:nvPr/>
          </p:nvSpPr>
          <p:spPr>
            <a:xfrm>
              <a:off x="334728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21.482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1" name="Rectangle 683"/>
            <p:cNvSpPr/>
            <p:nvPr/>
          </p:nvSpPr>
          <p:spPr>
            <a:xfrm>
              <a:off x="403632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19.762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2" name="Rectangle 686"/>
            <p:cNvSpPr/>
            <p:nvPr/>
          </p:nvSpPr>
          <p:spPr>
            <a:xfrm>
              <a:off x="472536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18.256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3" name="Rectangle 689"/>
            <p:cNvSpPr/>
            <p:nvPr/>
          </p:nvSpPr>
          <p:spPr>
            <a:xfrm>
              <a:off x="541440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15.762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4" name="Rectangle 692"/>
            <p:cNvSpPr/>
            <p:nvPr/>
          </p:nvSpPr>
          <p:spPr>
            <a:xfrm>
              <a:off x="610308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13.801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5" name="Rectangle 695"/>
            <p:cNvSpPr/>
            <p:nvPr/>
          </p:nvSpPr>
          <p:spPr>
            <a:xfrm>
              <a:off x="679392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12.233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6" name="Rectangle 698"/>
            <p:cNvSpPr/>
            <p:nvPr/>
          </p:nvSpPr>
          <p:spPr>
            <a:xfrm>
              <a:off x="7482600" y="6205680"/>
              <a:ext cx="4280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10.962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7" name="Rectangle 701"/>
            <p:cNvSpPr/>
            <p:nvPr/>
          </p:nvSpPr>
          <p:spPr>
            <a:xfrm>
              <a:off x="8249400" y="62056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8" name="Rectangle 704"/>
            <p:cNvSpPr/>
            <p:nvPr/>
          </p:nvSpPr>
          <p:spPr>
            <a:xfrm>
              <a:off x="4770360" y="1563840"/>
              <a:ext cx="933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Zins [Prozent]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9" name="Line 705"/>
            <p:cNvSpPr/>
            <p:nvPr/>
          </p:nvSpPr>
          <p:spPr>
            <a:xfrm>
              <a:off x="1769760" y="1584000"/>
              <a:ext cx="1800" cy="4773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50" name="Rectangle 706"/>
            <p:cNvSpPr/>
            <p:nvPr/>
          </p:nvSpPr>
          <p:spPr>
            <a:xfrm>
              <a:off x="1770120" y="1584360"/>
              <a:ext cx="10440" cy="4772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51" name="Line 707"/>
            <p:cNvSpPr/>
            <p:nvPr/>
          </p:nvSpPr>
          <p:spPr>
            <a:xfrm>
              <a:off x="1143000" y="2000160"/>
              <a:ext cx="75247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852" name="Rectangle 267"/>
          <p:cNvSpPr/>
          <p:nvPr/>
        </p:nvSpPr>
        <p:spPr>
          <a:xfrm>
            <a:off x="1770120" y="345960"/>
            <a:ext cx="3557880" cy="6973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Investitionen: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Grundlagen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6" name="Rectangle 3"/>
          <p:cNvSpPr/>
          <p:nvPr/>
        </p:nvSpPr>
        <p:spPr>
          <a:xfrm>
            <a:off x="958680" y="1987560"/>
            <a:ext cx="7578000" cy="38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Allgemein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Verfügbare Ressourcen (z. B. Zahlungsmittel) für einen bestimmten und auf die Zukunft gerichteten Zweck einzusetzen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Vermögensorientierter Investitionsbegriff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Investitionen bedeuten eine langfristige Festlegung finanzieller Mittel (Aktivierung von Ausgaben in der Bilanz)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Zahlungsstromorientierter Investitionsbegriff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Zeitreihe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Cash-Flows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die mit negativen Werten (Auszahlungen) beginnt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50"/>
              </a:spcBef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Merkmal von Investitionen: (teilweise)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Irreversibilität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Methode des internen Zinsfußes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Rectangle 3"/>
          <p:cNvSpPr/>
          <p:nvPr/>
        </p:nvSpPr>
        <p:spPr>
          <a:xfrm>
            <a:off x="511560" y="1636560"/>
            <a:ext cx="7372080" cy="13597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Rectangle 6"/>
          <p:cNvSpPr/>
          <p:nvPr/>
        </p:nvSpPr>
        <p:spPr>
          <a:xfrm>
            <a:off x="514800" y="2421000"/>
            <a:ext cx="7856280" cy="957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Rectangle 3"/>
          <p:cNvSpPr/>
          <p:nvPr/>
        </p:nvSpPr>
        <p:spPr>
          <a:xfrm>
            <a:off x="511560" y="4365000"/>
            <a:ext cx="7372080" cy="13597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Rectangle 3"/>
          <p:cNvSpPr/>
          <p:nvPr/>
        </p:nvSpPr>
        <p:spPr>
          <a:xfrm>
            <a:off x="511560" y="3684960"/>
            <a:ext cx="7372080" cy="13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IRR &gt; unser Kalkulationszins, lohnt sich die Investition.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Projektvergleich: das Projekt mit dem höheren IRR ist vorteilhafter.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Rectangle 12"/>
          <p:cNvSpPr/>
          <p:nvPr/>
        </p:nvSpPr>
        <p:spPr>
          <a:xfrm>
            <a:off x="269640" y="5254200"/>
            <a:ext cx="7856280" cy="11577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Methode des internen Zinsfusses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" name="Rectangle 121"/>
          <p:cNvSpPr/>
          <p:nvPr/>
        </p:nvSpPr>
        <p:spPr>
          <a:xfrm>
            <a:off x="6136200" y="4863960"/>
            <a:ext cx="3938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Text Box 4"/>
          <p:cNvSpPr/>
          <p:nvPr/>
        </p:nvSpPr>
        <p:spPr>
          <a:xfrm>
            <a:off x="5770440" y="1481400"/>
            <a:ext cx="2894760" cy="1826640"/>
          </a:xfrm>
          <a:prstGeom prst="rect">
            <a:avLst/>
          </a:prstGeom>
          <a:solidFill>
            <a:srgbClr val="ffff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Bsp.: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4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5 Mio. EURO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oc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200.000 EURO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500.000 Einheiten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1,70 EURO / Einheit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 = pQ – oc = 650.000 EURO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20 Jahre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AutoShape 5"/>
          <p:cNvSpPr/>
          <p:nvPr/>
        </p:nvSpPr>
        <p:spPr>
          <a:xfrm>
            <a:off x="5848200" y="3946680"/>
            <a:ext cx="227880" cy="700920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3" name="Text Box 6"/>
          <p:cNvSpPr/>
          <p:nvPr/>
        </p:nvSpPr>
        <p:spPr>
          <a:xfrm>
            <a:off x="5220000" y="3315240"/>
            <a:ext cx="16128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IRR: </a:t>
            </a:r>
            <a:r>
              <a:rPr b="0" i="1" lang="en-US" sz="1800" spc="-1" strike="noStrike">
                <a:solidFill>
                  <a:schemeClr val="dk1"/>
                </a:solidFill>
                <a:latin typeface="Arial"/>
              </a:rPr>
              <a:t>internal rate of return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Line 10"/>
          <p:cNvSpPr/>
          <p:nvPr/>
        </p:nvSpPr>
        <p:spPr>
          <a:xfrm>
            <a:off x="2009520" y="5402160"/>
            <a:ext cx="63993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5" name="Line 11"/>
          <p:cNvSpPr/>
          <p:nvPr/>
        </p:nvSpPr>
        <p:spPr>
          <a:xfrm>
            <a:off x="2043000" y="3952800"/>
            <a:ext cx="639900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6" name="Line 12"/>
          <p:cNvSpPr/>
          <p:nvPr/>
        </p:nvSpPr>
        <p:spPr>
          <a:xfrm>
            <a:off x="2009520" y="3308040"/>
            <a:ext cx="639936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7" name="Line 13"/>
          <p:cNvSpPr/>
          <p:nvPr/>
        </p:nvSpPr>
        <p:spPr>
          <a:xfrm>
            <a:off x="2009520" y="2609640"/>
            <a:ext cx="63993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8" name="Line 15"/>
          <p:cNvSpPr/>
          <p:nvPr/>
        </p:nvSpPr>
        <p:spPr>
          <a:xfrm>
            <a:off x="2009520" y="1911240"/>
            <a:ext cx="1800" cy="4189320"/>
          </a:xfrm>
          <a:prstGeom prst="line">
            <a:avLst/>
          </a:prstGeom>
          <a:ln w="25400">
            <a:solidFill>
              <a:srgbClr val="000000"/>
            </a:solidFill>
            <a:round/>
            <a:head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9" name="Line 17"/>
          <p:cNvSpPr/>
          <p:nvPr/>
        </p:nvSpPr>
        <p:spPr>
          <a:xfrm>
            <a:off x="1966680" y="540216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0" name="Line 18"/>
          <p:cNvSpPr/>
          <p:nvPr/>
        </p:nvSpPr>
        <p:spPr>
          <a:xfrm>
            <a:off x="1966680" y="470376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1" name="Line 19"/>
          <p:cNvSpPr/>
          <p:nvPr/>
        </p:nvSpPr>
        <p:spPr>
          <a:xfrm>
            <a:off x="1966680" y="400680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2" name="Line 20"/>
          <p:cNvSpPr/>
          <p:nvPr/>
        </p:nvSpPr>
        <p:spPr>
          <a:xfrm>
            <a:off x="1966680" y="3308040"/>
            <a:ext cx="42840" cy="180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3" name="Line 21"/>
          <p:cNvSpPr/>
          <p:nvPr/>
        </p:nvSpPr>
        <p:spPr>
          <a:xfrm>
            <a:off x="1966680" y="260964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4" name="Line 23"/>
          <p:cNvSpPr/>
          <p:nvPr/>
        </p:nvSpPr>
        <p:spPr>
          <a:xfrm>
            <a:off x="2009520" y="4703760"/>
            <a:ext cx="6399360" cy="14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5" name="Line 24"/>
          <p:cNvSpPr/>
          <p:nvPr/>
        </p:nvSpPr>
        <p:spPr>
          <a:xfrm flipV="1">
            <a:off x="200952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6" name="Line 28"/>
          <p:cNvSpPr/>
          <p:nvPr/>
        </p:nvSpPr>
        <p:spPr>
          <a:xfrm flipV="1">
            <a:off x="272088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7" name="Line 32"/>
          <p:cNvSpPr/>
          <p:nvPr/>
        </p:nvSpPr>
        <p:spPr>
          <a:xfrm flipV="1">
            <a:off x="343188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8" name="Line 36"/>
          <p:cNvSpPr/>
          <p:nvPr/>
        </p:nvSpPr>
        <p:spPr>
          <a:xfrm flipV="1">
            <a:off x="414324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9" name="Line 40"/>
          <p:cNvSpPr/>
          <p:nvPr/>
        </p:nvSpPr>
        <p:spPr>
          <a:xfrm flipV="1">
            <a:off x="485280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0" name="Line 44"/>
          <p:cNvSpPr/>
          <p:nvPr/>
        </p:nvSpPr>
        <p:spPr>
          <a:xfrm flipV="1">
            <a:off x="556560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1" name="Line 48"/>
          <p:cNvSpPr/>
          <p:nvPr/>
        </p:nvSpPr>
        <p:spPr>
          <a:xfrm flipV="1">
            <a:off x="627696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2" name="Line 52"/>
          <p:cNvSpPr/>
          <p:nvPr/>
        </p:nvSpPr>
        <p:spPr>
          <a:xfrm flipV="1">
            <a:off x="698652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3" name="Line 56"/>
          <p:cNvSpPr/>
          <p:nvPr/>
        </p:nvSpPr>
        <p:spPr>
          <a:xfrm flipV="1">
            <a:off x="769752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4" name="Line 61"/>
          <p:cNvSpPr/>
          <p:nvPr/>
        </p:nvSpPr>
        <p:spPr>
          <a:xfrm flipV="1">
            <a:off x="200952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5" name="Line 62"/>
          <p:cNvSpPr/>
          <p:nvPr/>
        </p:nvSpPr>
        <p:spPr>
          <a:xfrm flipV="1">
            <a:off x="272088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6" name="Line 63"/>
          <p:cNvSpPr/>
          <p:nvPr/>
        </p:nvSpPr>
        <p:spPr>
          <a:xfrm flipV="1">
            <a:off x="343188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7" name="Line 64"/>
          <p:cNvSpPr/>
          <p:nvPr/>
        </p:nvSpPr>
        <p:spPr>
          <a:xfrm flipV="1">
            <a:off x="414324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8" name="Line 65"/>
          <p:cNvSpPr/>
          <p:nvPr/>
        </p:nvSpPr>
        <p:spPr>
          <a:xfrm flipV="1">
            <a:off x="485280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9" name="Line 66"/>
          <p:cNvSpPr/>
          <p:nvPr/>
        </p:nvSpPr>
        <p:spPr>
          <a:xfrm flipV="1">
            <a:off x="556560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0" name="Line 67"/>
          <p:cNvSpPr/>
          <p:nvPr/>
        </p:nvSpPr>
        <p:spPr>
          <a:xfrm flipV="1">
            <a:off x="627696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1" name="Line 68"/>
          <p:cNvSpPr/>
          <p:nvPr/>
        </p:nvSpPr>
        <p:spPr>
          <a:xfrm flipV="1">
            <a:off x="698652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2" name="Line 69"/>
          <p:cNvSpPr/>
          <p:nvPr/>
        </p:nvSpPr>
        <p:spPr>
          <a:xfrm flipV="1">
            <a:off x="769752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3" name="Freeform 71"/>
          <p:cNvSpPr/>
          <p:nvPr/>
        </p:nvSpPr>
        <p:spPr>
          <a:xfrm>
            <a:off x="2720880" y="2070000"/>
            <a:ext cx="142200" cy="148680"/>
          </a:xfrm>
          <a:custGeom>
            <a:avLst/>
            <a:gdLst>
              <a:gd name="textAreaLeft" fmla="*/ 0 w 142200"/>
              <a:gd name="textAreaRight" fmla="*/ 142920 w 142200"/>
              <a:gd name="textAreaTop" fmla="*/ 0 h 148680"/>
              <a:gd name="textAreaBottom" fmla="*/ 149400 h 148680"/>
            </a:gdLst>
            <a:ahLst/>
            <a:rect l="textAreaLeft" t="textAreaTop" r="textAreaRight" b="textAreaBottom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4" name="Line 72"/>
          <p:cNvSpPr/>
          <p:nvPr/>
        </p:nvSpPr>
        <p:spPr>
          <a:xfrm>
            <a:off x="2863800" y="2219040"/>
            <a:ext cx="141120" cy="1429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5" name="Freeform 73"/>
          <p:cNvSpPr/>
          <p:nvPr/>
        </p:nvSpPr>
        <p:spPr>
          <a:xfrm>
            <a:off x="3005280" y="2362320"/>
            <a:ext cx="142200" cy="140400"/>
          </a:xfrm>
          <a:custGeom>
            <a:avLst/>
            <a:gdLst>
              <a:gd name="textAreaLeft" fmla="*/ 0 w 142200"/>
              <a:gd name="textAreaRight" fmla="*/ 142920 w 142200"/>
              <a:gd name="textAreaTop" fmla="*/ 0 h 140400"/>
              <a:gd name="textAreaBottom" fmla="*/ 141120 h 140400"/>
            </a:gdLst>
            <a:ahLst/>
            <a:rect l="textAreaLeft" t="textAreaTop" r="textAreaRight" b="textAreaBottom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6" name="Freeform 74"/>
          <p:cNvSpPr/>
          <p:nvPr/>
        </p:nvSpPr>
        <p:spPr>
          <a:xfrm>
            <a:off x="3147840" y="2503440"/>
            <a:ext cx="142200" cy="137520"/>
          </a:xfrm>
          <a:custGeom>
            <a:avLst/>
            <a:gdLst>
              <a:gd name="textAreaLeft" fmla="*/ 0 w 142200"/>
              <a:gd name="textAreaRight" fmla="*/ 142920 w 142200"/>
              <a:gd name="textAreaTop" fmla="*/ 0 h 137520"/>
              <a:gd name="textAreaBottom" fmla="*/ 138240 h 137520"/>
            </a:gdLst>
            <a:ahLst/>
            <a:rect l="textAreaLeft" t="textAreaTop" r="textAreaRight" b="textAreaBottom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7" name="Freeform 75"/>
          <p:cNvSpPr/>
          <p:nvPr/>
        </p:nvSpPr>
        <p:spPr>
          <a:xfrm>
            <a:off x="3290760" y="2641680"/>
            <a:ext cx="140400" cy="132480"/>
          </a:xfrm>
          <a:custGeom>
            <a:avLst/>
            <a:gdLst>
              <a:gd name="textAreaLeft" fmla="*/ 0 w 140400"/>
              <a:gd name="textAreaRight" fmla="*/ 141120 w 140400"/>
              <a:gd name="textAreaTop" fmla="*/ 0 h 132480"/>
              <a:gd name="textAreaBottom" fmla="*/ 133200 h 132480"/>
            </a:gdLst>
            <a:ahLst/>
            <a:rect l="textAreaLeft" t="textAreaTop" r="textAreaRight" b="textAreaBottom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8" name="Freeform 76"/>
          <p:cNvSpPr/>
          <p:nvPr/>
        </p:nvSpPr>
        <p:spPr>
          <a:xfrm>
            <a:off x="3432240" y="2774880"/>
            <a:ext cx="142200" cy="129600"/>
          </a:xfrm>
          <a:custGeom>
            <a:avLst/>
            <a:gdLst>
              <a:gd name="textAreaLeft" fmla="*/ 0 w 142200"/>
              <a:gd name="textAreaRight" fmla="*/ 142920 w 142200"/>
              <a:gd name="textAreaTop" fmla="*/ 0 h 129600"/>
              <a:gd name="textAreaBottom" fmla="*/ 130320 h 129600"/>
            </a:gdLst>
            <a:ahLst/>
            <a:rect l="textAreaLeft" t="textAreaTop" r="textAreaRight" b="textAreaBottom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9" name="Line 77"/>
          <p:cNvSpPr/>
          <p:nvPr/>
        </p:nvSpPr>
        <p:spPr>
          <a:xfrm>
            <a:off x="3574800" y="2904840"/>
            <a:ext cx="141480" cy="1285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0" name="Freeform 78"/>
          <p:cNvSpPr/>
          <p:nvPr/>
        </p:nvSpPr>
        <p:spPr>
          <a:xfrm>
            <a:off x="3716280" y="3033720"/>
            <a:ext cx="140400" cy="124560"/>
          </a:xfrm>
          <a:custGeom>
            <a:avLst/>
            <a:gdLst>
              <a:gd name="textAreaLeft" fmla="*/ 0 w 140400"/>
              <a:gd name="textAreaRight" fmla="*/ 141120 w 140400"/>
              <a:gd name="textAreaTop" fmla="*/ 0 h 124560"/>
              <a:gd name="textAreaBottom" fmla="*/ 125280 h 124560"/>
            </a:gdLst>
            <a:ahLst/>
            <a:rect l="textAreaLeft" t="textAreaTop" r="textAreaRight" b="textAreaBottom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1" name="Freeform 79"/>
          <p:cNvSpPr/>
          <p:nvPr/>
        </p:nvSpPr>
        <p:spPr>
          <a:xfrm>
            <a:off x="3857760" y="3159000"/>
            <a:ext cx="142200" cy="121680"/>
          </a:xfrm>
          <a:custGeom>
            <a:avLst/>
            <a:gdLst>
              <a:gd name="textAreaLeft" fmla="*/ 0 w 142200"/>
              <a:gd name="textAreaRight" fmla="*/ 142920 w 142200"/>
              <a:gd name="textAreaTop" fmla="*/ 0 h 121680"/>
              <a:gd name="textAreaBottom" fmla="*/ 122400 h 121680"/>
            </a:gdLst>
            <a:ahLst/>
            <a:rect l="textAreaLeft" t="textAreaTop" r="textAreaRight" b="textAreaBottom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2" name="Line 80"/>
          <p:cNvSpPr/>
          <p:nvPr/>
        </p:nvSpPr>
        <p:spPr>
          <a:xfrm>
            <a:off x="4000320" y="3281040"/>
            <a:ext cx="142920" cy="1191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3" name="Freeform 81"/>
          <p:cNvSpPr/>
          <p:nvPr/>
        </p:nvSpPr>
        <p:spPr>
          <a:xfrm>
            <a:off x="4143240" y="3400560"/>
            <a:ext cx="142200" cy="116640"/>
          </a:xfrm>
          <a:custGeom>
            <a:avLst/>
            <a:gdLst>
              <a:gd name="textAreaLeft" fmla="*/ 0 w 142200"/>
              <a:gd name="textAreaRight" fmla="*/ 142920 w 142200"/>
              <a:gd name="textAreaTop" fmla="*/ 0 h 116640"/>
              <a:gd name="textAreaBottom" fmla="*/ 117360 h 116640"/>
            </a:gdLst>
            <a:ahLst/>
            <a:rect l="textAreaLeft" t="textAreaTop" r="textAreaRight" b="textAreaBottom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4" name="Freeform 82"/>
          <p:cNvSpPr/>
          <p:nvPr/>
        </p:nvSpPr>
        <p:spPr>
          <a:xfrm>
            <a:off x="4286160" y="3517920"/>
            <a:ext cx="140400" cy="111960"/>
          </a:xfrm>
          <a:custGeom>
            <a:avLst/>
            <a:gdLst>
              <a:gd name="textAreaLeft" fmla="*/ 0 w 140400"/>
              <a:gd name="textAreaRight" fmla="*/ 141120 w 140400"/>
              <a:gd name="textAreaTop" fmla="*/ 0 h 111960"/>
              <a:gd name="textAreaBottom" fmla="*/ 112680 h 111960"/>
            </a:gdLst>
            <a:ahLst/>
            <a:rect l="textAreaLeft" t="textAreaTop" r="textAreaRight" b="textAreaBottom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5" name="Line 83"/>
          <p:cNvSpPr/>
          <p:nvPr/>
        </p:nvSpPr>
        <p:spPr>
          <a:xfrm>
            <a:off x="4427280" y="3630600"/>
            <a:ext cx="142920" cy="1126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6" name="Freeform 84"/>
          <p:cNvSpPr/>
          <p:nvPr/>
        </p:nvSpPr>
        <p:spPr>
          <a:xfrm>
            <a:off x="4570560" y="3743280"/>
            <a:ext cx="140400" cy="108720"/>
          </a:xfrm>
          <a:custGeom>
            <a:avLst/>
            <a:gdLst>
              <a:gd name="textAreaLeft" fmla="*/ 0 w 140400"/>
              <a:gd name="textAreaRight" fmla="*/ 141120 w 140400"/>
              <a:gd name="textAreaTop" fmla="*/ 0 h 108720"/>
              <a:gd name="textAreaBottom" fmla="*/ 109440 h 108720"/>
            </a:gdLst>
            <a:ahLst/>
            <a:rect l="textAreaLeft" t="textAreaTop" r="textAreaRight" b="textAreaBottom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7" name="Freeform 85"/>
          <p:cNvSpPr/>
          <p:nvPr/>
        </p:nvSpPr>
        <p:spPr>
          <a:xfrm>
            <a:off x="4711680" y="3852720"/>
            <a:ext cx="140400" cy="105480"/>
          </a:xfrm>
          <a:custGeom>
            <a:avLst/>
            <a:gdLst>
              <a:gd name="textAreaLeft" fmla="*/ 0 w 140400"/>
              <a:gd name="textAreaRight" fmla="*/ 141120 w 140400"/>
              <a:gd name="textAreaTop" fmla="*/ 0 h 105480"/>
              <a:gd name="textAreaBottom" fmla="*/ 106200 h 105480"/>
            </a:gdLst>
            <a:ahLst/>
            <a:rect l="textAreaLeft" t="textAreaTop" r="textAreaRight" b="textAreaBottom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8" name="Line 86"/>
          <p:cNvSpPr/>
          <p:nvPr/>
        </p:nvSpPr>
        <p:spPr>
          <a:xfrm>
            <a:off x="4852800" y="3958920"/>
            <a:ext cx="142920" cy="1047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9" name="Line 87"/>
          <p:cNvSpPr/>
          <p:nvPr/>
        </p:nvSpPr>
        <p:spPr>
          <a:xfrm>
            <a:off x="4995720" y="4063680"/>
            <a:ext cx="142920" cy="1018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0" name="Line 88"/>
          <p:cNvSpPr/>
          <p:nvPr/>
        </p:nvSpPr>
        <p:spPr>
          <a:xfrm>
            <a:off x="5138640" y="4165560"/>
            <a:ext cx="142920" cy="997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1" name="Line 89"/>
          <p:cNvSpPr/>
          <p:nvPr/>
        </p:nvSpPr>
        <p:spPr>
          <a:xfrm>
            <a:off x="5281560" y="4265280"/>
            <a:ext cx="141120" cy="968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2" name="Freeform 90"/>
          <p:cNvSpPr/>
          <p:nvPr/>
        </p:nvSpPr>
        <p:spPr>
          <a:xfrm>
            <a:off x="5423040" y="4362480"/>
            <a:ext cx="142200" cy="96120"/>
          </a:xfrm>
          <a:custGeom>
            <a:avLst/>
            <a:gdLst>
              <a:gd name="textAreaLeft" fmla="*/ 0 w 142200"/>
              <a:gd name="textAreaRight" fmla="*/ 142920 w 142200"/>
              <a:gd name="textAreaTop" fmla="*/ 0 h 96120"/>
              <a:gd name="textAreaBottom" fmla="*/ 96840 h 96120"/>
            </a:gdLst>
            <a:ahLst/>
            <a:rect l="textAreaLeft" t="textAreaTop" r="textAreaRight" b="textAreaBottom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3" name="Line 91"/>
          <p:cNvSpPr/>
          <p:nvPr/>
        </p:nvSpPr>
        <p:spPr>
          <a:xfrm>
            <a:off x="5565600" y="4458960"/>
            <a:ext cx="141120" cy="939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4" name="Line 92"/>
          <p:cNvSpPr/>
          <p:nvPr/>
        </p:nvSpPr>
        <p:spPr>
          <a:xfrm>
            <a:off x="5706720" y="4552920"/>
            <a:ext cx="141480" cy="903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5" name="Line 93"/>
          <p:cNvSpPr/>
          <p:nvPr/>
        </p:nvSpPr>
        <p:spPr>
          <a:xfrm>
            <a:off x="5848200" y="4643280"/>
            <a:ext cx="142920" cy="903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6" name="Line 94"/>
          <p:cNvSpPr/>
          <p:nvPr/>
        </p:nvSpPr>
        <p:spPr>
          <a:xfrm>
            <a:off x="5991120" y="4733640"/>
            <a:ext cx="142920" cy="874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7" name="Line 95"/>
          <p:cNvSpPr/>
          <p:nvPr/>
        </p:nvSpPr>
        <p:spPr>
          <a:xfrm>
            <a:off x="6134040" y="4821120"/>
            <a:ext cx="142920" cy="856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8" name="Line 98"/>
          <p:cNvSpPr/>
          <p:nvPr/>
        </p:nvSpPr>
        <p:spPr>
          <a:xfrm>
            <a:off x="6561000" y="5073480"/>
            <a:ext cx="141120" cy="792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9" name="Line 99"/>
          <p:cNvSpPr/>
          <p:nvPr/>
        </p:nvSpPr>
        <p:spPr>
          <a:xfrm>
            <a:off x="6702120" y="5152680"/>
            <a:ext cx="141480" cy="795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0" name="Line 100"/>
          <p:cNvSpPr/>
          <p:nvPr/>
        </p:nvSpPr>
        <p:spPr>
          <a:xfrm>
            <a:off x="6843600" y="5232240"/>
            <a:ext cx="142920" cy="777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1" name="Freeform 101"/>
          <p:cNvSpPr/>
          <p:nvPr/>
        </p:nvSpPr>
        <p:spPr>
          <a:xfrm>
            <a:off x="6986520" y="5310360"/>
            <a:ext cx="140400" cy="75600"/>
          </a:xfrm>
          <a:custGeom>
            <a:avLst/>
            <a:gdLst>
              <a:gd name="textAreaLeft" fmla="*/ 0 w 140400"/>
              <a:gd name="textAreaRight" fmla="*/ 141120 w 140400"/>
              <a:gd name="textAreaTop" fmla="*/ 0 h 75600"/>
              <a:gd name="textAreaBottom" fmla="*/ 76320 h 75600"/>
            </a:gdLst>
            <a:ahLst/>
            <a:rect l="textAreaLeft" t="textAreaTop" r="textAreaRight" b="textAreaBottom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2" name="Line 102"/>
          <p:cNvSpPr/>
          <p:nvPr/>
        </p:nvSpPr>
        <p:spPr>
          <a:xfrm>
            <a:off x="7127640" y="5386320"/>
            <a:ext cx="144360" cy="745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3" name="Line 103"/>
          <p:cNvSpPr/>
          <p:nvPr/>
        </p:nvSpPr>
        <p:spPr>
          <a:xfrm>
            <a:off x="7272000" y="5460840"/>
            <a:ext cx="141480" cy="712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4" name="Line 104"/>
          <p:cNvSpPr/>
          <p:nvPr/>
        </p:nvSpPr>
        <p:spPr>
          <a:xfrm>
            <a:off x="7413480" y="5532120"/>
            <a:ext cx="141120" cy="716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640" bIns="26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5" name="Line 105"/>
          <p:cNvSpPr/>
          <p:nvPr/>
        </p:nvSpPr>
        <p:spPr>
          <a:xfrm>
            <a:off x="7554600" y="5603760"/>
            <a:ext cx="142920" cy="712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6" name="Line 106"/>
          <p:cNvSpPr/>
          <p:nvPr/>
        </p:nvSpPr>
        <p:spPr>
          <a:xfrm>
            <a:off x="7697520" y="5675040"/>
            <a:ext cx="141480" cy="684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400" bIns="234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7" name="Line 107"/>
          <p:cNvSpPr/>
          <p:nvPr/>
        </p:nvSpPr>
        <p:spPr>
          <a:xfrm>
            <a:off x="7839000" y="5743440"/>
            <a:ext cx="142920" cy="680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8" name="Rectangle 109"/>
          <p:cNvSpPr/>
          <p:nvPr/>
        </p:nvSpPr>
        <p:spPr>
          <a:xfrm>
            <a:off x="1479600" y="5324400"/>
            <a:ext cx="5407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-500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Rectangle 111"/>
          <p:cNvSpPr/>
          <p:nvPr/>
        </p:nvSpPr>
        <p:spPr>
          <a:xfrm>
            <a:off x="1549440" y="3929040"/>
            <a:ext cx="4500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Rectangle 112"/>
          <p:cNvSpPr/>
          <p:nvPr/>
        </p:nvSpPr>
        <p:spPr>
          <a:xfrm>
            <a:off x="1433520" y="3230640"/>
            <a:ext cx="599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" name="Rectangle 113"/>
          <p:cNvSpPr/>
          <p:nvPr/>
        </p:nvSpPr>
        <p:spPr>
          <a:xfrm>
            <a:off x="1433520" y="2532240"/>
            <a:ext cx="599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2" name="Rectangle 116"/>
          <p:cNvSpPr/>
          <p:nvPr/>
        </p:nvSpPr>
        <p:spPr>
          <a:xfrm>
            <a:off x="2581560" y="4863960"/>
            <a:ext cx="3938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3" name="Rectangle 117"/>
          <p:cNvSpPr/>
          <p:nvPr/>
        </p:nvSpPr>
        <p:spPr>
          <a:xfrm>
            <a:off x="3291120" y="4863960"/>
            <a:ext cx="3938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0,08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Rectangle 118"/>
          <p:cNvSpPr/>
          <p:nvPr/>
        </p:nvSpPr>
        <p:spPr>
          <a:xfrm>
            <a:off x="4002480" y="4863960"/>
            <a:ext cx="3938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0,09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5" name="Rectangle 119"/>
          <p:cNvSpPr/>
          <p:nvPr/>
        </p:nvSpPr>
        <p:spPr>
          <a:xfrm>
            <a:off x="4753440" y="4863960"/>
            <a:ext cx="2811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6" name="Rectangle 120"/>
          <p:cNvSpPr/>
          <p:nvPr/>
        </p:nvSpPr>
        <p:spPr>
          <a:xfrm>
            <a:off x="5432400" y="4863960"/>
            <a:ext cx="3787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Rectangle 122"/>
          <p:cNvSpPr/>
          <p:nvPr/>
        </p:nvSpPr>
        <p:spPr>
          <a:xfrm>
            <a:off x="6847200" y="4863960"/>
            <a:ext cx="3938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Rectangle 125"/>
          <p:cNvSpPr/>
          <p:nvPr/>
        </p:nvSpPr>
        <p:spPr>
          <a:xfrm>
            <a:off x="7620480" y="4870440"/>
            <a:ext cx="755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Zinssatz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Rectangle 126"/>
          <p:cNvSpPr/>
          <p:nvPr/>
        </p:nvSpPr>
        <p:spPr>
          <a:xfrm>
            <a:off x="2022480" y="1697040"/>
            <a:ext cx="153108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0" name="Rectangle 127"/>
          <p:cNvSpPr/>
          <p:nvPr/>
        </p:nvSpPr>
        <p:spPr>
          <a:xfrm>
            <a:off x="2189160" y="1744560"/>
            <a:ext cx="27151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Kapitalwert (NPV) [1000 Euro]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AutoShape 8"/>
          <p:cNvSpPr/>
          <p:nvPr/>
        </p:nvSpPr>
        <p:spPr>
          <a:xfrm>
            <a:off x="5911920" y="4678200"/>
            <a:ext cx="75600" cy="756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2" name="Rectangle 92"/>
          <p:cNvSpPr/>
          <p:nvPr/>
        </p:nvSpPr>
        <p:spPr>
          <a:xfrm>
            <a:off x="2205720" y="5978520"/>
            <a:ext cx="6202800" cy="528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Annuitätsmethode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4" name="Rectangle 3"/>
          <p:cNvSpPr/>
          <p:nvPr/>
        </p:nvSpPr>
        <p:spPr>
          <a:xfrm>
            <a:off x="511560" y="1636560"/>
            <a:ext cx="7732080" cy="13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Vergleich von Investitionsprojekten anhand 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Annuität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Annuität: Zahlung konstanter Höhe in gleichmäßigen zeitlichen Abstände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5" name="Rectangle 7"/>
          <p:cNvSpPr/>
          <p:nvPr/>
        </p:nvSpPr>
        <p:spPr>
          <a:xfrm>
            <a:off x="511560" y="2583360"/>
            <a:ext cx="7848000" cy="412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Rectangle 10"/>
          <p:cNvSpPr/>
          <p:nvPr/>
        </p:nvSpPr>
        <p:spPr>
          <a:xfrm>
            <a:off x="508680" y="3524400"/>
            <a:ext cx="8311320" cy="2261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Rectangle 11"/>
          <p:cNvSpPr/>
          <p:nvPr/>
        </p:nvSpPr>
        <p:spPr>
          <a:xfrm>
            <a:off x="2885400" y="5877360"/>
            <a:ext cx="3557880" cy="7156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Annuitätsfaktoren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9" name="Group 709"/>
          <p:cNvGrpSpPr/>
          <p:nvPr/>
        </p:nvGrpSpPr>
        <p:grpSpPr>
          <a:xfrm>
            <a:off x="1144440" y="1564920"/>
            <a:ext cx="7524000" cy="4789080"/>
            <a:chOff x="1144440" y="1564920"/>
            <a:chExt cx="7524000" cy="4789080"/>
          </a:xfrm>
        </p:grpSpPr>
        <p:sp>
          <p:nvSpPr>
            <p:cNvPr id="950" name="Rectangle 8"/>
            <p:cNvSpPr/>
            <p:nvPr/>
          </p:nvSpPr>
          <p:spPr>
            <a:xfrm>
              <a:off x="1278000" y="1787400"/>
              <a:ext cx="3729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Jahre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1" name="Rectangle 9"/>
            <p:cNvSpPr/>
            <p:nvPr/>
          </p:nvSpPr>
          <p:spPr>
            <a:xfrm>
              <a:off x="217188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2" name="Rectangle 10"/>
            <p:cNvSpPr/>
            <p:nvPr/>
          </p:nvSpPr>
          <p:spPr>
            <a:xfrm>
              <a:off x="286056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3" name="Rectangle 11"/>
            <p:cNvSpPr/>
            <p:nvPr/>
          </p:nvSpPr>
          <p:spPr>
            <a:xfrm>
              <a:off x="355140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4" name="Rectangle 12"/>
            <p:cNvSpPr/>
            <p:nvPr/>
          </p:nvSpPr>
          <p:spPr>
            <a:xfrm>
              <a:off x="424008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Rectangle 13"/>
            <p:cNvSpPr/>
            <p:nvPr/>
          </p:nvSpPr>
          <p:spPr>
            <a:xfrm>
              <a:off x="492912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6" name="Rectangle 14"/>
            <p:cNvSpPr/>
            <p:nvPr/>
          </p:nvSpPr>
          <p:spPr>
            <a:xfrm>
              <a:off x="561816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7" name="Rectangle 15"/>
            <p:cNvSpPr/>
            <p:nvPr/>
          </p:nvSpPr>
          <p:spPr>
            <a:xfrm>
              <a:off x="630720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8" name="Rectangle 16"/>
            <p:cNvSpPr/>
            <p:nvPr/>
          </p:nvSpPr>
          <p:spPr>
            <a:xfrm>
              <a:off x="699624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Rectangle 17"/>
            <p:cNvSpPr/>
            <p:nvPr/>
          </p:nvSpPr>
          <p:spPr>
            <a:xfrm>
              <a:off x="7684920" y="1787400"/>
              <a:ext cx="1933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0" name="Rectangle 18"/>
            <p:cNvSpPr/>
            <p:nvPr/>
          </p:nvSpPr>
          <p:spPr>
            <a:xfrm>
              <a:off x="8295480" y="1787400"/>
              <a:ext cx="27252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1" name="Rectangle 19"/>
            <p:cNvSpPr/>
            <p:nvPr/>
          </p:nvSpPr>
          <p:spPr>
            <a:xfrm>
              <a:off x="1425600" y="204624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2" name="Rectangle 20"/>
            <p:cNvSpPr/>
            <p:nvPr/>
          </p:nvSpPr>
          <p:spPr>
            <a:xfrm>
              <a:off x="204876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3" name="Rectangle 23"/>
            <p:cNvSpPr/>
            <p:nvPr/>
          </p:nvSpPr>
          <p:spPr>
            <a:xfrm>
              <a:off x="273780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4" name="Rectangle 26"/>
            <p:cNvSpPr/>
            <p:nvPr/>
          </p:nvSpPr>
          <p:spPr>
            <a:xfrm>
              <a:off x="342684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5" name="Rectangle 29"/>
            <p:cNvSpPr/>
            <p:nvPr/>
          </p:nvSpPr>
          <p:spPr>
            <a:xfrm>
              <a:off x="411552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6" name="Rectangle 32"/>
            <p:cNvSpPr/>
            <p:nvPr/>
          </p:nvSpPr>
          <p:spPr>
            <a:xfrm>
              <a:off x="480636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7" name="Rectangle 35"/>
            <p:cNvSpPr/>
            <p:nvPr/>
          </p:nvSpPr>
          <p:spPr>
            <a:xfrm>
              <a:off x="549504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8" name="Rectangle 38"/>
            <p:cNvSpPr/>
            <p:nvPr/>
          </p:nvSpPr>
          <p:spPr>
            <a:xfrm>
              <a:off x="618408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9" name="Rectangle 41"/>
            <p:cNvSpPr/>
            <p:nvPr/>
          </p:nvSpPr>
          <p:spPr>
            <a:xfrm>
              <a:off x="687312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0" name="Rectangle 44"/>
            <p:cNvSpPr/>
            <p:nvPr/>
          </p:nvSpPr>
          <p:spPr>
            <a:xfrm>
              <a:off x="756216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Rectangle 47"/>
            <p:cNvSpPr/>
            <p:nvPr/>
          </p:nvSpPr>
          <p:spPr>
            <a:xfrm>
              <a:off x="8251200" y="2046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2" name="Rectangle 50"/>
            <p:cNvSpPr/>
            <p:nvPr/>
          </p:nvSpPr>
          <p:spPr>
            <a:xfrm>
              <a:off x="1425600" y="223344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3" name="Rectangle 51"/>
            <p:cNvSpPr/>
            <p:nvPr/>
          </p:nvSpPr>
          <p:spPr>
            <a:xfrm>
              <a:off x="204876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4" name="Rectangle 54"/>
            <p:cNvSpPr/>
            <p:nvPr/>
          </p:nvSpPr>
          <p:spPr>
            <a:xfrm>
              <a:off x="273780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5" name="Rectangle 57"/>
            <p:cNvSpPr/>
            <p:nvPr/>
          </p:nvSpPr>
          <p:spPr>
            <a:xfrm>
              <a:off x="342684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Rectangle 60"/>
            <p:cNvSpPr/>
            <p:nvPr/>
          </p:nvSpPr>
          <p:spPr>
            <a:xfrm>
              <a:off x="411552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Rectangle 63"/>
            <p:cNvSpPr/>
            <p:nvPr/>
          </p:nvSpPr>
          <p:spPr>
            <a:xfrm>
              <a:off x="480636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8" name="Rectangle 66"/>
            <p:cNvSpPr/>
            <p:nvPr/>
          </p:nvSpPr>
          <p:spPr>
            <a:xfrm>
              <a:off x="549504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9" name="Rectangle 69"/>
            <p:cNvSpPr/>
            <p:nvPr/>
          </p:nvSpPr>
          <p:spPr>
            <a:xfrm>
              <a:off x="618408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0" name="Rectangle 72"/>
            <p:cNvSpPr/>
            <p:nvPr/>
          </p:nvSpPr>
          <p:spPr>
            <a:xfrm>
              <a:off x="687312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1" name="Rectangle 75"/>
            <p:cNvSpPr/>
            <p:nvPr/>
          </p:nvSpPr>
          <p:spPr>
            <a:xfrm>
              <a:off x="756216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0.568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Rectangle 78"/>
            <p:cNvSpPr/>
            <p:nvPr/>
          </p:nvSpPr>
          <p:spPr>
            <a:xfrm>
              <a:off x="8251200" y="22334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0.576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3" name="Rectangle 81"/>
            <p:cNvSpPr/>
            <p:nvPr/>
          </p:nvSpPr>
          <p:spPr>
            <a:xfrm>
              <a:off x="1425600" y="24210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Rectangle 82"/>
            <p:cNvSpPr/>
            <p:nvPr/>
          </p:nvSpPr>
          <p:spPr>
            <a:xfrm>
              <a:off x="204876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Rectangle 85"/>
            <p:cNvSpPr/>
            <p:nvPr/>
          </p:nvSpPr>
          <p:spPr>
            <a:xfrm>
              <a:off x="273780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Rectangle 88"/>
            <p:cNvSpPr/>
            <p:nvPr/>
          </p:nvSpPr>
          <p:spPr>
            <a:xfrm>
              <a:off x="342684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7" name="Rectangle 91"/>
            <p:cNvSpPr/>
            <p:nvPr/>
          </p:nvSpPr>
          <p:spPr>
            <a:xfrm>
              <a:off x="411552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Rectangle 94"/>
            <p:cNvSpPr/>
            <p:nvPr/>
          </p:nvSpPr>
          <p:spPr>
            <a:xfrm>
              <a:off x="480636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Rectangle 97"/>
            <p:cNvSpPr/>
            <p:nvPr/>
          </p:nvSpPr>
          <p:spPr>
            <a:xfrm>
              <a:off x="549504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Rectangle 100"/>
            <p:cNvSpPr/>
            <p:nvPr/>
          </p:nvSpPr>
          <p:spPr>
            <a:xfrm>
              <a:off x="618408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1" name="Rectangle 103"/>
            <p:cNvSpPr/>
            <p:nvPr/>
          </p:nvSpPr>
          <p:spPr>
            <a:xfrm>
              <a:off x="687312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Rectangle 106"/>
            <p:cNvSpPr/>
            <p:nvPr/>
          </p:nvSpPr>
          <p:spPr>
            <a:xfrm>
              <a:off x="756216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3" name="Rectangle 109"/>
            <p:cNvSpPr/>
            <p:nvPr/>
          </p:nvSpPr>
          <p:spPr>
            <a:xfrm>
              <a:off x="8251200" y="2421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0.402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4" name="Rectangle 112"/>
            <p:cNvSpPr/>
            <p:nvPr/>
          </p:nvSpPr>
          <p:spPr>
            <a:xfrm>
              <a:off x="1425600" y="26082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5" name="Rectangle 113"/>
            <p:cNvSpPr/>
            <p:nvPr/>
          </p:nvSpPr>
          <p:spPr>
            <a:xfrm>
              <a:off x="204876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Rectangle 116"/>
            <p:cNvSpPr/>
            <p:nvPr/>
          </p:nvSpPr>
          <p:spPr>
            <a:xfrm>
              <a:off x="273780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7" name="Rectangle 119"/>
            <p:cNvSpPr/>
            <p:nvPr/>
          </p:nvSpPr>
          <p:spPr>
            <a:xfrm>
              <a:off x="342684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Rectangle 122"/>
            <p:cNvSpPr/>
            <p:nvPr/>
          </p:nvSpPr>
          <p:spPr>
            <a:xfrm>
              <a:off x="411552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Rectangle 125"/>
            <p:cNvSpPr/>
            <p:nvPr/>
          </p:nvSpPr>
          <p:spPr>
            <a:xfrm>
              <a:off x="480636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Rectangle 128"/>
            <p:cNvSpPr/>
            <p:nvPr/>
          </p:nvSpPr>
          <p:spPr>
            <a:xfrm>
              <a:off x="549504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1" name="Rectangle 131"/>
            <p:cNvSpPr/>
            <p:nvPr/>
          </p:nvSpPr>
          <p:spPr>
            <a:xfrm>
              <a:off x="618408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Rectangle 134"/>
            <p:cNvSpPr/>
            <p:nvPr/>
          </p:nvSpPr>
          <p:spPr>
            <a:xfrm>
              <a:off x="687312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Rectangle 137"/>
            <p:cNvSpPr/>
            <p:nvPr/>
          </p:nvSpPr>
          <p:spPr>
            <a:xfrm>
              <a:off x="756216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Rectangle 140"/>
            <p:cNvSpPr/>
            <p:nvPr/>
          </p:nvSpPr>
          <p:spPr>
            <a:xfrm>
              <a:off x="8251200" y="2608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Rectangle 143"/>
            <p:cNvSpPr/>
            <p:nvPr/>
          </p:nvSpPr>
          <p:spPr>
            <a:xfrm>
              <a:off x="1425600" y="279576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Rectangle 144"/>
            <p:cNvSpPr/>
            <p:nvPr/>
          </p:nvSpPr>
          <p:spPr>
            <a:xfrm>
              <a:off x="204876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7" name="Rectangle 147"/>
            <p:cNvSpPr/>
            <p:nvPr/>
          </p:nvSpPr>
          <p:spPr>
            <a:xfrm>
              <a:off x="273780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8" name="Rectangle 150"/>
            <p:cNvSpPr/>
            <p:nvPr/>
          </p:nvSpPr>
          <p:spPr>
            <a:xfrm>
              <a:off x="342684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9" name="Rectangle 153"/>
            <p:cNvSpPr/>
            <p:nvPr/>
          </p:nvSpPr>
          <p:spPr>
            <a:xfrm>
              <a:off x="411552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0" name="Rectangle 156"/>
            <p:cNvSpPr/>
            <p:nvPr/>
          </p:nvSpPr>
          <p:spPr>
            <a:xfrm>
              <a:off x="480636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1" name="Rectangle 159"/>
            <p:cNvSpPr/>
            <p:nvPr/>
          </p:nvSpPr>
          <p:spPr>
            <a:xfrm>
              <a:off x="549504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2" name="Rectangle 162"/>
            <p:cNvSpPr/>
            <p:nvPr/>
          </p:nvSpPr>
          <p:spPr>
            <a:xfrm>
              <a:off x="618408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3" name="Rectangle 165"/>
            <p:cNvSpPr/>
            <p:nvPr/>
          </p:nvSpPr>
          <p:spPr>
            <a:xfrm>
              <a:off x="687312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4" name="Rectangle 168"/>
            <p:cNvSpPr/>
            <p:nvPr/>
          </p:nvSpPr>
          <p:spPr>
            <a:xfrm>
              <a:off x="756216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5" name="Rectangle 171"/>
            <p:cNvSpPr/>
            <p:nvPr/>
          </p:nvSpPr>
          <p:spPr>
            <a:xfrm>
              <a:off x="8251200" y="2795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6" name="Rectangle 174"/>
            <p:cNvSpPr/>
            <p:nvPr/>
          </p:nvSpPr>
          <p:spPr>
            <a:xfrm>
              <a:off x="1425600" y="305424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7" name="Rectangle 175"/>
            <p:cNvSpPr/>
            <p:nvPr/>
          </p:nvSpPr>
          <p:spPr>
            <a:xfrm>
              <a:off x="204876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8" name="Rectangle 178"/>
            <p:cNvSpPr/>
            <p:nvPr/>
          </p:nvSpPr>
          <p:spPr>
            <a:xfrm>
              <a:off x="273780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9" name="Rectangle 181"/>
            <p:cNvSpPr/>
            <p:nvPr/>
          </p:nvSpPr>
          <p:spPr>
            <a:xfrm>
              <a:off x="342684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0" name="Rectangle 184"/>
            <p:cNvSpPr/>
            <p:nvPr/>
          </p:nvSpPr>
          <p:spPr>
            <a:xfrm>
              <a:off x="411552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1" name="Rectangle 187"/>
            <p:cNvSpPr/>
            <p:nvPr/>
          </p:nvSpPr>
          <p:spPr>
            <a:xfrm>
              <a:off x="480636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2" name="Rectangle 190"/>
            <p:cNvSpPr/>
            <p:nvPr/>
          </p:nvSpPr>
          <p:spPr>
            <a:xfrm>
              <a:off x="549504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3" name="Rectangle 193"/>
            <p:cNvSpPr/>
            <p:nvPr/>
          </p:nvSpPr>
          <p:spPr>
            <a:xfrm>
              <a:off x="618408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4" name="Rectangle 196"/>
            <p:cNvSpPr/>
            <p:nvPr/>
          </p:nvSpPr>
          <p:spPr>
            <a:xfrm>
              <a:off x="687312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5" name="Rectangle 199"/>
            <p:cNvSpPr/>
            <p:nvPr/>
          </p:nvSpPr>
          <p:spPr>
            <a:xfrm>
              <a:off x="756216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6" name="Rectangle 202"/>
            <p:cNvSpPr/>
            <p:nvPr/>
          </p:nvSpPr>
          <p:spPr>
            <a:xfrm>
              <a:off x="8251200" y="3054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7" name="Rectangle 205"/>
            <p:cNvSpPr/>
            <p:nvPr/>
          </p:nvSpPr>
          <p:spPr>
            <a:xfrm>
              <a:off x="1425600" y="32418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8" name="Rectangle 206"/>
            <p:cNvSpPr/>
            <p:nvPr/>
          </p:nvSpPr>
          <p:spPr>
            <a:xfrm>
              <a:off x="204876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9" name="Rectangle 210"/>
            <p:cNvSpPr/>
            <p:nvPr/>
          </p:nvSpPr>
          <p:spPr>
            <a:xfrm>
              <a:off x="273780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0" name="Rectangle 213"/>
            <p:cNvSpPr/>
            <p:nvPr/>
          </p:nvSpPr>
          <p:spPr>
            <a:xfrm>
              <a:off x="342684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1" name="Rectangle 216"/>
            <p:cNvSpPr/>
            <p:nvPr/>
          </p:nvSpPr>
          <p:spPr>
            <a:xfrm>
              <a:off x="411552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2" name="Rectangle 219"/>
            <p:cNvSpPr/>
            <p:nvPr/>
          </p:nvSpPr>
          <p:spPr>
            <a:xfrm>
              <a:off x="480636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3" name="Rectangle 222"/>
            <p:cNvSpPr/>
            <p:nvPr/>
          </p:nvSpPr>
          <p:spPr>
            <a:xfrm>
              <a:off x="549504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Rectangle 225"/>
            <p:cNvSpPr/>
            <p:nvPr/>
          </p:nvSpPr>
          <p:spPr>
            <a:xfrm>
              <a:off x="618408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5" name="Rectangle 228"/>
            <p:cNvSpPr/>
            <p:nvPr/>
          </p:nvSpPr>
          <p:spPr>
            <a:xfrm>
              <a:off x="687312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6" name="Rectangle 231"/>
            <p:cNvSpPr/>
            <p:nvPr/>
          </p:nvSpPr>
          <p:spPr>
            <a:xfrm>
              <a:off x="756216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7" name="Rectangle 234"/>
            <p:cNvSpPr/>
            <p:nvPr/>
          </p:nvSpPr>
          <p:spPr>
            <a:xfrm>
              <a:off x="8251200" y="3241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0.205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8" name="Rectangle 237"/>
            <p:cNvSpPr/>
            <p:nvPr/>
          </p:nvSpPr>
          <p:spPr>
            <a:xfrm>
              <a:off x="1425600" y="34290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9" name="Rectangle 238"/>
            <p:cNvSpPr/>
            <p:nvPr/>
          </p:nvSpPr>
          <p:spPr>
            <a:xfrm>
              <a:off x="204876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Rectangle 241"/>
            <p:cNvSpPr/>
            <p:nvPr/>
          </p:nvSpPr>
          <p:spPr>
            <a:xfrm>
              <a:off x="273780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1" name="Rectangle 244"/>
            <p:cNvSpPr/>
            <p:nvPr/>
          </p:nvSpPr>
          <p:spPr>
            <a:xfrm>
              <a:off x="342684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2" name="Rectangle 247"/>
            <p:cNvSpPr/>
            <p:nvPr/>
          </p:nvSpPr>
          <p:spPr>
            <a:xfrm>
              <a:off x="411552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3" name="Rectangle 250"/>
            <p:cNvSpPr/>
            <p:nvPr/>
          </p:nvSpPr>
          <p:spPr>
            <a:xfrm>
              <a:off x="480636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4" name="Rectangle 253"/>
            <p:cNvSpPr/>
            <p:nvPr/>
          </p:nvSpPr>
          <p:spPr>
            <a:xfrm>
              <a:off x="549504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5" name="Rectangle 256"/>
            <p:cNvSpPr/>
            <p:nvPr/>
          </p:nvSpPr>
          <p:spPr>
            <a:xfrm>
              <a:off x="618408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6" name="Rectangle 259"/>
            <p:cNvSpPr/>
            <p:nvPr/>
          </p:nvSpPr>
          <p:spPr>
            <a:xfrm>
              <a:off x="687312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7" name="Rectangle 262"/>
            <p:cNvSpPr/>
            <p:nvPr/>
          </p:nvSpPr>
          <p:spPr>
            <a:xfrm>
              <a:off x="756216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8" name="Rectangle 265"/>
            <p:cNvSpPr/>
            <p:nvPr/>
          </p:nvSpPr>
          <p:spPr>
            <a:xfrm>
              <a:off x="8251200" y="3429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9" name="Rectangle 268"/>
            <p:cNvSpPr/>
            <p:nvPr/>
          </p:nvSpPr>
          <p:spPr>
            <a:xfrm>
              <a:off x="1425600" y="3616200"/>
              <a:ext cx="774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0" name="Rectangle 269"/>
            <p:cNvSpPr/>
            <p:nvPr/>
          </p:nvSpPr>
          <p:spPr>
            <a:xfrm>
              <a:off x="204876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1" name="Rectangle 272"/>
            <p:cNvSpPr/>
            <p:nvPr/>
          </p:nvSpPr>
          <p:spPr>
            <a:xfrm>
              <a:off x="273780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2" name="Rectangle 275"/>
            <p:cNvSpPr/>
            <p:nvPr/>
          </p:nvSpPr>
          <p:spPr>
            <a:xfrm>
              <a:off x="342684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3" name="Rectangle 278"/>
            <p:cNvSpPr/>
            <p:nvPr/>
          </p:nvSpPr>
          <p:spPr>
            <a:xfrm>
              <a:off x="411552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4" name="Rectangle 281"/>
            <p:cNvSpPr/>
            <p:nvPr/>
          </p:nvSpPr>
          <p:spPr>
            <a:xfrm>
              <a:off x="480636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5" name="Rectangle 284"/>
            <p:cNvSpPr/>
            <p:nvPr/>
          </p:nvSpPr>
          <p:spPr>
            <a:xfrm>
              <a:off x="549504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6" name="Rectangle 287"/>
            <p:cNvSpPr/>
            <p:nvPr/>
          </p:nvSpPr>
          <p:spPr>
            <a:xfrm>
              <a:off x="618408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7" name="Rectangle 290"/>
            <p:cNvSpPr/>
            <p:nvPr/>
          </p:nvSpPr>
          <p:spPr>
            <a:xfrm>
              <a:off x="687312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8" name="Rectangle 293"/>
            <p:cNvSpPr/>
            <p:nvPr/>
          </p:nvSpPr>
          <p:spPr>
            <a:xfrm>
              <a:off x="756216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9" name="Rectangle 296"/>
            <p:cNvSpPr/>
            <p:nvPr/>
          </p:nvSpPr>
          <p:spPr>
            <a:xfrm>
              <a:off x="8251200" y="36162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0" name="Rectangle 299"/>
            <p:cNvSpPr/>
            <p:nvPr/>
          </p:nvSpPr>
          <p:spPr>
            <a:xfrm>
              <a:off x="1387440" y="38037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1" name="Rectangle 300"/>
            <p:cNvSpPr/>
            <p:nvPr/>
          </p:nvSpPr>
          <p:spPr>
            <a:xfrm>
              <a:off x="2051640" y="380376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2" name="Rectangle 303"/>
            <p:cNvSpPr/>
            <p:nvPr/>
          </p:nvSpPr>
          <p:spPr>
            <a:xfrm>
              <a:off x="273780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3" name="Rectangle 306"/>
            <p:cNvSpPr/>
            <p:nvPr/>
          </p:nvSpPr>
          <p:spPr>
            <a:xfrm>
              <a:off x="342684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4" name="Rectangle 309"/>
            <p:cNvSpPr/>
            <p:nvPr/>
          </p:nvSpPr>
          <p:spPr>
            <a:xfrm>
              <a:off x="411552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5" name="Rectangle 312"/>
            <p:cNvSpPr/>
            <p:nvPr/>
          </p:nvSpPr>
          <p:spPr>
            <a:xfrm>
              <a:off x="480636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6" name="Rectangle 315"/>
            <p:cNvSpPr/>
            <p:nvPr/>
          </p:nvSpPr>
          <p:spPr>
            <a:xfrm>
              <a:off x="549504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7" name="Rectangle 318"/>
            <p:cNvSpPr/>
            <p:nvPr/>
          </p:nvSpPr>
          <p:spPr>
            <a:xfrm>
              <a:off x="618408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8" name="Rectangle 321"/>
            <p:cNvSpPr/>
            <p:nvPr/>
          </p:nvSpPr>
          <p:spPr>
            <a:xfrm>
              <a:off x="687312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9" name="Rectangle 324"/>
            <p:cNvSpPr/>
            <p:nvPr/>
          </p:nvSpPr>
          <p:spPr>
            <a:xfrm>
              <a:off x="756216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0" name="Rectangle 327"/>
            <p:cNvSpPr/>
            <p:nvPr/>
          </p:nvSpPr>
          <p:spPr>
            <a:xfrm>
              <a:off x="8251200" y="3803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1" name="Rectangle 330"/>
            <p:cNvSpPr/>
            <p:nvPr/>
          </p:nvSpPr>
          <p:spPr>
            <a:xfrm>
              <a:off x="1390320" y="4062240"/>
              <a:ext cx="1486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2" name="Rectangle 331"/>
            <p:cNvSpPr/>
            <p:nvPr/>
          </p:nvSpPr>
          <p:spPr>
            <a:xfrm>
              <a:off x="204876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3" name="Rectangle 334"/>
            <p:cNvSpPr/>
            <p:nvPr/>
          </p:nvSpPr>
          <p:spPr>
            <a:xfrm>
              <a:off x="2744640" y="4062240"/>
              <a:ext cx="3358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Rectangle 337"/>
            <p:cNvSpPr/>
            <p:nvPr/>
          </p:nvSpPr>
          <p:spPr>
            <a:xfrm>
              <a:off x="3429720" y="406224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Rectangle 340"/>
            <p:cNvSpPr/>
            <p:nvPr/>
          </p:nvSpPr>
          <p:spPr>
            <a:xfrm>
              <a:off x="4118400" y="406224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Rectangle 343"/>
            <p:cNvSpPr/>
            <p:nvPr/>
          </p:nvSpPr>
          <p:spPr>
            <a:xfrm>
              <a:off x="480636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Rectangle 346"/>
            <p:cNvSpPr/>
            <p:nvPr/>
          </p:nvSpPr>
          <p:spPr>
            <a:xfrm>
              <a:off x="549504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8" name="Rectangle 349"/>
            <p:cNvSpPr/>
            <p:nvPr/>
          </p:nvSpPr>
          <p:spPr>
            <a:xfrm>
              <a:off x="618408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9" name="Rectangle 352"/>
            <p:cNvSpPr/>
            <p:nvPr/>
          </p:nvSpPr>
          <p:spPr>
            <a:xfrm>
              <a:off x="687312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0" name="Rectangle 355"/>
            <p:cNvSpPr/>
            <p:nvPr/>
          </p:nvSpPr>
          <p:spPr>
            <a:xfrm>
              <a:off x="756216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1" name="Rectangle 358"/>
            <p:cNvSpPr/>
            <p:nvPr/>
          </p:nvSpPr>
          <p:spPr>
            <a:xfrm>
              <a:off x="8251200" y="40622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2" name="Rectangle 361"/>
            <p:cNvSpPr/>
            <p:nvPr/>
          </p:nvSpPr>
          <p:spPr>
            <a:xfrm>
              <a:off x="1387440" y="424980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3" name="Rectangle 362"/>
            <p:cNvSpPr/>
            <p:nvPr/>
          </p:nvSpPr>
          <p:spPr>
            <a:xfrm>
              <a:off x="204876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4" name="Rectangle 365"/>
            <p:cNvSpPr/>
            <p:nvPr/>
          </p:nvSpPr>
          <p:spPr>
            <a:xfrm>
              <a:off x="273780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5" name="Rectangle 368"/>
            <p:cNvSpPr/>
            <p:nvPr/>
          </p:nvSpPr>
          <p:spPr>
            <a:xfrm>
              <a:off x="342684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6" name="Rectangle 371"/>
            <p:cNvSpPr/>
            <p:nvPr/>
          </p:nvSpPr>
          <p:spPr>
            <a:xfrm>
              <a:off x="4118400" y="424980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7" name="Rectangle 374"/>
            <p:cNvSpPr/>
            <p:nvPr/>
          </p:nvSpPr>
          <p:spPr>
            <a:xfrm>
              <a:off x="4809240" y="424980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8" name="Rectangle 377"/>
            <p:cNvSpPr/>
            <p:nvPr/>
          </p:nvSpPr>
          <p:spPr>
            <a:xfrm>
              <a:off x="5497920" y="424980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9" name="Rectangle 380"/>
            <p:cNvSpPr/>
            <p:nvPr/>
          </p:nvSpPr>
          <p:spPr>
            <a:xfrm>
              <a:off x="618408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0" name="Rectangle 383"/>
            <p:cNvSpPr/>
            <p:nvPr/>
          </p:nvSpPr>
          <p:spPr>
            <a:xfrm>
              <a:off x="687312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1" name="Rectangle 386"/>
            <p:cNvSpPr/>
            <p:nvPr/>
          </p:nvSpPr>
          <p:spPr>
            <a:xfrm>
              <a:off x="756216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2" name="Rectangle 389"/>
            <p:cNvSpPr/>
            <p:nvPr/>
          </p:nvSpPr>
          <p:spPr>
            <a:xfrm>
              <a:off x="8251200" y="42498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3" name="Rectangle 392"/>
            <p:cNvSpPr/>
            <p:nvPr/>
          </p:nvSpPr>
          <p:spPr>
            <a:xfrm>
              <a:off x="1387440" y="443700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4" name="Rectangle 393"/>
            <p:cNvSpPr/>
            <p:nvPr/>
          </p:nvSpPr>
          <p:spPr>
            <a:xfrm>
              <a:off x="204876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Rectangle 396"/>
            <p:cNvSpPr/>
            <p:nvPr/>
          </p:nvSpPr>
          <p:spPr>
            <a:xfrm>
              <a:off x="273780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6" name="Rectangle 399"/>
            <p:cNvSpPr/>
            <p:nvPr/>
          </p:nvSpPr>
          <p:spPr>
            <a:xfrm>
              <a:off x="342684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Rectangle 402"/>
            <p:cNvSpPr/>
            <p:nvPr/>
          </p:nvSpPr>
          <p:spPr>
            <a:xfrm>
              <a:off x="411552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8" name="Rectangle 405"/>
            <p:cNvSpPr/>
            <p:nvPr/>
          </p:nvSpPr>
          <p:spPr>
            <a:xfrm>
              <a:off x="480636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9" name="Rectangle 408"/>
            <p:cNvSpPr/>
            <p:nvPr/>
          </p:nvSpPr>
          <p:spPr>
            <a:xfrm>
              <a:off x="5497920" y="443700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0" name="Rectangle 412"/>
            <p:cNvSpPr/>
            <p:nvPr/>
          </p:nvSpPr>
          <p:spPr>
            <a:xfrm>
              <a:off x="618408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Rectangle 415"/>
            <p:cNvSpPr/>
            <p:nvPr/>
          </p:nvSpPr>
          <p:spPr>
            <a:xfrm>
              <a:off x="687312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2" name="Rectangle 418"/>
            <p:cNvSpPr/>
            <p:nvPr/>
          </p:nvSpPr>
          <p:spPr>
            <a:xfrm>
              <a:off x="756216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Rectangle 421"/>
            <p:cNvSpPr/>
            <p:nvPr/>
          </p:nvSpPr>
          <p:spPr>
            <a:xfrm>
              <a:off x="8251200" y="44370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Rectangle 424"/>
            <p:cNvSpPr/>
            <p:nvPr/>
          </p:nvSpPr>
          <p:spPr>
            <a:xfrm>
              <a:off x="1387440" y="46245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Rectangle 425"/>
            <p:cNvSpPr/>
            <p:nvPr/>
          </p:nvSpPr>
          <p:spPr>
            <a:xfrm>
              <a:off x="204876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6" name="Rectangle 428"/>
            <p:cNvSpPr/>
            <p:nvPr/>
          </p:nvSpPr>
          <p:spPr>
            <a:xfrm>
              <a:off x="273780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7" name="Rectangle 431"/>
            <p:cNvSpPr/>
            <p:nvPr/>
          </p:nvSpPr>
          <p:spPr>
            <a:xfrm>
              <a:off x="342684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8" name="Rectangle 434"/>
            <p:cNvSpPr/>
            <p:nvPr/>
          </p:nvSpPr>
          <p:spPr>
            <a:xfrm>
              <a:off x="411552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Rectangle 437"/>
            <p:cNvSpPr/>
            <p:nvPr/>
          </p:nvSpPr>
          <p:spPr>
            <a:xfrm>
              <a:off x="480636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Rectangle 440"/>
            <p:cNvSpPr/>
            <p:nvPr/>
          </p:nvSpPr>
          <p:spPr>
            <a:xfrm>
              <a:off x="549504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Rectangle 443"/>
            <p:cNvSpPr/>
            <p:nvPr/>
          </p:nvSpPr>
          <p:spPr>
            <a:xfrm>
              <a:off x="6186960" y="462456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2" name="Rectangle 446"/>
            <p:cNvSpPr/>
            <p:nvPr/>
          </p:nvSpPr>
          <p:spPr>
            <a:xfrm>
              <a:off x="687312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3" name="Rectangle 449"/>
            <p:cNvSpPr/>
            <p:nvPr/>
          </p:nvSpPr>
          <p:spPr>
            <a:xfrm>
              <a:off x="756216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4" name="Rectangle 452"/>
            <p:cNvSpPr/>
            <p:nvPr/>
          </p:nvSpPr>
          <p:spPr>
            <a:xfrm>
              <a:off x="8251200" y="46245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5" name="Rectangle 455"/>
            <p:cNvSpPr/>
            <p:nvPr/>
          </p:nvSpPr>
          <p:spPr>
            <a:xfrm>
              <a:off x="1387440" y="48117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6" name="Rectangle 456"/>
            <p:cNvSpPr/>
            <p:nvPr/>
          </p:nvSpPr>
          <p:spPr>
            <a:xfrm>
              <a:off x="204876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Rectangle 459"/>
            <p:cNvSpPr/>
            <p:nvPr/>
          </p:nvSpPr>
          <p:spPr>
            <a:xfrm>
              <a:off x="273780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8" name="Rectangle 462"/>
            <p:cNvSpPr/>
            <p:nvPr/>
          </p:nvSpPr>
          <p:spPr>
            <a:xfrm>
              <a:off x="342684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9" name="Rectangle 465"/>
            <p:cNvSpPr/>
            <p:nvPr/>
          </p:nvSpPr>
          <p:spPr>
            <a:xfrm>
              <a:off x="411552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0" name="Rectangle 468"/>
            <p:cNvSpPr/>
            <p:nvPr/>
          </p:nvSpPr>
          <p:spPr>
            <a:xfrm>
              <a:off x="480636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1" name="Rectangle 471"/>
            <p:cNvSpPr/>
            <p:nvPr/>
          </p:nvSpPr>
          <p:spPr>
            <a:xfrm>
              <a:off x="549504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2" name="Rectangle 474"/>
            <p:cNvSpPr/>
            <p:nvPr/>
          </p:nvSpPr>
          <p:spPr>
            <a:xfrm>
              <a:off x="6186960" y="481176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3" name="Rectangle 477"/>
            <p:cNvSpPr/>
            <p:nvPr/>
          </p:nvSpPr>
          <p:spPr>
            <a:xfrm>
              <a:off x="6876000" y="481176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4" name="Rectangle 480"/>
            <p:cNvSpPr/>
            <p:nvPr/>
          </p:nvSpPr>
          <p:spPr>
            <a:xfrm>
              <a:off x="756216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5" name="Rectangle 483"/>
            <p:cNvSpPr/>
            <p:nvPr/>
          </p:nvSpPr>
          <p:spPr>
            <a:xfrm>
              <a:off x="8251200" y="48117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6" name="Rectangle 486"/>
            <p:cNvSpPr/>
            <p:nvPr/>
          </p:nvSpPr>
          <p:spPr>
            <a:xfrm>
              <a:off x="1387440" y="499896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7" name="Rectangle 487"/>
            <p:cNvSpPr/>
            <p:nvPr/>
          </p:nvSpPr>
          <p:spPr>
            <a:xfrm>
              <a:off x="204876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8" name="Rectangle 490"/>
            <p:cNvSpPr/>
            <p:nvPr/>
          </p:nvSpPr>
          <p:spPr>
            <a:xfrm>
              <a:off x="273780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9" name="Rectangle 493"/>
            <p:cNvSpPr/>
            <p:nvPr/>
          </p:nvSpPr>
          <p:spPr>
            <a:xfrm>
              <a:off x="342684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0" name="Rectangle 496"/>
            <p:cNvSpPr/>
            <p:nvPr/>
          </p:nvSpPr>
          <p:spPr>
            <a:xfrm>
              <a:off x="411552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1" name="Rectangle 499"/>
            <p:cNvSpPr/>
            <p:nvPr/>
          </p:nvSpPr>
          <p:spPr>
            <a:xfrm>
              <a:off x="480636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2" name="Rectangle 502"/>
            <p:cNvSpPr/>
            <p:nvPr/>
          </p:nvSpPr>
          <p:spPr>
            <a:xfrm>
              <a:off x="549504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3" name="Rectangle 505"/>
            <p:cNvSpPr/>
            <p:nvPr/>
          </p:nvSpPr>
          <p:spPr>
            <a:xfrm>
              <a:off x="618408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4" name="Rectangle 508"/>
            <p:cNvSpPr/>
            <p:nvPr/>
          </p:nvSpPr>
          <p:spPr>
            <a:xfrm>
              <a:off x="6873120" y="499896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5" name="Rectangle 511"/>
            <p:cNvSpPr/>
            <p:nvPr/>
          </p:nvSpPr>
          <p:spPr>
            <a:xfrm>
              <a:off x="7565040" y="499896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6" name="Rectangle 514"/>
            <p:cNvSpPr/>
            <p:nvPr/>
          </p:nvSpPr>
          <p:spPr>
            <a:xfrm>
              <a:off x="8254080" y="499896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7" name="Rectangle 517"/>
            <p:cNvSpPr/>
            <p:nvPr/>
          </p:nvSpPr>
          <p:spPr>
            <a:xfrm>
              <a:off x="1387440" y="52498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8" name="Rectangle 518"/>
            <p:cNvSpPr/>
            <p:nvPr/>
          </p:nvSpPr>
          <p:spPr>
            <a:xfrm>
              <a:off x="204876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9" name="Rectangle 521"/>
            <p:cNvSpPr/>
            <p:nvPr/>
          </p:nvSpPr>
          <p:spPr>
            <a:xfrm>
              <a:off x="273780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0" name="Rectangle 524"/>
            <p:cNvSpPr/>
            <p:nvPr/>
          </p:nvSpPr>
          <p:spPr>
            <a:xfrm>
              <a:off x="342684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1" name="Rectangle 527"/>
            <p:cNvSpPr/>
            <p:nvPr/>
          </p:nvSpPr>
          <p:spPr>
            <a:xfrm>
              <a:off x="411552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2" name="Rectangle 530"/>
            <p:cNvSpPr/>
            <p:nvPr/>
          </p:nvSpPr>
          <p:spPr>
            <a:xfrm>
              <a:off x="480636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3" name="Rectangle 533"/>
            <p:cNvSpPr/>
            <p:nvPr/>
          </p:nvSpPr>
          <p:spPr>
            <a:xfrm>
              <a:off x="549504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4" name="Rectangle 536"/>
            <p:cNvSpPr/>
            <p:nvPr/>
          </p:nvSpPr>
          <p:spPr>
            <a:xfrm>
              <a:off x="618408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5" name="Rectangle 539"/>
            <p:cNvSpPr/>
            <p:nvPr/>
          </p:nvSpPr>
          <p:spPr>
            <a:xfrm>
              <a:off x="687312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6" name="Rectangle 542"/>
            <p:cNvSpPr/>
            <p:nvPr/>
          </p:nvSpPr>
          <p:spPr>
            <a:xfrm>
              <a:off x="7562160" y="52498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7" name="Rectangle 545"/>
            <p:cNvSpPr/>
            <p:nvPr/>
          </p:nvSpPr>
          <p:spPr>
            <a:xfrm>
              <a:off x="8254080" y="5249880"/>
              <a:ext cx="34380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8" name="Rectangle 548"/>
            <p:cNvSpPr/>
            <p:nvPr/>
          </p:nvSpPr>
          <p:spPr>
            <a:xfrm>
              <a:off x="1387440" y="543708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9" name="Rectangle 549"/>
            <p:cNvSpPr/>
            <p:nvPr/>
          </p:nvSpPr>
          <p:spPr>
            <a:xfrm>
              <a:off x="204876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0" name="Rectangle 552"/>
            <p:cNvSpPr/>
            <p:nvPr/>
          </p:nvSpPr>
          <p:spPr>
            <a:xfrm>
              <a:off x="273780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1" name="Rectangle 555"/>
            <p:cNvSpPr/>
            <p:nvPr/>
          </p:nvSpPr>
          <p:spPr>
            <a:xfrm>
              <a:off x="342684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2" name="Rectangle 558"/>
            <p:cNvSpPr/>
            <p:nvPr/>
          </p:nvSpPr>
          <p:spPr>
            <a:xfrm>
              <a:off x="411552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Rectangle 561"/>
            <p:cNvSpPr/>
            <p:nvPr/>
          </p:nvSpPr>
          <p:spPr>
            <a:xfrm>
              <a:off x="480636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Rectangle 564"/>
            <p:cNvSpPr/>
            <p:nvPr/>
          </p:nvSpPr>
          <p:spPr>
            <a:xfrm>
              <a:off x="549504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Rectangle 567"/>
            <p:cNvSpPr/>
            <p:nvPr/>
          </p:nvSpPr>
          <p:spPr>
            <a:xfrm>
              <a:off x="618408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Rectangle 570"/>
            <p:cNvSpPr/>
            <p:nvPr/>
          </p:nvSpPr>
          <p:spPr>
            <a:xfrm>
              <a:off x="687312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7" name="Rectangle 573"/>
            <p:cNvSpPr/>
            <p:nvPr/>
          </p:nvSpPr>
          <p:spPr>
            <a:xfrm>
              <a:off x="756216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8" name="Rectangle 576"/>
            <p:cNvSpPr/>
            <p:nvPr/>
          </p:nvSpPr>
          <p:spPr>
            <a:xfrm>
              <a:off x="8251200" y="543708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9" name="Rectangle 579"/>
            <p:cNvSpPr/>
            <p:nvPr/>
          </p:nvSpPr>
          <p:spPr>
            <a:xfrm>
              <a:off x="1387440" y="56246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0" name="Rectangle 580"/>
            <p:cNvSpPr/>
            <p:nvPr/>
          </p:nvSpPr>
          <p:spPr>
            <a:xfrm>
              <a:off x="204876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1" name="Rectangle 583"/>
            <p:cNvSpPr/>
            <p:nvPr/>
          </p:nvSpPr>
          <p:spPr>
            <a:xfrm>
              <a:off x="273780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2" name="Rectangle 586"/>
            <p:cNvSpPr/>
            <p:nvPr/>
          </p:nvSpPr>
          <p:spPr>
            <a:xfrm>
              <a:off x="342684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3" name="Rectangle 589"/>
            <p:cNvSpPr/>
            <p:nvPr/>
          </p:nvSpPr>
          <p:spPr>
            <a:xfrm>
              <a:off x="411552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4" name="Rectangle 592"/>
            <p:cNvSpPr/>
            <p:nvPr/>
          </p:nvSpPr>
          <p:spPr>
            <a:xfrm>
              <a:off x="480636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5" name="Rectangle 595"/>
            <p:cNvSpPr/>
            <p:nvPr/>
          </p:nvSpPr>
          <p:spPr>
            <a:xfrm>
              <a:off x="549504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6" name="Rectangle 598"/>
            <p:cNvSpPr/>
            <p:nvPr/>
          </p:nvSpPr>
          <p:spPr>
            <a:xfrm>
              <a:off x="618408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7" name="Rectangle 601"/>
            <p:cNvSpPr/>
            <p:nvPr/>
          </p:nvSpPr>
          <p:spPr>
            <a:xfrm>
              <a:off x="687312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8" name="Rectangle 604"/>
            <p:cNvSpPr/>
            <p:nvPr/>
          </p:nvSpPr>
          <p:spPr>
            <a:xfrm>
              <a:off x="756216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9" name="Rectangle 607"/>
            <p:cNvSpPr/>
            <p:nvPr/>
          </p:nvSpPr>
          <p:spPr>
            <a:xfrm>
              <a:off x="8251200" y="56246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0" name="Rectangle 611"/>
            <p:cNvSpPr/>
            <p:nvPr/>
          </p:nvSpPr>
          <p:spPr>
            <a:xfrm>
              <a:off x="1387440" y="58118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1" name="Rectangle 612"/>
            <p:cNvSpPr/>
            <p:nvPr/>
          </p:nvSpPr>
          <p:spPr>
            <a:xfrm>
              <a:off x="204876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2" name="Rectangle 615"/>
            <p:cNvSpPr/>
            <p:nvPr/>
          </p:nvSpPr>
          <p:spPr>
            <a:xfrm>
              <a:off x="273780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3" name="Rectangle 618"/>
            <p:cNvSpPr/>
            <p:nvPr/>
          </p:nvSpPr>
          <p:spPr>
            <a:xfrm>
              <a:off x="342684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4" name="Rectangle 621"/>
            <p:cNvSpPr/>
            <p:nvPr/>
          </p:nvSpPr>
          <p:spPr>
            <a:xfrm>
              <a:off x="411552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5" name="Rectangle 624"/>
            <p:cNvSpPr/>
            <p:nvPr/>
          </p:nvSpPr>
          <p:spPr>
            <a:xfrm>
              <a:off x="480636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6" name="Rectangle 627"/>
            <p:cNvSpPr/>
            <p:nvPr/>
          </p:nvSpPr>
          <p:spPr>
            <a:xfrm>
              <a:off x="549504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7" name="Rectangle 630"/>
            <p:cNvSpPr/>
            <p:nvPr/>
          </p:nvSpPr>
          <p:spPr>
            <a:xfrm>
              <a:off x="618408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8" name="Rectangle 633"/>
            <p:cNvSpPr/>
            <p:nvPr/>
          </p:nvSpPr>
          <p:spPr>
            <a:xfrm>
              <a:off x="687312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9" name="Rectangle 636"/>
            <p:cNvSpPr/>
            <p:nvPr/>
          </p:nvSpPr>
          <p:spPr>
            <a:xfrm>
              <a:off x="756216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0" name="Rectangle 639"/>
            <p:cNvSpPr/>
            <p:nvPr/>
          </p:nvSpPr>
          <p:spPr>
            <a:xfrm>
              <a:off x="8251200" y="58118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1" name="Rectangle 642"/>
            <p:cNvSpPr/>
            <p:nvPr/>
          </p:nvSpPr>
          <p:spPr>
            <a:xfrm>
              <a:off x="1387440" y="599904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2" name="Rectangle 643"/>
            <p:cNvSpPr/>
            <p:nvPr/>
          </p:nvSpPr>
          <p:spPr>
            <a:xfrm>
              <a:off x="204876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3" name="Rectangle 646"/>
            <p:cNvSpPr/>
            <p:nvPr/>
          </p:nvSpPr>
          <p:spPr>
            <a:xfrm>
              <a:off x="273780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4" name="Rectangle 649"/>
            <p:cNvSpPr/>
            <p:nvPr/>
          </p:nvSpPr>
          <p:spPr>
            <a:xfrm>
              <a:off x="342684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5" name="Rectangle 652"/>
            <p:cNvSpPr/>
            <p:nvPr/>
          </p:nvSpPr>
          <p:spPr>
            <a:xfrm>
              <a:off x="411552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6" name="Rectangle 655"/>
            <p:cNvSpPr/>
            <p:nvPr/>
          </p:nvSpPr>
          <p:spPr>
            <a:xfrm>
              <a:off x="480636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7" name="Rectangle 658"/>
            <p:cNvSpPr/>
            <p:nvPr/>
          </p:nvSpPr>
          <p:spPr>
            <a:xfrm>
              <a:off x="549504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8" name="Rectangle 661"/>
            <p:cNvSpPr/>
            <p:nvPr/>
          </p:nvSpPr>
          <p:spPr>
            <a:xfrm>
              <a:off x="618408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9" name="Rectangle 664"/>
            <p:cNvSpPr/>
            <p:nvPr/>
          </p:nvSpPr>
          <p:spPr>
            <a:xfrm>
              <a:off x="687312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0" name="Rectangle 667"/>
            <p:cNvSpPr/>
            <p:nvPr/>
          </p:nvSpPr>
          <p:spPr>
            <a:xfrm>
              <a:off x="756216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1" name="Rectangle 670"/>
            <p:cNvSpPr/>
            <p:nvPr/>
          </p:nvSpPr>
          <p:spPr>
            <a:xfrm>
              <a:off x="8251200" y="599904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2" name="Rectangle 673"/>
            <p:cNvSpPr/>
            <p:nvPr/>
          </p:nvSpPr>
          <p:spPr>
            <a:xfrm>
              <a:off x="1387440" y="6186600"/>
              <a:ext cx="15516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3" name="Rectangle 674"/>
            <p:cNvSpPr/>
            <p:nvPr/>
          </p:nvSpPr>
          <p:spPr>
            <a:xfrm>
              <a:off x="204876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0.039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4" name="Rectangle 677"/>
            <p:cNvSpPr/>
            <p:nvPr/>
          </p:nvSpPr>
          <p:spPr>
            <a:xfrm>
              <a:off x="273780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5" name="Rectangle 680"/>
            <p:cNvSpPr/>
            <p:nvPr/>
          </p:nvSpPr>
          <p:spPr>
            <a:xfrm>
              <a:off x="342684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6" name="Rectangle 683"/>
            <p:cNvSpPr/>
            <p:nvPr/>
          </p:nvSpPr>
          <p:spPr>
            <a:xfrm>
              <a:off x="411552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7" name="Rectangle 686"/>
            <p:cNvSpPr/>
            <p:nvPr/>
          </p:nvSpPr>
          <p:spPr>
            <a:xfrm>
              <a:off x="480636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8" name="Rectangle 689"/>
            <p:cNvSpPr/>
            <p:nvPr/>
          </p:nvSpPr>
          <p:spPr>
            <a:xfrm>
              <a:off x="549504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9" name="Rectangle 692"/>
            <p:cNvSpPr/>
            <p:nvPr/>
          </p:nvSpPr>
          <p:spPr>
            <a:xfrm>
              <a:off x="618408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0" name="Rectangle 695"/>
            <p:cNvSpPr/>
            <p:nvPr/>
          </p:nvSpPr>
          <p:spPr>
            <a:xfrm>
              <a:off x="687312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1" name="Rectangle 698"/>
            <p:cNvSpPr/>
            <p:nvPr/>
          </p:nvSpPr>
          <p:spPr>
            <a:xfrm>
              <a:off x="756216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2" name="Rectangle 701"/>
            <p:cNvSpPr/>
            <p:nvPr/>
          </p:nvSpPr>
          <p:spPr>
            <a:xfrm>
              <a:off x="8251200" y="6186600"/>
              <a:ext cx="35028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3" name="Rectangle 704"/>
            <p:cNvSpPr/>
            <p:nvPr/>
          </p:nvSpPr>
          <p:spPr>
            <a:xfrm>
              <a:off x="4759200" y="1566720"/>
              <a:ext cx="933840" cy="16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Zins [Prozent]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4" name="Line 705"/>
            <p:cNvSpPr/>
            <p:nvPr/>
          </p:nvSpPr>
          <p:spPr>
            <a:xfrm>
              <a:off x="1771560" y="1564920"/>
              <a:ext cx="1440" cy="4773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05" name="Rectangle 706"/>
            <p:cNvSpPr/>
            <p:nvPr/>
          </p:nvSpPr>
          <p:spPr>
            <a:xfrm>
              <a:off x="1771560" y="1565280"/>
              <a:ext cx="10440" cy="4772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06" name="Rectangle 708"/>
            <p:cNvSpPr/>
            <p:nvPr/>
          </p:nvSpPr>
          <p:spPr>
            <a:xfrm>
              <a:off x="1144440" y="1994040"/>
              <a:ext cx="7524000" cy="10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07" name="Rectangle 268"/>
          <p:cNvSpPr/>
          <p:nvPr/>
        </p:nvSpPr>
        <p:spPr>
          <a:xfrm>
            <a:off x="1771560" y="689040"/>
            <a:ext cx="3557880" cy="5767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Vergleich: Kapitalwertmethode / Annuitätsmethode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09" name="Group 95"/>
          <p:cNvGrpSpPr/>
          <p:nvPr/>
        </p:nvGrpSpPr>
        <p:grpSpPr>
          <a:xfrm>
            <a:off x="4180320" y="1998000"/>
            <a:ext cx="3713040" cy="395280"/>
            <a:chOff x="4180320" y="1998000"/>
            <a:chExt cx="3713040" cy="395280"/>
          </a:xfrm>
        </p:grpSpPr>
        <p:sp>
          <p:nvSpPr>
            <p:cNvPr id="1210" name="Line 49"/>
            <p:cNvSpPr/>
            <p:nvPr/>
          </p:nvSpPr>
          <p:spPr>
            <a:xfrm>
              <a:off x="46040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1" name="Line 50"/>
            <p:cNvSpPr/>
            <p:nvPr/>
          </p:nvSpPr>
          <p:spPr>
            <a:xfrm>
              <a:off x="496116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2" name="Line 51"/>
            <p:cNvSpPr/>
            <p:nvPr/>
          </p:nvSpPr>
          <p:spPr>
            <a:xfrm>
              <a:off x="531720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3" name="Line 52"/>
            <p:cNvSpPr/>
            <p:nvPr/>
          </p:nvSpPr>
          <p:spPr>
            <a:xfrm>
              <a:off x="567288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4" name="Line 53"/>
            <p:cNvSpPr/>
            <p:nvPr/>
          </p:nvSpPr>
          <p:spPr>
            <a:xfrm>
              <a:off x="602892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5" name="Line 54"/>
            <p:cNvSpPr/>
            <p:nvPr/>
          </p:nvSpPr>
          <p:spPr>
            <a:xfrm>
              <a:off x="638460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6" name="Line 55"/>
            <p:cNvSpPr/>
            <p:nvPr/>
          </p:nvSpPr>
          <p:spPr>
            <a:xfrm>
              <a:off x="67406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7" name="Line 56"/>
            <p:cNvSpPr/>
            <p:nvPr/>
          </p:nvSpPr>
          <p:spPr>
            <a:xfrm>
              <a:off x="709776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8" name="Line 57"/>
            <p:cNvSpPr/>
            <p:nvPr/>
          </p:nvSpPr>
          <p:spPr>
            <a:xfrm>
              <a:off x="74534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9" name="Text Box 58"/>
            <p:cNvSpPr/>
            <p:nvPr/>
          </p:nvSpPr>
          <p:spPr>
            <a:xfrm>
              <a:off x="4300200" y="20599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0" name="Text Box 59"/>
            <p:cNvSpPr/>
            <p:nvPr/>
          </p:nvSpPr>
          <p:spPr>
            <a:xfrm>
              <a:off x="4655880" y="20599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1" name="Text Box 60"/>
            <p:cNvSpPr/>
            <p:nvPr/>
          </p:nvSpPr>
          <p:spPr>
            <a:xfrm>
              <a:off x="5062320" y="20599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2" name="Text Box 61"/>
            <p:cNvSpPr/>
            <p:nvPr/>
          </p:nvSpPr>
          <p:spPr>
            <a:xfrm>
              <a:off x="5418360" y="2059920"/>
              <a:ext cx="20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3" name="Text Box 62"/>
            <p:cNvSpPr/>
            <p:nvPr/>
          </p:nvSpPr>
          <p:spPr>
            <a:xfrm>
              <a:off x="7198920" y="2059920"/>
              <a:ext cx="2872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4" name="Line 90"/>
            <p:cNvSpPr/>
            <p:nvPr/>
          </p:nvSpPr>
          <p:spPr>
            <a:xfrm>
              <a:off x="4180320" y="2043720"/>
              <a:ext cx="371304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25" name="Rectangle 48"/>
          <p:cNvSpPr/>
          <p:nvPr/>
        </p:nvSpPr>
        <p:spPr>
          <a:xfrm>
            <a:off x="4561920" y="2037600"/>
            <a:ext cx="41760" cy="7693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6" name="Text Box 63"/>
          <p:cNvSpPr/>
          <p:nvPr/>
        </p:nvSpPr>
        <p:spPr>
          <a:xfrm>
            <a:off x="4570920" y="2568240"/>
            <a:ext cx="3427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7" name="Rectangle 65"/>
          <p:cNvSpPr/>
          <p:nvPr/>
        </p:nvSpPr>
        <p:spPr>
          <a:xfrm>
            <a:off x="741240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8" name="Rectangle 66"/>
          <p:cNvSpPr/>
          <p:nvPr/>
        </p:nvSpPr>
        <p:spPr>
          <a:xfrm>
            <a:off x="491868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9" name="Text Box 67"/>
          <p:cNvSpPr/>
          <p:nvPr/>
        </p:nvSpPr>
        <p:spPr>
          <a:xfrm>
            <a:off x="4555440" y="180720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0" name="Rectangle 68"/>
          <p:cNvSpPr/>
          <p:nvPr/>
        </p:nvSpPr>
        <p:spPr>
          <a:xfrm>
            <a:off x="527580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1" name="Rectangle 70"/>
          <p:cNvSpPr/>
          <p:nvPr/>
        </p:nvSpPr>
        <p:spPr>
          <a:xfrm>
            <a:off x="563184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2" name="Rectangle 72"/>
          <p:cNvSpPr/>
          <p:nvPr/>
        </p:nvSpPr>
        <p:spPr>
          <a:xfrm>
            <a:off x="598752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3" name="Rectangle 74"/>
          <p:cNvSpPr/>
          <p:nvPr/>
        </p:nvSpPr>
        <p:spPr>
          <a:xfrm>
            <a:off x="634356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4" name="Rectangle 76"/>
          <p:cNvSpPr/>
          <p:nvPr/>
        </p:nvSpPr>
        <p:spPr>
          <a:xfrm>
            <a:off x="670068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5" name="Rectangle 78"/>
          <p:cNvSpPr/>
          <p:nvPr/>
        </p:nvSpPr>
        <p:spPr>
          <a:xfrm>
            <a:off x="7056360" y="181332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236" name="Straight Arrow Connector 36"/>
          <p:cNvCxnSpPr>
            <a:stCxn id="1209" idx="-1"/>
          </p:cNvCxnSpPr>
          <p:nvPr/>
        </p:nvCxnSpPr>
        <p:spPr>
          <a:xfrm flipV="1">
            <a:off x="4180320" y="1424880"/>
            <a:ext cx="5760" cy="771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237" name="Text Box 67"/>
          <p:cNvSpPr/>
          <p:nvPr/>
        </p:nvSpPr>
        <p:spPr>
          <a:xfrm>
            <a:off x="6003000" y="1629360"/>
            <a:ext cx="4017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8" name="Text Box 62"/>
          <p:cNvSpPr/>
          <p:nvPr/>
        </p:nvSpPr>
        <p:spPr>
          <a:xfrm>
            <a:off x="7842960" y="2054520"/>
            <a:ext cx="2872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9" name="Text Box 67"/>
          <p:cNvSpPr/>
          <p:nvPr/>
        </p:nvSpPr>
        <p:spPr>
          <a:xfrm>
            <a:off x="4921560" y="180144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0" name="Text Box 67"/>
          <p:cNvSpPr/>
          <p:nvPr/>
        </p:nvSpPr>
        <p:spPr>
          <a:xfrm>
            <a:off x="5256000" y="180792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1" name="Text Box 67"/>
          <p:cNvSpPr/>
          <p:nvPr/>
        </p:nvSpPr>
        <p:spPr>
          <a:xfrm>
            <a:off x="7013520" y="179028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42" name="Group 95"/>
          <p:cNvGrpSpPr/>
          <p:nvPr/>
        </p:nvGrpSpPr>
        <p:grpSpPr>
          <a:xfrm>
            <a:off x="4160520" y="3853800"/>
            <a:ext cx="3712680" cy="395280"/>
            <a:chOff x="4160520" y="3853800"/>
            <a:chExt cx="3712680" cy="395280"/>
          </a:xfrm>
        </p:grpSpPr>
        <p:sp>
          <p:nvSpPr>
            <p:cNvPr id="1243" name="Line 49"/>
            <p:cNvSpPr/>
            <p:nvPr/>
          </p:nvSpPr>
          <p:spPr>
            <a:xfrm>
              <a:off x="458388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4" name="Line 50"/>
            <p:cNvSpPr/>
            <p:nvPr/>
          </p:nvSpPr>
          <p:spPr>
            <a:xfrm>
              <a:off x="494100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5" name="Line 51"/>
            <p:cNvSpPr/>
            <p:nvPr/>
          </p:nvSpPr>
          <p:spPr>
            <a:xfrm>
              <a:off x="529704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6" name="Line 52"/>
            <p:cNvSpPr/>
            <p:nvPr/>
          </p:nvSpPr>
          <p:spPr>
            <a:xfrm>
              <a:off x="565272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7" name="Line 53"/>
            <p:cNvSpPr/>
            <p:nvPr/>
          </p:nvSpPr>
          <p:spPr>
            <a:xfrm>
              <a:off x="600876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8" name="Line 54"/>
            <p:cNvSpPr/>
            <p:nvPr/>
          </p:nvSpPr>
          <p:spPr>
            <a:xfrm>
              <a:off x="636480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49" name="Line 55"/>
            <p:cNvSpPr/>
            <p:nvPr/>
          </p:nvSpPr>
          <p:spPr>
            <a:xfrm>
              <a:off x="672048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50" name="Line 56"/>
            <p:cNvSpPr/>
            <p:nvPr/>
          </p:nvSpPr>
          <p:spPr>
            <a:xfrm>
              <a:off x="707760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51" name="Line 57"/>
            <p:cNvSpPr/>
            <p:nvPr/>
          </p:nvSpPr>
          <p:spPr>
            <a:xfrm>
              <a:off x="7433280" y="38538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52" name="Text Box 58"/>
            <p:cNvSpPr/>
            <p:nvPr/>
          </p:nvSpPr>
          <p:spPr>
            <a:xfrm>
              <a:off x="4280040" y="39157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3" name="Text Box 59"/>
            <p:cNvSpPr/>
            <p:nvPr/>
          </p:nvSpPr>
          <p:spPr>
            <a:xfrm>
              <a:off x="4635720" y="39157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4" name="Text Box 60"/>
            <p:cNvSpPr/>
            <p:nvPr/>
          </p:nvSpPr>
          <p:spPr>
            <a:xfrm>
              <a:off x="5042160" y="39157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5" name="Text Box 61"/>
            <p:cNvSpPr/>
            <p:nvPr/>
          </p:nvSpPr>
          <p:spPr>
            <a:xfrm>
              <a:off x="5398200" y="3915720"/>
              <a:ext cx="20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6" name="Text Box 62"/>
            <p:cNvSpPr/>
            <p:nvPr/>
          </p:nvSpPr>
          <p:spPr>
            <a:xfrm>
              <a:off x="7178760" y="3915720"/>
              <a:ext cx="2872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7" name="Line 90"/>
            <p:cNvSpPr/>
            <p:nvPr/>
          </p:nvSpPr>
          <p:spPr>
            <a:xfrm>
              <a:off x="4160520" y="3899520"/>
              <a:ext cx="371268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58" name="Rectangle 48"/>
          <p:cNvSpPr/>
          <p:nvPr/>
        </p:nvSpPr>
        <p:spPr>
          <a:xfrm>
            <a:off x="4541760" y="3893400"/>
            <a:ext cx="41760" cy="7693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9" name="Text Box 63"/>
          <p:cNvSpPr/>
          <p:nvPr/>
        </p:nvSpPr>
        <p:spPr>
          <a:xfrm>
            <a:off x="4550400" y="4416480"/>
            <a:ext cx="3427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0" name="Rectangle 65"/>
          <p:cNvSpPr/>
          <p:nvPr/>
        </p:nvSpPr>
        <p:spPr>
          <a:xfrm>
            <a:off x="739224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1" name="Rectangle 66"/>
          <p:cNvSpPr/>
          <p:nvPr/>
        </p:nvSpPr>
        <p:spPr>
          <a:xfrm>
            <a:off x="489888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2" name="Text Box 67"/>
          <p:cNvSpPr/>
          <p:nvPr/>
        </p:nvSpPr>
        <p:spPr>
          <a:xfrm>
            <a:off x="4535640" y="366300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Rectangle 68"/>
          <p:cNvSpPr/>
          <p:nvPr/>
        </p:nvSpPr>
        <p:spPr>
          <a:xfrm>
            <a:off x="525564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4" name="Rectangle 70"/>
          <p:cNvSpPr/>
          <p:nvPr/>
        </p:nvSpPr>
        <p:spPr>
          <a:xfrm>
            <a:off x="561168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5" name="Rectangle 72"/>
          <p:cNvSpPr/>
          <p:nvPr/>
        </p:nvSpPr>
        <p:spPr>
          <a:xfrm>
            <a:off x="596772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6" name="Rectangle 74"/>
          <p:cNvSpPr/>
          <p:nvPr/>
        </p:nvSpPr>
        <p:spPr>
          <a:xfrm>
            <a:off x="632340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7" name="Rectangle 76"/>
          <p:cNvSpPr/>
          <p:nvPr/>
        </p:nvSpPr>
        <p:spPr>
          <a:xfrm>
            <a:off x="668052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8" name="Rectangle 78"/>
          <p:cNvSpPr/>
          <p:nvPr/>
        </p:nvSpPr>
        <p:spPr>
          <a:xfrm>
            <a:off x="7036560" y="36694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269" name="Straight Arrow Connector 148"/>
          <p:cNvCxnSpPr>
            <a:stCxn id="1242" idx="-1"/>
          </p:cNvCxnSpPr>
          <p:nvPr/>
        </p:nvCxnSpPr>
        <p:spPr>
          <a:xfrm flipV="1">
            <a:off x="4160520" y="3280680"/>
            <a:ext cx="5400" cy="771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270" name="Text Box 67"/>
          <p:cNvSpPr/>
          <p:nvPr/>
        </p:nvSpPr>
        <p:spPr>
          <a:xfrm>
            <a:off x="5982840" y="3485160"/>
            <a:ext cx="4017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Text Box 62"/>
          <p:cNvSpPr/>
          <p:nvPr/>
        </p:nvSpPr>
        <p:spPr>
          <a:xfrm>
            <a:off x="7822800" y="3910320"/>
            <a:ext cx="2872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Text Box 63"/>
          <p:cNvSpPr/>
          <p:nvPr/>
        </p:nvSpPr>
        <p:spPr>
          <a:xfrm>
            <a:off x="4143960" y="3025800"/>
            <a:ext cx="4741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73" name="Group 96"/>
          <p:cNvGrpSpPr/>
          <p:nvPr/>
        </p:nvGrpSpPr>
        <p:grpSpPr>
          <a:xfrm>
            <a:off x="4572360" y="3120840"/>
            <a:ext cx="2852640" cy="545760"/>
            <a:chOff x="4572360" y="3120840"/>
            <a:chExt cx="2852640" cy="545760"/>
          </a:xfrm>
        </p:grpSpPr>
        <p:sp>
          <p:nvSpPr>
            <p:cNvPr id="1274" name="Freeform 82"/>
            <p:cNvSpPr/>
            <p:nvPr/>
          </p:nvSpPr>
          <p:spPr>
            <a:xfrm flipH="1">
              <a:off x="4572360" y="3120840"/>
              <a:ext cx="2852280" cy="545760"/>
            </a:xfrm>
            <a:custGeom>
              <a:avLst/>
              <a:gdLst>
                <a:gd name="textAreaLeft" fmla="*/ 360 w 2852280"/>
                <a:gd name="textAreaRight" fmla="*/ 2853360 w 2852280"/>
                <a:gd name="textAreaTop" fmla="*/ 0 h 545760"/>
                <a:gd name="textAreaBottom" fmla="*/ 546480 h 5457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5" name="Freeform 83"/>
            <p:cNvSpPr/>
            <p:nvPr/>
          </p:nvSpPr>
          <p:spPr>
            <a:xfrm flipH="1">
              <a:off x="4572360" y="3182040"/>
              <a:ext cx="2522880" cy="484560"/>
            </a:xfrm>
            <a:custGeom>
              <a:avLst/>
              <a:gdLst>
                <a:gd name="textAreaLeft" fmla="*/ -360 w 2522880"/>
                <a:gd name="textAreaRight" fmla="*/ 2523240 w 2522880"/>
                <a:gd name="textAreaTop" fmla="*/ 0 h 484560"/>
                <a:gd name="textAreaBottom" fmla="*/ 485280 h 4845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6" name="Freeform 84"/>
            <p:cNvSpPr/>
            <p:nvPr/>
          </p:nvSpPr>
          <p:spPr>
            <a:xfrm flipH="1">
              <a:off x="4572360" y="3242880"/>
              <a:ext cx="2139120" cy="423720"/>
            </a:xfrm>
            <a:custGeom>
              <a:avLst/>
              <a:gdLst>
                <a:gd name="textAreaLeft" fmla="*/ -360 w 2139120"/>
                <a:gd name="textAreaRight" fmla="*/ 2139480 w 2139120"/>
                <a:gd name="textAreaTop" fmla="*/ 0 h 423720"/>
                <a:gd name="textAreaBottom" fmla="*/ 424440 h 4237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7" name="Freeform 85"/>
            <p:cNvSpPr/>
            <p:nvPr/>
          </p:nvSpPr>
          <p:spPr>
            <a:xfrm flipH="1">
              <a:off x="4572360" y="3303000"/>
              <a:ext cx="1755000" cy="363600"/>
            </a:xfrm>
            <a:custGeom>
              <a:avLst/>
              <a:gdLst>
                <a:gd name="textAreaLeft" fmla="*/ 360 w 1755000"/>
                <a:gd name="textAreaRight" fmla="*/ 1756080 w 1755000"/>
                <a:gd name="textAreaTop" fmla="*/ 0 h 363600"/>
                <a:gd name="textAreaBottom" fmla="*/ 364320 h 3636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8" name="Freeform 86"/>
            <p:cNvSpPr/>
            <p:nvPr/>
          </p:nvSpPr>
          <p:spPr>
            <a:xfrm flipH="1">
              <a:off x="4572360" y="3363840"/>
              <a:ext cx="1408320" cy="302760"/>
            </a:xfrm>
            <a:custGeom>
              <a:avLst/>
              <a:gdLst>
                <a:gd name="textAreaLeft" fmla="*/ -360 w 1408320"/>
                <a:gd name="textAreaRight" fmla="*/ 1408680 w 1408320"/>
                <a:gd name="textAreaTop" fmla="*/ 0 h 302760"/>
                <a:gd name="textAreaBottom" fmla="*/ 303480 h 3027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9" name="Freeform 87"/>
            <p:cNvSpPr/>
            <p:nvPr/>
          </p:nvSpPr>
          <p:spPr>
            <a:xfrm flipH="1">
              <a:off x="4572360" y="3424680"/>
              <a:ext cx="1052280" cy="241920"/>
            </a:xfrm>
            <a:custGeom>
              <a:avLst/>
              <a:gdLst>
                <a:gd name="textAreaLeft" fmla="*/ 360 w 1052280"/>
                <a:gd name="textAreaRight" fmla="*/ 1053360 w 1052280"/>
                <a:gd name="textAreaTop" fmla="*/ 0 h 241920"/>
                <a:gd name="textAreaBottom" fmla="*/ 242640 h 2419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0" name="Freeform 88"/>
            <p:cNvSpPr/>
            <p:nvPr/>
          </p:nvSpPr>
          <p:spPr>
            <a:xfrm flipH="1">
              <a:off x="4572360" y="3485520"/>
              <a:ext cx="695160" cy="181080"/>
            </a:xfrm>
            <a:custGeom>
              <a:avLst/>
              <a:gdLst>
                <a:gd name="textAreaLeft" fmla="*/ 360 w 695160"/>
                <a:gd name="textAreaRight" fmla="*/ 696240 w 695160"/>
                <a:gd name="textAreaTop" fmla="*/ 0 h 181080"/>
                <a:gd name="textAreaBottom" fmla="*/ 181800 h 18108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1" name="Freeform 89"/>
            <p:cNvSpPr/>
            <p:nvPr/>
          </p:nvSpPr>
          <p:spPr>
            <a:xfrm flipH="1">
              <a:off x="4572360" y="3551040"/>
              <a:ext cx="338040" cy="115560"/>
            </a:xfrm>
            <a:custGeom>
              <a:avLst/>
              <a:gdLst>
                <a:gd name="textAreaLeft" fmla="*/ 360 w 338040"/>
                <a:gd name="textAreaRight" fmla="*/ 339120 w 338040"/>
                <a:gd name="textAreaTop" fmla="*/ 0 h 115560"/>
                <a:gd name="textAreaBottom" fmla="*/ 116280 h 1155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82" name="Text Box 67"/>
          <p:cNvSpPr/>
          <p:nvPr/>
        </p:nvSpPr>
        <p:spPr>
          <a:xfrm>
            <a:off x="4901400" y="365724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3" name="Text Box 67"/>
          <p:cNvSpPr/>
          <p:nvPr/>
        </p:nvSpPr>
        <p:spPr>
          <a:xfrm>
            <a:off x="5235840" y="366372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Text Box 67"/>
          <p:cNvSpPr/>
          <p:nvPr/>
        </p:nvSpPr>
        <p:spPr>
          <a:xfrm>
            <a:off x="6993360" y="364644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5" name="Rectangle 48"/>
          <p:cNvSpPr/>
          <p:nvPr/>
        </p:nvSpPr>
        <p:spPr>
          <a:xfrm>
            <a:off x="4542840" y="3111840"/>
            <a:ext cx="41760" cy="769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286" name="Group 95"/>
          <p:cNvGrpSpPr/>
          <p:nvPr/>
        </p:nvGrpSpPr>
        <p:grpSpPr>
          <a:xfrm>
            <a:off x="4155120" y="5497200"/>
            <a:ext cx="3712680" cy="395280"/>
            <a:chOff x="4155120" y="5497200"/>
            <a:chExt cx="3712680" cy="395280"/>
          </a:xfrm>
        </p:grpSpPr>
        <p:sp>
          <p:nvSpPr>
            <p:cNvPr id="1287" name="Line 49"/>
            <p:cNvSpPr/>
            <p:nvPr/>
          </p:nvSpPr>
          <p:spPr>
            <a:xfrm>
              <a:off x="45788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8" name="Line 50"/>
            <p:cNvSpPr/>
            <p:nvPr/>
          </p:nvSpPr>
          <p:spPr>
            <a:xfrm>
              <a:off x="493596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9" name="Line 51"/>
            <p:cNvSpPr/>
            <p:nvPr/>
          </p:nvSpPr>
          <p:spPr>
            <a:xfrm>
              <a:off x="52916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0" name="Line 52"/>
            <p:cNvSpPr/>
            <p:nvPr/>
          </p:nvSpPr>
          <p:spPr>
            <a:xfrm>
              <a:off x="564768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1" name="Line 53"/>
            <p:cNvSpPr/>
            <p:nvPr/>
          </p:nvSpPr>
          <p:spPr>
            <a:xfrm>
              <a:off x="600336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2" name="Line 54"/>
            <p:cNvSpPr/>
            <p:nvPr/>
          </p:nvSpPr>
          <p:spPr>
            <a:xfrm>
              <a:off x="635940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3" name="Line 55"/>
            <p:cNvSpPr/>
            <p:nvPr/>
          </p:nvSpPr>
          <p:spPr>
            <a:xfrm>
              <a:off x="67154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4" name="Line 56"/>
            <p:cNvSpPr/>
            <p:nvPr/>
          </p:nvSpPr>
          <p:spPr>
            <a:xfrm>
              <a:off x="707220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5" name="Line 57"/>
            <p:cNvSpPr/>
            <p:nvPr/>
          </p:nvSpPr>
          <p:spPr>
            <a:xfrm>
              <a:off x="74282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96" name="Text Box 58"/>
            <p:cNvSpPr/>
            <p:nvPr/>
          </p:nvSpPr>
          <p:spPr>
            <a:xfrm>
              <a:off x="4274640" y="55591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7" name="Text Box 59"/>
            <p:cNvSpPr/>
            <p:nvPr/>
          </p:nvSpPr>
          <p:spPr>
            <a:xfrm>
              <a:off x="4630680" y="55591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8" name="Text Box 60"/>
            <p:cNvSpPr/>
            <p:nvPr/>
          </p:nvSpPr>
          <p:spPr>
            <a:xfrm>
              <a:off x="5037120" y="5559120"/>
              <a:ext cx="202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9" name="Text Box 61"/>
            <p:cNvSpPr/>
            <p:nvPr/>
          </p:nvSpPr>
          <p:spPr>
            <a:xfrm>
              <a:off x="5392800" y="5559120"/>
              <a:ext cx="203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0" name="Text Box 62"/>
            <p:cNvSpPr/>
            <p:nvPr/>
          </p:nvSpPr>
          <p:spPr>
            <a:xfrm>
              <a:off x="7173720" y="5559120"/>
              <a:ext cx="2872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1" name="Line 90"/>
            <p:cNvSpPr/>
            <p:nvPr/>
          </p:nvSpPr>
          <p:spPr>
            <a:xfrm>
              <a:off x="4155120" y="5542920"/>
              <a:ext cx="371268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302" name="Rectangle 48"/>
          <p:cNvSpPr/>
          <p:nvPr/>
        </p:nvSpPr>
        <p:spPr>
          <a:xfrm>
            <a:off x="4536720" y="5537160"/>
            <a:ext cx="41760" cy="7693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3" name="Text Box 63"/>
          <p:cNvSpPr/>
          <p:nvPr/>
        </p:nvSpPr>
        <p:spPr>
          <a:xfrm>
            <a:off x="4250520" y="6087600"/>
            <a:ext cx="3427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4" name="Rectangle 65"/>
          <p:cNvSpPr/>
          <p:nvPr/>
        </p:nvSpPr>
        <p:spPr>
          <a:xfrm>
            <a:off x="738720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5" name="Rectangle 66"/>
          <p:cNvSpPr/>
          <p:nvPr/>
        </p:nvSpPr>
        <p:spPr>
          <a:xfrm>
            <a:off x="489348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6" name="Text Box 67"/>
          <p:cNvSpPr/>
          <p:nvPr/>
        </p:nvSpPr>
        <p:spPr>
          <a:xfrm>
            <a:off x="4530240" y="530640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7" name="Rectangle 68"/>
          <p:cNvSpPr/>
          <p:nvPr/>
        </p:nvSpPr>
        <p:spPr>
          <a:xfrm>
            <a:off x="525060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8" name="Rectangle 70"/>
          <p:cNvSpPr/>
          <p:nvPr/>
        </p:nvSpPr>
        <p:spPr>
          <a:xfrm>
            <a:off x="560664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9" name="Rectangle 72"/>
          <p:cNvSpPr/>
          <p:nvPr/>
        </p:nvSpPr>
        <p:spPr>
          <a:xfrm>
            <a:off x="596232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0" name="Rectangle 74"/>
          <p:cNvSpPr/>
          <p:nvPr/>
        </p:nvSpPr>
        <p:spPr>
          <a:xfrm>
            <a:off x="631836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1" name="Rectangle 76"/>
          <p:cNvSpPr/>
          <p:nvPr/>
        </p:nvSpPr>
        <p:spPr>
          <a:xfrm>
            <a:off x="667548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2" name="Rectangle 78"/>
          <p:cNvSpPr/>
          <p:nvPr/>
        </p:nvSpPr>
        <p:spPr>
          <a:xfrm>
            <a:off x="7031160" y="5312880"/>
            <a:ext cx="40680" cy="22824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313" name="Straight Arrow Connector 193"/>
          <p:cNvCxnSpPr>
            <a:stCxn id="1286" idx="-1"/>
          </p:cNvCxnSpPr>
          <p:nvPr/>
        </p:nvCxnSpPr>
        <p:spPr>
          <a:xfrm flipV="1">
            <a:off x="4155120" y="4924080"/>
            <a:ext cx="5760" cy="77112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314" name="Text Box 67"/>
          <p:cNvSpPr/>
          <p:nvPr/>
        </p:nvSpPr>
        <p:spPr>
          <a:xfrm>
            <a:off x="5977800" y="5128560"/>
            <a:ext cx="4017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5" name="Text Box 62"/>
          <p:cNvSpPr/>
          <p:nvPr/>
        </p:nvSpPr>
        <p:spPr>
          <a:xfrm>
            <a:off x="7817760" y="5553720"/>
            <a:ext cx="2872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6" name="Freeform 89"/>
          <p:cNvSpPr/>
          <p:nvPr/>
        </p:nvSpPr>
        <p:spPr>
          <a:xfrm flipH="1" rot="8397600">
            <a:off x="4589280" y="5788800"/>
            <a:ext cx="335880" cy="125280"/>
          </a:xfrm>
          <a:custGeom>
            <a:avLst/>
            <a:gdLst>
              <a:gd name="textAreaLeft" fmla="*/ -360 w 335880"/>
              <a:gd name="textAreaRight" fmla="*/ 336240 w 335880"/>
              <a:gd name="textAreaTop" fmla="*/ 0 h 125280"/>
              <a:gd name="textAreaBottom" fmla="*/ 126000 h 1252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7" name="Text Box 67"/>
          <p:cNvSpPr/>
          <p:nvPr/>
        </p:nvSpPr>
        <p:spPr>
          <a:xfrm>
            <a:off x="4896360" y="530064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8" name="Text Box 67"/>
          <p:cNvSpPr/>
          <p:nvPr/>
        </p:nvSpPr>
        <p:spPr>
          <a:xfrm>
            <a:off x="5230440" y="530712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9" name="Text Box 67"/>
          <p:cNvSpPr/>
          <p:nvPr/>
        </p:nvSpPr>
        <p:spPr>
          <a:xfrm>
            <a:off x="6987960" y="5289840"/>
            <a:ext cx="4791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Rectangle 3"/>
          <p:cNvSpPr/>
          <p:nvPr/>
        </p:nvSpPr>
        <p:spPr>
          <a:xfrm>
            <a:off x="511560" y="1636560"/>
            <a:ext cx="3381120" cy="8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Periode 0, periodengleiche positive Zahlungen in Perioden 1 bis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1" name="Rectangle 3"/>
          <p:cNvSpPr/>
          <p:nvPr/>
        </p:nvSpPr>
        <p:spPr>
          <a:xfrm>
            <a:off x="483480" y="3028680"/>
            <a:ext cx="3381120" cy="8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Zahlung auf Periode 0 diskontieren und Nettobarwert bilden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2" name="Rectangle 65"/>
          <p:cNvSpPr/>
          <p:nvPr/>
        </p:nvSpPr>
        <p:spPr>
          <a:xfrm>
            <a:off x="4897440" y="556488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3" name="Rectangle 65"/>
          <p:cNvSpPr/>
          <p:nvPr/>
        </p:nvSpPr>
        <p:spPr>
          <a:xfrm>
            <a:off x="5254560" y="556488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4" name="Rectangle 65"/>
          <p:cNvSpPr/>
          <p:nvPr/>
        </p:nvSpPr>
        <p:spPr>
          <a:xfrm>
            <a:off x="5603760" y="557352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5" name="Rectangle 65"/>
          <p:cNvSpPr/>
          <p:nvPr/>
        </p:nvSpPr>
        <p:spPr>
          <a:xfrm>
            <a:off x="5967000" y="556488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6" name="Rectangle 65"/>
          <p:cNvSpPr/>
          <p:nvPr/>
        </p:nvSpPr>
        <p:spPr>
          <a:xfrm>
            <a:off x="6325920" y="556992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7" name="Rectangle 65"/>
          <p:cNvSpPr/>
          <p:nvPr/>
        </p:nvSpPr>
        <p:spPr>
          <a:xfrm>
            <a:off x="6676920" y="556092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8" name="Rectangle 65"/>
          <p:cNvSpPr/>
          <p:nvPr/>
        </p:nvSpPr>
        <p:spPr>
          <a:xfrm>
            <a:off x="7038720" y="556092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9" name="Rectangle 65"/>
          <p:cNvSpPr/>
          <p:nvPr/>
        </p:nvSpPr>
        <p:spPr>
          <a:xfrm>
            <a:off x="7387200" y="5564880"/>
            <a:ext cx="40680" cy="228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0" name="Freeform 89"/>
          <p:cNvSpPr/>
          <p:nvPr/>
        </p:nvSpPr>
        <p:spPr>
          <a:xfrm flipH="1" rot="8397600">
            <a:off x="4591800" y="5731200"/>
            <a:ext cx="653760" cy="304920"/>
          </a:xfrm>
          <a:custGeom>
            <a:avLst/>
            <a:gdLst>
              <a:gd name="textAreaLeft" fmla="*/ 360 w 653760"/>
              <a:gd name="textAreaRight" fmla="*/ 654840 w 653760"/>
              <a:gd name="textAreaTop" fmla="*/ 0 h 304920"/>
              <a:gd name="textAreaBottom" fmla="*/ 305640 h 3049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1" name="Freeform 89"/>
          <p:cNvSpPr/>
          <p:nvPr/>
        </p:nvSpPr>
        <p:spPr>
          <a:xfrm flipH="1" rot="8397600">
            <a:off x="4636440" y="5647320"/>
            <a:ext cx="931320" cy="511200"/>
          </a:xfrm>
          <a:custGeom>
            <a:avLst/>
            <a:gdLst>
              <a:gd name="textAreaLeft" fmla="*/ 360 w 931320"/>
              <a:gd name="textAreaRight" fmla="*/ 932400 w 931320"/>
              <a:gd name="textAreaTop" fmla="*/ 0 h 511200"/>
              <a:gd name="textAreaBottom" fmla="*/ 511920 h 5112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2" name="Freeform 89"/>
          <p:cNvSpPr/>
          <p:nvPr/>
        </p:nvSpPr>
        <p:spPr>
          <a:xfrm flipH="1" rot="8397600">
            <a:off x="4665960" y="5580720"/>
            <a:ext cx="1250640" cy="703440"/>
          </a:xfrm>
          <a:custGeom>
            <a:avLst/>
            <a:gdLst>
              <a:gd name="textAreaLeft" fmla="*/ -360 w 1250640"/>
              <a:gd name="textAreaRight" fmla="*/ 1251000 w 1250640"/>
              <a:gd name="textAreaTop" fmla="*/ 0 h 703440"/>
              <a:gd name="textAreaBottom" fmla="*/ 704160 h 7034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3" name="Freeform 89"/>
          <p:cNvSpPr/>
          <p:nvPr/>
        </p:nvSpPr>
        <p:spPr>
          <a:xfrm flipH="1" rot="8397600">
            <a:off x="4699440" y="5488920"/>
            <a:ext cx="1553400" cy="917640"/>
          </a:xfrm>
          <a:custGeom>
            <a:avLst/>
            <a:gdLst>
              <a:gd name="textAreaLeft" fmla="*/ 360 w 1553400"/>
              <a:gd name="textAreaRight" fmla="*/ 1554480 w 1553400"/>
              <a:gd name="textAreaTop" fmla="*/ 0 h 917640"/>
              <a:gd name="textAreaBottom" fmla="*/ 918360 h 9176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4" name="Freeform 89"/>
          <p:cNvSpPr/>
          <p:nvPr/>
        </p:nvSpPr>
        <p:spPr>
          <a:xfrm flipH="1" rot="8397600">
            <a:off x="4720680" y="5431320"/>
            <a:ext cx="1847880" cy="1090080"/>
          </a:xfrm>
          <a:custGeom>
            <a:avLst/>
            <a:gdLst>
              <a:gd name="textAreaLeft" fmla="*/ 360 w 1847880"/>
              <a:gd name="textAreaRight" fmla="*/ 1848960 w 1847880"/>
              <a:gd name="textAreaTop" fmla="*/ 0 h 1090080"/>
              <a:gd name="textAreaBottom" fmla="*/ 1090800 h 10900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5" name="Freeform 89"/>
          <p:cNvSpPr/>
          <p:nvPr/>
        </p:nvSpPr>
        <p:spPr>
          <a:xfrm flipH="1" rot="8397600">
            <a:off x="4748400" y="5366520"/>
            <a:ext cx="2151720" cy="1284480"/>
          </a:xfrm>
          <a:custGeom>
            <a:avLst/>
            <a:gdLst>
              <a:gd name="textAreaLeft" fmla="*/ 360 w 2151720"/>
              <a:gd name="textAreaRight" fmla="*/ 2152800 w 2151720"/>
              <a:gd name="textAreaTop" fmla="*/ 0 h 1284480"/>
              <a:gd name="textAreaBottom" fmla="*/ 1285200 h 12844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6" name="Freeform 89"/>
          <p:cNvSpPr/>
          <p:nvPr/>
        </p:nvSpPr>
        <p:spPr>
          <a:xfrm flipH="1" rot="8397600">
            <a:off x="4773600" y="5293800"/>
            <a:ext cx="2454480" cy="1486440"/>
          </a:xfrm>
          <a:custGeom>
            <a:avLst/>
            <a:gdLst>
              <a:gd name="textAreaLeft" fmla="*/ -360 w 2454480"/>
              <a:gd name="textAreaRight" fmla="*/ 2454840 w 2454480"/>
              <a:gd name="textAreaTop" fmla="*/ 0 h 1486440"/>
              <a:gd name="textAreaBottom" fmla="*/ 1487160 h 14864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7" name="Rectangle 3"/>
          <p:cNvSpPr/>
          <p:nvPr/>
        </p:nvSpPr>
        <p:spPr>
          <a:xfrm>
            <a:off x="483480" y="4769640"/>
            <a:ext cx="3381120" cy="8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Annuitätsmethode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eine periodengleiche Annuität umwandeln, dann mit anderen Zahlungen vergleichen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Annuitätsmethode: PV Beispiel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9" name="Rectangle 1"/>
          <p:cNvSpPr/>
          <p:nvPr/>
        </p:nvSpPr>
        <p:spPr>
          <a:xfrm>
            <a:off x="749160" y="1845000"/>
            <a:ext cx="7936920" cy="31752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„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Levelised Cost of Electricity“ (LCOE)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" name="Rectangle 1"/>
          <p:cNvSpPr/>
          <p:nvPr/>
        </p:nvSpPr>
        <p:spPr>
          <a:xfrm>
            <a:off x="749160" y="1628640"/>
            <a:ext cx="7936920" cy="4812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„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Levelised Cost of Electricity“ (LCOE) 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3" name="Picture 2" descr=""/>
          <p:cNvPicPr/>
          <p:nvPr/>
        </p:nvPicPr>
        <p:blipFill>
          <a:blip r:embed="rId1"/>
          <a:stretch/>
        </p:blipFill>
        <p:spPr>
          <a:xfrm>
            <a:off x="611640" y="1772640"/>
            <a:ext cx="8149680" cy="42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Fehlerquellen bei der Investitionsrechnung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5" name="Rectangle 3"/>
          <p:cNvSpPr/>
          <p:nvPr/>
        </p:nvSpPr>
        <p:spPr>
          <a:xfrm>
            <a:off x="827640" y="1917000"/>
            <a:ext cx="7732080" cy="13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Vollständige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Cash-Flow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-Zahlungsreihe der zu betrachtenden Investition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eventuell: Erfassung von Anschluss-Investitionen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Es müssen alle Zahlungen ausgeklammert bleiben, die nicht von der Entscheidung tangiert werden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ist der „richtige“ Kalkulationszins?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(Opportunitätskosten; Berücksichtigung von Risiko)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Warnung: Diskontierung über lange Zeiten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7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1348" name="Group 189"/>
          <p:cNvGrpSpPr/>
          <p:nvPr/>
        </p:nvGrpSpPr>
        <p:grpSpPr>
          <a:xfrm>
            <a:off x="346320" y="2513520"/>
            <a:ext cx="5290560" cy="3578040"/>
            <a:chOff x="346320" y="2513520"/>
            <a:chExt cx="5290560" cy="3578040"/>
          </a:xfrm>
        </p:grpSpPr>
        <p:graphicFrame>
          <p:nvGraphicFramePr>
            <p:cNvPr id="1349" name="Object 6"/>
            <p:cNvGraphicFramePr/>
            <p:nvPr/>
          </p:nvGraphicFramePr>
          <p:xfrm>
            <a:off x="2195280" y="2586240"/>
            <a:ext cx="865800" cy="383040"/>
          </p:xfrm>
          <a:graphic>
            <a:graphicData uri="http://schemas.openxmlformats.org/presentationml/2006/ole">
              <p:oleObj progId="Equation.DSMT4" r:id="rId1" spid="">
                <p:embed/>
                <p:pic>
                  <p:nvPicPr>
                    <p:cNvPr id="1350" name="Object 6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195280" y="2586240"/>
                      <a:ext cx="865800" cy="3830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351" name="Line 9"/>
            <p:cNvSpPr/>
            <p:nvPr/>
          </p:nvSpPr>
          <p:spPr>
            <a:xfrm>
              <a:off x="639720" y="49226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2" name="Line 10"/>
            <p:cNvSpPr/>
            <p:nvPr/>
          </p:nvSpPr>
          <p:spPr>
            <a:xfrm>
              <a:off x="639720" y="433656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3" name="Line 11"/>
            <p:cNvSpPr/>
            <p:nvPr/>
          </p:nvSpPr>
          <p:spPr>
            <a:xfrm>
              <a:off x="639720" y="3746520"/>
              <a:ext cx="482868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4" name="Line 12"/>
            <p:cNvSpPr/>
            <p:nvPr/>
          </p:nvSpPr>
          <p:spPr>
            <a:xfrm>
              <a:off x="639720" y="3160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5" name="Line 13"/>
            <p:cNvSpPr/>
            <p:nvPr/>
          </p:nvSpPr>
          <p:spPr>
            <a:xfrm>
              <a:off x="639720" y="2575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6" name="Line 14"/>
            <p:cNvSpPr/>
            <p:nvPr/>
          </p:nvSpPr>
          <p:spPr>
            <a:xfrm>
              <a:off x="659520" y="2575440"/>
              <a:ext cx="1080" cy="293220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7" name="Line 15"/>
            <p:cNvSpPr/>
            <p:nvPr/>
          </p:nvSpPr>
          <p:spPr>
            <a:xfrm>
              <a:off x="621720" y="5507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8" name="Line 16"/>
            <p:cNvSpPr/>
            <p:nvPr/>
          </p:nvSpPr>
          <p:spPr>
            <a:xfrm>
              <a:off x="621720" y="4922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59" name="Line 17"/>
            <p:cNvSpPr/>
            <p:nvPr/>
          </p:nvSpPr>
          <p:spPr>
            <a:xfrm>
              <a:off x="621720" y="433656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0" name="Line 18"/>
            <p:cNvSpPr/>
            <p:nvPr/>
          </p:nvSpPr>
          <p:spPr>
            <a:xfrm>
              <a:off x="621720" y="3746520"/>
              <a:ext cx="3780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1" name="Line 19"/>
            <p:cNvSpPr/>
            <p:nvPr/>
          </p:nvSpPr>
          <p:spPr>
            <a:xfrm>
              <a:off x="621720" y="3160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2" name="Line 20"/>
            <p:cNvSpPr/>
            <p:nvPr/>
          </p:nvSpPr>
          <p:spPr>
            <a:xfrm>
              <a:off x="621720" y="2575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3" name="Line 21"/>
            <p:cNvSpPr/>
            <p:nvPr/>
          </p:nvSpPr>
          <p:spPr>
            <a:xfrm>
              <a:off x="659520" y="5507640"/>
              <a:ext cx="497736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4" name="Line 22"/>
            <p:cNvSpPr/>
            <p:nvPr/>
          </p:nvSpPr>
          <p:spPr>
            <a:xfrm flipV="1">
              <a:off x="6595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5" name="Line 23"/>
            <p:cNvSpPr/>
            <p:nvPr/>
          </p:nvSpPr>
          <p:spPr>
            <a:xfrm flipV="1">
              <a:off x="11833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6" name="Line 24"/>
            <p:cNvSpPr/>
            <p:nvPr/>
          </p:nvSpPr>
          <p:spPr>
            <a:xfrm flipV="1">
              <a:off x="17082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7" name="Line 25"/>
            <p:cNvSpPr/>
            <p:nvPr/>
          </p:nvSpPr>
          <p:spPr>
            <a:xfrm flipV="1">
              <a:off x="22309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8" name="Line 26"/>
            <p:cNvSpPr/>
            <p:nvPr/>
          </p:nvSpPr>
          <p:spPr>
            <a:xfrm flipV="1">
              <a:off x="2755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69" name="Line 27"/>
            <p:cNvSpPr/>
            <p:nvPr/>
          </p:nvSpPr>
          <p:spPr>
            <a:xfrm flipV="1">
              <a:off x="328068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0" name="Line 28"/>
            <p:cNvSpPr/>
            <p:nvPr/>
          </p:nvSpPr>
          <p:spPr>
            <a:xfrm flipV="1">
              <a:off x="3799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1" name="Line 29"/>
            <p:cNvSpPr/>
            <p:nvPr/>
          </p:nvSpPr>
          <p:spPr>
            <a:xfrm flipV="1">
              <a:off x="43236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2" name="Line 30"/>
            <p:cNvSpPr/>
            <p:nvPr/>
          </p:nvSpPr>
          <p:spPr>
            <a:xfrm flipV="1">
              <a:off x="48474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3" name="Freeform 33"/>
            <p:cNvSpPr/>
            <p:nvPr/>
          </p:nvSpPr>
          <p:spPr>
            <a:xfrm>
              <a:off x="659880" y="2575440"/>
              <a:ext cx="207000" cy="11520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15200"/>
                <a:gd name="textAreaBottom" fmla="*/ 115920 h 115200"/>
              </a:gdLst>
              <a:ahLst/>
              <a:rect l="textAreaLeft" t="textAreaTop" r="textAreaRight" b="textAreaBottom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4" name="Freeform 34"/>
            <p:cNvSpPr/>
            <p:nvPr/>
          </p:nvSpPr>
          <p:spPr>
            <a:xfrm>
              <a:off x="867600" y="2691360"/>
              <a:ext cx="208080" cy="10584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105840"/>
                <a:gd name="textAreaBottom" fmla="*/ 106560 h 105840"/>
              </a:gdLst>
              <a:ahLst/>
              <a:rect l="textAreaLeft" t="textAreaTop" r="textAreaRight" b="textAreaBottom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5" name="Line 35"/>
            <p:cNvSpPr/>
            <p:nvPr/>
          </p:nvSpPr>
          <p:spPr>
            <a:xfrm>
              <a:off x="1076040" y="2797560"/>
              <a:ext cx="208800" cy="106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6" name="Freeform 36"/>
            <p:cNvSpPr/>
            <p:nvPr/>
          </p:nvSpPr>
          <p:spPr>
            <a:xfrm>
              <a:off x="1285200" y="2904480"/>
              <a:ext cx="212400" cy="10116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101160"/>
                <a:gd name="textAreaBottom" fmla="*/ 101880 h 101160"/>
              </a:gdLst>
              <a:ahLst/>
              <a:rect l="textAreaLeft" t="textAreaTop" r="textAreaRight" b="textAreaBottom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7" name="Line 37"/>
            <p:cNvSpPr/>
            <p:nvPr/>
          </p:nvSpPr>
          <p:spPr>
            <a:xfrm>
              <a:off x="1498320" y="3006000"/>
              <a:ext cx="209880" cy="97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8" name="Line 38"/>
            <p:cNvSpPr/>
            <p:nvPr/>
          </p:nvSpPr>
          <p:spPr>
            <a:xfrm>
              <a:off x="1708200" y="3103200"/>
              <a:ext cx="207720" cy="91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9" name="Line 39"/>
            <p:cNvSpPr/>
            <p:nvPr/>
          </p:nvSpPr>
          <p:spPr>
            <a:xfrm>
              <a:off x="1915920" y="3194280"/>
              <a:ext cx="208800" cy="92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0" name="Line 40"/>
            <p:cNvSpPr/>
            <p:nvPr/>
          </p:nvSpPr>
          <p:spPr>
            <a:xfrm>
              <a:off x="2124720" y="3286800"/>
              <a:ext cx="207720" cy="87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1" name="Line 41"/>
            <p:cNvSpPr/>
            <p:nvPr/>
          </p:nvSpPr>
          <p:spPr>
            <a:xfrm>
              <a:off x="2332440" y="3374640"/>
              <a:ext cx="209880" cy="81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2" name="Freeform 42"/>
            <p:cNvSpPr/>
            <p:nvPr/>
          </p:nvSpPr>
          <p:spPr>
            <a:xfrm>
              <a:off x="2542680" y="3456720"/>
              <a:ext cx="212400" cy="7668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76680"/>
                <a:gd name="textAreaBottom" fmla="*/ 77400 h 76680"/>
              </a:gdLst>
              <a:ahLst/>
              <a:rect l="textAreaLeft" t="textAreaTop" r="textAreaRight" b="textAreaBottom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3" name="Line 43"/>
            <p:cNvSpPr/>
            <p:nvPr/>
          </p:nvSpPr>
          <p:spPr>
            <a:xfrm>
              <a:off x="2755800" y="3533760"/>
              <a:ext cx="209880" cy="77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4" name="Line 44"/>
            <p:cNvSpPr/>
            <p:nvPr/>
          </p:nvSpPr>
          <p:spPr>
            <a:xfrm>
              <a:off x="2965680" y="3610800"/>
              <a:ext cx="20772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5" name="Line 45"/>
            <p:cNvSpPr/>
            <p:nvPr/>
          </p:nvSpPr>
          <p:spPr>
            <a:xfrm>
              <a:off x="3173400" y="3683520"/>
              <a:ext cx="208800" cy="72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6" name="Line 46"/>
            <p:cNvSpPr/>
            <p:nvPr/>
          </p:nvSpPr>
          <p:spPr>
            <a:xfrm>
              <a:off x="3382200" y="3755880"/>
              <a:ext cx="207720" cy="68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7" name="Line 47"/>
            <p:cNvSpPr/>
            <p:nvPr/>
          </p:nvSpPr>
          <p:spPr>
            <a:xfrm>
              <a:off x="3589920" y="3823920"/>
              <a:ext cx="209880" cy="63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8" name="Freeform 48"/>
            <p:cNvSpPr/>
            <p:nvPr/>
          </p:nvSpPr>
          <p:spPr>
            <a:xfrm>
              <a:off x="3800160" y="3887280"/>
              <a:ext cx="212400" cy="6120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61200"/>
                <a:gd name="textAreaBottom" fmla="*/ 61920 h 61200"/>
              </a:gdLst>
              <a:ahLst/>
              <a:rect l="textAreaLeft" t="textAreaTop" r="textAreaRight" b="textAreaBottom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9" name="Line 49"/>
            <p:cNvSpPr/>
            <p:nvPr/>
          </p:nvSpPr>
          <p:spPr>
            <a:xfrm>
              <a:off x="4013280" y="3949200"/>
              <a:ext cx="208800" cy="64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0" name="Line 50"/>
            <p:cNvSpPr/>
            <p:nvPr/>
          </p:nvSpPr>
          <p:spPr>
            <a:xfrm>
              <a:off x="4222080" y="4013280"/>
              <a:ext cx="208800" cy="57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1" name="Line 51"/>
            <p:cNvSpPr/>
            <p:nvPr/>
          </p:nvSpPr>
          <p:spPr>
            <a:xfrm>
              <a:off x="4430880" y="4070880"/>
              <a:ext cx="207720" cy="536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2" name="Freeform 52"/>
            <p:cNvSpPr/>
            <p:nvPr/>
          </p:nvSpPr>
          <p:spPr>
            <a:xfrm>
              <a:off x="4638600" y="4124880"/>
              <a:ext cx="208080" cy="5796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57960"/>
                <a:gd name="textAreaBottom" fmla="*/ 58680 h 57960"/>
              </a:gdLst>
              <a:ahLst/>
              <a:rect l="textAreaLeft" t="textAreaTop" r="textAreaRight" b="textAreaBottom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3" name="Freeform 53"/>
            <p:cNvSpPr/>
            <p:nvPr/>
          </p:nvSpPr>
          <p:spPr>
            <a:xfrm>
              <a:off x="4847400" y="4183200"/>
              <a:ext cx="209160" cy="4716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47160"/>
                <a:gd name="textAreaBottom" fmla="*/ 47880 h 4716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4" name="Freeform 54"/>
            <p:cNvSpPr/>
            <p:nvPr/>
          </p:nvSpPr>
          <p:spPr>
            <a:xfrm>
              <a:off x="5057640" y="4231440"/>
              <a:ext cx="211320" cy="47160"/>
            </a:xfrm>
            <a:custGeom>
              <a:avLst/>
              <a:gdLst>
                <a:gd name="textAreaLeft" fmla="*/ 0 w 211320"/>
                <a:gd name="textAreaRight" fmla="*/ 212040 w 211320"/>
                <a:gd name="textAreaTop" fmla="*/ 0 h 47160"/>
                <a:gd name="textAreaBottom" fmla="*/ 47880 h 47160"/>
              </a:gdLst>
              <a:ahLst/>
              <a:rect l="textAreaLeft" t="textAreaTop" r="textAreaRight" b="textAreaBottom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5" name="Line 55"/>
            <p:cNvSpPr/>
            <p:nvPr/>
          </p:nvSpPr>
          <p:spPr>
            <a:xfrm>
              <a:off x="5269320" y="4278960"/>
              <a:ext cx="210240" cy="493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6" name="Freeform 58"/>
            <p:cNvSpPr/>
            <p:nvPr/>
          </p:nvSpPr>
          <p:spPr>
            <a:xfrm>
              <a:off x="659880" y="2575440"/>
              <a:ext cx="207000" cy="22176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221760"/>
                <a:gd name="textAreaBottom" fmla="*/ 222480 h 221760"/>
              </a:gdLst>
              <a:ahLst/>
              <a:rect l="textAreaLeft" t="textAreaTop" r="textAreaRight" b="textAreaBottom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7" name="Freeform 59"/>
            <p:cNvSpPr/>
            <p:nvPr/>
          </p:nvSpPr>
          <p:spPr>
            <a:xfrm>
              <a:off x="867600" y="2797920"/>
              <a:ext cx="208080" cy="20304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203040"/>
                <a:gd name="textAreaBottom" fmla="*/ 203760 h 203040"/>
              </a:gdLst>
              <a:ahLst/>
              <a:rect l="textAreaLeft" t="textAreaTop" r="textAreaRight" b="textAreaBottom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8" name="Line 60"/>
            <p:cNvSpPr/>
            <p:nvPr/>
          </p:nvSpPr>
          <p:spPr>
            <a:xfrm>
              <a:off x="1076040" y="3001320"/>
              <a:ext cx="208800" cy="18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9" name="Freeform 61"/>
            <p:cNvSpPr/>
            <p:nvPr/>
          </p:nvSpPr>
          <p:spPr>
            <a:xfrm>
              <a:off x="1285200" y="3191040"/>
              <a:ext cx="212400" cy="17244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172440"/>
                <a:gd name="textAreaBottom" fmla="*/ 173160 h 172440"/>
              </a:gdLst>
              <a:ahLst/>
              <a:rect l="textAreaLeft" t="textAreaTop" r="textAreaRight" b="textAreaBottom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0" name="Freeform 62"/>
            <p:cNvSpPr/>
            <p:nvPr/>
          </p:nvSpPr>
          <p:spPr>
            <a:xfrm>
              <a:off x="1498320" y="3364200"/>
              <a:ext cx="209160" cy="16416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164160"/>
                <a:gd name="textAreaBottom" fmla="*/ 164880 h 164160"/>
              </a:gdLst>
              <a:ahLst/>
              <a:rect l="textAreaLeft" t="textAreaTop" r="textAreaRight" b="textAreaBottom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1" name="Freeform 63"/>
            <p:cNvSpPr/>
            <p:nvPr/>
          </p:nvSpPr>
          <p:spPr>
            <a:xfrm>
              <a:off x="1708560" y="3529080"/>
              <a:ext cx="207000" cy="14436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44360"/>
                <a:gd name="textAreaBottom" fmla="*/ 145080 h 144360"/>
              </a:gdLst>
              <a:ahLst/>
              <a:rect l="textAreaLeft" t="textAreaTop" r="textAreaRight" b="textAreaBottom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2" name="Freeform 64"/>
            <p:cNvSpPr/>
            <p:nvPr/>
          </p:nvSpPr>
          <p:spPr>
            <a:xfrm>
              <a:off x="1916280" y="3674160"/>
              <a:ext cx="208080" cy="1396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139680"/>
                <a:gd name="textAreaBottom" fmla="*/ 140400 h 13968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3" name="Freeform 65"/>
            <p:cNvSpPr/>
            <p:nvPr/>
          </p:nvSpPr>
          <p:spPr>
            <a:xfrm>
              <a:off x="2125080" y="3814560"/>
              <a:ext cx="207000" cy="12564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25640"/>
                <a:gd name="textAreaBottom" fmla="*/ 126360 h 125640"/>
              </a:gdLst>
              <a:ahLst/>
              <a:rect l="textAreaLeft" t="textAreaTop" r="textAreaRight" b="textAreaBottom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4" name="Freeform 66"/>
            <p:cNvSpPr/>
            <p:nvPr/>
          </p:nvSpPr>
          <p:spPr>
            <a:xfrm>
              <a:off x="2332800" y="3940920"/>
              <a:ext cx="209160" cy="11988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5" name="Freeform 67"/>
            <p:cNvSpPr/>
            <p:nvPr/>
          </p:nvSpPr>
          <p:spPr>
            <a:xfrm>
              <a:off x="2542680" y="4061520"/>
              <a:ext cx="212400" cy="10476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104760"/>
                <a:gd name="textAreaBottom" fmla="*/ 105480 h 104760"/>
              </a:gdLst>
              <a:ahLst/>
              <a:rect l="textAreaLeft" t="textAreaTop" r="textAreaRight" b="textAreaBottom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6" name="Line 68"/>
            <p:cNvSpPr/>
            <p:nvPr/>
          </p:nvSpPr>
          <p:spPr>
            <a:xfrm>
              <a:off x="2755800" y="4166640"/>
              <a:ext cx="209880" cy="102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7" name="Freeform 69"/>
            <p:cNvSpPr/>
            <p:nvPr/>
          </p:nvSpPr>
          <p:spPr>
            <a:xfrm>
              <a:off x="2965680" y="4269960"/>
              <a:ext cx="207000" cy="9648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96480"/>
                <a:gd name="textAreaBottom" fmla="*/ 97200 h 96480"/>
              </a:gdLst>
              <a:ahLst/>
              <a:rect l="textAreaLeft" t="textAreaTop" r="textAreaRight" b="textAreaBottom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8" name="Freeform 70"/>
            <p:cNvSpPr/>
            <p:nvPr/>
          </p:nvSpPr>
          <p:spPr>
            <a:xfrm>
              <a:off x="3173400" y="4367160"/>
              <a:ext cx="208080" cy="8136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81360"/>
                <a:gd name="textAreaBottom" fmla="*/ 82080 h 8136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9" name="Freeform 71"/>
            <p:cNvSpPr/>
            <p:nvPr/>
          </p:nvSpPr>
          <p:spPr>
            <a:xfrm>
              <a:off x="3382560" y="4448880"/>
              <a:ext cx="207000" cy="8136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81360"/>
                <a:gd name="textAreaBottom" fmla="*/ 82080 h 81360"/>
              </a:gdLst>
              <a:ahLst/>
              <a:rect l="textAreaLeft" t="textAreaTop" r="textAreaRight" b="textAreaBottom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0" name="Line 72"/>
            <p:cNvSpPr/>
            <p:nvPr/>
          </p:nvSpPr>
          <p:spPr>
            <a:xfrm>
              <a:off x="3589920" y="4530600"/>
              <a:ext cx="20988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1" name="Freeform 73"/>
            <p:cNvSpPr/>
            <p:nvPr/>
          </p:nvSpPr>
          <p:spPr>
            <a:xfrm>
              <a:off x="3800160" y="4603320"/>
              <a:ext cx="212400" cy="6732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67320"/>
                <a:gd name="textAreaBottom" fmla="*/ 68040 h 67320"/>
              </a:gdLst>
              <a:ahLst/>
              <a:rect l="textAreaLeft" t="textAreaTop" r="textAreaRight" b="textAreaBottom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2" name="Line 74"/>
            <p:cNvSpPr/>
            <p:nvPr/>
          </p:nvSpPr>
          <p:spPr>
            <a:xfrm>
              <a:off x="4013280" y="4671000"/>
              <a:ext cx="208800" cy="63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3" name="Line 75"/>
            <p:cNvSpPr/>
            <p:nvPr/>
          </p:nvSpPr>
          <p:spPr>
            <a:xfrm>
              <a:off x="4222080" y="4734360"/>
              <a:ext cx="208800" cy="57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4" name="Line 76"/>
            <p:cNvSpPr/>
            <p:nvPr/>
          </p:nvSpPr>
          <p:spPr>
            <a:xfrm>
              <a:off x="4430880" y="4791600"/>
              <a:ext cx="207720" cy="52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5" name="Freeform 77"/>
            <p:cNvSpPr/>
            <p:nvPr/>
          </p:nvSpPr>
          <p:spPr>
            <a:xfrm>
              <a:off x="4638600" y="4844520"/>
              <a:ext cx="208080" cy="5436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54360"/>
                <a:gd name="textAreaBottom" fmla="*/ 55080 h 5436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6" name="Freeform 78"/>
            <p:cNvSpPr/>
            <p:nvPr/>
          </p:nvSpPr>
          <p:spPr>
            <a:xfrm>
              <a:off x="4847400" y="4899240"/>
              <a:ext cx="209160" cy="4140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41400"/>
                <a:gd name="textAreaBottom" fmla="*/ 42120 h 41400"/>
              </a:gdLst>
              <a:ahLst/>
              <a:rect l="textAreaLeft" t="textAreaTop" r="textAreaRight" b="textAreaBottom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7" name="Freeform 79"/>
            <p:cNvSpPr/>
            <p:nvPr/>
          </p:nvSpPr>
          <p:spPr>
            <a:xfrm>
              <a:off x="5057640" y="4941360"/>
              <a:ext cx="211320" cy="43920"/>
            </a:xfrm>
            <a:custGeom>
              <a:avLst/>
              <a:gdLst>
                <a:gd name="textAreaLeft" fmla="*/ 0 w 211320"/>
                <a:gd name="textAreaRight" fmla="*/ 212040 w 211320"/>
                <a:gd name="textAreaTop" fmla="*/ 0 h 43920"/>
                <a:gd name="textAreaBottom" fmla="*/ 44640 h 43920"/>
              </a:gdLst>
              <a:ahLst/>
              <a:rect l="textAreaLeft" t="textAreaTop" r="textAreaRight" b="textAreaBottom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8" name="Line 80"/>
            <p:cNvSpPr/>
            <p:nvPr/>
          </p:nvSpPr>
          <p:spPr>
            <a:xfrm>
              <a:off x="5269320" y="4985640"/>
              <a:ext cx="210240" cy="38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9" name="Freeform 83"/>
            <p:cNvSpPr/>
            <p:nvPr/>
          </p:nvSpPr>
          <p:spPr>
            <a:xfrm>
              <a:off x="659880" y="2575440"/>
              <a:ext cx="207000" cy="32472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324720"/>
                <a:gd name="textAreaBottom" fmla="*/ 325440 h 324720"/>
              </a:gdLst>
              <a:ahLst/>
              <a:rect l="textAreaLeft" t="textAreaTop" r="textAreaRight" b="textAreaBottom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0" name="Freeform 84"/>
            <p:cNvSpPr/>
            <p:nvPr/>
          </p:nvSpPr>
          <p:spPr>
            <a:xfrm>
              <a:off x="867600" y="2900880"/>
              <a:ext cx="208080" cy="2836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283680"/>
                <a:gd name="textAreaBottom" fmla="*/ 284400 h 283680"/>
              </a:gdLst>
              <a:ahLst/>
              <a:rect l="textAreaLeft" t="textAreaTop" r="textAreaRight" b="textAreaBottom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1" name="Freeform 85"/>
            <p:cNvSpPr/>
            <p:nvPr/>
          </p:nvSpPr>
          <p:spPr>
            <a:xfrm>
              <a:off x="1076400" y="3185280"/>
              <a:ext cx="208080" cy="25560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255600"/>
                <a:gd name="textAreaBottom" fmla="*/ 256320 h 255600"/>
              </a:gdLst>
              <a:ahLst/>
              <a:rect l="textAreaLeft" t="textAreaTop" r="textAreaRight" b="textAreaBottom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2" name="Freeform 86"/>
            <p:cNvSpPr/>
            <p:nvPr/>
          </p:nvSpPr>
          <p:spPr>
            <a:xfrm>
              <a:off x="1285200" y="3441600"/>
              <a:ext cx="212400" cy="22752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227520"/>
                <a:gd name="textAreaBottom" fmla="*/ 228240 h 227520"/>
              </a:gdLst>
              <a:ahLst/>
              <a:rect l="textAreaLeft" t="textAreaTop" r="textAreaRight" b="textAreaBottom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3" name="Freeform 87"/>
            <p:cNvSpPr/>
            <p:nvPr/>
          </p:nvSpPr>
          <p:spPr>
            <a:xfrm>
              <a:off x="1498320" y="3669480"/>
              <a:ext cx="209160" cy="20304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203040"/>
                <a:gd name="textAreaBottom" fmla="*/ 203760 h 203040"/>
              </a:gdLst>
              <a:ahLst/>
              <a:rect l="textAreaLeft" t="textAreaTop" r="textAreaRight" b="textAreaBottom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4" name="Freeform 88"/>
            <p:cNvSpPr/>
            <p:nvPr/>
          </p:nvSpPr>
          <p:spPr>
            <a:xfrm>
              <a:off x="1708560" y="3873240"/>
              <a:ext cx="207000" cy="17820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78200"/>
                <a:gd name="textAreaBottom" fmla="*/ 178920 h 178200"/>
              </a:gdLst>
              <a:ahLst/>
              <a:rect l="textAreaLeft" t="textAreaTop" r="textAreaRight" b="textAreaBottom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5" name="Freeform 89"/>
            <p:cNvSpPr/>
            <p:nvPr/>
          </p:nvSpPr>
          <p:spPr>
            <a:xfrm>
              <a:off x="1916280" y="4052160"/>
              <a:ext cx="208080" cy="15840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158400"/>
                <a:gd name="textAreaBottom" fmla="*/ 159120 h 15840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6" name="Freeform 90"/>
            <p:cNvSpPr/>
            <p:nvPr/>
          </p:nvSpPr>
          <p:spPr>
            <a:xfrm>
              <a:off x="2125080" y="4211280"/>
              <a:ext cx="207000" cy="13968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39680"/>
                <a:gd name="textAreaBottom" fmla="*/ 140400 h 139680"/>
              </a:gdLst>
              <a:ahLst/>
              <a:rect l="textAreaLeft" t="textAreaTop" r="textAreaRight" b="textAreaBottom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7" name="Freeform 91"/>
            <p:cNvSpPr/>
            <p:nvPr/>
          </p:nvSpPr>
          <p:spPr>
            <a:xfrm>
              <a:off x="2332800" y="4351680"/>
              <a:ext cx="209160" cy="12924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129240"/>
                <a:gd name="textAreaBottom" fmla="*/ 129960 h 129240"/>
              </a:gdLst>
              <a:ahLst/>
              <a:rect l="textAreaLeft" t="textAreaTop" r="textAreaRight" b="textAreaBottom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8" name="Freeform 92"/>
            <p:cNvSpPr/>
            <p:nvPr/>
          </p:nvSpPr>
          <p:spPr>
            <a:xfrm>
              <a:off x="2542680" y="4481640"/>
              <a:ext cx="212400" cy="11160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111600"/>
                <a:gd name="textAreaBottom" fmla="*/ 112320 h 111600"/>
              </a:gdLst>
              <a:ahLst/>
              <a:rect l="textAreaLeft" t="textAreaTop" r="textAreaRight" b="textAreaBottom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9" name="Freeform 93"/>
            <p:cNvSpPr/>
            <p:nvPr/>
          </p:nvSpPr>
          <p:spPr>
            <a:xfrm>
              <a:off x="2755800" y="4593960"/>
              <a:ext cx="209160" cy="10116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101160"/>
                <a:gd name="textAreaBottom" fmla="*/ 101880 h 101160"/>
              </a:gdLst>
              <a:ahLst/>
              <a:rect l="textAreaLeft" t="textAreaTop" r="textAreaRight" b="textAreaBottom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0" name="Freeform 94"/>
            <p:cNvSpPr/>
            <p:nvPr/>
          </p:nvSpPr>
          <p:spPr>
            <a:xfrm>
              <a:off x="2965680" y="4695840"/>
              <a:ext cx="207000" cy="8604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86040"/>
                <a:gd name="textAreaBottom" fmla="*/ 86760 h 86040"/>
              </a:gdLst>
              <a:ahLst/>
              <a:rect l="textAreaLeft" t="textAreaTop" r="textAreaRight" b="textAreaBottom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1" name="Freeform 95"/>
            <p:cNvSpPr/>
            <p:nvPr/>
          </p:nvSpPr>
          <p:spPr>
            <a:xfrm>
              <a:off x="3173400" y="4782240"/>
              <a:ext cx="208080" cy="8136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81360"/>
                <a:gd name="textAreaBottom" fmla="*/ 82080 h 8136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2" name="Freeform 96"/>
            <p:cNvSpPr/>
            <p:nvPr/>
          </p:nvSpPr>
          <p:spPr>
            <a:xfrm>
              <a:off x="3382560" y="4864320"/>
              <a:ext cx="207000" cy="6840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68400"/>
                <a:gd name="textAreaBottom" fmla="*/ 69120 h 68400"/>
              </a:gdLst>
              <a:ahLst/>
              <a:rect l="textAreaLeft" t="textAreaTop" r="textAreaRight" b="textAreaBottom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3" name="Line 97"/>
            <p:cNvSpPr/>
            <p:nvPr/>
          </p:nvSpPr>
          <p:spPr>
            <a:xfrm>
              <a:off x="3589920" y="4933080"/>
              <a:ext cx="209880" cy="619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4" name="Freeform 98"/>
            <p:cNvSpPr/>
            <p:nvPr/>
          </p:nvSpPr>
          <p:spPr>
            <a:xfrm>
              <a:off x="3800160" y="4995360"/>
              <a:ext cx="212400" cy="5796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57960"/>
                <a:gd name="textAreaBottom" fmla="*/ 58680 h 57960"/>
              </a:gdLst>
              <a:ahLst/>
              <a:rect l="textAreaLeft" t="textAreaTop" r="textAreaRight" b="textAreaBottom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5" name="Freeform 99"/>
            <p:cNvSpPr/>
            <p:nvPr/>
          </p:nvSpPr>
          <p:spPr>
            <a:xfrm>
              <a:off x="4013280" y="5053680"/>
              <a:ext cx="208080" cy="4716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47160"/>
                <a:gd name="textAreaBottom" fmla="*/ 47880 h 4716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6" name="Freeform 100"/>
            <p:cNvSpPr/>
            <p:nvPr/>
          </p:nvSpPr>
          <p:spPr>
            <a:xfrm>
              <a:off x="4222080" y="5101920"/>
              <a:ext cx="208080" cy="4860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48600"/>
                <a:gd name="textAreaBottom" fmla="*/ 49320 h 48600"/>
              </a:gdLst>
              <a:ahLst/>
              <a:rect l="textAreaLeft" t="textAreaTop" r="textAreaRight" b="textAreaBottom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7" name="Line 101"/>
            <p:cNvSpPr/>
            <p:nvPr/>
          </p:nvSpPr>
          <p:spPr>
            <a:xfrm>
              <a:off x="4430880" y="5150880"/>
              <a:ext cx="207720" cy="38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8" name="Line 102"/>
            <p:cNvSpPr/>
            <p:nvPr/>
          </p:nvSpPr>
          <p:spPr>
            <a:xfrm>
              <a:off x="4638600" y="5189400"/>
              <a:ext cx="20880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9" name="Freeform 103"/>
            <p:cNvSpPr/>
            <p:nvPr/>
          </p:nvSpPr>
          <p:spPr>
            <a:xfrm>
              <a:off x="4847400" y="5223600"/>
              <a:ext cx="209160" cy="3204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32040"/>
                <a:gd name="textAreaBottom" fmla="*/ 32760 h 32040"/>
              </a:gdLst>
              <a:ahLst/>
              <a:rect l="textAreaLeft" t="textAreaTop" r="textAreaRight" b="textAreaBottom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0" name="Freeform 104"/>
            <p:cNvSpPr/>
            <p:nvPr/>
          </p:nvSpPr>
          <p:spPr>
            <a:xfrm>
              <a:off x="5057640" y="5256360"/>
              <a:ext cx="211320" cy="23760"/>
            </a:xfrm>
            <a:custGeom>
              <a:avLst/>
              <a:gdLst>
                <a:gd name="textAreaLeft" fmla="*/ 0 w 211320"/>
                <a:gd name="textAreaRight" fmla="*/ 212040 w 211320"/>
                <a:gd name="textAreaTop" fmla="*/ 0 h 23760"/>
                <a:gd name="textAreaBottom" fmla="*/ 24480 h 23760"/>
              </a:gdLst>
              <a:ahLst/>
              <a:rect l="textAreaLeft" t="textAreaTop" r="textAreaRight" b="textAreaBottom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1" name="Line 105"/>
            <p:cNvSpPr/>
            <p:nvPr/>
          </p:nvSpPr>
          <p:spPr>
            <a:xfrm>
              <a:off x="5269320" y="5280840"/>
              <a:ext cx="210240" cy="234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2" name="Freeform 108"/>
            <p:cNvSpPr/>
            <p:nvPr/>
          </p:nvSpPr>
          <p:spPr>
            <a:xfrm>
              <a:off x="659880" y="2575440"/>
              <a:ext cx="207000" cy="41580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415800"/>
                <a:gd name="textAreaBottom" fmla="*/ 416520 h 415800"/>
              </a:gdLst>
              <a:ahLst/>
              <a:rect l="textAreaLeft" t="textAreaTop" r="textAreaRight" b="textAreaBottom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3" name="Freeform 109"/>
            <p:cNvSpPr/>
            <p:nvPr/>
          </p:nvSpPr>
          <p:spPr>
            <a:xfrm>
              <a:off x="867600" y="2991960"/>
              <a:ext cx="208080" cy="36216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362160"/>
                <a:gd name="textAreaBottom" fmla="*/ 362880 h 362160"/>
              </a:gdLst>
              <a:ahLst/>
              <a:rect l="textAreaLeft" t="textAreaTop" r="textAreaRight" b="textAreaBottom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4" name="Freeform 110"/>
            <p:cNvSpPr/>
            <p:nvPr/>
          </p:nvSpPr>
          <p:spPr>
            <a:xfrm>
              <a:off x="1076400" y="3354840"/>
              <a:ext cx="208080" cy="3034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303480"/>
                <a:gd name="textAreaBottom" fmla="*/ 304200 h 303480"/>
              </a:gdLst>
              <a:ahLst/>
              <a:rect l="textAreaLeft" t="textAreaTop" r="textAreaRight" b="textAreaBottom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5" name="Freeform 111"/>
            <p:cNvSpPr/>
            <p:nvPr/>
          </p:nvSpPr>
          <p:spPr>
            <a:xfrm>
              <a:off x="1285200" y="3659040"/>
              <a:ext cx="212400" cy="26604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266040"/>
                <a:gd name="textAreaBottom" fmla="*/ 266760 h 266040"/>
              </a:gdLst>
              <a:ahLst/>
              <a:rect l="textAreaLeft" t="textAreaTop" r="textAreaRight" b="textAreaBottom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6" name="Freeform 112"/>
            <p:cNvSpPr/>
            <p:nvPr/>
          </p:nvSpPr>
          <p:spPr>
            <a:xfrm>
              <a:off x="1498320" y="3925800"/>
              <a:ext cx="209160" cy="22176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221760"/>
                <a:gd name="textAreaBottom" fmla="*/ 222480 h 221760"/>
              </a:gdLst>
              <a:ahLst/>
              <a:rect l="textAreaLeft" t="textAreaTop" r="textAreaRight" b="textAreaBottom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7" name="Freeform 113"/>
            <p:cNvSpPr/>
            <p:nvPr/>
          </p:nvSpPr>
          <p:spPr>
            <a:xfrm>
              <a:off x="1708560" y="4148280"/>
              <a:ext cx="207000" cy="19368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93680"/>
                <a:gd name="textAreaBottom" fmla="*/ 194400 h 193680"/>
              </a:gdLst>
              <a:ahLst/>
              <a:rect l="textAreaLeft" t="textAreaTop" r="textAreaRight" b="textAreaBottom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8" name="Freeform 114"/>
            <p:cNvSpPr/>
            <p:nvPr/>
          </p:nvSpPr>
          <p:spPr>
            <a:xfrm>
              <a:off x="1916280" y="4342320"/>
              <a:ext cx="208080" cy="16884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168840"/>
                <a:gd name="textAreaBottom" fmla="*/ 169560 h 168840"/>
              </a:gdLst>
              <a:ahLst/>
              <a:rect l="textAreaLeft" t="textAreaTop" r="textAreaRight" b="textAreaBottom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9" name="Freeform 115"/>
            <p:cNvSpPr/>
            <p:nvPr/>
          </p:nvSpPr>
          <p:spPr>
            <a:xfrm>
              <a:off x="2125080" y="4512240"/>
              <a:ext cx="207000" cy="13860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38600"/>
                <a:gd name="textAreaBottom" fmla="*/ 139320 h 13860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0" name="Freeform 116"/>
            <p:cNvSpPr/>
            <p:nvPr/>
          </p:nvSpPr>
          <p:spPr>
            <a:xfrm>
              <a:off x="2332800" y="4651200"/>
              <a:ext cx="209160" cy="11988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1" name="Freeform 117"/>
            <p:cNvSpPr/>
            <p:nvPr/>
          </p:nvSpPr>
          <p:spPr>
            <a:xfrm>
              <a:off x="2542680" y="4771800"/>
              <a:ext cx="212400" cy="10692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106920"/>
                <a:gd name="textAreaBottom" fmla="*/ 107640 h 106920"/>
              </a:gdLst>
              <a:ahLst/>
              <a:rect l="textAreaLeft" t="textAreaTop" r="textAreaRight" b="textAreaBottom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2" name="Freeform 118"/>
            <p:cNvSpPr/>
            <p:nvPr/>
          </p:nvSpPr>
          <p:spPr>
            <a:xfrm>
              <a:off x="2755800" y="4879440"/>
              <a:ext cx="209160" cy="9180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91800"/>
                <a:gd name="textAreaBottom" fmla="*/ 92520 h 91800"/>
              </a:gdLst>
              <a:ahLst/>
              <a:rect l="textAreaLeft" t="textAreaTop" r="textAreaRight" b="textAreaBottom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3" name="Freeform 119"/>
            <p:cNvSpPr/>
            <p:nvPr/>
          </p:nvSpPr>
          <p:spPr>
            <a:xfrm>
              <a:off x="2965680" y="4971960"/>
              <a:ext cx="207000" cy="7200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72000"/>
                <a:gd name="textAreaBottom" fmla="*/ 72720 h 72000"/>
              </a:gdLst>
              <a:ahLst/>
              <a:rect l="textAreaLeft" t="textAreaTop" r="textAreaRight" b="textAreaBottom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4" name="Freeform 120"/>
            <p:cNvSpPr/>
            <p:nvPr/>
          </p:nvSpPr>
          <p:spPr>
            <a:xfrm>
              <a:off x="3173400" y="5044320"/>
              <a:ext cx="208080" cy="658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65880"/>
                <a:gd name="textAreaBottom" fmla="*/ 66600 h 65880"/>
              </a:gdLst>
              <a:ahLst/>
              <a:rect l="textAreaLeft" t="textAreaTop" r="textAreaRight" b="textAreaBottom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5" name="Line 121"/>
            <p:cNvSpPr/>
            <p:nvPr/>
          </p:nvSpPr>
          <p:spPr>
            <a:xfrm>
              <a:off x="3382200" y="5110920"/>
              <a:ext cx="207720" cy="586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6" name="Line 122"/>
            <p:cNvSpPr/>
            <p:nvPr/>
          </p:nvSpPr>
          <p:spPr>
            <a:xfrm>
              <a:off x="3589920" y="5169600"/>
              <a:ext cx="209880" cy="47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7" name="Freeform 123"/>
            <p:cNvSpPr/>
            <p:nvPr/>
          </p:nvSpPr>
          <p:spPr>
            <a:xfrm>
              <a:off x="3800160" y="5217840"/>
              <a:ext cx="212400" cy="3780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37800"/>
                <a:gd name="textAreaBottom" fmla="*/ 38520 h 37800"/>
              </a:gdLst>
              <a:ahLst/>
              <a:rect l="textAreaLeft" t="textAreaTop" r="textAreaRight" b="textAreaBottom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8" name="Freeform 124"/>
            <p:cNvSpPr/>
            <p:nvPr/>
          </p:nvSpPr>
          <p:spPr>
            <a:xfrm>
              <a:off x="4013280" y="5256360"/>
              <a:ext cx="208080" cy="3924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39240"/>
                <a:gd name="textAreaBottom" fmla="*/ 39960 h 39240"/>
              </a:gdLst>
              <a:ahLst/>
              <a:rect l="textAreaLeft" t="textAreaTop" r="textAreaRight" b="textAreaBottom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9" name="Line 125"/>
            <p:cNvSpPr/>
            <p:nvPr/>
          </p:nvSpPr>
          <p:spPr>
            <a:xfrm>
              <a:off x="4222080" y="5295960"/>
              <a:ext cx="208800" cy="28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0" name="Line 126"/>
            <p:cNvSpPr/>
            <p:nvPr/>
          </p:nvSpPr>
          <p:spPr>
            <a:xfrm>
              <a:off x="4430880" y="5324040"/>
              <a:ext cx="20772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1" name="Line 127"/>
            <p:cNvSpPr/>
            <p:nvPr/>
          </p:nvSpPr>
          <p:spPr>
            <a:xfrm>
              <a:off x="4638600" y="5348520"/>
              <a:ext cx="20880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2" name="Line 128"/>
            <p:cNvSpPr/>
            <p:nvPr/>
          </p:nvSpPr>
          <p:spPr>
            <a:xfrm>
              <a:off x="4847400" y="5373000"/>
              <a:ext cx="209880" cy="201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3" name="Freeform 129"/>
            <p:cNvSpPr/>
            <p:nvPr/>
          </p:nvSpPr>
          <p:spPr>
            <a:xfrm>
              <a:off x="5057640" y="5393160"/>
              <a:ext cx="211320" cy="13320"/>
            </a:xfrm>
            <a:custGeom>
              <a:avLst/>
              <a:gdLst>
                <a:gd name="textAreaLeft" fmla="*/ 0 w 211320"/>
                <a:gd name="textAreaRight" fmla="*/ 212040 w 211320"/>
                <a:gd name="textAreaTop" fmla="*/ 0 h 13320"/>
                <a:gd name="textAreaBottom" fmla="*/ 14040 h 13320"/>
              </a:gdLst>
              <a:ahLst/>
              <a:rect l="textAreaLeft" t="textAreaTop" r="textAreaRight" b="textAreaBottom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4" name="Line 130"/>
            <p:cNvSpPr/>
            <p:nvPr/>
          </p:nvSpPr>
          <p:spPr>
            <a:xfrm>
              <a:off x="5269320" y="5407200"/>
              <a:ext cx="210240" cy="14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5" name="Freeform 133"/>
            <p:cNvSpPr/>
            <p:nvPr/>
          </p:nvSpPr>
          <p:spPr>
            <a:xfrm>
              <a:off x="659880" y="2575440"/>
              <a:ext cx="207000" cy="50832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508320"/>
                <a:gd name="textAreaBottom" fmla="*/ 509040 h 508320"/>
              </a:gdLst>
              <a:ahLst/>
              <a:rect l="textAreaLeft" t="textAreaTop" r="textAreaRight" b="textAreaBottom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6" name="Freeform 134"/>
            <p:cNvSpPr/>
            <p:nvPr/>
          </p:nvSpPr>
          <p:spPr>
            <a:xfrm>
              <a:off x="867600" y="3084480"/>
              <a:ext cx="208080" cy="4204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420480"/>
                <a:gd name="textAreaBottom" fmla="*/ 421200 h 420480"/>
              </a:gdLst>
              <a:ahLst/>
              <a:rect l="textAreaLeft" t="textAreaTop" r="textAreaRight" b="textAreaBottom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7" name="Freeform 135"/>
            <p:cNvSpPr/>
            <p:nvPr/>
          </p:nvSpPr>
          <p:spPr>
            <a:xfrm>
              <a:off x="1076400" y="3505680"/>
              <a:ext cx="208080" cy="3466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346680"/>
                <a:gd name="textAreaBottom" fmla="*/ 347400 h 346680"/>
              </a:gdLst>
              <a:ahLst/>
              <a:rect l="textAreaLeft" t="textAreaTop" r="textAreaRight" b="textAreaBottom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8" name="Freeform 136"/>
            <p:cNvSpPr/>
            <p:nvPr/>
          </p:nvSpPr>
          <p:spPr>
            <a:xfrm>
              <a:off x="1285200" y="3853440"/>
              <a:ext cx="212400" cy="28476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284760"/>
                <a:gd name="textAreaBottom" fmla="*/ 285480 h 284760"/>
              </a:gdLst>
              <a:ahLst/>
              <a:rect l="textAreaLeft" t="textAreaTop" r="textAreaRight" b="textAreaBottom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9" name="Freeform 137"/>
            <p:cNvSpPr/>
            <p:nvPr/>
          </p:nvSpPr>
          <p:spPr>
            <a:xfrm>
              <a:off x="1498320" y="4138920"/>
              <a:ext cx="209160" cy="23688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236880"/>
                <a:gd name="textAreaBottom" fmla="*/ 237600 h 236880"/>
              </a:gdLst>
              <a:ahLst/>
              <a:rect l="textAreaLeft" t="textAreaTop" r="textAreaRight" b="textAreaBottom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0" name="Freeform 138"/>
            <p:cNvSpPr/>
            <p:nvPr/>
          </p:nvSpPr>
          <p:spPr>
            <a:xfrm>
              <a:off x="1708560" y="4376520"/>
              <a:ext cx="207000" cy="19692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96920"/>
                <a:gd name="textAreaBottom" fmla="*/ 197640 h 196920"/>
              </a:gdLst>
              <a:ahLst/>
              <a:rect l="textAreaLeft" t="textAreaTop" r="textAreaRight" b="textAreaBottom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1" name="Freeform 139"/>
            <p:cNvSpPr/>
            <p:nvPr/>
          </p:nvSpPr>
          <p:spPr>
            <a:xfrm>
              <a:off x="1916280" y="4574160"/>
              <a:ext cx="208080" cy="1594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159480"/>
                <a:gd name="textAreaBottom" fmla="*/ 160200 h 15948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2" name="Freeform 140"/>
            <p:cNvSpPr/>
            <p:nvPr/>
          </p:nvSpPr>
          <p:spPr>
            <a:xfrm>
              <a:off x="2125080" y="4734360"/>
              <a:ext cx="207000" cy="13392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133920"/>
                <a:gd name="textAreaBottom" fmla="*/ 134640 h 133920"/>
              </a:gdLst>
              <a:ahLst/>
              <a:rect l="textAreaLeft" t="textAreaTop" r="textAreaRight" b="textAreaBottom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3" name="Freeform 141"/>
            <p:cNvSpPr/>
            <p:nvPr/>
          </p:nvSpPr>
          <p:spPr>
            <a:xfrm>
              <a:off x="2332800" y="4869000"/>
              <a:ext cx="209160" cy="11160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111600"/>
                <a:gd name="textAreaBottom" fmla="*/ 112320 h 111600"/>
              </a:gdLst>
              <a:ahLst/>
              <a:rect l="textAreaLeft" t="textAreaTop" r="textAreaRight" b="textAreaBottom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4" name="Freeform 142"/>
            <p:cNvSpPr/>
            <p:nvPr/>
          </p:nvSpPr>
          <p:spPr>
            <a:xfrm>
              <a:off x="2542680" y="4981320"/>
              <a:ext cx="212400" cy="9072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90720"/>
                <a:gd name="textAreaBottom" fmla="*/ 91440 h 90720"/>
              </a:gdLst>
              <a:ahLst/>
              <a:rect l="textAreaLeft" t="textAreaTop" r="textAreaRight" b="textAreaBottom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5" name="Freeform 143"/>
            <p:cNvSpPr/>
            <p:nvPr/>
          </p:nvSpPr>
          <p:spPr>
            <a:xfrm>
              <a:off x="2755800" y="5072760"/>
              <a:ext cx="209160" cy="77760"/>
            </a:xfrm>
            <a:custGeom>
              <a:avLst/>
              <a:gdLst>
                <a:gd name="textAreaLeft" fmla="*/ 0 w 209160"/>
                <a:gd name="textAreaRight" fmla="*/ 209880 w 209160"/>
                <a:gd name="textAreaTop" fmla="*/ 0 h 77760"/>
                <a:gd name="textAreaBottom" fmla="*/ 78480 h 77760"/>
              </a:gdLst>
              <a:ahLst/>
              <a:rect l="textAreaLeft" t="textAreaTop" r="textAreaRight" b="textAreaBottom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6" name="Freeform 144"/>
            <p:cNvSpPr/>
            <p:nvPr/>
          </p:nvSpPr>
          <p:spPr>
            <a:xfrm>
              <a:off x="2965680" y="5150880"/>
              <a:ext cx="207000" cy="56520"/>
            </a:xfrm>
            <a:custGeom>
              <a:avLst/>
              <a:gdLst>
                <a:gd name="textAreaLeft" fmla="*/ 0 w 207000"/>
                <a:gd name="textAreaRight" fmla="*/ 207720 w 207000"/>
                <a:gd name="textAreaTop" fmla="*/ 0 h 56520"/>
                <a:gd name="textAreaBottom" fmla="*/ 57240 h 56520"/>
              </a:gdLst>
              <a:ahLst/>
              <a:rect l="textAreaLeft" t="textAreaTop" r="textAreaRight" b="textAreaBottom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7" name="Freeform 145"/>
            <p:cNvSpPr/>
            <p:nvPr/>
          </p:nvSpPr>
          <p:spPr>
            <a:xfrm>
              <a:off x="3173400" y="5208480"/>
              <a:ext cx="208080" cy="53280"/>
            </a:xfrm>
            <a:custGeom>
              <a:avLst/>
              <a:gdLst>
                <a:gd name="textAreaLeft" fmla="*/ 0 w 208080"/>
                <a:gd name="textAreaRight" fmla="*/ 208800 w 208080"/>
                <a:gd name="textAreaTop" fmla="*/ 0 h 53280"/>
                <a:gd name="textAreaBottom" fmla="*/ 54000 h 5328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8" name="Line 146"/>
            <p:cNvSpPr/>
            <p:nvPr/>
          </p:nvSpPr>
          <p:spPr>
            <a:xfrm>
              <a:off x="3382200" y="5262120"/>
              <a:ext cx="207720" cy="42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9" name="Line 147"/>
            <p:cNvSpPr/>
            <p:nvPr/>
          </p:nvSpPr>
          <p:spPr>
            <a:xfrm>
              <a:off x="3589920" y="5304240"/>
              <a:ext cx="20988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0" name="Freeform 148"/>
            <p:cNvSpPr/>
            <p:nvPr/>
          </p:nvSpPr>
          <p:spPr>
            <a:xfrm>
              <a:off x="3800160" y="5338080"/>
              <a:ext cx="212400" cy="29880"/>
            </a:xfrm>
            <a:custGeom>
              <a:avLst/>
              <a:gdLst>
                <a:gd name="textAreaLeft" fmla="*/ 0 w 212400"/>
                <a:gd name="textAreaRight" fmla="*/ 213120 w 212400"/>
                <a:gd name="textAreaTop" fmla="*/ 0 h 29880"/>
                <a:gd name="textAreaBottom" fmla="*/ 30600 h 29880"/>
              </a:gdLst>
              <a:ahLst/>
              <a:rect l="textAreaLeft" t="textAreaTop" r="textAreaRight" b="textAreaBottom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1" name="Line 149"/>
            <p:cNvSpPr/>
            <p:nvPr/>
          </p:nvSpPr>
          <p:spPr>
            <a:xfrm>
              <a:off x="4013280" y="5368320"/>
              <a:ext cx="208800" cy="24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2" name="Line 150"/>
            <p:cNvSpPr/>
            <p:nvPr/>
          </p:nvSpPr>
          <p:spPr>
            <a:xfrm>
              <a:off x="4222080" y="5393160"/>
              <a:ext cx="20880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3" name="Line 151"/>
            <p:cNvSpPr/>
            <p:nvPr/>
          </p:nvSpPr>
          <p:spPr>
            <a:xfrm>
              <a:off x="4430880" y="5411880"/>
              <a:ext cx="20772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4" name="Line 152"/>
            <p:cNvSpPr/>
            <p:nvPr/>
          </p:nvSpPr>
          <p:spPr>
            <a:xfrm>
              <a:off x="4638600" y="5430600"/>
              <a:ext cx="208800" cy="15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5" name="Line 153"/>
            <p:cNvSpPr/>
            <p:nvPr/>
          </p:nvSpPr>
          <p:spPr>
            <a:xfrm>
              <a:off x="4847400" y="5445720"/>
              <a:ext cx="209880" cy="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6" name="Freeform 154"/>
            <p:cNvSpPr/>
            <p:nvPr/>
          </p:nvSpPr>
          <p:spPr>
            <a:xfrm>
              <a:off x="5057640" y="5455080"/>
              <a:ext cx="211320" cy="9720"/>
            </a:xfrm>
            <a:custGeom>
              <a:avLst/>
              <a:gdLst>
                <a:gd name="textAreaLeft" fmla="*/ 0 w 211320"/>
                <a:gd name="textAreaRight" fmla="*/ 212040 w 211320"/>
                <a:gd name="textAreaTop" fmla="*/ 0 h 9720"/>
                <a:gd name="textAreaBottom" fmla="*/ 10440 h 9720"/>
              </a:gdLst>
              <a:ahLst/>
              <a:rect l="textAreaLeft" t="textAreaTop" r="textAreaRight" b="textAreaBottom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7" name="Line 155"/>
            <p:cNvSpPr/>
            <p:nvPr/>
          </p:nvSpPr>
          <p:spPr>
            <a:xfrm>
              <a:off x="5269320" y="5465520"/>
              <a:ext cx="210240" cy="3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8" name="Rectangle 158"/>
            <p:cNvSpPr/>
            <p:nvPr/>
          </p:nvSpPr>
          <p:spPr>
            <a:xfrm>
              <a:off x="346320" y="5445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9" name="Rectangle 159"/>
            <p:cNvSpPr/>
            <p:nvPr/>
          </p:nvSpPr>
          <p:spPr>
            <a:xfrm>
              <a:off x="346320" y="4860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0" name="Rectangle 160"/>
            <p:cNvSpPr/>
            <p:nvPr/>
          </p:nvSpPr>
          <p:spPr>
            <a:xfrm>
              <a:off x="346320" y="42746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1" name="Rectangle 161"/>
            <p:cNvSpPr/>
            <p:nvPr/>
          </p:nvSpPr>
          <p:spPr>
            <a:xfrm>
              <a:off x="346320" y="368496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2" name="Rectangle 162"/>
            <p:cNvSpPr/>
            <p:nvPr/>
          </p:nvSpPr>
          <p:spPr>
            <a:xfrm>
              <a:off x="346320" y="30974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0,8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3" name="Rectangle 163"/>
            <p:cNvSpPr/>
            <p:nvPr/>
          </p:nvSpPr>
          <p:spPr>
            <a:xfrm>
              <a:off x="346320" y="25135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4" name="Rectangle 164"/>
            <p:cNvSpPr/>
            <p:nvPr/>
          </p:nvSpPr>
          <p:spPr>
            <a:xfrm>
              <a:off x="61272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5" name="Rectangle 165"/>
            <p:cNvSpPr/>
            <p:nvPr/>
          </p:nvSpPr>
          <p:spPr>
            <a:xfrm>
              <a:off x="113760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6" name="Rectangle 166"/>
            <p:cNvSpPr/>
            <p:nvPr/>
          </p:nvSpPr>
          <p:spPr>
            <a:xfrm>
              <a:off x="16156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7" name="Rectangle 167"/>
            <p:cNvSpPr/>
            <p:nvPr/>
          </p:nvSpPr>
          <p:spPr>
            <a:xfrm>
              <a:off x="21394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8" name="Rectangle 168"/>
            <p:cNvSpPr/>
            <p:nvPr/>
          </p:nvSpPr>
          <p:spPr>
            <a:xfrm>
              <a:off x="26629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9" name="Rectangle 169"/>
            <p:cNvSpPr/>
            <p:nvPr/>
          </p:nvSpPr>
          <p:spPr>
            <a:xfrm>
              <a:off x="318780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0" name="Rectangle 170"/>
            <p:cNvSpPr/>
            <p:nvPr/>
          </p:nvSpPr>
          <p:spPr>
            <a:xfrm>
              <a:off x="37072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1" name="Rectangle 171"/>
            <p:cNvSpPr/>
            <p:nvPr/>
          </p:nvSpPr>
          <p:spPr>
            <a:xfrm>
              <a:off x="423216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2" name="Rectangle 172"/>
            <p:cNvSpPr/>
            <p:nvPr/>
          </p:nvSpPr>
          <p:spPr>
            <a:xfrm>
              <a:off x="47545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3" name="Rectangle 175"/>
            <p:cNvSpPr/>
            <p:nvPr/>
          </p:nvSpPr>
          <p:spPr>
            <a:xfrm>
              <a:off x="3245400" y="5848200"/>
              <a:ext cx="22291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Zahlungszeitpunkt (Jahr)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4" name="Rectangle 177"/>
            <p:cNvSpPr/>
            <p:nvPr/>
          </p:nvSpPr>
          <p:spPr>
            <a:xfrm>
              <a:off x="1058400" y="2672640"/>
              <a:ext cx="1203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Barwertfaktor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5" name="Rectangle 178"/>
            <p:cNvSpPr/>
            <p:nvPr/>
          </p:nvSpPr>
          <p:spPr>
            <a:xfrm>
              <a:off x="4837320" y="3954960"/>
              <a:ext cx="23940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6" name="Rectangle 179"/>
            <p:cNvSpPr/>
            <p:nvPr/>
          </p:nvSpPr>
          <p:spPr>
            <a:xfrm>
              <a:off x="4820760" y="397368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7" name="Rectangle 180"/>
            <p:cNvSpPr/>
            <p:nvPr/>
          </p:nvSpPr>
          <p:spPr>
            <a:xfrm>
              <a:off x="4800600" y="4680720"/>
              <a:ext cx="23832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8" name="Rectangle 181"/>
            <p:cNvSpPr/>
            <p:nvPr/>
          </p:nvSpPr>
          <p:spPr>
            <a:xfrm>
              <a:off x="4782600" y="469944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9" name="Rectangle 182"/>
            <p:cNvSpPr/>
            <p:nvPr/>
          </p:nvSpPr>
          <p:spPr>
            <a:xfrm>
              <a:off x="4837320" y="5058360"/>
              <a:ext cx="23940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10" name="Rectangle 183"/>
            <p:cNvSpPr/>
            <p:nvPr/>
          </p:nvSpPr>
          <p:spPr>
            <a:xfrm>
              <a:off x="4820760" y="507852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1" name="Rectangle 184"/>
            <p:cNvSpPr/>
            <p:nvPr/>
          </p:nvSpPr>
          <p:spPr>
            <a:xfrm>
              <a:off x="2761560" y="5131080"/>
              <a:ext cx="30528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12" name="Rectangle 185"/>
            <p:cNvSpPr/>
            <p:nvPr/>
          </p:nvSpPr>
          <p:spPr>
            <a:xfrm>
              <a:off x="2729880" y="5150880"/>
              <a:ext cx="4615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3" name="AutoShape 5"/>
            <p:cNvSpPr/>
            <p:nvPr/>
          </p:nvSpPr>
          <p:spPr>
            <a:xfrm>
              <a:off x="1686240" y="3848760"/>
              <a:ext cx="57240" cy="5184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920" bIns="-792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514" name="Rectangle 3"/>
          <p:cNvSpPr/>
          <p:nvPr/>
        </p:nvSpPr>
        <p:spPr>
          <a:xfrm>
            <a:off x="386640" y="1747080"/>
            <a:ext cx="8001000" cy="13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Über lange Zeithorizonte kann die Diskontierung einen großen Effekt haben.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5" name="Rectangle 3"/>
          <p:cNvSpPr/>
          <p:nvPr/>
        </p:nvSpPr>
        <p:spPr>
          <a:xfrm>
            <a:off x="5812200" y="2513520"/>
            <a:ext cx="3031200" cy="38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Vorteile werden nicht gesehen, z.B. Einnahmen von langlebigen Kraftwerken oder Effizienzmaßnahmen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Kosten werden auch verborgen, z.B. Rückbau, Entsorgung, Klimaschäden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Umstrittenes Thema!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Arten von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Investitionen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9" name="Rectangle 3"/>
          <p:cNvSpPr/>
          <p:nvPr/>
        </p:nvSpPr>
        <p:spPr>
          <a:xfrm>
            <a:off x="1108080" y="1875960"/>
            <a:ext cx="7578000" cy="20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Netto-Investitionen: Neugründungen (Errichtungsinvestition) und bei Erweiterung der Geschäftsmöglichkeiten (Erweiterungsinvestition)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Ersatzinvestitionen: Ersetzung einer älteren Maschine ohne die Kapazität zu ändern. Dies sind meist Rationalisierungsinvestitionen (z.B. Erhöhung von Produktivität durch Ersatz von noch nutzbaren Maschinen), da neue Maschine besser funktioniert als Alte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Summe aus Netto- und Ersatzinvestitionen ergibt Bruttoinvestitionen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" name="Group 17"/>
          <p:cNvGrpSpPr/>
          <p:nvPr/>
        </p:nvGrpSpPr>
        <p:grpSpPr>
          <a:xfrm>
            <a:off x="1619640" y="4221000"/>
            <a:ext cx="6701760" cy="1797840"/>
            <a:chOff x="1619640" y="4221000"/>
            <a:chExt cx="6701760" cy="1797840"/>
          </a:xfrm>
        </p:grpSpPr>
        <p:sp>
          <p:nvSpPr>
            <p:cNvPr id="71" name="Line 11"/>
            <p:cNvSpPr/>
            <p:nvPr/>
          </p:nvSpPr>
          <p:spPr>
            <a:xfrm>
              <a:off x="4970880" y="4532040"/>
              <a:ext cx="1051200" cy="3240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" name="Line 12"/>
            <p:cNvSpPr/>
            <p:nvPr/>
          </p:nvSpPr>
          <p:spPr>
            <a:xfrm flipH="1">
              <a:off x="3656880" y="4532040"/>
              <a:ext cx="1314000" cy="3240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" name="Line 13"/>
            <p:cNvSpPr/>
            <p:nvPr/>
          </p:nvSpPr>
          <p:spPr>
            <a:xfrm flipH="1">
              <a:off x="2341800" y="5178240"/>
              <a:ext cx="124956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" name="Line 14"/>
            <p:cNvSpPr/>
            <p:nvPr/>
          </p:nvSpPr>
          <p:spPr>
            <a:xfrm>
              <a:off x="3591360" y="5178240"/>
              <a:ext cx="59148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" name="Line 15"/>
            <p:cNvSpPr/>
            <p:nvPr/>
          </p:nvSpPr>
          <p:spPr>
            <a:xfrm>
              <a:off x="5956560" y="5178240"/>
              <a:ext cx="144504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" name="Text Box 4"/>
            <p:cNvSpPr/>
            <p:nvPr/>
          </p:nvSpPr>
          <p:spPr>
            <a:xfrm>
              <a:off x="3919320" y="4221000"/>
              <a:ext cx="203688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Bruttoinvestitionen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Text Box 6"/>
            <p:cNvSpPr/>
            <p:nvPr/>
          </p:nvSpPr>
          <p:spPr>
            <a:xfrm>
              <a:off x="2671200" y="4856040"/>
              <a:ext cx="203688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Netto-Investitionen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Text Box 7"/>
            <p:cNvSpPr/>
            <p:nvPr/>
          </p:nvSpPr>
          <p:spPr>
            <a:xfrm>
              <a:off x="1619640" y="5502240"/>
              <a:ext cx="151092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Errichtungs-</a:t>
              </a:r>
              <a:br>
                <a:rPr sz="1400"/>
              </a:b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Text Box 8"/>
            <p:cNvSpPr/>
            <p:nvPr/>
          </p:nvSpPr>
          <p:spPr>
            <a:xfrm>
              <a:off x="3393720" y="5502240"/>
              <a:ext cx="151092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Erweiterungs-investitionen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Text Box 5"/>
            <p:cNvSpPr/>
            <p:nvPr/>
          </p:nvSpPr>
          <p:spPr>
            <a:xfrm>
              <a:off x="4970880" y="4856040"/>
              <a:ext cx="203688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Ersatz-Investitionen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Text Box 10"/>
            <p:cNvSpPr/>
            <p:nvPr/>
          </p:nvSpPr>
          <p:spPr>
            <a:xfrm>
              <a:off x="6284520" y="5502240"/>
              <a:ext cx="203688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Rationalisierungs-investitionen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Klimaschäden: Was kostet der Gesellschaft eine ausgestoßene Tonne CO</a:t>
            </a:r>
            <a:r>
              <a:rPr b="0" lang="de-DE" sz="24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?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7" name="Rectangle 3"/>
          <p:cNvSpPr/>
          <p:nvPr/>
        </p:nvSpPr>
        <p:spPr>
          <a:xfrm>
            <a:off x="827640" y="1917000"/>
            <a:ext cx="7732080" cy="13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Hier kann der Diskontierungszinssatz (hier „Zeitpräferenzrate“ genannt) eine große Rolle spielen!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8" name="TextBox 1"/>
          <p:cNvSpPr/>
          <p:nvPr/>
        </p:nvSpPr>
        <p:spPr>
          <a:xfrm>
            <a:off x="1080000" y="5843880"/>
            <a:ext cx="8063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>
                <a:solidFill>
                  <a:schemeClr val="dk1"/>
                </a:solidFill>
                <a:latin typeface="Arial"/>
                <a:hlinkClick r:id="rId1"/>
              </a:rPr>
              <a:t>https://www.umweltbundesamt.de/daten/umwelt-wirtschaft/gesellschaftliche-kosten-von-umweltbelastungen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9" name="" descr=""/>
          <p:cNvPicPr/>
          <p:nvPr/>
        </p:nvPicPr>
        <p:blipFill>
          <a:blip r:embed="rId2"/>
          <a:stretch/>
        </p:blipFill>
        <p:spPr>
          <a:xfrm>
            <a:off x="211320" y="2777400"/>
            <a:ext cx="8516160" cy="244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Ketten-NPV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1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22" name="Rectangle 3"/>
          <p:cNvSpPr/>
          <p:nvPr/>
        </p:nvSpPr>
        <p:spPr>
          <a:xfrm>
            <a:off x="1187640" y="1700640"/>
            <a:ext cx="7344000" cy="4407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und Kaufkraft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4" name="Rectangle 3"/>
          <p:cNvSpPr/>
          <p:nvPr/>
        </p:nvSpPr>
        <p:spPr>
          <a:xfrm>
            <a:off x="1187640" y="1700640"/>
            <a:ext cx="7344000" cy="440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Inflation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oder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Teuerung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ist die Erhöhung von den Preisen von Gütern und Dienstleistungen, gemessen z.B. durch jährliche Preisänderungen von Gütern und Dienstleistungen bestimmter Warenkörbe.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Inflation bedeutet eine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Minderung der Kaufkraft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des Geldes.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Investitionen kann man um Inflation korrigieren (Inflationsbereinigung):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Realzins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≈ Nominalzins – Inflationsrate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Korrekte Beziehung: (1 + Nominalzins) = (1 + Realzins) ∙ (1 + Inflationsrate)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5" name="Picture 2" descr=""/>
          <p:cNvPicPr/>
          <p:nvPr/>
        </p:nvPicPr>
        <p:blipFill>
          <a:blip r:embed="rId1"/>
          <a:stretch/>
        </p:blipFill>
        <p:spPr>
          <a:xfrm>
            <a:off x="2267640" y="3746880"/>
            <a:ext cx="4681800" cy="277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weltweit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7" name="Picture 2" descr=""/>
          <p:cNvPicPr/>
          <p:nvPr/>
        </p:nvPicPr>
        <p:blipFill>
          <a:blip r:embed="rId1"/>
          <a:stretch/>
        </p:blipFill>
        <p:spPr>
          <a:xfrm>
            <a:off x="2555640" y="1341360"/>
            <a:ext cx="4325040" cy="527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und Kaufkraft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9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2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30" name="Group 6"/>
          <p:cNvGrpSpPr/>
          <p:nvPr/>
        </p:nvGrpSpPr>
        <p:grpSpPr>
          <a:xfrm>
            <a:off x="1228680" y="1420920"/>
            <a:ext cx="7497000" cy="5037840"/>
            <a:chOff x="1228680" y="1420920"/>
            <a:chExt cx="7497000" cy="5037840"/>
          </a:xfrm>
        </p:grpSpPr>
        <p:pic>
          <p:nvPicPr>
            <p:cNvPr id="1531" name="Picture 4" descr=""/>
            <p:cNvPicPr/>
            <p:nvPr/>
          </p:nvPicPr>
          <p:blipFill>
            <a:blip r:embed="rId1"/>
            <a:stretch/>
          </p:blipFill>
          <p:spPr>
            <a:xfrm>
              <a:off x="1228680" y="1420920"/>
              <a:ext cx="7497000" cy="5037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32" name="Rectangle 5"/>
            <p:cNvSpPr/>
            <p:nvPr/>
          </p:nvSpPr>
          <p:spPr>
            <a:xfrm>
              <a:off x="1266480" y="3714480"/>
              <a:ext cx="7426800" cy="4053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Investitionen: Zahlungsströme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Rectangle 48"/>
          <p:cNvSpPr/>
          <p:nvPr/>
        </p:nvSpPr>
        <p:spPr>
          <a:xfrm>
            <a:off x="4346640" y="4008600"/>
            <a:ext cx="57960" cy="190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" name="Text Box 63"/>
          <p:cNvSpPr/>
          <p:nvPr/>
        </p:nvSpPr>
        <p:spPr>
          <a:xfrm>
            <a:off x="4450680" y="5626440"/>
            <a:ext cx="4741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Rectangle 65"/>
          <p:cNvSpPr/>
          <p:nvPr/>
        </p:nvSpPr>
        <p:spPr>
          <a:xfrm>
            <a:off x="828828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" name="Rectangle 66"/>
          <p:cNvSpPr/>
          <p:nvPr/>
        </p:nvSpPr>
        <p:spPr>
          <a:xfrm>
            <a:off x="484020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" name="Text Box 67"/>
          <p:cNvSpPr/>
          <p:nvPr/>
        </p:nvSpPr>
        <p:spPr>
          <a:xfrm>
            <a:off x="4562280" y="3033360"/>
            <a:ext cx="5558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Rectangle 68"/>
          <p:cNvSpPr/>
          <p:nvPr/>
        </p:nvSpPr>
        <p:spPr>
          <a:xfrm>
            <a:off x="533412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" name="Rectangle 70"/>
          <p:cNvSpPr/>
          <p:nvPr/>
        </p:nvSpPr>
        <p:spPr>
          <a:xfrm>
            <a:off x="582624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" name="Rectangle 72"/>
          <p:cNvSpPr/>
          <p:nvPr/>
        </p:nvSpPr>
        <p:spPr>
          <a:xfrm>
            <a:off x="631836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" name="Rectangle 74"/>
          <p:cNvSpPr/>
          <p:nvPr/>
        </p:nvSpPr>
        <p:spPr>
          <a:xfrm>
            <a:off x="681048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" name="Rectangle 76"/>
          <p:cNvSpPr/>
          <p:nvPr/>
        </p:nvSpPr>
        <p:spPr>
          <a:xfrm>
            <a:off x="730404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" name="Rectangle 78"/>
          <p:cNvSpPr/>
          <p:nvPr/>
        </p:nvSpPr>
        <p:spPr>
          <a:xfrm>
            <a:off x="7796160" y="3453480"/>
            <a:ext cx="56520" cy="56592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94" name="Group 95"/>
          <p:cNvGrpSpPr/>
          <p:nvPr/>
        </p:nvGrpSpPr>
        <p:grpSpPr>
          <a:xfrm>
            <a:off x="3819240" y="3910680"/>
            <a:ext cx="5133960" cy="486000"/>
            <a:chOff x="3819240" y="3910680"/>
            <a:chExt cx="5133960" cy="486000"/>
          </a:xfrm>
        </p:grpSpPr>
        <p:sp>
          <p:nvSpPr>
            <p:cNvPr id="95" name="Line 49"/>
            <p:cNvSpPr/>
            <p:nvPr/>
          </p:nvSpPr>
          <p:spPr>
            <a:xfrm>
              <a:off x="44053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" name="Line 50"/>
            <p:cNvSpPr/>
            <p:nvPr/>
          </p:nvSpPr>
          <p:spPr>
            <a:xfrm>
              <a:off x="489888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" name="Line 51"/>
            <p:cNvSpPr/>
            <p:nvPr/>
          </p:nvSpPr>
          <p:spPr>
            <a:xfrm>
              <a:off x="539100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" name="Line 52"/>
            <p:cNvSpPr/>
            <p:nvPr/>
          </p:nvSpPr>
          <p:spPr>
            <a:xfrm>
              <a:off x="58831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9" name="Line 53"/>
            <p:cNvSpPr/>
            <p:nvPr/>
          </p:nvSpPr>
          <p:spPr>
            <a:xfrm>
              <a:off x="637524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0" name="Line 54"/>
            <p:cNvSpPr/>
            <p:nvPr/>
          </p:nvSpPr>
          <p:spPr>
            <a:xfrm>
              <a:off x="686736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1" name="Line 55"/>
            <p:cNvSpPr/>
            <p:nvPr/>
          </p:nvSpPr>
          <p:spPr>
            <a:xfrm>
              <a:off x="735948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2" name="Line 56"/>
            <p:cNvSpPr/>
            <p:nvPr/>
          </p:nvSpPr>
          <p:spPr>
            <a:xfrm>
              <a:off x="785340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3" name="Line 57"/>
            <p:cNvSpPr/>
            <p:nvPr/>
          </p:nvSpPr>
          <p:spPr>
            <a:xfrm>
              <a:off x="83455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04" name="Text Box 58"/>
            <p:cNvSpPr/>
            <p:nvPr/>
          </p:nvSpPr>
          <p:spPr>
            <a:xfrm>
              <a:off x="3984840" y="4063320"/>
              <a:ext cx="280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Text Box 59"/>
            <p:cNvSpPr/>
            <p:nvPr/>
          </p:nvSpPr>
          <p:spPr>
            <a:xfrm>
              <a:off x="4476960" y="4063320"/>
              <a:ext cx="280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Text Box 60"/>
            <p:cNvSpPr/>
            <p:nvPr/>
          </p:nvSpPr>
          <p:spPr>
            <a:xfrm>
              <a:off x="5038920" y="4063320"/>
              <a:ext cx="2804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Text Box 61"/>
            <p:cNvSpPr/>
            <p:nvPr/>
          </p:nvSpPr>
          <p:spPr>
            <a:xfrm>
              <a:off x="5531040" y="4063320"/>
              <a:ext cx="2818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 Box 62"/>
            <p:cNvSpPr/>
            <p:nvPr/>
          </p:nvSpPr>
          <p:spPr>
            <a:xfrm>
              <a:off x="7993080" y="4063320"/>
              <a:ext cx="397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Line 90"/>
            <p:cNvSpPr/>
            <p:nvPr/>
          </p:nvSpPr>
          <p:spPr>
            <a:xfrm>
              <a:off x="3819240" y="402336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0" name="Text Box 98"/>
          <p:cNvSpPr/>
          <p:nvPr/>
        </p:nvSpPr>
        <p:spPr>
          <a:xfrm>
            <a:off x="244440" y="2414520"/>
            <a:ext cx="3687120" cy="39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  =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Zeit (z.B. Jahre)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Lebensdauer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Investition am Anfang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Cashflow am Ende 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jeder Periode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= pQ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V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B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Z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=  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verkaufte 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V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Verbrauchskosten (variable)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B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Betriebskosten (oft fix)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Z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Zinszahlungen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1" name="Straight Arrow Connector 66"/>
          <p:cNvCxnSpPr>
            <a:stCxn id="94" idx="-1"/>
          </p:cNvCxnSpPr>
          <p:nvPr/>
        </p:nvCxnSpPr>
        <p:spPr>
          <a:xfrm flipV="1">
            <a:off x="3819240" y="2492640"/>
            <a:ext cx="7920" cy="166140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12" name="Text Box 67"/>
          <p:cNvSpPr/>
          <p:nvPr/>
        </p:nvSpPr>
        <p:spPr>
          <a:xfrm>
            <a:off x="5575680" y="3045240"/>
            <a:ext cx="5558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 Box 67"/>
          <p:cNvSpPr/>
          <p:nvPr/>
        </p:nvSpPr>
        <p:spPr>
          <a:xfrm>
            <a:off x="5057280" y="3048480"/>
            <a:ext cx="5558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 Box 62"/>
          <p:cNvSpPr/>
          <p:nvPr/>
        </p:nvSpPr>
        <p:spPr>
          <a:xfrm>
            <a:off x="8883720" y="4050000"/>
            <a:ext cx="3978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 Box 67"/>
          <p:cNvSpPr/>
          <p:nvPr/>
        </p:nvSpPr>
        <p:spPr>
          <a:xfrm>
            <a:off x="8010360" y="3063600"/>
            <a:ext cx="5558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 Box 67"/>
          <p:cNvSpPr/>
          <p:nvPr/>
        </p:nvSpPr>
        <p:spPr>
          <a:xfrm>
            <a:off x="6339600" y="2998440"/>
            <a:ext cx="5558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 Box 98"/>
          <p:cNvSpPr/>
          <p:nvPr/>
        </p:nvSpPr>
        <p:spPr>
          <a:xfrm>
            <a:off x="385920" y="1694880"/>
            <a:ext cx="818712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 möchten eine Investition am Ende der 0. Periode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den resultierenden Cashflows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(z.B. Erlös minus Kosten) in den folgenden Jahren vergleichen.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 Box 67"/>
          <p:cNvSpPr/>
          <p:nvPr/>
        </p:nvSpPr>
        <p:spPr>
          <a:xfrm>
            <a:off x="3869280" y="2395800"/>
            <a:ext cx="21992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Zahlungsstrom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Verfahren der Investitionsrechnung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1" name="Rectangle 3"/>
          <p:cNvSpPr/>
          <p:nvPr/>
        </p:nvSpPr>
        <p:spPr>
          <a:xfrm>
            <a:off x="762120" y="1752480"/>
            <a:ext cx="388116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Statische Verfahren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bildet Durchschnittswerte für jährliche Ausgaben und Einnahmen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ignoriert den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Vorteil: einfach, geringer Datenbeschaffungs- und Berechnungsaufwand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Nachteil: berücksichtigt weder die jährlichen Geldströme noch dem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Rectangle 4"/>
          <p:cNvSpPr/>
          <p:nvPr/>
        </p:nvSpPr>
        <p:spPr>
          <a:xfrm>
            <a:off x="4952880" y="1676520"/>
            <a:ext cx="3809160" cy="441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Dynamische Verfahren</a:t>
            </a:r>
            <a:br>
              <a:rPr sz="2000"/>
            </a:b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stellt die Geldströme über alle Jahre gegenüber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berücksichtigt den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Vorteil: sehr genau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Nachteil: aufwändiger, Datenintensiv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Verfahren der Investitionsrechnung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5" name="Rectangle 3"/>
          <p:cNvSpPr/>
          <p:nvPr/>
        </p:nvSpPr>
        <p:spPr>
          <a:xfrm>
            <a:off x="762120" y="1752480"/>
            <a:ext cx="441900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Statische Verfahren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Kostenvergleichsrechnung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+ Betriebskosten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+ durchschnittl. Kapitalkosten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 u="sng">
                <a:solidFill>
                  <a:schemeClr val="dk1"/>
                </a:solidFill>
                <a:uFillTx/>
                <a:latin typeface="Arial"/>
              </a:rPr>
              <a:t>+ kalkulatorische Abschreibungen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Jahreskosten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Gewinnvergleichsrechnung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Umsatzerlöse ./. Jahreskosten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Rentabilitätsrechnung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EBIT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 Gewinn vor Steuern +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 Fremdkapital-Zinsen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ROI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=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EBIT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/ Ø-Kapital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Amortisationsrechnung</a:t>
            </a:r>
            <a:br>
              <a:rPr sz="2000"/>
            </a:b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Break even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 Investition / Ø-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CashFlow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Rectangle 4"/>
          <p:cNvSpPr/>
          <p:nvPr/>
        </p:nvSpPr>
        <p:spPr>
          <a:xfrm>
            <a:off x="4952880" y="1676520"/>
            <a:ext cx="3809160" cy="441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Dynamische Verfahren</a:t>
            </a:r>
            <a:br>
              <a:rPr sz="20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time value of money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)</a:t>
            </a:r>
            <a:br>
              <a:rPr sz="1600"/>
            </a:b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br>
              <a:rPr sz="20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Summe der diskontierten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CF</a:t>
            </a:r>
            <a:br>
              <a:rPr sz="16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- Investition &gt; 0?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Annuitätenmethode</a:t>
            </a:r>
            <a:br>
              <a:rPr sz="20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Transformation einer Zahlungsreihe in eine Annuität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Methode des internen Zinsfusses</a:t>
            </a:r>
            <a:br>
              <a:rPr sz="20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IRR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Kalkulationszins bei [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=0]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Kostenvergleichsrechnung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29" name="Rectangle 3"/>
          <p:cNvSpPr/>
          <p:nvPr/>
        </p:nvSpPr>
        <p:spPr>
          <a:xfrm>
            <a:off x="395640" y="1619280"/>
            <a:ext cx="7128000" cy="20887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0" name="Table 1"/>
          <p:cNvGraphicFramePr/>
          <p:nvPr/>
        </p:nvGraphicFramePr>
        <p:xfrm>
          <a:off x="971640" y="3573000"/>
          <a:ext cx="6827400" cy="266220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Anschaffungskosten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0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Abschreibung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Summe Jahreskosten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9.600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1" name="Rectangle 3"/>
          <p:cNvSpPr/>
          <p:nvPr/>
        </p:nvSpPr>
        <p:spPr>
          <a:xfrm>
            <a:off x="1121400" y="6309360"/>
            <a:ext cx="7578000" cy="20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Schlussfolgerung: Elektroauto kaufen!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ctangle 3"/>
          <p:cNvSpPr/>
          <p:nvPr/>
        </p:nvSpPr>
        <p:spPr>
          <a:xfrm>
            <a:off x="7415640" y="1814400"/>
            <a:ext cx="1727640" cy="20887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Statische Verfahren: Gewinnvergleichsrechnung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Rectangle 165"/>
          <p:cNvSpPr/>
          <p:nvPr/>
        </p:nvSpPr>
        <p:spPr>
          <a:xfrm>
            <a:off x="0" y="5402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5" name="Rectangle 3"/>
          <p:cNvSpPr/>
          <p:nvPr/>
        </p:nvSpPr>
        <p:spPr>
          <a:xfrm>
            <a:off x="1075320" y="1756800"/>
            <a:ext cx="7578000" cy="20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Neben Berücksichtigung der Kosten werden auch erzielte Umsätze berücksichtigt: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 = Umsatzerlös -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Beispiel: Taxifahrer*in kauft Elektroauto oder Benziner. Beide haben eine Lebensdauer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von 10 Jahren, einen Restwert von Null.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6" name="Table 6"/>
          <p:cNvGraphicFramePr/>
          <p:nvPr/>
        </p:nvGraphicFramePr>
        <p:xfrm>
          <a:off x="1075320" y="3645000"/>
          <a:ext cx="6827400" cy="264888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Erlöse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Abschreibung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-6.000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Jahresgewinn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6</TotalTime>
  <Application>LibreOffice/24.2.7.2$Linux_X86_64 LibreOffice_project/420$Build-2</Application>
  <AppVersion>15.0000</AppVersion>
  <Words>4894</Words>
  <Paragraphs>1144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Lisa Koch</dc:creator>
  <dc:description/>
  <dc:language>en-GB</dc:language>
  <cp:lastModifiedBy/>
  <cp:lastPrinted>2020-04-29T06:56:35Z</cp:lastPrinted>
  <dcterms:modified xsi:type="dcterms:W3CDTF">2026-05-26T17:12:13Z</dcterms:modified>
  <cp:revision>307</cp:revision>
  <dc:subject/>
  <dc:title>Wirtschaftswissenschaftliche Grundlagen: Unternehmen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44</vt:i4>
  </property>
</Properties>
</file>