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.png" ContentType="image/png"/>
  <Override PartName="/ppt/media/image34.png" ContentType="image/png"/>
  <Override PartName="/ppt/media/image3.png" ContentType="image/png"/>
  <Override PartName="/ppt/media/image35.png" ContentType="image/png"/>
  <Override PartName="/ppt/media/image4.png" ContentType="image/png"/>
  <Override PartName="/ppt/media/image36.png" ContentType="image/png"/>
  <Override PartName="/ppt/media/image14.png" ContentType="image/png"/>
  <Override PartName="/ppt/media/image5.png" ContentType="image/png"/>
  <Override PartName="/ppt/media/image37.png" ContentType="image/png"/>
  <Override PartName="/ppt/media/image15.png" ContentType="image/png"/>
  <Override PartName="/ppt/media/image12.wmf" ContentType="image/x-wmf"/>
  <Override PartName="/ppt/media/image27.png" ContentType="image/png"/>
  <Override PartName="/ppt/media/image28.png" ContentType="image/png"/>
  <Override PartName="/ppt/media/image13.wmf" ContentType="image/x-wmf"/>
  <Override PartName="/ppt/media/image30.png" ContentType="image/png"/>
  <Override PartName="/ppt/media/image40.png" ContentType="image/png"/>
  <Override PartName="/ppt/media/image6.png" ContentType="image/png"/>
  <Override PartName="/ppt/media/image38.png" ContentType="image/png"/>
  <Override PartName="/ppt/media/image41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46.jpeg" ContentType="image/jpeg"/>
  <Override PartName="/ppt/media/image32.png" ContentType="image/png"/>
  <Override PartName="/ppt/media/image44.png" ContentType="image/png"/>
  <Override PartName="/ppt/media/image45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1.wmf" ContentType="image/x-wmf"/>
  <Override PartName="/ppt/media/image26.png" ContentType="image/png"/>
  <Override PartName="/ppt/media/image8.png" ContentType="image/png"/>
  <Override PartName="/ppt/media/image39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47.png" ContentType="image/png"/>
  <Override PartName="/ppt/media/image1.png" ContentType="image/png"/>
  <Override PartName="/ppt/media/image17.jpeg" ContentType="image/jpeg"/>
  <Override PartName="/ppt/media/image33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33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32.xml.rels" ContentType="application/vnd.openxmlformats-package.relationships+xml"/>
  <Override PartName="/ppt/slides/_rels/slide4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4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6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Cli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ck 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to 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m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ov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e 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th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e 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sli</a:t>
            </a:r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de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k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di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th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ot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s'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16E949D-5D1B-47B9-BC91-3A6CF8F0F3A9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PlaceHolder 1"/>
          <p:cNvSpPr>
            <a:spLocks noGrp="1"/>
          </p:cNvSpPr>
          <p:nvPr>
            <p:ph type="sldNum" idx="4"/>
          </p:nvPr>
        </p:nvSpPr>
        <p:spPr>
          <a:xfrm>
            <a:off x="4022640" y="9721800"/>
            <a:ext cx="3076200" cy="51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1A97E51B-A408-4539-A9F1-3D4CC0BAB1F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1553" name="PlaceHolder 3"/>
          <p:cNvSpPr>
            <a:spLocks noGrp="1"/>
          </p:cNvSpPr>
          <p:nvPr>
            <p:ph type="body"/>
          </p:nvPr>
        </p:nvSpPr>
        <p:spPr>
          <a:xfrm>
            <a:off x="407880" y="556560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33728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5450040" y="1981080"/>
            <a:ext cx="33728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6FF6561-88B9-4389-8597-ED22809FBDFB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Titelmasterformat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durch Klicken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70303FF-AA7D-4266-BE2F-2F2B68ACD3DD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Titelmasterfo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rmat 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27F93BF-DA69-47C3-903F-A476570CA179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05CD6E75-9B37-450A-B458-BC0F90928003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it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f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t 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h 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li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it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0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32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8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A417270D-A5E5-4CAC-BB88-D51B245A60B2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Tit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el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ma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ste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rfo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rm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at 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dur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ch 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Kli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cke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be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arb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eit</a:t>
            </a:r>
            <a:r>
              <a:rPr b="1" lang="de-DE" sz="2000" spc="-1" strike="noStrike">
                <a:solidFill>
                  <a:schemeClr val="dk2"/>
                </a:solidFill>
                <a:latin typeface="Arial"/>
              </a:rPr>
              <a:t>en</a:t>
            </a:r>
            <a:endParaRPr b="0" lang="en-US" sz="20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672F07C-433F-44B9-B390-04B4EAF156B3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Titelmasterformat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durch Klicken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48F8C9E9-10FB-462F-B2D9-478118A75B16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093080" y="380880"/>
            <a:ext cx="172692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 vert="eaVer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st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fo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at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ur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ic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ar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te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908000" y="380880"/>
            <a:ext cx="503208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811E7A0D-5BEB-4D41-8719-FCE7FE8921AF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Titelmasterfo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rmat 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CE4463CF-2FD8-48C5-B8BC-ACB8B82330D4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Titelmasterfo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rmat 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4032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D0D9E88-8496-4FEF-8A69-F9AB55BC9988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Titelmasterfo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rmat 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C4FB4CB5-5230-4FDF-B91E-450675D16A5F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Titelm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asterf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ormat 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durch 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Klicke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n 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bearb</a:t>
            </a:r>
            <a:r>
              <a:rPr b="1" lang="de-DE" sz="4000" spc="-1" strike="noStrike" cap="all">
                <a:solidFill>
                  <a:schemeClr val="dk2"/>
                </a:solidFill>
                <a:latin typeface="Arial"/>
              </a:rPr>
              <a:t>eiten</a:t>
            </a:r>
            <a:endParaRPr b="0" lang="en-US" sz="40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0CA0AD81-030F-4D8A-9474-33676F5BE6AE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Titelmasterfo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rmat 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8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44032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8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/>
          <p:nvPr/>
        </p:nvSpPr>
        <p:spPr>
          <a:xfrm>
            <a:off x="762120" y="6248520"/>
            <a:ext cx="60912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C9371CA-B1BA-4AE7-8FF4-260704596F2B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Titelmasterfo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rmat durch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Klicken </a:t>
            </a: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tub-ensys.github.io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8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5" Type="http://schemas.openxmlformats.org/officeDocument/2006/relationships/slideLayout" Target="../slideLayouts/slideLayout10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8.png"/><Relationship Id="rId3" Type="http://schemas.openxmlformats.org/officeDocument/2006/relationships/image" Target="../media/image18.png"/><Relationship Id="rId4" Type="http://schemas.openxmlformats.org/officeDocument/2006/relationships/image" Target="../media/image18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1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0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0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0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0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0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0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https://www.umweltbundesamt.de/publikationen/methodenkonvention-umweltkosten" TargetMode="External"/><Relationship Id="rId2" Type="http://schemas.openxmlformats.org/officeDocument/2006/relationships/hyperlink" Target="https://www.umweltbundesamt.de/publikationen/methodenkonvention-umweltkosten" TargetMode="External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6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6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920960" y="1262160"/>
            <a:ext cx="6800400" cy="249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Wi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rt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ha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ftli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ch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e 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Gr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un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dl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ag</a:t>
            </a: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en</a:t>
            </a:r>
            <a:br>
              <a:rPr sz="28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im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rse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20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26</a:t>
            </a:r>
            <a:br>
              <a:rPr sz="2400"/>
            </a:br>
            <a:br>
              <a:rPr sz="2400"/>
            </a:b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In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sti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tio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ns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re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ch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nu</a:t>
            </a: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ng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7" name="Rectangle 7"/>
          <p:cNvSpPr/>
          <p:nvPr/>
        </p:nvSpPr>
        <p:spPr>
          <a:xfrm>
            <a:off x="863640" y="5060880"/>
            <a:ext cx="586836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Prof. Tom Brown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Fachgebiet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1"/>
              </a:rPr>
              <a:t>Digitaler Wandel in Energiesystemen</a:t>
            </a: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/ TU Berlin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f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il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ä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5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6" name="Rectangle 3"/>
          <p:cNvSpPr/>
          <p:nvPr/>
        </p:nvSpPr>
        <p:spPr>
          <a:xfrm>
            <a:off x="1075320" y="1756800"/>
            <a:ext cx="7578360" cy="20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Gewinn nicht absolut, sondern im Verhältnis zum eingesetzten Kapital betrachten.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Rentabilität = ROI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= EBIT / durchschnittlich gebundenes Kapital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ROI = Return on Investment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EBIT = Earnings Before Interest and Taxes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Rentabilität kann mit anderen Anlagemöglichkeiten verglichen.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7" name="Table 5"/>
          <p:cNvGraphicFramePr/>
          <p:nvPr/>
        </p:nvGraphicFramePr>
        <p:xfrm>
          <a:off x="1259640" y="4509000"/>
          <a:ext cx="6829200" cy="1610640"/>
        </p:xfrm>
        <a:graphic>
          <a:graphicData uri="http://schemas.openxmlformats.org/drawingml/2006/table">
            <a:tbl>
              <a:tblPr/>
              <a:tblGrid>
                <a:gridCol w="3335040"/>
                <a:gridCol w="1562040"/>
                <a:gridCol w="193176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Benziner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Elektroauto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EBIT (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pQ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 – A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– V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 – B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6.800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8492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1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15.000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30.000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ROI (EBIT/Ø-Kapital)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20%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22,7%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ati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ort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ati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on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9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0" name="Rectangle 3"/>
          <p:cNvSpPr/>
          <p:nvPr/>
        </p:nvSpPr>
        <p:spPr>
          <a:xfrm>
            <a:off x="1044360" y="1586160"/>
            <a:ext cx="7578360" cy="20890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61" name="Table 5"/>
          <p:cNvGraphicFramePr/>
          <p:nvPr/>
        </p:nvGraphicFramePr>
        <p:xfrm>
          <a:off x="1075320" y="3426480"/>
          <a:ext cx="6827760" cy="2662200"/>
        </p:xfrm>
        <a:graphic>
          <a:graphicData uri="http://schemas.openxmlformats.org/drawingml/2006/table">
            <a:tbl>
              <a:tblPr/>
              <a:tblGrid>
                <a:gridCol w="3160440"/>
                <a:gridCol w="1735920"/>
                <a:gridCol w="1931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Benziner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Elektroauto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Jährliche Erlöse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Kapitalkosten (Zins)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Z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Betriebskosten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Verbrauchskosten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Cash-Flow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CF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4.800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Amortisationsdauer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A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6,25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5,77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2" name="Rectangle 3"/>
          <p:cNvSpPr/>
          <p:nvPr/>
        </p:nvSpPr>
        <p:spPr>
          <a:xfrm>
            <a:off x="1075320" y="6114600"/>
            <a:ext cx="8175960" cy="20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NB: Nur zahlungswirksame Beiträge zählen zum Cash-Flow; Abschreibungen zählen nicht, weil die nur einen Buchungsvorgang darstellen.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yn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ert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el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64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5" name="Rectangle 3"/>
          <p:cNvSpPr/>
          <p:nvPr/>
        </p:nvSpPr>
        <p:spPr>
          <a:xfrm>
            <a:off x="838800" y="2061000"/>
            <a:ext cx="7870320" cy="22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wäre Ihnen lieber: €1000 heute, oder €1000 in 3 Jahren?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€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1000 heute kann man mit einem Zinssatz von 5% bei der Bank anlegen.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Nach 3 Jahren hätte man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€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1000 ∙ (1 + 0,05)</a:t>
            </a:r>
            <a:r>
              <a:rPr b="0" lang="de-DE" sz="1800" spc="-1" strike="noStrike" baseline="30000">
                <a:solidFill>
                  <a:schemeClr val="dk1"/>
                </a:solidFill>
                <a:latin typeface="Arial"/>
              </a:rPr>
              <a:t>3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€1158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Richtige Antwort: Lieber das Geld heute nehmen und die Opportunität nutzen, anzulegen!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„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Künftiges Geld ist weniger wert als heutiges.“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yn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ert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el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67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68" name="Rectangle 3"/>
          <p:cNvSpPr/>
          <p:nvPr/>
        </p:nvSpPr>
        <p:spPr>
          <a:xfrm>
            <a:off x="838800" y="2061000"/>
            <a:ext cx="7870320" cy="22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wäre Ihnen lieber: €1000 heute, oder €1300 in 5 Jahren?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Mit €1000 heute hätte man nach 5 Jahren nur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€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1000 ∙ (1 + 0,05)</a:t>
            </a:r>
            <a:r>
              <a:rPr b="0" lang="de-DE" sz="1800" spc="-1" strike="noStrike" baseline="30000">
                <a:solidFill>
                  <a:schemeClr val="dk1"/>
                </a:solidFill>
                <a:latin typeface="Arial"/>
              </a:rPr>
              <a:t>5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€1276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Richtige Antwort: Lieber auf’s €1300 in 5 Jahren warten!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yn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ert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sk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on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tie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ru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0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71" name="Rectangle 3"/>
          <p:cNvSpPr/>
          <p:nvPr/>
        </p:nvSpPr>
        <p:spPr>
          <a:xfrm>
            <a:off x="848160" y="1772640"/>
            <a:ext cx="7870320" cy="43920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yn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ert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sk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on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tie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ru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3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74" name="Rectangle 3"/>
          <p:cNvSpPr/>
          <p:nvPr/>
        </p:nvSpPr>
        <p:spPr>
          <a:xfrm>
            <a:off x="848160" y="1772640"/>
            <a:ext cx="7870320" cy="7916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5" name="Table 6"/>
          <p:cNvGraphicFramePr/>
          <p:nvPr/>
        </p:nvGraphicFramePr>
        <p:xfrm>
          <a:off x="1157760" y="2709000"/>
          <a:ext cx="6827760" cy="2337120"/>
        </p:xfrm>
        <a:graphic>
          <a:graphicData uri="http://schemas.openxmlformats.org/drawingml/2006/table">
            <a:tbl>
              <a:tblPr/>
              <a:tblGrid>
                <a:gridCol w="3160440"/>
                <a:gridCol w="911880"/>
                <a:gridCol w="27550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Einnahme (€)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Jahr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Barwert (€)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6552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2"/>
                      <a:stretch/>
                    </a:blipFill>
                  </a:tcPr>
                </a:tc>
              </a:tr>
              <a:tr h="6552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3"/>
                      <a:stretch/>
                    </a:blipFill>
                  </a:tcPr>
                </a:tc>
              </a:tr>
              <a:tr h="6552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1300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5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4"/>
                      <a:stretch/>
                    </a:blip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Zin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sre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ch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nu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ng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Zin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szi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ns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7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78" name="Rectangle 3"/>
          <p:cNvSpPr/>
          <p:nvPr/>
        </p:nvSpPr>
        <p:spPr>
          <a:xfrm>
            <a:off x="669600" y="1671480"/>
            <a:ext cx="8025840" cy="22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Berücksichtigung des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Zeitwerts des Geldes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durch Zinsrechnung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Bestimmung des Wertes einer einmaligen Zahlung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nach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Perioden der Verzinsung bei einem Zinssatz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Zinseszins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Verzinsung von Zins aus vorherigem Jahr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Aufzinsung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Bestimmung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durch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und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Abzinsung/Diskontierung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Bestimmung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bei bekanntem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Picture 1" descr=""/>
          <p:cNvPicPr/>
          <p:nvPr/>
        </p:nvPicPr>
        <p:blipFill>
          <a:blip r:embed="rId1"/>
          <a:stretch/>
        </p:blipFill>
        <p:spPr>
          <a:xfrm>
            <a:off x="2339640" y="3899520"/>
            <a:ext cx="4285800" cy="198720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3" descr=""/>
          <p:cNvPicPr/>
          <p:nvPr/>
        </p:nvPicPr>
        <p:blipFill>
          <a:blip r:embed="rId2"/>
          <a:stretch/>
        </p:blipFill>
        <p:spPr>
          <a:xfrm>
            <a:off x="3708360" y="5732640"/>
            <a:ext cx="1253880" cy="67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Zin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s-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zin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szi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nsr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82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83" name="Text Box 4"/>
          <p:cNvSpPr/>
          <p:nvPr/>
        </p:nvSpPr>
        <p:spPr>
          <a:xfrm>
            <a:off x="795240" y="1986120"/>
            <a:ext cx="22093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Kapital 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Zinssatz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Endzeitpunkt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 Box 31"/>
          <p:cNvSpPr/>
          <p:nvPr/>
        </p:nvSpPr>
        <p:spPr>
          <a:xfrm>
            <a:off x="750960" y="3135240"/>
            <a:ext cx="179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Aufzinsung: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5" name="Object 65"/>
          <p:cNvGraphicFramePr/>
          <p:nvPr/>
        </p:nvGraphicFramePr>
        <p:xfrm>
          <a:off x="1023840" y="3560760"/>
          <a:ext cx="1752120" cy="40608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186" name="Object 6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23840" y="3560760"/>
                    <a:ext cx="1752120" cy="406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7" name="Text Box 56"/>
          <p:cNvSpPr/>
          <p:nvPr/>
        </p:nvSpPr>
        <p:spPr>
          <a:xfrm>
            <a:off x="744120" y="4809960"/>
            <a:ext cx="1311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Abzinsung: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8" name="Object 69"/>
          <p:cNvGraphicFramePr/>
          <p:nvPr/>
        </p:nvGraphicFramePr>
        <p:xfrm>
          <a:off x="996840" y="5194440"/>
          <a:ext cx="1806120" cy="712440"/>
        </p:xfrm>
        <a:graphic>
          <a:graphicData uri="http://schemas.openxmlformats.org/presentationml/2006/ole">
            <p:oleObj progId="Equation.DSMT4" r:id="rId3" spid="">
              <p:embed/>
              <p:pic>
                <p:nvPicPr>
                  <p:cNvPr id="189" name="Object 69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96840" y="5194440"/>
                    <a:ext cx="1806120" cy="7124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90" name="Group 73"/>
          <p:cNvGrpSpPr/>
          <p:nvPr/>
        </p:nvGrpSpPr>
        <p:grpSpPr>
          <a:xfrm>
            <a:off x="3600360" y="1600200"/>
            <a:ext cx="5025960" cy="2088720"/>
            <a:chOff x="3600360" y="1600200"/>
            <a:chExt cx="5025960" cy="2088720"/>
          </a:xfrm>
        </p:grpSpPr>
        <p:sp>
          <p:nvSpPr>
            <p:cNvPr id="191" name="Rectangle 13"/>
            <p:cNvSpPr/>
            <p:nvPr/>
          </p:nvSpPr>
          <p:spPr>
            <a:xfrm>
              <a:off x="4026960" y="2930400"/>
              <a:ext cx="42120" cy="75852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2" name="Rectangle 23"/>
            <p:cNvSpPr/>
            <p:nvPr/>
          </p:nvSpPr>
          <p:spPr>
            <a:xfrm>
              <a:off x="7945560" y="2320920"/>
              <a:ext cx="65880" cy="1368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3" name="Freeform 24"/>
            <p:cNvSpPr/>
            <p:nvPr/>
          </p:nvSpPr>
          <p:spPr>
            <a:xfrm>
              <a:off x="4089960" y="2320920"/>
              <a:ext cx="3822120" cy="634680"/>
            </a:xfrm>
            <a:custGeom>
              <a:avLst/>
              <a:gdLst>
                <a:gd name="textAreaLeft" fmla="*/ 0 w 3822120"/>
                <a:gd name="textAreaRight" fmla="*/ 3822480 w 3822120"/>
                <a:gd name="textAreaTop" fmla="*/ 0 h 634680"/>
                <a:gd name="textAreaBottom" fmla="*/ 635040 h 634680"/>
              </a:gdLst>
              <a:ahLst/>
              <a:rect l="textAreaLeft" t="textAreaTop" r="textAreaRight" b="textAreaBottom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4" name="Text Box 27"/>
            <p:cNvSpPr/>
            <p:nvPr/>
          </p:nvSpPr>
          <p:spPr>
            <a:xfrm>
              <a:off x="7261920" y="1600200"/>
              <a:ext cx="136440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Endwert</a:t>
              </a:r>
              <a:br>
                <a:rPr sz="1800"/>
              </a:b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(</a:t>
              </a:r>
              <a:r>
                <a:rPr b="0" i="1" lang="en-US" sz="1800" spc="-1" strike="noStrike">
                  <a:solidFill>
                    <a:schemeClr val="dk1"/>
                  </a:solidFill>
                  <a:latin typeface="Arial"/>
                </a:rPr>
                <a:t>final value</a:t>
              </a: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)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Text Box 28"/>
            <p:cNvSpPr/>
            <p:nvPr/>
          </p:nvSpPr>
          <p:spPr>
            <a:xfrm>
              <a:off x="3600360" y="2216160"/>
              <a:ext cx="189504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Barwert </a:t>
              </a:r>
              <a:br>
                <a:rPr sz="1800"/>
              </a:b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(</a:t>
              </a:r>
              <a:r>
                <a:rPr b="0" i="1" lang="en-US" sz="1800" spc="-1" strike="noStrike">
                  <a:solidFill>
                    <a:schemeClr val="dk1"/>
                  </a:solidFill>
                  <a:latin typeface="Arial"/>
                </a:rPr>
                <a:t>present value</a:t>
              </a: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)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Text Box 29"/>
            <p:cNvSpPr/>
            <p:nvPr/>
          </p:nvSpPr>
          <p:spPr>
            <a:xfrm>
              <a:off x="4046040" y="3146400"/>
              <a:ext cx="471960" cy="40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K</a:t>
              </a:r>
              <a:r>
                <a:rPr b="0" lang="de-DE" sz="1800" spc="-1" strike="noStrike" baseline="-25000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Text Box 30"/>
            <p:cNvSpPr/>
            <p:nvPr/>
          </p:nvSpPr>
          <p:spPr>
            <a:xfrm>
              <a:off x="7986600" y="2394000"/>
              <a:ext cx="471960" cy="40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K</a:t>
              </a:r>
              <a:r>
                <a:rPr b="0" i="1" lang="de-DE" sz="1800" spc="-1" strike="noStrike" baseline="-25000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8" name="Group 77"/>
          <p:cNvGrpSpPr/>
          <p:nvPr/>
        </p:nvGrpSpPr>
        <p:grpSpPr>
          <a:xfrm>
            <a:off x="3520800" y="3563640"/>
            <a:ext cx="5133960" cy="592920"/>
            <a:chOff x="3520800" y="3563640"/>
            <a:chExt cx="5133960" cy="592920"/>
          </a:xfrm>
        </p:grpSpPr>
        <p:sp>
          <p:nvSpPr>
            <p:cNvPr id="199" name="Text Box 6"/>
            <p:cNvSpPr/>
            <p:nvPr/>
          </p:nvSpPr>
          <p:spPr>
            <a:xfrm>
              <a:off x="3649680" y="3792600"/>
              <a:ext cx="280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Text Box 7"/>
            <p:cNvSpPr/>
            <p:nvPr/>
          </p:nvSpPr>
          <p:spPr>
            <a:xfrm>
              <a:off x="4141800" y="3792600"/>
              <a:ext cx="2822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Text Box 8"/>
            <p:cNvSpPr/>
            <p:nvPr/>
          </p:nvSpPr>
          <p:spPr>
            <a:xfrm>
              <a:off x="4705200" y="3792600"/>
              <a:ext cx="280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Text Box 9"/>
            <p:cNvSpPr/>
            <p:nvPr/>
          </p:nvSpPr>
          <p:spPr>
            <a:xfrm>
              <a:off x="5197320" y="3792600"/>
              <a:ext cx="280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Text Box 10"/>
            <p:cNvSpPr/>
            <p:nvPr/>
          </p:nvSpPr>
          <p:spPr>
            <a:xfrm>
              <a:off x="7659720" y="3792600"/>
              <a:ext cx="3916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Line 14"/>
            <p:cNvSpPr/>
            <p:nvPr/>
          </p:nvSpPr>
          <p:spPr>
            <a:xfrm>
              <a:off x="408276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5" name="Line 15"/>
            <p:cNvSpPr/>
            <p:nvPr/>
          </p:nvSpPr>
          <p:spPr>
            <a:xfrm>
              <a:off x="457488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6" name="Line 16"/>
            <p:cNvSpPr/>
            <p:nvPr/>
          </p:nvSpPr>
          <p:spPr>
            <a:xfrm>
              <a:off x="506700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7" name="Line 17"/>
            <p:cNvSpPr/>
            <p:nvPr/>
          </p:nvSpPr>
          <p:spPr>
            <a:xfrm>
              <a:off x="555912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8" name="Line 18"/>
            <p:cNvSpPr/>
            <p:nvPr/>
          </p:nvSpPr>
          <p:spPr>
            <a:xfrm>
              <a:off x="605304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9" name="Line 19"/>
            <p:cNvSpPr/>
            <p:nvPr/>
          </p:nvSpPr>
          <p:spPr>
            <a:xfrm>
              <a:off x="654516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0" name="Line 20"/>
            <p:cNvSpPr/>
            <p:nvPr/>
          </p:nvSpPr>
          <p:spPr>
            <a:xfrm>
              <a:off x="703728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1" name="Line 21"/>
            <p:cNvSpPr/>
            <p:nvPr/>
          </p:nvSpPr>
          <p:spPr>
            <a:xfrm>
              <a:off x="752940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2" name="Line 22"/>
            <p:cNvSpPr/>
            <p:nvPr/>
          </p:nvSpPr>
          <p:spPr>
            <a:xfrm>
              <a:off x="8021520" y="35636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3" name="Line 11"/>
            <p:cNvSpPr/>
            <p:nvPr/>
          </p:nvSpPr>
          <p:spPr>
            <a:xfrm>
              <a:off x="3520800" y="3716280"/>
              <a:ext cx="513396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214" name="Group 75"/>
          <p:cNvGrpSpPr/>
          <p:nvPr/>
        </p:nvGrpSpPr>
        <p:grpSpPr>
          <a:xfrm>
            <a:off x="4043520" y="4356000"/>
            <a:ext cx="4447800" cy="1380600"/>
            <a:chOff x="4043520" y="4356000"/>
            <a:chExt cx="4447800" cy="1380600"/>
          </a:xfrm>
        </p:grpSpPr>
        <p:sp>
          <p:nvSpPr>
            <p:cNvPr id="215" name="Rectangle 35"/>
            <p:cNvSpPr/>
            <p:nvPr/>
          </p:nvSpPr>
          <p:spPr>
            <a:xfrm>
              <a:off x="4043520" y="4971960"/>
              <a:ext cx="45720" cy="7646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6" name="Rectangle 50"/>
            <p:cNvSpPr/>
            <p:nvPr/>
          </p:nvSpPr>
          <p:spPr>
            <a:xfrm>
              <a:off x="7970760" y="4356000"/>
              <a:ext cx="63000" cy="13806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7" name="Freeform 51"/>
            <p:cNvSpPr/>
            <p:nvPr/>
          </p:nvSpPr>
          <p:spPr>
            <a:xfrm>
              <a:off x="4111560" y="4356000"/>
              <a:ext cx="3862080" cy="615600"/>
            </a:xfrm>
            <a:custGeom>
              <a:avLst/>
              <a:gdLst>
                <a:gd name="textAreaLeft" fmla="*/ 0 w 3862080"/>
                <a:gd name="textAreaRight" fmla="*/ 3862440 w 3862080"/>
                <a:gd name="textAreaTop" fmla="*/ 0 h 615600"/>
                <a:gd name="textAreaBottom" fmla="*/ 615960 h 615600"/>
              </a:gdLst>
              <a:ahLst/>
              <a:rect l="textAreaLeft" t="textAreaTop" r="textAreaRight" b="textAreaBottom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8" name="Text Box 54"/>
            <p:cNvSpPr/>
            <p:nvPr/>
          </p:nvSpPr>
          <p:spPr>
            <a:xfrm>
              <a:off x="8023320" y="4869000"/>
              <a:ext cx="468000" cy="40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K</a:t>
              </a:r>
              <a:r>
                <a:rPr b="0" i="1" lang="de-DE" sz="1800" spc="-1" strike="noStrike" baseline="-25000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Text Box 55"/>
            <p:cNvSpPr/>
            <p:nvPr/>
          </p:nvSpPr>
          <p:spPr>
            <a:xfrm>
              <a:off x="4133880" y="5138640"/>
              <a:ext cx="468000" cy="40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K</a:t>
              </a:r>
              <a:r>
                <a:rPr b="0" lang="de-DE" sz="1800" spc="-1" strike="noStrike" baseline="-25000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20" name="Group 76"/>
          <p:cNvGrpSpPr/>
          <p:nvPr/>
        </p:nvGrpSpPr>
        <p:grpSpPr>
          <a:xfrm>
            <a:off x="3527280" y="5613120"/>
            <a:ext cx="5135400" cy="592920"/>
            <a:chOff x="3527280" y="5613120"/>
            <a:chExt cx="5135400" cy="592920"/>
          </a:xfrm>
        </p:grpSpPr>
        <p:sp>
          <p:nvSpPr>
            <p:cNvPr id="221" name="Line 36"/>
            <p:cNvSpPr/>
            <p:nvPr/>
          </p:nvSpPr>
          <p:spPr>
            <a:xfrm>
              <a:off x="408924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2" name="Line 37"/>
            <p:cNvSpPr/>
            <p:nvPr/>
          </p:nvSpPr>
          <p:spPr>
            <a:xfrm>
              <a:off x="458280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3" name="Line 38"/>
            <p:cNvSpPr/>
            <p:nvPr/>
          </p:nvSpPr>
          <p:spPr>
            <a:xfrm>
              <a:off x="507492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4" name="Line 39"/>
            <p:cNvSpPr/>
            <p:nvPr/>
          </p:nvSpPr>
          <p:spPr>
            <a:xfrm>
              <a:off x="556704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5" name="Line 40"/>
            <p:cNvSpPr/>
            <p:nvPr/>
          </p:nvSpPr>
          <p:spPr>
            <a:xfrm>
              <a:off x="605916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6" name="Line 41"/>
            <p:cNvSpPr/>
            <p:nvPr/>
          </p:nvSpPr>
          <p:spPr>
            <a:xfrm>
              <a:off x="655128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7" name="Line 42"/>
            <p:cNvSpPr/>
            <p:nvPr/>
          </p:nvSpPr>
          <p:spPr>
            <a:xfrm>
              <a:off x="704520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8" name="Line 43"/>
            <p:cNvSpPr/>
            <p:nvPr/>
          </p:nvSpPr>
          <p:spPr>
            <a:xfrm>
              <a:off x="753732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9" name="Line 44"/>
            <p:cNvSpPr/>
            <p:nvPr/>
          </p:nvSpPr>
          <p:spPr>
            <a:xfrm>
              <a:off x="8029440" y="561312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0" name="Text Box 45"/>
            <p:cNvSpPr/>
            <p:nvPr/>
          </p:nvSpPr>
          <p:spPr>
            <a:xfrm>
              <a:off x="3692520" y="5842080"/>
              <a:ext cx="280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Text Box 46"/>
            <p:cNvSpPr/>
            <p:nvPr/>
          </p:nvSpPr>
          <p:spPr>
            <a:xfrm>
              <a:off x="4184640" y="5842080"/>
              <a:ext cx="280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Text Box 47"/>
            <p:cNvSpPr/>
            <p:nvPr/>
          </p:nvSpPr>
          <p:spPr>
            <a:xfrm>
              <a:off x="4746600" y="5842080"/>
              <a:ext cx="2822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3" name="Text Box 48"/>
            <p:cNvSpPr/>
            <p:nvPr/>
          </p:nvSpPr>
          <p:spPr>
            <a:xfrm>
              <a:off x="5238720" y="5842080"/>
              <a:ext cx="2822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Text Box 49"/>
            <p:cNvSpPr/>
            <p:nvPr/>
          </p:nvSpPr>
          <p:spPr>
            <a:xfrm>
              <a:off x="7701120" y="5842080"/>
              <a:ext cx="317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Line 33"/>
            <p:cNvSpPr/>
            <p:nvPr/>
          </p:nvSpPr>
          <p:spPr>
            <a:xfrm>
              <a:off x="3527280" y="5765760"/>
              <a:ext cx="513540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rw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ert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ein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kü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nfti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hlu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7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grpSp>
        <p:nvGrpSpPr>
          <p:cNvPr id="238" name="Group 189"/>
          <p:cNvGrpSpPr/>
          <p:nvPr/>
        </p:nvGrpSpPr>
        <p:grpSpPr>
          <a:xfrm>
            <a:off x="1547640" y="1523880"/>
            <a:ext cx="7056360" cy="4910040"/>
            <a:chOff x="1547640" y="1523880"/>
            <a:chExt cx="7056360" cy="4910040"/>
          </a:xfrm>
        </p:grpSpPr>
        <p:graphicFrame>
          <p:nvGraphicFramePr>
            <p:cNvPr id="239" name="Object 6"/>
            <p:cNvGraphicFramePr/>
            <p:nvPr/>
          </p:nvGraphicFramePr>
          <p:xfrm>
            <a:off x="3983040" y="1625400"/>
            <a:ext cx="1163160" cy="536760"/>
          </p:xfrm>
          <a:graphic>
            <a:graphicData uri="http://schemas.openxmlformats.org/presentationml/2006/ole">
              <p:oleObj progId="Equation.DSMT4" r:id="rId1" spid="">
                <p:embed/>
                <p:pic>
                  <p:nvPicPr>
                    <p:cNvPr id="240" name="Object 6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3040" y="1625400"/>
                      <a:ext cx="1163160" cy="536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41" name="Line 9"/>
            <p:cNvSpPr/>
            <p:nvPr/>
          </p:nvSpPr>
          <p:spPr>
            <a:xfrm>
              <a:off x="1893960" y="4894920"/>
              <a:ext cx="6483600" cy="180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2" name="Line 10"/>
            <p:cNvSpPr/>
            <p:nvPr/>
          </p:nvSpPr>
          <p:spPr>
            <a:xfrm>
              <a:off x="1893960" y="4074840"/>
              <a:ext cx="648360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3" name="Line 11"/>
            <p:cNvSpPr/>
            <p:nvPr/>
          </p:nvSpPr>
          <p:spPr>
            <a:xfrm>
              <a:off x="1893960" y="3249360"/>
              <a:ext cx="6483600" cy="180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4" name="Line 12"/>
            <p:cNvSpPr/>
            <p:nvPr/>
          </p:nvSpPr>
          <p:spPr>
            <a:xfrm>
              <a:off x="1893960" y="2429280"/>
              <a:ext cx="648360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5" name="Line 13"/>
            <p:cNvSpPr/>
            <p:nvPr/>
          </p:nvSpPr>
          <p:spPr>
            <a:xfrm>
              <a:off x="1893960" y="1610640"/>
              <a:ext cx="648360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6" name="Line 14"/>
            <p:cNvSpPr/>
            <p:nvPr/>
          </p:nvSpPr>
          <p:spPr>
            <a:xfrm>
              <a:off x="1920960" y="1610640"/>
              <a:ext cx="1440" cy="410292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7" name="Line 15"/>
            <p:cNvSpPr/>
            <p:nvPr/>
          </p:nvSpPr>
          <p:spPr>
            <a:xfrm>
              <a:off x="1869840" y="5713560"/>
              <a:ext cx="51120" cy="18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8" name="Line 16"/>
            <p:cNvSpPr/>
            <p:nvPr/>
          </p:nvSpPr>
          <p:spPr>
            <a:xfrm>
              <a:off x="1869840" y="4894920"/>
              <a:ext cx="51120" cy="18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49" name="Line 17"/>
            <p:cNvSpPr/>
            <p:nvPr/>
          </p:nvSpPr>
          <p:spPr>
            <a:xfrm>
              <a:off x="1869840" y="4074840"/>
              <a:ext cx="5112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0" name="Line 18"/>
            <p:cNvSpPr/>
            <p:nvPr/>
          </p:nvSpPr>
          <p:spPr>
            <a:xfrm>
              <a:off x="1869840" y="3249360"/>
              <a:ext cx="51120" cy="180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1" name="Line 19"/>
            <p:cNvSpPr/>
            <p:nvPr/>
          </p:nvSpPr>
          <p:spPr>
            <a:xfrm>
              <a:off x="1869840" y="2429280"/>
              <a:ext cx="5112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2" name="Line 20"/>
            <p:cNvSpPr/>
            <p:nvPr/>
          </p:nvSpPr>
          <p:spPr>
            <a:xfrm>
              <a:off x="1869840" y="1610640"/>
              <a:ext cx="5112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3" name="Line 21"/>
            <p:cNvSpPr/>
            <p:nvPr/>
          </p:nvSpPr>
          <p:spPr>
            <a:xfrm>
              <a:off x="1920960" y="5713560"/>
              <a:ext cx="6683040" cy="3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4" name="Line 22"/>
            <p:cNvSpPr/>
            <p:nvPr/>
          </p:nvSpPr>
          <p:spPr>
            <a:xfrm flipV="1">
              <a:off x="192096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5" name="Line 23"/>
            <p:cNvSpPr/>
            <p:nvPr/>
          </p:nvSpPr>
          <p:spPr>
            <a:xfrm flipV="1">
              <a:off x="2624040" y="5713560"/>
              <a:ext cx="180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6" name="Line 24"/>
            <p:cNvSpPr/>
            <p:nvPr/>
          </p:nvSpPr>
          <p:spPr>
            <a:xfrm flipV="1">
              <a:off x="332892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7" name="Line 25"/>
            <p:cNvSpPr/>
            <p:nvPr/>
          </p:nvSpPr>
          <p:spPr>
            <a:xfrm flipV="1">
              <a:off x="403056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8" name="Line 26"/>
            <p:cNvSpPr/>
            <p:nvPr/>
          </p:nvSpPr>
          <p:spPr>
            <a:xfrm flipV="1">
              <a:off x="473544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59" name="Line 27"/>
            <p:cNvSpPr/>
            <p:nvPr/>
          </p:nvSpPr>
          <p:spPr>
            <a:xfrm flipV="1">
              <a:off x="544032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0" name="Line 28"/>
            <p:cNvSpPr/>
            <p:nvPr/>
          </p:nvSpPr>
          <p:spPr>
            <a:xfrm flipV="1">
              <a:off x="6137280" y="5713560"/>
              <a:ext cx="180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1" name="Line 29"/>
            <p:cNvSpPr/>
            <p:nvPr/>
          </p:nvSpPr>
          <p:spPr>
            <a:xfrm flipV="1">
              <a:off x="6840720" y="5713560"/>
              <a:ext cx="144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2" name="Line 30"/>
            <p:cNvSpPr/>
            <p:nvPr/>
          </p:nvSpPr>
          <p:spPr>
            <a:xfrm flipV="1">
              <a:off x="7543800" y="5713560"/>
              <a:ext cx="1800" cy="4752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3" name="Freeform 33"/>
            <p:cNvSpPr/>
            <p:nvPr/>
          </p:nvSpPr>
          <p:spPr>
            <a:xfrm>
              <a:off x="1920960" y="1610640"/>
              <a:ext cx="278640" cy="16164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161640"/>
                <a:gd name="textAreaBottom" fmla="*/ 162000 h 161640"/>
              </a:gdLst>
              <a:ahLst/>
              <a:rect l="textAreaLeft" t="textAreaTop" r="textAreaRight" b="textAreaBottom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4" name="Freeform 34"/>
            <p:cNvSpPr/>
            <p:nvPr/>
          </p:nvSpPr>
          <p:spPr>
            <a:xfrm>
              <a:off x="2199960" y="1773000"/>
              <a:ext cx="280080" cy="14868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148680"/>
                <a:gd name="textAreaBottom" fmla="*/ 149040 h 148680"/>
              </a:gdLst>
              <a:ahLst/>
              <a:rect l="textAreaLeft" t="textAreaTop" r="textAreaRight" b="textAreaBottom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5" name="Line 35"/>
            <p:cNvSpPr/>
            <p:nvPr/>
          </p:nvSpPr>
          <p:spPr>
            <a:xfrm>
              <a:off x="2480040" y="1921680"/>
              <a:ext cx="280440" cy="149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6" name="Freeform 36"/>
            <p:cNvSpPr/>
            <p:nvPr/>
          </p:nvSpPr>
          <p:spPr>
            <a:xfrm>
              <a:off x="2760840" y="2070720"/>
              <a:ext cx="286200" cy="14220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142200"/>
                <a:gd name="textAreaBottom" fmla="*/ 142560 h 142200"/>
              </a:gdLst>
              <a:ahLst/>
              <a:rect l="textAreaLeft" t="textAreaTop" r="textAreaRight" b="textAreaBottom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7" name="Line 37"/>
            <p:cNvSpPr/>
            <p:nvPr/>
          </p:nvSpPr>
          <p:spPr>
            <a:xfrm>
              <a:off x="3047040" y="2213280"/>
              <a:ext cx="281880" cy="135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8" name="Line 38"/>
            <p:cNvSpPr/>
            <p:nvPr/>
          </p:nvSpPr>
          <p:spPr>
            <a:xfrm>
              <a:off x="3328920" y="2349000"/>
              <a:ext cx="279000" cy="1278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69" name="Line 39"/>
            <p:cNvSpPr/>
            <p:nvPr/>
          </p:nvSpPr>
          <p:spPr>
            <a:xfrm>
              <a:off x="3607920" y="2476800"/>
              <a:ext cx="280440" cy="129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0" name="Line 40"/>
            <p:cNvSpPr/>
            <p:nvPr/>
          </p:nvSpPr>
          <p:spPr>
            <a:xfrm>
              <a:off x="3888360" y="2606040"/>
              <a:ext cx="278640" cy="1227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1" name="Line 41"/>
            <p:cNvSpPr/>
            <p:nvPr/>
          </p:nvSpPr>
          <p:spPr>
            <a:xfrm>
              <a:off x="4167000" y="2728800"/>
              <a:ext cx="281880" cy="1144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2" name="Freeform 42"/>
            <p:cNvSpPr/>
            <p:nvPr/>
          </p:nvSpPr>
          <p:spPr>
            <a:xfrm>
              <a:off x="4449240" y="2843640"/>
              <a:ext cx="286200" cy="10764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107640"/>
                <a:gd name="textAreaBottom" fmla="*/ 108000 h 107640"/>
              </a:gdLst>
              <a:ahLst/>
              <a:rect l="textAreaLeft" t="textAreaTop" r="textAreaRight" b="textAreaBottom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3" name="Line 43"/>
            <p:cNvSpPr/>
            <p:nvPr/>
          </p:nvSpPr>
          <p:spPr>
            <a:xfrm>
              <a:off x="4735440" y="2951640"/>
              <a:ext cx="281880" cy="108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4" name="Line 44"/>
            <p:cNvSpPr/>
            <p:nvPr/>
          </p:nvSpPr>
          <p:spPr>
            <a:xfrm>
              <a:off x="5017320" y="3059640"/>
              <a:ext cx="279000" cy="101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5" name="Line 45"/>
            <p:cNvSpPr/>
            <p:nvPr/>
          </p:nvSpPr>
          <p:spPr>
            <a:xfrm>
              <a:off x="5296320" y="3161160"/>
              <a:ext cx="280440" cy="101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6" name="Line 46"/>
            <p:cNvSpPr/>
            <p:nvPr/>
          </p:nvSpPr>
          <p:spPr>
            <a:xfrm>
              <a:off x="5576760" y="3262680"/>
              <a:ext cx="278640" cy="95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7" name="Line 47"/>
            <p:cNvSpPr/>
            <p:nvPr/>
          </p:nvSpPr>
          <p:spPr>
            <a:xfrm>
              <a:off x="5855400" y="3357720"/>
              <a:ext cx="281880" cy="88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8" name="Freeform 48"/>
            <p:cNvSpPr/>
            <p:nvPr/>
          </p:nvSpPr>
          <p:spPr>
            <a:xfrm>
              <a:off x="6137640" y="3446280"/>
              <a:ext cx="286200" cy="8640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86400"/>
                <a:gd name="textAreaBottom" fmla="*/ 86760 h 86400"/>
              </a:gdLst>
              <a:ahLst/>
              <a:rect l="textAreaLeft" t="textAreaTop" r="textAreaRight" b="textAreaBottom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9" name="Line 49"/>
            <p:cNvSpPr/>
            <p:nvPr/>
          </p:nvSpPr>
          <p:spPr>
            <a:xfrm>
              <a:off x="6423840" y="3532680"/>
              <a:ext cx="280440" cy="90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0" name="Line 50"/>
            <p:cNvSpPr/>
            <p:nvPr/>
          </p:nvSpPr>
          <p:spPr>
            <a:xfrm>
              <a:off x="6704280" y="3622680"/>
              <a:ext cx="280440" cy="802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1" name="Line 51"/>
            <p:cNvSpPr/>
            <p:nvPr/>
          </p:nvSpPr>
          <p:spPr>
            <a:xfrm>
              <a:off x="6984720" y="3702960"/>
              <a:ext cx="279000" cy="75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2" name="Freeform 52"/>
            <p:cNvSpPr/>
            <p:nvPr/>
          </p:nvSpPr>
          <p:spPr>
            <a:xfrm>
              <a:off x="7263720" y="3778560"/>
              <a:ext cx="280080" cy="8136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81360"/>
                <a:gd name="textAreaBottom" fmla="*/ 81720 h 81360"/>
              </a:gdLst>
              <a:ahLst/>
              <a:rect l="textAreaLeft" t="textAreaTop" r="textAreaRight" b="textAreaBottom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3" name="Freeform 53"/>
            <p:cNvSpPr/>
            <p:nvPr/>
          </p:nvSpPr>
          <p:spPr>
            <a:xfrm>
              <a:off x="7544160" y="3860280"/>
              <a:ext cx="281520" cy="6660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66600"/>
                <a:gd name="textAreaBottom" fmla="*/ 66960 h 6660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4" name="Freeform 54"/>
            <p:cNvSpPr/>
            <p:nvPr/>
          </p:nvSpPr>
          <p:spPr>
            <a:xfrm>
              <a:off x="7826040" y="3927600"/>
              <a:ext cx="284400" cy="66600"/>
            </a:xfrm>
            <a:custGeom>
              <a:avLst/>
              <a:gdLst>
                <a:gd name="textAreaLeft" fmla="*/ 0 w 284400"/>
                <a:gd name="textAreaRight" fmla="*/ 284760 w 284400"/>
                <a:gd name="textAreaTop" fmla="*/ 0 h 66600"/>
                <a:gd name="textAreaBottom" fmla="*/ 66960 h 66600"/>
              </a:gdLst>
              <a:ahLst/>
              <a:rect l="textAreaLeft" t="textAreaTop" r="textAreaRight" b="textAreaBottom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5" name="Line 55"/>
            <p:cNvSpPr/>
            <p:nvPr/>
          </p:nvSpPr>
          <p:spPr>
            <a:xfrm>
              <a:off x="8110800" y="3994560"/>
              <a:ext cx="281880" cy="687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6" name="Freeform 58"/>
            <p:cNvSpPr/>
            <p:nvPr/>
          </p:nvSpPr>
          <p:spPr>
            <a:xfrm>
              <a:off x="1920960" y="1610640"/>
              <a:ext cx="278640" cy="31068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310680"/>
                <a:gd name="textAreaBottom" fmla="*/ 311040 h 310680"/>
              </a:gdLst>
              <a:ahLst/>
              <a:rect l="textAreaLeft" t="textAreaTop" r="textAreaRight" b="textAreaBottom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7" name="Freeform 59"/>
            <p:cNvSpPr/>
            <p:nvPr/>
          </p:nvSpPr>
          <p:spPr>
            <a:xfrm>
              <a:off x="2199960" y="1921680"/>
              <a:ext cx="280080" cy="28440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284400"/>
                <a:gd name="textAreaBottom" fmla="*/ 284760 h 284400"/>
              </a:gdLst>
              <a:ahLst/>
              <a:rect l="textAreaLeft" t="textAreaTop" r="textAreaRight" b="textAreaBottom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8" name="Line 60"/>
            <p:cNvSpPr/>
            <p:nvPr/>
          </p:nvSpPr>
          <p:spPr>
            <a:xfrm>
              <a:off x="2480040" y="2206440"/>
              <a:ext cx="280440" cy="2653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9" name="Freeform 61"/>
            <p:cNvSpPr/>
            <p:nvPr/>
          </p:nvSpPr>
          <p:spPr>
            <a:xfrm>
              <a:off x="2760840" y="2472120"/>
              <a:ext cx="286200" cy="24192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241920"/>
                <a:gd name="textAreaBottom" fmla="*/ 242280 h 241920"/>
              </a:gdLst>
              <a:ahLst/>
              <a:rect l="textAreaLeft" t="textAreaTop" r="textAreaRight" b="textAreaBottom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0" name="Freeform 62"/>
            <p:cNvSpPr/>
            <p:nvPr/>
          </p:nvSpPr>
          <p:spPr>
            <a:xfrm>
              <a:off x="3047040" y="2714400"/>
              <a:ext cx="281520" cy="23040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230400"/>
                <a:gd name="textAreaBottom" fmla="*/ 230760 h 230400"/>
              </a:gdLst>
              <a:ahLst/>
              <a:rect l="textAreaLeft" t="textAreaTop" r="textAreaRight" b="textAreaBottom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1" name="Freeform 63"/>
            <p:cNvSpPr/>
            <p:nvPr/>
          </p:nvSpPr>
          <p:spPr>
            <a:xfrm>
              <a:off x="3328920" y="2945160"/>
              <a:ext cx="278640" cy="20268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202680"/>
                <a:gd name="textAreaBottom" fmla="*/ 203040 h 202680"/>
              </a:gdLst>
              <a:ahLst/>
              <a:rect l="textAreaLeft" t="textAreaTop" r="textAreaRight" b="textAreaBottom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2" name="Freeform 64"/>
            <p:cNvSpPr/>
            <p:nvPr/>
          </p:nvSpPr>
          <p:spPr>
            <a:xfrm>
              <a:off x="3607920" y="3148200"/>
              <a:ext cx="280080" cy="19620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196200"/>
                <a:gd name="textAreaBottom" fmla="*/ 196560 h 19620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3" name="Freeform 65"/>
            <p:cNvSpPr/>
            <p:nvPr/>
          </p:nvSpPr>
          <p:spPr>
            <a:xfrm>
              <a:off x="3888360" y="3344760"/>
              <a:ext cx="278640" cy="17640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176400"/>
                <a:gd name="textAreaBottom" fmla="*/ 176760 h 176400"/>
              </a:gdLst>
              <a:ahLst/>
              <a:rect l="textAreaLeft" t="textAreaTop" r="textAreaRight" b="textAreaBottom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4" name="Freeform 66"/>
            <p:cNvSpPr/>
            <p:nvPr/>
          </p:nvSpPr>
          <p:spPr>
            <a:xfrm>
              <a:off x="4167360" y="3521520"/>
              <a:ext cx="281520" cy="16812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168120"/>
                <a:gd name="textAreaBottom" fmla="*/ 168480 h 16812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5" name="Freeform 67"/>
            <p:cNvSpPr/>
            <p:nvPr/>
          </p:nvSpPr>
          <p:spPr>
            <a:xfrm>
              <a:off x="4449240" y="3690000"/>
              <a:ext cx="286200" cy="14688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146880"/>
                <a:gd name="textAreaBottom" fmla="*/ 147240 h 146880"/>
              </a:gdLst>
              <a:ahLst/>
              <a:rect l="textAreaLeft" t="textAreaTop" r="textAreaRight" b="textAreaBottom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6" name="Line 68"/>
            <p:cNvSpPr/>
            <p:nvPr/>
          </p:nvSpPr>
          <p:spPr>
            <a:xfrm>
              <a:off x="4735440" y="3837240"/>
              <a:ext cx="281880" cy="144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7" name="Freeform 69"/>
            <p:cNvSpPr/>
            <p:nvPr/>
          </p:nvSpPr>
          <p:spPr>
            <a:xfrm>
              <a:off x="5017680" y="3981600"/>
              <a:ext cx="278640" cy="13536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135360"/>
                <a:gd name="textAreaBottom" fmla="*/ 135720 h 135360"/>
              </a:gdLst>
              <a:ahLst/>
              <a:rect l="textAreaLeft" t="textAreaTop" r="textAreaRight" b="textAreaBottom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8" name="Freeform 70"/>
            <p:cNvSpPr/>
            <p:nvPr/>
          </p:nvSpPr>
          <p:spPr>
            <a:xfrm>
              <a:off x="5296320" y="4117320"/>
              <a:ext cx="280080" cy="11412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114120"/>
                <a:gd name="textAreaBottom" fmla="*/ 114480 h 11412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9" name="Freeform 71"/>
            <p:cNvSpPr/>
            <p:nvPr/>
          </p:nvSpPr>
          <p:spPr>
            <a:xfrm>
              <a:off x="5576760" y="4232160"/>
              <a:ext cx="278640" cy="11412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114120"/>
                <a:gd name="textAreaBottom" fmla="*/ 114480 h 114120"/>
              </a:gdLst>
              <a:ahLst/>
              <a:rect l="textAreaLeft" t="textAreaTop" r="textAreaRight" b="textAreaBottom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0" name="Line 72"/>
            <p:cNvSpPr/>
            <p:nvPr/>
          </p:nvSpPr>
          <p:spPr>
            <a:xfrm>
              <a:off x="5855400" y="4346280"/>
              <a:ext cx="281880" cy="101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1" name="Freeform 73"/>
            <p:cNvSpPr/>
            <p:nvPr/>
          </p:nvSpPr>
          <p:spPr>
            <a:xfrm>
              <a:off x="6137640" y="4448160"/>
              <a:ext cx="286200" cy="9468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94680"/>
                <a:gd name="textAreaBottom" fmla="*/ 95040 h 94680"/>
              </a:gdLst>
              <a:ahLst/>
              <a:rect l="textAreaLeft" t="textAreaTop" r="textAreaRight" b="textAreaBottom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2" name="Line 74"/>
            <p:cNvSpPr/>
            <p:nvPr/>
          </p:nvSpPr>
          <p:spPr>
            <a:xfrm>
              <a:off x="6423840" y="4542840"/>
              <a:ext cx="280440" cy="88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3" name="Line 75"/>
            <p:cNvSpPr/>
            <p:nvPr/>
          </p:nvSpPr>
          <p:spPr>
            <a:xfrm>
              <a:off x="6704280" y="4631400"/>
              <a:ext cx="280440" cy="802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4" name="Line 76"/>
            <p:cNvSpPr/>
            <p:nvPr/>
          </p:nvSpPr>
          <p:spPr>
            <a:xfrm>
              <a:off x="6984720" y="4711680"/>
              <a:ext cx="279000" cy="734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5" name="Freeform 77"/>
            <p:cNvSpPr/>
            <p:nvPr/>
          </p:nvSpPr>
          <p:spPr>
            <a:xfrm>
              <a:off x="7263720" y="4785480"/>
              <a:ext cx="280080" cy="7668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76680"/>
                <a:gd name="textAreaBottom" fmla="*/ 77040 h 7668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6" name="Freeform 78"/>
            <p:cNvSpPr/>
            <p:nvPr/>
          </p:nvSpPr>
          <p:spPr>
            <a:xfrm>
              <a:off x="7544160" y="4862520"/>
              <a:ext cx="281520" cy="5868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58680"/>
                <a:gd name="textAreaBottom" fmla="*/ 59040 h 58680"/>
              </a:gdLst>
              <a:ahLst/>
              <a:rect l="textAreaLeft" t="textAreaTop" r="textAreaRight" b="textAreaBottom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040" bIns="14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7" name="Freeform 79"/>
            <p:cNvSpPr/>
            <p:nvPr/>
          </p:nvSpPr>
          <p:spPr>
            <a:xfrm>
              <a:off x="7826040" y="4921200"/>
              <a:ext cx="284400" cy="61920"/>
            </a:xfrm>
            <a:custGeom>
              <a:avLst/>
              <a:gdLst>
                <a:gd name="textAreaLeft" fmla="*/ 0 w 284400"/>
                <a:gd name="textAreaRight" fmla="*/ 284760 w 284400"/>
                <a:gd name="textAreaTop" fmla="*/ 0 h 61920"/>
                <a:gd name="textAreaBottom" fmla="*/ 62280 h 61920"/>
              </a:gdLst>
              <a:ahLst/>
              <a:rect l="textAreaLeft" t="textAreaTop" r="textAreaRight" b="textAreaBottom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8" name="Line 80"/>
            <p:cNvSpPr/>
            <p:nvPr/>
          </p:nvSpPr>
          <p:spPr>
            <a:xfrm>
              <a:off x="8110800" y="4983480"/>
              <a:ext cx="281880" cy="54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09" name="Freeform 83"/>
            <p:cNvSpPr/>
            <p:nvPr/>
          </p:nvSpPr>
          <p:spPr>
            <a:xfrm>
              <a:off x="1920960" y="1610640"/>
              <a:ext cx="278640" cy="45468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454680"/>
                <a:gd name="textAreaBottom" fmla="*/ 455040 h 454680"/>
              </a:gdLst>
              <a:ahLst/>
              <a:rect l="textAreaLeft" t="textAreaTop" r="textAreaRight" b="textAreaBottom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0" name="Freeform 84"/>
            <p:cNvSpPr/>
            <p:nvPr/>
          </p:nvSpPr>
          <p:spPr>
            <a:xfrm>
              <a:off x="2199960" y="2066040"/>
              <a:ext cx="280080" cy="39744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397440"/>
                <a:gd name="textAreaBottom" fmla="*/ 397800 h 397440"/>
              </a:gdLst>
              <a:ahLst/>
              <a:rect l="textAreaLeft" t="textAreaTop" r="textAreaRight" b="textAreaBottom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1" name="Freeform 85"/>
            <p:cNvSpPr/>
            <p:nvPr/>
          </p:nvSpPr>
          <p:spPr>
            <a:xfrm>
              <a:off x="2480400" y="2463840"/>
              <a:ext cx="280080" cy="35820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358200"/>
                <a:gd name="textAreaBottom" fmla="*/ 358560 h 358200"/>
              </a:gdLst>
              <a:ahLst/>
              <a:rect l="textAreaLeft" t="textAreaTop" r="textAreaRight" b="textAreaBottom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2" name="Freeform 86"/>
            <p:cNvSpPr/>
            <p:nvPr/>
          </p:nvSpPr>
          <p:spPr>
            <a:xfrm>
              <a:off x="2760840" y="2822400"/>
              <a:ext cx="286200" cy="31896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318960"/>
                <a:gd name="textAreaBottom" fmla="*/ 319320 h 318960"/>
              </a:gdLst>
              <a:ahLst/>
              <a:rect l="textAreaLeft" t="textAreaTop" r="textAreaRight" b="textAreaBottom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3" name="Freeform 87"/>
            <p:cNvSpPr/>
            <p:nvPr/>
          </p:nvSpPr>
          <p:spPr>
            <a:xfrm>
              <a:off x="3047040" y="3141720"/>
              <a:ext cx="281520" cy="28440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284400"/>
                <a:gd name="textAreaBottom" fmla="*/ 284760 h 284400"/>
              </a:gdLst>
              <a:ahLst/>
              <a:rect l="textAreaLeft" t="textAreaTop" r="textAreaRight" b="textAreaBottom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4" name="Freeform 88"/>
            <p:cNvSpPr/>
            <p:nvPr/>
          </p:nvSpPr>
          <p:spPr>
            <a:xfrm>
              <a:off x="3328920" y="3426480"/>
              <a:ext cx="278640" cy="25020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250200"/>
                <a:gd name="textAreaBottom" fmla="*/ 250560 h 250200"/>
              </a:gdLst>
              <a:ahLst/>
              <a:rect l="textAreaLeft" t="textAreaTop" r="textAreaRight" b="textAreaBottom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5" name="Freeform 89"/>
            <p:cNvSpPr/>
            <p:nvPr/>
          </p:nvSpPr>
          <p:spPr>
            <a:xfrm>
              <a:off x="3607920" y="3677040"/>
              <a:ext cx="280080" cy="22248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222480"/>
                <a:gd name="textAreaBottom" fmla="*/ 222840 h 22248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6" name="Freeform 90"/>
            <p:cNvSpPr/>
            <p:nvPr/>
          </p:nvSpPr>
          <p:spPr>
            <a:xfrm>
              <a:off x="3888360" y="3899520"/>
              <a:ext cx="278640" cy="19620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196200"/>
                <a:gd name="textAreaBottom" fmla="*/ 196560 h 196200"/>
              </a:gdLst>
              <a:ahLst/>
              <a:rect l="textAreaLeft" t="textAreaTop" r="textAreaRight" b="textAreaBottom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7" name="Freeform 91"/>
            <p:cNvSpPr/>
            <p:nvPr/>
          </p:nvSpPr>
          <p:spPr>
            <a:xfrm>
              <a:off x="4167360" y="4096080"/>
              <a:ext cx="281520" cy="18144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181440"/>
                <a:gd name="textAreaBottom" fmla="*/ 181800 h 181440"/>
              </a:gdLst>
              <a:ahLst/>
              <a:rect l="textAreaLeft" t="textAreaTop" r="textAreaRight" b="textAreaBottom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8" name="Freeform 92"/>
            <p:cNvSpPr/>
            <p:nvPr/>
          </p:nvSpPr>
          <p:spPr>
            <a:xfrm>
              <a:off x="4449240" y="4277880"/>
              <a:ext cx="286200" cy="15696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156960"/>
                <a:gd name="textAreaBottom" fmla="*/ 157320 h 156960"/>
              </a:gdLst>
              <a:ahLst/>
              <a:rect l="textAreaLeft" t="textAreaTop" r="textAreaRight" b="textAreaBottom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9" name="Freeform 93"/>
            <p:cNvSpPr/>
            <p:nvPr/>
          </p:nvSpPr>
          <p:spPr>
            <a:xfrm>
              <a:off x="4735440" y="4435200"/>
              <a:ext cx="281520" cy="14220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142200"/>
                <a:gd name="textAreaBottom" fmla="*/ 142560 h 142200"/>
              </a:gdLst>
              <a:ahLst/>
              <a:rect l="textAreaLeft" t="textAreaTop" r="textAreaRight" b="textAreaBottom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0" name="Freeform 94"/>
            <p:cNvSpPr/>
            <p:nvPr/>
          </p:nvSpPr>
          <p:spPr>
            <a:xfrm>
              <a:off x="5017680" y="4577400"/>
              <a:ext cx="278640" cy="12096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120960"/>
                <a:gd name="textAreaBottom" fmla="*/ 121320 h 120960"/>
              </a:gdLst>
              <a:ahLst/>
              <a:rect l="textAreaLeft" t="textAreaTop" r="textAreaRight" b="textAreaBottom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1" name="Freeform 95"/>
            <p:cNvSpPr/>
            <p:nvPr/>
          </p:nvSpPr>
          <p:spPr>
            <a:xfrm>
              <a:off x="5296320" y="4698720"/>
              <a:ext cx="280080" cy="11412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114120"/>
                <a:gd name="textAreaBottom" fmla="*/ 114480 h 11412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2" name="Freeform 96"/>
            <p:cNvSpPr/>
            <p:nvPr/>
          </p:nvSpPr>
          <p:spPr>
            <a:xfrm>
              <a:off x="5576760" y="4813200"/>
              <a:ext cx="278640" cy="9612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96120"/>
                <a:gd name="textAreaBottom" fmla="*/ 96480 h 96120"/>
              </a:gdLst>
              <a:ahLst/>
              <a:rect l="textAreaLeft" t="textAreaTop" r="textAreaRight" b="textAreaBottom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3" name="Line 97"/>
            <p:cNvSpPr/>
            <p:nvPr/>
          </p:nvSpPr>
          <p:spPr>
            <a:xfrm>
              <a:off x="5855400" y="4909680"/>
              <a:ext cx="281880" cy="867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4" name="Freeform 98"/>
            <p:cNvSpPr/>
            <p:nvPr/>
          </p:nvSpPr>
          <p:spPr>
            <a:xfrm>
              <a:off x="6137640" y="4996800"/>
              <a:ext cx="286200" cy="8136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81360"/>
                <a:gd name="textAreaBottom" fmla="*/ 81720 h 81360"/>
              </a:gdLst>
              <a:ahLst/>
              <a:rect l="textAreaLeft" t="textAreaTop" r="textAreaRight" b="textAreaBottom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5" name="Freeform 99"/>
            <p:cNvSpPr/>
            <p:nvPr/>
          </p:nvSpPr>
          <p:spPr>
            <a:xfrm>
              <a:off x="6423840" y="5078520"/>
              <a:ext cx="280080" cy="6660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66600"/>
                <a:gd name="textAreaBottom" fmla="*/ 66960 h 6660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6" name="Freeform 100"/>
            <p:cNvSpPr/>
            <p:nvPr/>
          </p:nvSpPr>
          <p:spPr>
            <a:xfrm>
              <a:off x="6704280" y="5145480"/>
              <a:ext cx="280080" cy="6840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68400"/>
                <a:gd name="textAreaBottom" fmla="*/ 68760 h 68400"/>
              </a:gdLst>
              <a:ahLst/>
              <a:rect l="textAreaLeft" t="textAreaTop" r="textAreaRight" b="textAreaBottom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7" name="Line 101"/>
            <p:cNvSpPr/>
            <p:nvPr/>
          </p:nvSpPr>
          <p:spPr>
            <a:xfrm>
              <a:off x="6984720" y="5214240"/>
              <a:ext cx="279000" cy="54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8" name="Line 102"/>
            <p:cNvSpPr/>
            <p:nvPr/>
          </p:nvSpPr>
          <p:spPr>
            <a:xfrm>
              <a:off x="7263720" y="5268240"/>
              <a:ext cx="280080" cy="47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9" name="Freeform 103"/>
            <p:cNvSpPr/>
            <p:nvPr/>
          </p:nvSpPr>
          <p:spPr>
            <a:xfrm>
              <a:off x="7544160" y="5315760"/>
              <a:ext cx="281520" cy="4536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45360"/>
                <a:gd name="textAreaBottom" fmla="*/ 45720 h 45360"/>
              </a:gdLst>
              <a:ahLst/>
              <a:rect l="textAreaLeft" t="textAreaTop" r="textAreaRight" b="textAreaBottom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0" name="Freeform 104"/>
            <p:cNvSpPr/>
            <p:nvPr/>
          </p:nvSpPr>
          <p:spPr>
            <a:xfrm>
              <a:off x="7826040" y="5361840"/>
              <a:ext cx="284400" cy="34200"/>
            </a:xfrm>
            <a:custGeom>
              <a:avLst/>
              <a:gdLst>
                <a:gd name="textAreaLeft" fmla="*/ 0 w 284400"/>
                <a:gd name="textAreaRight" fmla="*/ 284760 w 284400"/>
                <a:gd name="textAreaTop" fmla="*/ 0 h 34200"/>
                <a:gd name="textAreaBottom" fmla="*/ 34560 h 34200"/>
              </a:gdLst>
              <a:ahLst/>
              <a:rect l="textAreaLeft" t="textAreaTop" r="textAreaRight" b="textAreaBottom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1" name="Line 105"/>
            <p:cNvSpPr/>
            <p:nvPr/>
          </p:nvSpPr>
          <p:spPr>
            <a:xfrm>
              <a:off x="8110800" y="5396040"/>
              <a:ext cx="281880" cy="327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2" name="Freeform 108"/>
            <p:cNvSpPr/>
            <p:nvPr/>
          </p:nvSpPr>
          <p:spPr>
            <a:xfrm>
              <a:off x="1920960" y="1610640"/>
              <a:ext cx="278640" cy="58248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582480"/>
                <a:gd name="textAreaBottom" fmla="*/ 582840 h 582480"/>
              </a:gdLst>
              <a:ahLst/>
              <a:rect l="textAreaLeft" t="textAreaTop" r="textAreaRight" b="textAreaBottom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3" name="Freeform 109"/>
            <p:cNvSpPr/>
            <p:nvPr/>
          </p:nvSpPr>
          <p:spPr>
            <a:xfrm>
              <a:off x="2199960" y="2193480"/>
              <a:ext cx="280080" cy="50724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507240"/>
                <a:gd name="textAreaBottom" fmla="*/ 507600 h 507240"/>
              </a:gdLst>
              <a:ahLst/>
              <a:rect l="textAreaLeft" t="textAreaTop" r="textAreaRight" b="textAreaBottom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4" name="Freeform 110"/>
            <p:cNvSpPr/>
            <p:nvPr/>
          </p:nvSpPr>
          <p:spPr>
            <a:xfrm>
              <a:off x="2480400" y="2701080"/>
              <a:ext cx="280080" cy="42516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425160"/>
                <a:gd name="textAreaBottom" fmla="*/ 425520 h 425160"/>
              </a:gdLst>
              <a:ahLst/>
              <a:rect l="textAreaLeft" t="textAreaTop" r="textAreaRight" b="textAreaBottom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5" name="Freeform 111"/>
            <p:cNvSpPr/>
            <p:nvPr/>
          </p:nvSpPr>
          <p:spPr>
            <a:xfrm>
              <a:off x="2760840" y="3126960"/>
              <a:ext cx="286200" cy="37296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372960"/>
                <a:gd name="textAreaBottom" fmla="*/ 373320 h 372960"/>
              </a:gdLst>
              <a:ahLst/>
              <a:rect l="textAreaLeft" t="textAreaTop" r="textAreaRight" b="textAreaBottom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6" name="Freeform 112"/>
            <p:cNvSpPr/>
            <p:nvPr/>
          </p:nvSpPr>
          <p:spPr>
            <a:xfrm>
              <a:off x="3047040" y="3500280"/>
              <a:ext cx="281520" cy="31068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310680"/>
                <a:gd name="textAreaBottom" fmla="*/ 311040 h 310680"/>
              </a:gdLst>
              <a:ahLst/>
              <a:rect l="textAreaLeft" t="textAreaTop" r="textAreaRight" b="textAreaBottom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7" name="Freeform 113"/>
            <p:cNvSpPr/>
            <p:nvPr/>
          </p:nvSpPr>
          <p:spPr>
            <a:xfrm>
              <a:off x="3328920" y="3811320"/>
              <a:ext cx="278640" cy="27144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271440"/>
                <a:gd name="textAreaBottom" fmla="*/ 271800 h 271440"/>
              </a:gdLst>
              <a:ahLst/>
              <a:rect l="textAreaLeft" t="textAreaTop" r="textAreaRight" b="textAreaBottom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8" name="Freeform 114"/>
            <p:cNvSpPr/>
            <p:nvPr/>
          </p:nvSpPr>
          <p:spPr>
            <a:xfrm>
              <a:off x="3607920" y="4083120"/>
              <a:ext cx="280080" cy="23688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236880"/>
                <a:gd name="textAreaBottom" fmla="*/ 237240 h 236880"/>
              </a:gdLst>
              <a:ahLst/>
              <a:rect l="textAreaLeft" t="textAreaTop" r="textAreaRight" b="textAreaBottom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9" name="Freeform 115"/>
            <p:cNvSpPr/>
            <p:nvPr/>
          </p:nvSpPr>
          <p:spPr>
            <a:xfrm>
              <a:off x="3888360" y="4320360"/>
              <a:ext cx="278640" cy="19440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194400"/>
                <a:gd name="textAreaBottom" fmla="*/ 194760 h 19440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0" name="Freeform 116"/>
            <p:cNvSpPr/>
            <p:nvPr/>
          </p:nvSpPr>
          <p:spPr>
            <a:xfrm>
              <a:off x="4167360" y="4515120"/>
              <a:ext cx="281520" cy="16812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168120"/>
                <a:gd name="textAreaBottom" fmla="*/ 168480 h 16812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1" name="Freeform 117"/>
            <p:cNvSpPr/>
            <p:nvPr/>
          </p:nvSpPr>
          <p:spPr>
            <a:xfrm>
              <a:off x="4449240" y="4683960"/>
              <a:ext cx="286200" cy="15012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150120"/>
                <a:gd name="textAreaBottom" fmla="*/ 150480 h 150120"/>
              </a:gdLst>
              <a:ahLst/>
              <a:rect l="textAreaLeft" t="textAreaTop" r="textAreaRight" b="textAreaBottom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2" name="Freeform 118"/>
            <p:cNvSpPr/>
            <p:nvPr/>
          </p:nvSpPr>
          <p:spPr>
            <a:xfrm>
              <a:off x="4735440" y="4834440"/>
              <a:ext cx="281520" cy="12888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128880"/>
                <a:gd name="textAreaBottom" fmla="*/ 129240 h 128880"/>
              </a:gdLst>
              <a:ahLst/>
              <a:rect l="textAreaLeft" t="textAreaTop" r="textAreaRight" b="textAreaBottom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3" name="Freeform 119"/>
            <p:cNvSpPr/>
            <p:nvPr/>
          </p:nvSpPr>
          <p:spPr>
            <a:xfrm>
              <a:off x="5017680" y="4964040"/>
              <a:ext cx="278640" cy="10116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101160"/>
                <a:gd name="textAreaBottom" fmla="*/ 101520 h 101160"/>
              </a:gdLst>
              <a:ahLst/>
              <a:rect l="textAreaLeft" t="textAreaTop" r="textAreaRight" b="textAreaBottom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4" name="Freeform 120"/>
            <p:cNvSpPr/>
            <p:nvPr/>
          </p:nvSpPr>
          <p:spPr>
            <a:xfrm>
              <a:off x="5296320" y="5065560"/>
              <a:ext cx="280080" cy="9288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92880"/>
                <a:gd name="textAreaBottom" fmla="*/ 93240 h 92880"/>
              </a:gdLst>
              <a:ahLst/>
              <a:rect l="textAreaLeft" t="textAreaTop" r="textAreaRight" b="textAreaBottom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5" name="Line 121"/>
            <p:cNvSpPr/>
            <p:nvPr/>
          </p:nvSpPr>
          <p:spPr>
            <a:xfrm>
              <a:off x="5576760" y="5158440"/>
              <a:ext cx="278640" cy="82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6" name="Line 122"/>
            <p:cNvSpPr/>
            <p:nvPr/>
          </p:nvSpPr>
          <p:spPr>
            <a:xfrm>
              <a:off x="5855400" y="5240520"/>
              <a:ext cx="281880" cy="669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7" name="Freeform 123"/>
            <p:cNvSpPr/>
            <p:nvPr/>
          </p:nvSpPr>
          <p:spPr>
            <a:xfrm>
              <a:off x="6137640" y="5307840"/>
              <a:ext cx="286200" cy="5364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53640"/>
                <a:gd name="textAreaBottom" fmla="*/ 54000 h 53640"/>
              </a:gdLst>
              <a:ahLst/>
              <a:rect l="textAreaLeft" t="textAreaTop" r="textAreaRight" b="textAreaBottom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8" name="Freeform 124"/>
            <p:cNvSpPr/>
            <p:nvPr/>
          </p:nvSpPr>
          <p:spPr>
            <a:xfrm>
              <a:off x="6423840" y="5361840"/>
              <a:ext cx="280080" cy="5544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55440"/>
                <a:gd name="textAreaBottom" fmla="*/ 55800 h 55440"/>
              </a:gdLst>
              <a:ahLst/>
              <a:rect l="textAreaLeft" t="textAreaTop" r="textAreaRight" b="textAreaBottom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9" name="Line 125"/>
            <p:cNvSpPr/>
            <p:nvPr/>
          </p:nvSpPr>
          <p:spPr>
            <a:xfrm>
              <a:off x="6704280" y="5417280"/>
              <a:ext cx="280440" cy="39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0" name="Line 126"/>
            <p:cNvSpPr/>
            <p:nvPr/>
          </p:nvSpPr>
          <p:spPr>
            <a:xfrm>
              <a:off x="6984720" y="5456520"/>
              <a:ext cx="279000" cy="34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1" name="Line 127"/>
            <p:cNvSpPr/>
            <p:nvPr/>
          </p:nvSpPr>
          <p:spPr>
            <a:xfrm>
              <a:off x="7263720" y="5490720"/>
              <a:ext cx="280080" cy="34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2" name="Line 128"/>
            <p:cNvSpPr/>
            <p:nvPr/>
          </p:nvSpPr>
          <p:spPr>
            <a:xfrm>
              <a:off x="7543800" y="5525280"/>
              <a:ext cx="281880" cy="27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3" name="Freeform 129"/>
            <p:cNvSpPr/>
            <p:nvPr/>
          </p:nvSpPr>
          <p:spPr>
            <a:xfrm>
              <a:off x="7826040" y="5553360"/>
              <a:ext cx="284400" cy="19440"/>
            </a:xfrm>
            <a:custGeom>
              <a:avLst/>
              <a:gdLst>
                <a:gd name="textAreaLeft" fmla="*/ 0 w 284400"/>
                <a:gd name="textAreaRight" fmla="*/ 284760 w 284400"/>
                <a:gd name="textAreaTop" fmla="*/ 0 h 19440"/>
                <a:gd name="textAreaBottom" fmla="*/ 19800 h 19440"/>
              </a:gdLst>
              <a:ahLst/>
              <a:rect l="textAreaLeft" t="textAreaTop" r="textAreaRight" b="textAreaBottom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4" name="Line 130"/>
            <p:cNvSpPr/>
            <p:nvPr/>
          </p:nvSpPr>
          <p:spPr>
            <a:xfrm>
              <a:off x="8110800" y="5572800"/>
              <a:ext cx="281880" cy="194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5" name="Freeform 133"/>
            <p:cNvSpPr/>
            <p:nvPr/>
          </p:nvSpPr>
          <p:spPr>
            <a:xfrm>
              <a:off x="1920960" y="1610640"/>
              <a:ext cx="278640" cy="71172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711720"/>
                <a:gd name="textAreaBottom" fmla="*/ 712080 h 711720"/>
              </a:gdLst>
              <a:ahLst/>
              <a:rect l="textAreaLeft" t="textAreaTop" r="textAreaRight" b="textAreaBottom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6" name="Freeform 134"/>
            <p:cNvSpPr/>
            <p:nvPr/>
          </p:nvSpPr>
          <p:spPr>
            <a:xfrm>
              <a:off x="2199960" y="2323080"/>
              <a:ext cx="280080" cy="58896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588960"/>
                <a:gd name="textAreaBottom" fmla="*/ 589320 h 588960"/>
              </a:gdLst>
              <a:ahLst/>
              <a:rect l="textAreaLeft" t="textAreaTop" r="textAreaRight" b="textAreaBottom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7" name="Freeform 135"/>
            <p:cNvSpPr/>
            <p:nvPr/>
          </p:nvSpPr>
          <p:spPr>
            <a:xfrm>
              <a:off x="2480400" y="2912400"/>
              <a:ext cx="280080" cy="48600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486000"/>
                <a:gd name="textAreaBottom" fmla="*/ 486360 h 486000"/>
              </a:gdLst>
              <a:ahLst/>
              <a:rect l="textAreaLeft" t="textAreaTop" r="textAreaRight" b="textAreaBottom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8" name="Freeform 136"/>
            <p:cNvSpPr/>
            <p:nvPr/>
          </p:nvSpPr>
          <p:spPr>
            <a:xfrm>
              <a:off x="2760840" y="3398760"/>
              <a:ext cx="286200" cy="39924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399240"/>
                <a:gd name="textAreaBottom" fmla="*/ 399600 h 399240"/>
              </a:gdLst>
              <a:ahLst/>
              <a:rect l="textAreaLeft" t="textAreaTop" r="textAreaRight" b="textAreaBottom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9" name="Freeform 137"/>
            <p:cNvSpPr/>
            <p:nvPr/>
          </p:nvSpPr>
          <p:spPr>
            <a:xfrm>
              <a:off x="3047040" y="3798000"/>
              <a:ext cx="281520" cy="33192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331920"/>
                <a:gd name="textAreaBottom" fmla="*/ 332280 h 331920"/>
              </a:gdLst>
              <a:ahLst/>
              <a:rect l="textAreaLeft" t="textAreaTop" r="textAreaRight" b="textAreaBottom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0" name="Freeform 138"/>
            <p:cNvSpPr/>
            <p:nvPr/>
          </p:nvSpPr>
          <p:spPr>
            <a:xfrm>
              <a:off x="3328920" y="4130640"/>
              <a:ext cx="278640" cy="27648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276480"/>
                <a:gd name="textAreaBottom" fmla="*/ 276840 h 276480"/>
              </a:gdLst>
              <a:ahLst/>
              <a:rect l="textAreaLeft" t="textAreaTop" r="textAreaRight" b="textAreaBottom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1" name="Freeform 139"/>
            <p:cNvSpPr/>
            <p:nvPr/>
          </p:nvSpPr>
          <p:spPr>
            <a:xfrm>
              <a:off x="3607920" y="4407120"/>
              <a:ext cx="280080" cy="22392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223920"/>
                <a:gd name="textAreaBottom" fmla="*/ 224280 h 22392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2" name="Freeform 140"/>
            <p:cNvSpPr/>
            <p:nvPr/>
          </p:nvSpPr>
          <p:spPr>
            <a:xfrm>
              <a:off x="3888360" y="4631400"/>
              <a:ext cx="278640" cy="18792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187920"/>
                <a:gd name="textAreaBottom" fmla="*/ 188280 h 187920"/>
              </a:gdLst>
              <a:ahLst/>
              <a:rect l="textAreaLeft" t="textAreaTop" r="textAreaRight" b="textAreaBottom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3" name="Freeform 141"/>
            <p:cNvSpPr/>
            <p:nvPr/>
          </p:nvSpPr>
          <p:spPr>
            <a:xfrm>
              <a:off x="4167360" y="4819680"/>
              <a:ext cx="281520" cy="15696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156960"/>
                <a:gd name="textAreaBottom" fmla="*/ 157320 h 156960"/>
              </a:gdLst>
              <a:ahLst/>
              <a:rect l="textAreaLeft" t="textAreaTop" r="textAreaRight" b="textAreaBottom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4" name="Freeform 142"/>
            <p:cNvSpPr/>
            <p:nvPr/>
          </p:nvSpPr>
          <p:spPr>
            <a:xfrm>
              <a:off x="4449240" y="4977000"/>
              <a:ext cx="286200" cy="12744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127440"/>
                <a:gd name="textAreaBottom" fmla="*/ 127800 h 127440"/>
              </a:gdLst>
              <a:ahLst/>
              <a:rect l="textAreaLeft" t="textAreaTop" r="textAreaRight" b="textAreaBottom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5" name="Freeform 143"/>
            <p:cNvSpPr/>
            <p:nvPr/>
          </p:nvSpPr>
          <p:spPr>
            <a:xfrm>
              <a:off x="4735440" y="5104800"/>
              <a:ext cx="281520" cy="109440"/>
            </a:xfrm>
            <a:custGeom>
              <a:avLst/>
              <a:gdLst>
                <a:gd name="textAreaLeft" fmla="*/ 0 w 281520"/>
                <a:gd name="textAreaRight" fmla="*/ 281880 w 281520"/>
                <a:gd name="textAreaTop" fmla="*/ 0 h 109440"/>
                <a:gd name="textAreaBottom" fmla="*/ 109800 h 109440"/>
              </a:gdLst>
              <a:ahLst/>
              <a:rect l="textAreaLeft" t="textAreaTop" r="textAreaRight" b="textAreaBottom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6" name="Freeform 144"/>
            <p:cNvSpPr/>
            <p:nvPr/>
          </p:nvSpPr>
          <p:spPr>
            <a:xfrm>
              <a:off x="5017680" y="5214240"/>
              <a:ext cx="278640" cy="7992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79920"/>
                <a:gd name="textAreaBottom" fmla="*/ 80280 h 79920"/>
              </a:gdLst>
              <a:ahLst/>
              <a:rect l="textAreaLeft" t="textAreaTop" r="textAreaRight" b="textAreaBottom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7" name="Freeform 145"/>
            <p:cNvSpPr/>
            <p:nvPr/>
          </p:nvSpPr>
          <p:spPr>
            <a:xfrm>
              <a:off x="5296320" y="5294520"/>
              <a:ext cx="280080" cy="74880"/>
            </a:xfrm>
            <a:custGeom>
              <a:avLst/>
              <a:gdLst>
                <a:gd name="textAreaLeft" fmla="*/ 0 w 280080"/>
                <a:gd name="textAreaRight" fmla="*/ 280440 w 280080"/>
                <a:gd name="textAreaTop" fmla="*/ 0 h 74880"/>
                <a:gd name="textAreaBottom" fmla="*/ 75240 h 7488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8" name="Line 146"/>
            <p:cNvSpPr/>
            <p:nvPr/>
          </p:nvSpPr>
          <p:spPr>
            <a:xfrm>
              <a:off x="5576760" y="5369760"/>
              <a:ext cx="278640" cy="59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040" bIns="14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9" name="Line 147"/>
            <p:cNvSpPr/>
            <p:nvPr/>
          </p:nvSpPr>
          <p:spPr>
            <a:xfrm>
              <a:off x="5855400" y="5428800"/>
              <a:ext cx="281880" cy="47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0" name="Freeform 148"/>
            <p:cNvSpPr/>
            <p:nvPr/>
          </p:nvSpPr>
          <p:spPr>
            <a:xfrm>
              <a:off x="6137640" y="5476320"/>
              <a:ext cx="286200" cy="42120"/>
            </a:xfrm>
            <a:custGeom>
              <a:avLst/>
              <a:gdLst>
                <a:gd name="textAreaLeft" fmla="*/ 0 w 286200"/>
                <a:gd name="textAreaRight" fmla="*/ 286560 w 286200"/>
                <a:gd name="textAreaTop" fmla="*/ 0 h 42120"/>
                <a:gd name="textAreaBottom" fmla="*/ 42480 h 42120"/>
              </a:gdLst>
              <a:ahLst/>
              <a:rect l="textAreaLeft" t="textAreaTop" r="textAreaRight" b="textAreaBottom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1" name="Line 149"/>
            <p:cNvSpPr/>
            <p:nvPr/>
          </p:nvSpPr>
          <p:spPr>
            <a:xfrm>
              <a:off x="6423840" y="5518800"/>
              <a:ext cx="280440" cy="34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2" name="Line 150"/>
            <p:cNvSpPr/>
            <p:nvPr/>
          </p:nvSpPr>
          <p:spPr>
            <a:xfrm>
              <a:off x="6704280" y="5553000"/>
              <a:ext cx="280440" cy="262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3" name="Line 151"/>
            <p:cNvSpPr/>
            <p:nvPr/>
          </p:nvSpPr>
          <p:spPr>
            <a:xfrm>
              <a:off x="6984720" y="5579280"/>
              <a:ext cx="279000" cy="262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4" name="Line 152"/>
            <p:cNvSpPr/>
            <p:nvPr/>
          </p:nvSpPr>
          <p:spPr>
            <a:xfrm>
              <a:off x="7263720" y="5605560"/>
              <a:ext cx="280080" cy="21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5" name="Line 153"/>
            <p:cNvSpPr/>
            <p:nvPr/>
          </p:nvSpPr>
          <p:spPr>
            <a:xfrm>
              <a:off x="7543800" y="5626800"/>
              <a:ext cx="281880" cy="129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6" name="Freeform 154"/>
            <p:cNvSpPr/>
            <p:nvPr/>
          </p:nvSpPr>
          <p:spPr>
            <a:xfrm>
              <a:off x="7826040" y="5640120"/>
              <a:ext cx="284400" cy="14400"/>
            </a:xfrm>
            <a:custGeom>
              <a:avLst/>
              <a:gdLst>
                <a:gd name="textAreaLeft" fmla="*/ 0 w 284400"/>
                <a:gd name="textAreaRight" fmla="*/ 284760 w 284400"/>
                <a:gd name="textAreaTop" fmla="*/ 0 h 14400"/>
                <a:gd name="textAreaBottom" fmla="*/ 14760 h 14400"/>
              </a:gdLst>
              <a:ahLst/>
              <a:rect l="textAreaLeft" t="textAreaTop" r="textAreaRight" b="textAreaBottom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7" name="Line 155"/>
            <p:cNvSpPr/>
            <p:nvPr/>
          </p:nvSpPr>
          <p:spPr>
            <a:xfrm>
              <a:off x="8110800" y="5654520"/>
              <a:ext cx="281880" cy="5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78" name="Rectangle 158"/>
            <p:cNvSpPr/>
            <p:nvPr/>
          </p:nvSpPr>
          <p:spPr>
            <a:xfrm>
              <a:off x="1547640" y="5626800"/>
              <a:ext cx="2815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9" name="Rectangle 159"/>
            <p:cNvSpPr/>
            <p:nvPr/>
          </p:nvSpPr>
          <p:spPr>
            <a:xfrm>
              <a:off x="1547640" y="4808520"/>
              <a:ext cx="2815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0" name="Rectangle 160"/>
            <p:cNvSpPr/>
            <p:nvPr/>
          </p:nvSpPr>
          <p:spPr>
            <a:xfrm>
              <a:off x="1547640" y="3988080"/>
              <a:ext cx="2815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0,4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1" name="Rectangle 161"/>
            <p:cNvSpPr/>
            <p:nvPr/>
          </p:nvSpPr>
          <p:spPr>
            <a:xfrm>
              <a:off x="1547640" y="3162960"/>
              <a:ext cx="2815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0,6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2" name="Rectangle 162"/>
            <p:cNvSpPr/>
            <p:nvPr/>
          </p:nvSpPr>
          <p:spPr>
            <a:xfrm>
              <a:off x="1547640" y="2341080"/>
              <a:ext cx="2815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0,8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3" name="Rectangle 163"/>
            <p:cNvSpPr/>
            <p:nvPr/>
          </p:nvSpPr>
          <p:spPr>
            <a:xfrm>
              <a:off x="1547640" y="1523880"/>
              <a:ext cx="2815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4" name="Rectangle 164"/>
            <p:cNvSpPr/>
            <p:nvPr/>
          </p:nvSpPr>
          <p:spPr>
            <a:xfrm>
              <a:off x="1875960" y="5849640"/>
              <a:ext cx="11196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5" name="Rectangle 165"/>
            <p:cNvSpPr/>
            <p:nvPr/>
          </p:nvSpPr>
          <p:spPr>
            <a:xfrm>
              <a:off x="2580840" y="5849640"/>
              <a:ext cx="11196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6" name="Rectangle 166"/>
            <p:cNvSpPr/>
            <p:nvPr/>
          </p:nvSpPr>
          <p:spPr>
            <a:xfrm>
              <a:off x="3242160" y="5849640"/>
              <a:ext cx="22464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7" name="Rectangle 167"/>
            <p:cNvSpPr/>
            <p:nvPr/>
          </p:nvSpPr>
          <p:spPr>
            <a:xfrm>
              <a:off x="3945240" y="5849640"/>
              <a:ext cx="22464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8" name="Rectangle 168"/>
            <p:cNvSpPr/>
            <p:nvPr/>
          </p:nvSpPr>
          <p:spPr>
            <a:xfrm>
              <a:off x="4648680" y="5849640"/>
              <a:ext cx="22464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9" name="Rectangle 169"/>
            <p:cNvSpPr/>
            <p:nvPr/>
          </p:nvSpPr>
          <p:spPr>
            <a:xfrm>
              <a:off x="5353560" y="5849640"/>
              <a:ext cx="22464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Rectangle 170"/>
            <p:cNvSpPr/>
            <p:nvPr/>
          </p:nvSpPr>
          <p:spPr>
            <a:xfrm>
              <a:off x="6050520" y="5849640"/>
              <a:ext cx="22464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1" name="Rectangle 171"/>
            <p:cNvSpPr/>
            <p:nvPr/>
          </p:nvSpPr>
          <p:spPr>
            <a:xfrm>
              <a:off x="6755400" y="5849640"/>
              <a:ext cx="22464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Rectangle 172"/>
            <p:cNvSpPr/>
            <p:nvPr/>
          </p:nvSpPr>
          <p:spPr>
            <a:xfrm>
              <a:off x="7457040" y="5849640"/>
              <a:ext cx="22464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Rectangle 175"/>
            <p:cNvSpPr/>
            <p:nvPr/>
          </p:nvSpPr>
          <p:spPr>
            <a:xfrm>
              <a:off x="5774040" y="6190200"/>
              <a:ext cx="223056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Zahlungszeitpunkt (Jahr)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Rectangle 177"/>
            <p:cNvSpPr/>
            <p:nvPr/>
          </p:nvSpPr>
          <p:spPr>
            <a:xfrm>
              <a:off x="2813400" y="1746720"/>
              <a:ext cx="12049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Barwertfaktor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5" name="Rectangle 178"/>
            <p:cNvSpPr/>
            <p:nvPr/>
          </p:nvSpPr>
          <p:spPr>
            <a:xfrm>
              <a:off x="7530480" y="3540960"/>
              <a:ext cx="322200" cy="20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96" name="Rectangle 179"/>
            <p:cNvSpPr/>
            <p:nvPr/>
          </p:nvSpPr>
          <p:spPr>
            <a:xfrm>
              <a:off x="7566840" y="3567240"/>
              <a:ext cx="34992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7" name="Rectangle 180"/>
            <p:cNvSpPr/>
            <p:nvPr/>
          </p:nvSpPr>
          <p:spPr>
            <a:xfrm>
              <a:off x="7481160" y="4556160"/>
              <a:ext cx="320400" cy="20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98" name="Rectangle 181"/>
            <p:cNvSpPr/>
            <p:nvPr/>
          </p:nvSpPr>
          <p:spPr>
            <a:xfrm>
              <a:off x="7516080" y="4582440"/>
              <a:ext cx="3499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9" name="Rectangle 182"/>
            <p:cNvSpPr/>
            <p:nvPr/>
          </p:nvSpPr>
          <p:spPr>
            <a:xfrm>
              <a:off x="7530480" y="5085000"/>
              <a:ext cx="322200" cy="20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0" name="Rectangle 183"/>
            <p:cNvSpPr/>
            <p:nvPr/>
          </p:nvSpPr>
          <p:spPr>
            <a:xfrm>
              <a:off x="7566840" y="5112720"/>
              <a:ext cx="3499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6 %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1" name="Rectangle 184"/>
            <p:cNvSpPr/>
            <p:nvPr/>
          </p:nvSpPr>
          <p:spPr>
            <a:xfrm>
              <a:off x="4743000" y="5186520"/>
              <a:ext cx="410400" cy="20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02" name="Rectangle 185"/>
            <p:cNvSpPr/>
            <p:nvPr/>
          </p:nvSpPr>
          <p:spPr>
            <a:xfrm>
              <a:off x="4779000" y="5214240"/>
              <a:ext cx="4629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3" name="AutoShape 5"/>
            <p:cNvSpPr/>
            <p:nvPr/>
          </p:nvSpPr>
          <p:spPr>
            <a:xfrm>
              <a:off x="3299040" y="3392280"/>
              <a:ext cx="77760" cy="7344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uf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i="1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pe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rio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ng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lei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ch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hl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405" name="Group 128"/>
          <p:cNvGrpSpPr/>
          <p:nvPr/>
        </p:nvGrpSpPr>
        <p:grpSpPr>
          <a:xfrm>
            <a:off x="3492360" y="3225600"/>
            <a:ext cx="5133960" cy="605520"/>
            <a:chOff x="3492360" y="3225600"/>
            <a:chExt cx="5133960" cy="605520"/>
          </a:xfrm>
        </p:grpSpPr>
        <p:sp>
          <p:nvSpPr>
            <p:cNvPr id="406" name="Text Box 8"/>
            <p:cNvSpPr/>
            <p:nvPr/>
          </p:nvSpPr>
          <p:spPr>
            <a:xfrm>
              <a:off x="3598920" y="3467160"/>
              <a:ext cx="280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7" name="Text Box 9"/>
            <p:cNvSpPr/>
            <p:nvPr/>
          </p:nvSpPr>
          <p:spPr>
            <a:xfrm>
              <a:off x="4091040" y="3467160"/>
              <a:ext cx="280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8" name="Text Box 10"/>
            <p:cNvSpPr/>
            <p:nvPr/>
          </p:nvSpPr>
          <p:spPr>
            <a:xfrm>
              <a:off x="4653000" y="3467160"/>
              <a:ext cx="280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" name="Text Box 11"/>
            <p:cNvSpPr/>
            <p:nvPr/>
          </p:nvSpPr>
          <p:spPr>
            <a:xfrm>
              <a:off x="5145120" y="3467160"/>
              <a:ext cx="280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0" name="Text Box 12"/>
            <p:cNvSpPr/>
            <p:nvPr/>
          </p:nvSpPr>
          <p:spPr>
            <a:xfrm>
              <a:off x="7607160" y="3467160"/>
              <a:ext cx="398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" name="Line 13"/>
            <p:cNvSpPr/>
            <p:nvPr/>
          </p:nvSpPr>
          <p:spPr>
            <a:xfrm>
              <a:off x="3492360" y="3363840"/>
              <a:ext cx="513396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12" name="Line 15"/>
            <p:cNvSpPr/>
            <p:nvPr/>
          </p:nvSpPr>
          <p:spPr>
            <a:xfrm>
              <a:off x="406692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13" name="Line 16"/>
            <p:cNvSpPr/>
            <p:nvPr/>
          </p:nvSpPr>
          <p:spPr>
            <a:xfrm>
              <a:off x="455904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14" name="Line 17"/>
            <p:cNvSpPr/>
            <p:nvPr/>
          </p:nvSpPr>
          <p:spPr>
            <a:xfrm>
              <a:off x="505296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15" name="Line 18"/>
            <p:cNvSpPr/>
            <p:nvPr/>
          </p:nvSpPr>
          <p:spPr>
            <a:xfrm>
              <a:off x="554508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16" name="Line 19"/>
            <p:cNvSpPr/>
            <p:nvPr/>
          </p:nvSpPr>
          <p:spPr>
            <a:xfrm>
              <a:off x="603720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17" name="Line 20"/>
            <p:cNvSpPr/>
            <p:nvPr/>
          </p:nvSpPr>
          <p:spPr>
            <a:xfrm>
              <a:off x="652932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18" name="Line 21"/>
            <p:cNvSpPr/>
            <p:nvPr/>
          </p:nvSpPr>
          <p:spPr>
            <a:xfrm>
              <a:off x="702144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19" name="Line 22"/>
            <p:cNvSpPr/>
            <p:nvPr/>
          </p:nvSpPr>
          <p:spPr>
            <a:xfrm>
              <a:off x="7488000" y="322704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20" name="Line 23"/>
            <p:cNvSpPr/>
            <p:nvPr/>
          </p:nvSpPr>
          <p:spPr>
            <a:xfrm>
              <a:off x="8005680" y="322560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21" name="Rectangle 24"/>
          <p:cNvSpPr/>
          <p:nvPr/>
        </p:nvSpPr>
        <p:spPr>
          <a:xfrm>
            <a:off x="7924680" y="1557360"/>
            <a:ext cx="68040" cy="17902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2" name="Text Box 27"/>
          <p:cNvSpPr/>
          <p:nvPr/>
        </p:nvSpPr>
        <p:spPr>
          <a:xfrm>
            <a:off x="8034480" y="1600200"/>
            <a:ext cx="4744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Times New Roman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Rectangle 29"/>
          <p:cNvSpPr/>
          <p:nvPr/>
        </p:nvSpPr>
        <p:spPr>
          <a:xfrm>
            <a:off x="7432560" y="2955960"/>
            <a:ext cx="78840" cy="3916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4" name="Rectangle 32"/>
          <p:cNvSpPr/>
          <p:nvPr/>
        </p:nvSpPr>
        <p:spPr>
          <a:xfrm>
            <a:off x="4478400" y="2955960"/>
            <a:ext cx="78840" cy="3916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5" name="Text Box 33"/>
          <p:cNvSpPr/>
          <p:nvPr/>
        </p:nvSpPr>
        <p:spPr>
          <a:xfrm>
            <a:off x="4619520" y="2857680"/>
            <a:ext cx="210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Rectangle 34"/>
          <p:cNvSpPr/>
          <p:nvPr/>
        </p:nvSpPr>
        <p:spPr>
          <a:xfrm>
            <a:off x="4970520" y="2955960"/>
            <a:ext cx="78840" cy="3916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7" name="Text Box 35"/>
          <p:cNvSpPr/>
          <p:nvPr/>
        </p:nvSpPr>
        <p:spPr>
          <a:xfrm>
            <a:off x="5111640" y="2857680"/>
            <a:ext cx="210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Rectangle 36"/>
          <p:cNvSpPr/>
          <p:nvPr/>
        </p:nvSpPr>
        <p:spPr>
          <a:xfrm>
            <a:off x="5462640" y="2955960"/>
            <a:ext cx="78840" cy="3916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9" name="Text Box 37"/>
          <p:cNvSpPr/>
          <p:nvPr/>
        </p:nvSpPr>
        <p:spPr>
          <a:xfrm>
            <a:off x="5603760" y="2857680"/>
            <a:ext cx="210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Rectangle 38"/>
          <p:cNvSpPr/>
          <p:nvPr/>
        </p:nvSpPr>
        <p:spPr>
          <a:xfrm>
            <a:off x="5956200" y="2955960"/>
            <a:ext cx="78840" cy="3916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1" name="Text Box 39"/>
          <p:cNvSpPr/>
          <p:nvPr/>
        </p:nvSpPr>
        <p:spPr>
          <a:xfrm>
            <a:off x="6095880" y="2857680"/>
            <a:ext cx="210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Rectangle 40"/>
          <p:cNvSpPr/>
          <p:nvPr/>
        </p:nvSpPr>
        <p:spPr>
          <a:xfrm>
            <a:off x="6448320" y="2955960"/>
            <a:ext cx="78840" cy="3916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3" name="Text Box 41"/>
          <p:cNvSpPr/>
          <p:nvPr/>
        </p:nvSpPr>
        <p:spPr>
          <a:xfrm>
            <a:off x="6588000" y="2857680"/>
            <a:ext cx="210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Rectangle 42"/>
          <p:cNvSpPr/>
          <p:nvPr/>
        </p:nvSpPr>
        <p:spPr>
          <a:xfrm>
            <a:off x="6940440" y="2955960"/>
            <a:ext cx="78840" cy="3916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5" name="Text Box 43"/>
          <p:cNvSpPr/>
          <p:nvPr/>
        </p:nvSpPr>
        <p:spPr>
          <a:xfrm>
            <a:off x="7080120" y="2857680"/>
            <a:ext cx="210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Text Box 44"/>
          <p:cNvSpPr/>
          <p:nvPr/>
        </p:nvSpPr>
        <p:spPr>
          <a:xfrm>
            <a:off x="7572240" y="2857680"/>
            <a:ext cx="210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Freeform 47"/>
          <p:cNvSpPr/>
          <p:nvPr/>
        </p:nvSpPr>
        <p:spPr>
          <a:xfrm>
            <a:off x="4523760" y="1781280"/>
            <a:ext cx="3405240" cy="1137960"/>
          </a:xfrm>
          <a:custGeom>
            <a:avLst/>
            <a:gdLst>
              <a:gd name="textAreaLeft" fmla="*/ 0 w 3405240"/>
              <a:gd name="textAreaRight" fmla="*/ 3405600 w 3405240"/>
              <a:gd name="textAreaTop" fmla="*/ 0 h 1137960"/>
              <a:gd name="textAreaBottom" fmla="*/ 1138320 h 113796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8" name="Freeform 48"/>
          <p:cNvSpPr/>
          <p:nvPr/>
        </p:nvSpPr>
        <p:spPr>
          <a:xfrm>
            <a:off x="4995720" y="1922400"/>
            <a:ext cx="2933280" cy="996480"/>
          </a:xfrm>
          <a:custGeom>
            <a:avLst/>
            <a:gdLst>
              <a:gd name="textAreaLeft" fmla="*/ 0 w 2933280"/>
              <a:gd name="textAreaRight" fmla="*/ 2933640 w 2933280"/>
              <a:gd name="textAreaTop" fmla="*/ 0 h 996480"/>
              <a:gd name="textAreaBottom" fmla="*/ 996840 h 9964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9" name="Freeform 49"/>
          <p:cNvSpPr/>
          <p:nvPr/>
        </p:nvSpPr>
        <p:spPr>
          <a:xfrm>
            <a:off x="5521680" y="2065320"/>
            <a:ext cx="2407320" cy="853560"/>
          </a:xfrm>
          <a:custGeom>
            <a:avLst/>
            <a:gdLst>
              <a:gd name="textAreaLeft" fmla="*/ 0 w 2407320"/>
              <a:gd name="textAreaRight" fmla="*/ 2407680 w 2407320"/>
              <a:gd name="textAreaTop" fmla="*/ 0 h 853560"/>
              <a:gd name="textAreaBottom" fmla="*/ 853920 h 85356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0" name="Freeform 50"/>
          <p:cNvSpPr/>
          <p:nvPr/>
        </p:nvSpPr>
        <p:spPr>
          <a:xfrm>
            <a:off x="6060600" y="2208240"/>
            <a:ext cx="1868760" cy="711000"/>
          </a:xfrm>
          <a:custGeom>
            <a:avLst/>
            <a:gdLst>
              <a:gd name="textAreaLeft" fmla="*/ 0 w 1868760"/>
              <a:gd name="textAreaRight" fmla="*/ 1869120 w 1868760"/>
              <a:gd name="textAreaTop" fmla="*/ 0 h 711000"/>
              <a:gd name="textAreaBottom" fmla="*/ 711360 h 71100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1" name="Freeform 51"/>
          <p:cNvSpPr/>
          <p:nvPr/>
        </p:nvSpPr>
        <p:spPr>
          <a:xfrm>
            <a:off x="6551280" y="2349360"/>
            <a:ext cx="1378080" cy="569520"/>
          </a:xfrm>
          <a:custGeom>
            <a:avLst/>
            <a:gdLst>
              <a:gd name="textAreaLeft" fmla="*/ 0 w 1378080"/>
              <a:gd name="textAreaRight" fmla="*/ 1378440 w 1378080"/>
              <a:gd name="textAreaTop" fmla="*/ 0 h 569520"/>
              <a:gd name="textAreaBottom" fmla="*/ 569880 h 56952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2" name="Freeform 52"/>
          <p:cNvSpPr/>
          <p:nvPr/>
        </p:nvSpPr>
        <p:spPr>
          <a:xfrm>
            <a:off x="7064280" y="2492280"/>
            <a:ext cx="865080" cy="426600"/>
          </a:xfrm>
          <a:custGeom>
            <a:avLst/>
            <a:gdLst>
              <a:gd name="textAreaLeft" fmla="*/ 0 w 865080"/>
              <a:gd name="textAreaRight" fmla="*/ 865440 w 865080"/>
              <a:gd name="textAreaTop" fmla="*/ 0 h 426600"/>
              <a:gd name="textAreaBottom" fmla="*/ 426960 h 42660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3" name="Freeform 53"/>
          <p:cNvSpPr/>
          <p:nvPr/>
        </p:nvSpPr>
        <p:spPr>
          <a:xfrm>
            <a:off x="7553160" y="2635200"/>
            <a:ext cx="375840" cy="283680"/>
          </a:xfrm>
          <a:custGeom>
            <a:avLst/>
            <a:gdLst>
              <a:gd name="textAreaLeft" fmla="*/ 0 w 375840"/>
              <a:gd name="textAreaRight" fmla="*/ 376200 w 375840"/>
              <a:gd name="textAreaTop" fmla="*/ 0 h 283680"/>
              <a:gd name="textAreaBottom" fmla="*/ 284040 h 2836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4" name="Text Box 109"/>
          <p:cNvSpPr/>
          <p:nvPr/>
        </p:nvSpPr>
        <p:spPr>
          <a:xfrm>
            <a:off x="949320" y="1664640"/>
            <a:ext cx="4082760" cy="149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Endwert des Kapitals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= Zahlung am Ende der Periode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= Kalkulationszins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  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= (1+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 Zinsfaktor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= Endzeitpunkt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Text Box 117"/>
          <p:cNvSpPr/>
          <p:nvPr/>
        </p:nvSpPr>
        <p:spPr>
          <a:xfrm>
            <a:off x="838080" y="3890880"/>
            <a:ext cx="7787880" cy="31626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Rectangle 29"/>
          <p:cNvSpPr/>
          <p:nvPr/>
        </p:nvSpPr>
        <p:spPr>
          <a:xfrm>
            <a:off x="7915320" y="2955960"/>
            <a:ext cx="78840" cy="3916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Inv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est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itio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Fr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ag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0" name="Rectangle 3"/>
          <p:cNvSpPr/>
          <p:nvPr/>
        </p:nvSpPr>
        <p:spPr>
          <a:xfrm>
            <a:off x="1547640" y="1684440"/>
            <a:ext cx="693396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Unter welchen Bedingungen lohnt es sich, Investitionen zu tätigen?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vergleichen wir Investitionskosten gegenüber regelmäßige Zahlungsflüsse (Cashflows)?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Sollte Tesla eine neue Fabrik in Berlin errichten? Wird der Cashflow von den verkauften Autos die Investitionskosten ausgleichen?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vergleichen wir eine Investition in Fabrik A mit einer Investition in Fabrik B?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vergleichen wir eine Investition mit anderen Anlagenmöglichkeiten (Aktien, Anleihen, usw.)?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ändert sich das Bild, wenn wir eine Investition um 5 Jahre verschieben?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Wie ändert sich der Wert von Geld mit der Zeit?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bz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su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ng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i="1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pe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rio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ng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lei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ch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hl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48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49" name="Rectangle 48"/>
          <p:cNvSpPr/>
          <p:nvPr/>
        </p:nvSpPr>
        <p:spPr>
          <a:xfrm>
            <a:off x="3929040" y="2039760"/>
            <a:ext cx="58320" cy="19047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0" name="Text Box 63"/>
          <p:cNvSpPr/>
          <p:nvPr/>
        </p:nvSpPr>
        <p:spPr>
          <a:xfrm>
            <a:off x="3495600" y="3378240"/>
            <a:ext cx="47448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K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Rectangle 65"/>
          <p:cNvSpPr/>
          <p:nvPr/>
        </p:nvSpPr>
        <p:spPr>
          <a:xfrm>
            <a:off x="7870680" y="337824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2" name="Rectangle 66"/>
          <p:cNvSpPr/>
          <p:nvPr/>
        </p:nvSpPr>
        <p:spPr>
          <a:xfrm>
            <a:off x="4422600" y="337824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3" name="Text Box 67"/>
          <p:cNvSpPr/>
          <p:nvPr/>
        </p:nvSpPr>
        <p:spPr>
          <a:xfrm>
            <a:off x="4129200" y="3454560"/>
            <a:ext cx="2106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Rectangle 68"/>
          <p:cNvSpPr/>
          <p:nvPr/>
        </p:nvSpPr>
        <p:spPr>
          <a:xfrm>
            <a:off x="4916520" y="337824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5" name="Text Box 69"/>
          <p:cNvSpPr/>
          <p:nvPr/>
        </p:nvSpPr>
        <p:spPr>
          <a:xfrm>
            <a:off x="4621320" y="3454560"/>
            <a:ext cx="2106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Rectangle 70"/>
          <p:cNvSpPr/>
          <p:nvPr/>
        </p:nvSpPr>
        <p:spPr>
          <a:xfrm>
            <a:off x="5408640" y="337824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7" name="Text Box 71"/>
          <p:cNvSpPr/>
          <p:nvPr/>
        </p:nvSpPr>
        <p:spPr>
          <a:xfrm>
            <a:off x="5113440" y="3454560"/>
            <a:ext cx="2106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Rectangle 72"/>
          <p:cNvSpPr/>
          <p:nvPr/>
        </p:nvSpPr>
        <p:spPr>
          <a:xfrm>
            <a:off x="5900760" y="337824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9" name="Text Box 73"/>
          <p:cNvSpPr/>
          <p:nvPr/>
        </p:nvSpPr>
        <p:spPr>
          <a:xfrm>
            <a:off x="5603760" y="3454560"/>
            <a:ext cx="2124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Rectangle 74"/>
          <p:cNvSpPr/>
          <p:nvPr/>
        </p:nvSpPr>
        <p:spPr>
          <a:xfrm>
            <a:off x="6392880" y="337824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1" name="Text Box 75"/>
          <p:cNvSpPr/>
          <p:nvPr/>
        </p:nvSpPr>
        <p:spPr>
          <a:xfrm>
            <a:off x="6099120" y="3454560"/>
            <a:ext cx="2106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Rectangle 76"/>
          <p:cNvSpPr/>
          <p:nvPr/>
        </p:nvSpPr>
        <p:spPr>
          <a:xfrm>
            <a:off x="6886440" y="337824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3" name="Text Box 77"/>
          <p:cNvSpPr/>
          <p:nvPr/>
        </p:nvSpPr>
        <p:spPr>
          <a:xfrm>
            <a:off x="6591240" y="3454560"/>
            <a:ext cx="2106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Rectangle 78"/>
          <p:cNvSpPr/>
          <p:nvPr/>
        </p:nvSpPr>
        <p:spPr>
          <a:xfrm>
            <a:off x="7378560" y="337824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5" name="Text Box 79"/>
          <p:cNvSpPr/>
          <p:nvPr/>
        </p:nvSpPr>
        <p:spPr>
          <a:xfrm>
            <a:off x="7083360" y="3454560"/>
            <a:ext cx="2106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Text Box 80"/>
          <p:cNvSpPr/>
          <p:nvPr/>
        </p:nvSpPr>
        <p:spPr>
          <a:xfrm>
            <a:off x="7575480" y="3454560"/>
            <a:ext cx="2106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67" name="Group 96"/>
          <p:cNvGrpSpPr/>
          <p:nvPr/>
        </p:nvGrpSpPr>
        <p:grpSpPr>
          <a:xfrm>
            <a:off x="3987360" y="2116080"/>
            <a:ext cx="3892680" cy="1261800"/>
            <a:chOff x="3987360" y="2116080"/>
            <a:chExt cx="3892680" cy="1261800"/>
          </a:xfrm>
        </p:grpSpPr>
        <p:sp>
          <p:nvSpPr>
            <p:cNvPr id="468" name="Freeform 82"/>
            <p:cNvSpPr/>
            <p:nvPr/>
          </p:nvSpPr>
          <p:spPr>
            <a:xfrm flipH="1">
              <a:off x="3987720" y="2116080"/>
              <a:ext cx="3892320" cy="1261800"/>
            </a:xfrm>
            <a:custGeom>
              <a:avLst/>
              <a:gdLst>
                <a:gd name="textAreaLeft" fmla="*/ 360 w 3892320"/>
                <a:gd name="textAreaRight" fmla="*/ 3893040 w 3892320"/>
                <a:gd name="textAreaTop" fmla="*/ 0 h 1261800"/>
                <a:gd name="textAreaBottom" fmla="*/ 1262160 h 126180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9" name="Freeform 83"/>
            <p:cNvSpPr/>
            <p:nvPr/>
          </p:nvSpPr>
          <p:spPr>
            <a:xfrm flipH="1">
              <a:off x="3987720" y="2256840"/>
              <a:ext cx="3443040" cy="1121040"/>
            </a:xfrm>
            <a:custGeom>
              <a:avLst/>
              <a:gdLst>
                <a:gd name="textAreaLeft" fmla="*/ 360 w 3443040"/>
                <a:gd name="textAreaRight" fmla="*/ 3443760 w 3443040"/>
                <a:gd name="textAreaTop" fmla="*/ 0 h 1121040"/>
                <a:gd name="textAreaBottom" fmla="*/ 1121400 h 112104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0" name="Freeform 84"/>
            <p:cNvSpPr/>
            <p:nvPr/>
          </p:nvSpPr>
          <p:spPr>
            <a:xfrm flipH="1">
              <a:off x="3987720" y="2397240"/>
              <a:ext cx="2918880" cy="980280"/>
            </a:xfrm>
            <a:custGeom>
              <a:avLst/>
              <a:gdLst>
                <a:gd name="textAreaLeft" fmla="*/ 360 w 2918880"/>
                <a:gd name="textAreaRight" fmla="*/ 2919600 w 2918880"/>
                <a:gd name="textAreaTop" fmla="*/ 0 h 980280"/>
                <a:gd name="textAreaBottom" fmla="*/ 980640 h 98028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1" name="Freeform 85"/>
            <p:cNvSpPr/>
            <p:nvPr/>
          </p:nvSpPr>
          <p:spPr>
            <a:xfrm flipH="1">
              <a:off x="3987000" y="2536200"/>
              <a:ext cx="2395080" cy="841680"/>
            </a:xfrm>
            <a:custGeom>
              <a:avLst/>
              <a:gdLst>
                <a:gd name="textAreaLeft" fmla="*/ -360 w 2395080"/>
                <a:gd name="textAreaRight" fmla="*/ 2395080 w 2395080"/>
                <a:gd name="textAreaTop" fmla="*/ 0 h 841680"/>
                <a:gd name="textAreaBottom" fmla="*/ 842040 h 84168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2" name="Freeform 86"/>
            <p:cNvSpPr/>
            <p:nvPr/>
          </p:nvSpPr>
          <p:spPr>
            <a:xfrm flipH="1">
              <a:off x="3987000" y="2676960"/>
              <a:ext cx="1922040" cy="700920"/>
            </a:xfrm>
            <a:custGeom>
              <a:avLst/>
              <a:gdLst>
                <a:gd name="textAreaLeft" fmla="*/ -360 w 1922040"/>
                <a:gd name="textAreaRight" fmla="*/ 1922040 w 1922040"/>
                <a:gd name="textAreaTop" fmla="*/ 0 h 700920"/>
                <a:gd name="textAreaBottom" fmla="*/ 701280 h 70092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3" name="Freeform 87"/>
            <p:cNvSpPr/>
            <p:nvPr/>
          </p:nvSpPr>
          <p:spPr>
            <a:xfrm flipH="1">
              <a:off x="3987720" y="2817360"/>
              <a:ext cx="1436400" cy="560520"/>
            </a:xfrm>
            <a:custGeom>
              <a:avLst/>
              <a:gdLst>
                <a:gd name="textAreaLeft" fmla="*/ 360 w 1436400"/>
                <a:gd name="textAreaRight" fmla="*/ 1437120 w 1436400"/>
                <a:gd name="textAreaTop" fmla="*/ 0 h 560520"/>
                <a:gd name="textAreaBottom" fmla="*/ 560880 h 56052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4" name="Freeform 88"/>
            <p:cNvSpPr/>
            <p:nvPr/>
          </p:nvSpPr>
          <p:spPr>
            <a:xfrm flipH="1">
              <a:off x="3987720" y="2958120"/>
              <a:ext cx="948960" cy="419760"/>
            </a:xfrm>
            <a:custGeom>
              <a:avLst/>
              <a:gdLst>
                <a:gd name="textAreaLeft" fmla="*/ 360 w 948960"/>
                <a:gd name="textAreaRight" fmla="*/ 949680 w 948960"/>
                <a:gd name="textAreaTop" fmla="*/ 0 h 419760"/>
                <a:gd name="textAreaBottom" fmla="*/ 420120 h 41976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5" name="Freeform 89"/>
            <p:cNvSpPr/>
            <p:nvPr/>
          </p:nvSpPr>
          <p:spPr>
            <a:xfrm flipH="1">
              <a:off x="3987720" y="3109320"/>
              <a:ext cx="461520" cy="268560"/>
            </a:xfrm>
            <a:custGeom>
              <a:avLst/>
              <a:gdLst>
                <a:gd name="textAreaLeft" fmla="*/ 360 w 461520"/>
                <a:gd name="textAreaRight" fmla="*/ 462240 w 461520"/>
                <a:gd name="textAreaTop" fmla="*/ 0 h 268560"/>
                <a:gd name="textAreaBottom" fmla="*/ 268920 h 268560"/>
              </a:gdLst>
              <a:ahLst/>
              <a:rect l="textAreaLeft" t="textAreaTop" r="textAreaRight" b="textAreaBottom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476" name="Group 95"/>
          <p:cNvGrpSpPr/>
          <p:nvPr/>
        </p:nvGrpSpPr>
        <p:grpSpPr>
          <a:xfrm>
            <a:off x="3402000" y="3835080"/>
            <a:ext cx="5133960" cy="486000"/>
            <a:chOff x="3402000" y="3835080"/>
            <a:chExt cx="5133960" cy="486000"/>
          </a:xfrm>
        </p:grpSpPr>
        <p:sp>
          <p:nvSpPr>
            <p:cNvPr id="477" name="Line 49"/>
            <p:cNvSpPr/>
            <p:nvPr/>
          </p:nvSpPr>
          <p:spPr>
            <a:xfrm>
              <a:off x="398772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8" name="Line 50"/>
            <p:cNvSpPr/>
            <p:nvPr/>
          </p:nvSpPr>
          <p:spPr>
            <a:xfrm>
              <a:off x="448128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9" name="Line 51"/>
            <p:cNvSpPr/>
            <p:nvPr/>
          </p:nvSpPr>
          <p:spPr>
            <a:xfrm>
              <a:off x="497340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80" name="Line 52"/>
            <p:cNvSpPr/>
            <p:nvPr/>
          </p:nvSpPr>
          <p:spPr>
            <a:xfrm>
              <a:off x="546552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81" name="Line 53"/>
            <p:cNvSpPr/>
            <p:nvPr/>
          </p:nvSpPr>
          <p:spPr>
            <a:xfrm>
              <a:off x="595764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82" name="Line 54"/>
            <p:cNvSpPr/>
            <p:nvPr/>
          </p:nvSpPr>
          <p:spPr>
            <a:xfrm>
              <a:off x="644976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83" name="Line 55"/>
            <p:cNvSpPr/>
            <p:nvPr/>
          </p:nvSpPr>
          <p:spPr>
            <a:xfrm>
              <a:off x="694188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84" name="Line 56"/>
            <p:cNvSpPr/>
            <p:nvPr/>
          </p:nvSpPr>
          <p:spPr>
            <a:xfrm>
              <a:off x="743580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85" name="Line 57"/>
            <p:cNvSpPr/>
            <p:nvPr/>
          </p:nvSpPr>
          <p:spPr>
            <a:xfrm>
              <a:off x="7927920" y="38350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86" name="Text Box 58"/>
            <p:cNvSpPr/>
            <p:nvPr/>
          </p:nvSpPr>
          <p:spPr>
            <a:xfrm>
              <a:off x="3567240" y="3987720"/>
              <a:ext cx="28080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7" name="Text Box 59"/>
            <p:cNvSpPr/>
            <p:nvPr/>
          </p:nvSpPr>
          <p:spPr>
            <a:xfrm>
              <a:off x="4059360" y="3987720"/>
              <a:ext cx="28080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8" name="Text Box 60"/>
            <p:cNvSpPr/>
            <p:nvPr/>
          </p:nvSpPr>
          <p:spPr>
            <a:xfrm>
              <a:off x="4621320" y="3987720"/>
              <a:ext cx="28080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9" name="Text Box 61"/>
            <p:cNvSpPr/>
            <p:nvPr/>
          </p:nvSpPr>
          <p:spPr>
            <a:xfrm>
              <a:off x="5113440" y="3987720"/>
              <a:ext cx="2822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0" name="Text Box 62"/>
            <p:cNvSpPr/>
            <p:nvPr/>
          </p:nvSpPr>
          <p:spPr>
            <a:xfrm>
              <a:off x="7575480" y="3987720"/>
              <a:ext cx="3981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1" name="Line 90"/>
            <p:cNvSpPr/>
            <p:nvPr/>
          </p:nvSpPr>
          <p:spPr>
            <a:xfrm>
              <a:off x="3402000" y="3947760"/>
              <a:ext cx="513396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92" name="Text Box 98"/>
          <p:cNvSpPr/>
          <p:nvPr/>
        </p:nvSpPr>
        <p:spPr>
          <a:xfrm>
            <a:off x="696960" y="1947960"/>
            <a:ext cx="4063680" cy="20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Barwert des Kapitals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    am Ende der 0. Periode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Zahlung am Ende 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    jeder Periode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=   Kalkulationszins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 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=  (1+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 Zinsfaktor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Endzeitpunkt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TextBox 1"/>
          <p:cNvSpPr/>
          <p:nvPr/>
        </p:nvSpPr>
        <p:spPr>
          <a:xfrm>
            <a:off x="3670560" y="4633560"/>
            <a:ext cx="4802760" cy="17816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yn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ap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ita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lw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al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afi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495" name="Group 1"/>
          <p:cNvGrpSpPr/>
          <p:nvPr/>
        </p:nvGrpSpPr>
        <p:grpSpPr>
          <a:xfrm>
            <a:off x="4180320" y="1424880"/>
            <a:ext cx="4506120" cy="1940760"/>
            <a:chOff x="4180320" y="1424880"/>
            <a:chExt cx="4506120" cy="1940760"/>
          </a:xfrm>
        </p:grpSpPr>
        <p:grpSp>
          <p:nvGrpSpPr>
            <p:cNvPr id="496" name="Group 95"/>
            <p:cNvGrpSpPr/>
            <p:nvPr/>
          </p:nvGrpSpPr>
          <p:grpSpPr>
            <a:xfrm>
              <a:off x="4180320" y="2214000"/>
              <a:ext cx="4235400" cy="418320"/>
              <a:chOff x="4180320" y="2214000"/>
              <a:chExt cx="4235400" cy="418320"/>
            </a:xfrm>
          </p:grpSpPr>
          <p:sp>
            <p:nvSpPr>
              <p:cNvPr id="497" name="Line 49"/>
              <p:cNvSpPr/>
              <p:nvPr/>
            </p:nvSpPr>
            <p:spPr>
              <a:xfrm>
                <a:off x="4663800" y="2214000"/>
                <a:ext cx="360" cy="16956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498" name="Line 50"/>
              <p:cNvSpPr/>
              <p:nvPr/>
            </p:nvSpPr>
            <p:spPr>
              <a:xfrm>
                <a:off x="5070960" y="2214000"/>
                <a:ext cx="360" cy="16956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499" name="Line 51"/>
              <p:cNvSpPr/>
              <p:nvPr/>
            </p:nvSpPr>
            <p:spPr>
              <a:xfrm>
                <a:off x="5477040" y="2214000"/>
                <a:ext cx="360" cy="16956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00" name="Line 52"/>
              <p:cNvSpPr/>
              <p:nvPr/>
            </p:nvSpPr>
            <p:spPr>
              <a:xfrm>
                <a:off x="5882760" y="2214000"/>
                <a:ext cx="360" cy="16956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01" name="Line 53"/>
              <p:cNvSpPr/>
              <p:nvPr/>
            </p:nvSpPr>
            <p:spPr>
              <a:xfrm>
                <a:off x="6288840" y="2214000"/>
                <a:ext cx="360" cy="16956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02" name="Line 54"/>
              <p:cNvSpPr/>
              <p:nvPr/>
            </p:nvSpPr>
            <p:spPr>
              <a:xfrm>
                <a:off x="6694920" y="2214000"/>
                <a:ext cx="360" cy="16956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03" name="Line 55"/>
              <p:cNvSpPr/>
              <p:nvPr/>
            </p:nvSpPr>
            <p:spPr>
              <a:xfrm>
                <a:off x="7100640" y="2214000"/>
                <a:ext cx="360" cy="16956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04" name="Line 56"/>
              <p:cNvSpPr/>
              <p:nvPr/>
            </p:nvSpPr>
            <p:spPr>
              <a:xfrm>
                <a:off x="7508160" y="2214000"/>
                <a:ext cx="360" cy="16956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05" name="Line 57"/>
              <p:cNvSpPr/>
              <p:nvPr/>
            </p:nvSpPr>
            <p:spPr>
              <a:xfrm>
                <a:off x="7913880" y="2214000"/>
                <a:ext cx="360" cy="16956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06" name="Text Box 58"/>
              <p:cNvSpPr/>
              <p:nvPr/>
            </p:nvSpPr>
            <p:spPr>
              <a:xfrm>
                <a:off x="4316760" y="2298960"/>
                <a:ext cx="23148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de-DE" sz="1600" spc="-1" strike="noStrike">
                    <a:solidFill>
                      <a:schemeClr val="dk1"/>
                    </a:solidFill>
                    <a:latin typeface="Arial"/>
                  </a:rPr>
                  <a:t>0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7" name="Text Box 59"/>
              <p:cNvSpPr/>
              <p:nvPr/>
            </p:nvSpPr>
            <p:spPr>
              <a:xfrm>
                <a:off x="4722840" y="2298960"/>
                <a:ext cx="23148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de-DE" sz="1600" spc="-1" strike="noStrike">
                    <a:solidFill>
                      <a:schemeClr val="dk1"/>
                    </a:solidFill>
                    <a:latin typeface="Arial"/>
                  </a:rPr>
                  <a:t>1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8" name="Text Box 60"/>
              <p:cNvSpPr/>
              <p:nvPr/>
            </p:nvSpPr>
            <p:spPr>
              <a:xfrm>
                <a:off x="5186520" y="2298960"/>
                <a:ext cx="23148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de-DE" sz="1600" spc="-1" strike="noStrike">
                    <a:solidFill>
                      <a:schemeClr val="dk1"/>
                    </a:solidFill>
                    <a:latin typeface="Arial"/>
                  </a:rPr>
                  <a:t>2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9" name="Text Box 61"/>
              <p:cNvSpPr/>
              <p:nvPr/>
            </p:nvSpPr>
            <p:spPr>
              <a:xfrm>
                <a:off x="5592240" y="2298960"/>
                <a:ext cx="23256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de-DE" sz="1600" spc="-1" strike="noStrike">
                    <a:solidFill>
                      <a:schemeClr val="dk1"/>
                    </a:solidFill>
                    <a:latin typeface="Arial"/>
                  </a:rPr>
                  <a:t>3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0" name="Text Box 62"/>
              <p:cNvSpPr/>
              <p:nvPr/>
            </p:nvSpPr>
            <p:spPr>
              <a:xfrm>
                <a:off x="7623360" y="2298960"/>
                <a:ext cx="32832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i="1" lang="de-DE" sz="1600" spc="-1" strike="noStrike">
                    <a:solidFill>
                      <a:schemeClr val="dk1"/>
                    </a:solidFill>
                    <a:latin typeface="Arial"/>
                  </a:rPr>
                  <a:t>T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1" name="Line 90"/>
              <p:cNvSpPr/>
              <p:nvPr/>
            </p:nvSpPr>
            <p:spPr>
              <a:xfrm>
                <a:off x="4180320" y="2276640"/>
                <a:ext cx="4235400" cy="360"/>
              </a:xfrm>
              <a:prstGeom prst="line">
                <a:avLst/>
              </a:prstGeom>
              <a:ln w="508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512" name="Rectangle 48"/>
            <p:cNvSpPr/>
            <p:nvPr/>
          </p:nvSpPr>
          <p:spPr>
            <a:xfrm>
              <a:off x="4615560" y="2268720"/>
              <a:ext cx="48240" cy="10598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13" name="Text Box 63"/>
            <p:cNvSpPr/>
            <p:nvPr/>
          </p:nvSpPr>
          <p:spPr>
            <a:xfrm>
              <a:off x="4625640" y="2998800"/>
              <a:ext cx="391320" cy="36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Times New Roman"/>
                </a:rPr>
                <a:t>I</a:t>
              </a:r>
              <a:r>
                <a:rPr b="0" lang="de-DE" sz="1600" spc="-1" strike="noStrike" baseline="-25000">
                  <a:solidFill>
                    <a:schemeClr val="dk1"/>
                  </a:solidFill>
                  <a:latin typeface="Times New Roman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4" name="Rectangle 65"/>
            <p:cNvSpPr/>
            <p:nvPr/>
          </p:nvSpPr>
          <p:spPr>
            <a:xfrm>
              <a:off x="7867080" y="1959840"/>
              <a:ext cx="46800" cy="315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15" name="Rectangle 66"/>
            <p:cNvSpPr/>
            <p:nvPr/>
          </p:nvSpPr>
          <p:spPr>
            <a:xfrm>
              <a:off x="5022720" y="1959840"/>
              <a:ext cx="46800" cy="315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16" name="Text Box 67"/>
            <p:cNvSpPr/>
            <p:nvPr/>
          </p:nvSpPr>
          <p:spPr>
            <a:xfrm>
              <a:off x="4608360" y="1950840"/>
              <a:ext cx="5468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CF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7" name="Rectangle 68"/>
            <p:cNvSpPr/>
            <p:nvPr/>
          </p:nvSpPr>
          <p:spPr>
            <a:xfrm>
              <a:off x="5429880" y="1959840"/>
              <a:ext cx="46800" cy="315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18" name="Rectangle 70"/>
            <p:cNvSpPr/>
            <p:nvPr/>
          </p:nvSpPr>
          <p:spPr>
            <a:xfrm>
              <a:off x="5835960" y="1959840"/>
              <a:ext cx="46800" cy="315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19" name="Rectangle 72"/>
            <p:cNvSpPr/>
            <p:nvPr/>
          </p:nvSpPr>
          <p:spPr>
            <a:xfrm>
              <a:off x="6242040" y="1959840"/>
              <a:ext cx="46800" cy="315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20" name="Rectangle 74"/>
            <p:cNvSpPr/>
            <p:nvPr/>
          </p:nvSpPr>
          <p:spPr>
            <a:xfrm>
              <a:off x="6647760" y="1959840"/>
              <a:ext cx="46800" cy="315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21" name="Rectangle 76"/>
            <p:cNvSpPr/>
            <p:nvPr/>
          </p:nvSpPr>
          <p:spPr>
            <a:xfrm>
              <a:off x="7055280" y="1959840"/>
              <a:ext cx="46800" cy="315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22" name="Rectangle 78"/>
            <p:cNvSpPr/>
            <p:nvPr/>
          </p:nvSpPr>
          <p:spPr>
            <a:xfrm>
              <a:off x="7461000" y="1959840"/>
              <a:ext cx="46800" cy="315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cxnSp>
          <p:nvCxnSpPr>
            <p:cNvPr id="523" name="Straight Arrow Connector 36"/>
            <p:cNvCxnSpPr>
              <a:stCxn id="511" idx="0"/>
            </p:cNvCxnSpPr>
            <p:nvPr/>
          </p:nvCxnSpPr>
          <p:spPr>
            <a:xfrm flipH="1" flipV="1">
              <a:off x="4186440" y="1424880"/>
              <a:ext cx="2111760" cy="852120"/>
            </a:xfrm>
            <a:prstGeom prst="straightConnector1">
              <a:avLst/>
            </a:prstGeom>
            <a:ln w="44450">
              <a:solidFill>
                <a:srgbClr val="000000"/>
              </a:solidFill>
              <a:round/>
              <a:tailEnd len="med" type="triangle" w="med"/>
            </a:ln>
          </p:spPr>
        </p:cxnSp>
        <p:sp>
          <p:nvSpPr>
            <p:cNvPr id="524" name="Text Box 67"/>
            <p:cNvSpPr/>
            <p:nvPr/>
          </p:nvSpPr>
          <p:spPr>
            <a:xfrm>
              <a:off x="6261840" y="1908000"/>
              <a:ext cx="4586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Times New Roman"/>
                </a:rPr>
                <a:t>…</a:t>
              </a:r>
              <a:r>
                <a:rPr b="0" i="1" lang="de-DE" sz="1600" spc="-1" strike="noStrike">
                  <a:solidFill>
                    <a:schemeClr val="dk1"/>
                  </a:solidFill>
                  <a:latin typeface="Times New Roman"/>
                </a:rPr>
                <a:t>..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5" name="Text Box 62"/>
            <p:cNvSpPr/>
            <p:nvPr/>
          </p:nvSpPr>
          <p:spPr>
            <a:xfrm>
              <a:off x="8358120" y="2291760"/>
              <a:ext cx="3283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6" name="Text Box 67"/>
            <p:cNvSpPr/>
            <p:nvPr/>
          </p:nvSpPr>
          <p:spPr>
            <a:xfrm>
              <a:off x="5025600" y="1943280"/>
              <a:ext cx="5468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CF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7" name="Text Box 67"/>
            <p:cNvSpPr/>
            <p:nvPr/>
          </p:nvSpPr>
          <p:spPr>
            <a:xfrm>
              <a:off x="5407200" y="1951920"/>
              <a:ext cx="5468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CF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8" name="Text Box 67"/>
            <p:cNvSpPr/>
            <p:nvPr/>
          </p:nvSpPr>
          <p:spPr>
            <a:xfrm>
              <a:off x="7412040" y="1928160"/>
              <a:ext cx="54684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CF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9" name="Group 135"/>
          <p:cNvGrpSpPr/>
          <p:nvPr/>
        </p:nvGrpSpPr>
        <p:grpSpPr>
          <a:xfrm>
            <a:off x="4221720" y="4060800"/>
            <a:ext cx="4505760" cy="1946520"/>
            <a:chOff x="4221720" y="4060800"/>
            <a:chExt cx="4505760" cy="1946520"/>
          </a:xfrm>
        </p:grpSpPr>
        <p:grpSp>
          <p:nvGrpSpPr>
            <p:cNvPr id="530" name="Group 95"/>
            <p:cNvGrpSpPr/>
            <p:nvPr/>
          </p:nvGrpSpPr>
          <p:grpSpPr>
            <a:xfrm>
              <a:off x="4240440" y="5001480"/>
              <a:ext cx="4217400" cy="403560"/>
              <a:chOff x="4240440" y="5001480"/>
              <a:chExt cx="4217400" cy="403560"/>
            </a:xfrm>
          </p:grpSpPr>
          <p:sp>
            <p:nvSpPr>
              <p:cNvPr id="531" name="Line 49"/>
              <p:cNvSpPr/>
              <p:nvPr/>
            </p:nvSpPr>
            <p:spPr>
              <a:xfrm>
                <a:off x="4721760" y="5001480"/>
                <a:ext cx="360" cy="14004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32" name="Line 50"/>
              <p:cNvSpPr/>
              <p:nvPr/>
            </p:nvSpPr>
            <p:spPr>
              <a:xfrm>
                <a:off x="5127120" y="5001480"/>
                <a:ext cx="360" cy="14004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33" name="Line 51"/>
              <p:cNvSpPr/>
              <p:nvPr/>
            </p:nvSpPr>
            <p:spPr>
              <a:xfrm>
                <a:off x="5531400" y="5001480"/>
                <a:ext cx="360" cy="14004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34" name="Line 52"/>
              <p:cNvSpPr/>
              <p:nvPr/>
            </p:nvSpPr>
            <p:spPr>
              <a:xfrm>
                <a:off x="5935680" y="5001480"/>
                <a:ext cx="360" cy="14004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35" name="Line 53"/>
              <p:cNvSpPr/>
              <p:nvPr/>
            </p:nvSpPr>
            <p:spPr>
              <a:xfrm>
                <a:off x="6339960" y="5001480"/>
                <a:ext cx="360" cy="14004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36" name="Line 54"/>
              <p:cNvSpPr/>
              <p:nvPr/>
            </p:nvSpPr>
            <p:spPr>
              <a:xfrm>
                <a:off x="6744240" y="5001480"/>
                <a:ext cx="360" cy="14004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37" name="Line 55"/>
              <p:cNvSpPr/>
              <p:nvPr/>
            </p:nvSpPr>
            <p:spPr>
              <a:xfrm>
                <a:off x="7148520" y="5001480"/>
                <a:ext cx="360" cy="14004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38" name="Line 56"/>
              <p:cNvSpPr/>
              <p:nvPr/>
            </p:nvSpPr>
            <p:spPr>
              <a:xfrm>
                <a:off x="7554240" y="5001480"/>
                <a:ext cx="360" cy="14004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39" name="Line 57"/>
              <p:cNvSpPr/>
              <p:nvPr/>
            </p:nvSpPr>
            <p:spPr>
              <a:xfrm>
                <a:off x="7958160" y="5001480"/>
                <a:ext cx="360" cy="14004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40" name="Text Box 58"/>
              <p:cNvSpPr/>
              <p:nvPr/>
            </p:nvSpPr>
            <p:spPr>
              <a:xfrm>
                <a:off x="4376160" y="5071680"/>
                <a:ext cx="23040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de-DE" sz="1600" spc="-1" strike="noStrike">
                    <a:solidFill>
                      <a:schemeClr val="dk1"/>
                    </a:solidFill>
                    <a:latin typeface="Arial"/>
                  </a:rPr>
                  <a:t>0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1" name="Text Box 59"/>
              <p:cNvSpPr/>
              <p:nvPr/>
            </p:nvSpPr>
            <p:spPr>
              <a:xfrm>
                <a:off x="4780440" y="5071680"/>
                <a:ext cx="23040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de-DE" sz="1600" spc="-1" strike="noStrike">
                    <a:solidFill>
                      <a:schemeClr val="dk1"/>
                    </a:solidFill>
                    <a:latin typeface="Arial"/>
                  </a:rPr>
                  <a:t>1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2" name="Text Box 60"/>
              <p:cNvSpPr/>
              <p:nvPr/>
            </p:nvSpPr>
            <p:spPr>
              <a:xfrm>
                <a:off x="5242320" y="5071680"/>
                <a:ext cx="23040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de-DE" sz="1600" spc="-1" strike="noStrike">
                    <a:solidFill>
                      <a:schemeClr val="dk1"/>
                    </a:solidFill>
                    <a:latin typeface="Arial"/>
                  </a:rPr>
                  <a:t>2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3" name="Text Box 61"/>
              <p:cNvSpPr/>
              <p:nvPr/>
            </p:nvSpPr>
            <p:spPr>
              <a:xfrm>
                <a:off x="5646600" y="5071680"/>
                <a:ext cx="23184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de-DE" sz="1600" spc="-1" strike="noStrike">
                    <a:solidFill>
                      <a:schemeClr val="dk1"/>
                    </a:solidFill>
                    <a:latin typeface="Arial"/>
                  </a:rPr>
                  <a:t>3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4" name="Text Box 62"/>
              <p:cNvSpPr/>
              <p:nvPr/>
            </p:nvSpPr>
            <p:spPr>
              <a:xfrm>
                <a:off x="7669080" y="5071680"/>
                <a:ext cx="32688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i="1" lang="de-DE" sz="1600" spc="-1" strike="noStrike">
                    <a:solidFill>
                      <a:schemeClr val="dk1"/>
                    </a:solidFill>
                    <a:latin typeface="Arial"/>
                  </a:rPr>
                  <a:t>T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5" name="Line 90"/>
              <p:cNvSpPr/>
              <p:nvPr/>
            </p:nvSpPr>
            <p:spPr>
              <a:xfrm>
                <a:off x="4240440" y="5053320"/>
                <a:ext cx="4217400" cy="360"/>
              </a:xfrm>
              <a:prstGeom prst="line">
                <a:avLst/>
              </a:prstGeom>
              <a:ln w="508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546" name="Rectangle 48"/>
            <p:cNvSpPr/>
            <p:nvPr/>
          </p:nvSpPr>
          <p:spPr>
            <a:xfrm>
              <a:off x="4673520" y="5046480"/>
              <a:ext cx="47880" cy="8740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47" name="Text Box 63"/>
            <p:cNvSpPr/>
            <p:nvPr/>
          </p:nvSpPr>
          <p:spPr>
            <a:xfrm>
              <a:off x="4683240" y="5640480"/>
              <a:ext cx="389520" cy="36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Times New Roman"/>
                </a:rPr>
                <a:t>I</a:t>
              </a:r>
              <a:r>
                <a:rPr b="0" lang="de-DE" sz="1600" spc="-1" strike="noStrike" baseline="-25000">
                  <a:solidFill>
                    <a:schemeClr val="dk1"/>
                  </a:solidFill>
                  <a:latin typeface="Times New Roman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8" name="Rectangle 65"/>
            <p:cNvSpPr/>
            <p:nvPr/>
          </p:nvSpPr>
          <p:spPr>
            <a:xfrm>
              <a:off x="7911720" y="4791600"/>
              <a:ext cx="46440" cy="25992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49" name="Rectangle 66"/>
            <p:cNvSpPr/>
            <p:nvPr/>
          </p:nvSpPr>
          <p:spPr>
            <a:xfrm>
              <a:off x="5079240" y="4791600"/>
              <a:ext cx="46440" cy="25992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50" name="Text Box 67"/>
            <p:cNvSpPr/>
            <p:nvPr/>
          </p:nvSpPr>
          <p:spPr>
            <a:xfrm>
              <a:off x="4666680" y="4784400"/>
              <a:ext cx="54468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CF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1" name="Rectangle 68"/>
            <p:cNvSpPr/>
            <p:nvPr/>
          </p:nvSpPr>
          <p:spPr>
            <a:xfrm>
              <a:off x="5484600" y="4791600"/>
              <a:ext cx="46440" cy="25992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52" name="Rectangle 70"/>
            <p:cNvSpPr/>
            <p:nvPr/>
          </p:nvSpPr>
          <p:spPr>
            <a:xfrm>
              <a:off x="5888880" y="4791600"/>
              <a:ext cx="46440" cy="25992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53" name="Rectangle 72"/>
            <p:cNvSpPr/>
            <p:nvPr/>
          </p:nvSpPr>
          <p:spPr>
            <a:xfrm>
              <a:off x="6293160" y="4791600"/>
              <a:ext cx="46440" cy="25992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54" name="Rectangle 74"/>
            <p:cNvSpPr/>
            <p:nvPr/>
          </p:nvSpPr>
          <p:spPr>
            <a:xfrm>
              <a:off x="6697440" y="4791600"/>
              <a:ext cx="46440" cy="25992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55" name="Rectangle 76"/>
            <p:cNvSpPr/>
            <p:nvPr/>
          </p:nvSpPr>
          <p:spPr>
            <a:xfrm>
              <a:off x="7103160" y="4791600"/>
              <a:ext cx="46440" cy="25992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56" name="Rectangle 78"/>
            <p:cNvSpPr/>
            <p:nvPr/>
          </p:nvSpPr>
          <p:spPr>
            <a:xfrm>
              <a:off x="7507440" y="4791600"/>
              <a:ext cx="46440" cy="25992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cxnSp>
          <p:nvCxnSpPr>
            <p:cNvPr id="557" name="Straight Arrow Connector 148"/>
            <p:cNvCxnSpPr>
              <a:stCxn id="545" idx="0"/>
            </p:cNvCxnSpPr>
            <p:nvPr/>
          </p:nvCxnSpPr>
          <p:spPr>
            <a:xfrm flipH="1" flipV="1">
              <a:off x="4246560" y="4350600"/>
              <a:ext cx="2102760" cy="703080"/>
            </a:xfrm>
            <a:prstGeom prst="straightConnector1">
              <a:avLst/>
            </a:prstGeom>
            <a:ln w="44450">
              <a:solidFill>
                <a:srgbClr val="000000"/>
              </a:solidFill>
              <a:round/>
              <a:tailEnd len="med" type="triangle" w="med"/>
            </a:ln>
          </p:spPr>
        </p:cxnSp>
        <p:sp>
          <p:nvSpPr>
            <p:cNvPr id="558" name="Text Box 67"/>
            <p:cNvSpPr/>
            <p:nvPr/>
          </p:nvSpPr>
          <p:spPr>
            <a:xfrm>
              <a:off x="6310800" y="4582800"/>
              <a:ext cx="45684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Times New Roman"/>
                </a:rPr>
                <a:t>…</a:t>
              </a:r>
              <a:r>
                <a:rPr b="0" i="1" lang="de-DE" sz="1600" spc="-1" strike="noStrike">
                  <a:solidFill>
                    <a:schemeClr val="dk1"/>
                  </a:solidFill>
                  <a:latin typeface="Times New Roman"/>
                </a:rPr>
                <a:t>..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9" name="Text Box 62"/>
            <p:cNvSpPr/>
            <p:nvPr/>
          </p:nvSpPr>
          <p:spPr>
            <a:xfrm>
              <a:off x="8400600" y="5065560"/>
              <a:ext cx="3268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0" name="Text Box 63"/>
            <p:cNvSpPr/>
            <p:nvPr/>
          </p:nvSpPr>
          <p:spPr>
            <a:xfrm>
              <a:off x="4221720" y="4060800"/>
              <a:ext cx="538920" cy="36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Times New Roman"/>
                </a:rPr>
                <a:t>K</a:t>
              </a:r>
              <a:r>
                <a:rPr b="0" lang="de-DE" sz="1600" spc="-1" strike="noStrike" baseline="-25000">
                  <a:solidFill>
                    <a:schemeClr val="dk1"/>
                  </a:solidFill>
                  <a:latin typeface="Times New Roman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61" name="Group 96"/>
            <p:cNvGrpSpPr/>
            <p:nvPr/>
          </p:nvGrpSpPr>
          <p:grpSpPr>
            <a:xfrm>
              <a:off x="4709160" y="4168800"/>
              <a:ext cx="3240360" cy="620280"/>
              <a:chOff x="4709160" y="4168800"/>
              <a:chExt cx="3240360" cy="620280"/>
            </a:xfrm>
          </p:grpSpPr>
          <p:sp>
            <p:nvSpPr>
              <p:cNvPr id="562" name="Freeform 82"/>
              <p:cNvSpPr/>
              <p:nvPr/>
            </p:nvSpPr>
            <p:spPr>
              <a:xfrm flipH="1">
                <a:off x="4708800" y="4168800"/>
                <a:ext cx="3240360" cy="620280"/>
              </a:xfrm>
              <a:custGeom>
                <a:avLst/>
                <a:gdLst>
                  <a:gd name="textAreaLeft" fmla="*/ -360 w 3240360"/>
                  <a:gd name="textAreaRight" fmla="*/ 3240360 w 3240360"/>
                  <a:gd name="textAreaTop" fmla="*/ 0 h 620280"/>
                  <a:gd name="textAreaBottom" fmla="*/ 620640 h 62028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63" name="Freeform 83"/>
              <p:cNvSpPr/>
              <p:nvPr/>
            </p:nvSpPr>
            <p:spPr>
              <a:xfrm flipH="1">
                <a:off x="4709520" y="4237920"/>
                <a:ext cx="2866320" cy="551160"/>
              </a:xfrm>
              <a:custGeom>
                <a:avLst/>
                <a:gdLst>
                  <a:gd name="textAreaLeft" fmla="*/ 360 w 2866320"/>
                  <a:gd name="textAreaRight" fmla="*/ 2867040 w 2866320"/>
                  <a:gd name="textAreaTop" fmla="*/ 0 h 551160"/>
                  <a:gd name="textAreaBottom" fmla="*/ 551520 h 55116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64" name="Freeform 84"/>
              <p:cNvSpPr/>
              <p:nvPr/>
            </p:nvSpPr>
            <p:spPr>
              <a:xfrm flipH="1">
                <a:off x="4709520" y="4307040"/>
                <a:ext cx="2430000" cy="482040"/>
              </a:xfrm>
              <a:custGeom>
                <a:avLst/>
                <a:gdLst>
                  <a:gd name="textAreaLeft" fmla="*/ 360 w 2430000"/>
                  <a:gd name="textAreaRight" fmla="*/ 2430720 w 2430000"/>
                  <a:gd name="textAreaTop" fmla="*/ 0 h 482040"/>
                  <a:gd name="textAreaBottom" fmla="*/ 482400 h 48204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65" name="Freeform 85"/>
              <p:cNvSpPr/>
              <p:nvPr/>
            </p:nvSpPr>
            <p:spPr>
              <a:xfrm flipH="1">
                <a:off x="4708800" y="4375440"/>
                <a:ext cx="1994040" cy="413640"/>
              </a:xfrm>
              <a:custGeom>
                <a:avLst/>
                <a:gdLst>
                  <a:gd name="textAreaLeft" fmla="*/ -360 w 1994040"/>
                  <a:gd name="textAreaRight" fmla="*/ 1994040 w 1994040"/>
                  <a:gd name="textAreaTop" fmla="*/ 0 h 413640"/>
                  <a:gd name="textAreaBottom" fmla="*/ 414000 h 41364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66" name="Freeform 86"/>
              <p:cNvSpPr/>
              <p:nvPr/>
            </p:nvSpPr>
            <p:spPr>
              <a:xfrm flipH="1">
                <a:off x="4708800" y="4444560"/>
                <a:ext cx="1600200" cy="344520"/>
              </a:xfrm>
              <a:custGeom>
                <a:avLst/>
                <a:gdLst>
                  <a:gd name="textAreaLeft" fmla="*/ -360 w 1600200"/>
                  <a:gd name="textAreaRight" fmla="*/ 1600200 w 1600200"/>
                  <a:gd name="textAreaTop" fmla="*/ 0 h 344520"/>
                  <a:gd name="textAreaBottom" fmla="*/ 344880 h 34452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67" name="Freeform 87"/>
              <p:cNvSpPr/>
              <p:nvPr/>
            </p:nvSpPr>
            <p:spPr>
              <a:xfrm flipH="1">
                <a:off x="4708800" y="4513680"/>
                <a:ext cx="1195560" cy="275400"/>
              </a:xfrm>
              <a:custGeom>
                <a:avLst/>
                <a:gdLst>
                  <a:gd name="textAreaLeft" fmla="*/ -360 w 1195560"/>
                  <a:gd name="textAreaRight" fmla="*/ 1195560 w 1195560"/>
                  <a:gd name="textAreaTop" fmla="*/ 0 h 275400"/>
                  <a:gd name="textAreaBottom" fmla="*/ 275760 h 27540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68" name="Freeform 88"/>
              <p:cNvSpPr/>
              <p:nvPr/>
            </p:nvSpPr>
            <p:spPr>
              <a:xfrm flipH="1">
                <a:off x="4709520" y="4582800"/>
                <a:ext cx="789840" cy="206280"/>
              </a:xfrm>
              <a:custGeom>
                <a:avLst/>
                <a:gdLst>
                  <a:gd name="textAreaLeft" fmla="*/ 360 w 789840"/>
                  <a:gd name="textAreaRight" fmla="*/ 790560 w 789840"/>
                  <a:gd name="textAreaTop" fmla="*/ 0 h 206280"/>
                  <a:gd name="textAreaBottom" fmla="*/ 206640 h 20628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569" name="Freeform 89"/>
              <p:cNvSpPr/>
              <p:nvPr/>
            </p:nvSpPr>
            <p:spPr>
              <a:xfrm flipH="1">
                <a:off x="4708800" y="4657320"/>
                <a:ext cx="384120" cy="131760"/>
              </a:xfrm>
              <a:custGeom>
                <a:avLst/>
                <a:gdLst>
                  <a:gd name="textAreaLeft" fmla="*/ -360 w 384120"/>
                  <a:gd name="textAreaRight" fmla="*/ 384120 w 384120"/>
                  <a:gd name="textAreaTop" fmla="*/ 0 h 131760"/>
                  <a:gd name="textAreaBottom" fmla="*/ 132120 h 13176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570" name="Text Box 67"/>
            <p:cNvSpPr/>
            <p:nvPr/>
          </p:nvSpPr>
          <p:spPr>
            <a:xfrm>
              <a:off x="5082120" y="4778280"/>
              <a:ext cx="54468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CF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1" name="Text Box 67"/>
            <p:cNvSpPr/>
            <p:nvPr/>
          </p:nvSpPr>
          <p:spPr>
            <a:xfrm>
              <a:off x="5461920" y="4785480"/>
              <a:ext cx="54468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CF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2" name="Text Box 67"/>
            <p:cNvSpPr/>
            <p:nvPr/>
          </p:nvSpPr>
          <p:spPr>
            <a:xfrm>
              <a:off x="7458480" y="4765680"/>
              <a:ext cx="54468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CF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3" name="Rectangle 48"/>
            <p:cNvSpPr/>
            <p:nvPr/>
          </p:nvSpPr>
          <p:spPr>
            <a:xfrm>
              <a:off x="4674960" y="4158360"/>
              <a:ext cx="47880" cy="8740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574" name="Rectangle 3"/>
          <p:cNvSpPr/>
          <p:nvPr/>
        </p:nvSpPr>
        <p:spPr>
          <a:xfrm>
            <a:off x="511560" y="1636560"/>
            <a:ext cx="3381480" cy="85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Ausgangssituation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Investition in Periode 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Positive Zahlungen in Perioden 1 bis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Rectangle 3"/>
          <p:cNvSpPr/>
          <p:nvPr/>
        </p:nvSpPr>
        <p:spPr>
          <a:xfrm>
            <a:off x="404640" y="4051080"/>
            <a:ext cx="3474360" cy="85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Kapitalwertmethode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alle Zahlung auf Periode 0 diskontieren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Summe ist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Kapitalwert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Wenn Kapitalwert &gt; 0, lohnt sich die Investition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yn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ap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ita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lw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77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78" name="Rectangle 3"/>
          <p:cNvSpPr/>
          <p:nvPr/>
        </p:nvSpPr>
        <p:spPr>
          <a:xfrm>
            <a:off x="816120" y="1750320"/>
            <a:ext cx="7870320" cy="22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Kapitalwert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(auch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Nettobarwert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oder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„Net Present Value“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 eines Projekts bildet sich aus der Summe der diskontierten Cashflows aller betroffenen Periode ebenso die Anfangsinvestition: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Rectangle 2"/>
          <p:cNvSpPr/>
          <p:nvPr/>
        </p:nvSpPr>
        <p:spPr>
          <a:xfrm>
            <a:off x="531360" y="2949480"/>
            <a:ext cx="4595400" cy="9576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Rectangle 3"/>
          <p:cNvSpPr/>
          <p:nvPr/>
        </p:nvSpPr>
        <p:spPr>
          <a:xfrm>
            <a:off x="5543280" y="2898720"/>
            <a:ext cx="3419640" cy="22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= Kapitalwert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4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= Erwarteter Cash-Flow in Periode </a:t>
            </a: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i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    = Kalkulationszins</a:t>
            </a:r>
            <a:br>
              <a:rPr sz="1400"/>
            </a:b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      = Kalkulatorische Projektlaufzeit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Rectangle 3"/>
          <p:cNvSpPr/>
          <p:nvPr/>
        </p:nvSpPr>
        <p:spPr>
          <a:xfrm>
            <a:off x="816120" y="4647960"/>
            <a:ext cx="7870320" cy="17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Ist der Kapitalwert positiv, so ist bei gegebenem Zinssatz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der Barwert der Einnahmen größer als der Barwert der Ausgaben.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Schlussfolgerung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Wenn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&gt; 0, lohnt sich die Investition.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Wenn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&lt; 0, lieber mit einer Rendite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woanders investieren.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Für Vergleiche zwischen Investitionen, ein höherer NPV ist vorteilhafter.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yn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ap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ita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lw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83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84" name="Rectangle 3"/>
          <p:cNvSpPr/>
          <p:nvPr/>
        </p:nvSpPr>
        <p:spPr>
          <a:xfrm>
            <a:off x="816120" y="1750320"/>
            <a:ext cx="7870320" cy="48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Investition ist absolut vorteilhaft, wenn Kapitalwert größer als null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Kapitalwert, NPV = 0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interner Zinsfuß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Kapitalwert, NPV &gt; 0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  Investor erhält sein eingesetztes Kapital zurück und eine Verzinsung der ausstehenden Beträge, die den Kalkulationszinssatz übersteigen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Kapitalwert, NPV &lt; 0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  Investition kann eine Verzinsung des eingesetzten Kapitals zum Kalkulationszinssatz nicht gewährleisten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Vergleich von Investitionsalternativen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sp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iel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P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lta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ik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86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87" name="Rectangle 3"/>
          <p:cNvSpPr/>
          <p:nvPr/>
        </p:nvSpPr>
        <p:spPr>
          <a:xfrm>
            <a:off x="816120" y="1750320"/>
            <a:ext cx="787032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 Unternehmen überlegt sich, ob es in eine Photovoltaik-Anlage auf dem Dach investiert. Die Kennzahlen: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8" name="Picture 1" descr=""/>
          <p:cNvPicPr/>
          <p:nvPr/>
        </p:nvPicPr>
        <p:blipFill>
          <a:blip r:embed="rId1"/>
          <a:stretch/>
        </p:blipFill>
        <p:spPr>
          <a:xfrm>
            <a:off x="4428000" y="2757600"/>
            <a:ext cx="4173480" cy="2477880"/>
          </a:xfrm>
          <a:prstGeom prst="rect">
            <a:avLst/>
          </a:prstGeom>
          <a:ln w="0">
            <a:noFill/>
          </a:ln>
        </p:spPr>
      </p:pic>
      <p:sp>
        <p:nvSpPr>
          <p:cNvPr id="589" name="Rectangle 3"/>
          <p:cNvSpPr/>
          <p:nvPr/>
        </p:nvSpPr>
        <p:spPr>
          <a:xfrm>
            <a:off x="731160" y="5402160"/>
            <a:ext cx="787032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Das Unternehmen kann sein Geld mit ähnlichem Risiko mit einer Rendite von 5% woanders anlegen.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Lohnt es sich in die Photovoltaik-Anlage zu investieren?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90" name="Table 11"/>
          <p:cNvGraphicFramePr/>
          <p:nvPr/>
        </p:nvGraphicFramePr>
        <p:xfrm>
          <a:off x="899640" y="2537640"/>
          <a:ext cx="3192480" cy="2778120"/>
        </p:xfrm>
        <a:graphic>
          <a:graphicData uri="http://schemas.openxmlformats.org/drawingml/2006/table">
            <a:tbl>
              <a:tblPr/>
              <a:tblGrid>
                <a:gridCol w="1945800"/>
                <a:gridCol w="1246680"/>
              </a:tblGrid>
              <a:tr h="3384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Größe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100 kW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Spezifische Investitionskosten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800 €/kW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Betriebskosten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20 €/kW/a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Einspeisetarif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0,1 €/kWh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Volllaststunden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1000 h/a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870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Dauer der Vergütung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 Jahre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p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P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92" name="Rectangle 3"/>
          <p:cNvSpPr/>
          <p:nvPr/>
        </p:nvSpPr>
        <p:spPr>
          <a:xfrm>
            <a:off x="816120" y="1750320"/>
            <a:ext cx="787032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Alle Cash-Flows (Kosten und Erlöse) in €: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93" name="Table 2"/>
          <p:cNvGraphicFramePr/>
          <p:nvPr/>
        </p:nvGraphicFramePr>
        <p:xfrm>
          <a:off x="899640" y="2205000"/>
          <a:ext cx="7296120" cy="2446560"/>
        </p:xfrm>
        <a:graphic>
          <a:graphicData uri="http://schemas.openxmlformats.org/drawingml/2006/table">
            <a:tbl>
              <a:tblPr/>
              <a:tblGrid>
                <a:gridCol w="2232000"/>
                <a:gridCol w="936000"/>
                <a:gridCol w="864000"/>
                <a:gridCol w="864000"/>
                <a:gridCol w="936000"/>
                <a:gridCol w="504000"/>
                <a:gridCol w="95976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Jahr 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1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2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3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…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T = 20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Investitionskosten </a:t>
                      </a:r>
                      <a:r>
                        <a:rPr b="1" i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I</a:t>
                      </a:r>
                      <a:r>
                        <a:rPr b="1" i="1" lang="de-DE" sz="16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Betriebskosten </a:t>
                      </a:r>
                      <a:r>
                        <a:rPr b="1" i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</a:t>
                      </a:r>
                      <a:r>
                        <a:rPr b="1" i="1" lang="de-DE" sz="16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Umsatzerlöse p</a:t>
                      </a:r>
                      <a:r>
                        <a:rPr b="1" i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Q</a:t>
                      </a:r>
                      <a:r>
                        <a:rPr b="1" i="1" lang="de-DE" sz="16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Cash-Flow </a:t>
                      </a:r>
                      <a:r>
                        <a:rPr b="1" i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CF</a:t>
                      </a:r>
                      <a:r>
                        <a:rPr b="1" i="1" lang="de-DE" sz="16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-80.000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8.000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925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Diskontierungsfaktor</a:t>
                      </a:r>
                      <a:endParaRPr b="0" lang="en-GB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1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2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3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4"/>
                      <a:stretch/>
                    </a:blip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6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blipFill rotWithShape="0">
                      <a:blip r:embed="rId5"/>
                      <a:stretch/>
                    </a:blipFill>
                  </a:tcPr>
                </a:tc>
              </a:tr>
            </a:tbl>
          </a:graphicData>
        </a:graphic>
      </p:graphicFrame>
      <p:sp>
        <p:nvSpPr>
          <p:cNvPr id="594" name="Rectangle 3"/>
          <p:cNvSpPr/>
          <p:nvPr/>
        </p:nvSpPr>
        <p:spPr>
          <a:xfrm>
            <a:off x="816120" y="4869000"/>
            <a:ext cx="7870320" cy="59832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sp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iel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P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lta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ik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96" name="Rectangle 3"/>
          <p:cNvSpPr/>
          <p:nvPr/>
        </p:nvSpPr>
        <p:spPr>
          <a:xfrm>
            <a:off x="841320" y="2133000"/>
            <a:ext cx="7870320" cy="5983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Rectangle 3"/>
          <p:cNvSpPr/>
          <p:nvPr/>
        </p:nvSpPr>
        <p:spPr>
          <a:xfrm>
            <a:off x="841320" y="3861000"/>
            <a:ext cx="787032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Schlussfolgerung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Es lohnt sich nicht mehr in die Photovoltaik-Anlage zu investieren.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nb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or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99" name="Rectangle 3"/>
          <p:cNvSpPr/>
          <p:nvPr/>
        </p:nvSpPr>
        <p:spPr>
          <a:xfrm>
            <a:off x="511560" y="1636560"/>
            <a:ext cx="8407800" cy="5983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Rectangle 4"/>
          <p:cNvSpPr/>
          <p:nvPr/>
        </p:nvSpPr>
        <p:spPr>
          <a:xfrm>
            <a:off x="531360" y="2949480"/>
            <a:ext cx="7856640" cy="9576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Rectangle 6"/>
          <p:cNvSpPr/>
          <p:nvPr/>
        </p:nvSpPr>
        <p:spPr>
          <a:xfrm>
            <a:off x="107640" y="4349520"/>
            <a:ext cx="4608000" cy="4132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Rectangle 7"/>
          <p:cNvSpPr/>
          <p:nvPr/>
        </p:nvSpPr>
        <p:spPr>
          <a:xfrm>
            <a:off x="4078440" y="4077000"/>
            <a:ext cx="4608000" cy="9576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Rectangle 9"/>
          <p:cNvSpPr/>
          <p:nvPr/>
        </p:nvSpPr>
        <p:spPr>
          <a:xfrm>
            <a:off x="874440" y="5373360"/>
            <a:ext cx="7812000" cy="99072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nb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or: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Fo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rm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el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05" name="Rectangle 3"/>
          <p:cNvSpPr/>
          <p:nvPr/>
        </p:nvSpPr>
        <p:spPr>
          <a:xfrm>
            <a:off x="511560" y="1636560"/>
            <a:ext cx="7012440" cy="47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Geometrische Reihe: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Rectangle 7"/>
          <p:cNvSpPr/>
          <p:nvPr/>
        </p:nvSpPr>
        <p:spPr>
          <a:xfrm>
            <a:off x="0" y="3573000"/>
            <a:ext cx="9143640" cy="3489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Rectangle 3"/>
          <p:cNvSpPr/>
          <p:nvPr/>
        </p:nvSpPr>
        <p:spPr>
          <a:xfrm>
            <a:off x="1908000" y="2074680"/>
            <a:ext cx="2329200" cy="9748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Rectangle 3"/>
          <p:cNvSpPr/>
          <p:nvPr/>
        </p:nvSpPr>
        <p:spPr>
          <a:xfrm>
            <a:off x="4500000" y="1793160"/>
            <a:ext cx="3312000" cy="21020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TextBox 1"/>
          <p:cNvSpPr/>
          <p:nvPr/>
        </p:nvSpPr>
        <p:spPr>
          <a:xfrm>
            <a:off x="511560" y="2982960"/>
            <a:ext cx="2403720" cy="61704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nb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or: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be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lle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611" name="Group 709"/>
          <p:cNvGrpSpPr/>
          <p:nvPr/>
        </p:nvGrpSpPr>
        <p:grpSpPr>
          <a:xfrm>
            <a:off x="1143000" y="1563840"/>
            <a:ext cx="7524720" cy="4809600"/>
            <a:chOff x="1143000" y="1563840"/>
            <a:chExt cx="7524720" cy="4809600"/>
          </a:xfrm>
        </p:grpSpPr>
        <p:sp>
          <p:nvSpPr>
            <p:cNvPr id="612" name="Rectangle 8"/>
            <p:cNvSpPr/>
            <p:nvPr/>
          </p:nvSpPr>
          <p:spPr>
            <a:xfrm>
              <a:off x="1276200" y="1806480"/>
              <a:ext cx="3729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Jahre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3" name="Rectangle 9"/>
            <p:cNvSpPr/>
            <p:nvPr/>
          </p:nvSpPr>
          <p:spPr>
            <a:xfrm>
              <a:off x="2122560" y="178272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4" name="Rectangle 10"/>
            <p:cNvSpPr/>
            <p:nvPr/>
          </p:nvSpPr>
          <p:spPr>
            <a:xfrm>
              <a:off x="2811600" y="178272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5" name="Rectangle 11"/>
            <p:cNvSpPr/>
            <p:nvPr/>
          </p:nvSpPr>
          <p:spPr>
            <a:xfrm>
              <a:off x="3502080" y="178272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6" name="Rectangle 12"/>
            <p:cNvSpPr/>
            <p:nvPr/>
          </p:nvSpPr>
          <p:spPr>
            <a:xfrm>
              <a:off x="4191120" y="178272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7" name="Rectangle 13"/>
            <p:cNvSpPr/>
            <p:nvPr/>
          </p:nvSpPr>
          <p:spPr>
            <a:xfrm>
              <a:off x="4879800" y="178272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8" name="Rectangle 14"/>
            <p:cNvSpPr/>
            <p:nvPr/>
          </p:nvSpPr>
          <p:spPr>
            <a:xfrm>
              <a:off x="5568840" y="178272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9" name="Rectangle 15"/>
            <p:cNvSpPr/>
            <p:nvPr/>
          </p:nvSpPr>
          <p:spPr>
            <a:xfrm>
              <a:off x="6257880" y="178272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0" name="Rectangle 16"/>
            <p:cNvSpPr/>
            <p:nvPr/>
          </p:nvSpPr>
          <p:spPr>
            <a:xfrm>
              <a:off x="6946920" y="178272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1" name="Rectangle 17"/>
            <p:cNvSpPr/>
            <p:nvPr/>
          </p:nvSpPr>
          <p:spPr>
            <a:xfrm>
              <a:off x="7635960" y="178272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2" name="Rectangle 18"/>
            <p:cNvSpPr/>
            <p:nvPr/>
          </p:nvSpPr>
          <p:spPr>
            <a:xfrm>
              <a:off x="8246520" y="1782720"/>
              <a:ext cx="2725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3" name="Rectangle 19"/>
            <p:cNvSpPr/>
            <p:nvPr/>
          </p:nvSpPr>
          <p:spPr>
            <a:xfrm>
              <a:off x="1424160" y="206532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4" name="Rectangle 20"/>
            <p:cNvSpPr/>
            <p:nvPr/>
          </p:nvSpPr>
          <p:spPr>
            <a:xfrm>
              <a:off x="2047320" y="2065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0.971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5" name="Rectangle 23"/>
            <p:cNvSpPr/>
            <p:nvPr/>
          </p:nvSpPr>
          <p:spPr>
            <a:xfrm>
              <a:off x="2736000" y="2065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0.966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6" name="Rectangle 26"/>
            <p:cNvSpPr/>
            <p:nvPr/>
          </p:nvSpPr>
          <p:spPr>
            <a:xfrm>
              <a:off x="3425040" y="2065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7" name="Rectangle 29"/>
            <p:cNvSpPr/>
            <p:nvPr/>
          </p:nvSpPr>
          <p:spPr>
            <a:xfrm>
              <a:off x="4114080" y="2065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8" name="Rectangle 32"/>
            <p:cNvSpPr/>
            <p:nvPr/>
          </p:nvSpPr>
          <p:spPr>
            <a:xfrm>
              <a:off x="4804560" y="2065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0.952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9" name="Rectangle 35"/>
            <p:cNvSpPr/>
            <p:nvPr/>
          </p:nvSpPr>
          <p:spPr>
            <a:xfrm>
              <a:off x="5493600" y="2065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0.943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0" name="Rectangle 38"/>
            <p:cNvSpPr/>
            <p:nvPr/>
          </p:nvSpPr>
          <p:spPr>
            <a:xfrm>
              <a:off x="6182640" y="2065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1" name="Rectangle 41"/>
            <p:cNvSpPr/>
            <p:nvPr/>
          </p:nvSpPr>
          <p:spPr>
            <a:xfrm>
              <a:off x="6871680" y="2065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0.926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2" name="Rectangle 44"/>
            <p:cNvSpPr/>
            <p:nvPr/>
          </p:nvSpPr>
          <p:spPr>
            <a:xfrm>
              <a:off x="7560720" y="2065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3" name="Rectangle 47"/>
            <p:cNvSpPr/>
            <p:nvPr/>
          </p:nvSpPr>
          <p:spPr>
            <a:xfrm>
              <a:off x="8249400" y="2065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0.909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4" name="Rectangle 50"/>
            <p:cNvSpPr/>
            <p:nvPr/>
          </p:nvSpPr>
          <p:spPr>
            <a:xfrm>
              <a:off x="1424160" y="225252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5" name="Rectangle 51"/>
            <p:cNvSpPr/>
            <p:nvPr/>
          </p:nvSpPr>
          <p:spPr>
            <a:xfrm>
              <a:off x="2047320" y="22525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1.913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6" name="Rectangle 54"/>
            <p:cNvSpPr/>
            <p:nvPr/>
          </p:nvSpPr>
          <p:spPr>
            <a:xfrm>
              <a:off x="2736000" y="22525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1.900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7" name="Rectangle 57"/>
            <p:cNvSpPr/>
            <p:nvPr/>
          </p:nvSpPr>
          <p:spPr>
            <a:xfrm>
              <a:off x="3425040" y="22525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8" name="Rectangle 60"/>
            <p:cNvSpPr/>
            <p:nvPr/>
          </p:nvSpPr>
          <p:spPr>
            <a:xfrm>
              <a:off x="4114080" y="22525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9" name="Rectangle 63"/>
            <p:cNvSpPr/>
            <p:nvPr/>
          </p:nvSpPr>
          <p:spPr>
            <a:xfrm>
              <a:off x="4804560" y="22525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0" name="Rectangle 66"/>
            <p:cNvSpPr/>
            <p:nvPr/>
          </p:nvSpPr>
          <p:spPr>
            <a:xfrm>
              <a:off x="5493600" y="22525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1" name="Rectangle 69"/>
            <p:cNvSpPr/>
            <p:nvPr/>
          </p:nvSpPr>
          <p:spPr>
            <a:xfrm>
              <a:off x="6182640" y="22525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1.808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2" name="Rectangle 72"/>
            <p:cNvSpPr/>
            <p:nvPr/>
          </p:nvSpPr>
          <p:spPr>
            <a:xfrm>
              <a:off x="6871680" y="22525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1.783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3" name="Rectangle 75"/>
            <p:cNvSpPr/>
            <p:nvPr/>
          </p:nvSpPr>
          <p:spPr>
            <a:xfrm>
              <a:off x="7560720" y="22525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1.759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4" name="Rectangle 78"/>
            <p:cNvSpPr/>
            <p:nvPr/>
          </p:nvSpPr>
          <p:spPr>
            <a:xfrm>
              <a:off x="8249400" y="22525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1.736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5" name="Rectangle 81"/>
            <p:cNvSpPr/>
            <p:nvPr/>
          </p:nvSpPr>
          <p:spPr>
            <a:xfrm>
              <a:off x="1424160" y="244008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6" name="Rectangle 82"/>
            <p:cNvSpPr/>
            <p:nvPr/>
          </p:nvSpPr>
          <p:spPr>
            <a:xfrm>
              <a:off x="2047320" y="2440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2.829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7" name="Rectangle 85"/>
            <p:cNvSpPr/>
            <p:nvPr/>
          </p:nvSpPr>
          <p:spPr>
            <a:xfrm>
              <a:off x="2736000" y="2440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2.802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8" name="Rectangle 88"/>
            <p:cNvSpPr/>
            <p:nvPr/>
          </p:nvSpPr>
          <p:spPr>
            <a:xfrm>
              <a:off x="3425040" y="2440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2.775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9" name="Rectangle 91"/>
            <p:cNvSpPr/>
            <p:nvPr/>
          </p:nvSpPr>
          <p:spPr>
            <a:xfrm>
              <a:off x="4114080" y="2440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2.749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0" name="Rectangle 94"/>
            <p:cNvSpPr/>
            <p:nvPr/>
          </p:nvSpPr>
          <p:spPr>
            <a:xfrm>
              <a:off x="4804560" y="2440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2.723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1" name="Rectangle 97"/>
            <p:cNvSpPr/>
            <p:nvPr/>
          </p:nvSpPr>
          <p:spPr>
            <a:xfrm>
              <a:off x="5493600" y="2440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2.673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2" name="Rectangle 100"/>
            <p:cNvSpPr/>
            <p:nvPr/>
          </p:nvSpPr>
          <p:spPr>
            <a:xfrm>
              <a:off x="6182640" y="2440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2.624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3" name="Rectangle 103"/>
            <p:cNvSpPr/>
            <p:nvPr/>
          </p:nvSpPr>
          <p:spPr>
            <a:xfrm>
              <a:off x="6871680" y="2440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2.577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4" name="Rectangle 106"/>
            <p:cNvSpPr/>
            <p:nvPr/>
          </p:nvSpPr>
          <p:spPr>
            <a:xfrm>
              <a:off x="7560720" y="2440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2.531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5" name="Rectangle 109"/>
            <p:cNvSpPr/>
            <p:nvPr/>
          </p:nvSpPr>
          <p:spPr>
            <a:xfrm>
              <a:off x="8249400" y="2440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2.487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6" name="Rectangle 112"/>
            <p:cNvSpPr/>
            <p:nvPr/>
          </p:nvSpPr>
          <p:spPr>
            <a:xfrm>
              <a:off x="1424160" y="262728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7" name="Rectangle 113"/>
            <p:cNvSpPr/>
            <p:nvPr/>
          </p:nvSpPr>
          <p:spPr>
            <a:xfrm>
              <a:off x="2047320" y="2627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3.717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8" name="Rectangle 116"/>
            <p:cNvSpPr/>
            <p:nvPr/>
          </p:nvSpPr>
          <p:spPr>
            <a:xfrm>
              <a:off x="2736000" y="2627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3.673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9" name="Rectangle 119"/>
            <p:cNvSpPr/>
            <p:nvPr/>
          </p:nvSpPr>
          <p:spPr>
            <a:xfrm>
              <a:off x="3425040" y="2627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3.630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0" name="Rectangle 122"/>
            <p:cNvSpPr/>
            <p:nvPr/>
          </p:nvSpPr>
          <p:spPr>
            <a:xfrm>
              <a:off x="4114080" y="2627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3.588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1" name="Rectangle 125"/>
            <p:cNvSpPr/>
            <p:nvPr/>
          </p:nvSpPr>
          <p:spPr>
            <a:xfrm>
              <a:off x="4804560" y="2627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3.546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2" name="Rectangle 128"/>
            <p:cNvSpPr/>
            <p:nvPr/>
          </p:nvSpPr>
          <p:spPr>
            <a:xfrm>
              <a:off x="5493600" y="2627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3.465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3" name="Rectangle 131"/>
            <p:cNvSpPr/>
            <p:nvPr/>
          </p:nvSpPr>
          <p:spPr>
            <a:xfrm>
              <a:off x="6182640" y="2627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3.387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4" name="Rectangle 134"/>
            <p:cNvSpPr/>
            <p:nvPr/>
          </p:nvSpPr>
          <p:spPr>
            <a:xfrm>
              <a:off x="6871680" y="2627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3.312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5" name="Rectangle 137"/>
            <p:cNvSpPr/>
            <p:nvPr/>
          </p:nvSpPr>
          <p:spPr>
            <a:xfrm>
              <a:off x="7560720" y="2627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3.240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6" name="Rectangle 140"/>
            <p:cNvSpPr/>
            <p:nvPr/>
          </p:nvSpPr>
          <p:spPr>
            <a:xfrm>
              <a:off x="8249400" y="2627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3.170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7" name="Rectangle 143"/>
            <p:cNvSpPr/>
            <p:nvPr/>
          </p:nvSpPr>
          <p:spPr>
            <a:xfrm>
              <a:off x="1424160" y="281448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8" name="Rectangle 144"/>
            <p:cNvSpPr/>
            <p:nvPr/>
          </p:nvSpPr>
          <p:spPr>
            <a:xfrm>
              <a:off x="2047320" y="28144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4.580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9" name="Rectangle 147"/>
            <p:cNvSpPr/>
            <p:nvPr/>
          </p:nvSpPr>
          <p:spPr>
            <a:xfrm>
              <a:off x="2736000" y="28144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4.515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0" name="Rectangle 150"/>
            <p:cNvSpPr/>
            <p:nvPr/>
          </p:nvSpPr>
          <p:spPr>
            <a:xfrm>
              <a:off x="3425040" y="28144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4.452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1" name="Rectangle 153"/>
            <p:cNvSpPr/>
            <p:nvPr/>
          </p:nvSpPr>
          <p:spPr>
            <a:xfrm>
              <a:off x="4114080" y="28144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4.390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2" name="Rectangle 156"/>
            <p:cNvSpPr/>
            <p:nvPr/>
          </p:nvSpPr>
          <p:spPr>
            <a:xfrm>
              <a:off x="4804560" y="28144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4.329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3" name="Rectangle 159"/>
            <p:cNvSpPr/>
            <p:nvPr/>
          </p:nvSpPr>
          <p:spPr>
            <a:xfrm>
              <a:off x="5493600" y="28144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4.212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4" name="Rectangle 162"/>
            <p:cNvSpPr/>
            <p:nvPr/>
          </p:nvSpPr>
          <p:spPr>
            <a:xfrm>
              <a:off x="6182640" y="28144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4.100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5" name="Rectangle 165"/>
            <p:cNvSpPr/>
            <p:nvPr/>
          </p:nvSpPr>
          <p:spPr>
            <a:xfrm>
              <a:off x="6871680" y="28144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3.993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6" name="Rectangle 168"/>
            <p:cNvSpPr/>
            <p:nvPr/>
          </p:nvSpPr>
          <p:spPr>
            <a:xfrm>
              <a:off x="7560720" y="28144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3.890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7" name="Rectangle 171"/>
            <p:cNvSpPr/>
            <p:nvPr/>
          </p:nvSpPr>
          <p:spPr>
            <a:xfrm>
              <a:off x="8249400" y="28144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3.791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Rectangle 174"/>
            <p:cNvSpPr/>
            <p:nvPr/>
          </p:nvSpPr>
          <p:spPr>
            <a:xfrm>
              <a:off x="1424160" y="307332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9" name="Rectangle 175"/>
            <p:cNvSpPr/>
            <p:nvPr/>
          </p:nvSpPr>
          <p:spPr>
            <a:xfrm>
              <a:off x="2047320" y="3073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5.417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Rectangle 178"/>
            <p:cNvSpPr/>
            <p:nvPr/>
          </p:nvSpPr>
          <p:spPr>
            <a:xfrm>
              <a:off x="2736000" y="3073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5.329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1" name="Rectangle 181"/>
            <p:cNvSpPr/>
            <p:nvPr/>
          </p:nvSpPr>
          <p:spPr>
            <a:xfrm>
              <a:off x="3425040" y="3073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5.242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2" name="Rectangle 184"/>
            <p:cNvSpPr/>
            <p:nvPr/>
          </p:nvSpPr>
          <p:spPr>
            <a:xfrm>
              <a:off x="4114080" y="3073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5.158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3" name="Rectangle 187"/>
            <p:cNvSpPr/>
            <p:nvPr/>
          </p:nvSpPr>
          <p:spPr>
            <a:xfrm>
              <a:off x="4804560" y="3073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5.076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4" name="Rectangle 190"/>
            <p:cNvSpPr/>
            <p:nvPr/>
          </p:nvSpPr>
          <p:spPr>
            <a:xfrm>
              <a:off x="5493600" y="3073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4.917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5" name="Rectangle 193"/>
            <p:cNvSpPr/>
            <p:nvPr/>
          </p:nvSpPr>
          <p:spPr>
            <a:xfrm>
              <a:off x="6182640" y="3073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4.767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6" name="Rectangle 196"/>
            <p:cNvSpPr/>
            <p:nvPr/>
          </p:nvSpPr>
          <p:spPr>
            <a:xfrm>
              <a:off x="6871680" y="3073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4.623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7" name="Rectangle 199"/>
            <p:cNvSpPr/>
            <p:nvPr/>
          </p:nvSpPr>
          <p:spPr>
            <a:xfrm>
              <a:off x="7560720" y="3073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4.486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8" name="Rectangle 202"/>
            <p:cNvSpPr/>
            <p:nvPr/>
          </p:nvSpPr>
          <p:spPr>
            <a:xfrm>
              <a:off x="8249400" y="3073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4.355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9" name="Rectangle 205"/>
            <p:cNvSpPr/>
            <p:nvPr/>
          </p:nvSpPr>
          <p:spPr>
            <a:xfrm>
              <a:off x="1424160" y="326088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0" name="Rectangle 206"/>
            <p:cNvSpPr/>
            <p:nvPr/>
          </p:nvSpPr>
          <p:spPr>
            <a:xfrm>
              <a:off x="2047320" y="3260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6.230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1" name="Rectangle 210"/>
            <p:cNvSpPr/>
            <p:nvPr/>
          </p:nvSpPr>
          <p:spPr>
            <a:xfrm>
              <a:off x="2738880" y="326088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6.115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Rectangle 213"/>
            <p:cNvSpPr/>
            <p:nvPr/>
          </p:nvSpPr>
          <p:spPr>
            <a:xfrm>
              <a:off x="3425040" y="3260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6.002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3" name="Rectangle 216"/>
            <p:cNvSpPr/>
            <p:nvPr/>
          </p:nvSpPr>
          <p:spPr>
            <a:xfrm>
              <a:off x="4114080" y="3260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5.893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4" name="Rectangle 219"/>
            <p:cNvSpPr/>
            <p:nvPr/>
          </p:nvSpPr>
          <p:spPr>
            <a:xfrm>
              <a:off x="4804560" y="3260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5.786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5" name="Rectangle 222"/>
            <p:cNvSpPr/>
            <p:nvPr/>
          </p:nvSpPr>
          <p:spPr>
            <a:xfrm>
              <a:off x="5493600" y="3260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5.582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6" name="Rectangle 225"/>
            <p:cNvSpPr/>
            <p:nvPr/>
          </p:nvSpPr>
          <p:spPr>
            <a:xfrm>
              <a:off x="6182640" y="3260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5.389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7" name="Rectangle 228"/>
            <p:cNvSpPr/>
            <p:nvPr/>
          </p:nvSpPr>
          <p:spPr>
            <a:xfrm>
              <a:off x="6871680" y="3260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5.206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8" name="Rectangle 231"/>
            <p:cNvSpPr/>
            <p:nvPr/>
          </p:nvSpPr>
          <p:spPr>
            <a:xfrm>
              <a:off x="7560720" y="3260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5.033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9" name="Rectangle 234"/>
            <p:cNvSpPr/>
            <p:nvPr/>
          </p:nvSpPr>
          <p:spPr>
            <a:xfrm>
              <a:off x="8249400" y="3260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4.868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0" name="Rectangle 237"/>
            <p:cNvSpPr/>
            <p:nvPr/>
          </p:nvSpPr>
          <p:spPr>
            <a:xfrm>
              <a:off x="1424160" y="344808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1" name="Rectangle 238"/>
            <p:cNvSpPr/>
            <p:nvPr/>
          </p:nvSpPr>
          <p:spPr>
            <a:xfrm>
              <a:off x="2047320" y="3448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7.020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2" name="Rectangle 241"/>
            <p:cNvSpPr/>
            <p:nvPr/>
          </p:nvSpPr>
          <p:spPr>
            <a:xfrm>
              <a:off x="2736000" y="3448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6.874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3" name="Rectangle 244"/>
            <p:cNvSpPr/>
            <p:nvPr/>
          </p:nvSpPr>
          <p:spPr>
            <a:xfrm>
              <a:off x="3425040" y="3448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6.733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4" name="Rectangle 247"/>
            <p:cNvSpPr/>
            <p:nvPr/>
          </p:nvSpPr>
          <p:spPr>
            <a:xfrm>
              <a:off x="4114080" y="3448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6.596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5" name="Rectangle 250"/>
            <p:cNvSpPr/>
            <p:nvPr/>
          </p:nvSpPr>
          <p:spPr>
            <a:xfrm>
              <a:off x="4804560" y="3448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6.463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6" name="Rectangle 253"/>
            <p:cNvSpPr/>
            <p:nvPr/>
          </p:nvSpPr>
          <p:spPr>
            <a:xfrm>
              <a:off x="5493600" y="3448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6.210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7" name="Rectangle 256"/>
            <p:cNvSpPr/>
            <p:nvPr/>
          </p:nvSpPr>
          <p:spPr>
            <a:xfrm>
              <a:off x="6182640" y="3448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5.971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8" name="Rectangle 259"/>
            <p:cNvSpPr/>
            <p:nvPr/>
          </p:nvSpPr>
          <p:spPr>
            <a:xfrm>
              <a:off x="6871680" y="3448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5.747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9" name="Rectangle 262"/>
            <p:cNvSpPr/>
            <p:nvPr/>
          </p:nvSpPr>
          <p:spPr>
            <a:xfrm>
              <a:off x="7560720" y="3448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5.535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0" name="Rectangle 265"/>
            <p:cNvSpPr/>
            <p:nvPr/>
          </p:nvSpPr>
          <p:spPr>
            <a:xfrm>
              <a:off x="8249400" y="3448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5.335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Rectangle 268"/>
            <p:cNvSpPr/>
            <p:nvPr/>
          </p:nvSpPr>
          <p:spPr>
            <a:xfrm>
              <a:off x="1424160" y="363528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2" name="Rectangle 269"/>
            <p:cNvSpPr/>
            <p:nvPr/>
          </p:nvSpPr>
          <p:spPr>
            <a:xfrm>
              <a:off x="2047320" y="3635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7.786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3" name="Rectangle 272"/>
            <p:cNvSpPr/>
            <p:nvPr/>
          </p:nvSpPr>
          <p:spPr>
            <a:xfrm>
              <a:off x="2736000" y="3635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7.608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4" name="Rectangle 275"/>
            <p:cNvSpPr/>
            <p:nvPr/>
          </p:nvSpPr>
          <p:spPr>
            <a:xfrm>
              <a:off x="3425040" y="3635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7.435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5" name="Rectangle 278"/>
            <p:cNvSpPr/>
            <p:nvPr/>
          </p:nvSpPr>
          <p:spPr>
            <a:xfrm>
              <a:off x="4114080" y="3635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7.269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6" name="Rectangle 281"/>
            <p:cNvSpPr/>
            <p:nvPr/>
          </p:nvSpPr>
          <p:spPr>
            <a:xfrm>
              <a:off x="4804560" y="3635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7" name="Rectangle 284"/>
            <p:cNvSpPr/>
            <p:nvPr/>
          </p:nvSpPr>
          <p:spPr>
            <a:xfrm>
              <a:off x="5493600" y="3635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6.802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8" name="Rectangle 287"/>
            <p:cNvSpPr/>
            <p:nvPr/>
          </p:nvSpPr>
          <p:spPr>
            <a:xfrm>
              <a:off x="6182640" y="3635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6.515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9" name="Rectangle 290"/>
            <p:cNvSpPr/>
            <p:nvPr/>
          </p:nvSpPr>
          <p:spPr>
            <a:xfrm>
              <a:off x="6871680" y="3635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6.247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0" name="Rectangle 293"/>
            <p:cNvSpPr/>
            <p:nvPr/>
          </p:nvSpPr>
          <p:spPr>
            <a:xfrm>
              <a:off x="7560720" y="3635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5.995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1" name="Rectangle 296"/>
            <p:cNvSpPr/>
            <p:nvPr/>
          </p:nvSpPr>
          <p:spPr>
            <a:xfrm>
              <a:off x="8249400" y="3635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5.759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2" name="Rectangle 299"/>
            <p:cNvSpPr/>
            <p:nvPr/>
          </p:nvSpPr>
          <p:spPr>
            <a:xfrm>
              <a:off x="1386000" y="382284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3" name="Rectangle 300"/>
            <p:cNvSpPr/>
            <p:nvPr/>
          </p:nvSpPr>
          <p:spPr>
            <a:xfrm>
              <a:off x="2047320" y="3822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8.530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4" name="Rectangle 303"/>
            <p:cNvSpPr/>
            <p:nvPr/>
          </p:nvSpPr>
          <p:spPr>
            <a:xfrm>
              <a:off x="2736000" y="3822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8.317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5" name="Rectangle 306"/>
            <p:cNvSpPr/>
            <p:nvPr/>
          </p:nvSpPr>
          <p:spPr>
            <a:xfrm>
              <a:off x="3431880" y="3822840"/>
              <a:ext cx="3362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8.111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6" name="Rectangle 309"/>
            <p:cNvSpPr/>
            <p:nvPr/>
          </p:nvSpPr>
          <p:spPr>
            <a:xfrm>
              <a:off x="4114080" y="3822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7.913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7" name="Rectangle 312"/>
            <p:cNvSpPr/>
            <p:nvPr/>
          </p:nvSpPr>
          <p:spPr>
            <a:xfrm>
              <a:off x="4804560" y="3822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7.722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8" name="Rectangle 315"/>
            <p:cNvSpPr/>
            <p:nvPr/>
          </p:nvSpPr>
          <p:spPr>
            <a:xfrm>
              <a:off x="5493600" y="3822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7.360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9" name="Rectangle 318"/>
            <p:cNvSpPr/>
            <p:nvPr/>
          </p:nvSpPr>
          <p:spPr>
            <a:xfrm>
              <a:off x="6182640" y="3822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7.024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0" name="Rectangle 321"/>
            <p:cNvSpPr/>
            <p:nvPr/>
          </p:nvSpPr>
          <p:spPr>
            <a:xfrm>
              <a:off x="6871680" y="3822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6.710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1" name="Rectangle 324"/>
            <p:cNvSpPr/>
            <p:nvPr/>
          </p:nvSpPr>
          <p:spPr>
            <a:xfrm>
              <a:off x="7560720" y="3822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6.418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2" name="Rectangle 327"/>
            <p:cNvSpPr/>
            <p:nvPr/>
          </p:nvSpPr>
          <p:spPr>
            <a:xfrm>
              <a:off x="8249400" y="3822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6.145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3" name="Rectangle 330"/>
            <p:cNvSpPr/>
            <p:nvPr/>
          </p:nvSpPr>
          <p:spPr>
            <a:xfrm>
              <a:off x="1388880" y="4081320"/>
              <a:ext cx="149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4" name="Rectangle 331"/>
            <p:cNvSpPr/>
            <p:nvPr/>
          </p:nvSpPr>
          <p:spPr>
            <a:xfrm>
              <a:off x="2047320" y="4081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9.253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5" name="Rectangle 334"/>
            <p:cNvSpPr/>
            <p:nvPr/>
          </p:nvSpPr>
          <p:spPr>
            <a:xfrm>
              <a:off x="2736000" y="4081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9.002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6" name="Rectangle 337"/>
            <p:cNvSpPr/>
            <p:nvPr/>
          </p:nvSpPr>
          <p:spPr>
            <a:xfrm>
              <a:off x="3425040" y="4081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8.760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" name="Rectangle 340"/>
            <p:cNvSpPr/>
            <p:nvPr/>
          </p:nvSpPr>
          <p:spPr>
            <a:xfrm>
              <a:off x="4114080" y="4081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8.529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8" name="Rectangle 343"/>
            <p:cNvSpPr/>
            <p:nvPr/>
          </p:nvSpPr>
          <p:spPr>
            <a:xfrm>
              <a:off x="4804560" y="4081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8.306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9" name="Rectangle 346"/>
            <p:cNvSpPr/>
            <p:nvPr/>
          </p:nvSpPr>
          <p:spPr>
            <a:xfrm>
              <a:off x="5493600" y="4081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7.887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0" name="Rectangle 349"/>
            <p:cNvSpPr/>
            <p:nvPr/>
          </p:nvSpPr>
          <p:spPr>
            <a:xfrm>
              <a:off x="6182640" y="4081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7.499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1" name="Rectangle 352"/>
            <p:cNvSpPr/>
            <p:nvPr/>
          </p:nvSpPr>
          <p:spPr>
            <a:xfrm>
              <a:off x="6871680" y="4081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7.139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2" name="Rectangle 355"/>
            <p:cNvSpPr/>
            <p:nvPr/>
          </p:nvSpPr>
          <p:spPr>
            <a:xfrm>
              <a:off x="7560720" y="4081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6.805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3" name="Rectangle 358"/>
            <p:cNvSpPr/>
            <p:nvPr/>
          </p:nvSpPr>
          <p:spPr>
            <a:xfrm>
              <a:off x="8249400" y="40813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6.495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4" name="Rectangle 361"/>
            <p:cNvSpPr/>
            <p:nvPr/>
          </p:nvSpPr>
          <p:spPr>
            <a:xfrm>
              <a:off x="1386000" y="426888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5" name="Rectangle 362"/>
            <p:cNvSpPr/>
            <p:nvPr/>
          </p:nvSpPr>
          <p:spPr>
            <a:xfrm>
              <a:off x="2047320" y="4268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9.954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6" name="Rectangle 365"/>
            <p:cNvSpPr/>
            <p:nvPr/>
          </p:nvSpPr>
          <p:spPr>
            <a:xfrm>
              <a:off x="2736000" y="4268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9.663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7" name="Rectangle 368"/>
            <p:cNvSpPr/>
            <p:nvPr/>
          </p:nvSpPr>
          <p:spPr>
            <a:xfrm>
              <a:off x="3425040" y="4268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9.385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8" name="Rectangle 371"/>
            <p:cNvSpPr/>
            <p:nvPr/>
          </p:nvSpPr>
          <p:spPr>
            <a:xfrm>
              <a:off x="4116960" y="426888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9.119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9" name="Rectangle 374"/>
            <p:cNvSpPr/>
            <p:nvPr/>
          </p:nvSpPr>
          <p:spPr>
            <a:xfrm>
              <a:off x="4804560" y="4268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8.863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0" name="Rectangle 377"/>
            <p:cNvSpPr/>
            <p:nvPr/>
          </p:nvSpPr>
          <p:spPr>
            <a:xfrm>
              <a:off x="5493600" y="4268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8.384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1" name="Rectangle 380"/>
            <p:cNvSpPr/>
            <p:nvPr/>
          </p:nvSpPr>
          <p:spPr>
            <a:xfrm>
              <a:off x="6182640" y="4268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7.943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2" name="Rectangle 383"/>
            <p:cNvSpPr/>
            <p:nvPr/>
          </p:nvSpPr>
          <p:spPr>
            <a:xfrm>
              <a:off x="6871680" y="4268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7.536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3" name="Rectangle 386"/>
            <p:cNvSpPr/>
            <p:nvPr/>
          </p:nvSpPr>
          <p:spPr>
            <a:xfrm>
              <a:off x="7560720" y="4268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7.161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4" name="Rectangle 389"/>
            <p:cNvSpPr/>
            <p:nvPr/>
          </p:nvSpPr>
          <p:spPr>
            <a:xfrm>
              <a:off x="8249400" y="4268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6.814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5" name="Rectangle 392"/>
            <p:cNvSpPr/>
            <p:nvPr/>
          </p:nvSpPr>
          <p:spPr>
            <a:xfrm>
              <a:off x="1386000" y="445608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6" name="Rectangle 393"/>
            <p:cNvSpPr/>
            <p:nvPr/>
          </p:nvSpPr>
          <p:spPr>
            <a:xfrm>
              <a:off x="1969200" y="44560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10.635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7" name="Rectangle 396"/>
            <p:cNvSpPr/>
            <p:nvPr/>
          </p:nvSpPr>
          <p:spPr>
            <a:xfrm>
              <a:off x="2658240" y="44560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10.303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8" name="Rectangle 399"/>
            <p:cNvSpPr/>
            <p:nvPr/>
          </p:nvSpPr>
          <p:spPr>
            <a:xfrm>
              <a:off x="3425040" y="4456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9.986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9" name="Rectangle 402"/>
            <p:cNvSpPr/>
            <p:nvPr/>
          </p:nvSpPr>
          <p:spPr>
            <a:xfrm>
              <a:off x="4114080" y="4456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9.683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0" name="Rectangle 405"/>
            <p:cNvSpPr/>
            <p:nvPr/>
          </p:nvSpPr>
          <p:spPr>
            <a:xfrm>
              <a:off x="4804560" y="4456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9.394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1" name="Rectangle 408"/>
            <p:cNvSpPr/>
            <p:nvPr/>
          </p:nvSpPr>
          <p:spPr>
            <a:xfrm>
              <a:off x="5493600" y="4456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8.853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2" name="Rectangle 412"/>
            <p:cNvSpPr/>
            <p:nvPr/>
          </p:nvSpPr>
          <p:spPr>
            <a:xfrm>
              <a:off x="6182640" y="4456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8.358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3" name="Rectangle 415"/>
            <p:cNvSpPr/>
            <p:nvPr/>
          </p:nvSpPr>
          <p:spPr>
            <a:xfrm>
              <a:off x="6871680" y="4456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7.904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4" name="Rectangle 418"/>
            <p:cNvSpPr/>
            <p:nvPr/>
          </p:nvSpPr>
          <p:spPr>
            <a:xfrm>
              <a:off x="7560720" y="4456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7.487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5" name="Rectangle 421"/>
            <p:cNvSpPr/>
            <p:nvPr/>
          </p:nvSpPr>
          <p:spPr>
            <a:xfrm>
              <a:off x="8249400" y="4456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7.103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6" name="Rectangle 424"/>
            <p:cNvSpPr/>
            <p:nvPr/>
          </p:nvSpPr>
          <p:spPr>
            <a:xfrm>
              <a:off x="1386000" y="464328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7" name="Rectangle 425"/>
            <p:cNvSpPr/>
            <p:nvPr/>
          </p:nvSpPr>
          <p:spPr>
            <a:xfrm>
              <a:off x="1972440" y="4643280"/>
              <a:ext cx="4215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11.296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8" name="Rectangle 428"/>
            <p:cNvSpPr/>
            <p:nvPr/>
          </p:nvSpPr>
          <p:spPr>
            <a:xfrm>
              <a:off x="2658240" y="46432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10.921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9" name="Rectangle 431"/>
            <p:cNvSpPr/>
            <p:nvPr/>
          </p:nvSpPr>
          <p:spPr>
            <a:xfrm>
              <a:off x="3347280" y="46432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10.563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0" name="Rectangle 434"/>
            <p:cNvSpPr/>
            <p:nvPr/>
          </p:nvSpPr>
          <p:spPr>
            <a:xfrm>
              <a:off x="4036320" y="46432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10.223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1" name="Rectangle 437"/>
            <p:cNvSpPr/>
            <p:nvPr/>
          </p:nvSpPr>
          <p:spPr>
            <a:xfrm>
              <a:off x="4804560" y="4643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9.899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2" name="Rectangle 440"/>
            <p:cNvSpPr/>
            <p:nvPr/>
          </p:nvSpPr>
          <p:spPr>
            <a:xfrm>
              <a:off x="5493600" y="4643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9.295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3" name="Rectangle 443"/>
            <p:cNvSpPr/>
            <p:nvPr/>
          </p:nvSpPr>
          <p:spPr>
            <a:xfrm>
              <a:off x="6182640" y="4643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8.745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4" name="Rectangle 446"/>
            <p:cNvSpPr/>
            <p:nvPr/>
          </p:nvSpPr>
          <p:spPr>
            <a:xfrm>
              <a:off x="6871680" y="4643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8.244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5" name="Rectangle 449"/>
            <p:cNvSpPr/>
            <p:nvPr/>
          </p:nvSpPr>
          <p:spPr>
            <a:xfrm>
              <a:off x="7560720" y="4643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7.786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6" name="Rectangle 452"/>
            <p:cNvSpPr/>
            <p:nvPr/>
          </p:nvSpPr>
          <p:spPr>
            <a:xfrm>
              <a:off x="8249400" y="46432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7.367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7" name="Rectangle 455"/>
            <p:cNvSpPr/>
            <p:nvPr/>
          </p:nvSpPr>
          <p:spPr>
            <a:xfrm>
              <a:off x="1386000" y="483084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8" name="Rectangle 456"/>
            <p:cNvSpPr/>
            <p:nvPr/>
          </p:nvSpPr>
          <p:spPr>
            <a:xfrm>
              <a:off x="1972440" y="4830840"/>
              <a:ext cx="4215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11.938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9" name="Rectangle 459"/>
            <p:cNvSpPr/>
            <p:nvPr/>
          </p:nvSpPr>
          <p:spPr>
            <a:xfrm>
              <a:off x="2661480" y="4830840"/>
              <a:ext cx="4215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11.517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0" name="Rectangle 462"/>
            <p:cNvSpPr/>
            <p:nvPr/>
          </p:nvSpPr>
          <p:spPr>
            <a:xfrm>
              <a:off x="3354120" y="4830840"/>
              <a:ext cx="4140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11.118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1" name="Rectangle 465"/>
            <p:cNvSpPr/>
            <p:nvPr/>
          </p:nvSpPr>
          <p:spPr>
            <a:xfrm>
              <a:off x="4036320" y="483084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10.740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2" name="Rectangle 468"/>
            <p:cNvSpPr/>
            <p:nvPr/>
          </p:nvSpPr>
          <p:spPr>
            <a:xfrm>
              <a:off x="4725360" y="483084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10.380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3" name="Rectangle 471"/>
            <p:cNvSpPr/>
            <p:nvPr/>
          </p:nvSpPr>
          <p:spPr>
            <a:xfrm>
              <a:off x="5493600" y="4830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9.712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4" name="Rectangle 474"/>
            <p:cNvSpPr/>
            <p:nvPr/>
          </p:nvSpPr>
          <p:spPr>
            <a:xfrm>
              <a:off x="6182640" y="4830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5" name="Rectangle 477"/>
            <p:cNvSpPr/>
            <p:nvPr/>
          </p:nvSpPr>
          <p:spPr>
            <a:xfrm>
              <a:off x="6871680" y="4830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8.559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6" name="Rectangle 480"/>
            <p:cNvSpPr/>
            <p:nvPr/>
          </p:nvSpPr>
          <p:spPr>
            <a:xfrm>
              <a:off x="7560720" y="4830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8.061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7" name="Rectangle 483"/>
            <p:cNvSpPr/>
            <p:nvPr/>
          </p:nvSpPr>
          <p:spPr>
            <a:xfrm>
              <a:off x="8249400" y="4830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7.606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" name="Rectangle 486"/>
            <p:cNvSpPr/>
            <p:nvPr/>
          </p:nvSpPr>
          <p:spPr>
            <a:xfrm>
              <a:off x="1386000" y="501804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9" name="Rectangle 487"/>
            <p:cNvSpPr/>
            <p:nvPr/>
          </p:nvSpPr>
          <p:spPr>
            <a:xfrm>
              <a:off x="1969200" y="501804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14.877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0" name="Rectangle 490"/>
            <p:cNvSpPr/>
            <p:nvPr/>
          </p:nvSpPr>
          <p:spPr>
            <a:xfrm>
              <a:off x="2658240" y="501804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14.212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1" name="Rectangle 493"/>
            <p:cNvSpPr/>
            <p:nvPr/>
          </p:nvSpPr>
          <p:spPr>
            <a:xfrm>
              <a:off x="3347280" y="501804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13.590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2" name="Rectangle 496"/>
            <p:cNvSpPr/>
            <p:nvPr/>
          </p:nvSpPr>
          <p:spPr>
            <a:xfrm>
              <a:off x="4036320" y="501804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13.008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3" name="Rectangle 499"/>
            <p:cNvSpPr/>
            <p:nvPr/>
          </p:nvSpPr>
          <p:spPr>
            <a:xfrm>
              <a:off x="4725360" y="501804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12.462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4" name="Rectangle 502"/>
            <p:cNvSpPr/>
            <p:nvPr/>
          </p:nvSpPr>
          <p:spPr>
            <a:xfrm>
              <a:off x="5417640" y="5018040"/>
              <a:ext cx="4215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11.470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5" name="Rectangle 505"/>
            <p:cNvSpPr/>
            <p:nvPr/>
          </p:nvSpPr>
          <p:spPr>
            <a:xfrm>
              <a:off x="6103080" y="501804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10.594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6" name="Rectangle 508"/>
            <p:cNvSpPr/>
            <p:nvPr/>
          </p:nvSpPr>
          <p:spPr>
            <a:xfrm>
              <a:off x="6871680" y="5018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9.818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7" name="Rectangle 511"/>
            <p:cNvSpPr/>
            <p:nvPr/>
          </p:nvSpPr>
          <p:spPr>
            <a:xfrm>
              <a:off x="7560720" y="5018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9.129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8" name="Rectangle 514"/>
            <p:cNvSpPr/>
            <p:nvPr/>
          </p:nvSpPr>
          <p:spPr>
            <a:xfrm>
              <a:off x="8249400" y="5018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8.514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9" name="Rectangle 517"/>
            <p:cNvSpPr/>
            <p:nvPr/>
          </p:nvSpPr>
          <p:spPr>
            <a:xfrm>
              <a:off x="1386000" y="526896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0" name="Rectangle 518"/>
            <p:cNvSpPr/>
            <p:nvPr/>
          </p:nvSpPr>
          <p:spPr>
            <a:xfrm>
              <a:off x="1969200" y="52689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17.413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1" name="Rectangle 521"/>
            <p:cNvSpPr/>
            <p:nvPr/>
          </p:nvSpPr>
          <p:spPr>
            <a:xfrm>
              <a:off x="2658240" y="52689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16.482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2" name="Rectangle 524"/>
            <p:cNvSpPr/>
            <p:nvPr/>
          </p:nvSpPr>
          <p:spPr>
            <a:xfrm>
              <a:off x="3347280" y="52689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15.622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3" name="Rectangle 527"/>
            <p:cNvSpPr/>
            <p:nvPr/>
          </p:nvSpPr>
          <p:spPr>
            <a:xfrm>
              <a:off x="4036320" y="52689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14.828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4" name="Rectangle 530"/>
            <p:cNvSpPr/>
            <p:nvPr/>
          </p:nvSpPr>
          <p:spPr>
            <a:xfrm>
              <a:off x="4725360" y="52689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14.094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5" name="Rectangle 533"/>
            <p:cNvSpPr/>
            <p:nvPr/>
          </p:nvSpPr>
          <p:spPr>
            <a:xfrm>
              <a:off x="5414400" y="52689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12.783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6" name="Rectangle 536"/>
            <p:cNvSpPr/>
            <p:nvPr/>
          </p:nvSpPr>
          <p:spPr>
            <a:xfrm>
              <a:off x="6106320" y="5268960"/>
              <a:ext cx="4215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11.654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7" name="Rectangle 539"/>
            <p:cNvSpPr/>
            <p:nvPr/>
          </p:nvSpPr>
          <p:spPr>
            <a:xfrm>
              <a:off x="6793920" y="52689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10.675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8" name="Rectangle 542"/>
            <p:cNvSpPr/>
            <p:nvPr/>
          </p:nvSpPr>
          <p:spPr>
            <a:xfrm>
              <a:off x="7560720" y="52689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9.823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9" name="Rectangle 545"/>
            <p:cNvSpPr/>
            <p:nvPr/>
          </p:nvSpPr>
          <p:spPr>
            <a:xfrm>
              <a:off x="8249400" y="52689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9.077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0" name="Rectangle 548"/>
            <p:cNvSpPr/>
            <p:nvPr/>
          </p:nvSpPr>
          <p:spPr>
            <a:xfrm>
              <a:off x="1386000" y="545616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1" name="Rectangle 549"/>
            <p:cNvSpPr/>
            <p:nvPr/>
          </p:nvSpPr>
          <p:spPr>
            <a:xfrm>
              <a:off x="1969200" y="54561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19.600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2" name="Rectangle 552"/>
            <p:cNvSpPr/>
            <p:nvPr/>
          </p:nvSpPr>
          <p:spPr>
            <a:xfrm>
              <a:off x="2658240" y="54561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18.392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3" name="Rectangle 555"/>
            <p:cNvSpPr/>
            <p:nvPr/>
          </p:nvSpPr>
          <p:spPr>
            <a:xfrm>
              <a:off x="3347280" y="54561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17.292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4" name="Rectangle 558"/>
            <p:cNvSpPr/>
            <p:nvPr/>
          </p:nvSpPr>
          <p:spPr>
            <a:xfrm>
              <a:off x="4036320" y="54561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16.289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5" name="Rectangle 561"/>
            <p:cNvSpPr/>
            <p:nvPr/>
          </p:nvSpPr>
          <p:spPr>
            <a:xfrm>
              <a:off x="4725360" y="54561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15.372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6" name="Rectangle 564"/>
            <p:cNvSpPr/>
            <p:nvPr/>
          </p:nvSpPr>
          <p:spPr>
            <a:xfrm>
              <a:off x="5414400" y="54561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13.765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7" name="Rectangle 567"/>
            <p:cNvSpPr/>
            <p:nvPr/>
          </p:nvSpPr>
          <p:spPr>
            <a:xfrm>
              <a:off x="6103080" y="54561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12.409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8" name="Rectangle 570"/>
            <p:cNvSpPr/>
            <p:nvPr/>
          </p:nvSpPr>
          <p:spPr>
            <a:xfrm>
              <a:off x="6797160" y="5456160"/>
              <a:ext cx="4215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11.258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9" name="Rectangle 573"/>
            <p:cNvSpPr/>
            <p:nvPr/>
          </p:nvSpPr>
          <p:spPr>
            <a:xfrm>
              <a:off x="7482600" y="545616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10.274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0" name="Rectangle 576"/>
            <p:cNvSpPr/>
            <p:nvPr/>
          </p:nvSpPr>
          <p:spPr>
            <a:xfrm>
              <a:off x="8249400" y="54561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9.427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1" name="Rectangle 579"/>
            <p:cNvSpPr/>
            <p:nvPr/>
          </p:nvSpPr>
          <p:spPr>
            <a:xfrm>
              <a:off x="1386000" y="564372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2" name="Rectangle 580"/>
            <p:cNvSpPr/>
            <p:nvPr/>
          </p:nvSpPr>
          <p:spPr>
            <a:xfrm>
              <a:off x="1969200" y="56437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21.487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3" name="Rectangle 583"/>
            <p:cNvSpPr/>
            <p:nvPr/>
          </p:nvSpPr>
          <p:spPr>
            <a:xfrm>
              <a:off x="2658240" y="56437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20.001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4" name="Rectangle 586"/>
            <p:cNvSpPr/>
            <p:nvPr/>
          </p:nvSpPr>
          <p:spPr>
            <a:xfrm>
              <a:off x="3347280" y="56437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18.665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5" name="Rectangle 589"/>
            <p:cNvSpPr/>
            <p:nvPr/>
          </p:nvSpPr>
          <p:spPr>
            <a:xfrm>
              <a:off x="4036320" y="56437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17.461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6" name="Rectangle 592"/>
            <p:cNvSpPr/>
            <p:nvPr/>
          </p:nvSpPr>
          <p:spPr>
            <a:xfrm>
              <a:off x="4725360" y="56437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16.374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7" name="Rectangle 595"/>
            <p:cNvSpPr/>
            <p:nvPr/>
          </p:nvSpPr>
          <p:spPr>
            <a:xfrm>
              <a:off x="5414400" y="56437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14.498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8" name="Rectangle 598"/>
            <p:cNvSpPr/>
            <p:nvPr/>
          </p:nvSpPr>
          <p:spPr>
            <a:xfrm>
              <a:off x="6103080" y="56437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12.948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9" name="Rectangle 601"/>
            <p:cNvSpPr/>
            <p:nvPr/>
          </p:nvSpPr>
          <p:spPr>
            <a:xfrm>
              <a:off x="6797160" y="5643720"/>
              <a:ext cx="4215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11.655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0" name="Rectangle 604"/>
            <p:cNvSpPr/>
            <p:nvPr/>
          </p:nvSpPr>
          <p:spPr>
            <a:xfrm>
              <a:off x="7482600" y="56437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10.567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1" name="Rectangle 607"/>
            <p:cNvSpPr/>
            <p:nvPr/>
          </p:nvSpPr>
          <p:spPr>
            <a:xfrm>
              <a:off x="8249400" y="56437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9.644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2" name="Rectangle 611"/>
            <p:cNvSpPr/>
            <p:nvPr/>
          </p:nvSpPr>
          <p:spPr>
            <a:xfrm>
              <a:off x="1386000" y="583092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3" name="Rectangle 612"/>
            <p:cNvSpPr/>
            <p:nvPr/>
          </p:nvSpPr>
          <p:spPr>
            <a:xfrm>
              <a:off x="1972440" y="5830920"/>
              <a:ext cx="4215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23.115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4" name="Rectangle 615"/>
            <p:cNvSpPr/>
            <p:nvPr/>
          </p:nvSpPr>
          <p:spPr>
            <a:xfrm>
              <a:off x="2658240" y="58309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21.355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5" name="Rectangle 618"/>
            <p:cNvSpPr/>
            <p:nvPr/>
          </p:nvSpPr>
          <p:spPr>
            <a:xfrm>
              <a:off x="3347280" y="58309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19.793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6" name="Rectangle 621"/>
            <p:cNvSpPr/>
            <p:nvPr/>
          </p:nvSpPr>
          <p:spPr>
            <a:xfrm>
              <a:off x="4036320" y="58309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18.402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7" name="Rectangle 624"/>
            <p:cNvSpPr/>
            <p:nvPr/>
          </p:nvSpPr>
          <p:spPr>
            <a:xfrm>
              <a:off x="4725360" y="58309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17.159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8" name="Rectangle 627"/>
            <p:cNvSpPr/>
            <p:nvPr/>
          </p:nvSpPr>
          <p:spPr>
            <a:xfrm>
              <a:off x="5414400" y="58309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15.046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9" name="Rectangle 630"/>
            <p:cNvSpPr/>
            <p:nvPr/>
          </p:nvSpPr>
          <p:spPr>
            <a:xfrm>
              <a:off x="6103080" y="58309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13.332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0" name="Rectangle 633"/>
            <p:cNvSpPr/>
            <p:nvPr/>
          </p:nvSpPr>
          <p:spPr>
            <a:xfrm>
              <a:off x="6797160" y="5830920"/>
              <a:ext cx="4215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11.925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1" name="Rectangle 636"/>
            <p:cNvSpPr/>
            <p:nvPr/>
          </p:nvSpPr>
          <p:spPr>
            <a:xfrm>
              <a:off x="7482600" y="58309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10.757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2" name="Rectangle 639"/>
            <p:cNvSpPr/>
            <p:nvPr/>
          </p:nvSpPr>
          <p:spPr>
            <a:xfrm>
              <a:off x="8249400" y="58309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9.779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3" name="Rectangle 642"/>
            <p:cNvSpPr/>
            <p:nvPr/>
          </p:nvSpPr>
          <p:spPr>
            <a:xfrm>
              <a:off x="1386000" y="601812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4" name="Rectangle 643"/>
            <p:cNvSpPr/>
            <p:nvPr/>
          </p:nvSpPr>
          <p:spPr>
            <a:xfrm>
              <a:off x="1969200" y="60181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24.519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5" name="Rectangle 646"/>
            <p:cNvSpPr/>
            <p:nvPr/>
          </p:nvSpPr>
          <p:spPr>
            <a:xfrm>
              <a:off x="2658240" y="60181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22.495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6" name="Rectangle 649"/>
            <p:cNvSpPr/>
            <p:nvPr/>
          </p:nvSpPr>
          <p:spPr>
            <a:xfrm>
              <a:off x="3347280" y="60181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20.720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7" name="Rectangle 652"/>
            <p:cNvSpPr/>
            <p:nvPr/>
          </p:nvSpPr>
          <p:spPr>
            <a:xfrm>
              <a:off x="4036320" y="60181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19.156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8" name="Rectangle 655"/>
            <p:cNvSpPr/>
            <p:nvPr/>
          </p:nvSpPr>
          <p:spPr>
            <a:xfrm>
              <a:off x="4725360" y="60181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17.774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9" name="Rectangle 658"/>
            <p:cNvSpPr/>
            <p:nvPr/>
          </p:nvSpPr>
          <p:spPr>
            <a:xfrm>
              <a:off x="5414400" y="60181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15.456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0" name="Rectangle 661"/>
            <p:cNvSpPr/>
            <p:nvPr/>
          </p:nvSpPr>
          <p:spPr>
            <a:xfrm>
              <a:off x="6103080" y="60181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13.606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1" name="Rectangle 664"/>
            <p:cNvSpPr/>
            <p:nvPr/>
          </p:nvSpPr>
          <p:spPr>
            <a:xfrm>
              <a:off x="6793920" y="60181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2" name="Rectangle 667"/>
            <p:cNvSpPr/>
            <p:nvPr/>
          </p:nvSpPr>
          <p:spPr>
            <a:xfrm>
              <a:off x="7482600" y="601812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10.881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3" name="Rectangle 670"/>
            <p:cNvSpPr/>
            <p:nvPr/>
          </p:nvSpPr>
          <p:spPr>
            <a:xfrm>
              <a:off x="8249400" y="601812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9.863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4" name="Rectangle 673"/>
            <p:cNvSpPr/>
            <p:nvPr/>
          </p:nvSpPr>
          <p:spPr>
            <a:xfrm>
              <a:off x="1386000" y="620568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5" name="Rectangle 674"/>
            <p:cNvSpPr/>
            <p:nvPr/>
          </p:nvSpPr>
          <p:spPr>
            <a:xfrm>
              <a:off x="1969200" y="62056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25.730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6" name="Rectangle 677"/>
            <p:cNvSpPr/>
            <p:nvPr/>
          </p:nvSpPr>
          <p:spPr>
            <a:xfrm>
              <a:off x="2658240" y="62056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23.456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7" name="Rectangle 680"/>
            <p:cNvSpPr/>
            <p:nvPr/>
          </p:nvSpPr>
          <p:spPr>
            <a:xfrm>
              <a:off x="3347280" y="62056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21.482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8" name="Rectangle 683"/>
            <p:cNvSpPr/>
            <p:nvPr/>
          </p:nvSpPr>
          <p:spPr>
            <a:xfrm>
              <a:off x="4036320" y="62056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19.762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9" name="Rectangle 686"/>
            <p:cNvSpPr/>
            <p:nvPr/>
          </p:nvSpPr>
          <p:spPr>
            <a:xfrm>
              <a:off x="4725360" y="62056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18.256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0" name="Rectangle 689"/>
            <p:cNvSpPr/>
            <p:nvPr/>
          </p:nvSpPr>
          <p:spPr>
            <a:xfrm>
              <a:off x="5414400" y="62056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15.762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1" name="Rectangle 692"/>
            <p:cNvSpPr/>
            <p:nvPr/>
          </p:nvSpPr>
          <p:spPr>
            <a:xfrm>
              <a:off x="6103080" y="62056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13.801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2" name="Rectangle 695"/>
            <p:cNvSpPr/>
            <p:nvPr/>
          </p:nvSpPr>
          <p:spPr>
            <a:xfrm>
              <a:off x="6793920" y="62056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12.233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3" name="Rectangle 698"/>
            <p:cNvSpPr/>
            <p:nvPr/>
          </p:nvSpPr>
          <p:spPr>
            <a:xfrm>
              <a:off x="7482600" y="6205680"/>
              <a:ext cx="428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10.962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4" name="Rectangle 701"/>
            <p:cNvSpPr/>
            <p:nvPr/>
          </p:nvSpPr>
          <p:spPr>
            <a:xfrm>
              <a:off x="8249400" y="62056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9.915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5" name="Rectangle 704"/>
            <p:cNvSpPr/>
            <p:nvPr/>
          </p:nvSpPr>
          <p:spPr>
            <a:xfrm>
              <a:off x="4770360" y="1563840"/>
              <a:ext cx="9338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Zins [Prozent]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6" name="Line 705"/>
            <p:cNvSpPr/>
            <p:nvPr/>
          </p:nvSpPr>
          <p:spPr>
            <a:xfrm>
              <a:off x="1769760" y="1584000"/>
              <a:ext cx="1800" cy="47736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67" name="Rectangle 706"/>
            <p:cNvSpPr/>
            <p:nvPr/>
          </p:nvSpPr>
          <p:spPr>
            <a:xfrm>
              <a:off x="1770120" y="1584360"/>
              <a:ext cx="10800" cy="47732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68" name="Line 707"/>
            <p:cNvSpPr/>
            <p:nvPr/>
          </p:nvSpPr>
          <p:spPr>
            <a:xfrm>
              <a:off x="1143000" y="2000160"/>
              <a:ext cx="75247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869" name="Rectangle 267"/>
          <p:cNvSpPr/>
          <p:nvPr/>
        </p:nvSpPr>
        <p:spPr>
          <a:xfrm>
            <a:off x="1770120" y="345960"/>
            <a:ext cx="3558240" cy="6976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3" name="Rectangle 3"/>
          <p:cNvSpPr/>
          <p:nvPr/>
        </p:nvSpPr>
        <p:spPr>
          <a:xfrm>
            <a:off x="958680" y="1987560"/>
            <a:ext cx="7578360" cy="38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Allgemein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Verfügbare Ressourcen (z. B. Zahlungsmittel) für einen bestimmten und auf die Zukunft gerichteten Zweck einzusetzen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Vermögensorientierter Investitionsbegriff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Investitionen bedeuten eine langfristige Festlegung finanzieller Mittel (Aktivierung von Ausgaben in der Bilanz)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Zahlungsstromorientierter Investitionsbegriff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Zeitreihe von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Cash-Flows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die mit negativen Werten (Auszahlungen) beginnt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50"/>
              </a:spcBef>
            </a:pP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Merkmal von Investitionen: (teilweise)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Irreversibilität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yn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fu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ße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1" name="Rectangle 3"/>
          <p:cNvSpPr/>
          <p:nvPr/>
        </p:nvSpPr>
        <p:spPr>
          <a:xfrm>
            <a:off x="511560" y="1636560"/>
            <a:ext cx="7372440" cy="13600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2" name="Rectangle 6"/>
          <p:cNvSpPr/>
          <p:nvPr/>
        </p:nvSpPr>
        <p:spPr>
          <a:xfrm>
            <a:off x="514800" y="2421000"/>
            <a:ext cx="7856640" cy="9576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3" name="Rectangle 3"/>
          <p:cNvSpPr/>
          <p:nvPr/>
        </p:nvSpPr>
        <p:spPr>
          <a:xfrm>
            <a:off x="511560" y="4365000"/>
            <a:ext cx="7372440" cy="13600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4" name="Rectangle 3"/>
          <p:cNvSpPr/>
          <p:nvPr/>
        </p:nvSpPr>
        <p:spPr>
          <a:xfrm>
            <a:off x="511560" y="3684960"/>
            <a:ext cx="7372440" cy="13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Wenn IRR &gt; unser Kalkulationszins, lohnt sich die Investition.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Projektvergleich: das Projekt mit dem höheren IRR ist vorteilhafter.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5" name="Rectangle 12"/>
          <p:cNvSpPr/>
          <p:nvPr/>
        </p:nvSpPr>
        <p:spPr>
          <a:xfrm>
            <a:off x="269640" y="5254200"/>
            <a:ext cx="7856640" cy="115812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yn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fu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ss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es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7" name="Rectangle 121"/>
          <p:cNvSpPr/>
          <p:nvPr/>
        </p:nvSpPr>
        <p:spPr>
          <a:xfrm>
            <a:off x="6136200" y="4863960"/>
            <a:ext cx="3942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0,12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8" name="Text Box 4"/>
          <p:cNvSpPr/>
          <p:nvPr/>
        </p:nvSpPr>
        <p:spPr>
          <a:xfrm>
            <a:off x="5770440" y="1488960"/>
            <a:ext cx="2895120" cy="1826640"/>
          </a:xfrm>
          <a:prstGeom prst="rect">
            <a:avLst/>
          </a:prstGeom>
          <a:solidFill>
            <a:srgbClr val="ffff8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Bsp.: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4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5 Mio. EURO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oc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200.000 EURO /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500.000 Einheiten /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p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1,70 EURO / Einheit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 = pQ – oc = 650.000 EURO / 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defTabSz="285840">
              <a:lnSpc>
                <a:spcPct val="100000"/>
              </a:lnSpc>
              <a:tabLst>
                <a:tab algn="l" pos="380880"/>
              </a:tabLst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=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20 Jahre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9" name="AutoShape 5"/>
          <p:cNvSpPr/>
          <p:nvPr/>
        </p:nvSpPr>
        <p:spPr>
          <a:xfrm>
            <a:off x="5848200" y="3946680"/>
            <a:ext cx="228240" cy="701280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0" name="Text Box 6"/>
          <p:cNvSpPr/>
          <p:nvPr/>
        </p:nvSpPr>
        <p:spPr>
          <a:xfrm>
            <a:off x="5238720" y="3036960"/>
            <a:ext cx="1433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IRR: </a:t>
            </a:r>
            <a:r>
              <a:rPr b="0" i="1" lang="en-US" sz="1800" spc="-1" strike="noStrike">
                <a:solidFill>
                  <a:schemeClr val="dk1"/>
                </a:solidFill>
                <a:latin typeface="Arial"/>
              </a:rPr>
              <a:t>internal rate of return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1" name="Line 10"/>
          <p:cNvSpPr/>
          <p:nvPr/>
        </p:nvSpPr>
        <p:spPr>
          <a:xfrm>
            <a:off x="2009520" y="5402160"/>
            <a:ext cx="639936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2" name="Line 11"/>
          <p:cNvSpPr/>
          <p:nvPr/>
        </p:nvSpPr>
        <p:spPr>
          <a:xfrm>
            <a:off x="2043000" y="3952800"/>
            <a:ext cx="639900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3" name="Line 12"/>
          <p:cNvSpPr/>
          <p:nvPr/>
        </p:nvSpPr>
        <p:spPr>
          <a:xfrm>
            <a:off x="2009520" y="3308040"/>
            <a:ext cx="6399360" cy="180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4" name="Line 13"/>
          <p:cNvSpPr/>
          <p:nvPr/>
        </p:nvSpPr>
        <p:spPr>
          <a:xfrm>
            <a:off x="2009520" y="2609640"/>
            <a:ext cx="6399360" cy="1440"/>
          </a:xfrm>
          <a:prstGeom prst="line">
            <a:avLst/>
          </a:prstGeom>
          <a:ln w="0">
            <a:solidFill>
              <a:srgbClr val="808080"/>
            </a:solidFill>
            <a:prstDash val="sysDot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5" name="Line 15"/>
          <p:cNvSpPr/>
          <p:nvPr/>
        </p:nvSpPr>
        <p:spPr>
          <a:xfrm>
            <a:off x="2009520" y="1911240"/>
            <a:ext cx="1800" cy="4189320"/>
          </a:xfrm>
          <a:prstGeom prst="line">
            <a:avLst/>
          </a:prstGeom>
          <a:ln w="25400">
            <a:solidFill>
              <a:srgbClr val="000000"/>
            </a:solidFill>
            <a:round/>
            <a:head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6" name="Line 17"/>
          <p:cNvSpPr/>
          <p:nvPr/>
        </p:nvSpPr>
        <p:spPr>
          <a:xfrm>
            <a:off x="1966680" y="5402160"/>
            <a:ext cx="42840" cy="14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7" name="Line 18"/>
          <p:cNvSpPr/>
          <p:nvPr/>
        </p:nvSpPr>
        <p:spPr>
          <a:xfrm>
            <a:off x="1966680" y="4703760"/>
            <a:ext cx="42840" cy="14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8" name="Line 19"/>
          <p:cNvSpPr/>
          <p:nvPr/>
        </p:nvSpPr>
        <p:spPr>
          <a:xfrm>
            <a:off x="1966680" y="4006800"/>
            <a:ext cx="42840" cy="14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9" name="Line 20"/>
          <p:cNvSpPr/>
          <p:nvPr/>
        </p:nvSpPr>
        <p:spPr>
          <a:xfrm>
            <a:off x="1966680" y="3308040"/>
            <a:ext cx="42840" cy="180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0" name="Line 21"/>
          <p:cNvSpPr/>
          <p:nvPr/>
        </p:nvSpPr>
        <p:spPr>
          <a:xfrm>
            <a:off x="1966680" y="2609640"/>
            <a:ext cx="42840" cy="14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1" name="Line 23"/>
          <p:cNvSpPr/>
          <p:nvPr/>
        </p:nvSpPr>
        <p:spPr>
          <a:xfrm>
            <a:off x="2009520" y="4703760"/>
            <a:ext cx="6399360" cy="14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2" name="Line 24"/>
          <p:cNvSpPr/>
          <p:nvPr/>
        </p:nvSpPr>
        <p:spPr>
          <a:xfrm flipV="1">
            <a:off x="2009520" y="4703760"/>
            <a:ext cx="180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3" name="Line 28"/>
          <p:cNvSpPr/>
          <p:nvPr/>
        </p:nvSpPr>
        <p:spPr>
          <a:xfrm flipV="1">
            <a:off x="272088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4" name="Line 32"/>
          <p:cNvSpPr/>
          <p:nvPr/>
        </p:nvSpPr>
        <p:spPr>
          <a:xfrm flipV="1">
            <a:off x="3431880" y="4703760"/>
            <a:ext cx="180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5" name="Line 36"/>
          <p:cNvSpPr/>
          <p:nvPr/>
        </p:nvSpPr>
        <p:spPr>
          <a:xfrm flipV="1">
            <a:off x="414324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6" name="Line 40"/>
          <p:cNvSpPr/>
          <p:nvPr/>
        </p:nvSpPr>
        <p:spPr>
          <a:xfrm flipV="1">
            <a:off x="485280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7" name="Line 44"/>
          <p:cNvSpPr/>
          <p:nvPr/>
        </p:nvSpPr>
        <p:spPr>
          <a:xfrm flipV="1">
            <a:off x="556560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8" name="Line 48"/>
          <p:cNvSpPr/>
          <p:nvPr/>
        </p:nvSpPr>
        <p:spPr>
          <a:xfrm flipV="1">
            <a:off x="627696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99" name="Line 52"/>
          <p:cNvSpPr/>
          <p:nvPr/>
        </p:nvSpPr>
        <p:spPr>
          <a:xfrm flipV="1">
            <a:off x="6986520" y="4703760"/>
            <a:ext cx="144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0" name="Line 56"/>
          <p:cNvSpPr/>
          <p:nvPr/>
        </p:nvSpPr>
        <p:spPr>
          <a:xfrm flipV="1">
            <a:off x="7697520" y="4703760"/>
            <a:ext cx="1800" cy="3168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1" name="Line 61"/>
          <p:cNvSpPr/>
          <p:nvPr/>
        </p:nvSpPr>
        <p:spPr>
          <a:xfrm flipV="1">
            <a:off x="2009520" y="4703760"/>
            <a:ext cx="180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2" name="Line 62"/>
          <p:cNvSpPr/>
          <p:nvPr/>
        </p:nvSpPr>
        <p:spPr>
          <a:xfrm flipV="1">
            <a:off x="272088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3" name="Line 63"/>
          <p:cNvSpPr/>
          <p:nvPr/>
        </p:nvSpPr>
        <p:spPr>
          <a:xfrm flipV="1">
            <a:off x="3431880" y="4703760"/>
            <a:ext cx="180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4" name="Line 64"/>
          <p:cNvSpPr/>
          <p:nvPr/>
        </p:nvSpPr>
        <p:spPr>
          <a:xfrm flipV="1">
            <a:off x="414324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5" name="Line 65"/>
          <p:cNvSpPr/>
          <p:nvPr/>
        </p:nvSpPr>
        <p:spPr>
          <a:xfrm flipV="1">
            <a:off x="485280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6" name="Line 66"/>
          <p:cNvSpPr/>
          <p:nvPr/>
        </p:nvSpPr>
        <p:spPr>
          <a:xfrm flipV="1">
            <a:off x="556560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7" name="Line 67"/>
          <p:cNvSpPr/>
          <p:nvPr/>
        </p:nvSpPr>
        <p:spPr>
          <a:xfrm flipV="1">
            <a:off x="627696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8" name="Line 68"/>
          <p:cNvSpPr/>
          <p:nvPr/>
        </p:nvSpPr>
        <p:spPr>
          <a:xfrm flipV="1">
            <a:off x="6986520" y="4703760"/>
            <a:ext cx="144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9" name="Line 69"/>
          <p:cNvSpPr/>
          <p:nvPr/>
        </p:nvSpPr>
        <p:spPr>
          <a:xfrm flipV="1">
            <a:off x="7697520" y="4703760"/>
            <a:ext cx="1800" cy="4284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0" name="Freeform 71"/>
          <p:cNvSpPr/>
          <p:nvPr/>
        </p:nvSpPr>
        <p:spPr>
          <a:xfrm>
            <a:off x="2720880" y="2070000"/>
            <a:ext cx="142560" cy="149040"/>
          </a:xfrm>
          <a:custGeom>
            <a:avLst/>
            <a:gdLst>
              <a:gd name="textAreaLeft" fmla="*/ 0 w 142560"/>
              <a:gd name="textAreaRight" fmla="*/ 142920 w 142560"/>
              <a:gd name="textAreaTop" fmla="*/ 0 h 149040"/>
              <a:gd name="textAreaBottom" fmla="*/ 149400 h 149040"/>
            </a:gdLst>
            <a:ahLst/>
            <a:rect l="textAreaLeft" t="textAreaTop" r="textAreaRight" b="textAreaBottom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1" name="Line 72"/>
          <p:cNvSpPr/>
          <p:nvPr/>
        </p:nvSpPr>
        <p:spPr>
          <a:xfrm>
            <a:off x="2863800" y="2219040"/>
            <a:ext cx="141120" cy="14292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2" name="Freeform 73"/>
          <p:cNvSpPr/>
          <p:nvPr/>
        </p:nvSpPr>
        <p:spPr>
          <a:xfrm>
            <a:off x="3005280" y="2362320"/>
            <a:ext cx="142560" cy="140760"/>
          </a:xfrm>
          <a:custGeom>
            <a:avLst/>
            <a:gdLst>
              <a:gd name="textAreaLeft" fmla="*/ 0 w 142560"/>
              <a:gd name="textAreaRight" fmla="*/ 142920 w 142560"/>
              <a:gd name="textAreaTop" fmla="*/ 0 h 140760"/>
              <a:gd name="textAreaBottom" fmla="*/ 141120 h 140760"/>
            </a:gdLst>
            <a:ahLst/>
            <a:rect l="textAreaLeft" t="textAreaTop" r="textAreaRight" b="textAreaBottom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3" name="Freeform 74"/>
          <p:cNvSpPr/>
          <p:nvPr/>
        </p:nvSpPr>
        <p:spPr>
          <a:xfrm>
            <a:off x="3147840" y="2503440"/>
            <a:ext cx="142560" cy="137880"/>
          </a:xfrm>
          <a:custGeom>
            <a:avLst/>
            <a:gdLst>
              <a:gd name="textAreaLeft" fmla="*/ 0 w 142560"/>
              <a:gd name="textAreaRight" fmla="*/ 142920 w 142560"/>
              <a:gd name="textAreaTop" fmla="*/ 0 h 137880"/>
              <a:gd name="textAreaBottom" fmla="*/ 138240 h 137880"/>
            </a:gdLst>
            <a:ahLst/>
            <a:rect l="textAreaLeft" t="textAreaTop" r="textAreaRight" b="textAreaBottom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4" name="Freeform 75"/>
          <p:cNvSpPr/>
          <p:nvPr/>
        </p:nvSpPr>
        <p:spPr>
          <a:xfrm>
            <a:off x="3290760" y="2641680"/>
            <a:ext cx="140760" cy="132840"/>
          </a:xfrm>
          <a:custGeom>
            <a:avLst/>
            <a:gdLst>
              <a:gd name="textAreaLeft" fmla="*/ 0 w 140760"/>
              <a:gd name="textAreaRight" fmla="*/ 141120 w 140760"/>
              <a:gd name="textAreaTop" fmla="*/ 0 h 132840"/>
              <a:gd name="textAreaBottom" fmla="*/ 133200 h 132840"/>
            </a:gdLst>
            <a:ahLst/>
            <a:rect l="textAreaLeft" t="textAreaTop" r="textAreaRight" b="textAreaBottom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5" name="Freeform 76"/>
          <p:cNvSpPr/>
          <p:nvPr/>
        </p:nvSpPr>
        <p:spPr>
          <a:xfrm>
            <a:off x="3432240" y="2774880"/>
            <a:ext cx="142560" cy="129960"/>
          </a:xfrm>
          <a:custGeom>
            <a:avLst/>
            <a:gdLst>
              <a:gd name="textAreaLeft" fmla="*/ 0 w 142560"/>
              <a:gd name="textAreaRight" fmla="*/ 142920 w 142560"/>
              <a:gd name="textAreaTop" fmla="*/ 0 h 129960"/>
              <a:gd name="textAreaBottom" fmla="*/ 130320 h 129960"/>
            </a:gdLst>
            <a:ahLst/>
            <a:rect l="textAreaLeft" t="textAreaTop" r="textAreaRight" b="textAreaBottom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6" name="Line 77"/>
          <p:cNvSpPr/>
          <p:nvPr/>
        </p:nvSpPr>
        <p:spPr>
          <a:xfrm>
            <a:off x="3574800" y="2904840"/>
            <a:ext cx="141480" cy="12852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7" name="Freeform 78"/>
          <p:cNvSpPr/>
          <p:nvPr/>
        </p:nvSpPr>
        <p:spPr>
          <a:xfrm>
            <a:off x="3716280" y="3033720"/>
            <a:ext cx="140760" cy="124920"/>
          </a:xfrm>
          <a:custGeom>
            <a:avLst/>
            <a:gdLst>
              <a:gd name="textAreaLeft" fmla="*/ 0 w 140760"/>
              <a:gd name="textAreaRight" fmla="*/ 141120 w 140760"/>
              <a:gd name="textAreaTop" fmla="*/ 0 h 124920"/>
              <a:gd name="textAreaBottom" fmla="*/ 125280 h 124920"/>
            </a:gdLst>
            <a:ahLst/>
            <a:rect l="textAreaLeft" t="textAreaTop" r="textAreaRight" b="textAreaBottom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8" name="Freeform 79"/>
          <p:cNvSpPr/>
          <p:nvPr/>
        </p:nvSpPr>
        <p:spPr>
          <a:xfrm>
            <a:off x="3857760" y="3159000"/>
            <a:ext cx="142560" cy="122040"/>
          </a:xfrm>
          <a:custGeom>
            <a:avLst/>
            <a:gdLst>
              <a:gd name="textAreaLeft" fmla="*/ 0 w 142560"/>
              <a:gd name="textAreaRight" fmla="*/ 142920 w 142560"/>
              <a:gd name="textAreaTop" fmla="*/ 0 h 122040"/>
              <a:gd name="textAreaBottom" fmla="*/ 122400 h 122040"/>
            </a:gdLst>
            <a:ahLst/>
            <a:rect l="textAreaLeft" t="textAreaTop" r="textAreaRight" b="textAreaBottom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19" name="Line 80"/>
          <p:cNvSpPr/>
          <p:nvPr/>
        </p:nvSpPr>
        <p:spPr>
          <a:xfrm>
            <a:off x="4000320" y="3281040"/>
            <a:ext cx="142920" cy="1191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0" name="Freeform 81"/>
          <p:cNvSpPr/>
          <p:nvPr/>
        </p:nvSpPr>
        <p:spPr>
          <a:xfrm>
            <a:off x="4143240" y="3400560"/>
            <a:ext cx="142560" cy="117000"/>
          </a:xfrm>
          <a:custGeom>
            <a:avLst/>
            <a:gdLst>
              <a:gd name="textAreaLeft" fmla="*/ 0 w 142560"/>
              <a:gd name="textAreaRight" fmla="*/ 142920 w 142560"/>
              <a:gd name="textAreaTop" fmla="*/ 0 h 117000"/>
              <a:gd name="textAreaBottom" fmla="*/ 117360 h 117000"/>
            </a:gdLst>
            <a:ahLst/>
            <a:rect l="textAreaLeft" t="textAreaTop" r="textAreaRight" b="textAreaBottom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1" name="Freeform 82"/>
          <p:cNvSpPr/>
          <p:nvPr/>
        </p:nvSpPr>
        <p:spPr>
          <a:xfrm>
            <a:off x="4286160" y="3517920"/>
            <a:ext cx="140760" cy="112320"/>
          </a:xfrm>
          <a:custGeom>
            <a:avLst/>
            <a:gdLst>
              <a:gd name="textAreaLeft" fmla="*/ 0 w 140760"/>
              <a:gd name="textAreaRight" fmla="*/ 141120 w 140760"/>
              <a:gd name="textAreaTop" fmla="*/ 0 h 112320"/>
              <a:gd name="textAreaBottom" fmla="*/ 112680 h 112320"/>
            </a:gdLst>
            <a:ahLst/>
            <a:rect l="textAreaLeft" t="textAreaTop" r="textAreaRight" b="textAreaBottom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2" name="Line 83"/>
          <p:cNvSpPr/>
          <p:nvPr/>
        </p:nvSpPr>
        <p:spPr>
          <a:xfrm>
            <a:off x="4427280" y="3630600"/>
            <a:ext cx="142920" cy="1126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3" name="Freeform 84"/>
          <p:cNvSpPr/>
          <p:nvPr/>
        </p:nvSpPr>
        <p:spPr>
          <a:xfrm>
            <a:off x="4570560" y="3743280"/>
            <a:ext cx="140760" cy="109080"/>
          </a:xfrm>
          <a:custGeom>
            <a:avLst/>
            <a:gdLst>
              <a:gd name="textAreaLeft" fmla="*/ 0 w 140760"/>
              <a:gd name="textAreaRight" fmla="*/ 141120 w 140760"/>
              <a:gd name="textAreaTop" fmla="*/ 0 h 109080"/>
              <a:gd name="textAreaBottom" fmla="*/ 109440 h 109080"/>
            </a:gdLst>
            <a:ahLst/>
            <a:rect l="textAreaLeft" t="textAreaTop" r="textAreaRight" b="textAreaBottom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4" name="Freeform 85"/>
          <p:cNvSpPr/>
          <p:nvPr/>
        </p:nvSpPr>
        <p:spPr>
          <a:xfrm>
            <a:off x="4711680" y="3852720"/>
            <a:ext cx="140760" cy="105840"/>
          </a:xfrm>
          <a:custGeom>
            <a:avLst/>
            <a:gdLst>
              <a:gd name="textAreaLeft" fmla="*/ 0 w 140760"/>
              <a:gd name="textAreaRight" fmla="*/ 141120 w 140760"/>
              <a:gd name="textAreaTop" fmla="*/ 0 h 105840"/>
              <a:gd name="textAreaBottom" fmla="*/ 106200 h 105840"/>
            </a:gdLst>
            <a:ahLst/>
            <a:rect l="textAreaLeft" t="textAreaTop" r="textAreaRight" b="textAreaBottom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5" name="Line 86"/>
          <p:cNvSpPr/>
          <p:nvPr/>
        </p:nvSpPr>
        <p:spPr>
          <a:xfrm>
            <a:off x="4852800" y="3958920"/>
            <a:ext cx="142920" cy="1047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6" name="Line 87"/>
          <p:cNvSpPr/>
          <p:nvPr/>
        </p:nvSpPr>
        <p:spPr>
          <a:xfrm>
            <a:off x="4995720" y="4063680"/>
            <a:ext cx="142920" cy="1018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7" name="Line 88"/>
          <p:cNvSpPr/>
          <p:nvPr/>
        </p:nvSpPr>
        <p:spPr>
          <a:xfrm>
            <a:off x="5138640" y="4165560"/>
            <a:ext cx="142920" cy="9972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8" name="Line 89"/>
          <p:cNvSpPr/>
          <p:nvPr/>
        </p:nvSpPr>
        <p:spPr>
          <a:xfrm>
            <a:off x="5281560" y="4265280"/>
            <a:ext cx="141120" cy="968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9" name="Freeform 90"/>
          <p:cNvSpPr/>
          <p:nvPr/>
        </p:nvSpPr>
        <p:spPr>
          <a:xfrm>
            <a:off x="5423040" y="4362480"/>
            <a:ext cx="142560" cy="96480"/>
          </a:xfrm>
          <a:custGeom>
            <a:avLst/>
            <a:gdLst>
              <a:gd name="textAreaLeft" fmla="*/ 0 w 142560"/>
              <a:gd name="textAreaRight" fmla="*/ 142920 w 142560"/>
              <a:gd name="textAreaTop" fmla="*/ 0 h 96480"/>
              <a:gd name="textAreaBottom" fmla="*/ 96840 h 96480"/>
            </a:gdLst>
            <a:ahLst/>
            <a:rect l="textAreaLeft" t="textAreaTop" r="textAreaRight" b="textAreaBottom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0" name="Line 91"/>
          <p:cNvSpPr/>
          <p:nvPr/>
        </p:nvSpPr>
        <p:spPr>
          <a:xfrm>
            <a:off x="5565600" y="4458960"/>
            <a:ext cx="141120" cy="939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1" name="Line 92"/>
          <p:cNvSpPr/>
          <p:nvPr/>
        </p:nvSpPr>
        <p:spPr>
          <a:xfrm>
            <a:off x="5706720" y="4552920"/>
            <a:ext cx="141480" cy="903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2" name="Line 93"/>
          <p:cNvSpPr/>
          <p:nvPr/>
        </p:nvSpPr>
        <p:spPr>
          <a:xfrm>
            <a:off x="5848200" y="4643280"/>
            <a:ext cx="142920" cy="903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3" name="Line 94"/>
          <p:cNvSpPr/>
          <p:nvPr/>
        </p:nvSpPr>
        <p:spPr>
          <a:xfrm>
            <a:off x="5991120" y="4733640"/>
            <a:ext cx="142920" cy="874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4" name="Line 95"/>
          <p:cNvSpPr/>
          <p:nvPr/>
        </p:nvSpPr>
        <p:spPr>
          <a:xfrm>
            <a:off x="6134040" y="4821120"/>
            <a:ext cx="142920" cy="856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5" name="Line 98"/>
          <p:cNvSpPr/>
          <p:nvPr/>
        </p:nvSpPr>
        <p:spPr>
          <a:xfrm>
            <a:off x="6561000" y="5073480"/>
            <a:ext cx="141120" cy="792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6" name="Line 99"/>
          <p:cNvSpPr/>
          <p:nvPr/>
        </p:nvSpPr>
        <p:spPr>
          <a:xfrm>
            <a:off x="6702120" y="5152680"/>
            <a:ext cx="141480" cy="795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7" name="Line 100"/>
          <p:cNvSpPr/>
          <p:nvPr/>
        </p:nvSpPr>
        <p:spPr>
          <a:xfrm>
            <a:off x="6843600" y="5232240"/>
            <a:ext cx="142920" cy="7776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8" name="Freeform 101"/>
          <p:cNvSpPr/>
          <p:nvPr/>
        </p:nvSpPr>
        <p:spPr>
          <a:xfrm>
            <a:off x="6986520" y="5310360"/>
            <a:ext cx="140760" cy="75960"/>
          </a:xfrm>
          <a:custGeom>
            <a:avLst/>
            <a:gdLst>
              <a:gd name="textAreaLeft" fmla="*/ 0 w 140760"/>
              <a:gd name="textAreaRight" fmla="*/ 141120 w 1407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39" name="Line 102"/>
          <p:cNvSpPr/>
          <p:nvPr/>
        </p:nvSpPr>
        <p:spPr>
          <a:xfrm>
            <a:off x="7127640" y="5386320"/>
            <a:ext cx="144360" cy="7452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40" name="Line 103"/>
          <p:cNvSpPr/>
          <p:nvPr/>
        </p:nvSpPr>
        <p:spPr>
          <a:xfrm>
            <a:off x="7272000" y="5460840"/>
            <a:ext cx="141480" cy="712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41" name="Line 104"/>
          <p:cNvSpPr/>
          <p:nvPr/>
        </p:nvSpPr>
        <p:spPr>
          <a:xfrm>
            <a:off x="7413480" y="5532120"/>
            <a:ext cx="141120" cy="716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640" bIns="26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42" name="Line 105"/>
          <p:cNvSpPr/>
          <p:nvPr/>
        </p:nvSpPr>
        <p:spPr>
          <a:xfrm>
            <a:off x="7554600" y="5603760"/>
            <a:ext cx="142920" cy="7128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43" name="Line 106"/>
          <p:cNvSpPr/>
          <p:nvPr/>
        </p:nvSpPr>
        <p:spPr>
          <a:xfrm>
            <a:off x="7697520" y="5675040"/>
            <a:ext cx="141480" cy="6840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400" bIns="234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44" name="Line 107"/>
          <p:cNvSpPr/>
          <p:nvPr/>
        </p:nvSpPr>
        <p:spPr>
          <a:xfrm>
            <a:off x="7839000" y="5743440"/>
            <a:ext cx="142920" cy="68040"/>
          </a:xfrm>
          <a:prstGeom prst="line">
            <a:avLst/>
          </a:prstGeom>
          <a:ln w="30163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45" name="Rectangle 109"/>
          <p:cNvSpPr/>
          <p:nvPr/>
        </p:nvSpPr>
        <p:spPr>
          <a:xfrm>
            <a:off x="1479600" y="5324400"/>
            <a:ext cx="541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-500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6" name="Rectangle 111"/>
          <p:cNvSpPr/>
          <p:nvPr/>
        </p:nvSpPr>
        <p:spPr>
          <a:xfrm>
            <a:off x="1549440" y="3929040"/>
            <a:ext cx="4503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7" name="Rectangle 112"/>
          <p:cNvSpPr/>
          <p:nvPr/>
        </p:nvSpPr>
        <p:spPr>
          <a:xfrm>
            <a:off x="1433520" y="3230640"/>
            <a:ext cx="599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8" name="Rectangle 113"/>
          <p:cNvSpPr/>
          <p:nvPr/>
        </p:nvSpPr>
        <p:spPr>
          <a:xfrm>
            <a:off x="1433520" y="2532240"/>
            <a:ext cx="599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1500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9" name="Rectangle 116"/>
          <p:cNvSpPr/>
          <p:nvPr/>
        </p:nvSpPr>
        <p:spPr>
          <a:xfrm>
            <a:off x="2581560" y="4863960"/>
            <a:ext cx="3942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0,07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0" name="Rectangle 117"/>
          <p:cNvSpPr/>
          <p:nvPr/>
        </p:nvSpPr>
        <p:spPr>
          <a:xfrm>
            <a:off x="3291120" y="4863960"/>
            <a:ext cx="3942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0,08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1" name="Rectangle 118"/>
          <p:cNvSpPr/>
          <p:nvPr/>
        </p:nvSpPr>
        <p:spPr>
          <a:xfrm>
            <a:off x="4002480" y="4863960"/>
            <a:ext cx="3942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0,09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2" name="Rectangle 119"/>
          <p:cNvSpPr/>
          <p:nvPr/>
        </p:nvSpPr>
        <p:spPr>
          <a:xfrm>
            <a:off x="4753440" y="4863960"/>
            <a:ext cx="2815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3" name="Rectangle 120"/>
          <p:cNvSpPr/>
          <p:nvPr/>
        </p:nvSpPr>
        <p:spPr>
          <a:xfrm>
            <a:off x="5432400" y="4863960"/>
            <a:ext cx="379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0,11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4" name="Rectangle 122"/>
          <p:cNvSpPr/>
          <p:nvPr/>
        </p:nvSpPr>
        <p:spPr>
          <a:xfrm>
            <a:off x="6847200" y="4863960"/>
            <a:ext cx="3942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0,13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5" name="Rectangle 125"/>
          <p:cNvSpPr/>
          <p:nvPr/>
        </p:nvSpPr>
        <p:spPr>
          <a:xfrm>
            <a:off x="7620480" y="4870440"/>
            <a:ext cx="7556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Zinssatz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6" name="Rectangle 126"/>
          <p:cNvSpPr/>
          <p:nvPr/>
        </p:nvSpPr>
        <p:spPr>
          <a:xfrm>
            <a:off x="2022480" y="1697040"/>
            <a:ext cx="1531440" cy="2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57" name="Rectangle 127"/>
          <p:cNvSpPr/>
          <p:nvPr/>
        </p:nvSpPr>
        <p:spPr>
          <a:xfrm>
            <a:off x="2189160" y="1744560"/>
            <a:ext cx="2715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Kapitalwert (NPV) [1000 Euro]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8" name="AutoShape 8"/>
          <p:cNvSpPr/>
          <p:nvPr/>
        </p:nvSpPr>
        <p:spPr>
          <a:xfrm>
            <a:off x="5911920" y="4678200"/>
            <a:ext cx="75960" cy="7596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59" name="Rectangle 92"/>
          <p:cNvSpPr/>
          <p:nvPr/>
        </p:nvSpPr>
        <p:spPr>
          <a:xfrm>
            <a:off x="2205720" y="5978520"/>
            <a:ext cx="6203160" cy="5292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Dynamisches Verfahren: Annuitätsmethode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61" name="Rectangle 3"/>
          <p:cNvSpPr/>
          <p:nvPr/>
        </p:nvSpPr>
        <p:spPr>
          <a:xfrm>
            <a:off x="511560" y="1636560"/>
            <a:ext cx="7732440" cy="13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Vergleich von Investitionsprojekten anhand 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Annuität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Annuität: Zahlung konstanter Höhe in gleichmäßigen zeitlichen Abstände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2" name="Rectangle 7"/>
          <p:cNvSpPr/>
          <p:nvPr/>
        </p:nvSpPr>
        <p:spPr>
          <a:xfrm>
            <a:off x="511560" y="2583360"/>
            <a:ext cx="7848360" cy="413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3" name="Rectangle 10"/>
          <p:cNvSpPr/>
          <p:nvPr/>
        </p:nvSpPr>
        <p:spPr>
          <a:xfrm>
            <a:off x="508680" y="3524400"/>
            <a:ext cx="8311680" cy="22622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4" name="Rectangle 11"/>
          <p:cNvSpPr/>
          <p:nvPr/>
        </p:nvSpPr>
        <p:spPr>
          <a:xfrm>
            <a:off x="2885400" y="5877360"/>
            <a:ext cx="3558240" cy="7160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Annuitätsfaktoren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966" name="Group 709"/>
          <p:cNvGrpSpPr/>
          <p:nvPr/>
        </p:nvGrpSpPr>
        <p:grpSpPr>
          <a:xfrm>
            <a:off x="1144440" y="1564920"/>
            <a:ext cx="7524360" cy="4789440"/>
            <a:chOff x="1144440" y="1564920"/>
            <a:chExt cx="7524360" cy="4789440"/>
          </a:xfrm>
        </p:grpSpPr>
        <p:sp>
          <p:nvSpPr>
            <p:cNvPr id="967" name="Rectangle 8"/>
            <p:cNvSpPr/>
            <p:nvPr/>
          </p:nvSpPr>
          <p:spPr>
            <a:xfrm>
              <a:off x="1278000" y="1787400"/>
              <a:ext cx="3729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Jahre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8" name="Rectangle 9"/>
            <p:cNvSpPr/>
            <p:nvPr/>
          </p:nvSpPr>
          <p:spPr>
            <a:xfrm>
              <a:off x="2171880" y="178740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9" name="Rectangle 10"/>
            <p:cNvSpPr/>
            <p:nvPr/>
          </p:nvSpPr>
          <p:spPr>
            <a:xfrm>
              <a:off x="2860560" y="178740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3.5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0" name="Rectangle 11"/>
            <p:cNvSpPr/>
            <p:nvPr/>
          </p:nvSpPr>
          <p:spPr>
            <a:xfrm>
              <a:off x="3551400" y="178740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1" name="Rectangle 12"/>
            <p:cNvSpPr/>
            <p:nvPr/>
          </p:nvSpPr>
          <p:spPr>
            <a:xfrm>
              <a:off x="4240080" y="178740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4.5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2" name="Rectangle 13"/>
            <p:cNvSpPr/>
            <p:nvPr/>
          </p:nvSpPr>
          <p:spPr>
            <a:xfrm>
              <a:off x="4929120" y="178740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3" name="Rectangle 14"/>
            <p:cNvSpPr/>
            <p:nvPr/>
          </p:nvSpPr>
          <p:spPr>
            <a:xfrm>
              <a:off x="5618160" y="178740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4" name="Rectangle 15"/>
            <p:cNvSpPr/>
            <p:nvPr/>
          </p:nvSpPr>
          <p:spPr>
            <a:xfrm>
              <a:off x="6307200" y="178740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5" name="Rectangle 16"/>
            <p:cNvSpPr/>
            <p:nvPr/>
          </p:nvSpPr>
          <p:spPr>
            <a:xfrm>
              <a:off x="6996240" y="178740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6" name="Rectangle 17"/>
            <p:cNvSpPr/>
            <p:nvPr/>
          </p:nvSpPr>
          <p:spPr>
            <a:xfrm>
              <a:off x="7684920" y="1787400"/>
              <a:ext cx="1933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7" name="Rectangle 18"/>
            <p:cNvSpPr/>
            <p:nvPr/>
          </p:nvSpPr>
          <p:spPr>
            <a:xfrm>
              <a:off x="8295480" y="1787400"/>
              <a:ext cx="27252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10.0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8" name="Rectangle 19"/>
            <p:cNvSpPr/>
            <p:nvPr/>
          </p:nvSpPr>
          <p:spPr>
            <a:xfrm>
              <a:off x="1425600" y="204624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9" name="Rectangle 20"/>
            <p:cNvSpPr/>
            <p:nvPr/>
          </p:nvSpPr>
          <p:spPr>
            <a:xfrm>
              <a:off x="2048760" y="2046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0" name="Rectangle 23"/>
            <p:cNvSpPr/>
            <p:nvPr/>
          </p:nvSpPr>
          <p:spPr>
            <a:xfrm>
              <a:off x="2737800" y="2046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1" name="Rectangle 26"/>
            <p:cNvSpPr/>
            <p:nvPr/>
          </p:nvSpPr>
          <p:spPr>
            <a:xfrm>
              <a:off x="3426840" y="2046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2" name="Rectangle 29"/>
            <p:cNvSpPr/>
            <p:nvPr/>
          </p:nvSpPr>
          <p:spPr>
            <a:xfrm>
              <a:off x="4115520" y="2046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3" name="Rectangle 32"/>
            <p:cNvSpPr/>
            <p:nvPr/>
          </p:nvSpPr>
          <p:spPr>
            <a:xfrm>
              <a:off x="4806360" y="2046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4" name="Rectangle 35"/>
            <p:cNvSpPr/>
            <p:nvPr/>
          </p:nvSpPr>
          <p:spPr>
            <a:xfrm>
              <a:off x="5495040" y="2046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5" name="Rectangle 38"/>
            <p:cNvSpPr/>
            <p:nvPr/>
          </p:nvSpPr>
          <p:spPr>
            <a:xfrm>
              <a:off x="6184080" y="2046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6" name="Rectangle 41"/>
            <p:cNvSpPr/>
            <p:nvPr/>
          </p:nvSpPr>
          <p:spPr>
            <a:xfrm>
              <a:off x="6873120" y="2046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1.080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7" name="Rectangle 44"/>
            <p:cNvSpPr/>
            <p:nvPr/>
          </p:nvSpPr>
          <p:spPr>
            <a:xfrm>
              <a:off x="7562160" y="2046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1.090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8" name="Rectangle 47"/>
            <p:cNvSpPr/>
            <p:nvPr/>
          </p:nvSpPr>
          <p:spPr>
            <a:xfrm>
              <a:off x="8251200" y="2046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1.100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9" name="Rectangle 50"/>
            <p:cNvSpPr/>
            <p:nvPr/>
          </p:nvSpPr>
          <p:spPr>
            <a:xfrm>
              <a:off x="1425600" y="223344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0" name="Rectangle 51"/>
            <p:cNvSpPr/>
            <p:nvPr/>
          </p:nvSpPr>
          <p:spPr>
            <a:xfrm>
              <a:off x="2048760" y="22334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1" name="Rectangle 54"/>
            <p:cNvSpPr/>
            <p:nvPr/>
          </p:nvSpPr>
          <p:spPr>
            <a:xfrm>
              <a:off x="2737800" y="22334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0.526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2" name="Rectangle 57"/>
            <p:cNvSpPr/>
            <p:nvPr/>
          </p:nvSpPr>
          <p:spPr>
            <a:xfrm>
              <a:off x="3426840" y="22334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3" name="Rectangle 60"/>
            <p:cNvSpPr/>
            <p:nvPr/>
          </p:nvSpPr>
          <p:spPr>
            <a:xfrm>
              <a:off x="4115520" y="22334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0.534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4" name="Rectangle 63"/>
            <p:cNvSpPr/>
            <p:nvPr/>
          </p:nvSpPr>
          <p:spPr>
            <a:xfrm>
              <a:off x="4806360" y="22334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0.538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5" name="Rectangle 66"/>
            <p:cNvSpPr/>
            <p:nvPr/>
          </p:nvSpPr>
          <p:spPr>
            <a:xfrm>
              <a:off x="5495040" y="22334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6" name="Rectangle 69"/>
            <p:cNvSpPr/>
            <p:nvPr/>
          </p:nvSpPr>
          <p:spPr>
            <a:xfrm>
              <a:off x="6184080" y="22334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0.553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7" name="Rectangle 72"/>
            <p:cNvSpPr/>
            <p:nvPr/>
          </p:nvSpPr>
          <p:spPr>
            <a:xfrm>
              <a:off x="6873120" y="22334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8" name="Rectangle 75"/>
            <p:cNvSpPr/>
            <p:nvPr/>
          </p:nvSpPr>
          <p:spPr>
            <a:xfrm>
              <a:off x="7562160" y="22334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0.568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9" name="Rectangle 78"/>
            <p:cNvSpPr/>
            <p:nvPr/>
          </p:nvSpPr>
          <p:spPr>
            <a:xfrm>
              <a:off x="8251200" y="22334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0.576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0" name="Rectangle 81"/>
            <p:cNvSpPr/>
            <p:nvPr/>
          </p:nvSpPr>
          <p:spPr>
            <a:xfrm>
              <a:off x="1425600" y="242100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1" name="Rectangle 82"/>
            <p:cNvSpPr/>
            <p:nvPr/>
          </p:nvSpPr>
          <p:spPr>
            <a:xfrm>
              <a:off x="2048760" y="2421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2" name="Rectangle 85"/>
            <p:cNvSpPr/>
            <p:nvPr/>
          </p:nvSpPr>
          <p:spPr>
            <a:xfrm>
              <a:off x="2737800" y="2421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3" name="Rectangle 88"/>
            <p:cNvSpPr/>
            <p:nvPr/>
          </p:nvSpPr>
          <p:spPr>
            <a:xfrm>
              <a:off x="3426840" y="2421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4" name="Rectangle 91"/>
            <p:cNvSpPr/>
            <p:nvPr/>
          </p:nvSpPr>
          <p:spPr>
            <a:xfrm>
              <a:off x="4115520" y="2421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0.364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5" name="Rectangle 94"/>
            <p:cNvSpPr/>
            <p:nvPr/>
          </p:nvSpPr>
          <p:spPr>
            <a:xfrm>
              <a:off x="4806360" y="2421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6" name="Rectangle 97"/>
            <p:cNvSpPr/>
            <p:nvPr/>
          </p:nvSpPr>
          <p:spPr>
            <a:xfrm>
              <a:off x="5495040" y="2421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7" name="Rectangle 100"/>
            <p:cNvSpPr/>
            <p:nvPr/>
          </p:nvSpPr>
          <p:spPr>
            <a:xfrm>
              <a:off x="6184080" y="2421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0.381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8" name="Rectangle 103"/>
            <p:cNvSpPr/>
            <p:nvPr/>
          </p:nvSpPr>
          <p:spPr>
            <a:xfrm>
              <a:off x="6873120" y="2421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0.388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9" name="Rectangle 106"/>
            <p:cNvSpPr/>
            <p:nvPr/>
          </p:nvSpPr>
          <p:spPr>
            <a:xfrm>
              <a:off x="7562160" y="2421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0" name="Rectangle 109"/>
            <p:cNvSpPr/>
            <p:nvPr/>
          </p:nvSpPr>
          <p:spPr>
            <a:xfrm>
              <a:off x="8251200" y="2421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0.402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1" name="Rectangle 112"/>
            <p:cNvSpPr/>
            <p:nvPr/>
          </p:nvSpPr>
          <p:spPr>
            <a:xfrm>
              <a:off x="1425600" y="260820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2" name="Rectangle 113"/>
            <p:cNvSpPr/>
            <p:nvPr/>
          </p:nvSpPr>
          <p:spPr>
            <a:xfrm>
              <a:off x="2048760" y="2608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0.269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3" name="Rectangle 116"/>
            <p:cNvSpPr/>
            <p:nvPr/>
          </p:nvSpPr>
          <p:spPr>
            <a:xfrm>
              <a:off x="2737800" y="2608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0.272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4" name="Rectangle 119"/>
            <p:cNvSpPr/>
            <p:nvPr/>
          </p:nvSpPr>
          <p:spPr>
            <a:xfrm>
              <a:off x="3426840" y="2608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0.275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5" name="Rectangle 122"/>
            <p:cNvSpPr/>
            <p:nvPr/>
          </p:nvSpPr>
          <p:spPr>
            <a:xfrm>
              <a:off x="4115520" y="2608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0.279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6" name="Rectangle 125"/>
            <p:cNvSpPr/>
            <p:nvPr/>
          </p:nvSpPr>
          <p:spPr>
            <a:xfrm>
              <a:off x="4806360" y="2608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7" name="Rectangle 128"/>
            <p:cNvSpPr/>
            <p:nvPr/>
          </p:nvSpPr>
          <p:spPr>
            <a:xfrm>
              <a:off x="5495040" y="2608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8" name="Rectangle 131"/>
            <p:cNvSpPr/>
            <p:nvPr/>
          </p:nvSpPr>
          <p:spPr>
            <a:xfrm>
              <a:off x="6184080" y="2608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9" name="Rectangle 134"/>
            <p:cNvSpPr/>
            <p:nvPr/>
          </p:nvSpPr>
          <p:spPr>
            <a:xfrm>
              <a:off x="6873120" y="2608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0" name="Rectangle 137"/>
            <p:cNvSpPr/>
            <p:nvPr/>
          </p:nvSpPr>
          <p:spPr>
            <a:xfrm>
              <a:off x="7562160" y="2608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0.309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1" name="Rectangle 140"/>
            <p:cNvSpPr/>
            <p:nvPr/>
          </p:nvSpPr>
          <p:spPr>
            <a:xfrm>
              <a:off x="8251200" y="2608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0.315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2" name="Rectangle 143"/>
            <p:cNvSpPr/>
            <p:nvPr/>
          </p:nvSpPr>
          <p:spPr>
            <a:xfrm>
              <a:off x="1425600" y="279576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3" name="Rectangle 144"/>
            <p:cNvSpPr/>
            <p:nvPr/>
          </p:nvSpPr>
          <p:spPr>
            <a:xfrm>
              <a:off x="2048760" y="2795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0.218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4" name="Rectangle 147"/>
            <p:cNvSpPr/>
            <p:nvPr/>
          </p:nvSpPr>
          <p:spPr>
            <a:xfrm>
              <a:off x="2737800" y="2795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0.221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5" name="Rectangle 150"/>
            <p:cNvSpPr/>
            <p:nvPr/>
          </p:nvSpPr>
          <p:spPr>
            <a:xfrm>
              <a:off x="3426840" y="2795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0.225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6" name="Rectangle 153"/>
            <p:cNvSpPr/>
            <p:nvPr/>
          </p:nvSpPr>
          <p:spPr>
            <a:xfrm>
              <a:off x="4115520" y="2795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0.228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7" name="Rectangle 156"/>
            <p:cNvSpPr/>
            <p:nvPr/>
          </p:nvSpPr>
          <p:spPr>
            <a:xfrm>
              <a:off x="4806360" y="2795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0.231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8" name="Rectangle 159"/>
            <p:cNvSpPr/>
            <p:nvPr/>
          </p:nvSpPr>
          <p:spPr>
            <a:xfrm>
              <a:off x="5495040" y="2795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0.237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9" name="Rectangle 162"/>
            <p:cNvSpPr/>
            <p:nvPr/>
          </p:nvSpPr>
          <p:spPr>
            <a:xfrm>
              <a:off x="6184080" y="2795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0.244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0" name="Rectangle 165"/>
            <p:cNvSpPr/>
            <p:nvPr/>
          </p:nvSpPr>
          <p:spPr>
            <a:xfrm>
              <a:off x="6873120" y="2795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1" name="Rectangle 168"/>
            <p:cNvSpPr/>
            <p:nvPr/>
          </p:nvSpPr>
          <p:spPr>
            <a:xfrm>
              <a:off x="7562160" y="2795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2" name="Rectangle 171"/>
            <p:cNvSpPr/>
            <p:nvPr/>
          </p:nvSpPr>
          <p:spPr>
            <a:xfrm>
              <a:off x="8251200" y="2795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0.264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3" name="Rectangle 174"/>
            <p:cNvSpPr/>
            <p:nvPr/>
          </p:nvSpPr>
          <p:spPr>
            <a:xfrm>
              <a:off x="1425600" y="305424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4" name="Rectangle 175"/>
            <p:cNvSpPr/>
            <p:nvPr/>
          </p:nvSpPr>
          <p:spPr>
            <a:xfrm>
              <a:off x="2048760" y="3054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5" name="Rectangle 178"/>
            <p:cNvSpPr/>
            <p:nvPr/>
          </p:nvSpPr>
          <p:spPr>
            <a:xfrm>
              <a:off x="2737800" y="3054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6" name="Rectangle 181"/>
            <p:cNvSpPr/>
            <p:nvPr/>
          </p:nvSpPr>
          <p:spPr>
            <a:xfrm>
              <a:off x="3426840" y="3054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7" name="Rectangle 184"/>
            <p:cNvSpPr/>
            <p:nvPr/>
          </p:nvSpPr>
          <p:spPr>
            <a:xfrm>
              <a:off x="4115520" y="3054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8" name="Rectangle 187"/>
            <p:cNvSpPr/>
            <p:nvPr/>
          </p:nvSpPr>
          <p:spPr>
            <a:xfrm>
              <a:off x="4806360" y="3054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9" name="Rectangle 190"/>
            <p:cNvSpPr/>
            <p:nvPr/>
          </p:nvSpPr>
          <p:spPr>
            <a:xfrm>
              <a:off x="5495040" y="3054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0" name="Rectangle 193"/>
            <p:cNvSpPr/>
            <p:nvPr/>
          </p:nvSpPr>
          <p:spPr>
            <a:xfrm>
              <a:off x="6184080" y="3054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1" name="Rectangle 196"/>
            <p:cNvSpPr/>
            <p:nvPr/>
          </p:nvSpPr>
          <p:spPr>
            <a:xfrm>
              <a:off x="6873120" y="3054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0.216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2" name="Rectangle 199"/>
            <p:cNvSpPr/>
            <p:nvPr/>
          </p:nvSpPr>
          <p:spPr>
            <a:xfrm>
              <a:off x="7562160" y="3054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3" name="Rectangle 202"/>
            <p:cNvSpPr/>
            <p:nvPr/>
          </p:nvSpPr>
          <p:spPr>
            <a:xfrm>
              <a:off x="8251200" y="3054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4" name="Rectangle 205"/>
            <p:cNvSpPr/>
            <p:nvPr/>
          </p:nvSpPr>
          <p:spPr>
            <a:xfrm>
              <a:off x="1425600" y="324180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5" name="Rectangle 206"/>
            <p:cNvSpPr/>
            <p:nvPr/>
          </p:nvSpPr>
          <p:spPr>
            <a:xfrm>
              <a:off x="2048760" y="3241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6" name="Rectangle 210"/>
            <p:cNvSpPr/>
            <p:nvPr/>
          </p:nvSpPr>
          <p:spPr>
            <a:xfrm>
              <a:off x="2737800" y="3241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7" name="Rectangle 213"/>
            <p:cNvSpPr/>
            <p:nvPr/>
          </p:nvSpPr>
          <p:spPr>
            <a:xfrm>
              <a:off x="3426840" y="3241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8" name="Rectangle 216"/>
            <p:cNvSpPr/>
            <p:nvPr/>
          </p:nvSpPr>
          <p:spPr>
            <a:xfrm>
              <a:off x="4115520" y="3241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9" name="Rectangle 219"/>
            <p:cNvSpPr/>
            <p:nvPr/>
          </p:nvSpPr>
          <p:spPr>
            <a:xfrm>
              <a:off x="4806360" y="3241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0" name="Rectangle 222"/>
            <p:cNvSpPr/>
            <p:nvPr/>
          </p:nvSpPr>
          <p:spPr>
            <a:xfrm>
              <a:off x="5495040" y="3241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1" name="Rectangle 225"/>
            <p:cNvSpPr/>
            <p:nvPr/>
          </p:nvSpPr>
          <p:spPr>
            <a:xfrm>
              <a:off x="6184080" y="3241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2" name="Rectangle 228"/>
            <p:cNvSpPr/>
            <p:nvPr/>
          </p:nvSpPr>
          <p:spPr>
            <a:xfrm>
              <a:off x="6873120" y="3241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3" name="Rectangle 231"/>
            <p:cNvSpPr/>
            <p:nvPr/>
          </p:nvSpPr>
          <p:spPr>
            <a:xfrm>
              <a:off x="7562160" y="3241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0.199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4" name="Rectangle 234"/>
            <p:cNvSpPr/>
            <p:nvPr/>
          </p:nvSpPr>
          <p:spPr>
            <a:xfrm>
              <a:off x="8251200" y="3241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0.205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5" name="Rectangle 237"/>
            <p:cNvSpPr/>
            <p:nvPr/>
          </p:nvSpPr>
          <p:spPr>
            <a:xfrm>
              <a:off x="1425600" y="342900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6" name="Rectangle 238"/>
            <p:cNvSpPr/>
            <p:nvPr/>
          </p:nvSpPr>
          <p:spPr>
            <a:xfrm>
              <a:off x="2048760" y="3429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7" name="Rectangle 241"/>
            <p:cNvSpPr/>
            <p:nvPr/>
          </p:nvSpPr>
          <p:spPr>
            <a:xfrm>
              <a:off x="2737800" y="3429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8" name="Rectangle 244"/>
            <p:cNvSpPr/>
            <p:nvPr/>
          </p:nvSpPr>
          <p:spPr>
            <a:xfrm>
              <a:off x="3426840" y="3429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9" name="Rectangle 247"/>
            <p:cNvSpPr/>
            <p:nvPr/>
          </p:nvSpPr>
          <p:spPr>
            <a:xfrm>
              <a:off x="4115520" y="3429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0" name="Rectangle 250"/>
            <p:cNvSpPr/>
            <p:nvPr/>
          </p:nvSpPr>
          <p:spPr>
            <a:xfrm>
              <a:off x="4806360" y="3429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1" name="Rectangle 253"/>
            <p:cNvSpPr/>
            <p:nvPr/>
          </p:nvSpPr>
          <p:spPr>
            <a:xfrm>
              <a:off x="5495040" y="3429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2" name="Rectangle 256"/>
            <p:cNvSpPr/>
            <p:nvPr/>
          </p:nvSpPr>
          <p:spPr>
            <a:xfrm>
              <a:off x="6184080" y="3429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3" name="Rectangle 259"/>
            <p:cNvSpPr/>
            <p:nvPr/>
          </p:nvSpPr>
          <p:spPr>
            <a:xfrm>
              <a:off x="6873120" y="3429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4" name="Rectangle 262"/>
            <p:cNvSpPr/>
            <p:nvPr/>
          </p:nvSpPr>
          <p:spPr>
            <a:xfrm>
              <a:off x="7562160" y="3429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5" name="Rectangle 265"/>
            <p:cNvSpPr/>
            <p:nvPr/>
          </p:nvSpPr>
          <p:spPr>
            <a:xfrm>
              <a:off x="8251200" y="3429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6" name="Rectangle 268"/>
            <p:cNvSpPr/>
            <p:nvPr/>
          </p:nvSpPr>
          <p:spPr>
            <a:xfrm>
              <a:off x="1425600" y="3616200"/>
              <a:ext cx="7740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7" name="Rectangle 269"/>
            <p:cNvSpPr/>
            <p:nvPr/>
          </p:nvSpPr>
          <p:spPr>
            <a:xfrm>
              <a:off x="2048760" y="3616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8" name="Rectangle 272"/>
            <p:cNvSpPr/>
            <p:nvPr/>
          </p:nvSpPr>
          <p:spPr>
            <a:xfrm>
              <a:off x="2737800" y="3616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9" name="Rectangle 275"/>
            <p:cNvSpPr/>
            <p:nvPr/>
          </p:nvSpPr>
          <p:spPr>
            <a:xfrm>
              <a:off x="3426840" y="3616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0" name="Rectangle 278"/>
            <p:cNvSpPr/>
            <p:nvPr/>
          </p:nvSpPr>
          <p:spPr>
            <a:xfrm>
              <a:off x="4115520" y="3616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1" name="Rectangle 281"/>
            <p:cNvSpPr/>
            <p:nvPr/>
          </p:nvSpPr>
          <p:spPr>
            <a:xfrm>
              <a:off x="4806360" y="3616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2" name="Rectangle 284"/>
            <p:cNvSpPr/>
            <p:nvPr/>
          </p:nvSpPr>
          <p:spPr>
            <a:xfrm>
              <a:off x="5495040" y="3616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3" name="Rectangle 287"/>
            <p:cNvSpPr/>
            <p:nvPr/>
          </p:nvSpPr>
          <p:spPr>
            <a:xfrm>
              <a:off x="6184080" y="3616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4" name="Rectangle 290"/>
            <p:cNvSpPr/>
            <p:nvPr/>
          </p:nvSpPr>
          <p:spPr>
            <a:xfrm>
              <a:off x="6873120" y="3616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5" name="Rectangle 293"/>
            <p:cNvSpPr/>
            <p:nvPr/>
          </p:nvSpPr>
          <p:spPr>
            <a:xfrm>
              <a:off x="7562160" y="3616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6" name="Rectangle 296"/>
            <p:cNvSpPr/>
            <p:nvPr/>
          </p:nvSpPr>
          <p:spPr>
            <a:xfrm>
              <a:off x="8251200" y="36162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7" name="Rectangle 299"/>
            <p:cNvSpPr/>
            <p:nvPr/>
          </p:nvSpPr>
          <p:spPr>
            <a:xfrm>
              <a:off x="1387440" y="380376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8" name="Rectangle 300"/>
            <p:cNvSpPr/>
            <p:nvPr/>
          </p:nvSpPr>
          <p:spPr>
            <a:xfrm>
              <a:off x="2051640" y="380376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9" name="Rectangle 303"/>
            <p:cNvSpPr/>
            <p:nvPr/>
          </p:nvSpPr>
          <p:spPr>
            <a:xfrm>
              <a:off x="2737800" y="3803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0" name="Rectangle 306"/>
            <p:cNvSpPr/>
            <p:nvPr/>
          </p:nvSpPr>
          <p:spPr>
            <a:xfrm>
              <a:off x="3426840" y="3803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1" name="Rectangle 309"/>
            <p:cNvSpPr/>
            <p:nvPr/>
          </p:nvSpPr>
          <p:spPr>
            <a:xfrm>
              <a:off x="4115520" y="3803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2" name="Rectangle 312"/>
            <p:cNvSpPr/>
            <p:nvPr/>
          </p:nvSpPr>
          <p:spPr>
            <a:xfrm>
              <a:off x="4806360" y="3803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3" name="Rectangle 315"/>
            <p:cNvSpPr/>
            <p:nvPr/>
          </p:nvSpPr>
          <p:spPr>
            <a:xfrm>
              <a:off x="5495040" y="3803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4" name="Rectangle 318"/>
            <p:cNvSpPr/>
            <p:nvPr/>
          </p:nvSpPr>
          <p:spPr>
            <a:xfrm>
              <a:off x="6184080" y="3803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5" name="Rectangle 321"/>
            <p:cNvSpPr/>
            <p:nvPr/>
          </p:nvSpPr>
          <p:spPr>
            <a:xfrm>
              <a:off x="6873120" y="3803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6" name="Rectangle 324"/>
            <p:cNvSpPr/>
            <p:nvPr/>
          </p:nvSpPr>
          <p:spPr>
            <a:xfrm>
              <a:off x="7562160" y="3803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7" name="Rectangle 327"/>
            <p:cNvSpPr/>
            <p:nvPr/>
          </p:nvSpPr>
          <p:spPr>
            <a:xfrm>
              <a:off x="8251200" y="3803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8" name="Rectangle 330"/>
            <p:cNvSpPr/>
            <p:nvPr/>
          </p:nvSpPr>
          <p:spPr>
            <a:xfrm>
              <a:off x="1390320" y="4062240"/>
              <a:ext cx="1490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9" name="Rectangle 331"/>
            <p:cNvSpPr/>
            <p:nvPr/>
          </p:nvSpPr>
          <p:spPr>
            <a:xfrm>
              <a:off x="2048760" y="4062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0" name="Rectangle 334"/>
            <p:cNvSpPr/>
            <p:nvPr/>
          </p:nvSpPr>
          <p:spPr>
            <a:xfrm>
              <a:off x="2744640" y="4062240"/>
              <a:ext cx="3362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1" name="Rectangle 337"/>
            <p:cNvSpPr/>
            <p:nvPr/>
          </p:nvSpPr>
          <p:spPr>
            <a:xfrm>
              <a:off x="3429720" y="406224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2" name="Rectangle 340"/>
            <p:cNvSpPr/>
            <p:nvPr/>
          </p:nvSpPr>
          <p:spPr>
            <a:xfrm>
              <a:off x="4118400" y="406224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3" name="Rectangle 343"/>
            <p:cNvSpPr/>
            <p:nvPr/>
          </p:nvSpPr>
          <p:spPr>
            <a:xfrm>
              <a:off x="4806360" y="4062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4" name="Rectangle 346"/>
            <p:cNvSpPr/>
            <p:nvPr/>
          </p:nvSpPr>
          <p:spPr>
            <a:xfrm>
              <a:off x="5495040" y="4062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5" name="Rectangle 349"/>
            <p:cNvSpPr/>
            <p:nvPr/>
          </p:nvSpPr>
          <p:spPr>
            <a:xfrm>
              <a:off x="6184080" y="4062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6" name="Rectangle 352"/>
            <p:cNvSpPr/>
            <p:nvPr/>
          </p:nvSpPr>
          <p:spPr>
            <a:xfrm>
              <a:off x="6873120" y="4062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7" name="Rectangle 355"/>
            <p:cNvSpPr/>
            <p:nvPr/>
          </p:nvSpPr>
          <p:spPr>
            <a:xfrm>
              <a:off x="7562160" y="4062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8" name="Rectangle 358"/>
            <p:cNvSpPr/>
            <p:nvPr/>
          </p:nvSpPr>
          <p:spPr>
            <a:xfrm>
              <a:off x="8251200" y="40622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9" name="Rectangle 361"/>
            <p:cNvSpPr/>
            <p:nvPr/>
          </p:nvSpPr>
          <p:spPr>
            <a:xfrm>
              <a:off x="1387440" y="424980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0" name="Rectangle 362"/>
            <p:cNvSpPr/>
            <p:nvPr/>
          </p:nvSpPr>
          <p:spPr>
            <a:xfrm>
              <a:off x="2048760" y="4249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1" name="Rectangle 365"/>
            <p:cNvSpPr/>
            <p:nvPr/>
          </p:nvSpPr>
          <p:spPr>
            <a:xfrm>
              <a:off x="2737800" y="4249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2" name="Rectangle 368"/>
            <p:cNvSpPr/>
            <p:nvPr/>
          </p:nvSpPr>
          <p:spPr>
            <a:xfrm>
              <a:off x="3426840" y="4249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3" name="Rectangle 371"/>
            <p:cNvSpPr/>
            <p:nvPr/>
          </p:nvSpPr>
          <p:spPr>
            <a:xfrm>
              <a:off x="4118400" y="424980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4" name="Rectangle 374"/>
            <p:cNvSpPr/>
            <p:nvPr/>
          </p:nvSpPr>
          <p:spPr>
            <a:xfrm>
              <a:off x="4809240" y="424980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5" name="Rectangle 377"/>
            <p:cNvSpPr/>
            <p:nvPr/>
          </p:nvSpPr>
          <p:spPr>
            <a:xfrm>
              <a:off x="5497920" y="424980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6" name="Rectangle 380"/>
            <p:cNvSpPr/>
            <p:nvPr/>
          </p:nvSpPr>
          <p:spPr>
            <a:xfrm>
              <a:off x="6184080" y="4249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7" name="Rectangle 383"/>
            <p:cNvSpPr/>
            <p:nvPr/>
          </p:nvSpPr>
          <p:spPr>
            <a:xfrm>
              <a:off x="6873120" y="4249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8" name="Rectangle 386"/>
            <p:cNvSpPr/>
            <p:nvPr/>
          </p:nvSpPr>
          <p:spPr>
            <a:xfrm>
              <a:off x="7562160" y="4249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9" name="Rectangle 389"/>
            <p:cNvSpPr/>
            <p:nvPr/>
          </p:nvSpPr>
          <p:spPr>
            <a:xfrm>
              <a:off x="8251200" y="42498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0" name="Rectangle 392"/>
            <p:cNvSpPr/>
            <p:nvPr/>
          </p:nvSpPr>
          <p:spPr>
            <a:xfrm>
              <a:off x="1387440" y="443700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1" name="Rectangle 393"/>
            <p:cNvSpPr/>
            <p:nvPr/>
          </p:nvSpPr>
          <p:spPr>
            <a:xfrm>
              <a:off x="2048760" y="4437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2" name="Rectangle 396"/>
            <p:cNvSpPr/>
            <p:nvPr/>
          </p:nvSpPr>
          <p:spPr>
            <a:xfrm>
              <a:off x="2737800" y="4437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3" name="Rectangle 399"/>
            <p:cNvSpPr/>
            <p:nvPr/>
          </p:nvSpPr>
          <p:spPr>
            <a:xfrm>
              <a:off x="3426840" y="4437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4" name="Rectangle 402"/>
            <p:cNvSpPr/>
            <p:nvPr/>
          </p:nvSpPr>
          <p:spPr>
            <a:xfrm>
              <a:off x="4115520" y="4437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5" name="Rectangle 405"/>
            <p:cNvSpPr/>
            <p:nvPr/>
          </p:nvSpPr>
          <p:spPr>
            <a:xfrm>
              <a:off x="4806360" y="4437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6" name="Rectangle 408"/>
            <p:cNvSpPr/>
            <p:nvPr/>
          </p:nvSpPr>
          <p:spPr>
            <a:xfrm>
              <a:off x="5497920" y="443700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7" name="Rectangle 412"/>
            <p:cNvSpPr/>
            <p:nvPr/>
          </p:nvSpPr>
          <p:spPr>
            <a:xfrm>
              <a:off x="6184080" y="4437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8" name="Rectangle 415"/>
            <p:cNvSpPr/>
            <p:nvPr/>
          </p:nvSpPr>
          <p:spPr>
            <a:xfrm>
              <a:off x="6873120" y="4437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9" name="Rectangle 418"/>
            <p:cNvSpPr/>
            <p:nvPr/>
          </p:nvSpPr>
          <p:spPr>
            <a:xfrm>
              <a:off x="7562160" y="4437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0" name="Rectangle 421"/>
            <p:cNvSpPr/>
            <p:nvPr/>
          </p:nvSpPr>
          <p:spPr>
            <a:xfrm>
              <a:off x="8251200" y="44370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0.141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1" name="Rectangle 424"/>
            <p:cNvSpPr/>
            <p:nvPr/>
          </p:nvSpPr>
          <p:spPr>
            <a:xfrm>
              <a:off x="1387440" y="462456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2" name="Rectangle 425"/>
            <p:cNvSpPr/>
            <p:nvPr/>
          </p:nvSpPr>
          <p:spPr>
            <a:xfrm>
              <a:off x="2048760" y="46245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3" name="Rectangle 428"/>
            <p:cNvSpPr/>
            <p:nvPr/>
          </p:nvSpPr>
          <p:spPr>
            <a:xfrm>
              <a:off x="2737800" y="46245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4" name="Rectangle 431"/>
            <p:cNvSpPr/>
            <p:nvPr/>
          </p:nvSpPr>
          <p:spPr>
            <a:xfrm>
              <a:off x="3426840" y="46245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5" name="Rectangle 434"/>
            <p:cNvSpPr/>
            <p:nvPr/>
          </p:nvSpPr>
          <p:spPr>
            <a:xfrm>
              <a:off x="4115520" y="46245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6" name="Rectangle 437"/>
            <p:cNvSpPr/>
            <p:nvPr/>
          </p:nvSpPr>
          <p:spPr>
            <a:xfrm>
              <a:off x="4806360" y="46245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7" name="Rectangle 440"/>
            <p:cNvSpPr/>
            <p:nvPr/>
          </p:nvSpPr>
          <p:spPr>
            <a:xfrm>
              <a:off x="5495040" y="46245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8" name="Rectangle 443"/>
            <p:cNvSpPr/>
            <p:nvPr/>
          </p:nvSpPr>
          <p:spPr>
            <a:xfrm>
              <a:off x="6186960" y="462456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9" name="Rectangle 446"/>
            <p:cNvSpPr/>
            <p:nvPr/>
          </p:nvSpPr>
          <p:spPr>
            <a:xfrm>
              <a:off x="6873120" y="46245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0" name="Rectangle 449"/>
            <p:cNvSpPr/>
            <p:nvPr/>
          </p:nvSpPr>
          <p:spPr>
            <a:xfrm>
              <a:off x="7562160" y="46245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1" name="Rectangle 452"/>
            <p:cNvSpPr/>
            <p:nvPr/>
          </p:nvSpPr>
          <p:spPr>
            <a:xfrm>
              <a:off x="8251200" y="46245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2" name="Rectangle 455"/>
            <p:cNvSpPr/>
            <p:nvPr/>
          </p:nvSpPr>
          <p:spPr>
            <a:xfrm>
              <a:off x="1387440" y="481176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3" name="Rectangle 456"/>
            <p:cNvSpPr/>
            <p:nvPr/>
          </p:nvSpPr>
          <p:spPr>
            <a:xfrm>
              <a:off x="2048760" y="4811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4" name="Rectangle 459"/>
            <p:cNvSpPr/>
            <p:nvPr/>
          </p:nvSpPr>
          <p:spPr>
            <a:xfrm>
              <a:off x="2737800" y="4811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5" name="Rectangle 462"/>
            <p:cNvSpPr/>
            <p:nvPr/>
          </p:nvSpPr>
          <p:spPr>
            <a:xfrm>
              <a:off x="3426840" y="4811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6" name="Rectangle 465"/>
            <p:cNvSpPr/>
            <p:nvPr/>
          </p:nvSpPr>
          <p:spPr>
            <a:xfrm>
              <a:off x="4115520" y="4811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7" name="Rectangle 468"/>
            <p:cNvSpPr/>
            <p:nvPr/>
          </p:nvSpPr>
          <p:spPr>
            <a:xfrm>
              <a:off x="4806360" y="4811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8" name="Rectangle 471"/>
            <p:cNvSpPr/>
            <p:nvPr/>
          </p:nvSpPr>
          <p:spPr>
            <a:xfrm>
              <a:off x="5495040" y="4811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9" name="Rectangle 474"/>
            <p:cNvSpPr/>
            <p:nvPr/>
          </p:nvSpPr>
          <p:spPr>
            <a:xfrm>
              <a:off x="6186960" y="481176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0" name="Rectangle 477"/>
            <p:cNvSpPr/>
            <p:nvPr/>
          </p:nvSpPr>
          <p:spPr>
            <a:xfrm>
              <a:off x="6876000" y="481176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1" name="Rectangle 480"/>
            <p:cNvSpPr/>
            <p:nvPr/>
          </p:nvSpPr>
          <p:spPr>
            <a:xfrm>
              <a:off x="7562160" y="4811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0.124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2" name="Rectangle 483"/>
            <p:cNvSpPr/>
            <p:nvPr/>
          </p:nvSpPr>
          <p:spPr>
            <a:xfrm>
              <a:off x="8251200" y="48117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0.131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3" name="Rectangle 486"/>
            <p:cNvSpPr/>
            <p:nvPr/>
          </p:nvSpPr>
          <p:spPr>
            <a:xfrm>
              <a:off x="1387440" y="499896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4" name="Rectangle 487"/>
            <p:cNvSpPr/>
            <p:nvPr/>
          </p:nvSpPr>
          <p:spPr>
            <a:xfrm>
              <a:off x="2048760" y="49989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5" name="Rectangle 490"/>
            <p:cNvSpPr/>
            <p:nvPr/>
          </p:nvSpPr>
          <p:spPr>
            <a:xfrm>
              <a:off x="2737800" y="49989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6" name="Rectangle 493"/>
            <p:cNvSpPr/>
            <p:nvPr/>
          </p:nvSpPr>
          <p:spPr>
            <a:xfrm>
              <a:off x="3426840" y="49989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7" name="Rectangle 496"/>
            <p:cNvSpPr/>
            <p:nvPr/>
          </p:nvSpPr>
          <p:spPr>
            <a:xfrm>
              <a:off x="4115520" y="49989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8" name="Rectangle 499"/>
            <p:cNvSpPr/>
            <p:nvPr/>
          </p:nvSpPr>
          <p:spPr>
            <a:xfrm>
              <a:off x="4806360" y="49989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9" name="Rectangle 502"/>
            <p:cNvSpPr/>
            <p:nvPr/>
          </p:nvSpPr>
          <p:spPr>
            <a:xfrm>
              <a:off x="5495040" y="49989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0" name="Rectangle 505"/>
            <p:cNvSpPr/>
            <p:nvPr/>
          </p:nvSpPr>
          <p:spPr>
            <a:xfrm>
              <a:off x="6184080" y="49989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1" name="Rectangle 508"/>
            <p:cNvSpPr/>
            <p:nvPr/>
          </p:nvSpPr>
          <p:spPr>
            <a:xfrm>
              <a:off x="6873120" y="499896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2" name="Rectangle 511"/>
            <p:cNvSpPr/>
            <p:nvPr/>
          </p:nvSpPr>
          <p:spPr>
            <a:xfrm>
              <a:off x="7565040" y="499896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3" name="Rectangle 514"/>
            <p:cNvSpPr/>
            <p:nvPr/>
          </p:nvSpPr>
          <p:spPr>
            <a:xfrm>
              <a:off x="8254080" y="499896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4" name="Rectangle 517"/>
            <p:cNvSpPr/>
            <p:nvPr/>
          </p:nvSpPr>
          <p:spPr>
            <a:xfrm>
              <a:off x="1387440" y="524988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5" name="Rectangle 518"/>
            <p:cNvSpPr/>
            <p:nvPr/>
          </p:nvSpPr>
          <p:spPr>
            <a:xfrm>
              <a:off x="2048760" y="5249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6" name="Rectangle 521"/>
            <p:cNvSpPr/>
            <p:nvPr/>
          </p:nvSpPr>
          <p:spPr>
            <a:xfrm>
              <a:off x="2737800" y="5249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7" name="Rectangle 524"/>
            <p:cNvSpPr/>
            <p:nvPr/>
          </p:nvSpPr>
          <p:spPr>
            <a:xfrm>
              <a:off x="3426840" y="5249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8" name="Rectangle 527"/>
            <p:cNvSpPr/>
            <p:nvPr/>
          </p:nvSpPr>
          <p:spPr>
            <a:xfrm>
              <a:off x="4115520" y="5249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9" name="Rectangle 530"/>
            <p:cNvSpPr/>
            <p:nvPr/>
          </p:nvSpPr>
          <p:spPr>
            <a:xfrm>
              <a:off x="4806360" y="5249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0" name="Rectangle 533"/>
            <p:cNvSpPr/>
            <p:nvPr/>
          </p:nvSpPr>
          <p:spPr>
            <a:xfrm>
              <a:off x="5495040" y="5249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1" name="Rectangle 536"/>
            <p:cNvSpPr/>
            <p:nvPr/>
          </p:nvSpPr>
          <p:spPr>
            <a:xfrm>
              <a:off x="6184080" y="5249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2" name="Rectangle 539"/>
            <p:cNvSpPr/>
            <p:nvPr/>
          </p:nvSpPr>
          <p:spPr>
            <a:xfrm>
              <a:off x="6873120" y="5249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3" name="Rectangle 542"/>
            <p:cNvSpPr/>
            <p:nvPr/>
          </p:nvSpPr>
          <p:spPr>
            <a:xfrm>
              <a:off x="7562160" y="52498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4" name="Rectangle 545"/>
            <p:cNvSpPr/>
            <p:nvPr/>
          </p:nvSpPr>
          <p:spPr>
            <a:xfrm>
              <a:off x="8254080" y="5249880"/>
              <a:ext cx="344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0.110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5" name="Rectangle 548"/>
            <p:cNvSpPr/>
            <p:nvPr/>
          </p:nvSpPr>
          <p:spPr>
            <a:xfrm>
              <a:off x="1387440" y="543708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6" name="Rectangle 549"/>
            <p:cNvSpPr/>
            <p:nvPr/>
          </p:nvSpPr>
          <p:spPr>
            <a:xfrm>
              <a:off x="2048760" y="5437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7" name="Rectangle 552"/>
            <p:cNvSpPr/>
            <p:nvPr/>
          </p:nvSpPr>
          <p:spPr>
            <a:xfrm>
              <a:off x="2737800" y="5437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8" name="Rectangle 555"/>
            <p:cNvSpPr/>
            <p:nvPr/>
          </p:nvSpPr>
          <p:spPr>
            <a:xfrm>
              <a:off x="3426840" y="5437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9" name="Rectangle 558"/>
            <p:cNvSpPr/>
            <p:nvPr/>
          </p:nvSpPr>
          <p:spPr>
            <a:xfrm>
              <a:off x="4115520" y="5437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0" name="Rectangle 561"/>
            <p:cNvSpPr/>
            <p:nvPr/>
          </p:nvSpPr>
          <p:spPr>
            <a:xfrm>
              <a:off x="4806360" y="5437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1" name="Rectangle 564"/>
            <p:cNvSpPr/>
            <p:nvPr/>
          </p:nvSpPr>
          <p:spPr>
            <a:xfrm>
              <a:off x="5495040" y="5437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2" name="Rectangle 567"/>
            <p:cNvSpPr/>
            <p:nvPr/>
          </p:nvSpPr>
          <p:spPr>
            <a:xfrm>
              <a:off x="6184080" y="5437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3" name="Rectangle 570"/>
            <p:cNvSpPr/>
            <p:nvPr/>
          </p:nvSpPr>
          <p:spPr>
            <a:xfrm>
              <a:off x="6873120" y="5437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4" name="Rectangle 573"/>
            <p:cNvSpPr/>
            <p:nvPr/>
          </p:nvSpPr>
          <p:spPr>
            <a:xfrm>
              <a:off x="7562160" y="5437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5" name="Rectangle 576"/>
            <p:cNvSpPr/>
            <p:nvPr/>
          </p:nvSpPr>
          <p:spPr>
            <a:xfrm>
              <a:off x="8251200" y="543708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6" name="Rectangle 579"/>
            <p:cNvSpPr/>
            <p:nvPr/>
          </p:nvSpPr>
          <p:spPr>
            <a:xfrm>
              <a:off x="1387440" y="562464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7" name="Rectangle 580"/>
            <p:cNvSpPr/>
            <p:nvPr/>
          </p:nvSpPr>
          <p:spPr>
            <a:xfrm>
              <a:off x="2048760" y="56246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8" name="Rectangle 583"/>
            <p:cNvSpPr/>
            <p:nvPr/>
          </p:nvSpPr>
          <p:spPr>
            <a:xfrm>
              <a:off x="2737800" y="56246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9" name="Rectangle 586"/>
            <p:cNvSpPr/>
            <p:nvPr/>
          </p:nvSpPr>
          <p:spPr>
            <a:xfrm>
              <a:off x="3426840" y="56246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0" name="Rectangle 589"/>
            <p:cNvSpPr/>
            <p:nvPr/>
          </p:nvSpPr>
          <p:spPr>
            <a:xfrm>
              <a:off x="4115520" y="56246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1" name="Rectangle 592"/>
            <p:cNvSpPr/>
            <p:nvPr/>
          </p:nvSpPr>
          <p:spPr>
            <a:xfrm>
              <a:off x="4806360" y="56246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2" name="Rectangle 595"/>
            <p:cNvSpPr/>
            <p:nvPr/>
          </p:nvSpPr>
          <p:spPr>
            <a:xfrm>
              <a:off x="5495040" y="56246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3" name="Rectangle 598"/>
            <p:cNvSpPr/>
            <p:nvPr/>
          </p:nvSpPr>
          <p:spPr>
            <a:xfrm>
              <a:off x="6184080" y="56246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4" name="Rectangle 601"/>
            <p:cNvSpPr/>
            <p:nvPr/>
          </p:nvSpPr>
          <p:spPr>
            <a:xfrm>
              <a:off x="6873120" y="56246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5" name="Rectangle 604"/>
            <p:cNvSpPr/>
            <p:nvPr/>
          </p:nvSpPr>
          <p:spPr>
            <a:xfrm>
              <a:off x="7562160" y="56246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6" name="Rectangle 607"/>
            <p:cNvSpPr/>
            <p:nvPr/>
          </p:nvSpPr>
          <p:spPr>
            <a:xfrm>
              <a:off x="8251200" y="56246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7" name="Rectangle 611"/>
            <p:cNvSpPr/>
            <p:nvPr/>
          </p:nvSpPr>
          <p:spPr>
            <a:xfrm>
              <a:off x="1387440" y="581184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8" name="Rectangle 612"/>
            <p:cNvSpPr/>
            <p:nvPr/>
          </p:nvSpPr>
          <p:spPr>
            <a:xfrm>
              <a:off x="2048760" y="5811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9" name="Rectangle 615"/>
            <p:cNvSpPr/>
            <p:nvPr/>
          </p:nvSpPr>
          <p:spPr>
            <a:xfrm>
              <a:off x="2737800" y="5811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0" name="Rectangle 618"/>
            <p:cNvSpPr/>
            <p:nvPr/>
          </p:nvSpPr>
          <p:spPr>
            <a:xfrm>
              <a:off x="3426840" y="5811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1" name="Rectangle 621"/>
            <p:cNvSpPr/>
            <p:nvPr/>
          </p:nvSpPr>
          <p:spPr>
            <a:xfrm>
              <a:off x="4115520" y="5811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2" name="Rectangle 624"/>
            <p:cNvSpPr/>
            <p:nvPr/>
          </p:nvSpPr>
          <p:spPr>
            <a:xfrm>
              <a:off x="4806360" y="5811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3" name="Rectangle 627"/>
            <p:cNvSpPr/>
            <p:nvPr/>
          </p:nvSpPr>
          <p:spPr>
            <a:xfrm>
              <a:off x="5495040" y="5811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4" name="Rectangle 630"/>
            <p:cNvSpPr/>
            <p:nvPr/>
          </p:nvSpPr>
          <p:spPr>
            <a:xfrm>
              <a:off x="6184080" y="5811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5" name="Rectangle 633"/>
            <p:cNvSpPr/>
            <p:nvPr/>
          </p:nvSpPr>
          <p:spPr>
            <a:xfrm>
              <a:off x="6873120" y="5811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6" name="Rectangle 636"/>
            <p:cNvSpPr/>
            <p:nvPr/>
          </p:nvSpPr>
          <p:spPr>
            <a:xfrm>
              <a:off x="7562160" y="5811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7" name="Rectangle 639"/>
            <p:cNvSpPr/>
            <p:nvPr/>
          </p:nvSpPr>
          <p:spPr>
            <a:xfrm>
              <a:off x="8251200" y="58118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8" name="Rectangle 642"/>
            <p:cNvSpPr/>
            <p:nvPr/>
          </p:nvSpPr>
          <p:spPr>
            <a:xfrm>
              <a:off x="1387440" y="599904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45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9" name="Rectangle 643"/>
            <p:cNvSpPr/>
            <p:nvPr/>
          </p:nvSpPr>
          <p:spPr>
            <a:xfrm>
              <a:off x="2048760" y="5999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0" name="Rectangle 646"/>
            <p:cNvSpPr/>
            <p:nvPr/>
          </p:nvSpPr>
          <p:spPr>
            <a:xfrm>
              <a:off x="2737800" y="5999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0.044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1" name="Rectangle 649"/>
            <p:cNvSpPr/>
            <p:nvPr/>
          </p:nvSpPr>
          <p:spPr>
            <a:xfrm>
              <a:off x="3426840" y="5999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0.048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2" name="Rectangle 652"/>
            <p:cNvSpPr/>
            <p:nvPr/>
          </p:nvSpPr>
          <p:spPr>
            <a:xfrm>
              <a:off x="4115520" y="5999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3" name="Rectangle 655"/>
            <p:cNvSpPr/>
            <p:nvPr/>
          </p:nvSpPr>
          <p:spPr>
            <a:xfrm>
              <a:off x="4806360" y="5999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0.056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4" name="Rectangle 658"/>
            <p:cNvSpPr/>
            <p:nvPr/>
          </p:nvSpPr>
          <p:spPr>
            <a:xfrm>
              <a:off x="5495040" y="5999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5" name="Rectangle 661"/>
            <p:cNvSpPr/>
            <p:nvPr/>
          </p:nvSpPr>
          <p:spPr>
            <a:xfrm>
              <a:off x="6184080" y="5999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6" name="Rectangle 664"/>
            <p:cNvSpPr/>
            <p:nvPr/>
          </p:nvSpPr>
          <p:spPr>
            <a:xfrm>
              <a:off x="6873120" y="5999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7" name="Rectangle 667"/>
            <p:cNvSpPr/>
            <p:nvPr/>
          </p:nvSpPr>
          <p:spPr>
            <a:xfrm>
              <a:off x="7562160" y="5999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8" name="Rectangle 670"/>
            <p:cNvSpPr/>
            <p:nvPr/>
          </p:nvSpPr>
          <p:spPr>
            <a:xfrm>
              <a:off x="8251200" y="599904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9" name="Rectangle 673"/>
            <p:cNvSpPr/>
            <p:nvPr/>
          </p:nvSpPr>
          <p:spPr>
            <a:xfrm>
              <a:off x="1387440" y="6186600"/>
              <a:ext cx="15516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50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0" name="Rectangle 674"/>
            <p:cNvSpPr/>
            <p:nvPr/>
          </p:nvSpPr>
          <p:spPr>
            <a:xfrm>
              <a:off x="2048760" y="61866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0.039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1" name="Rectangle 677"/>
            <p:cNvSpPr/>
            <p:nvPr/>
          </p:nvSpPr>
          <p:spPr>
            <a:xfrm>
              <a:off x="2737800" y="61866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2" name="Rectangle 680"/>
            <p:cNvSpPr/>
            <p:nvPr/>
          </p:nvSpPr>
          <p:spPr>
            <a:xfrm>
              <a:off x="3426840" y="61866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0.047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3" name="Rectangle 683"/>
            <p:cNvSpPr/>
            <p:nvPr/>
          </p:nvSpPr>
          <p:spPr>
            <a:xfrm>
              <a:off x="4115520" y="61866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4" name="Rectangle 686"/>
            <p:cNvSpPr/>
            <p:nvPr/>
          </p:nvSpPr>
          <p:spPr>
            <a:xfrm>
              <a:off x="4806360" y="61866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0.055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5" name="Rectangle 689"/>
            <p:cNvSpPr/>
            <p:nvPr/>
          </p:nvSpPr>
          <p:spPr>
            <a:xfrm>
              <a:off x="5495040" y="61866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0.063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6" name="Rectangle 692"/>
            <p:cNvSpPr/>
            <p:nvPr/>
          </p:nvSpPr>
          <p:spPr>
            <a:xfrm>
              <a:off x="6184080" y="61866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0.072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7" name="Rectangle 695"/>
            <p:cNvSpPr/>
            <p:nvPr/>
          </p:nvSpPr>
          <p:spPr>
            <a:xfrm>
              <a:off x="6873120" y="61866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0.082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8" name="Rectangle 698"/>
            <p:cNvSpPr/>
            <p:nvPr/>
          </p:nvSpPr>
          <p:spPr>
            <a:xfrm>
              <a:off x="7562160" y="61866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0.091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9" name="Rectangle 701"/>
            <p:cNvSpPr/>
            <p:nvPr/>
          </p:nvSpPr>
          <p:spPr>
            <a:xfrm>
              <a:off x="8251200" y="6186600"/>
              <a:ext cx="35028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0.101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0" name="Rectangle 704"/>
            <p:cNvSpPr/>
            <p:nvPr/>
          </p:nvSpPr>
          <p:spPr>
            <a:xfrm>
              <a:off x="4759200" y="1566720"/>
              <a:ext cx="933840" cy="16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100" spc="-1" strike="noStrike">
                  <a:solidFill>
                    <a:srgbClr val="000000"/>
                  </a:solidFill>
                  <a:latin typeface="Arial"/>
                </a:rPr>
                <a:t>Zins [Prozent]</a:t>
              </a:r>
              <a:endParaRPr b="0" lang="en-GB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1" name="Line 705"/>
            <p:cNvSpPr/>
            <p:nvPr/>
          </p:nvSpPr>
          <p:spPr>
            <a:xfrm>
              <a:off x="1771560" y="1564920"/>
              <a:ext cx="1440" cy="4773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22" name="Rectangle 706"/>
            <p:cNvSpPr/>
            <p:nvPr/>
          </p:nvSpPr>
          <p:spPr>
            <a:xfrm>
              <a:off x="1771560" y="1565280"/>
              <a:ext cx="10800" cy="47732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23" name="Rectangle 708"/>
            <p:cNvSpPr/>
            <p:nvPr/>
          </p:nvSpPr>
          <p:spPr>
            <a:xfrm>
              <a:off x="1144440" y="1994040"/>
              <a:ext cx="7524360" cy="108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24" name="Rectangle 268"/>
          <p:cNvSpPr/>
          <p:nvPr/>
        </p:nvSpPr>
        <p:spPr>
          <a:xfrm>
            <a:off x="1771560" y="689040"/>
            <a:ext cx="3558240" cy="5770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Vergleich: Kapitalwertmethode / Annuitätsmethode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226" name="Group 95"/>
          <p:cNvGrpSpPr/>
          <p:nvPr/>
        </p:nvGrpSpPr>
        <p:grpSpPr>
          <a:xfrm>
            <a:off x="4180320" y="1998000"/>
            <a:ext cx="3713040" cy="395280"/>
            <a:chOff x="4180320" y="1998000"/>
            <a:chExt cx="3713040" cy="395280"/>
          </a:xfrm>
        </p:grpSpPr>
        <p:sp>
          <p:nvSpPr>
            <p:cNvPr id="1227" name="Line 49"/>
            <p:cNvSpPr/>
            <p:nvPr/>
          </p:nvSpPr>
          <p:spPr>
            <a:xfrm>
              <a:off x="460404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28" name="Line 50"/>
            <p:cNvSpPr/>
            <p:nvPr/>
          </p:nvSpPr>
          <p:spPr>
            <a:xfrm>
              <a:off x="496116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29" name="Line 51"/>
            <p:cNvSpPr/>
            <p:nvPr/>
          </p:nvSpPr>
          <p:spPr>
            <a:xfrm>
              <a:off x="531720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30" name="Line 52"/>
            <p:cNvSpPr/>
            <p:nvPr/>
          </p:nvSpPr>
          <p:spPr>
            <a:xfrm>
              <a:off x="567288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31" name="Line 53"/>
            <p:cNvSpPr/>
            <p:nvPr/>
          </p:nvSpPr>
          <p:spPr>
            <a:xfrm>
              <a:off x="602892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32" name="Line 54"/>
            <p:cNvSpPr/>
            <p:nvPr/>
          </p:nvSpPr>
          <p:spPr>
            <a:xfrm>
              <a:off x="638460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33" name="Line 55"/>
            <p:cNvSpPr/>
            <p:nvPr/>
          </p:nvSpPr>
          <p:spPr>
            <a:xfrm>
              <a:off x="674064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34" name="Line 56"/>
            <p:cNvSpPr/>
            <p:nvPr/>
          </p:nvSpPr>
          <p:spPr>
            <a:xfrm>
              <a:off x="709776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35" name="Line 57"/>
            <p:cNvSpPr/>
            <p:nvPr/>
          </p:nvSpPr>
          <p:spPr>
            <a:xfrm>
              <a:off x="7453440" y="19980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36" name="Text Box 58"/>
            <p:cNvSpPr/>
            <p:nvPr/>
          </p:nvSpPr>
          <p:spPr>
            <a:xfrm>
              <a:off x="4300200" y="2059920"/>
              <a:ext cx="202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7" name="Text Box 59"/>
            <p:cNvSpPr/>
            <p:nvPr/>
          </p:nvSpPr>
          <p:spPr>
            <a:xfrm>
              <a:off x="4655880" y="2059920"/>
              <a:ext cx="202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8" name="Text Box 60"/>
            <p:cNvSpPr/>
            <p:nvPr/>
          </p:nvSpPr>
          <p:spPr>
            <a:xfrm>
              <a:off x="5062320" y="2059920"/>
              <a:ext cx="202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9" name="Text Box 61"/>
            <p:cNvSpPr/>
            <p:nvPr/>
          </p:nvSpPr>
          <p:spPr>
            <a:xfrm>
              <a:off x="5418360" y="2059920"/>
              <a:ext cx="2041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0" name="Text Box 62"/>
            <p:cNvSpPr/>
            <p:nvPr/>
          </p:nvSpPr>
          <p:spPr>
            <a:xfrm>
              <a:off x="7198920" y="2059920"/>
              <a:ext cx="2876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1" name="Line 90"/>
            <p:cNvSpPr/>
            <p:nvPr/>
          </p:nvSpPr>
          <p:spPr>
            <a:xfrm>
              <a:off x="4180320" y="2043720"/>
              <a:ext cx="371304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42" name="Rectangle 48"/>
          <p:cNvSpPr/>
          <p:nvPr/>
        </p:nvSpPr>
        <p:spPr>
          <a:xfrm>
            <a:off x="4561920" y="2037600"/>
            <a:ext cx="42120" cy="7696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3" name="Text Box 63"/>
          <p:cNvSpPr/>
          <p:nvPr/>
        </p:nvSpPr>
        <p:spPr>
          <a:xfrm>
            <a:off x="4570920" y="2568240"/>
            <a:ext cx="34308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4" name="Rectangle 65"/>
          <p:cNvSpPr/>
          <p:nvPr/>
        </p:nvSpPr>
        <p:spPr>
          <a:xfrm>
            <a:off x="7412400" y="181332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5" name="Rectangle 66"/>
          <p:cNvSpPr/>
          <p:nvPr/>
        </p:nvSpPr>
        <p:spPr>
          <a:xfrm>
            <a:off x="4918680" y="181332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6" name="Text Box 67"/>
          <p:cNvSpPr/>
          <p:nvPr/>
        </p:nvSpPr>
        <p:spPr>
          <a:xfrm>
            <a:off x="4555440" y="1807200"/>
            <a:ext cx="479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7" name="Rectangle 68"/>
          <p:cNvSpPr/>
          <p:nvPr/>
        </p:nvSpPr>
        <p:spPr>
          <a:xfrm>
            <a:off x="5275800" y="181332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8" name="Rectangle 70"/>
          <p:cNvSpPr/>
          <p:nvPr/>
        </p:nvSpPr>
        <p:spPr>
          <a:xfrm>
            <a:off x="5631840" y="181332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9" name="Rectangle 72"/>
          <p:cNvSpPr/>
          <p:nvPr/>
        </p:nvSpPr>
        <p:spPr>
          <a:xfrm>
            <a:off x="5987520" y="181332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0" name="Rectangle 74"/>
          <p:cNvSpPr/>
          <p:nvPr/>
        </p:nvSpPr>
        <p:spPr>
          <a:xfrm>
            <a:off x="6343560" y="181332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1" name="Rectangle 76"/>
          <p:cNvSpPr/>
          <p:nvPr/>
        </p:nvSpPr>
        <p:spPr>
          <a:xfrm>
            <a:off x="6700680" y="181332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2" name="Rectangle 78"/>
          <p:cNvSpPr/>
          <p:nvPr/>
        </p:nvSpPr>
        <p:spPr>
          <a:xfrm>
            <a:off x="7056360" y="181332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cxnSp>
        <p:nvCxnSpPr>
          <p:cNvPr id="1253" name="Straight Arrow Connector 36"/>
          <p:cNvCxnSpPr>
            <a:stCxn id="1241" idx="0"/>
          </p:cNvCxnSpPr>
          <p:nvPr/>
        </p:nvCxnSpPr>
        <p:spPr>
          <a:xfrm flipH="1" flipV="1">
            <a:off x="4185720" y="1424880"/>
            <a:ext cx="1851480" cy="61920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254" name="Text Box 67"/>
          <p:cNvSpPr/>
          <p:nvPr/>
        </p:nvSpPr>
        <p:spPr>
          <a:xfrm>
            <a:off x="6003000" y="1629360"/>
            <a:ext cx="4021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5" name="Text Box 62"/>
          <p:cNvSpPr/>
          <p:nvPr/>
        </p:nvSpPr>
        <p:spPr>
          <a:xfrm>
            <a:off x="7842960" y="2054520"/>
            <a:ext cx="2876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6" name="Text Box 67"/>
          <p:cNvSpPr/>
          <p:nvPr/>
        </p:nvSpPr>
        <p:spPr>
          <a:xfrm>
            <a:off x="4921560" y="1801440"/>
            <a:ext cx="479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7" name="Text Box 67"/>
          <p:cNvSpPr/>
          <p:nvPr/>
        </p:nvSpPr>
        <p:spPr>
          <a:xfrm>
            <a:off x="5256000" y="1807920"/>
            <a:ext cx="479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8" name="Text Box 67"/>
          <p:cNvSpPr/>
          <p:nvPr/>
        </p:nvSpPr>
        <p:spPr>
          <a:xfrm>
            <a:off x="7013520" y="1790280"/>
            <a:ext cx="479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59" name="Group 135"/>
          <p:cNvGrpSpPr/>
          <p:nvPr/>
        </p:nvGrpSpPr>
        <p:grpSpPr>
          <a:xfrm>
            <a:off x="4143960" y="3025800"/>
            <a:ext cx="3966480" cy="1757520"/>
            <a:chOff x="4143960" y="3025800"/>
            <a:chExt cx="3966480" cy="1757520"/>
          </a:xfrm>
        </p:grpSpPr>
        <p:grpSp>
          <p:nvGrpSpPr>
            <p:cNvPr id="1260" name="Group 95"/>
            <p:cNvGrpSpPr/>
            <p:nvPr/>
          </p:nvGrpSpPr>
          <p:grpSpPr>
            <a:xfrm>
              <a:off x="4160520" y="3853800"/>
              <a:ext cx="3712680" cy="395280"/>
              <a:chOff x="4160520" y="3853800"/>
              <a:chExt cx="3712680" cy="395280"/>
            </a:xfrm>
          </p:grpSpPr>
          <p:sp>
            <p:nvSpPr>
              <p:cNvPr id="1261" name="Line 49"/>
              <p:cNvSpPr/>
              <p:nvPr/>
            </p:nvSpPr>
            <p:spPr>
              <a:xfrm>
                <a:off x="4583880" y="3853800"/>
                <a:ext cx="360" cy="12348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62" name="Line 50"/>
              <p:cNvSpPr/>
              <p:nvPr/>
            </p:nvSpPr>
            <p:spPr>
              <a:xfrm>
                <a:off x="4941000" y="3853800"/>
                <a:ext cx="360" cy="12348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63" name="Line 51"/>
              <p:cNvSpPr/>
              <p:nvPr/>
            </p:nvSpPr>
            <p:spPr>
              <a:xfrm>
                <a:off x="5297040" y="3853800"/>
                <a:ext cx="360" cy="12348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64" name="Line 52"/>
              <p:cNvSpPr/>
              <p:nvPr/>
            </p:nvSpPr>
            <p:spPr>
              <a:xfrm>
                <a:off x="5652720" y="3853800"/>
                <a:ext cx="360" cy="12348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65" name="Line 53"/>
              <p:cNvSpPr/>
              <p:nvPr/>
            </p:nvSpPr>
            <p:spPr>
              <a:xfrm>
                <a:off x="6008760" y="3853800"/>
                <a:ext cx="360" cy="12348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66" name="Line 54"/>
              <p:cNvSpPr/>
              <p:nvPr/>
            </p:nvSpPr>
            <p:spPr>
              <a:xfrm>
                <a:off x="6364800" y="3853800"/>
                <a:ext cx="360" cy="12348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67" name="Line 55"/>
              <p:cNvSpPr/>
              <p:nvPr/>
            </p:nvSpPr>
            <p:spPr>
              <a:xfrm>
                <a:off x="6720480" y="3853800"/>
                <a:ext cx="360" cy="12348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68" name="Line 56"/>
              <p:cNvSpPr/>
              <p:nvPr/>
            </p:nvSpPr>
            <p:spPr>
              <a:xfrm>
                <a:off x="7077600" y="3853800"/>
                <a:ext cx="360" cy="12348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69" name="Line 57"/>
              <p:cNvSpPr/>
              <p:nvPr/>
            </p:nvSpPr>
            <p:spPr>
              <a:xfrm>
                <a:off x="7433280" y="3853800"/>
                <a:ext cx="360" cy="123480"/>
              </a:xfrm>
              <a:prstGeom prst="line">
                <a:avLst/>
              </a:prstGeom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70" name="Text Box 58"/>
              <p:cNvSpPr/>
              <p:nvPr/>
            </p:nvSpPr>
            <p:spPr>
              <a:xfrm>
                <a:off x="4280040" y="3915720"/>
                <a:ext cx="20268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de-DE" sz="1600" spc="-1" strike="noStrike">
                    <a:solidFill>
                      <a:schemeClr val="dk1"/>
                    </a:solidFill>
                    <a:latin typeface="Arial"/>
                  </a:rPr>
                  <a:t>0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71" name="Text Box 59"/>
              <p:cNvSpPr/>
              <p:nvPr/>
            </p:nvSpPr>
            <p:spPr>
              <a:xfrm>
                <a:off x="4635720" y="3915720"/>
                <a:ext cx="20268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de-DE" sz="1600" spc="-1" strike="noStrike">
                    <a:solidFill>
                      <a:schemeClr val="dk1"/>
                    </a:solidFill>
                    <a:latin typeface="Arial"/>
                  </a:rPr>
                  <a:t>1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72" name="Text Box 60"/>
              <p:cNvSpPr/>
              <p:nvPr/>
            </p:nvSpPr>
            <p:spPr>
              <a:xfrm>
                <a:off x="5042160" y="3915720"/>
                <a:ext cx="20268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de-DE" sz="1600" spc="-1" strike="noStrike">
                    <a:solidFill>
                      <a:schemeClr val="dk1"/>
                    </a:solidFill>
                    <a:latin typeface="Arial"/>
                  </a:rPr>
                  <a:t>2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73" name="Text Box 61"/>
              <p:cNvSpPr/>
              <p:nvPr/>
            </p:nvSpPr>
            <p:spPr>
              <a:xfrm>
                <a:off x="5398200" y="3915720"/>
                <a:ext cx="20412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lang="de-DE" sz="1600" spc="-1" strike="noStrike">
                    <a:solidFill>
                      <a:schemeClr val="dk1"/>
                    </a:solidFill>
                    <a:latin typeface="Arial"/>
                  </a:rPr>
                  <a:t>3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74" name="Text Box 62"/>
              <p:cNvSpPr/>
              <p:nvPr/>
            </p:nvSpPr>
            <p:spPr>
              <a:xfrm>
                <a:off x="7178760" y="3915720"/>
                <a:ext cx="287640" cy="333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99"/>
                  </a:spcBef>
                </a:pPr>
                <a:r>
                  <a:rPr b="0" i="1" lang="de-DE" sz="1600" spc="-1" strike="noStrike">
                    <a:solidFill>
                      <a:schemeClr val="dk1"/>
                    </a:solidFill>
                    <a:latin typeface="Arial"/>
                  </a:rPr>
                  <a:t>T</a:t>
                </a:r>
                <a:endParaRPr b="0" lang="en-GB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75" name="Line 90"/>
              <p:cNvSpPr/>
              <p:nvPr/>
            </p:nvSpPr>
            <p:spPr>
              <a:xfrm>
                <a:off x="4160520" y="3899520"/>
                <a:ext cx="3712680" cy="360"/>
              </a:xfrm>
              <a:prstGeom prst="line">
                <a:avLst/>
              </a:prstGeom>
              <a:ln w="508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1276" name="Rectangle 48"/>
            <p:cNvSpPr/>
            <p:nvPr/>
          </p:nvSpPr>
          <p:spPr>
            <a:xfrm>
              <a:off x="4541760" y="3893400"/>
              <a:ext cx="42120" cy="769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7" name="Text Box 63"/>
            <p:cNvSpPr/>
            <p:nvPr/>
          </p:nvSpPr>
          <p:spPr>
            <a:xfrm>
              <a:off x="4550400" y="4416480"/>
              <a:ext cx="343080" cy="36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Times New Roman"/>
                </a:rPr>
                <a:t>I</a:t>
              </a:r>
              <a:r>
                <a:rPr b="0" lang="de-DE" sz="1600" spc="-1" strike="noStrike" baseline="-25000">
                  <a:solidFill>
                    <a:schemeClr val="dk1"/>
                  </a:solidFill>
                  <a:latin typeface="Times New Roman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8" name="Rectangle 65"/>
            <p:cNvSpPr/>
            <p:nvPr/>
          </p:nvSpPr>
          <p:spPr>
            <a:xfrm>
              <a:off x="7392240" y="3669480"/>
              <a:ext cx="41040" cy="2286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79" name="Rectangle 66"/>
            <p:cNvSpPr/>
            <p:nvPr/>
          </p:nvSpPr>
          <p:spPr>
            <a:xfrm>
              <a:off x="4898880" y="3669480"/>
              <a:ext cx="41040" cy="2286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0" name="Text Box 67"/>
            <p:cNvSpPr/>
            <p:nvPr/>
          </p:nvSpPr>
          <p:spPr>
            <a:xfrm>
              <a:off x="4535640" y="3663000"/>
              <a:ext cx="47952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CF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1" name="Rectangle 68"/>
            <p:cNvSpPr/>
            <p:nvPr/>
          </p:nvSpPr>
          <p:spPr>
            <a:xfrm>
              <a:off x="5255640" y="3669480"/>
              <a:ext cx="41040" cy="2286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2" name="Rectangle 70"/>
            <p:cNvSpPr/>
            <p:nvPr/>
          </p:nvSpPr>
          <p:spPr>
            <a:xfrm>
              <a:off x="5611680" y="3669480"/>
              <a:ext cx="41040" cy="2286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3" name="Rectangle 72"/>
            <p:cNvSpPr/>
            <p:nvPr/>
          </p:nvSpPr>
          <p:spPr>
            <a:xfrm>
              <a:off x="5967720" y="3669480"/>
              <a:ext cx="41040" cy="2286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4" name="Rectangle 74"/>
            <p:cNvSpPr/>
            <p:nvPr/>
          </p:nvSpPr>
          <p:spPr>
            <a:xfrm>
              <a:off x="6323400" y="3669480"/>
              <a:ext cx="41040" cy="2286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5" name="Rectangle 76"/>
            <p:cNvSpPr/>
            <p:nvPr/>
          </p:nvSpPr>
          <p:spPr>
            <a:xfrm>
              <a:off x="6680520" y="3669480"/>
              <a:ext cx="41040" cy="2286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86" name="Rectangle 78"/>
            <p:cNvSpPr/>
            <p:nvPr/>
          </p:nvSpPr>
          <p:spPr>
            <a:xfrm>
              <a:off x="7036560" y="3669480"/>
              <a:ext cx="41040" cy="2286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cxnSp>
          <p:nvCxnSpPr>
            <p:cNvPr id="1287" name="Straight Arrow Connector 148"/>
            <p:cNvCxnSpPr>
              <a:stCxn id="1275" idx="0"/>
            </p:cNvCxnSpPr>
            <p:nvPr/>
          </p:nvCxnSpPr>
          <p:spPr>
            <a:xfrm flipH="1" flipV="1">
              <a:off x="4165560" y="3280680"/>
              <a:ext cx="1851480" cy="619200"/>
            </a:xfrm>
            <a:prstGeom prst="straightConnector1">
              <a:avLst/>
            </a:prstGeom>
            <a:ln w="44450">
              <a:solidFill>
                <a:srgbClr val="000000"/>
              </a:solidFill>
              <a:round/>
              <a:tailEnd len="med" type="triangle" w="med"/>
            </a:ln>
          </p:spPr>
        </p:cxnSp>
        <p:sp>
          <p:nvSpPr>
            <p:cNvPr id="1288" name="Text Box 67"/>
            <p:cNvSpPr/>
            <p:nvPr/>
          </p:nvSpPr>
          <p:spPr>
            <a:xfrm>
              <a:off x="5982840" y="3485160"/>
              <a:ext cx="40212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Times New Roman"/>
                </a:rPr>
                <a:t>…</a:t>
              </a:r>
              <a:r>
                <a:rPr b="0" i="1" lang="de-DE" sz="1600" spc="-1" strike="noStrike">
                  <a:solidFill>
                    <a:schemeClr val="dk1"/>
                  </a:solidFill>
                  <a:latin typeface="Times New Roman"/>
                </a:rPr>
                <a:t>..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9" name="Text Box 62"/>
            <p:cNvSpPr/>
            <p:nvPr/>
          </p:nvSpPr>
          <p:spPr>
            <a:xfrm>
              <a:off x="7822800" y="3910320"/>
              <a:ext cx="2876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0" name="Text Box 63"/>
            <p:cNvSpPr/>
            <p:nvPr/>
          </p:nvSpPr>
          <p:spPr>
            <a:xfrm>
              <a:off x="4143960" y="3025800"/>
              <a:ext cx="474480" cy="36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Times New Roman"/>
                </a:rPr>
                <a:t>K</a:t>
              </a:r>
              <a:r>
                <a:rPr b="0" lang="de-DE" sz="1600" spc="-1" strike="noStrike" baseline="-25000">
                  <a:solidFill>
                    <a:schemeClr val="dk1"/>
                  </a:solidFill>
                  <a:latin typeface="Times New Roman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91" name="Group 96"/>
            <p:cNvGrpSpPr/>
            <p:nvPr/>
          </p:nvGrpSpPr>
          <p:grpSpPr>
            <a:xfrm>
              <a:off x="4572720" y="3120840"/>
              <a:ext cx="2853000" cy="546120"/>
              <a:chOff x="4572720" y="3120840"/>
              <a:chExt cx="2853000" cy="546120"/>
            </a:xfrm>
          </p:grpSpPr>
          <p:sp>
            <p:nvSpPr>
              <p:cNvPr id="1292" name="Freeform 82"/>
              <p:cNvSpPr/>
              <p:nvPr/>
            </p:nvSpPr>
            <p:spPr>
              <a:xfrm flipH="1">
                <a:off x="4573080" y="3120840"/>
                <a:ext cx="2852640" cy="546120"/>
              </a:xfrm>
              <a:custGeom>
                <a:avLst/>
                <a:gdLst>
                  <a:gd name="textAreaLeft" fmla="*/ 360 w 2852640"/>
                  <a:gd name="textAreaRight" fmla="*/ 2853360 w 2852640"/>
                  <a:gd name="textAreaTop" fmla="*/ 0 h 546120"/>
                  <a:gd name="textAreaBottom" fmla="*/ 546480 h 54612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93" name="Freeform 83"/>
              <p:cNvSpPr/>
              <p:nvPr/>
            </p:nvSpPr>
            <p:spPr>
              <a:xfrm flipH="1">
                <a:off x="4572360" y="3182040"/>
                <a:ext cx="2523240" cy="484920"/>
              </a:xfrm>
              <a:custGeom>
                <a:avLst/>
                <a:gdLst>
                  <a:gd name="textAreaLeft" fmla="*/ -360 w 2523240"/>
                  <a:gd name="textAreaRight" fmla="*/ 2523240 w 2523240"/>
                  <a:gd name="textAreaTop" fmla="*/ 0 h 484920"/>
                  <a:gd name="textAreaBottom" fmla="*/ 485280 h 48492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94" name="Freeform 84"/>
              <p:cNvSpPr/>
              <p:nvPr/>
            </p:nvSpPr>
            <p:spPr>
              <a:xfrm flipH="1">
                <a:off x="4572360" y="3242880"/>
                <a:ext cx="2139480" cy="424080"/>
              </a:xfrm>
              <a:custGeom>
                <a:avLst/>
                <a:gdLst>
                  <a:gd name="textAreaLeft" fmla="*/ -360 w 2139480"/>
                  <a:gd name="textAreaRight" fmla="*/ 2139480 w 2139480"/>
                  <a:gd name="textAreaTop" fmla="*/ 0 h 424080"/>
                  <a:gd name="textAreaBottom" fmla="*/ 424440 h 42408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95" name="Freeform 85"/>
              <p:cNvSpPr/>
              <p:nvPr/>
            </p:nvSpPr>
            <p:spPr>
              <a:xfrm flipH="1">
                <a:off x="4573080" y="3303000"/>
                <a:ext cx="1755360" cy="363960"/>
              </a:xfrm>
              <a:custGeom>
                <a:avLst/>
                <a:gdLst>
                  <a:gd name="textAreaLeft" fmla="*/ 360 w 1755360"/>
                  <a:gd name="textAreaRight" fmla="*/ 1756080 w 1755360"/>
                  <a:gd name="textAreaTop" fmla="*/ 0 h 363960"/>
                  <a:gd name="textAreaBottom" fmla="*/ 364320 h 36396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96" name="Freeform 86"/>
              <p:cNvSpPr/>
              <p:nvPr/>
            </p:nvSpPr>
            <p:spPr>
              <a:xfrm flipH="1">
                <a:off x="4572360" y="3363840"/>
                <a:ext cx="1408680" cy="303120"/>
              </a:xfrm>
              <a:custGeom>
                <a:avLst/>
                <a:gdLst>
                  <a:gd name="textAreaLeft" fmla="*/ -360 w 1408680"/>
                  <a:gd name="textAreaRight" fmla="*/ 1408680 w 1408680"/>
                  <a:gd name="textAreaTop" fmla="*/ 0 h 303120"/>
                  <a:gd name="textAreaBottom" fmla="*/ 303480 h 30312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97" name="Freeform 87"/>
              <p:cNvSpPr/>
              <p:nvPr/>
            </p:nvSpPr>
            <p:spPr>
              <a:xfrm flipH="1">
                <a:off x="4573080" y="3424680"/>
                <a:ext cx="1052640" cy="242280"/>
              </a:xfrm>
              <a:custGeom>
                <a:avLst/>
                <a:gdLst>
                  <a:gd name="textAreaLeft" fmla="*/ 360 w 1052640"/>
                  <a:gd name="textAreaRight" fmla="*/ 1053360 w 1052640"/>
                  <a:gd name="textAreaTop" fmla="*/ 0 h 242280"/>
                  <a:gd name="textAreaBottom" fmla="*/ 242640 h 24228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98" name="Freeform 88"/>
              <p:cNvSpPr/>
              <p:nvPr/>
            </p:nvSpPr>
            <p:spPr>
              <a:xfrm flipH="1">
                <a:off x="4573080" y="3485520"/>
                <a:ext cx="695520" cy="181440"/>
              </a:xfrm>
              <a:custGeom>
                <a:avLst/>
                <a:gdLst>
                  <a:gd name="textAreaLeft" fmla="*/ 360 w 695520"/>
                  <a:gd name="textAreaRight" fmla="*/ 696240 w 695520"/>
                  <a:gd name="textAreaTop" fmla="*/ 0 h 181440"/>
                  <a:gd name="textAreaBottom" fmla="*/ 181800 h 18144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299" name="Freeform 89"/>
              <p:cNvSpPr/>
              <p:nvPr/>
            </p:nvSpPr>
            <p:spPr>
              <a:xfrm flipH="1">
                <a:off x="4573080" y="3551040"/>
                <a:ext cx="338400" cy="115920"/>
              </a:xfrm>
              <a:custGeom>
                <a:avLst/>
                <a:gdLst>
                  <a:gd name="textAreaLeft" fmla="*/ 360 w 338400"/>
                  <a:gd name="textAreaRight" fmla="*/ 339120 w 338400"/>
                  <a:gd name="textAreaTop" fmla="*/ 0 h 115920"/>
                  <a:gd name="textAreaBottom" fmla="*/ 116280 h 115920"/>
                </a:gdLst>
                <a:ahLst/>
                <a:rect l="textAreaLeft" t="textAreaTop" r="textAreaRight" b="textAreaBottom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1300" name="Text Box 67"/>
            <p:cNvSpPr/>
            <p:nvPr/>
          </p:nvSpPr>
          <p:spPr>
            <a:xfrm>
              <a:off x="4901400" y="3657240"/>
              <a:ext cx="47952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CF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1" name="Text Box 67"/>
            <p:cNvSpPr/>
            <p:nvPr/>
          </p:nvSpPr>
          <p:spPr>
            <a:xfrm>
              <a:off x="5235840" y="3663720"/>
              <a:ext cx="47952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CF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2" name="Text Box 67"/>
            <p:cNvSpPr/>
            <p:nvPr/>
          </p:nvSpPr>
          <p:spPr>
            <a:xfrm>
              <a:off x="6993360" y="3646440"/>
              <a:ext cx="47952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Arial"/>
                </a:rPr>
                <a:t>CF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3" name="Rectangle 48"/>
            <p:cNvSpPr/>
            <p:nvPr/>
          </p:nvSpPr>
          <p:spPr>
            <a:xfrm>
              <a:off x="4542840" y="3111840"/>
              <a:ext cx="42120" cy="7696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1304" name="Group 95"/>
          <p:cNvGrpSpPr/>
          <p:nvPr/>
        </p:nvGrpSpPr>
        <p:grpSpPr>
          <a:xfrm>
            <a:off x="4155120" y="5497200"/>
            <a:ext cx="3712680" cy="395280"/>
            <a:chOff x="4155120" y="5497200"/>
            <a:chExt cx="3712680" cy="395280"/>
          </a:xfrm>
        </p:grpSpPr>
        <p:sp>
          <p:nvSpPr>
            <p:cNvPr id="1305" name="Line 49"/>
            <p:cNvSpPr/>
            <p:nvPr/>
          </p:nvSpPr>
          <p:spPr>
            <a:xfrm>
              <a:off x="457884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06" name="Line 50"/>
            <p:cNvSpPr/>
            <p:nvPr/>
          </p:nvSpPr>
          <p:spPr>
            <a:xfrm>
              <a:off x="493596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07" name="Line 51"/>
            <p:cNvSpPr/>
            <p:nvPr/>
          </p:nvSpPr>
          <p:spPr>
            <a:xfrm>
              <a:off x="529164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08" name="Line 52"/>
            <p:cNvSpPr/>
            <p:nvPr/>
          </p:nvSpPr>
          <p:spPr>
            <a:xfrm>
              <a:off x="564768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09" name="Line 53"/>
            <p:cNvSpPr/>
            <p:nvPr/>
          </p:nvSpPr>
          <p:spPr>
            <a:xfrm>
              <a:off x="600336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10" name="Line 54"/>
            <p:cNvSpPr/>
            <p:nvPr/>
          </p:nvSpPr>
          <p:spPr>
            <a:xfrm>
              <a:off x="635940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11" name="Line 55"/>
            <p:cNvSpPr/>
            <p:nvPr/>
          </p:nvSpPr>
          <p:spPr>
            <a:xfrm>
              <a:off x="671544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12" name="Line 56"/>
            <p:cNvSpPr/>
            <p:nvPr/>
          </p:nvSpPr>
          <p:spPr>
            <a:xfrm>
              <a:off x="707220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13" name="Line 57"/>
            <p:cNvSpPr/>
            <p:nvPr/>
          </p:nvSpPr>
          <p:spPr>
            <a:xfrm>
              <a:off x="7428240" y="5497200"/>
              <a:ext cx="360" cy="12348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14" name="Text Box 58"/>
            <p:cNvSpPr/>
            <p:nvPr/>
          </p:nvSpPr>
          <p:spPr>
            <a:xfrm>
              <a:off x="4274640" y="5559120"/>
              <a:ext cx="202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5" name="Text Box 59"/>
            <p:cNvSpPr/>
            <p:nvPr/>
          </p:nvSpPr>
          <p:spPr>
            <a:xfrm>
              <a:off x="4630680" y="5559120"/>
              <a:ext cx="202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6" name="Text Box 60"/>
            <p:cNvSpPr/>
            <p:nvPr/>
          </p:nvSpPr>
          <p:spPr>
            <a:xfrm>
              <a:off x="5037120" y="5559120"/>
              <a:ext cx="20268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7" name="Text Box 61"/>
            <p:cNvSpPr/>
            <p:nvPr/>
          </p:nvSpPr>
          <p:spPr>
            <a:xfrm>
              <a:off x="5392800" y="5559120"/>
              <a:ext cx="2041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8" name="Text Box 62"/>
            <p:cNvSpPr/>
            <p:nvPr/>
          </p:nvSpPr>
          <p:spPr>
            <a:xfrm>
              <a:off x="7173720" y="5559120"/>
              <a:ext cx="2876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9" name="Line 90"/>
            <p:cNvSpPr/>
            <p:nvPr/>
          </p:nvSpPr>
          <p:spPr>
            <a:xfrm>
              <a:off x="4155120" y="5542920"/>
              <a:ext cx="371268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320" name="Rectangle 48"/>
          <p:cNvSpPr/>
          <p:nvPr/>
        </p:nvSpPr>
        <p:spPr>
          <a:xfrm>
            <a:off x="4536720" y="5537160"/>
            <a:ext cx="42120" cy="7696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1" name="Text Box 63"/>
          <p:cNvSpPr/>
          <p:nvPr/>
        </p:nvSpPr>
        <p:spPr>
          <a:xfrm>
            <a:off x="4250520" y="6087600"/>
            <a:ext cx="34308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2" name="Rectangle 65"/>
          <p:cNvSpPr/>
          <p:nvPr/>
        </p:nvSpPr>
        <p:spPr>
          <a:xfrm>
            <a:off x="7387200" y="531288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3" name="Rectangle 66"/>
          <p:cNvSpPr/>
          <p:nvPr/>
        </p:nvSpPr>
        <p:spPr>
          <a:xfrm>
            <a:off x="4893480" y="531288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4" name="Text Box 67"/>
          <p:cNvSpPr/>
          <p:nvPr/>
        </p:nvSpPr>
        <p:spPr>
          <a:xfrm>
            <a:off x="4530240" y="5306400"/>
            <a:ext cx="479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5" name="Rectangle 68"/>
          <p:cNvSpPr/>
          <p:nvPr/>
        </p:nvSpPr>
        <p:spPr>
          <a:xfrm>
            <a:off x="5250600" y="531288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6" name="Rectangle 70"/>
          <p:cNvSpPr/>
          <p:nvPr/>
        </p:nvSpPr>
        <p:spPr>
          <a:xfrm>
            <a:off x="5606640" y="531288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7" name="Rectangle 72"/>
          <p:cNvSpPr/>
          <p:nvPr/>
        </p:nvSpPr>
        <p:spPr>
          <a:xfrm>
            <a:off x="5962320" y="531288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8" name="Rectangle 74"/>
          <p:cNvSpPr/>
          <p:nvPr/>
        </p:nvSpPr>
        <p:spPr>
          <a:xfrm>
            <a:off x="6318360" y="531288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9" name="Rectangle 76"/>
          <p:cNvSpPr/>
          <p:nvPr/>
        </p:nvSpPr>
        <p:spPr>
          <a:xfrm>
            <a:off x="6675480" y="531288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0" name="Rectangle 78"/>
          <p:cNvSpPr/>
          <p:nvPr/>
        </p:nvSpPr>
        <p:spPr>
          <a:xfrm>
            <a:off x="7031160" y="5312880"/>
            <a:ext cx="41040" cy="2286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cxnSp>
        <p:nvCxnSpPr>
          <p:cNvPr id="1331" name="Straight Arrow Connector 193"/>
          <p:cNvCxnSpPr>
            <a:stCxn id="1319" idx="0"/>
          </p:cNvCxnSpPr>
          <p:nvPr/>
        </p:nvCxnSpPr>
        <p:spPr>
          <a:xfrm flipH="1" flipV="1">
            <a:off x="4160520" y="4924080"/>
            <a:ext cx="1851120" cy="61920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332" name="Text Box 67"/>
          <p:cNvSpPr/>
          <p:nvPr/>
        </p:nvSpPr>
        <p:spPr>
          <a:xfrm>
            <a:off x="5977800" y="5128560"/>
            <a:ext cx="4021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" name="Text Box 62"/>
          <p:cNvSpPr/>
          <p:nvPr/>
        </p:nvSpPr>
        <p:spPr>
          <a:xfrm>
            <a:off x="7817760" y="5553720"/>
            <a:ext cx="2876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4" name="Freeform 89"/>
          <p:cNvSpPr/>
          <p:nvPr/>
        </p:nvSpPr>
        <p:spPr>
          <a:xfrm flipH="1" rot="8397600">
            <a:off x="4589640" y="5788800"/>
            <a:ext cx="335880" cy="125640"/>
          </a:xfrm>
          <a:custGeom>
            <a:avLst/>
            <a:gdLst>
              <a:gd name="textAreaLeft" fmla="*/ -360 w 335880"/>
              <a:gd name="textAreaRight" fmla="*/ 335880 w 335880"/>
              <a:gd name="textAreaTop" fmla="*/ 0 h 125640"/>
              <a:gd name="textAreaBottom" fmla="*/ 126000 h 1256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5" name="Text Box 67"/>
          <p:cNvSpPr/>
          <p:nvPr/>
        </p:nvSpPr>
        <p:spPr>
          <a:xfrm>
            <a:off x="4896360" y="5300640"/>
            <a:ext cx="479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6" name="Text Box 67"/>
          <p:cNvSpPr/>
          <p:nvPr/>
        </p:nvSpPr>
        <p:spPr>
          <a:xfrm>
            <a:off x="5230440" y="5307120"/>
            <a:ext cx="479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7" name="Text Box 67"/>
          <p:cNvSpPr/>
          <p:nvPr/>
        </p:nvSpPr>
        <p:spPr>
          <a:xfrm>
            <a:off x="6987960" y="5289840"/>
            <a:ext cx="4795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i="1" lang="de-DE" sz="1400" spc="-1" strike="noStrike">
                <a:solidFill>
                  <a:schemeClr val="dk1"/>
                </a:solidFill>
                <a:latin typeface="Arial"/>
              </a:rPr>
              <a:t>CF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8" name="Rectangle 3"/>
          <p:cNvSpPr/>
          <p:nvPr/>
        </p:nvSpPr>
        <p:spPr>
          <a:xfrm>
            <a:off x="511560" y="1636560"/>
            <a:ext cx="3381480" cy="85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Investition in Periode 0, periodengleiche positive Zahlungen in Perioden 1 bis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9" name="Rectangle 3"/>
          <p:cNvSpPr/>
          <p:nvPr/>
        </p:nvSpPr>
        <p:spPr>
          <a:xfrm>
            <a:off x="483480" y="3028680"/>
            <a:ext cx="3381480" cy="85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Kapitalwertmethode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alle Zahlung auf Periode 0 diskontieren und Nettobarwert bilden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0" name="Rectangle 65"/>
          <p:cNvSpPr/>
          <p:nvPr/>
        </p:nvSpPr>
        <p:spPr>
          <a:xfrm>
            <a:off x="4897440" y="5564880"/>
            <a:ext cx="4104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1" name="Rectangle 65"/>
          <p:cNvSpPr/>
          <p:nvPr/>
        </p:nvSpPr>
        <p:spPr>
          <a:xfrm>
            <a:off x="5254560" y="5564880"/>
            <a:ext cx="4104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2" name="Rectangle 65"/>
          <p:cNvSpPr/>
          <p:nvPr/>
        </p:nvSpPr>
        <p:spPr>
          <a:xfrm>
            <a:off x="5603760" y="5573520"/>
            <a:ext cx="4104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3" name="Rectangle 65"/>
          <p:cNvSpPr/>
          <p:nvPr/>
        </p:nvSpPr>
        <p:spPr>
          <a:xfrm>
            <a:off x="5967000" y="5564880"/>
            <a:ext cx="4104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4" name="Rectangle 65"/>
          <p:cNvSpPr/>
          <p:nvPr/>
        </p:nvSpPr>
        <p:spPr>
          <a:xfrm>
            <a:off x="6325920" y="5569920"/>
            <a:ext cx="4104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5" name="Rectangle 65"/>
          <p:cNvSpPr/>
          <p:nvPr/>
        </p:nvSpPr>
        <p:spPr>
          <a:xfrm>
            <a:off x="6676920" y="5560920"/>
            <a:ext cx="4104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6" name="Rectangle 65"/>
          <p:cNvSpPr/>
          <p:nvPr/>
        </p:nvSpPr>
        <p:spPr>
          <a:xfrm>
            <a:off x="7038720" y="5560920"/>
            <a:ext cx="4104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7" name="Rectangle 65"/>
          <p:cNvSpPr/>
          <p:nvPr/>
        </p:nvSpPr>
        <p:spPr>
          <a:xfrm>
            <a:off x="7387200" y="5564880"/>
            <a:ext cx="4104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8" name="Freeform 89"/>
          <p:cNvSpPr/>
          <p:nvPr/>
        </p:nvSpPr>
        <p:spPr>
          <a:xfrm flipH="1" rot="8397600">
            <a:off x="4592880" y="5730840"/>
            <a:ext cx="653760" cy="305280"/>
          </a:xfrm>
          <a:custGeom>
            <a:avLst/>
            <a:gdLst>
              <a:gd name="textAreaLeft" fmla="*/ 360 w 653760"/>
              <a:gd name="textAreaRight" fmla="*/ 654480 w 653760"/>
              <a:gd name="textAreaTop" fmla="*/ 0 h 305280"/>
              <a:gd name="textAreaBottom" fmla="*/ 305640 h 30528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9" name="Freeform 89"/>
          <p:cNvSpPr/>
          <p:nvPr/>
        </p:nvSpPr>
        <p:spPr>
          <a:xfrm flipH="1" rot="8397600">
            <a:off x="4636440" y="5647320"/>
            <a:ext cx="931680" cy="511200"/>
          </a:xfrm>
          <a:custGeom>
            <a:avLst/>
            <a:gdLst>
              <a:gd name="textAreaLeft" fmla="*/ 360 w 931680"/>
              <a:gd name="textAreaRight" fmla="*/ 932400 w 931680"/>
              <a:gd name="textAreaTop" fmla="*/ 0 h 511200"/>
              <a:gd name="textAreaBottom" fmla="*/ 511560 h 51120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50" name="Freeform 89"/>
          <p:cNvSpPr/>
          <p:nvPr/>
        </p:nvSpPr>
        <p:spPr>
          <a:xfrm flipH="1" rot="8397600">
            <a:off x="4666680" y="5580360"/>
            <a:ext cx="1251000" cy="703800"/>
          </a:xfrm>
          <a:custGeom>
            <a:avLst/>
            <a:gdLst>
              <a:gd name="textAreaLeft" fmla="*/ -360 w 1251000"/>
              <a:gd name="textAreaRight" fmla="*/ 1251000 w 1251000"/>
              <a:gd name="textAreaTop" fmla="*/ 0 h 703800"/>
              <a:gd name="textAreaBottom" fmla="*/ 704160 h 70380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51" name="Freeform 89"/>
          <p:cNvSpPr/>
          <p:nvPr/>
        </p:nvSpPr>
        <p:spPr>
          <a:xfrm flipH="1" rot="8397600">
            <a:off x="4700160" y="5488920"/>
            <a:ext cx="1553760" cy="917640"/>
          </a:xfrm>
          <a:custGeom>
            <a:avLst/>
            <a:gdLst>
              <a:gd name="textAreaLeft" fmla="*/ 360 w 1553760"/>
              <a:gd name="textAreaRight" fmla="*/ 1554480 w 1553760"/>
              <a:gd name="textAreaTop" fmla="*/ 0 h 917640"/>
              <a:gd name="textAreaBottom" fmla="*/ 918000 h 9176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52" name="Freeform 89"/>
          <p:cNvSpPr/>
          <p:nvPr/>
        </p:nvSpPr>
        <p:spPr>
          <a:xfrm flipH="1" rot="8397600">
            <a:off x="4720680" y="5431320"/>
            <a:ext cx="1848240" cy="1090440"/>
          </a:xfrm>
          <a:custGeom>
            <a:avLst/>
            <a:gdLst>
              <a:gd name="textAreaLeft" fmla="*/ 360 w 1848240"/>
              <a:gd name="textAreaRight" fmla="*/ 1848960 w 1848240"/>
              <a:gd name="textAreaTop" fmla="*/ 0 h 1090440"/>
              <a:gd name="textAreaBottom" fmla="*/ 1090800 h 10904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53" name="Freeform 89"/>
          <p:cNvSpPr/>
          <p:nvPr/>
        </p:nvSpPr>
        <p:spPr>
          <a:xfrm flipH="1" rot="8397600">
            <a:off x="4749120" y="5366160"/>
            <a:ext cx="2152080" cy="1284840"/>
          </a:xfrm>
          <a:custGeom>
            <a:avLst/>
            <a:gdLst>
              <a:gd name="textAreaLeft" fmla="*/ 360 w 2152080"/>
              <a:gd name="textAreaRight" fmla="*/ 2152800 w 2152080"/>
              <a:gd name="textAreaTop" fmla="*/ 0 h 1284840"/>
              <a:gd name="textAreaBottom" fmla="*/ 1285200 h 128484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54" name="Freeform 89"/>
          <p:cNvSpPr/>
          <p:nvPr/>
        </p:nvSpPr>
        <p:spPr>
          <a:xfrm flipH="1" rot="8397600">
            <a:off x="4773600" y="5293800"/>
            <a:ext cx="2454840" cy="1486800"/>
          </a:xfrm>
          <a:custGeom>
            <a:avLst/>
            <a:gdLst>
              <a:gd name="textAreaLeft" fmla="*/ -360 w 2454840"/>
              <a:gd name="textAreaRight" fmla="*/ 2454840 w 2454840"/>
              <a:gd name="textAreaTop" fmla="*/ 0 h 1486800"/>
              <a:gd name="textAreaBottom" fmla="*/ 1487160 h 1486800"/>
            </a:gdLst>
            <a:ahLst/>
            <a:rect l="textAreaLeft" t="textAreaTop" r="textAreaRight" b="textAreaBottom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55" name="Rectangle 3"/>
          <p:cNvSpPr/>
          <p:nvPr/>
        </p:nvSpPr>
        <p:spPr>
          <a:xfrm>
            <a:off x="483480" y="4769640"/>
            <a:ext cx="3381480" cy="85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Annuitätsmethode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Investition in eine periodengleiche Annuität umwandeln, dann mit anderen Zahlungen vergleichen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Annuitätsmethode: PV Beispiel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57" name="Rectangle 1"/>
          <p:cNvSpPr/>
          <p:nvPr/>
        </p:nvSpPr>
        <p:spPr>
          <a:xfrm>
            <a:off x="749160" y="1845000"/>
            <a:ext cx="7937280" cy="31755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„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Levelised Cost of Electricity“ (LCOE) 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59" name="Rectangle 1"/>
          <p:cNvSpPr/>
          <p:nvPr/>
        </p:nvSpPr>
        <p:spPr>
          <a:xfrm>
            <a:off x="749160" y="1628640"/>
            <a:ext cx="7937280" cy="48132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„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Levelised Cost of Electricity“ (LCOE) 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1361" name="Picture 2" descr=""/>
          <p:cNvPicPr/>
          <p:nvPr/>
        </p:nvPicPr>
        <p:blipFill>
          <a:blip r:embed="rId1"/>
          <a:stretch/>
        </p:blipFill>
        <p:spPr>
          <a:xfrm>
            <a:off x="611640" y="1772640"/>
            <a:ext cx="8150040" cy="42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Fehlerquellen bei der Investitionsrechnung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63" name="Rectangle 3"/>
          <p:cNvSpPr/>
          <p:nvPr/>
        </p:nvSpPr>
        <p:spPr>
          <a:xfrm>
            <a:off x="827640" y="1917000"/>
            <a:ext cx="7732440" cy="13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Vollständige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Cash-Flow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-Zahlungsreihe der zu betrachtenden Investition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eventuell: Erfassung von Anschluss-Investitionen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Es müssen alle Zahlungen ausgeklammert bleiben, die nicht von der Entscheidung tangiert werden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ist der „richtige“ Kalkulationszins?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(Opportunitätskosten; Berücksichtigung von Risiko)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Warnung: Diskontierung über lange Zeiten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65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grpSp>
        <p:nvGrpSpPr>
          <p:cNvPr id="1366" name="Group 189"/>
          <p:cNvGrpSpPr/>
          <p:nvPr/>
        </p:nvGrpSpPr>
        <p:grpSpPr>
          <a:xfrm>
            <a:off x="346320" y="2513520"/>
            <a:ext cx="5290560" cy="3578040"/>
            <a:chOff x="346320" y="2513520"/>
            <a:chExt cx="5290560" cy="3578040"/>
          </a:xfrm>
        </p:grpSpPr>
        <p:graphicFrame>
          <p:nvGraphicFramePr>
            <p:cNvPr id="1367" name="Object 6"/>
            <p:cNvGraphicFramePr/>
            <p:nvPr/>
          </p:nvGraphicFramePr>
          <p:xfrm>
            <a:off x="2195280" y="2586240"/>
            <a:ext cx="866160" cy="383400"/>
          </p:xfrm>
          <a:graphic>
            <a:graphicData uri="http://schemas.openxmlformats.org/presentationml/2006/ole">
              <p:oleObj progId="Equation.DSMT4" r:id="rId1" spid="">
                <p:embed/>
                <p:pic>
                  <p:nvPicPr>
                    <p:cNvPr id="1368" name="Object 6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2195280" y="2586240"/>
                      <a:ext cx="866160" cy="3834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369" name="Line 9"/>
            <p:cNvSpPr/>
            <p:nvPr/>
          </p:nvSpPr>
          <p:spPr>
            <a:xfrm>
              <a:off x="639720" y="492264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0" name="Line 10"/>
            <p:cNvSpPr/>
            <p:nvPr/>
          </p:nvSpPr>
          <p:spPr>
            <a:xfrm>
              <a:off x="639720" y="433656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1" name="Line 11"/>
            <p:cNvSpPr/>
            <p:nvPr/>
          </p:nvSpPr>
          <p:spPr>
            <a:xfrm>
              <a:off x="639720" y="3746520"/>
              <a:ext cx="4828680" cy="144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2" name="Line 12"/>
            <p:cNvSpPr/>
            <p:nvPr/>
          </p:nvSpPr>
          <p:spPr>
            <a:xfrm>
              <a:off x="639720" y="316044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3" name="Line 13"/>
            <p:cNvSpPr/>
            <p:nvPr/>
          </p:nvSpPr>
          <p:spPr>
            <a:xfrm>
              <a:off x="639720" y="2575440"/>
              <a:ext cx="4828680" cy="1080"/>
            </a:xfrm>
            <a:prstGeom prst="line">
              <a:avLst/>
            </a:prstGeom>
            <a:ln w="0">
              <a:solidFill>
                <a:srgbClr val="000000"/>
              </a:solidFill>
              <a:prstDash val="sysDot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4" name="Line 14"/>
            <p:cNvSpPr/>
            <p:nvPr/>
          </p:nvSpPr>
          <p:spPr>
            <a:xfrm>
              <a:off x="659520" y="2575440"/>
              <a:ext cx="1080" cy="293220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5" name="Line 15"/>
            <p:cNvSpPr/>
            <p:nvPr/>
          </p:nvSpPr>
          <p:spPr>
            <a:xfrm>
              <a:off x="621720" y="55076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6" name="Line 16"/>
            <p:cNvSpPr/>
            <p:nvPr/>
          </p:nvSpPr>
          <p:spPr>
            <a:xfrm>
              <a:off x="621720" y="49226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7" name="Line 17"/>
            <p:cNvSpPr/>
            <p:nvPr/>
          </p:nvSpPr>
          <p:spPr>
            <a:xfrm>
              <a:off x="621720" y="433656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8" name="Line 18"/>
            <p:cNvSpPr/>
            <p:nvPr/>
          </p:nvSpPr>
          <p:spPr>
            <a:xfrm>
              <a:off x="621720" y="3746520"/>
              <a:ext cx="37800" cy="14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79" name="Line 19"/>
            <p:cNvSpPr/>
            <p:nvPr/>
          </p:nvSpPr>
          <p:spPr>
            <a:xfrm>
              <a:off x="621720" y="31604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0" name="Line 20"/>
            <p:cNvSpPr/>
            <p:nvPr/>
          </p:nvSpPr>
          <p:spPr>
            <a:xfrm>
              <a:off x="621720" y="2575440"/>
              <a:ext cx="37800" cy="108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1" name="Line 21"/>
            <p:cNvSpPr/>
            <p:nvPr/>
          </p:nvSpPr>
          <p:spPr>
            <a:xfrm>
              <a:off x="659520" y="5507640"/>
              <a:ext cx="4977360" cy="3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2" name="Line 22"/>
            <p:cNvSpPr/>
            <p:nvPr/>
          </p:nvSpPr>
          <p:spPr>
            <a:xfrm flipV="1">
              <a:off x="65952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3" name="Line 23"/>
            <p:cNvSpPr/>
            <p:nvPr/>
          </p:nvSpPr>
          <p:spPr>
            <a:xfrm flipV="1">
              <a:off x="118332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4" name="Line 24"/>
            <p:cNvSpPr/>
            <p:nvPr/>
          </p:nvSpPr>
          <p:spPr>
            <a:xfrm flipV="1">
              <a:off x="17082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5" name="Line 25"/>
            <p:cNvSpPr/>
            <p:nvPr/>
          </p:nvSpPr>
          <p:spPr>
            <a:xfrm flipV="1">
              <a:off x="223092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6" name="Line 26"/>
            <p:cNvSpPr/>
            <p:nvPr/>
          </p:nvSpPr>
          <p:spPr>
            <a:xfrm flipV="1">
              <a:off x="27558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7" name="Line 27"/>
            <p:cNvSpPr/>
            <p:nvPr/>
          </p:nvSpPr>
          <p:spPr>
            <a:xfrm flipV="1">
              <a:off x="328068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8" name="Line 28"/>
            <p:cNvSpPr/>
            <p:nvPr/>
          </p:nvSpPr>
          <p:spPr>
            <a:xfrm flipV="1">
              <a:off x="37998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89" name="Line 29"/>
            <p:cNvSpPr/>
            <p:nvPr/>
          </p:nvSpPr>
          <p:spPr>
            <a:xfrm flipV="1">
              <a:off x="43236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0" name="Line 30"/>
            <p:cNvSpPr/>
            <p:nvPr/>
          </p:nvSpPr>
          <p:spPr>
            <a:xfrm flipV="1">
              <a:off x="4847400" y="5507640"/>
              <a:ext cx="1080" cy="33840"/>
            </a:xfrm>
            <a:prstGeom prst="line">
              <a:avLst/>
            </a:prstGeom>
            <a:ln w="63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1" name="Freeform 33"/>
            <p:cNvSpPr/>
            <p:nvPr/>
          </p:nvSpPr>
          <p:spPr>
            <a:xfrm>
              <a:off x="659880" y="2575440"/>
              <a:ext cx="207360" cy="11556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15560"/>
                <a:gd name="textAreaBottom" fmla="*/ 115920 h 115560"/>
              </a:gdLst>
              <a:ahLst/>
              <a:rect l="textAreaLeft" t="textAreaTop" r="textAreaRight" b="textAreaBottom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2" name="Freeform 34"/>
            <p:cNvSpPr/>
            <p:nvPr/>
          </p:nvSpPr>
          <p:spPr>
            <a:xfrm>
              <a:off x="867600" y="2691360"/>
              <a:ext cx="208440" cy="10620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106200"/>
                <a:gd name="textAreaBottom" fmla="*/ 106560 h 106200"/>
              </a:gdLst>
              <a:ahLst/>
              <a:rect l="textAreaLeft" t="textAreaTop" r="textAreaRight" b="textAreaBottom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3" name="Line 35"/>
            <p:cNvSpPr/>
            <p:nvPr/>
          </p:nvSpPr>
          <p:spPr>
            <a:xfrm>
              <a:off x="1076040" y="2797560"/>
              <a:ext cx="208800" cy="106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4" name="Freeform 36"/>
            <p:cNvSpPr/>
            <p:nvPr/>
          </p:nvSpPr>
          <p:spPr>
            <a:xfrm>
              <a:off x="1285200" y="2904480"/>
              <a:ext cx="212760" cy="10152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101520"/>
                <a:gd name="textAreaBottom" fmla="*/ 101880 h 101520"/>
              </a:gdLst>
              <a:ahLst/>
              <a:rect l="textAreaLeft" t="textAreaTop" r="textAreaRight" b="textAreaBottom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5" name="Line 37"/>
            <p:cNvSpPr/>
            <p:nvPr/>
          </p:nvSpPr>
          <p:spPr>
            <a:xfrm>
              <a:off x="1498320" y="3006000"/>
              <a:ext cx="209880" cy="972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6" name="Line 38"/>
            <p:cNvSpPr/>
            <p:nvPr/>
          </p:nvSpPr>
          <p:spPr>
            <a:xfrm>
              <a:off x="1708200" y="3103200"/>
              <a:ext cx="207720" cy="91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7" name="Line 39"/>
            <p:cNvSpPr/>
            <p:nvPr/>
          </p:nvSpPr>
          <p:spPr>
            <a:xfrm>
              <a:off x="1915920" y="3194280"/>
              <a:ext cx="208800" cy="92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8" name="Line 40"/>
            <p:cNvSpPr/>
            <p:nvPr/>
          </p:nvSpPr>
          <p:spPr>
            <a:xfrm>
              <a:off x="2124720" y="3286800"/>
              <a:ext cx="207720" cy="87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399" name="Line 41"/>
            <p:cNvSpPr/>
            <p:nvPr/>
          </p:nvSpPr>
          <p:spPr>
            <a:xfrm>
              <a:off x="2332440" y="3374640"/>
              <a:ext cx="209880" cy="81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0" name="Freeform 42"/>
            <p:cNvSpPr/>
            <p:nvPr/>
          </p:nvSpPr>
          <p:spPr>
            <a:xfrm>
              <a:off x="2542680" y="3456720"/>
              <a:ext cx="212760" cy="7704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77040"/>
                <a:gd name="textAreaBottom" fmla="*/ 77400 h 77040"/>
              </a:gdLst>
              <a:ahLst/>
              <a:rect l="textAreaLeft" t="textAreaTop" r="textAreaRight" b="textAreaBottom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1" name="Line 43"/>
            <p:cNvSpPr/>
            <p:nvPr/>
          </p:nvSpPr>
          <p:spPr>
            <a:xfrm>
              <a:off x="2755800" y="3533760"/>
              <a:ext cx="209880" cy="77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2" name="Line 44"/>
            <p:cNvSpPr/>
            <p:nvPr/>
          </p:nvSpPr>
          <p:spPr>
            <a:xfrm>
              <a:off x="2965680" y="3610800"/>
              <a:ext cx="207720" cy="72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3" name="Line 45"/>
            <p:cNvSpPr/>
            <p:nvPr/>
          </p:nvSpPr>
          <p:spPr>
            <a:xfrm>
              <a:off x="3173400" y="3683520"/>
              <a:ext cx="208800" cy="72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4" name="Line 46"/>
            <p:cNvSpPr/>
            <p:nvPr/>
          </p:nvSpPr>
          <p:spPr>
            <a:xfrm>
              <a:off x="3382200" y="3755880"/>
              <a:ext cx="207720" cy="68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5" name="Line 47"/>
            <p:cNvSpPr/>
            <p:nvPr/>
          </p:nvSpPr>
          <p:spPr>
            <a:xfrm>
              <a:off x="3589920" y="3823920"/>
              <a:ext cx="209880" cy="630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6" name="Freeform 48"/>
            <p:cNvSpPr/>
            <p:nvPr/>
          </p:nvSpPr>
          <p:spPr>
            <a:xfrm>
              <a:off x="3800160" y="3887280"/>
              <a:ext cx="212760" cy="6156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61560"/>
                <a:gd name="textAreaBottom" fmla="*/ 61920 h 61560"/>
              </a:gdLst>
              <a:ahLst/>
              <a:rect l="textAreaLeft" t="textAreaTop" r="textAreaRight" b="textAreaBottom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7" name="Line 49"/>
            <p:cNvSpPr/>
            <p:nvPr/>
          </p:nvSpPr>
          <p:spPr>
            <a:xfrm>
              <a:off x="4013280" y="3949200"/>
              <a:ext cx="208800" cy="64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080" bIns="190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8" name="Line 50"/>
            <p:cNvSpPr/>
            <p:nvPr/>
          </p:nvSpPr>
          <p:spPr>
            <a:xfrm>
              <a:off x="4222080" y="4013280"/>
              <a:ext cx="208800" cy="576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00" bIns="126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09" name="Line 51"/>
            <p:cNvSpPr/>
            <p:nvPr/>
          </p:nvSpPr>
          <p:spPr>
            <a:xfrm>
              <a:off x="4430880" y="4070880"/>
              <a:ext cx="207720" cy="536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0" name="Freeform 52"/>
            <p:cNvSpPr/>
            <p:nvPr/>
          </p:nvSpPr>
          <p:spPr>
            <a:xfrm>
              <a:off x="4638600" y="4124880"/>
              <a:ext cx="208440" cy="5832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58320"/>
                <a:gd name="textAreaBottom" fmla="*/ 58680 h 58320"/>
              </a:gdLst>
              <a:ahLst/>
              <a:rect l="textAreaLeft" t="textAreaTop" r="textAreaRight" b="textAreaBottom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1" name="Freeform 53"/>
            <p:cNvSpPr/>
            <p:nvPr/>
          </p:nvSpPr>
          <p:spPr>
            <a:xfrm>
              <a:off x="4847400" y="4183200"/>
              <a:ext cx="209520" cy="4752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47520"/>
                <a:gd name="textAreaBottom" fmla="*/ 47880 h 4752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2" name="Freeform 54"/>
            <p:cNvSpPr/>
            <p:nvPr/>
          </p:nvSpPr>
          <p:spPr>
            <a:xfrm>
              <a:off x="5057640" y="4231440"/>
              <a:ext cx="211680" cy="47520"/>
            </a:xfrm>
            <a:custGeom>
              <a:avLst/>
              <a:gdLst>
                <a:gd name="textAreaLeft" fmla="*/ 0 w 211680"/>
                <a:gd name="textAreaRight" fmla="*/ 212040 w 211680"/>
                <a:gd name="textAreaTop" fmla="*/ 0 h 47520"/>
                <a:gd name="textAreaBottom" fmla="*/ 47880 h 47520"/>
              </a:gdLst>
              <a:ahLst/>
              <a:rect l="textAreaLeft" t="textAreaTop" r="textAreaRight" b="textAreaBottom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3" name="Line 55"/>
            <p:cNvSpPr/>
            <p:nvPr/>
          </p:nvSpPr>
          <p:spPr>
            <a:xfrm>
              <a:off x="5269320" y="4278960"/>
              <a:ext cx="210240" cy="493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4" name="Freeform 58"/>
            <p:cNvSpPr/>
            <p:nvPr/>
          </p:nvSpPr>
          <p:spPr>
            <a:xfrm>
              <a:off x="659880" y="2575440"/>
              <a:ext cx="207360" cy="22212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222120"/>
                <a:gd name="textAreaBottom" fmla="*/ 222480 h 222120"/>
              </a:gdLst>
              <a:ahLst/>
              <a:rect l="textAreaLeft" t="textAreaTop" r="textAreaRight" b="textAreaBottom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5" name="Freeform 59"/>
            <p:cNvSpPr/>
            <p:nvPr/>
          </p:nvSpPr>
          <p:spPr>
            <a:xfrm>
              <a:off x="867600" y="2797920"/>
              <a:ext cx="208440" cy="20340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203400"/>
                <a:gd name="textAreaBottom" fmla="*/ 203760 h 203400"/>
              </a:gdLst>
              <a:ahLst/>
              <a:rect l="textAreaLeft" t="textAreaTop" r="textAreaRight" b="textAreaBottom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6" name="Line 60"/>
            <p:cNvSpPr/>
            <p:nvPr/>
          </p:nvSpPr>
          <p:spPr>
            <a:xfrm>
              <a:off x="1076040" y="3001320"/>
              <a:ext cx="208800" cy="189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7" name="Freeform 61"/>
            <p:cNvSpPr/>
            <p:nvPr/>
          </p:nvSpPr>
          <p:spPr>
            <a:xfrm>
              <a:off x="1285200" y="3191040"/>
              <a:ext cx="212760" cy="17280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172800"/>
                <a:gd name="textAreaBottom" fmla="*/ 173160 h 172800"/>
              </a:gdLst>
              <a:ahLst/>
              <a:rect l="textAreaLeft" t="textAreaTop" r="textAreaRight" b="textAreaBottom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8" name="Freeform 62"/>
            <p:cNvSpPr/>
            <p:nvPr/>
          </p:nvSpPr>
          <p:spPr>
            <a:xfrm>
              <a:off x="1498320" y="3364200"/>
              <a:ext cx="209520" cy="16452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164520"/>
                <a:gd name="textAreaBottom" fmla="*/ 164880 h 164520"/>
              </a:gdLst>
              <a:ahLst/>
              <a:rect l="textAreaLeft" t="textAreaTop" r="textAreaRight" b="textAreaBottom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19" name="Freeform 63"/>
            <p:cNvSpPr/>
            <p:nvPr/>
          </p:nvSpPr>
          <p:spPr>
            <a:xfrm>
              <a:off x="1708560" y="3529080"/>
              <a:ext cx="207360" cy="14472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44720"/>
                <a:gd name="textAreaBottom" fmla="*/ 145080 h 144720"/>
              </a:gdLst>
              <a:ahLst/>
              <a:rect l="textAreaLeft" t="textAreaTop" r="textAreaRight" b="textAreaBottom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0" name="Freeform 64"/>
            <p:cNvSpPr/>
            <p:nvPr/>
          </p:nvSpPr>
          <p:spPr>
            <a:xfrm>
              <a:off x="1916280" y="3674160"/>
              <a:ext cx="208440" cy="1400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140040"/>
                <a:gd name="textAreaBottom" fmla="*/ 140400 h 14004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1" name="Freeform 65"/>
            <p:cNvSpPr/>
            <p:nvPr/>
          </p:nvSpPr>
          <p:spPr>
            <a:xfrm>
              <a:off x="2125080" y="3814560"/>
              <a:ext cx="207360" cy="12600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26000"/>
                <a:gd name="textAreaBottom" fmla="*/ 126360 h 126000"/>
              </a:gdLst>
              <a:ahLst/>
              <a:rect l="textAreaLeft" t="textAreaTop" r="textAreaRight" b="textAreaBottom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2" name="Freeform 66"/>
            <p:cNvSpPr/>
            <p:nvPr/>
          </p:nvSpPr>
          <p:spPr>
            <a:xfrm>
              <a:off x="2332800" y="3940920"/>
              <a:ext cx="209520" cy="12024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120240"/>
                <a:gd name="textAreaBottom" fmla="*/ 120600 h 12024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3" name="Freeform 67"/>
            <p:cNvSpPr/>
            <p:nvPr/>
          </p:nvSpPr>
          <p:spPr>
            <a:xfrm>
              <a:off x="2542680" y="4061520"/>
              <a:ext cx="212760" cy="10512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105120"/>
                <a:gd name="textAreaBottom" fmla="*/ 105480 h 105120"/>
              </a:gdLst>
              <a:ahLst/>
              <a:rect l="textAreaLeft" t="textAreaTop" r="textAreaRight" b="textAreaBottom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4" name="Line 68"/>
            <p:cNvSpPr/>
            <p:nvPr/>
          </p:nvSpPr>
          <p:spPr>
            <a:xfrm>
              <a:off x="2755800" y="4166640"/>
              <a:ext cx="209880" cy="1029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5" name="Freeform 69"/>
            <p:cNvSpPr/>
            <p:nvPr/>
          </p:nvSpPr>
          <p:spPr>
            <a:xfrm>
              <a:off x="2965680" y="4269960"/>
              <a:ext cx="207360" cy="9684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96840"/>
                <a:gd name="textAreaBottom" fmla="*/ 97200 h 96840"/>
              </a:gdLst>
              <a:ahLst/>
              <a:rect l="textAreaLeft" t="textAreaTop" r="textAreaRight" b="textAreaBottom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6" name="Freeform 70"/>
            <p:cNvSpPr/>
            <p:nvPr/>
          </p:nvSpPr>
          <p:spPr>
            <a:xfrm>
              <a:off x="3173400" y="4367160"/>
              <a:ext cx="208440" cy="8172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81720"/>
                <a:gd name="textAreaBottom" fmla="*/ 82080 h 8172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7" name="Freeform 71"/>
            <p:cNvSpPr/>
            <p:nvPr/>
          </p:nvSpPr>
          <p:spPr>
            <a:xfrm>
              <a:off x="3382560" y="4448880"/>
              <a:ext cx="207360" cy="8172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81720"/>
                <a:gd name="textAreaBottom" fmla="*/ 82080 h 81720"/>
              </a:gdLst>
              <a:ahLst/>
              <a:rect l="textAreaLeft" t="textAreaTop" r="textAreaRight" b="textAreaBottom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8" name="Line 72"/>
            <p:cNvSpPr/>
            <p:nvPr/>
          </p:nvSpPr>
          <p:spPr>
            <a:xfrm>
              <a:off x="3589920" y="4530600"/>
              <a:ext cx="209880" cy="72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29" name="Freeform 73"/>
            <p:cNvSpPr/>
            <p:nvPr/>
          </p:nvSpPr>
          <p:spPr>
            <a:xfrm>
              <a:off x="3800160" y="4603320"/>
              <a:ext cx="212760" cy="6768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67680"/>
                <a:gd name="textAreaBottom" fmla="*/ 68040 h 67680"/>
              </a:gdLst>
              <a:ahLst/>
              <a:rect l="textAreaLeft" t="textAreaTop" r="textAreaRight" b="textAreaBottom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0" name="Line 74"/>
            <p:cNvSpPr/>
            <p:nvPr/>
          </p:nvSpPr>
          <p:spPr>
            <a:xfrm>
              <a:off x="4013280" y="4671000"/>
              <a:ext cx="208800" cy="63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1" name="Line 75"/>
            <p:cNvSpPr/>
            <p:nvPr/>
          </p:nvSpPr>
          <p:spPr>
            <a:xfrm>
              <a:off x="4222080" y="4734360"/>
              <a:ext cx="208800" cy="572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2" name="Line 76"/>
            <p:cNvSpPr/>
            <p:nvPr/>
          </p:nvSpPr>
          <p:spPr>
            <a:xfrm>
              <a:off x="4430880" y="4791600"/>
              <a:ext cx="207720" cy="525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3" name="Freeform 77"/>
            <p:cNvSpPr/>
            <p:nvPr/>
          </p:nvSpPr>
          <p:spPr>
            <a:xfrm>
              <a:off x="4638600" y="4844520"/>
              <a:ext cx="208440" cy="5472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54720"/>
                <a:gd name="textAreaBottom" fmla="*/ 55080 h 5472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4" name="Freeform 78"/>
            <p:cNvSpPr/>
            <p:nvPr/>
          </p:nvSpPr>
          <p:spPr>
            <a:xfrm>
              <a:off x="4847400" y="4899240"/>
              <a:ext cx="209520" cy="4176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41760"/>
                <a:gd name="textAreaBottom" fmla="*/ 42120 h 41760"/>
              </a:gdLst>
              <a:ahLst/>
              <a:rect l="textAreaLeft" t="textAreaTop" r="textAreaRight" b="textAreaBottom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5" name="Freeform 79"/>
            <p:cNvSpPr/>
            <p:nvPr/>
          </p:nvSpPr>
          <p:spPr>
            <a:xfrm>
              <a:off x="5057640" y="4941360"/>
              <a:ext cx="211680" cy="44280"/>
            </a:xfrm>
            <a:custGeom>
              <a:avLst/>
              <a:gdLst>
                <a:gd name="textAreaLeft" fmla="*/ 0 w 211680"/>
                <a:gd name="textAreaRight" fmla="*/ 212040 w 211680"/>
                <a:gd name="textAreaTop" fmla="*/ 0 h 44280"/>
                <a:gd name="textAreaBottom" fmla="*/ 44640 h 44280"/>
              </a:gdLst>
              <a:ahLst/>
              <a:rect l="textAreaLeft" t="textAreaTop" r="textAreaRight" b="textAreaBottom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6" name="Line 80"/>
            <p:cNvSpPr/>
            <p:nvPr/>
          </p:nvSpPr>
          <p:spPr>
            <a:xfrm>
              <a:off x="5269320" y="4985640"/>
              <a:ext cx="210240" cy="388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7" name="Freeform 83"/>
            <p:cNvSpPr/>
            <p:nvPr/>
          </p:nvSpPr>
          <p:spPr>
            <a:xfrm>
              <a:off x="659880" y="2575440"/>
              <a:ext cx="207360" cy="32508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325080"/>
                <a:gd name="textAreaBottom" fmla="*/ 325440 h 325080"/>
              </a:gdLst>
              <a:ahLst/>
              <a:rect l="textAreaLeft" t="textAreaTop" r="textAreaRight" b="textAreaBottom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8" name="Freeform 84"/>
            <p:cNvSpPr/>
            <p:nvPr/>
          </p:nvSpPr>
          <p:spPr>
            <a:xfrm>
              <a:off x="867600" y="2900880"/>
              <a:ext cx="208440" cy="2840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284040"/>
                <a:gd name="textAreaBottom" fmla="*/ 284400 h 284040"/>
              </a:gdLst>
              <a:ahLst/>
              <a:rect l="textAreaLeft" t="textAreaTop" r="textAreaRight" b="textAreaBottom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39" name="Freeform 85"/>
            <p:cNvSpPr/>
            <p:nvPr/>
          </p:nvSpPr>
          <p:spPr>
            <a:xfrm>
              <a:off x="1076400" y="3185280"/>
              <a:ext cx="208440" cy="25596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255960"/>
                <a:gd name="textAreaBottom" fmla="*/ 256320 h 255960"/>
              </a:gdLst>
              <a:ahLst/>
              <a:rect l="textAreaLeft" t="textAreaTop" r="textAreaRight" b="textAreaBottom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0" name="Freeform 86"/>
            <p:cNvSpPr/>
            <p:nvPr/>
          </p:nvSpPr>
          <p:spPr>
            <a:xfrm>
              <a:off x="1285200" y="3441600"/>
              <a:ext cx="212760" cy="22788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227880"/>
                <a:gd name="textAreaBottom" fmla="*/ 228240 h 227880"/>
              </a:gdLst>
              <a:ahLst/>
              <a:rect l="textAreaLeft" t="textAreaTop" r="textAreaRight" b="textAreaBottom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1" name="Freeform 87"/>
            <p:cNvSpPr/>
            <p:nvPr/>
          </p:nvSpPr>
          <p:spPr>
            <a:xfrm>
              <a:off x="1498320" y="3669480"/>
              <a:ext cx="209520" cy="20340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203400"/>
                <a:gd name="textAreaBottom" fmla="*/ 203760 h 203400"/>
              </a:gdLst>
              <a:ahLst/>
              <a:rect l="textAreaLeft" t="textAreaTop" r="textAreaRight" b="textAreaBottom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2" name="Freeform 88"/>
            <p:cNvSpPr/>
            <p:nvPr/>
          </p:nvSpPr>
          <p:spPr>
            <a:xfrm>
              <a:off x="1708560" y="3873240"/>
              <a:ext cx="207360" cy="17856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78560"/>
                <a:gd name="textAreaBottom" fmla="*/ 178920 h 178560"/>
              </a:gdLst>
              <a:ahLst/>
              <a:rect l="textAreaLeft" t="textAreaTop" r="textAreaRight" b="textAreaBottom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3" name="Freeform 89"/>
            <p:cNvSpPr/>
            <p:nvPr/>
          </p:nvSpPr>
          <p:spPr>
            <a:xfrm>
              <a:off x="1916280" y="4052160"/>
              <a:ext cx="208440" cy="15876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158760"/>
                <a:gd name="textAreaBottom" fmla="*/ 159120 h 15876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4" name="Freeform 90"/>
            <p:cNvSpPr/>
            <p:nvPr/>
          </p:nvSpPr>
          <p:spPr>
            <a:xfrm>
              <a:off x="2125080" y="4211280"/>
              <a:ext cx="207360" cy="14004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40040"/>
                <a:gd name="textAreaBottom" fmla="*/ 140400 h 140040"/>
              </a:gdLst>
              <a:ahLst/>
              <a:rect l="textAreaLeft" t="textAreaTop" r="textAreaRight" b="textAreaBottom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5" name="Freeform 91"/>
            <p:cNvSpPr/>
            <p:nvPr/>
          </p:nvSpPr>
          <p:spPr>
            <a:xfrm>
              <a:off x="2332800" y="4351680"/>
              <a:ext cx="209520" cy="12960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129600"/>
                <a:gd name="textAreaBottom" fmla="*/ 129960 h 129600"/>
              </a:gdLst>
              <a:ahLst/>
              <a:rect l="textAreaLeft" t="textAreaTop" r="textAreaRight" b="textAreaBottom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6" name="Freeform 92"/>
            <p:cNvSpPr/>
            <p:nvPr/>
          </p:nvSpPr>
          <p:spPr>
            <a:xfrm>
              <a:off x="2542680" y="4481640"/>
              <a:ext cx="212760" cy="11196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111960"/>
                <a:gd name="textAreaBottom" fmla="*/ 112320 h 111960"/>
              </a:gdLst>
              <a:ahLst/>
              <a:rect l="textAreaLeft" t="textAreaTop" r="textAreaRight" b="textAreaBottom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7" name="Freeform 93"/>
            <p:cNvSpPr/>
            <p:nvPr/>
          </p:nvSpPr>
          <p:spPr>
            <a:xfrm>
              <a:off x="2755800" y="4593960"/>
              <a:ext cx="209520" cy="10152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101520"/>
                <a:gd name="textAreaBottom" fmla="*/ 101880 h 101520"/>
              </a:gdLst>
              <a:ahLst/>
              <a:rect l="textAreaLeft" t="textAreaTop" r="textAreaRight" b="textAreaBottom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8" name="Freeform 94"/>
            <p:cNvSpPr/>
            <p:nvPr/>
          </p:nvSpPr>
          <p:spPr>
            <a:xfrm>
              <a:off x="2965680" y="4695840"/>
              <a:ext cx="207360" cy="8640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86400"/>
                <a:gd name="textAreaBottom" fmla="*/ 86760 h 86400"/>
              </a:gdLst>
              <a:ahLst/>
              <a:rect l="textAreaLeft" t="textAreaTop" r="textAreaRight" b="textAreaBottom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49" name="Freeform 95"/>
            <p:cNvSpPr/>
            <p:nvPr/>
          </p:nvSpPr>
          <p:spPr>
            <a:xfrm>
              <a:off x="3173400" y="4782240"/>
              <a:ext cx="208440" cy="8172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81720"/>
                <a:gd name="textAreaBottom" fmla="*/ 82080 h 81720"/>
              </a:gdLst>
              <a:ahLst/>
              <a:rect l="textAreaLeft" t="textAreaTop" r="textAreaRight" b="textAreaBottom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080" bIns="37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0" name="Freeform 96"/>
            <p:cNvSpPr/>
            <p:nvPr/>
          </p:nvSpPr>
          <p:spPr>
            <a:xfrm>
              <a:off x="3382560" y="4864320"/>
              <a:ext cx="207360" cy="6876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68760"/>
                <a:gd name="textAreaBottom" fmla="*/ 69120 h 68760"/>
              </a:gdLst>
              <a:ahLst/>
              <a:rect l="textAreaLeft" t="textAreaTop" r="textAreaRight" b="textAreaBottom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1" name="Line 97"/>
            <p:cNvSpPr/>
            <p:nvPr/>
          </p:nvSpPr>
          <p:spPr>
            <a:xfrm>
              <a:off x="3589920" y="4933080"/>
              <a:ext cx="209880" cy="619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2" name="Freeform 98"/>
            <p:cNvSpPr/>
            <p:nvPr/>
          </p:nvSpPr>
          <p:spPr>
            <a:xfrm>
              <a:off x="3800160" y="4995360"/>
              <a:ext cx="212760" cy="5832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58320"/>
                <a:gd name="textAreaBottom" fmla="*/ 58680 h 58320"/>
              </a:gdLst>
              <a:ahLst/>
              <a:rect l="textAreaLeft" t="textAreaTop" r="textAreaRight" b="textAreaBottom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3" name="Freeform 99"/>
            <p:cNvSpPr/>
            <p:nvPr/>
          </p:nvSpPr>
          <p:spPr>
            <a:xfrm>
              <a:off x="4013280" y="5053680"/>
              <a:ext cx="208440" cy="4752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47520"/>
                <a:gd name="textAreaBottom" fmla="*/ 47880 h 47520"/>
              </a:gdLst>
              <a:ahLst/>
              <a:rect l="textAreaLeft" t="textAreaTop" r="textAreaRight" b="textAreaBottom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4" name="Freeform 100"/>
            <p:cNvSpPr/>
            <p:nvPr/>
          </p:nvSpPr>
          <p:spPr>
            <a:xfrm>
              <a:off x="4222080" y="5101920"/>
              <a:ext cx="208440" cy="4896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48960"/>
                <a:gd name="textAreaBottom" fmla="*/ 49320 h 48960"/>
              </a:gdLst>
              <a:ahLst/>
              <a:rect l="textAreaLeft" t="textAreaTop" r="textAreaRight" b="textAreaBottom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5" name="Line 101"/>
            <p:cNvSpPr/>
            <p:nvPr/>
          </p:nvSpPr>
          <p:spPr>
            <a:xfrm>
              <a:off x="4430880" y="5150880"/>
              <a:ext cx="207720" cy="385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6" name="Line 102"/>
            <p:cNvSpPr/>
            <p:nvPr/>
          </p:nvSpPr>
          <p:spPr>
            <a:xfrm>
              <a:off x="4638600" y="5189400"/>
              <a:ext cx="208800" cy="33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7" name="Freeform 103"/>
            <p:cNvSpPr/>
            <p:nvPr/>
          </p:nvSpPr>
          <p:spPr>
            <a:xfrm>
              <a:off x="4847400" y="5223600"/>
              <a:ext cx="209520" cy="3240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32400"/>
                <a:gd name="textAreaBottom" fmla="*/ 32760 h 32400"/>
              </a:gdLst>
              <a:ahLst/>
              <a:rect l="textAreaLeft" t="textAreaTop" r="textAreaRight" b="textAreaBottom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8" name="Freeform 104"/>
            <p:cNvSpPr/>
            <p:nvPr/>
          </p:nvSpPr>
          <p:spPr>
            <a:xfrm>
              <a:off x="5057640" y="5256360"/>
              <a:ext cx="211680" cy="24120"/>
            </a:xfrm>
            <a:custGeom>
              <a:avLst/>
              <a:gdLst>
                <a:gd name="textAreaLeft" fmla="*/ 0 w 211680"/>
                <a:gd name="textAreaRight" fmla="*/ 212040 w 211680"/>
                <a:gd name="textAreaTop" fmla="*/ 0 h 24120"/>
                <a:gd name="textAreaBottom" fmla="*/ 24480 h 24120"/>
              </a:gdLst>
              <a:ahLst/>
              <a:rect l="textAreaLeft" t="textAreaTop" r="textAreaRight" b="textAreaBottom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59" name="Line 105"/>
            <p:cNvSpPr/>
            <p:nvPr/>
          </p:nvSpPr>
          <p:spPr>
            <a:xfrm>
              <a:off x="5269320" y="5280840"/>
              <a:ext cx="210240" cy="234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0" name="Freeform 108"/>
            <p:cNvSpPr/>
            <p:nvPr/>
          </p:nvSpPr>
          <p:spPr>
            <a:xfrm>
              <a:off x="659880" y="2575440"/>
              <a:ext cx="207360" cy="41616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416160"/>
                <a:gd name="textAreaBottom" fmla="*/ 416520 h 416160"/>
              </a:gdLst>
              <a:ahLst/>
              <a:rect l="textAreaLeft" t="textAreaTop" r="textAreaRight" b="textAreaBottom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1" name="Freeform 109"/>
            <p:cNvSpPr/>
            <p:nvPr/>
          </p:nvSpPr>
          <p:spPr>
            <a:xfrm>
              <a:off x="867600" y="2991960"/>
              <a:ext cx="208440" cy="36252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362520"/>
                <a:gd name="textAreaBottom" fmla="*/ 362880 h 362520"/>
              </a:gdLst>
              <a:ahLst/>
              <a:rect l="textAreaLeft" t="textAreaTop" r="textAreaRight" b="textAreaBottom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2" name="Freeform 110"/>
            <p:cNvSpPr/>
            <p:nvPr/>
          </p:nvSpPr>
          <p:spPr>
            <a:xfrm>
              <a:off x="1076400" y="3354840"/>
              <a:ext cx="208440" cy="3038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303840"/>
                <a:gd name="textAreaBottom" fmla="*/ 304200 h 303840"/>
              </a:gdLst>
              <a:ahLst/>
              <a:rect l="textAreaLeft" t="textAreaTop" r="textAreaRight" b="textAreaBottom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3" name="Freeform 111"/>
            <p:cNvSpPr/>
            <p:nvPr/>
          </p:nvSpPr>
          <p:spPr>
            <a:xfrm>
              <a:off x="1285200" y="3659040"/>
              <a:ext cx="212760" cy="26640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266400"/>
                <a:gd name="textAreaBottom" fmla="*/ 266760 h 266400"/>
              </a:gdLst>
              <a:ahLst/>
              <a:rect l="textAreaLeft" t="textAreaTop" r="textAreaRight" b="textAreaBottom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4" name="Freeform 112"/>
            <p:cNvSpPr/>
            <p:nvPr/>
          </p:nvSpPr>
          <p:spPr>
            <a:xfrm>
              <a:off x="1498320" y="3925800"/>
              <a:ext cx="209520" cy="22212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222120"/>
                <a:gd name="textAreaBottom" fmla="*/ 222480 h 222120"/>
              </a:gdLst>
              <a:ahLst/>
              <a:rect l="textAreaLeft" t="textAreaTop" r="textAreaRight" b="textAreaBottom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5" name="Freeform 113"/>
            <p:cNvSpPr/>
            <p:nvPr/>
          </p:nvSpPr>
          <p:spPr>
            <a:xfrm>
              <a:off x="1708560" y="4148280"/>
              <a:ext cx="207360" cy="19404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94040"/>
                <a:gd name="textAreaBottom" fmla="*/ 194400 h 194040"/>
              </a:gdLst>
              <a:ahLst/>
              <a:rect l="textAreaLeft" t="textAreaTop" r="textAreaRight" b="textAreaBottom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6" name="Freeform 114"/>
            <p:cNvSpPr/>
            <p:nvPr/>
          </p:nvSpPr>
          <p:spPr>
            <a:xfrm>
              <a:off x="1916280" y="4342320"/>
              <a:ext cx="208440" cy="16920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169200"/>
                <a:gd name="textAreaBottom" fmla="*/ 169560 h 169200"/>
              </a:gdLst>
              <a:ahLst/>
              <a:rect l="textAreaLeft" t="textAreaTop" r="textAreaRight" b="textAreaBottom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7" name="Freeform 115"/>
            <p:cNvSpPr/>
            <p:nvPr/>
          </p:nvSpPr>
          <p:spPr>
            <a:xfrm>
              <a:off x="2125080" y="4512240"/>
              <a:ext cx="207360" cy="13896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8" name="Freeform 116"/>
            <p:cNvSpPr/>
            <p:nvPr/>
          </p:nvSpPr>
          <p:spPr>
            <a:xfrm>
              <a:off x="2332800" y="4651200"/>
              <a:ext cx="209520" cy="12024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120240"/>
                <a:gd name="textAreaBottom" fmla="*/ 120600 h 120240"/>
              </a:gdLst>
              <a:ahLst/>
              <a:rect l="textAreaLeft" t="textAreaTop" r="textAreaRight" b="textAreaBottom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9" name="Freeform 117"/>
            <p:cNvSpPr/>
            <p:nvPr/>
          </p:nvSpPr>
          <p:spPr>
            <a:xfrm>
              <a:off x="2542680" y="4771800"/>
              <a:ext cx="212760" cy="10728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107280"/>
                <a:gd name="textAreaBottom" fmla="*/ 107640 h 107280"/>
              </a:gdLst>
              <a:ahLst/>
              <a:rect l="textAreaLeft" t="textAreaTop" r="textAreaRight" b="textAreaBottom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0" name="Freeform 118"/>
            <p:cNvSpPr/>
            <p:nvPr/>
          </p:nvSpPr>
          <p:spPr>
            <a:xfrm>
              <a:off x="2755800" y="4879440"/>
              <a:ext cx="209520" cy="9216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92160"/>
                <a:gd name="textAreaBottom" fmla="*/ 92520 h 92160"/>
              </a:gdLst>
              <a:ahLst/>
              <a:rect l="textAreaLeft" t="textAreaTop" r="textAreaRight" b="textAreaBottom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1" name="Freeform 119"/>
            <p:cNvSpPr/>
            <p:nvPr/>
          </p:nvSpPr>
          <p:spPr>
            <a:xfrm>
              <a:off x="2965680" y="4971960"/>
              <a:ext cx="207360" cy="7236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72360"/>
                <a:gd name="textAreaBottom" fmla="*/ 72720 h 72360"/>
              </a:gdLst>
              <a:ahLst/>
              <a:rect l="textAreaLeft" t="textAreaTop" r="textAreaRight" b="textAreaBottom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2" name="Freeform 120"/>
            <p:cNvSpPr/>
            <p:nvPr/>
          </p:nvSpPr>
          <p:spPr>
            <a:xfrm>
              <a:off x="3173400" y="5044320"/>
              <a:ext cx="208440" cy="662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66240"/>
                <a:gd name="textAreaBottom" fmla="*/ 66600 h 66240"/>
              </a:gdLst>
              <a:ahLst/>
              <a:rect l="textAreaLeft" t="textAreaTop" r="textAreaRight" b="textAreaBottom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3" name="Line 121"/>
            <p:cNvSpPr/>
            <p:nvPr/>
          </p:nvSpPr>
          <p:spPr>
            <a:xfrm>
              <a:off x="3382200" y="5110920"/>
              <a:ext cx="207720" cy="586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4" name="Line 122"/>
            <p:cNvSpPr/>
            <p:nvPr/>
          </p:nvSpPr>
          <p:spPr>
            <a:xfrm>
              <a:off x="3589920" y="5169600"/>
              <a:ext cx="209880" cy="478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5" name="Freeform 123"/>
            <p:cNvSpPr/>
            <p:nvPr/>
          </p:nvSpPr>
          <p:spPr>
            <a:xfrm>
              <a:off x="3800160" y="5217840"/>
              <a:ext cx="212760" cy="3816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38160"/>
                <a:gd name="textAreaBottom" fmla="*/ 38520 h 38160"/>
              </a:gdLst>
              <a:ahLst/>
              <a:rect l="textAreaLeft" t="textAreaTop" r="textAreaRight" b="textAreaBottom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6" name="Freeform 124"/>
            <p:cNvSpPr/>
            <p:nvPr/>
          </p:nvSpPr>
          <p:spPr>
            <a:xfrm>
              <a:off x="4013280" y="5256360"/>
              <a:ext cx="208440" cy="3960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39600"/>
                <a:gd name="textAreaBottom" fmla="*/ 39960 h 39600"/>
              </a:gdLst>
              <a:ahLst/>
              <a:rect l="textAreaLeft" t="textAreaTop" r="textAreaRight" b="textAreaBottom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7" name="Line 125"/>
            <p:cNvSpPr/>
            <p:nvPr/>
          </p:nvSpPr>
          <p:spPr>
            <a:xfrm>
              <a:off x="4222080" y="5295960"/>
              <a:ext cx="208800" cy="280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8" name="Line 126"/>
            <p:cNvSpPr/>
            <p:nvPr/>
          </p:nvSpPr>
          <p:spPr>
            <a:xfrm>
              <a:off x="4430880" y="5324040"/>
              <a:ext cx="207720" cy="244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9" name="Line 127"/>
            <p:cNvSpPr/>
            <p:nvPr/>
          </p:nvSpPr>
          <p:spPr>
            <a:xfrm>
              <a:off x="4638600" y="5348520"/>
              <a:ext cx="208800" cy="2448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0" name="Line 128"/>
            <p:cNvSpPr/>
            <p:nvPr/>
          </p:nvSpPr>
          <p:spPr>
            <a:xfrm>
              <a:off x="4847400" y="5373000"/>
              <a:ext cx="209880" cy="201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1" name="Freeform 129"/>
            <p:cNvSpPr/>
            <p:nvPr/>
          </p:nvSpPr>
          <p:spPr>
            <a:xfrm>
              <a:off x="5057640" y="5393160"/>
              <a:ext cx="211680" cy="13680"/>
            </a:xfrm>
            <a:custGeom>
              <a:avLst/>
              <a:gdLst>
                <a:gd name="textAreaLeft" fmla="*/ 0 w 211680"/>
                <a:gd name="textAreaRight" fmla="*/ 212040 w 211680"/>
                <a:gd name="textAreaTop" fmla="*/ 0 h 13680"/>
                <a:gd name="textAreaBottom" fmla="*/ 14040 h 13680"/>
              </a:gdLst>
              <a:ahLst/>
              <a:rect l="textAreaLeft" t="textAreaTop" r="textAreaRight" b="textAreaBottom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2" name="Line 130"/>
            <p:cNvSpPr/>
            <p:nvPr/>
          </p:nvSpPr>
          <p:spPr>
            <a:xfrm>
              <a:off x="5269320" y="5407200"/>
              <a:ext cx="210240" cy="140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3" name="Freeform 133"/>
            <p:cNvSpPr/>
            <p:nvPr/>
          </p:nvSpPr>
          <p:spPr>
            <a:xfrm>
              <a:off x="659880" y="2575440"/>
              <a:ext cx="207360" cy="50868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508680"/>
                <a:gd name="textAreaBottom" fmla="*/ 509040 h 508680"/>
              </a:gdLst>
              <a:ahLst/>
              <a:rect l="textAreaLeft" t="textAreaTop" r="textAreaRight" b="textAreaBottom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4" name="Freeform 134"/>
            <p:cNvSpPr/>
            <p:nvPr/>
          </p:nvSpPr>
          <p:spPr>
            <a:xfrm>
              <a:off x="867600" y="3084480"/>
              <a:ext cx="208440" cy="4208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420840"/>
                <a:gd name="textAreaBottom" fmla="*/ 421200 h 420840"/>
              </a:gdLst>
              <a:ahLst/>
              <a:rect l="textAreaLeft" t="textAreaTop" r="textAreaRight" b="textAreaBottom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5" name="Freeform 135"/>
            <p:cNvSpPr/>
            <p:nvPr/>
          </p:nvSpPr>
          <p:spPr>
            <a:xfrm>
              <a:off x="1076400" y="3505680"/>
              <a:ext cx="208440" cy="3470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347040"/>
                <a:gd name="textAreaBottom" fmla="*/ 347400 h 347040"/>
              </a:gdLst>
              <a:ahLst/>
              <a:rect l="textAreaLeft" t="textAreaTop" r="textAreaRight" b="textAreaBottom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6" name="Freeform 136"/>
            <p:cNvSpPr/>
            <p:nvPr/>
          </p:nvSpPr>
          <p:spPr>
            <a:xfrm>
              <a:off x="1285200" y="3853440"/>
              <a:ext cx="212760" cy="28512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285120"/>
                <a:gd name="textAreaBottom" fmla="*/ 285480 h 285120"/>
              </a:gdLst>
              <a:ahLst/>
              <a:rect l="textAreaLeft" t="textAreaTop" r="textAreaRight" b="textAreaBottom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7" name="Freeform 137"/>
            <p:cNvSpPr/>
            <p:nvPr/>
          </p:nvSpPr>
          <p:spPr>
            <a:xfrm>
              <a:off x="1498320" y="4138920"/>
              <a:ext cx="209520" cy="23724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237240"/>
                <a:gd name="textAreaBottom" fmla="*/ 237600 h 237240"/>
              </a:gdLst>
              <a:ahLst/>
              <a:rect l="textAreaLeft" t="textAreaTop" r="textAreaRight" b="textAreaBottom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8" name="Freeform 138"/>
            <p:cNvSpPr/>
            <p:nvPr/>
          </p:nvSpPr>
          <p:spPr>
            <a:xfrm>
              <a:off x="1708560" y="4376520"/>
              <a:ext cx="207360" cy="19728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97280"/>
                <a:gd name="textAreaBottom" fmla="*/ 197640 h 197280"/>
              </a:gdLst>
              <a:ahLst/>
              <a:rect l="textAreaLeft" t="textAreaTop" r="textAreaRight" b="textAreaBottom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89" name="Freeform 139"/>
            <p:cNvSpPr/>
            <p:nvPr/>
          </p:nvSpPr>
          <p:spPr>
            <a:xfrm>
              <a:off x="1916280" y="4574160"/>
              <a:ext cx="208440" cy="1598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159840"/>
                <a:gd name="textAreaBottom" fmla="*/ 160200 h 159840"/>
              </a:gdLst>
              <a:ahLst/>
              <a:rect l="textAreaLeft" t="textAreaTop" r="textAreaRight" b="textAreaBottom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90" name="Freeform 140"/>
            <p:cNvSpPr/>
            <p:nvPr/>
          </p:nvSpPr>
          <p:spPr>
            <a:xfrm>
              <a:off x="2125080" y="4734360"/>
              <a:ext cx="207360" cy="13428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134280"/>
                <a:gd name="textAreaBottom" fmla="*/ 134640 h 134280"/>
              </a:gdLst>
              <a:ahLst/>
              <a:rect l="textAreaLeft" t="textAreaTop" r="textAreaRight" b="textAreaBottom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91" name="Freeform 141"/>
            <p:cNvSpPr/>
            <p:nvPr/>
          </p:nvSpPr>
          <p:spPr>
            <a:xfrm>
              <a:off x="2332800" y="4869000"/>
              <a:ext cx="209520" cy="11196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111960"/>
                <a:gd name="textAreaBottom" fmla="*/ 112320 h 111960"/>
              </a:gdLst>
              <a:ahLst/>
              <a:rect l="textAreaLeft" t="textAreaTop" r="textAreaRight" b="textAreaBottom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92" name="Freeform 142"/>
            <p:cNvSpPr/>
            <p:nvPr/>
          </p:nvSpPr>
          <p:spPr>
            <a:xfrm>
              <a:off x="2542680" y="4981320"/>
              <a:ext cx="212760" cy="9108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91080"/>
                <a:gd name="textAreaBottom" fmla="*/ 91440 h 91080"/>
              </a:gdLst>
              <a:ahLst/>
              <a:rect l="textAreaLeft" t="textAreaTop" r="textAreaRight" b="textAreaBottom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93" name="Freeform 143"/>
            <p:cNvSpPr/>
            <p:nvPr/>
          </p:nvSpPr>
          <p:spPr>
            <a:xfrm>
              <a:off x="2755800" y="5072760"/>
              <a:ext cx="209520" cy="7812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78120"/>
                <a:gd name="textAreaBottom" fmla="*/ 78480 h 78120"/>
              </a:gdLst>
              <a:ahLst/>
              <a:rect l="textAreaLeft" t="textAreaTop" r="textAreaRight" b="textAreaBottom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480" bIns="33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94" name="Freeform 144"/>
            <p:cNvSpPr/>
            <p:nvPr/>
          </p:nvSpPr>
          <p:spPr>
            <a:xfrm>
              <a:off x="2965680" y="5150880"/>
              <a:ext cx="207360" cy="56880"/>
            </a:xfrm>
            <a:custGeom>
              <a:avLst/>
              <a:gdLst>
                <a:gd name="textAreaLeft" fmla="*/ 0 w 207360"/>
                <a:gd name="textAreaRight" fmla="*/ 207720 w 207360"/>
                <a:gd name="textAreaTop" fmla="*/ 0 h 56880"/>
                <a:gd name="textAreaBottom" fmla="*/ 57240 h 56880"/>
              </a:gdLst>
              <a:ahLst/>
              <a:rect l="textAreaLeft" t="textAreaTop" r="textAreaRight" b="textAreaBottom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95" name="Freeform 145"/>
            <p:cNvSpPr/>
            <p:nvPr/>
          </p:nvSpPr>
          <p:spPr>
            <a:xfrm>
              <a:off x="3173400" y="5208480"/>
              <a:ext cx="208440" cy="53640"/>
            </a:xfrm>
            <a:custGeom>
              <a:avLst/>
              <a:gdLst>
                <a:gd name="textAreaLeft" fmla="*/ 0 w 208440"/>
                <a:gd name="textAreaRight" fmla="*/ 208800 w 208440"/>
                <a:gd name="textAreaTop" fmla="*/ 0 h 53640"/>
                <a:gd name="textAreaBottom" fmla="*/ 54000 h 53640"/>
              </a:gdLst>
              <a:ahLst/>
              <a:rect l="textAreaLeft" t="textAreaTop" r="textAreaRight" b="textAreaBottom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96" name="Line 146"/>
            <p:cNvSpPr/>
            <p:nvPr/>
          </p:nvSpPr>
          <p:spPr>
            <a:xfrm>
              <a:off x="3382200" y="5262120"/>
              <a:ext cx="207720" cy="421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97" name="Line 147"/>
            <p:cNvSpPr/>
            <p:nvPr/>
          </p:nvSpPr>
          <p:spPr>
            <a:xfrm>
              <a:off x="3589920" y="5304240"/>
              <a:ext cx="209880" cy="33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98" name="Freeform 148"/>
            <p:cNvSpPr/>
            <p:nvPr/>
          </p:nvSpPr>
          <p:spPr>
            <a:xfrm>
              <a:off x="3800160" y="5338080"/>
              <a:ext cx="212760" cy="30240"/>
            </a:xfrm>
            <a:custGeom>
              <a:avLst/>
              <a:gdLst>
                <a:gd name="textAreaLeft" fmla="*/ 0 w 212760"/>
                <a:gd name="textAreaRight" fmla="*/ 213120 w 212760"/>
                <a:gd name="textAreaTop" fmla="*/ 0 h 30240"/>
                <a:gd name="textAreaBottom" fmla="*/ 30600 h 30240"/>
              </a:gdLst>
              <a:ahLst/>
              <a:rect l="textAreaLeft" t="textAreaTop" r="textAreaRight" b="textAreaBottom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99" name="Line 149"/>
            <p:cNvSpPr/>
            <p:nvPr/>
          </p:nvSpPr>
          <p:spPr>
            <a:xfrm>
              <a:off x="4013280" y="5368320"/>
              <a:ext cx="208800" cy="2484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00" name="Line 150"/>
            <p:cNvSpPr/>
            <p:nvPr/>
          </p:nvSpPr>
          <p:spPr>
            <a:xfrm>
              <a:off x="4222080" y="5393160"/>
              <a:ext cx="208800" cy="18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01" name="Line 151"/>
            <p:cNvSpPr/>
            <p:nvPr/>
          </p:nvSpPr>
          <p:spPr>
            <a:xfrm>
              <a:off x="4430880" y="5411880"/>
              <a:ext cx="207720" cy="187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02" name="Line 152"/>
            <p:cNvSpPr/>
            <p:nvPr/>
          </p:nvSpPr>
          <p:spPr>
            <a:xfrm>
              <a:off x="4638600" y="5430600"/>
              <a:ext cx="208800" cy="1512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03" name="Line 153"/>
            <p:cNvSpPr/>
            <p:nvPr/>
          </p:nvSpPr>
          <p:spPr>
            <a:xfrm>
              <a:off x="4847400" y="5445720"/>
              <a:ext cx="209880" cy="936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04" name="Freeform 154"/>
            <p:cNvSpPr/>
            <p:nvPr/>
          </p:nvSpPr>
          <p:spPr>
            <a:xfrm>
              <a:off x="5057640" y="5455080"/>
              <a:ext cx="211680" cy="10080"/>
            </a:xfrm>
            <a:custGeom>
              <a:avLst/>
              <a:gdLst>
                <a:gd name="textAreaLeft" fmla="*/ 0 w 211680"/>
                <a:gd name="textAreaRight" fmla="*/ 212040 w 211680"/>
                <a:gd name="textAreaTop" fmla="*/ 0 h 10080"/>
                <a:gd name="textAreaBottom" fmla="*/ 10440 h 10080"/>
              </a:gdLst>
              <a:ahLst/>
              <a:rect l="textAreaLeft" t="textAreaTop" r="textAreaRight" b="textAreaBottom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05" name="Line 155"/>
            <p:cNvSpPr/>
            <p:nvPr/>
          </p:nvSpPr>
          <p:spPr>
            <a:xfrm>
              <a:off x="5269320" y="5465520"/>
              <a:ext cx="210240" cy="3600"/>
            </a:xfrm>
            <a:prstGeom prst="line">
              <a:avLst/>
            </a:prstGeom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06" name="Rectangle 158"/>
            <p:cNvSpPr/>
            <p:nvPr/>
          </p:nvSpPr>
          <p:spPr>
            <a:xfrm>
              <a:off x="346320" y="544572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7" name="Rectangle 159"/>
            <p:cNvSpPr/>
            <p:nvPr/>
          </p:nvSpPr>
          <p:spPr>
            <a:xfrm>
              <a:off x="346320" y="486072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8" name="Rectangle 160"/>
            <p:cNvSpPr/>
            <p:nvPr/>
          </p:nvSpPr>
          <p:spPr>
            <a:xfrm>
              <a:off x="346320" y="427464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0,4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9" name="Rectangle 161"/>
            <p:cNvSpPr/>
            <p:nvPr/>
          </p:nvSpPr>
          <p:spPr>
            <a:xfrm>
              <a:off x="346320" y="368496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0,6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0" name="Rectangle 162"/>
            <p:cNvSpPr/>
            <p:nvPr/>
          </p:nvSpPr>
          <p:spPr>
            <a:xfrm>
              <a:off x="346320" y="309744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0,8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1" name="Rectangle 163"/>
            <p:cNvSpPr/>
            <p:nvPr/>
          </p:nvSpPr>
          <p:spPr>
            <a:xfrm>
              <a:off x="346320" y="2513520"/>
              <a:ext cx="2800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1,0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2" name="Rectangle 164"/>
            <p:cNvSpPr/>
            <p:nvPr/>
          </p:nvSpPr>
          <p:spPr>
            <a:xfrm>
              <a:off x="612720" y="5604840"/>
              <a:ext cx="1108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3" name="Rectangle 165"/>
            <p:cNvSpPr/>
            <p:nvPr/>
          </p:nvSpPr>
          <p:spPr>
            <a:xfrm>
              <a:off x="1137600" y="5604840"/>
              <a:ext cx="1108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4" name="Rectangle 166"/>
            <p:cNvSpPr/>
            <p:nvPr/>
          </p:nvSpPr>
          <p:spPr>
            <a:xfrm>
              <a:off x="161568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5" name="Rectangle 167"/>
            <p:cNvSpPr/>
            <p:nvPr/>
          </p:nvSpPr>
          <p:spPr>
            <a:xfrm>
              <a:off x="213948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6" name="Rectangle 168"/>
            <p:cNvSpPr/>
            <p:nvPr/>
          </p:nvSpPr>
          <p:spPr>
            <a:xfrm>
              <a:off x="266292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7" name="Rectangle 169"/>
            <p:cNvSpPr/>
            <p:nvPr/>
          </p:nvSpPr>
          <p:spPr>
            <a:xfrm>
              <a:off x="318780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8" name="Rectangle 170"/>
            <p:cNvSpPr/>
            <p:nvPr/>
          </p:nvSpPr>
          <p:spPr>
            <a:xfrm>
              <a:off x="370728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9" name="Rectangle 171"/>
            <p:cNvSpPr/>
            <p:nvPr/>
          </p:nvSpPr>
          <p:spPr>
            <a:xfrm>
              <a:off x="423216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0" name="Rectangle 172"/>
            <p:cNvSpPr/>
            <p:nvPr/>
          </p:nvSpPr>
          <p:spPr>
            <a:xfrm>
              <a:off x="4754520" y="5604840"/>
              <a:ext cx="2235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1" name="Rectangle 175"/>
            <p:cNvSpPr/>
            <p:nvPr/>
          </p:nvSpPr>
          <p:spPr>
            <a:xfrm>
              <a:off x="3245400" y="5848200"/>
              <a:ext cx="22291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Zahlungszeitpunkt (Jahr)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2" name="Rectangle 177"/>
            <p:cNvSpPr/>
            <p:nvPr/>
          </p:nvSpPr>
          <p:spPr>
            <a:xfrm>
              <a:off x="1058400" y="2672640"/>
              <a:ext cx="1203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Barwertfaktor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3" name="Rectangle 178"/>
            <p:cNvSpPr/>
            <p:nvPr/>
          </p:nvSpPr>
          <p:spPr>
            <a:xfrm>
              <a:off x="4837320" y="3954960"/>
              <a:ext cx="239760" cy="14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24" name="Rectangle 179"/>
            <p:cNvSpPr/>
            <p:nvPr/>
          </p:nvSpPr>
          <p:spPr>
            <a:xfrm>
              <a:off x="4820760" y="3973680"/>
              <a:ext cx="348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5" name="Rectangle 180"/>
            <p:cNvSpPr/>
            <p:nvPr/>
          </p:nvSpPr>
          <p:spPr>
            <a:xfrm>
              <a:off x="4800600" y="4680720"/>
              <a:ext cx="238680" cy="14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26" name="Rectangle 181"/>
            <p:cNvSpPr/>
            <p:nvPr/>
          </p:nvSpPr>
          <p:spPr>
            <a:xfrm>
              <a:off x="4782600" y="4699440"/>
              <a:ext cx="348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7" name="Rectangle 182"/>
            <p:cNvSpPr/>
            <p:nvPr/>
          </p:nvSpPr>
          <p:spPr>
            <a:xfrm>
              <a:off x="4837320" y="5058360"/>
              <a:ext cx="239760" cy="14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28" name="Rectangle 183"/>
            <p:cNvSpPr/>
            <p:nvPr/>
          </p:nvSpPr>
          <p:spPr>
            <a:xfrm>
              <a:off x="4820760" y="5078520"/>
              <a:ext cx="34848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6 %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9" name="Rectangle 184"/>
            <p:cNvSpPr/>
            <p:nvPr/>
          </p:nvSpPr>
          <p:spPr>
            <a:xfrm>
              <a:off x="2761560" y="5131080"/>
              <a:ext cx="305640" cy="14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30" name="Rectangle 185"/>
            <p:cNvSpPr/>
            <p:nvPr/>
          </p:nvSpPr>
          <p:spPr>
            <a:xfrm>
              <a:off x="2729880" y="5150880"/>
              <a:ext cx="46152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10 %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1" name="AutoShape 5"/>
            <p:cNvSpPr/>
            <p:nvPr/>
          </p:nvSpPr>
          <p:spPr>
            <a:xfrm>
              <a:off x="1686240" y="3848760"/>
              <a:ext cx="57600" cy="522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7920" bIns="-792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532" name="Rectangle 3"/>
          <p:cNvSpPr/>
          <p:nvPr/>
        </p:nvSpPr>
        <p:spPr>
          <a:xfrm>
            <a:off x="386640" y="1747080"/>
            <a:ext cx="8001360" cy="13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Über lange Zeithorizonte kann die Diskontierung einen großen Effekt haben.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3" name="Rectangle 3"/>
          <p:cNvSpPr/>
          <p:nvPr/>
        </p:nvSpPr>
        <p:spPr>
          <a:xfrm>
            <a:off x="5812200" y="2513520"/>
            <a:ext cx="3031560" cy="38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Langfristige Vorteile werden nicht gesehen, z.B. Einnahmen von langlebigen Kraftwerken oder Effizienzmaßnahmen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Langfristige Kosten werden auch verborgen, z.B. Rückbau, Entsorgung, Klimaschäden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Umstrittenes Thema!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tio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5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6" name="Rectangle 3"/>
          <p:cNvSpPr/>
          <p:nvPr/>
        </p:nvSpPr>
        <p:spPr>
          <a:xfrm>
            <a:off x="1108080" y="1875960"/>
            <a:ext cx="7578360" cy="20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Netto-Investitionen: Neugründungen (Errichtungsinvestition) und bei Erweiterung der Geschäftsmöglichkeiten (Erweiterungsinvestition)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Ersatzinvestitionen: Ersetzung einer älteren Maschine ohne die Kapazität zu ändern. Dies sind meist Rationalisierungsinvestitionen (z.B. Erhöhung von Produktivität durch Ersatz von noch nutzbaren Maschinen), da neue Maschine besser funktioniert als Alte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Summe aus Netto- und Ersatzinvestitionen ergibt Bruttoinvestitionen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7" name="Group 17"/>
          <p:cNvGrpSpPr/>
          <p:nvPr/>
        </p:nvGrpSpPr>
        <p:grpSpPr>
          <a:xfrm>
            <a:off x="1619640" y="4221000"/>
            <a:ext cx="6702120" cy="1797840"/>
            <a:chOff x="1619640" y="4221000"/>
            <a:chExt cx="6702120" cy="1797840"/>
          </a:xfrm>
        </p:grpSpPr>
        <p:sp>
          <p:nvSpPr>
            <p:cNvPr id="88" name="Line 11"/>
            <p:cNvSpPr/>
            <p:nvPr/>
          </p:nvSpPr>
          <p:spPr>
            <a:xfrm>
              <a:off x="4970880" y="4532040"/>
              <a:ext cx="1051200" cy="32400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" name="Line 12"/>
            <p:cNvSpPr/>
            <p:nvPr/>
          </p:nvSpPr>
          <p:spPr>
            <a:xfrm flipH="1">
              <a:off x="3656880" y="4532040"/>
              <a:ext cx="1314000" cy="32400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" name="Line 13"/>
            <p:cNvSpPr/>
            <p:nvPr/>
          </p:nvSpPr>
          <p:spPr>
            <a:xfrm flipH="1">
              <a:off x="2341800" y="5178240"/>
              <a:ext cx="1249560" cy="32364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" name="Line 14"/>
            <p:cNvSpPr/>
            <p:nvPr/>
          </p:nvSpPr>
          <p:spPr>
            <a:xfrm>
              <a:off x="3591360" y="5178240"/>
              <a:ext cx="591480" cy="32364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2" name="Line 15"/>
            <p:cNvSpPr/>
            <p:nvPr/>
          </p:nvSpPr>
          <p:spPr>
            <a:xfrm>
              <a:off x="5956560" y="5178240"/>
              <a:ext cx="1445040" cy="323640"/>
            </a:xfrm>
            <a:prstGeom prst="line">
              <a:avLst/>
            </a:prstGeom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" name="Text Box 4"/>
            <p:cNvSpPr/>
            <p:nvPr/>
          </p:nvSpPr>
          <p:spPr>
            <a:xfrm>
              <a:off x="3919320" y="4221000"/>
              <a:ext cx="2037240" cy="30312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Bruttoinvestitionen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Text Box 6"/>
            <p:cNvSpPr/>
            <p:nvPr/>
          </p:nvSpPr>
          <p:spPr>
            <a:xfrm>
              <a:off x="2671200" y="4856040"/>
              <a:ext cx="2037240" cy="30312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Netto-Investitionen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Text Box 7"/>
            <p:cNvSpPr/>
            <p:nvPr/>
          </p:nvSpPr>
          <p:spPr>
            <a:xfrm>
              <a:off x="1619640" y="5502240"/>
              <a:ext cx="1511280" cy="51660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Errichtungs-</a:t>
              </a:r>
              <a:br>
                <a:rPr sz="1400"/>
              </a:b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Text Box 8"/>
            <p:cNvSpPr/>
            <p:nvPr/>
          </p:nvSpPr>
          <p:spPr>
            <a:xfrm>
              <a:off x="3393720" y="5502240"/>
              <a:ext cx="1511280" cy="51660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Erweiterungs-investitionen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Text Box 5"/>
            <p:cNvSpPr/>
            <p:nvPr/>
          </p:nvSpPr>
          <p:spPr>
            <a:xfrm>
              <a:off x="4970880" y="4856040"/>
              <a:ext cx="2037240" cy="30312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Ersatz-Investitionen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Text Box 10"/>
            <p:cNvSpPr/>
            <p:nvPr/>
          </p:nvSpPr>
          <p:spPr>
            <a:xfrm>
              <a:off x="6284520" y="5502240"/>
              <a:ext cx="2037240" cy="516600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de-DE" sz="1400" spc="-1" strike="noStrike">
                  <a:solidFill>
                    <a:schemeClr val="dk1"/>
                  </a:solidFill>
                  <a:latin typeface="Arial"/>
                </a:rPr>
                <a:t>Rationalisierungs-investitionen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Klimaschäden: Was kostet der Gesellschaft eine ausgestoßene Tonne CO</a:t>
            </a:r>
            <a:r>
              <a:rPr b="0" lang="de-DE" sz="2400" spc="-1" strike="noStrike" baseline="-25000">
                <a:solidFill>
                  <a:schemeClr val="dk2"/>
                </a:solidFill>
                <a:latin typeface="Arial"/>
              </a:rPr>
              <a:t>2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?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35" name="Rectangle 3"/>
          <p:cNvSpPr/>
          <p:nvPr/>
        </p:nvSpPr>
        <p:spPr>
          <a:xfrm>
            <a:off x="827640" y="1917000"/>
            <a:ext cx="7732440" cy="13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Hier kann der Diskontierungszinssatz eine große Rolle spielen!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" name="TextBox 1"/>
          <p:cNvSpPr/>
          <p:nvPr/>
        </p:nvSpPr>
        <p:spPr>
          <a:xfrm>
            <a:off x="1727280" y="6381360"/>
            <a:ext cx="74163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4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https://</a:t>
            </a:r>
            <a:r>
              <a:rPr b="0" lang="de-DE" sz="14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www.umweltbundesamt.de/publikationen/methodenkonvention-umweltkosten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7" name="Picture 2" descr=""/>
          <p:cNvPicPr/>
          <p:nvPr/>
        </p:nvPicPr>
        <p:blipFill>
          <a:blip r:embed="rId3"/>
          <a:stretch/>
        </p:blipFill>
        <p:spPr>
          <a:xfrm>
            <a:off x="1111680" y="2277000"/>
            <a:ext cx="7164000" cy="396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Ketten-NPV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39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40" name="Rectangle 3"/>
          <p:cNvSpPr/>
          <p:nvPr/>
        </p:nvSpPr>
        <p:spPr>
          <a:xfrm>
            <a:off x="1187640" y="1700640"/>
            <a:ext cx="7344360" cy="44082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Inflation und Kaufkraft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42" name="Rectangle 3"/>
          <p:cNvSpPr/>
          <p:nvPr/>
        </p:nvSpPr>
        <p:spPr>
          <a:xfrm>
            <a:off x="1187640" y="1700640"/>
            <a:ext cx="7344360" cy="44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Inflation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oder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Teuerung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ist die Erhöhung von den Preisen von Gütern und Dienstleistungen, gemessen z.B. durch jährliche Preisänderungen von Gütern und Dienstleistungen bestimmter Warenkörbe.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Inflation bedeutet eine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Minderung der Kaufkraft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des Geldes.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Für Investitionen kann man um Inflation korrigieren (Inflationsbereinigung):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Realzins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≈ Nominalzins – Inflationsrate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Korrekte Beziehung: (1 + Nominalzins) = (1 + Realzins) ∙ (1 + Inflationsrate)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3" name="Picture 2" descr=""/>
          <p:cNvPicPr/>
          <p:nvPr/>
        </p:nvPicPr>
        <p:blipFill>
          <a:blip r:embed="rId1"/>
          <a:stretch/>
        </p:blipFill>
        <p:spPr>
          <a:xfrm>
            <a:off x="2267640" y="3746880"/>
            <a:ext cx="4682160" cy="277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Inflation weltweit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1545" name="Picture 2" descr=""/>
          <p:cNvPicPr/>
          <p:nvPr/>
        </p:nvPicPr>
        <p:blipFill>
          <a:blip r:embed="rId1"/>
          <a:stretch/>
        </p:blipFill>
        <p:spPr>
          <a:xfrm>
            <a:off x="2555640" y="1341360"/>
            <a:ext cx="4325400" cy="527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Inflation und Kaufkraft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47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grpSp>
        <p:nvGrpSpPr>
          <p:cNvPr id="1548" name="Group 6"/>
          <p:cNvGrpSpPr/>
          <p:nvPr/>
        </p:nvGrpSpPr>
        <p:grpSpPr>
          <a:xfrm>
            <a:off x="1228680" y="1420920"/>
            <a:ext cx="7497360" cy="5038200"/>
            <a:chOff x="1228680" y="1420920"/>
            <a:chExt cx="7497360" cy="5038200"/>
          </a:xfrm>
        </p:grpSpPr>
        <p:pic>
          <p:nvPicPr>
            <p:cNvPr id="1549" name="Picture 4" descr=""/>
            <p:cNvPicPr/>
            <p:nvPr/>
          </p:nvPicPr>
          <p:blipFill>
            <a:blip r:embed="rId1"/>
            <a:stretch/>
          </p:blipFill>
          <p:spPr>
            <a:xfrm>
              <a:off x="1228680" y="1420920"/>
              <a:ext cx="7497360" cy="5038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50" name="Rectangle 5"/>
            <p:cNvSpPr/>
            <p:nvPr/>
          </p:nvSpPr>
          <p:spPr>
            <a:xfrm>
              <a:off x="1266480" y="3714480"/>
              <a:ext cx="7427160" cy="4057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Inv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est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itio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Za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hlu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ng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sst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rö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me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" name="Rectangle 48"/>
          <p:cNvSpPr/>
          <p:nvPr/>
        </p:nvSpPr>
        <p:spPr>
          <a:xfrm>
            <a:off x="4346640" y="4008600"/>
            <a:ext cx="58320" cy="19047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1" name="Text Box 63"/>
          <p:cNvSpPr/>
          <p:nvPr/>
        </p:nvSpPr>
        <p:spPr>
          <a:xfrm>
            <a:off x="4450680" y="5626440"/>
            <a:ext cx="47448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I</a:t>
            </a:r>
            <a:r>
              <a:rPr b="0" lang="de-DE" sz="1600" spc="-1" strike="noStrike" baseline="-25000">
                <a:solidFill>
                  <a:schemeClr val="dk1"/>
                </a:solidFill>
                <a:latin typeface="Times New Roman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Rectangle 65"/>
          <p:cNvSpPr/>
          <p:nvPr/>
        </p:nvSpPr>
        <p:spPr>
          <a:xfrm>
            <a:off x="8288280" y="345348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" name="Rectangle 66"/>
          <p:cNvSpPr/>
          <p:nvPr/>
        </p:nvSpPr>
        <p:spPr>
          <a:xfrm>
            <a:off x="4840200" y="345348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4" name="Text Box 67"/>
          <p:cNvSpPr/>
          <p:nvPr/>
        </p:nvSpPr>
        <p:spPr>
          <a:xfrm>
            <a:off x="4562280" y="3033360"/>
            <a:ext cx="5562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CF</a:t>
            </a:r>
            <a:r>
              <a:rPr b="0" i="1" lang="de-DE" sz="1600" spc="-1" strike="noStrike" baseline="-25000">
                <a:solidFill>
                  <a:schemeClr val="dk1"/>
                </a:solidFill>
                <a:latin typeface="Times New Roman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Rectangle 68"/>
          <p:cNvSpPr/>
          <p:nvPr/>
        </p:nvSpPr>
        <p:spPr>
          <a:xfrm>
            <a:off x="5334120" y="345348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6" name="Rectangle 70"/>
          <p:cNvSpPr/>
          <p:nvPr/>
        </p:nvSpPr>
        <p:spPr>
          <a:xfrm>
            <a:off x="5826240" y="345348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7" name="Rectangle 72"/>
          <p:cNvSpPr/>
          <p:nvPr/>
        </p:nvSpPr>
        <p:spPr>
          <a:xfrm>
            <a:off x="6318360" y="345348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8" name="Rectangle 74"/>
          <p:cNvSpPr/>
          <p:nvPr/>
        </p:nvSpPr>
        <p:spPr>
          <a:xfrm>
            <a:off x="6810480" y="345348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" name="Rectangle 76"/>
          <p:cNvSpPr/>
          <p:nvPr/>
        </p:nvSpPr>
        <p:spPr>
          <a:xfrm>
            <a:off x="7304040" y="345348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0" name="Rectangle 78"/>
          <p:cNvSpPr/>
          <p:nvPr/>
        </p:nvSpPr>
        <p:spPr>
          <a:xfrm>
            <a:off x="7796160" y="3453480"/>
            <a:ext cx="56880" cy="56628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11" name="Group 95"/>
          <p:cNvGrpSpPr/>
          <p:nvPr/>
        </p:nvGrpSpPr>
        <p:grpSpPr>
          <a:xfrm>
            <a:off x="3819240" y="3910680"/>
            <a:ext cx="5133960" cy="486000"/>
            <a:chOff x="3819240" y="3910680"/>
            <a:chExt cx="5133960" cy="486000"/>
          </a:xfrm>
        </p:grpSpPr>
        <p:sp>
          <p:nvSpPr>
            <p:cNvPr id="112" name="Line 49"/>
            <p:cNvSpPr/>
            <p:nvPr/>
          </p:nvSpPr>
          <p:spPr>
            <a:xfrm>
              <a:off x="440532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3" name="Line 50"/>
            <p:cNvSpPr/>
            <p:nvPr/>
          </p:nvSpPr>
          <p:spPr>
            <a:xfrm>
              <a:off x="489888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4" name="Line 51"/>
            <p:cNvSpPr/>
            <p:nvPr/>
          </p:nvSpPr>
          <p:spPr>
            <a:xfrm>
              <a:off x="539100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5" name="Line 52"/>
            <p:cNvSpPr/>
            <p:nvPr/>
          </p:nvSpPr>
          <p:spPr>
            <a:xfrm>
              <a:off x="588312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6" name="Line 53"/>
            <p:cNvSpPr/>
            <p:nvPr/>
          </p:nvSpPr>
          <p:spPr>
            <a:xfrm>
              <a:off x="637524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7" name="Line 54"/>
            <p:cNvSpPr/>
            <p:nvPr/>
          </p:nvSpPr>
          <p:spPr>
            <a:xfrm>
              <a:off x="686736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8" name="Line 55"/>
            <p:cNvSpPr/>
            <p:nvPr/>
          </p:nvSpPr>
          <p:spPr>
            <a:xfrm>
              <a:off x="735948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9" name="Line 56"/>
            <p:cNvSpPr/>
            <p:nvPr/>
          </p:nvSpPr>
          <p:spPr>
            <a:xfrm>
              <a:off x="785340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0" name="Line 57"/>
            <p:cNvSpPr/>
            <p:nvPr/>
          </p:nvSpPr>
          <p:spPr>
            <a:xfrm>
              <a:off x="8345520" y="3910680"/>
              <a:ext cx="360" cy="304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" name="Text Box 58"/>
            <p:cNvSpPr/>
            <p:nvPr/>
          </p:nvSpPr>
          <p:spPr>
            <a:xfrm>
              <a:off x="3984840" y="4063320"/>
              <a:ext cx="28080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Text Box 59"/>
            <p:cNvSpPr/>
            <p:nvPr/>
          </p:nvSpPr>
          <p:spPr>
            <a:xfrm>
              <a:off x="4476960" y="4063320"/>
              <a:ext cx="28080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Text Box 60"/>
            <p:cNvSpPr/>
            <p:nvPr/>
          </p:nvSpPr>
          <p:spPr>
            <a:xfrm>
              <a:off x="5038920" y="4063320"/>
              <a:ext cx="28080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Text Box 61"/>
            <p:cNvSpPr/>
            <p:nvPr/>
          </p:nvSpPr>
          <p:spPr>
            <a:xfrm>
              <a:off x="5531040" y="4063320"/>
              <a:ext cx="2822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lang="de-DE" sz="1600" spc="-1" strike="noStrike">
                  <a:solidFill>
                    <a:schemeClr val="dk1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Text Box 62"/>
            <p:cNvSpPr/>
            <p:nvPr/>
          </p:nvSpPr>
          <p:spPr>
            <a:xfrm>
              <a:off x="7993080" y="4063320"/>
              <a:ext cx="3981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99"/>
                </a:spcBef>
              </a:pPr>
              <a:r>
                <a:rPr b="0" i="1" lang="de-DE" sz="1600" spc="-1" strike="noStrike">
                  <a:solidFill>
                    <a:schemeClr val="dk1"/>
                  </a:solidFill>
                  <a:latin typeface="Arial"/>
                </a:rPr>
                <a:t>T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Line 90"/>
            <p:cNvSpPr/>
            <p:nvPr/>
          </p:nvSpPr>
          <p:spPr>
            <a:xfrm>
              <a:off x="3819240" y="4023360"/>
              <a:ext cx="5133960" cy="360"/>
            </a:xfrm>
            <a:prstGeom prst="line">
              <a:avLst/>
            </a:prstGeom>
            <a:ln w="508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7" name="Text Box 98"/>
          <p:cNvSpPr/>
          <p:nvPr/>
        </p:nvSpPr>
        <p:spPr>
          <a:xfrm>
            <a:off x="244440" y="2414520"/>
            <a:ext cx="3687480" cy="39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  = 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Zeit (z.B. Jahre)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Lebensdauer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Investition am Anfang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Cashflow am Ende </a:t>
            </a:r>
            <a:br>
              <a:rPr sz="1800"/>
            </a:b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    jeder Periode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= pQ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– V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– B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– Z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br>
              <a:rPr sz="18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p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  =  Preis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verkaufte Menge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V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Verbrauchskosten (variable)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B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Betriebskosten (oft fix)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Z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 =  Zinszahlungen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8" name="Straight Arrow Connector 66"/>
          <p:cNvCxnSpPr>
            <a:stCxn id="111" idx="-1"/>
          </p:cNvCxnSpPr>
          <p:nvPr/>
        </p:nvCxnSpPr>
        <p:spPr>
          <a:xfrm flipV="1">
            <a:off x="3819240" y="2492640"/>
            <a:ext cx="7560" cy="1661400"/>
          </a:xfrm>
          <a:prstGeom prst="straightConnector1">
            <a:avLst/>
          </a:prstGeom>
          <a:ln w="44450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129" name="Text Box 67"/>
          <p:cNvSpPr/>
          <p:nvPr/>
        </p:nvSpPr>
        <p:spPr>
          <a:xfrm>
            <a:off x="5575680" y="3045240"/>
            <a:ext cx="5562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CF</a:t>
            </a:r>
            <a:r>
              <a:rPr b="0" i="1" lang="de-DE" sz="1600" spc="-1" strike="noStrike" baseline="-25000">
                <a:solidFill>
                  <a:schemeClr val="dk1"/>
                </a:solidFill>
                <a:latin typeface="Times New Roman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 Box 67"/>
          <p:cNvSpPr/>
          <p:nvPr/>
        </p:nvSpPr>
        <p:spPr>
          <a:xfrm>
            <a:off x="5057280" y="3048480"/>
            <a:ext cx="5562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CF</a:t>
            </a:r>
            <a:r>
              <a:rPr b="0" i="1" lang="de-DE" sz="1600" spc="-1" strike="noStrike" baseline="-25000">
                <a:solidFill>
                  <a:schemeClr val="dk1"/>
                </a:solidFill>
                <a:latin typeface="Times New Roman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 Box 62"/>
          <p:cNvSpPr/>
          <p:nvPr/>
        </p:nvSpPr>
        <p:spPr>
          <a:xfrm>
            <a:off x="8883720" y="4050000"/>
            <a:ext cx="3981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 Box 67"/>
          <p:cNvSpPr/>
          <p:nvPr/>
        </p:nvSpPr>
        <p:spPr>
          <a:xfrm>
            <a:off x="8010360" y="3063600"/>
            <a:ext cx="5562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CF</a:t>
            </a:r>
            <a:r>
              <a:rPr b="0" i="1" lang="de-DE" sz="1600" spc="-1" strike="noStrike" baseline="-25000">
                <a:solidFill>
                  <a:schemeClr val="dk1"/>
                </a:solidFill>
                <a:latin typeface="Times New Roman"/>
              </a:rPr>
              <a:t>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 Box 67"/>
          <p:cNvSpPr/>
          <p:nvPr/>
        </p:nvSpPr>
        <p:spPr>
          <a:xfrm>
            <a:off x="6339600" y="2998440"/>
            <a:ext cx="5562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…</a:t>
            </a:r>
            <a:r>
              <a:rPr b="0" i="1" lang="de-DE" sz="1600" spc="-1" strike="noStrike">
                <a:solidFill>
                  <a:schemeClr val="dk1"/>
                </a:solidFill>
                <a:latin typeface="Times New Roman"/>
              </a:rPr>
              <a:t>..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 Box 98"/>
          <p:cNvSpPr/>
          <p:nvPr/>
        </p:nvSpPr>
        <p:spPr>
          <a:xfrm>
            <a:off x="385920" y="1694880"/>
            <a:ext cx="8187480" cy="7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Wir möchten eine Investition am Ende der 0. Periode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mit den resultierenden Cashflows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CF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(z.B. Erlös minus Kosten) in den folgenden Jahren vergleichen.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 Box 67"/>
          <p:cNvSpPr/>
          <p:nvPr/>
        </p:nvSpPr>
        <p:spPr>
          <a:xfrm>
            <a:off x="3869280" y="2395800"/>
            <a:ext cx="21996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Zahlungsstrom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Inv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est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itio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nsr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7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38" name="Rectangle 3"/>
          <p:cNvSpPr/>
          <p:nvPr/>
        </p:nvSpPr>
        <p:spPr>
          <a:xfrm>
            <a:off x="762120" y="1752480"/>
            <a:ext cx="3881520" cy="45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Arial"/>
              </a:rPr>
              <a:t>Statische Verfahren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bildet Durchschnittswerte für jährliche Ausgaben und Einnahmen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ignoriert den Zeitwert des Geldes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Vorteil: einfach, geringer Datenbeschaffungs- und Berechnungsaufwand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Nachteil: berücksichtigt weder die jährlichen Geldströme noch dem Zeitwert des Geldes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angle 4"/>
          <p:cNvSpPr/>
          <p:nvPr/>
        </p:nvSpPr>
        <p:spPr>
          <a:xfrm>
            <a:off x="4952880" y="1676520"/>
            <a:ext cx="3809520" cy="44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Arial"/>
              </a:rPr>
              <a:t>Dynamische Verfahren</a:t>
            </a:r>
            <a:br>
              <a:rPr sz="2000"/>
            </a:b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stellt die Geldströme über alle Jahre gegenüber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berücksichtigt den Zeitwert des Geldes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Vorteil: sehr genau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Nachteil: aufwändiger, Datenintensiv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de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Inv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est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itio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nsr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un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41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2" name="Rectangle 3"/>
          <p:cNvSpPr/>
          <p:nvPr/>
        </p:nvSpPr>
        <p:spPr>
          <a:xfrm>
            <a:off x="762120" y="1752480"/>
            <a:ext cx="4419360" cy="45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Arial"/>
              </a:rPr>
              <a:t>Statische Verfahren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Kostenvergleichsrechnung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+ Betriebskosten p.a.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+ durchschnittl. Kapitalkosten p.a.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 u="sng">
                <a:solidFill>
                  <a:schemeClr val="dk1"/>
                </a:solidFill>
                <a:uFillTx/>
                <a:latin typeface="Arial"/>
              </a:rPr>
              <a:t>+ kalkulatorische Abschreibungen p.a.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Jahreskosten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Gewinnvergleichsrechnung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Umsatzerlöse ./. Jahreskosten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Rentabilitätsrechnung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EBIT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= Gewinn vor Steuern +</a:t>
            </a:r>
            <a:br>
              <a:rPr sz="16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  Fremdkapital-Zinsen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ROI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 = 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EBIT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/ Ø-Kapital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Amortisationsrechnung</a:t>
            </a:r>
            <a:br>
              <a:rPr sz="2000"/>
            </a:b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Break even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= Investition / Ø-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CashFlow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ctangle 4"/>
          <p:cNvSpPr/>
          <p:nvPr/>
        </p:nvSpPr>
        <p:spPr>
          <a:xfrm>
            <a:off x="4952880" y="1676520"/>
            <a:ext cx="3809520" cy="44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Arial"/>
              </a:rPr>
              <a:t>Dynamische Verfahren</a:t>
            </a:r>
            <a:br>
              <a:rPr sz="20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(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time value of money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)</a:t>
            </a:r>
            <a:br>
              <a:rPr sz="1600"/>
            </a:b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Kapitalwertmethode</a:t>
            </a:r>
            <a:br>
              <a:rPr sz="2000"/>
            </a:b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PV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= Summe der diskontierten 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CF</a:t>
            </a:r>
            <a:br>
              <a:rPr sz="1600"/>
            </a:b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= 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PV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- Investition &gt; 0?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Annuitätenmethode</a:t>
            </a:r>
            <a:br>
              <a:rPr sz="20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Transformation einer Zahlungsreihe in eine Annuität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201"/>
              </a:spcBef>
              <a:tabLst>
                <a:tab algn="l" pos="0"/>
              </a:tabLst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000" spc="-1" strike="noStrike">
                <a:solidFill>
                  <a:srgbClr val="c00000"/>
                </a:solidFill>
                <a:latin typeface="Arial"/>
              </a:rPr>
              <a:t>Methode des internen Zinsfusses</a:t>
            </a:r>
            <a:br>
              <a:rPr sz="2000"/>
            </a:b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IRR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= Kalkulationszins bei [</a:t>
            </a: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NPV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=0]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ati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Ko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nv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gle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ich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sre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ch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nu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45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6" name="Rectangle 3"/>
          <p:cNvSpPr/>
          <p:nvPr/>
        </p:nvSpPr>
        <p:spPr>
          <a:xfrm>
            <a:off x="395640" y="1619280"/>
            <a:ext cx="7128360" cy="20890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7" name="Table 1"/>
          <p:cNvGraphicFramePr/>
          <p:nvPr/>
        </p:nvGraphicFramePr>
        <p:xfrm>
          <a:off x="971640" y="3573000"/>
          <a:ext cx="6827760" cy="2662200"/>
        </p:xfrm>
        <a:graphic>
          <a:graphicData uri="http://schemas.openxmlformats.org/drawingml/2006/table">
            <a:tbl>
              <a:tblPr/>
              <a:tblGrid>
                <a:gridCol w="3160440"/>
                <a:gridCol w="1735920"/>
                <a:gridCol w="1931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Benziner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Elektroauto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Anschaffungskosten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I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0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30.000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60.000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Jährliche Abschreibung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Kapitalkosten (Zins)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Z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Betriebskosten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Verbrauchskosten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Summe Jahreskosten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9.600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8" name="Rectangle 3"/>
          <p:cNvSpPr/>
          <p:nvPr/>
        </p:nvSpPr>
        <p:spPr>
          <a:xfrm>
            <a:off x="1121400" y="6309360"/>
            <a:ext cx="7578360" cy="20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Schlussfolgerung: Elektroauto kaufen!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ectangle 3"/>
          <p:cNvSpPr/>
          <p:nvPr/>
        </p:nvSpPr>
        <p:spPr>
          <a:xfrm>
            <a:off x="7415640" y="1814400"/>
            <a:ext cx="1728000" cy="20890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44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90000"/>
              </a:lnSpc>
              <a:buNone/>
            </a:pP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St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ati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sc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he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rfa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hr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en: 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wi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nn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ver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gle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ich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sre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ch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nu</a:t>
            </a: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ng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1" name="Rectangle 165"/>
          <p:cNvSpPr/>
          <p:nvPr/>
        </p:nvSpPr>
        <p:spPr>
          <a:xfrm>
            <a:off x="0" y="5402160"/>
            <a:ext cx="914364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52" name="Rectangle 3"/>
          <p:cNvSpPr/>
          <p:nvPr/>
        </p:nvSpPr>
        <p:spPr>
          <a:xfrm>
            <a:off x="1075320" y="1756800"/>
            <a:ext cx="7578360" cy="20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90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Neben Berücksichtigung der Kosten werden auch erzielte Umsätze berücksichtigt: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Gewinn = Umsatzerlös -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Beispiel: Taxifahrer*in kauft Elektroauto oder Benziner. Beide haben eine Lebensdauer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von 10 Jahren, einen Restwert von Null.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3" name="Table 6"/>
          <p:cNvGraphicFramePr/>
          <p:nvPr/>
        </p:nvGraphicFramePr>
        <p:xfrm>
          <a:off x="1075320" y="3645000"/>
          <a:ext cx="6827760" cy="2648880"/>
        </p:xfrm>
        <a:graphic>
          <a:graphicData uri="http://schemas.openxmlformats.org/drawingml/2006/table">
            <a:tbl>
              <a:tblPr/>
              <a:tblGrid>
                <a:gridCol w="3160440"/>
                <a:gridCol w="1735920"/>
                <a:gridCol w="193140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Benziner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Elektroauto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Jährliche Erlöse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Jährliche Abschreibung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-3.000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-6.000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Kapitalkosten (Zins)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Z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-1.200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Betriebskosten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Verbrauchskosten </a:t>
                      </a:r>
                      <a:r>
                        <a:rPr b="1" i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</a:t>
                      </a:r>
                      <a:r>
                        <a:rPr b="1" i="1" lang="de-DE" sz="1800" spc="-1" strike="noStrike" baseline="-25000">
                          <a:solidFill>
                            <a:schemeClr val="lt1"/>
                          </a:solidFill>
                          <a:latin typeface="Arial"/>
                        </a:rPr>
                        <a:t>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-4.000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-1.000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Jahresgewinn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1.800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4.400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3</TotalTime>
  <Application>LibreOffice/24.2.7.2$Linux_X86_64 LibreOffice_project/420$Build-2</Application>
  <AppVersion>15.0000</AppVersion>
  <Words>4894</Words>
  <Paragraphs>1144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Lisa Koch</dc:creator>
  <dc:description/>
  <dc:language>en-GB</dc:language>
  <cp:lastModifiedBy/>
  <cp:lastPrinted>2020-04-29T06:56:35Z</cp:lastPrinted>
  <dcterms:modified xsi:type="dcterms:W3CDTF">2026-04-13T16:18:55Z</dcterms:modified>
  <cp:revision>306</cp:revision>
  <dc:subject/>
  <dc:title>Wirtschaftswissenschaftliche Grundlagen: Unternehmen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44</vt:i4>
  </property>
</Properties>
</file>