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2.xml.rels" ContentType="application/vnd.openxmlformats-package.relationships+xml"/>
  <Override PartName="/ppt/slideMasters/_rels/slideMaster6.xml.rels" ContentType="application/vnd.openxmlformats-package.relationships+xml"/>
  <Override PartName="/ppt/slideMasters/_rels/slideMaster11.xml.rels" ContentType="application/vnd.openxmlformats-package.relationships+xml"/>
  <Override PartName="/ppt/slideMasters/_rels/slideMaster5.xml.rels" ContentType="application/vnd.openxmlformats-package.relationships+xml"/>
  <Override PartName="/ppt/slideMasters/_rels/slideMaster10.xml.rels" ContentType="application/vnd.openxmlformats-package.relationships+xml"/>
  <Override PartName="/ppt/slideMasters/_rels/slideMaster4.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13.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3.xml" ContentType="application/vnd.openxmlformats-officedocument.presentationml.slideMaster+xml"/>
  <Override PartName="/ppt/slideMasters/slideMaster1.xml" ContentType="application/vnd.openxmlformats-officedocument.presentationml.slideMaster+xml"/>
  <Override PartName="/ppt/presProps.xml" ContentType="application/vnd.openxmlformats-officedocument.presentationml.presProps+xml"/>
  <Override PartName="/ppt/theme/theme14.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theme/theme3.xml" ContentType="application/vnd.openxmlformats-officedocument.theme+xml"/>
  <Override PartName="/ppt/theme/theme1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_rels/presentation.xml.rels" ContentType="application/vnd.openxmlformats-package.relationships+xml"/>
  <Override PartName="/ppt/media/image13.png" ContentType="image/png"/>
  <Override PartName="/ppt/media/image4.png" ContentType="image/png"/>
  <Override PartName="/ppt/media/image9.png" ContentType="image/png"/>
  <Override PartName="/ppt/media/image18.png" ContentType="image/png"/>
  <Override PartName="/ppt/media/image20.png" ContentType="image/png"/>
  <Override PartName="/ppt/media/image12.png" ContentType="image/png"/>
  <Override PartName="/ppt/media/image3.png" ContentType="image/png"/>
  <Override PartName="/ppt/media/image8.png" ContentType="image/png"/>
  <Override PartName="/ppt/media/image17.png" ContentType="image/png"/>
  <Override PartName="/ppt/media/image22.png" ContentType="image/png"/>
  <Override PartName="/ppt/media/image21.png" ContentType="image/png"/>
  <Override PartName="/ppt/media/image19.png" ContentType="image/png"/>
  <Override PartName="/ppt/media/image5.png" ContentType="image/png"/>
  <Override PartName="/ppt/media/image14.png" ContentType="image/png"/>
  <Override PartName="/ppt/media/image6.png" ContentType="image/png"/>
  <Override PartName="/ppt/media/image15.png" ContentType="image/png"/>
  <Override PartName="/ppt/media/image10.png" ContentType="image/png"/>
  <Override PartName="/ppt/media/image1.png" ContentType="image/png"/>
  <Override PartName="/ppt/media/image16.png" ContentType="image/png"/>
  <Override PartName="/ppt/media/image7.png" ContentType="image/png"/>
  <Override PartName="/ppt/media/image2.png" ContentType="image/png"/>
  <Override PartName="/ppt/media/image11.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5.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12.xml.rels" ContentType="application/vnd.openxmlformats-package.relationships+xml"/>
  <Override PartName="/ppt/slides/_rels/slide49.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9.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52.xml.rels" ContentType="application/vnd.openxmlformats-package.relationships+xml"/>
  <Override PartName="/ppt/slides/_rels/slide51.xml.rels" ContentType="application/vnd.openxmlformats-package.relationships+xml"/>
  <Override PartName="/ppt/slides/_rels/slide13.xml.rels" ContentType="application/vnd.openxmlformats-package.relationships+xml"/>
  <Override PartName="/ppt/slides/_rels/slide50.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8.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29.xml.rels" ContentType="application/vnd.openxmlformats-package.relationships+xml"/>
  <Override PartName="/ppt/slides/_rels/slide11.xml.rels" ContentType="application/vnd.openxmlformats-package.relationships+xml"/>
  <Override PartName="/ppt/slides/_rels/slide48.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41.xml.rels" ContentType="application/vnd.openxmlformats-package.relationships+xml"/>
  <Override PartName="/ppt/slides/_rels/slide39.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slide38.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notesSlides/_rels/notesSlide1.xml.rels" ContentType="application/vnd.openxmlformats-package.relationships+xml"/>
  <Override PartName="/ppt/notesSlides/_rels/notesSlide22.xml.rels" ContentType="application/vnd.openxmlformats-package.relationships+xml"/>
  <Override PartName="/ppt/notesSlides/_rels/notesSlide34.xml.rels" ContentType="application/vnd.openxmlformats-package.relationships+xml"/>
  <Override PartName="/ppt/notesSlides/_rels/notesSlide23.xml.rels" ContentType="application/vnd.openxmlformats-package.relationships+xml"/>
  <Override PartName="/ppt/notesSlides/_rels/notesSlide35.xml.rels" ContentType="application/vnd.openxmlformats-package.relationships+xml"/>
  <Override PartName="/ppt/notesSlides/_rels/notesSlide24.xml.rels" ContentType="application/vnd.openxmlformats-package.relationships+xml"/>
  <Override PartName="/ppt/notesSlides/_rels/notesSlide36.xml.rels" ContentType="application/vnd.openxmlformats-package.relationships+xml"/>
  <Override PartName="/ppt/notesSlides/_rels/notesSlide33.xml.rels" ContentType="application/vnd.openxmlformats-package.relationships+xml"/>
  <Override PartName="/ppt/notesSlides/_rels/notesSlide32.xml.rels" ContentType="application/vnd.openxmlformats-package.relationships+xml"/>
  <Override PartName="/ppt/notesSlides/_rels/notesSlide31.xml.rels" ContentType="application/vnd.openxmlformats-package.relationships+xml"/>
  <Override PartName="/ppt/notesSlides/_rels/notesSlide29.xml.rels" ContentType="application/vnd.openxmlformats-package.relationships+xml"/>
  <Override PartName="/ppt/notesSlides/_rels/notesSlide42.xml.rels" ContentType="application/vnd.openxmlformats-package.relationships+xml"/>
  <Override PartName="/ppt/notesSlides/_rels/notesSlide30.xml.rels" ContentType="application/vnd.openxmlformats-package.relationships+xml"/>
  <Override PartName="/ppt/notesSlides/_rels/notesSlide28.xml.rels" ContentType="application/vnd.openxmlformats-package.relationships+xml"/>
  <Override PartName="/ppt/notesSlides/_rels/notesSlide27.xml.rels" ContentType="application/vnd.openxmlformats-package.relationships+xml"/>
  <Override PartName="/ppt/notesSlides/_rels/notesSlide41.xml.rels" ContentType="application/vnd.openxmlformats-package.relationships+xml"/>
  <Override PartName="/ppt/notesSlides/_rels/notesSlide38.xml.rels" ContentType="application/vnd.openxmlformats-package.relationships+xml"/>
  <Override PartName="/ppt/notesSlides/_rels/notesSlide26.xml.rels" ContentType="application/vnd.openxmlformats-package.relationships+xml"/>
  <Override PartName="/ppt/notesSlides/_rels/notesSlide37.xml.rels" ContentType="application/vnd.openxmlformats-package.relationships+xml"/>
  <Override PartName="/ppt/notesSlides/_rels/notesSlide25.xml.rels" ContentType="application/vnd.openxmlformats-package.relationships+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8.xml" ContentType="application/vnd.openxmlformats-officedocument.presentationml.notesSlide+xml"/>
  <Override PartName="/ppt/notesSlides/notesSlide26.xml" ContentType="application/vnd.openxmlformats-officedocument.presentationml.notesSlide+xml"/>
  <Override PartName="/ppt/notesSlides/notesSlide37.xml" ContentType="application/vnd.openxmlformats-officedocument.presentationml.notesSlide+xml"/>
  <Override PartName="/ppt/notesSlides/notesSlide25.xml" ContentType="application/vnd.openxmlformats-officedocument.presentationml.notesSlide+xml"/>
  <Override PartName="/ppt/notesSlides/notesSlide36.xml" ContentType="application/vnd.openxmlformats-officedocument.presentationml.notes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23.xml" ContentType="application/vnd.openxmlformats-officedocument.presentationml.notesSlide+xml"/>
  <Override PartName="/ppt/notesSlides/notesSlide34.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Lst>
  <p:sldSz cx="9144000" cy="6858000"/>
  <p:notesSz cx="7099300" cy="102346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notesMaster" Target="notesMasters/notesMaster1.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slide" Target="slides/slide38.xml"/><Relationship Id="rId54" Type="http://schemas.openxmlformats.org/officeDocument/2006/relationships/slide" Target="slides/slide39.xml"/><Relationship Id="rId55" Type="http://schemas.openxmlformats.org/officeDocument/2006/relationships/slide" Target="slides/slide40.xml"/><Relationship Id="rId56" Type="http://schemas.openxmlformats.org/officeDocument/2006/relationships/slide" Target="slides/slide41.xml"/><Relationship Id="rId57" Type="http://schemas.openxmlformats.org/officeDocument/2006/relationships/slide" Target="slides/slide42.xml"/><Relationship Id="rId58" Type="http://schemas.openxmlformats.org/officeDocument/2006/relationships/slide" Target="slides/slide43.xml"/><Relationship Id="rId59" Type="http://schemas.openxmlformats.org/officeDocument/2006/relationships/slide" Target="slides/slide44.xml"/><Relationship Id="rId60" Type="http://schemas.openxmlformats.org/officeDocument/2006/relationships/slide" Target="slides/slide45.xml"/><Relationship Id="rId61" Type="http://schemas.openxmlformats.org/officeDocument/2006/relationships/slide" Target="slides/slide46.xml"/><Relationship Id="rId62" Type="http://schemas.openxmlformats.org/officeDocument/2006/relationships/slide" Target="slides/slide47.xml"/><Relationship Id="rId63" Type="http://schemas.openxmlformats.org/officeDocument/2006/relationships/slide" Target="slides/slide48.xml"/><Relationship Id="rId64" Type="http://schemas.openxmlformats.org/officeDocument/2006/relationships/slide" Target="slides/slide49.xml"/><Relationship Id="rId65" Type="http://schemas.openxmlformats.org/officeDocument/2006/relationships/slide" Target="slides/slide50.xml"/><Relationship Id="rId66" Type="http://schemas.openxmlformats.org/officeDocument/2006/relationships/slide" Target="slides/slide51.xml"/><Relationship Id="rId67" Type="http://schemas.openxmlformats.org/officeDocument/2006/relationships/slide" Target="slides/slide52.xml"/><Relationship Id="rId6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54"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en-GB" sz="2000" spc="-1" strike="noStrike">
                <a:solidFill>
                  <a:srgbClr val="000000"/>
                </a:solidFill>
                <a:latin typeface="Arial"/>
              </a:rPr>
              <a:t>Click to edit the notes' format</a:t>
            </a:r>
            <a:endParaRPr b="0" lang="en-GB" sz="2000" spc="-1" strike="noStrike">
              <a:solidFill>
                <a:srgbClr val="000000"/>
              </a:solidFill>
              <a:latin typeface="Arial"/>
            </a:endParaRPr>
          </a:p>
        </p:txBody>
      </p:sp>
      <p:sp>
        <p:nvSpPr>
          <p:cNvPr id="55"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GB" sz="1400" spc="-1" strike="noStrike">
                <a:solidFill>
                  <a:srgbClr val="000000"/>
                </a:solidFill>
                <a:latin typeface="Times New Roman"/>
              </a:rPr>
              <a:t>&lt;header&gt;</a:t>
            </a:r>
            <a:endParaRPr b="0" lang="en-GB" sz="1400" spc="-1" strike="noStrike">
              <a:solidFill>
                <a:srgbClr val="000000"/>
              </a:solidFill>
              <a:latin typeface="Times New Roman"/>
            </a:endParaRPr>
          </a:p>
        </p:txBody>
      </p:sp>
      <p:sp>
        <p:nvSpPr>
          <p:cNvPr id="56"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en-GB" sz="1400" spc="-1" strike="noStrike">
                <a:solidFill>
                  <a:srgbClr val="000000"/>
                </a:solidFill>
                <a:latin typeface="Times New Roman"/>
              </a:defRPr>
            </a:lvl1pPr>
          </a:lstStyle>
          <a:p>
            <a:pPr indent="0" algn="r">
              <a:buNone/>
            </a:pPr>
            <a:r>
              <a:rPr b="0" lang="en-GB" sz="1400" spc="-1" strike="noStrike">
                <a:solidFill>
                  <a:srgbClr val="000000"/>
                </a:solidFill>
                <a:latin typeface="Times New Roman"/>
              </a:rPr>
              <a:t>&lt;date/time&gt;</a:t>
            </a:r>
            <a:endParaRPr b="0" lang="en-GB" sz="1400" spc="-1" strike="noStrike">
              <a:solidFill>
                <a:srgbClr val="000000"/>
              </a:solidFill>
              <a:latin typeface="Times New Roman"/>
            </a:endParaRPr>
          </a:p>
        </p:txBody>
      </p:sp>
      <p:sp>
        <p:nvSpPr>
          <p:cNvPr id="57"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en-GB" sz="1400" spc="-1" strike="noStrike">
                <a:solidFill>
                  <a:srgbClr val="000000"/>
                </a:solidFill>
                <a:latin typeface="Times New Roman"/>
              </a:defRPr>
            </a:lvl1pPr>
          </a:lstStyle>
          <a:p>
            <a:pPr indent="0">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58"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67F44E83-5058-4A8E-BD3D-01502C4AA105}"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PlaceHolder 1"/>
          <p:cNvSpPr>
            <a:spLocks noGrp="1"/>
          </p:cNvSpPr>
          <p:nvPr>
            <p:ph type="sldNum" idx="4"/>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D704648F-748D-467E-BD4C-948F9FD4B073}"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51" name="PlaceHolder 2"/>
          <p:cNvSpPr>
            <a:spLocks noGrp="1"/>
          </p:cNvSpPr>
          <p:nvPr>
            <p:ph type="sldImg"/>
          </p:nvPr>
        </p:nvSpPr>
        <p:spPr>
          <a:xfrm>
            <a:off x="227160" y="317520"/>
            <a:ext cx="6573240" cy="4930200"/>
          </a:xfrm>
          <a:prstGeom prst="rect">
            <a:avLst/>
          </a:prstGeom>
          <a:ln w="0">
            <a:noFill/>
          </a:ln>
        </p:spPr>
      </p:sp>
      <p:sp>
        <p:nvSpPr>
          <p:cNvPr id="352"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PlaceHolder 1"/>
          <p:cNvSpPr>
            <a:spLocks noGrp="1"/>
          </p:cNvSpPr>
          <p:nvPr>
            <p:ph type="sldNum" idx="5"/>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D3F59726-9597-49BF-BA0C-01DF89976461}"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54" name="PlaceHolder 2"/>
          <p:cNvSpPr>
            <a:spLocks noGrp="1"/>
          </p:cNvSpPr>
          <p:nvPr>
            <p:ph type="sldImg"/>
          </p:nvPr>
        </p:nvSpPr>
        <p:spPr>
          <a:xfrm>
            <a:off x="222120" y="316080"/>
            <a:ext cx="6574680" cy="4930200"/>
          </a:xfrm>
          <a:prstGeom prst="rect">
            <a:avLst/>
          </a:prstGeom>
          <a:ln w="0">
            <a:noFill/>
          </a:ln>
        </p:spPr>
      </p:sp>
      <p:sp>
        <p:nvSpPr>
          <p:cNvPr id="355"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type="sldNum" idx="6"/>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E9807368-C906-48C3-A2F0-6813BFAA1A0A}"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57" name="PlaceHolder 2"/>
          <p:cNvSpPr>
            <a:spLocks noGrp="1"/>
          </p:cNvSpPr>
          <p:nvPr>
            <p:ph type="sldImg"/>
          </p:nvPr>
        </p:nvSpPr>
        <p:spPr>
          <a:xfrm>
            <a:off x="222120" y="316080"/>
            <a:ext cx="6574680" cy="4930200"/>
          </a:xfrm>
          <a:prstGeom prst="rect">
            <a:avLst/>
          </a:prstGeom>
          <a:ln w="0">
            <a:noFill/>
          </a:ln>
        </p:spPr>
      </p:sp>
      <p:sp>
        <p:nvSpPr>
          <p:cNvPr id="358"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sldNum" idx="7"/>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9CD51238-7C81-49FF-9A2D-F20352DB7CC6}"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60" name="PlaceHolder 2"/>
          <p:cNvSpPr>
            <a:spLocks noGrp="1"/>
          </p:cNvSpPr>
          <p:nvPr>
            <p:ph type="sldImg"/>
          </p:nvPr>
        </p:nvSpPr>
        <p:spPr>
          <a:xfrm>
            <a:off x="222120" y="316080"/>
            <a:ext cx="6574680" cy="4930200"/>
          </a:xfrm>
          <a:prstGeom prst="rect">
            <a:avLst/>
          </a:prstGeom>
          <a:ln w="0">
            <a:noFill/>
          </a:ln>
        </p:spPr>
      </p:sp>
      <p:sp>
        <p:nvSpPr>
          <p:cNvPr id="361"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PlaceHolder 1"/>
          <p:cNvSpPr>
            <a:spLocks noGrp="1"/>
          </p:cNvSpPr>
          <p:nvPr>
            <p:ph type="sldNum" idx="8"/>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44966AE5-0B70-42F3-9BA7-622B0E185929}"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63" name="PlaceHolder 2"/>
          <p:cNvSpPr>
            <a:spLocks noGrp="1"/>
          </p:cNvSpPr>
          <p:nvPr>
            <p:ph type="sldImg"/>
          </p:nvPr>
        </p:nvSpPr>
        <p:spPr>
          <a:xfrm>
            <a:off x="222120" y="316080"/>
            <a:ext cx="6574680" cy="4930200"/>
          </a:xfrm>
          <a:prstGeom prst="rect">
            <a:avLst/>
          </a:prstGeom>
          <a:ln w="0">
            <a:noFill/>
          </a:ln>
        </p:spPr>
      </p:sp>
      <p:sp>
        <p:nvSpPr>
          <p:cNvPr id="364"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type="sldNum" idx="9"/>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4271AE6C-98F8-4E59-AB46-976DF33DC4E6}"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66" name="PlaceHolder 2"/>
          <p:cNvSpPr>
            <a:spLocks noGrp="1"/>
          </p:cNvSpPr>
          <p:nvPr>
            <p:ph type="sldImg"/>
          </p:nvPr>
        </p:nvSpPr>
        <p:spPr>
          <a:xfrm>
            <a:off x="222120" y="316080"/>
            <a:ext cx="6574680" cy="4930200"/>
          </a:xfrm>
          <a:prstGeom prst="rect">
            <a:avLst/>
          </a:prstGeom>
          <a:ln w="0">
            <a:noFill/>
          </a:ln>
        </p:spPr>
      </p:sp>
      <p:sp>
        <p:nvSpPr>
          <p:cNvPr id="367"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PlaceHolder 1"/>
          <p:cNvSpPr>
            <a:spLocks noGrp="1"/>
          </p:cNvSpPr>
          <p:nvPr>
            <p:ph type="sldNum" idx="10"/>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59A25724-01F9-42BC-9AD4-50D285F45935}"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69" name="PlaceHolder 2"/>
          <p:cNvSpPr>
            <a:spLocks noGrp="1"/>
          </p:cNvSpPr>
          <p:nvPr>
            <p:ph type="sldImg"/>
          </p:nvPr>
        </p:nvSpPr>
        <p:spPr>
          <a:xfrm>
            <a:off x="222120" y="316080"/>
            <a:ext cx="6574680" cy="4930200"/>
          </a:xfrm>
          <a:prstGeom prst="rect">
            <a:avLst/>
          </a:prstGeom>
          <a:ln w="0">
            <a:noFill/>
          </a:ln>
        </p:spPr>
      </p:sp>
      <p:sp>
        <p:nvSpPr>
          <p:cNvPr id="370"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PlaceHolder 1"/>
          <p:cNvSpPr>
            <a:spLocks noGrp="1"/>
          </p:cNvSpPr>
          <p:nvPr>
            <p:ph type="sldNum" idx="11"/>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4ECC5559-4CDF-401A-B589-44B2791FE010}"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72" name="PlaceHolder 2"/>
          <p:cNvSpPr>
            <a:spLocks noGrp="1"/>
          </p:cNvSpPr>
          <p:nvPr>
            <p:ph type="sldImg"/>
          </p:nvPr>
        </p:nvSpPr>
        <p:spPr>
          <a:xfrm>
            <a:off x="222120" y="316080"/>
            <a:ext cx="6574680" cy="4930200"/>
          </a:xfrm>
          <a:prstGeom prst="rect">
            <a:avLst/>
          </a:prstGeom>
          <a:ln w="0">
            <a:noFill/>
          </a:ln>
        </p:spPr>
      </p:sp>
      <p:sp>
        <p:nvSpPr>
          <p:cNvPr id="373"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PlaceHolder 1"/>
          <p:cNvSpPr>
            <a:spLocks noGrp="1"/>
          </p:cNvSpPr>
          <p:nvPr>
            <p:ph type="sldNum" idx="12"/>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46525F6E-2526-4A75-BE48-C7C829F9B7CB}"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75" name="PlaceHolder 2"/>
          <p:cNvSpPr>
            <a:spLocks noGrp="1"/>
          </p:cNvSpPr>
          <p:nvPr>
            <p:ph type="sldImg"/>
          </p:nvPr>
        </p:nvSpPr>
        <p:spPr>
          <a:xfrm>
            <a:off x="222120" y="316080"/>
            <a:ext cx="6574680" cy="4930200"/>
          </a:xfrm>
          <a:prstGeom prst="rect">
            <a:avLst/>
          </a:prstGeom>
          <a:ln w="0">
            <a:noFill/>
          </a:ln>
        </p:spPr>
      </p:sp>
      <p:sp>
        <p:nvSpPr>
          <p:cNvPr id="376"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PlaceHolder 1"/>
          <p:cNvSpPr>
            <a:spLocks noGrp="1"/>
          </p:cNvSpPr>
          <p:nvPr>
            <p:ph type="sldNum" idx="13"/>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D6ED0878-B348-423F-B465-AA8E7D25F10A}"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78" name="PlaceHolder 2"/>
          <p:cNvSpPr>
            <a:spLocks noGrp="1"/>
          </p:cNvSpPr>
          <p:nvPr>
            <p:ph type="sldImg"/>
          </p:nvPr>
        </p:nvSpPr>
        <p:spPr>
          <a:xfrm>
            <a:off x="222120" y="316080"/>
            <a:ext cx="6574680" cy="4930200"/>
          </a:xfrm>
          <a:prstGeom prst="rect">
            <a:avLst/>
          </a:prstGeom>
          <a:ln w="0">
            <a:noFill/>
          </a:ln>
        </p:spPr>
      </p:sp>
      <p:sp>
        <p:nvSpPr>
          <p:cNvPr id="379"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PlaceHolder 1"/>
          <p:cNvSpPr>
            <a:spLocks noGrp="1"/>
          </p:cNvSpPr>
          <p:nvPr>
            <p:ph type="sldNum" idx="14"/>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EC4F266E-89B0-427E-A0FB-89D198C068AE}"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81" name="PlaceHolder 2"/>
          <p:cNvSpPr>
            <a:spLocks noGrp="1"/>
          </p:cNvSpPr>
          <p:nvPr>
            <p:ph type="sldImg"/>
          </p:nvPr>
        </p:nvSpPr>
        <p:spPr>
          <a:xfrm>
            <a:off x="222120" y="316080"/>
            <a:ext cx="6574680" cy="4930200"/>
          </a:xfrm>
          <a:prstGeom prst="rect">
            <a:avLst/>
          </a:prstGeom>
          <a:ln w="0">
            <a:noFill/>
          </a:ln>
        </p:spPr>
      </p:sp>
      <p:sp>
        <p:nvSpPr>
          <p:cNvPr id="382"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PlaceHolder 1"/>
          <p:cNvSpPr>
            <a:spLocks noGrp="1"/>
          </p:cNvSpPr>
          <p:nvPr>
            <p:ph type="sldNum" idx="15"/>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E26C6F94-FB9A-4C84-B356-FCB855C04FC7}"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84" name="PlaceHolder 2"/>
          <p:cNvSpPr>
            <a:spLocks noGrp="1"/>
          </p:cNvSpPr>
          <p:nvPr>
            <p:ph type="sldImg"/>
          </p:nvPr>
        </p:nvSpPr>
        <p:spPr>
          <a:xfrm>
            <a:off x="222120" y="316080"/>
            <a:ext cx="6574680" cy="4930200"/>
          </a:xfrm>
          <a:prstGeom prst="rect">
            <a:avLst/>
          </a:prstGeom>
          <a:ln w="0">
            <a:noFill/>
          </a:ln>
        </p:spPr>
      </p:sp>
      <p:sp>
        <p:nvSpPr>
          <p:cNvPr id="385"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PlaceHolder 1"/>
          <p:cNvSpPr>
            <a:spLocks noGrp="1"/>
          </p:cNvSpPr>
          <p:nvPr>
            <p:ph type="sldNum" idx="16"/>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0EB5A7E7-98FE-4BE4-A966-FECC798F78F9}"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87" name="PlaceHolder 2"/>
          <p:cNvSpPr>
            <a:spLocks noGrp="1"/>
          </p:cNvSpPr>
          <p:nvPr>
            <p:ph type="sldImg"/>
          </p:nvPr>
        </p:nvSpPr>
        <p:spPr>
          <a:xfrm>
            <a:off x="222120" y="316080"/>
            <a:ext cx="6574680" cy="4930200"/>
          </a:xfrm>
          <a:prstGeom prst="rect">
            <a:avLst/>
          </a:prstGeom>
          <a:ln w="0">
            <a:noFill/>
          </a:ln>
        </p:spPr>
      </p:sp>
      <p:sp>
        <p:nvSpPr>
          <p:cNvPr id="388"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PlaceHolder 1"/>
          <p:cNvSpPr>
            <a:spLocks noGrp="1"/>
          </p:cNvSpPr>
          <p:nvPr>
            <p:ph type="sldNum" idx="17"/>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150BC68F-0BEF-4483-B629-F5FB2EB8309E}"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90" name="PlaceHolder 2"/>
          <p:cNvSpPr>
            <a:spLocks noGrp="1"/>
          </p:cNvSpPr>
          <p:nvPr>
            <p:ph type="sldImg"/>
          </p:nvPr>
        </p:nvSpPr>
        <p:spPr>
          <a:xfrm>
            <a:off x="222120" y="316080"/>
            <a:ext cx="6574680" cy="4930200"/>
          </a:xfrm>
          <a:prstGeom prst="rect">
            <a:avLst/>
          </a:prstGeom>
          <a:ln w="0">
            <a:noFill/>
          </a:ln>
        </p:spPr>
      </p:sp>
      <p:sp>
        <p:nvSpPr>
          <p:cNvPr id="391"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PlaceHolder 1"/>
          <p:cNvSpPr>
            <a:spLocks noGrp="1"/>
          </p:cNvSpPr>
          <p:nvPr>
            <p:ph type="sldNum" idx="18"/>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5BBB2A3D-6B5B-4A3A-91EE-EB1A06FB882C}"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93" name="PlaceHolder 2"/>
          <p:cNvSpPr>
            <a:spLocks noGrp="1"/>
          </p:cNvSpPr>
          <p:nvPr>
            <p:ph type="sldImg"/>
          </p:nvPr>
        </p:nvSpPr>
        <p:spPr>
          <a:xfrm>
            <a:off x="222120" y="316080"/>
            <a:ext cx="6574680" cy="4930200"/>
          </a:xfrm>
          <a:prstGeom prst="rect">
            <a:avLst/>
          </a:prstGeom>
          <a:ln w="0">
            <a:noFill/>
          </a:ln>
        </p:spPr>
      </p:sp>
      <p:sp>
        <p:nvSpPr>
          <p:cNvPr id="394"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PlaceHolder 1"/>
          <p:cNvSpPr>
            <a:spLocks noGrp="1"/>
          </p:cNvSpPr>
          <p:nvPr>
            <p:ph type="sldNum" idx="19"/>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B8685233-2C84-4B6C-854E-7D116F3C78EC}"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96" name="PlaceHolder 2"/>
          <p:cNvSpPr>
            <a:spLocks noGrp="1"/>
          </p:cNvSpPr>
          <p:nvPr>
            <p:ph type="sldImg"/>
          </p:nvPr>
        </p:nvSpPr>
        <p:spPr>
          <a:xfrm>
            <a:off x="222120" y="316080"/>
            <a:ext cx="6574680" cy="4930200"/>
          </a:xfrm>
          <a:prstGeom prst="rect">
            <a:avLst/>
          </a:prstGeom>
          <a:ln w="0">
            <a:noFill/>
          </a:ln>
        </p:spPr>
      </p:sp>
      <p:sp>
        <p:nvSpPr>
          <p:cNvPr id="397"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PlaceHolder 1"/>
          <p:cNvSpPr>
            <a:spLocks noGrp="1"/>
          </p:cNvSpPr>
          <p:nvPr>
            <p:ph type="sldNum" idx="20"/>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AEA95CE7-CE36-459B-8FA8-5E3E8878BABB}"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399" name="PlaceHolder 2"/>
          <p:cNvSpPr>
            <a:spLocks noGrp="1"/>
          </p:cNvSpPr>
          <p:nvPr>
            <p:ph type="sldImg"/>
          </p:nvPr>
        </p:nvSpPr>
        <p:spPr>
          <a:xfrm>
            <a:off x="222120" y="316080"/>
            <a:ext cx="6574680" cy="4930200"/>
          </a:xfrm>
          <a:prstGeom prst="rect">
            <a:avLst/>
          </a:prstGeom>
          <a:ln w="0">
            <a:noFill/>
          </a:ln>
        </p:spPr>
      </p:sp>
      <p:sp>
        <p:nvSpPr>
          <p:cNvPr id="400"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PlaceHolder 1"/>
          <p:cNvSpPr>
            <a:spLocks noGrp="1"/>
          </p:cNvSpPr>
          <p:nvPr>
            <p:ph type="sldNum" idx="21"/>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FAFD600C-E1FC-48DB-A555-E2FE3470FEA0}"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402" name="PlaceHolder 2"/>
          <p:cNvSpPr>
            <a:spLocks noGrp="1"/>
          </p:cNvSpPr>
          <p:nvPr>
            <p:ph type="sldImg"/>
          </p:nvPr>
        </p:nvSpPr>
        <p:spPr>
          <a:xfrm>
            <a:off x="222120" y="316080"/>
            <a:ext cx="6574680" cy="4930200"/>
          </a:xfrm>
          <a:prstGeom prst="rect">
            <a:avLst/>
          </a:prstGeom>
          <a:ln w="0">
            <a:noFill/>
          </a:ln>
        </p:spPr>
      </p:sp>
      <p:sp>
        <p:nvSpPr>
          <p:cNvPr id="403"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PlaceHolder 1"/>
          <p:cNvSpPr>
            <a:spLocks noGrp="1"/>
          </p:cNvSpPr>
          <p:nvPr>
            <p:ph type="sldNum" idx="22"/>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8BFA002C-E58F-4A7E-AC7E-BCEA5B993178}"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405" name="PlaceHolder 2"/>
          <p:cNvSpPr>
            <a:spLocks noGrp="1"/>
          </p:cNvSpPr>
          <p:nvPr>
            <p:ph type="sldImg"/>
          </p:nvPr>
        </p:nvSpPr>
        <p:spPr>
          <a:xfrm>
            <a:off x="222120" y="316080"/>
            <a:ext cx="6574680" cy="4930200"/>
          </a:xfrm>
          <a:prstGeom prst="rect">
            <a:avLst/>
          </a:prstGeom>
          <a:ln w="0">
            <a:noFill/>
          </a:ln>
        </p:spPr>
      </p:sp>
      <p:sp>
        <p:nvSpPr>
          <p:cNvPr id="406"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PlaceHolder 1"/>
          <p:cNvSpPr>
            <a:spLocks noGrp="1"/>
          </p:cNvSpPr>
          <p:nvPr>
            <p:ph type="sldNum" idx="23"/>
          </p:nvPr>
        </p:nvSpPr>
        <p:spPr>
          <a:xfrm>
            <a:off x="4022640" y="9721800"/>
            <a:ext cx="3075840" cy="511920"/>
          </a:xfrm>
          <a:prstGeom prst="rect">
            <a:avLst/>
          </a:prstGeom>
          <a:noFill/>
          <a:ln w="9360">
            <a:noFill/>
          </a:ln>
        </p:spPr>
        <p:txBody>
          <a:bodyPr numCol="1" spcCol="0" lIns="96120" rIns="96120" tIns="47880" bIns="47880" anchor="b">
            <a:noAutofit/>
          </a:bodyPr>
          <a:lstStyle>
            <a:lvl1pPr indent="0" algn="r" defTabSz="961920">
              <a:lnSpc>
                <a:spcPct val="100000"/>
              </a:lnSpc>
              <a:buNone/>
              <a:tabLst>
                <a:tab algn="l" pos="0"/>
              </a:tabLst>
              <a:defRPr b="0" lang="de-DE" sz="1300" spc="-1" strike="noStrike">
                <a:solidFill>
                  <a:schemeClr val="dk1"/>
                </a:solidFill>
                <a:latin typeface="Times New Roman"/>
              </a:defRPr>
            </a:lvl1pPr>
          </a:lstStyle>
          <a:p>
            <a:pPr indent="0" algn="r" defTabSz="961920">
              <a:lnSpc>
                <a:spcPct val="100000"/>
              </a:lnSpc>
              <a:buNone/>
              <a:tabLst>
                <a:tab algn="l" pos="0"/>
              </a:tabLst>
            </a:pPr>
            <a:fld id="{982F0CAB-04EF-44DF-8ED8-C9F801E2CA40}" type="slidenum">
              <a:rPr b="0" lang="de-DE" sz="1300" spc="-1" strike="noStrike">
                <a:solidFill>
                  <a:schemeClr val="dk1"/>
                </a:solidFill>
                <a:latin typeface="Times New Roman"/>
              </a:rPr>
              <a:t>&lt;number&gt;</a:t>
            </a:fld>
            <a:endParaRPr b="0" lang="en-GB" sz="1300" spc="-1" strike="noStrike">
              <a:solidFill>
                <a:srgbClr val="000000"/>
              </a:solidFill>
              <a:latin typeface="Times New Roman"/>
            </a:endParaRPr>
          </a:p>
        </p:txBody>
      </p:sp>
      <p:sp>
        <p:nvSpPr>
          <p:cNvPr id="408" name="PlaceHolder 2"/>
          <p:cNvSpPr>
            <a:spLocks noGrp="1"/>
          </p:cNvSpPr>
          <p:nvPr>
            <p:ph type="sldImg"/>
          </p:nvPr>
        </p:nvSpPr>
        <p:spPr>
          <a:xfrm>
            <a:off x="222120" y="316080"/>
            <a:ext cx="6574680" cy="4930200"/>
          </a:xfrm>
          <a:prstGeom prst="rect">
            <a:avLst/>
          </a:prstGeom>
          <a:ln w="0">
            <a:noFill/>
          </a:ln>
        </p:spPr>
      </p:sp>
      <p:sp>
        <p:nvSpPr>
          <p:cNvPr id="409" name="PlaceHolder 3"/>
          <p:cNvSpPr>
            <a:spLocks noGrp="1"/>
          </p:cNvSpPr>
          <p:nvPr>
            <p:ph type="body"/>
          </p:nvPr>
        </p:nvSpPr>
        <p:spPr>
          <a:xfrm>
            <a:off x="407880" y="5565600"/>
            <a:ext cx="5961960" cy="3901320"/>
          </a:xfrm>
          <a:prstGeom prst="rect">
            <a:avLst/>
          </a:prstGeom>
          <a:noFill/>
          <a:ln w="9360">
            <a:noFill/>
          </a:ln>
        </p:spPr>
        <p:txBody>
          <a:bodyPr numCol="1" spcCol="0" lIns="96120" rIns="96120" tIns="47880" bIns="47880" anchor="t">
            <a:noAutofit/>
          </a:bodyPr>
          <a:p>
            <a:pPr marL="216000" indent="-216000">
              <a:buNone/>
            </a:pPr>
            <a:endParaRPr b="0" lang="en-GB"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elfolie">
    <p:spTree>
      <p:nvGrpSpPr>
        <p:cNvPr id="1" name=""/>
        <p:cNvGrpSpPr/>
        <p:nvPr/>
      </p:nvGrpSpPr>
      <p:grpSpPr>
        <a:xfrm>
          <a:off x="0" y="0"/>
          <a:ext cx="0" cy="0"/>
          <a:chOff x="0" y="0"/>
          <a:chExt cx="0" cy="0"/>
        </a:xfrm>
      </p:grpSpPr>
      <p:sp>
        <p:nvSpPr>
          <p:cNvPr id="4" name="PlaceHolder 1"/>
          <p:cNvSpPr>
            <a:spLocks noGrp="1"/>
          </p:cNvSpPr>
          <p:nvPr>
            <p:ph type="title"/>
          </p:nvPr>
        </p:nvSpPr>
        <p:spPr>
          <a:xfrm>
            <a:off x="1908000" y="380880"/>
            <a:ext cx="6766920" cy="95976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Nur Titel">
    <p:spTree>
      <p:nvGrpSpPr>
        <p:cNvPr id="1" name=""/>
        <p:cNvGrpSpPr/>
        <p:nvPr/>
      </p:nvGrpSpPr>
      <p:grpSpPr>
        <a:xfrm>
          <a:off x="0" y="0"/>
          <a:ext cx="0" cy="0"/>
          <a:chOff x="0" y="0"/>
          <a:chExt cx="0" cy="0"/>
        </a:xfrm>
      </p:grpSpPr>
      <p:sp>
        <p:nvSpPr>
          <p:cNvPr id="46" name="PlaceHolder 1"/>
          <p:cNvSpPr>
            <a:spLocks noGrp="1"/>
          </p:cNvSpPr>
          <p:nvPr>
            <p:ph type="title"/>
          </p:nvPr>
        </p:nvSpPr>
        <p:spPr>
          <a:xfrm>
            <a:off x="1908000" y="380880"/>
            <a:ext cx="6766920" cy="95976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Leer">
    <p:spTree>
      <p:nvGrpSpPr>
        <p:cNvPr id="1" name=""/>
        <p:cNvGrpSpPr/>
        <p:nvPr/>
      </p:nvGrpSpPr>
      <p:grpSpPr>
        <a:xfrm>
          <a:off x="0" y="0"/>
          <a:ext cx="0" cy="0"/>
          <a:chOff x="0" y="0"/>
          <a:chExt cx="0" cy="0"/>
        </a:xfrm>
      </p:grpSpPr>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halt mit Überschrift">
    <p:spTree>
      <p:nvGrpSpPr>
        <p:cNvPr id="1" name=""/>
        <p:cNvGrpSpPr/>
        <p:nvPr/>
      </p:nvGrpSpPr>
      <p:grpSpPr>
        <a:xfrm>
          <a:off x="0" y="0"/>
          <a:ext cx="0" cy="0"/>
          <a:chOff x="0" y="0"/>
          <a:chExt cx="0" cy="0"/>
        </a:xfrm>
      </p:grpSpPr>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ild mit Überschrift">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el und vertikaler Text">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kaler Titel und Text">
    <p:spTree>
      <p:nvGrpSpPr>
        <p:cNvPr id="1" name=""/>
        <p:cNvGrpSpPr/>
        <p:nvPr/>
      </p:nvGrpSpPr>
      <p:grpSpPr>
        <a:xfrm>
          <a:off x="0" y="0"/>
          <a:ext cx="0" cy="0"/>
          <a:chOff x="0" y="0"/>
          <a:chExt cx="0" cy="0"/>
        </a:xfrm>
      </p:grpSpPr>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bl" preserve="1">
  <p:cSld name="Titel und Tabelle">
    <p:spTree>
      <p:nvGrpSpPr>
        <p:cNvPr id="1" name=""/>
        <p:cNvGrpSpPr/>
        <p:nvPr/>
      </p:nvGrpSpPr>
      <p:grpSpPr>
        <a:xfrm>
          <a:off x="0" y="0"/>
          <a:ext cx="0" cy="0"/>
          <a:chOff x="0" y="0"/>
          <a:chExt cx="0" cy="0"/>
        </a:xfrm>
      </p:grpSpPr>
      <p:sp>
        <p:nvSpPr>
          <p:cNvPr id="14" name="PlaceHolder 1"/>
          <p:cNvSpPr>
            <a:spLocks noGrp="1"/>
          </p:cNvSpPr>
          <p:nvPr>
            <p:ph type="title"/>
          </p:nvPr>
        </p:nvSpPr>
        <p:spPr>
          <a:xfrm>
            <a:off x="1908000" y="380880"/>
            <a:ext cx="6766920" cy="95976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1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Obj" preserve="1">
  <p:cSld name="Titel, Text und Inhalt">
    <p:spTree>
      <p:nvGrpSpPr>
        <p:cNvPr id="1" name=""/>
        <p:cNvGrpSpPr/>
        <p:nvPr/>
      </p:nvGrpSpPr>
      <p:grpSpPr>
        <a:xfrm>
          <a:off x="0" y="0"/>
          <a:ext cx="0" cy="0"/>
          <a:chOff x="0" y="0"/>
          <a:chExt cx="0" cy="0"/>
        </a:xfrm>
      </p:grpSpPr>
      <p:sp>
        <p:nvSpPr>
          <p:cNvPr id="21" name="PlaceHolder 1"/>
          <p:cNvSpPr>
            <a:spLocks noGrp="1"/>
          </p:cNvSpPr>
          <p:nvPr>
            <p:ph type="title"/>
          </p:nvPr>
        </p:nvSpPr>
        <p:spPr>
          <a:xfrm>
            <a:off x="1908000" y="380880"/>
            <a:ext cx="6766920" cy="95976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2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3" name="PlaceHolder 3"/>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el und Inhalt">
    <p:spTree>
      <p:nvGrpSpPr>
        <p:cNvPr id="1" name=""/>
        <p:cNvGrpSpPr/>
        <p:nvPr/>
      </p:nvGrpSpPr>
      <p:grpSpPr>
        <a:xfrm>
          <a:off x="0" y="0"/>
          <a:ext cx="0" cy="0"/>
          <a:chOff x="0" y="0"/>
          <a:chExt cx="0" cy="0"/>
        </a:xfrm>
      </p:grpSpPr>
      <p:sp>
        <p:nvSpPr>
          <p:cNvPr id="28" name="PlaceHolder 1"/>
          <p:cNvSpPr>
            <a:spLocks noGrp="1"/>
          </p:cNvSpPr>
          <p:nvPr>
            <p:ph type="title"/>
          </p:nvPr>
        </p:nvSpPr>
        <p:spPr>
          <a:xfrm>
            <a:off x="1908000" y="380880"/>
            <a:ext cx="6766920" cy="95976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2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Abschnittsüberschrift">
    <p:spTree>
      <p:nvGrpSpPr>
        <p:cNvPr id="1" name=""/>
        <p:cNvGrpSpPr/>
        <p:nvPr/>
      </p:nvGrpSpPr>
      <p:grpSpPr>
        <a:xfrm>
          <a:off x="0" y="0"/>
          <a:ext cx="0" cy="0"/>
          <a:chOff x="0" y="0"/>
          <a:chExt cx="0" cy="0"/>
        </a:xfrm>
      </p:grpSpPr>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Zwei Inhalte">
    <p:spTree>
      <p:nvGrpSpPr>
        <p:cNvPr id="1" name=""/>
        <p:cNvGrpSpPr/>
        <p:nvPr/>
      </p:nvGrpSpPr>
      <p:grpSpPr>
        <a:xfrm>
          <a:off x="0" y="0"/>
          <a:ext cx="0" cy="0"/>
          <a:chOff x="0" y="0"/>
          <a:chExt cx="0" cy="0"/>
        </a:xfrm>
      </p:grpSpPr>
      <p:sp>
        <p:nvSpPr>
          <p:cNvPr id="37" name="PlaceHolder 1"/>
          <p:cNvSpPr>
            <a:spLocks noGrp="1"/>
          </p:cNvSpPr>
          <p:nvPr>
            <p:ph type="title"/>
          </p:nvPr>
        </p:nvSpPr>
        <p:spPr>
          <a:xfrm>
            <a:off x="1908000" y="380880"/>
            <a:ext cx="6766920" cy="95976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3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ergleich">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png"/><Relationship Id="rId3"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png"/><Relationship Id="rId3"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png"/><Relationship Id="rId3"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png"/><Relationship Id="rId3" Type="http://schemas.openxmlformats.org/officeDocument/2006/relationships/slideLayout" Target="../slideLayouts/slideLayout13.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Relationship Id="rId3"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png"/><Relationship Id="rId3"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Text Box 14"/>
          <p:cNvSpPr/>
          <p:nvPr/>
        </p:nvSpPr>
        <p:spPr>
          <a:xfrm>
            <a:off x="762120" y="6248520"/>
            <a:ext cx="60876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F945278C-80A5-4D3A-8065-16A4B407098C}"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1" name="Picture 15" descr=""/>
          <p:cNvPicPr/>
          <p:nvPr/>
        </p:nvPicPr>
        <p:blipFill>
          <a:blip r:embed="rId2"/>
          <a:stretch/>
        </p:blipFill>
        <p:spPr>
          <a:xfrm>
            <a:off x="539640" y="606600"/>
            <a:ext cx="936000" cy="734400"/>
          </a:xfrm>
          <a:prstGeom prst="rect">
            <a:avLst/>
          </a:prstGeom>
          <a:ln w="0">
            <a:noFill/>
          </a:ln>
        </p:spPr>
      </p:pic>
      <p:sp>
        <p:nvSpPr>
          <p:cNvPr id="2" name="PlaceHolder 1"/>
          <p:cNvSpPr>
            <a:spLocks noGrp="1"/>
          </p:cNvSpPr>
          <p:nvPr>
            <p:ph type="title"/>
          </p:nvPr>
        </p:nvSpPr>
        <p:spPr>
          <a:xfrm>
            <a:off x="1908000" y="380880"/>
            <a:ext cx="6766920" cy="959760"/>
          </a:xfrm>
          <a:prstGeom prst="rect">
            <a:avLst/>
          </a:prstGeom>
          <a:noFill/>
          <a:ln w="0">
            <a:noFill/>
          </a:ln>
        </p:spPr>
        <p:txBody>
          <a:bodyPr numCol="1" spcCol="0" lIns="0" rIns="0" tIns="0" bIns="0" anchor="ctr">
            <a:noAutofit/>
          </a:bodyPr>
          <a:p>
            <a:pPr indent="0">
              <a:buNone/>
            </a:pPr>
            <a:r>
              <a:rPr b="0" lang="en-GB" sz="1800" spc="-1" strike="noStrike">
                <a:solidFill>
                  <a:srgbClr val="000000"/>
                </a:solidFill>
                <a:latin typeface="Arial"/>
              </a:rPr>
              <a:t>Click to edit the title text format</a:t>
            </a:r>
            <a:endParaRPr b="0" lang="en-GB" sz="1800" spc="-1" strike="noStrike">
              <a:solidFill>
                <a:srgbClr val="000000"/>
              </a:solidFill>
              <a:latin typeface="Arial"/>
            </a:endParaRPr>
          </a:p>
        </p:txBody>
      </p:sp>
      <p:sp>
        <p:nvSpPr>
          <p:cNvPr id="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solidFill>
                  <a:srgbClr val="000000"/>
                </a:solidFill>
                <a:latin typeface="Arial"/>
              </a:rPr>
              <a:t>Click to edit the outline text format</a:t>
            </a:r>
            <a:endParaRPr b="0" lang="en-GB"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latin typeface="Arial"/>
              </a:rPr>
              <a:t>Second Outline Level</a:t>
            </a:r>
            <a:endParaRPr b="0" lang="en-GB"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2400" spc="-1" strike="noStrike">
                <a:solidFill>
                  <a:srgbClr val="000000"/>
                </a:solidFill>
                <a:latin typeface="Arial"/>
              </a:rPr>
              <a:t>Third Outline Level</a:t>
            </a:r>
            <a:endParaRPr b="0" lang="en-GB"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latin typeface="Arial"/>
              </a:rPr>
              <a:t>Fourth Outline Level</a:t>
            </a:r>
            <a:endParaRPr b="0" lang="en-GB"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latin typeface="Arial"/>
              </a:rPr>
              <a:t>Fifth Outline Level</a:t>
            </a:r>
            <a:endParaRPr b="0" lang="en-GB"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latin typeface="Arial"/>
              </a:rPr>
              <a:t>Sixth Outline Level</a:t>
            </a:r>
            <a:endParaRPr b="0" lang="en-GB"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latin typeface="Arial"/>
              </a:rPr>
              <a:t>Seventh Outline Level</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2" name="Text Box 14"/>
          <p:cNvSpPr/>
          <p:nvPr/>
        </p:nvSpPr>
        <p:spPr>
          <a:xfrm>
            <a:off x="762120" y="6248520"/>
            <a:ext cx="60876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487541FF-8DE6-4467-93F5-FCBDE2AF1A79}"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43" name="Picture 15" descr=""/>
          <p:cNvPicPr/>
          <p:nvPr/>
        </p:nvPicPr>
        <p:blipFill>
          <a:blip r:embed="rId2"/>
          <a:stretch/>
        </p:blipFill>
        <p:spPr>
          <a:xfrm>
            <a:off x="539640" y="606600"/>
            <a:ext cx="936000" cy="734400"/>
          </a:xfrm>
          <a:prstGeom prst="rect">
            <a:avLst/>
          </a:prstGeom>
          <a:ln w="0">
            <a:noFill/>
          </a:ln>
        </p:spPr>
      </p:pic>
      <p:sp>
        <p:nvSpPr>
          <p:cNvPr id="44" name="PlaceHolder 1"/>
          <p:cNvSpPr>
            <a:spLocks noGrp="1"/>
          </p:cNvSpPr>
          <p:nvPr>
            <p:ph type="title"/>
          </p:nvPr>
        </p:nvSpPr>
        <p:spPr>
          <a:xfrm>
            <a:off x="1908000" y="380880"/>
            <a:ext cx="6766920" cy="959760"/>
          </a:xfrm>
          <a:prstGeom prst="rect">
            <a:avLst/>
          </a:prstGeom>
          <a:noFill/>
          <a:ln w="0">
            <a:noFill/>
          </a:ln>
        </p:spPr>
        <p:txBody>
          <a:bodyPr numCol="1" spcCol="0" lIns="0" rIns="0" tIns="0" bIns="0" anchor="ctr">
            <a:noAutofit/>
          </a:bodyPr>
          <a:p>
            <a:pPr indent="0">
              <a:buNone/>
            </a:pPr>
            <a:r>
              <a:rPr b="0" lang="en-GB" sz="1800" spc="-1" strike="noStrike">
                <a:solidFill>
                  <a:srgbClr val="000000"/>
                </a:solidFill>
                <a:latin typeface="Arial"/>
              </a:rPr>
              <a:t>Click to edit the title text format</a:t>
            </a:r>
            <a:endParaRPr b="0" lang="en-GB" sz="1800" spc="-1" strike="noStrike">
              <a:solidFill>
                <a:srgbClr val="000000"/>
              </a:solidFill>
              <a:latin typeface="Arial"/>
            </a:endParaRPr>
          </a:p>
        </p:txBody>
      </p:sp>
      <p:sp>
        <p:nvSpPr>
          <p:cNvPr id="45"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solidFill>
                  <a:srgbClr val="000000"/>
                </a:solidFill>
                <a:latin typeface="Arial"/>
              </a:rPr>
              <a:t>Click to edit the outline text format</a:t>
            </a:r>
            <a:endParaRPr b="0" lang="en-GB"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latin typeface="Arial"/>
              </a:rPr>
              <a:t>Second Outline Level</a:t>
            </a:r>
            <a:endParaRPr b="0" lang="en-GB"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2400" spc="-1" strike="noStrike">
                <a:solidFill>
                  <a:srgbClr val="000000"/>
                </a:solidFill>
                <a:latin typeface="Arial"/>
              </a:rPr>
              <a:t>Third Outline Level</a:t>
            </a:r>
            <a:endParaRPr b="0" lang="en-GB"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latin typeface="Arial"/>
              </a:rPr>
              <a:t>Fourth Outline Level</a:t>
            </a:r>
            <a:endParaRPr b="0" lang="en-GB"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latin typeface="Arial"/>
              </a:rPr>
              <a:t>Fifth Outline Level</a:t>
            </a:r>
            <a:endParaRPr b="0" lang="en-GB"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latin typeface="Arial"/>
              </a:rPr>
              <a:t>Sixth Outline Level</a:t>
            </a:r>
            <a:endParaRPr b="0" lang="en-GB"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latin typeface="Arial"/>
              </a:rPr>
              <a:t>Seventh Outline Level</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7" r:id="rId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7" name="Text Box 14"/>
          <p:cNvSpPr/>
          <p:nvPr/>
        </p:nvSpPr>
        <p:spPr>
          <a:xfrm>
            <a:off x="762120" y="6248520"/>
            <a:ext cx="60876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953158C9-DA09-45B7-9855-359645CE502F}"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48" name="Picture 15" descr=""/>
          <p:cNvPicPr/>
          <p:nvPr/>
        </p:nvPicPr>
        <p:blipFill>
          <a:blip r:embed="rId2"/>
          <a:stretch/>
        </p:blipFill>
        <p:spPr>
          <a:xfrm>
            <a:off x="539640" y="606600"/>
            <a:ext cx="936000" cy="7344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69" r:id="rId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9" name="Text Box 14"/>
          <p:cNvSpPr/>
          <p:nvPr/>
        </p:nvSpPr>
        <p:spPr>
          <a:xfrm>
            <a:off x="762120" y="6248520"/>
            <a:ext cx="60876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D8631EA5-039A-42B2-BF6F-E9500F1DAB04}"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50" name="Picture 15" descr=""/>
          <p:cNvPicPr/>
          <p:nvPr/>
        </p:nvPicPr>
        <p:blipFill>
          <a:blip r:embed="rId2"/>
          <a:stretch/>
        </p:blipFill>
        <p:spPr>
          <a:xfrm>
            <a:off x="539640" y="606600"/>
            <a:ext cx="936000" cy="7344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71" r:id="rId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1" name="Text Box 14"/>
          <p:cNvSpPr/>
          <p:nvPr/>
        </p:nvSpPr>
        <p:spPr>
          <a:xfrm>
            <a:off x="762120" y="6248520"/>
            <a:ext cx="60876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75F96CF0-0C43-45DD-B9B2-CC1AF49E529F}"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52" name="Picture 15" descr=""/>
          <p:cNvPicPr/>
          <p:nvPr/>
        </p:nvPicPr>
        <p:blipFill>
          <a:blip r:embed="rId2"/>
          <a:stretch/>
        </p:blipFill>
        <p:spPr>
          <a:xfrm>
            <a:off x="539640" y="606600"/>
            <a:ext cx="936000" cy="7344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73"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6" name="Text Box 14"/>
          <p:cNvSpPr/>
          <p:nvPr/>
        </p:nvSpPr>
        <p:spPr>
          <a:xfrm>
            <a:off x="762120" y="6248520"/>
            <a:ext cx="60876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4785004D-4C3B-4A40-8EAB-9CE431B2F4AE}"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7" name="Picture 15" descr=""/>
          <p:cNvPicPr/>
          <p:nvPr/>
        </p:nvPicPr>
        <p:blipFill>
          <a:blip r:embed="rId2"/>
          <a:stretch/>
        </p:blipFill>
        <p:spPr>
          <a:xfrm>
            <a:off x="539640" y="606600"/>
            <a:ext cx="936000" cy="7344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51"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8" name="Text Box 14"/>
          <p:cNvSpPr/>
          <p:nvPr/>
        </p:nvSpPr>
        <p:spPr>
          <a:xfrm>
            <a:off x="762120" y="6248520"/>
            <a:ext cx="60876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5CC5053B-8F2A-4940-A5D0-207E1F59CF38}"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9" name="Picture 15" descr=""/>
          <p:cNvPicPr/>
          <p:nvPr/>
        </p:nvPicPr>
        <p:blipFill>
          <a:blip r:embed="rId2"/>
          <a:stretch/>
        </p:blipFill>
        <p:spPr>
          <a:xfrm>
            <a:off x="539640" y="606600"/>
            <a:ext cx="936000" cy="7344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53" r:id="rId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0" name="Text Box 14"/>
          <p:cNvSpPr/>
          <p:nvPr/>
        </p:nvSpPr>
        <p:spPr>
          <a:xfrm>
            <a:off x="762120" y="6248520"/>
            <a:ext cx="60876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089F8708-8F1E-405D-90B1-471740396097}"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11" name="Picture 15" descr=""/>
          <p:cNvPicPr/>
          <p:nvPr/>
        </p:nvPicPr>
        <p:blipFill>
          <a:blip r:embed="rId2"/>
          <a:stretch/>
        </p:blipFill>
        <p:spPr>
          <a:xfrm>
            <a:off x="539640" y="606600"/>
            <a:ext cx="936000" cy="734400"/>
          </a:xfrm>
          <a:prstGeom prst="rect">
            <a:avLst/>
          </a:prstGeom>
          <a:ln w="0">
            <a:noFill/>
          </a:ln>
        </p:spPr>
      </p:pic>
      <p:sp>
        <p:nvSpPr>
          <p:cNvPr id="12" name="PlaceHolder 1"/>
          <p:cNvSpPr>
            <a:spLocks noGrp="1"/>
          </p:cNvSpPr>
          <p:nvPr>
            <p:ph type="title"/>
          </p:nvPr>
        </p:nvSpPr>
        <p:spPr>
          <a:xfrm>
            <a:off x="1908000" y="380880"/>
            <a:ext cx="6766920" cy="959760"/>
          </a:xfrm>
          <a:prstGeom prst="rect">
            <a:avLst/>
          </a:prstGeom>
          <a:noFill/>
          <a:ln w="0">
            <a:noFill/>
          </a:ln>
        </p:spPr>
        <p:txBody>
          <a:bodyPr numCol="1" spcCol="0" lIns="0" rIns="0" tIns="0" bIns="0" anchor="ctr">
            <a:noAutofit/>
          </a:bodyPr>
          <a:p>
            <a:pPr indent="0">
              <a:buNone/>
            </a:pPr>
            <a:r>
              <a:rPr b="0" lang="en-GB" sz="1800" spc="-1" strike="noStrike">
                <a:solidFill>
                  <a:srgbClr val="000000"/>
                </a:solidFill>
                <a:latin typeface="Arial"/>
              </a:rPr>
              <a:t>Click to edit the title text format</a:t>
            </a:r>
            <a:endParaRPr b="0" lang="en-GB" sz="1800" spc="-1" strike="noStrike">
              <a:solidFill>
                <a:srgbClr val="000000"/>
              </a:solidFill>
              <a:latin typeface="Arial"/>
            </a:endParaRPr>
          </a:p>
        </p:txBody>
      </p:sp>
      <p:sp>
        <p:nvSpPr>
          <p:cNvPr id="13"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1800" spc="-1" strike="noStrike">
                <a:solidFill>
                  <a:srgbClr val="000000"/>
                </a:solidFill>
                <a:latin typeface="Arial"/>
              </a:rPr>
              <a:t>Click to edit the outline text </a:t>
            </a:r>
            <a:r>
              <a:rPr b="0" lang="en-GB" sz="1800" spc="-1" strike="noStrike">
                <a:solidFill>
                  <a:srgbClr val="000000"/>
                </a:solidFill>
                <a:latin typeface="Arial"/>
              </a:rPr>
              <a:t>format</a:t>
            </a:r>
            <a:endParaRPr b="0" lang="en-GB"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1800" spc="-1" strike="noStrike">
                <a:solidFill>
                  <a:srgbClr val="000000"/>
                </a:solidFill>
                <a:latin typeface="Arial"/>
              </a:rPr>
              <a:t>Second Outline Level</a:t>
            </a:r>
            <a:endParaRPr b="0" lang="en-GB"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1800" spc="-1" strike="noStrike">
                <a:solidFill>
                  <a:srgbClr val="000000"/>
                </a:solidFill>
                <a:latin typeface="Arial"/>
              </a:rPr>
              <a:t>Third Outline Level</a:t>
            </a:r>
            <a:endParaRPr b="0" lang="en-GB"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1800" spc="-1" strike="noStrike">
                <a:solidFill>
                  <a:srgbClr val="000000"/>
                </a:solidFill>
                <a:latin typeface="Arial"/>
              </a:rPr>
              <a:t>Fourth Outline </a:t>
            </a:r>
            <a:r>
              <a:rPr b="0" lang="en-GB" sz="1800" spc="-1" strike="noStrike">
                <a:solidFill>
                  <a:srgbClr val="000000"/>
                </a:solidFill>
                <a:latin typeface="Arial"/>
              </a:rPr>
              <a:t>Level</a:t>
            </a:r>
            <a:endParaRPr b="0" lang="en-GB"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1800" spc="-1" strike="noStrike">
                <a:solidFill>
                  <a:srgbClr val="000000"/>
                </a:solidFill>
                <a:latin typeface="Arial"/>
              </a:rPr>
              <a:t>Fifth Outline </a:t>
            </a:r>
            <a:r>
              <a:rPr b="0" lang="en-GB" sz="1800" spc="-1" strike="noStrike">
                <a:solidFill>
                  <a:srgbClr val="000000"/>
                </a:solidFill>
                <a:latin typeface="Arial"/>
              </a:rPr>
              <a:t>Level</a:t>
            </a:r>
            <a:endParaRPr b="0" lang="en-GB"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1800" spc="-1" strike="noStrike">
                <a:solidFill>
                  <a:srgbClr val="000000"/>
                </a:solidFill>
                <a:latin typeface="Arial"/>
              </a:rPr>
              <a:t>Sixth </a:t>
            </a:r>
            <a:r>
              <a:rPr b="0" lang="en-GB" sz="1800" spc="-1" strike="noStrike">
                <a:solidFill>
                  <a:srgbClr val="000000"/>
                </a:solidFill>
                <a:latin typeface="Arial"/>
              </a:rPr>
              <a:t>Outline </a:t>
            </a:r>
            <a:r>
              <a:rPr b="0" lang="en-GB" sz="1800" spc="-1" strike="noStrike">
                <a:solidFill>
                  <a:srgbClr val="000000"/>
                </a:solidFill>
                <a:latin typeface="Arial"/>
              </a:rPr>
              <a:t>Level</a:t>
            </a:r>
            <a:endParaRPr b="0" lang="en-GB"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1800" spc="-1" strike="noStrike">
                <a:solidFill>
                  <a:srgbClr val="000000"/>
                </a:solidFill>
                <a:latin typeface="Arial"/>
              </a:rPr>
              <a:t>Seve</a:t>
            </a:r>
            <a:r>
              <a:rPr b="0" lang="en-GB" sz="1800" spc="-1" strike="noStrike">
                <a:solidFill>
                  <a:srgbClr val="000000"/>
                </a:solidFill>
                <a:latin typeface="Arial"/>
              </a:rPr>
              <a:t>nth </a:t>
            </a:r>
            <a:r>
              <a:rPr b="0" lang="en-GB" sz="1800" spc="-1" strike="noStrike">
                <a:solidFill>
                  <a:srgbClr val="000000"/>
                </a:solidFill>
                <a:latin typeface="Arial"/>
              </a:rPr>
              <a:t>Outli</a:t>
            </a:r>
            <a:r>
              <a:rPr b="0" lang="en-GB" sz="1800" spc="-1" strike="noStrike">
                <a:solidFill>
                  <a:srgbClr val="000000"/>
                </a:solidFill>
                <a:latin typeface="Arial"/>
              </a:rPr>
              <a:t>ne </a:t>
            </a:r>
            <a:r>
              <a:rPr b="0" lang="en-GB" sz="1800" spc="-1" strike="noStrike">
                <a:solidFill>
                  <a:srgbClr val="000000"/>
                </a:solidFill>
                <a:latin typeface="Arial"/>
              </a:rPr>
              <a:t>Leve</a:t>
            </a:r>
            <a:r>
              <a:rPr b="0" lang="en-GB" sz="1800" spc="-1" strike="noStrike">
                <a:solidFill>
                  <a:srgbClr val="000000"/>
                </a:solidFill>
                <a:latin typeface="Arial"/>
              </a:rPr>
              <a:t>l</a:t>
            </a:r>
            <a:endParaRPr b="0" lang="en-GB"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5"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6" name="Text Box 14"/>
          <p:cNvSpPr/>
          <p:nvPr/>
        </p:nvSpPr>
        <p:spPr>
          <a:xfrm>
            <a:off x="762120" y="6248520"/>
            <a:ext cx="60876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1343CB0C-752D-4122-8537-73F3F08A3B9D}"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17" name="Picture 15" descr=""/>
          <p:cNvPicPr/>
          <p:nvPr/>
        </p:nvPicPr>
        <p:blipFill>
          <a:blip r:embed="rId2"/>
          <a:stretch/>
        </p:blipFill>
        <p:spPr>
          <a:xfrm>
            <a:off x="539640" y="606600"/>
            <a:ext cx="936000" cy="734400"/>
          </a:xfrm>
          <a:prstGeom prst="rect">
            <a:avLst/>
          </a:prstGeom>
          <a:ln w="0">
            <a:noFill/>
          </a:ln>
        </p:spPr>
      </p:pic>
      <p:sp>
        <p:nvSpPr>
          <p:cNvPr id="18" name="PlaceHolder 1"/>
          <p:cNvSpPr>
            <a:spLocks noGrp="1"/>
          </p:cNvSpPr>
          <p:nvPr>
            <p:ph type="title"/>
          </p:nvPr>
        </p:nvSpPr>
        <p:spPr>
          <a:xfrm>
            <a:off x="1908000" y="380880"/>
            <a:ext cx="6766920" cy="959760"/>
          </a:xfrm>
          <a:prstGeom prst="rect">
            <a:avLst/>
          </a:prstGeom>
          <a:noFill/>
          <a:ln w="0">
            <a:noFill/>
          </a:ln>
        </p:spPr>
        <p:txBody>
          <a:bodyPr numCol="1" spcCol="0" lIns="0" rIns="0" tIns="0" bIns="0" anchor="ctr">
            <a:noAutofit/>
          </a:bodyPr>
          <a:p>
            <a:pPr indent="0">
              <a:buNone/>
            </a:pPr>
            <a:r>
              <a:rPr b="0" lang="en-GB" sz="1800" spc="-1" strike="noStrike">
                <a:solidFill>
                  <a:srgbClr val="000000"/>
                </a:solidFill>
                <a:latin typeface="Arial"/>
              </a:rPr>
              <a:t>Click to edit the title text format</a:t>
            </a:r>
            <a:endParaRPr b="0" lang="en-GB" sz="1800" spc="-1" strike="noStrike">
              <a:solidFill>
                <a:srgbClr val="000000"/>
              </a:solidFill>
              <a:latin typeface="Arial"/>
            </a:endParaRPr>
          </a:p>
        </p:txBody>
      </p:sp>
      <p:sp>
        <p:nvSpPr>
          <p:cNvPr id="19" name="PlaceHolder 2"/>
          <p:cNvSpPr>
            <a:spLocks noGrp="1"/>
          </p:cNvSpPr>
          <p:nvPr>
            <p:ph type="body"/>
          </p:nvPr>
        </p:nvSpPr>
        <p:spPr>
          <a:xfrm>
            <a:off x="457200" y="1604520"/>
            <a:ext cx="8228880" cy="397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en-GB" sz="1800" spc="-1" strike="noStrike">
                <a:solidFill>
                  <a:srgbClr val="000000"/>
                </a:solidFill>
                <a:latin typeface="Arial"/>
              </a:rPr>
              <a:t>Click to edit the outline text format</a:t>
            </a:r>
            <a:endParaRPr b="0" lang="en-GB"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1800" spc="-1" strike="noStrike">
                <a:solidFill>
                  <a:srgbClr val="000000"/>
                </a:solidFill>
                <a:latin typeface="Arial"/>
              </a:rPr>
              <a:t>Second Outline Level</a:t>
            </a:r>
            <a:endParaRPr b="0" lang="en-GB"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1800" spc="-1" strike="noStrike">
                <a:solidFill>
                  <a:srgbClr val="000000"/>
                </a:solidFill>
                <a:latin typeface="Arial"/>
              </a:rPr>
              <a:t>Third Outline Level</a:t>
            </a:r>
            <a:endParaRPr b="0" lang="en-GB"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1800" spc="-1" strike="noStrike">
                <a:solidFill>
                  <a:srgbClr val="000000"/>
                </a:solidFill>
                <a:latin typeface="Arial"/>
              </a:rPr>
              <a:t>Fourth Outline Level</a:t>
            </a:r>
            <a:endParaRPr b="0" lang="en-GB"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1800" spc="-1" strike="noStrike">
                <a:solidFill>
                  <a:srgbClr val="000000"/>
                </a:solidFill>
                <a:latin typeface="Arial"/>
              </a:rPr>
              <a:t>Fifth Outline Level</a:t>
            </a:r>
            <a:endParaRPr b="0" lang="en-GB"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1800" spc="-1" strike="noStrike">
                <a:solidFill>
                  <a:srgbClr val="000000"/>
                </a:solidFill>
                <a:latin typeface="Arial"/>
              </a:rPr>
              <a:t>Sixth Outline Level</a:t>
            </a:r>
            <a:endParaRPr b="0" lang="en-GB"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1800" spc="-1" strike="noStrike">
                <a:solidFill>
                  <a:srgbClr val="000000"/>
                </a:solidFill>
                <a:latin typeface="Arial"/>
              </a:rPr>
              <a:t>Seventh Outline Level</a:t>
            </a:r>
            <a:endParaRPr b="0" lang="en-GB" sz="1800" spc="-1" strike="noStrike">
              <a:solidFill>
                <a:srgbClr val="000000"/>
              </a:solidFill>
              <a:latin typeface="Arial"/>
            </a:endParaRPr>
          </a:p>
        </p:txBody>
      </p:sp>
      <p:sp>
        <p:nvSpPr>
          <p:cNvPr id="20" name="PlaceHolder 3"/>
          <p:cNvSpPr>
            <a:spLocks noGrp="1"/>
          </p:cNvSpPr>
          <p:nvPr>
            <p:ph type="body"/>
          </p:nvPr>
        </p:nvSpPr>
        <p:spPr>
          <a:xfrm>
            <a:off x="457200" y="1604520"/>
            <a:ext cx="8228880" cy="397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en-GB" sz="1800" spc="-1" strike="noStrike">
                <a:solidFill>
                  <a:srgbClr val="000000"/>
                </a:solidFill>
                <a:latin typeface="Arial"/>
              </a:rPr>
              <a:t>Click to edit the outline text format</a:t>
            </a:r>
            <a:endParaRPr b="0" lang="en-GB"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1800" spc="-1" strike="noStrike">
                <a:solidFill>
                  <a:srgbClr val="000000"/>
                </a:solidFill>
                <a:latin typeface="Arial"/>
              </a:rPr>
              <a:t>Second Outline Level</a:t>
            </a:r>
            <a:endParaRPr b="0" lang="en-GB"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1800" spc="-1" strike="noStrike">
                <a:solidFill>
                  <a:srgbClr val="000000"/>
                </a:solidFill>
                <a:latin typeface="Arial"/>
              </a:rPr>
              <a:t>Third Outline Level</a:t>
            </a:r>
            <a:endParaRPr b="0" lang="en-GB"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1800" spc="-1" strike="noStrike">
                <a:solidFill>
                  <a:srgbClr val="000000"/>
                </a:solidFill>
                <a:latin typeface="Arial"/>
              </a:rPr>
              <a:t>Fourth Outline Level</a:t>
            </a:r>
            <a:endParaRPr b="0" lang="en-GB"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1800" spc="-1" strike="noStrike">
                <a:solidFill>
                  <a:srgbClr val="000000"/>
                </a:solidFill>
                <a:latin typeface="Arial"/>
              </a:rPr>
              <a:t>Fifth Outline Level</a:t>
            </a:r>
            <a:endParaRPr b="0" lang="en-GB"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1800" spc="-1" strike="noStrike">
                <a:solidFill>
                  <a:srgbClr val="000000"/>
                </a:solidFill>
                <a:latin typeface="Arial"/>
              </a:rPr>
              <a:t>Sixth Outline Level</a:t>
            </a:r>
            <a:endParaRPr b="0" lang="en-GB"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1800" spc="-1" strike="noStrike">
                <a:solidFill>
                  <a:srgbClr val="000000"/>
                </a:solidFill>
                <a:latin typeface="Arial"/>
              </a:rPr>
              <a:t>Seventh Outline Level</a:t>
            </a:r>
            <a:endParaRPr b="0" lang="en-GB"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7" r:id="rId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4" name="Text Box 14"/>
          <p:cNvSpPr/>
          <p:nvPr/>
        </p:nvSpPr>
        <p:spPr>
          <a:xfrm>
            <a:off x="762120" y="6248520"/>
            <a:ext cx="60876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1155A602-1EF4-4536-968C-6DA4832AB297}"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25" name="Picture 15" descr=""/>
          <p:cNvPicPr/>
          <p:nvPr/>
        </p:nvPicPr>
        <p:blipFill>
          <a:blip r:embed="rId2"/>
          <a:stretch/>
        </p:blipFill>
        <p:spPr>
          <a:xfrm>
            <a:off x="539640" y="606600"/>
            <a:ext cx="936000" cy="734400"/>
          </a:xfrm>
          <a:prstGeom prst="rect">
            <a:avLst/>
          </a:prstGeom>
          <a:ln w="0">
            <a:noFill/>
          </a:ln>
        </p:spPr>
      </p:pic>
      <p:sp>
        <p:nvSpPr>
          <p:cNvPr id="26" name="PlaceHolder 1"/>
          <p:cNvSpPr>
            <a:spLocks noGrp="1"/>
          </p:cNvSpPr>
          <p:nvPr>
            <p:ph type="title"/>
          </p:nvPr>
        </p:nvSpPr>
        <p:spPr>
          <a:xfrm>
            <a:off x="1908000" y="380880"/>
            <a:ext cx="6766920" cy="959760"/>
          </a:xfrm>
          <a:prstGeom prst="rect">
            <a:avLst/>
          </a:prstGeom>
          <a:noFill/>
          <a:ln w="0">
            <a:noFill/>
          </a:ln>
        </p:spPr>
        <p:txBody>
          <a:bodyPr numCol="1" spcCol="0" lIns="0" rIns="0" tIns="0" bIns="0" anchor="ctr">
            <a:noAutofit/>
          </a:bodyPr>
          <a:p>
            <a:pPr indent="0">
              <a:buNone/>
            </a:pPr>
            <a:r>
              <a:rPr b="0" lang="en-GB" sz="1800" spc="-1" strike="noStrike">
                <a:solidFill>
                  <a:srgbClr val="000000"/>
                </a:solidFill>
                <a:latin typeface="Arial"/>
              </a:rPr>
              <a:t>Click to edit the title text format</a:t>
            </a:r>
            <a:endParaRPr b="0" lang="en-GB" sz="1800" spc="-1" strike="noStrike">
              <a:solidFill>
                <a:srgbClr val="000000"/>
              </a:solidFill>
              <a:latin typeface="Arial"/>
            </a:endParaRPr>
          </a:p>
        </p:txBody>
      </p:sp>
      <p:sp>
        <p:nvSpPr>
          <p:cNvPr id="27" name="PlaceHolder 2"/>
          <p:cNvSpPr>
            <a:spLocks noGrp="1"/>
          </p:cNvSpPr>
          <p:nvPr>
            <p:ph type="body"/>
          </p:nvPr>
        </p:nvSpPr>
        <p:spPr>
          <a:xfrm>
            <a:off x="457200" y="1604520"/>
            <a:ext cx="8228880" cy="397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en-GB" sz="1800" spc="-1" strike="noStrike">
                <a:solidFill>
                  <a:srgbClr val="000000"/>
                </a:solidFill>
                <a:latin typeface="Arial"/>
              </a:rPr>
              <a:t>Click to edit the outline text format</a:t>
            </a:r>
            <a:endParaRPr b="0" lang="en-GB"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1800" spc="-1" strike="noStrike">
                <a:solidFill>
                  <a:srgbClr val="000000"/>
                </a:solidFill>
                <a:latin typeface="Arial"/>
              </a:rPr>
              <a:t>Second Outline Level</a:t>
            </a:r>
            <a:endParaRPr b="0" lang="en-GB"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1800" spc="-1" strike="noStrike">
                <a:solidFill>
                  <a:srgbClr val="000000"/>
                </a:solidFill>
                <a:latin typeface="Arial"/>
              </a:rPr>
              <a:t>Third Outline Level</a:t>
            </a:r>
            <a:endParaRPr b="0" lang="en-GB"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1800" spc="-1" strike="noStrike">
                <a:solidFill>
                  <a:srgbClr val="000000"/>
                </a:solidFill>
                <a:latin typeface="Arial"/>
              </a:rPr>
              <a:t>Fourth Outline Level</a:t>
            </a:r>
            <a:endParaRPr b="0" lang="en-GB"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1800" spc="-1" strike="noStrike">
                <a:solidFill>
                  <a:srgbClr val="000000"/>
                </a:solidFill>
                <a:latin typeface="Arial"/>
              </a:rPr>
              <a:t>Fifth Outline Level</a:t>
            </a:r>
            <a:endParaRPr b="0" lang="en-GB"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1800" spc="-1" strike="noStrike">
                <a:solidFill>
                  <a:srgbClr val="000000"/>
                </a:solidFill>
                <a:latin typeface="Arial"/>
              </a:rPr>
              <a:t>Sixth Outline Level</a:t>
            </a:r>
            <a:endParaRPr b="0" lang="en-GB"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1800" spc="-1" strike="noStrike">
                <a:solidFill>
                  <a:srgbClr val="000000"/>
                </a:solidFill>
                <a:latin typeface="Arial"/>
              </a:rPr>
              <a:t>Seventh Outline Level</a:t>
            </a:r>
            <a:endParaRPr b="0" lang="en-GB"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9" r:id="rId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0" name="Text Box 14"/>
          <p:cNvSpPr/>
          <p:nvPr/>
        </p:nvSpPr>
        <p:spPr>
          <a:xfrm>
            <a:off x="762120" y="6248520"/>
            <a:ext cx="60876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16481D17-0F3E-4FE1-AD5F-06A47C318712}"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31" name="Picture 15" descr=""/>
          <p:cNvPicPr/>
          <p:nvPr/>
        </p:nvPicPr>
        <p:blipFill>
          <a:blip r:embed="rId2"/>
          <a:stretch/>
        </p:blipFill>
        <p:spPr>
          <a:xfrm>
            <a:off x="539640" y="606600"/>
            <a:ext cx="936000" cy="7344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61" r:id="rId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2" name="Text Box 14"/>
          <p:cNvSpPr/>
          <p:nvPr/>
        </p:nvSpPr>
        <p:spPr>
          <a:xfrm>
            <a:off x="762120" y="6248520"/>
            <a:ext cx="60876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6073CE45-BB0B-4876-900A-0C7B58559EB5}"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33" name="Picture 15" descr=""/>
          <p:cNvPicPr/>
          <p:nvPr/>
        </p:nvPicPr>
        <p:blipFill>
          <a:blip r:embed="rId2"/>
          <a:stretch/>
        </p:blipFill>
        <p:spPr>
          <a:xfrm>
            <a:off x="539640" y="606600"/>
            <a:ext cx="936000" cy="734400"/>
          </a:xfrm>
          <a:prstGeom prst="rect">
            <a:avLst/>
          </a:prstGeom>
          <a:ln w="0">
            <a:noFill/>
          </a:ln>
        </p:spPr>
      </p:pic>
      <p:sp>
        <p:nvSpPr>
          <p:cNvPr id="34" name="PlaceHolder 1"/>
          <p:cNvSpPr>
            <a:spLocks noGrp="1"/>
          </p:cNvSpPr>
          <p:nvPr>
            <p:ph type="title"/>
          </p:nvPr>
        </p:nvSpPr>
        <p:spPr>
          <a:xfrm>
            <a:off x="1908000" y="380880"/>
            <a:ext cx="6766920" cy="959760"/>
          </a:xfrm>
          <a:prstGeom prst="rect">
            <a:avLst/>
          </a:prstGeom>
          <a:noFill/>
          <a:ln w="0">
            <a:noFill/>
          </a:ln>
        </p:spPr>
        <p:txBody>
          <a:bodyPr numCol="1" spcCol="0" lIns="0" rIns="0" tIns="0" bIns="0" anchor="ctr">
            <a:noAutofit/>
          </a:bodyPr>
          <a:p>
            <a:pPr indent="0">
              <a:buNone/>
            </a:pPr>
            <a:r>
              <a:rPr b="0" lang="en-GB" sz="1800" spc="-1" strike="noStrike">
                <a:solidFill>
                  <a:srgbClr val="000000"/>
                </a:solidFill>
                <a:latin typeface="Arial"/>
              </a:rPr>
              <a:t>Click to edit the title text format</a:t>
            </a:r>
            <a:endParaRPr b="0" lang="en-GB" sz="1800" spc="-1" strike="noStrike">
              <a:solidFill>
                <a:srgbClr val="000000"/>
              </a:solidFill>
              <a:latin typeface="Arial"/>
            </a:endParaRPr>
          </a:p>
        </p:txBody>
      </p:sp>
      <p:sp>
        <p:nvSpPr>
          <p:cNvPr id="35" name="PlaceHolder 2"/>
          <p:cNvSpPr>
            <a:spLocks noGrp="1"/>
          </p:cNvSpPr>
          <p:nvPr>
            <p:ph type="body"/>
          </p:nvPr>
        </p:nvSpPr>
        <p:spPr>
          <a:xfrm>
            <a:off x="457200" y="1604520"/>
            <a:ext cx="4015440" cy="397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en-GB" sz="1800" spc="-1" strike="noStrike">
                <a:solidFill>
                  <a:srgbClr val="000000"/>
                </a:solidFill>
                <a:latin typeface="Arial"/>
              </a:rPr>
              <a:t>Click to edit the outline text format</a:t>
            </a:r>
            <a:endParaRPr b="0" lang="en-GB"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1800" spc="-1" strike="noStrike">
                <a:solidFill>
                  <a:srgbClr val="000000"/>
                </a:solidFill>
                <a:latin typeface="Arial"/>
              </a:rPr>
              <a:t>Second Outline Level</a:t>
            </a:r>
            <a:endParaRPr b="0" lang="en-GB"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1800" spc="-1" strike="noStrike">
                <a:solidFill>
                  <a:srgbClr val="000000"/>
                </a:solidFill>
                <a:latin typeface="Arial"/>
              </a:rPr>
              <a:t>Third Outline Level</a:t>
            </a:r>
            <a:endParaRPr b="0" lang="en-GB"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1800" spc="-1" strike="noStrike">
                <a:solidFill>
                  <a:srgbClr val="000000"/>
                </a:solidFill>
                <a:latin typeface="Arial"/>
              </a:rPr>
              <a:t>Fourth Outline Level</a:t>
            </a:r>
            <a:endParaRPr b="0" lang="en-GB"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1800" spc="-1" strike="noStrike">
                <a:solidFill>
                  <a:srgbClr val="000000"/>
                </a:solidFill>
                <a:latin typeface="Arial"/>
              </a:rPr>
              <a:t>Fifth Outline Level</a:t>
            </a:r>
            <a:endParaRPr b="0" lang="en-GB"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1800" spc="-1" strike="noStrike">
                <a:solidFill>
                  <a:srgbClr val="000000"/>
                </a:solidFill>
                <a:latin typeface="Arial"/>
              </a:rPr>
              <a:t>Sixth Outline Level</a:t>
            </a:r>
            <a:endParaRPr b="0" lang="en-GB"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1800" spc="-1" strike="noStrike">
                <a:solidFill>
                  <a:srgbClr val="000000"/>
                </a:solidFill>
                <a:latin typeface="Arial"/>
              </a:rPr>
              <a:t>Seventh Outline Level</a:t>
            </a:r>
            <a:endParaRPr b="0" lang="en-GB" sz="1800" spc="-1" strike="noStrike">
              <a:solidFill>
                <a:srgbClr val="000000"/>
              </a:solidFill>
              <a:latin typeface="Arial"/>
            </a:endParaRPr>
          </a:p>
        </p:txBody>
      </p:sp>
      <p:sp>
        <p:nvSpPr>
          <p:cNvPr id="36" name="PlaceHolder 3"/>
          <p:cNvSpPr>
            <a:spLocks noGrp="1"/>
          </p:cNvSpPr>
          <p:nvPr>
            <p:ph type="body"/>
          </p:nvPr>
        </p:nvSpPr>
        <p:spPr>
          <a:xfrm>
            <a:off x="4674240" y="1604520"/>
            <a:ext cx="4015440" cy="3976920"/>
          </a:xfrm>
          <a:prstGeom prst="rect">
            <a:avLst/>
          </a:prstGeom>
          <a:noFill/>
          <a:ln w="0">
            <a:noFill/>
          </a:ln>
        </p:spPr>
        <p:txBody>
          <a:bodyPr numCol="1" spcCol="0" lIns="0" rIns="0" tIns="0" bIns="0" anchor="t">
            <a:normAutofit/>
          </a:bodyPr>
          <a:p>
            <a:pPr marL="432000" indent="-324000">
              <a:spcBef>
                <a:spcPts val="1417"/>
              </a:spcBef>
              <a:buClr>
                <a:srgbClr val="000000"/>
              </a:buClr>
              <a:buSzPct val="45000"/>
              <a:buFont typeface="Wingdings" charset="2"/>
              <a:buChar char=""/>
            </a:pPr>
            <a:r>
              <a:rPr b="0" lang="en-GB" sz="1800" spc="-1" strike="noStrike">
                <a:solidFill>
                  <a:srgbClr val="000000"/>
                </a:solidFill>
                <a:latin typeface="Arial"/>
              </a:rPr>
              <a:t>Click to edit the outline text format</a:t>
            </a:r>
            <a:endParaRPr b="0" lang="en-GB"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1800" spc="-1" strike="noStrike">
                <a:solidFill>
                  <a:srgbClr val="000000"/>
                </a:solidFill>
                <a:latin typeface="Arial"/>
              </a:rPr>
              <a:t>Second Outline Level</a:t>
            </a:r>
            <a:endParaRPr b="0" lang="en-GB"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1800" spc="-1" strike="noStrike">
                <a:solidFill>
                  <a:srgbClr val="000000"/>
                </a:solidFill>
                <a:latin typeface="Arial"/>
              </a:rPr>
              <a:t>Third Outline Level</a:t>
            </a:r>
            <a:endParaRPr b="0" lang="en-GB"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1800" spc="-1" strike="noStrike">
                <a:solidFill>
                  <a:srgbClr val="000000"/>
                </a:solidFill>
                <a:latin typeface="Arial"/>
              </a:rPr>
              <a:t>Fourth Outline Level</a:t>
            </a:r>
            <a:endParaRPr b="0" lang="en-GB"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1800" spc="-1" strike="noStrike">
                <a:solidFill>
                  <a:srgbClr val="000000"/>
                </a:solidFill>
                <a:latin typeface="Arial"/>
              </a:rPr>
              <a:t>Fifth Outline Level</a:t>
            </a:r>
            <a:endParaRPr b="0" lang="en-GB"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1800" spc="-1" strike="noStrike">
                <a:solidFill>
                  <a:srgbClr val="000000"/>
                </a:solidFill>
                <a:latin typeface="Arial"/>
              </a:rPr>
              <a:t>Sixth Outline Level</a:t>
            </a:r>
            <a:endParaRPr b="0" lang="en-GB"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1800" spc="-1" strike="noStrike">
                <a:solidFill>
                  <a:srgbClr val="000000"/>
                </a:solidFill>
                <a:latin typeface="Arial"/>
              </a:rPr>
              <a:t>Seventh Outline Level</a:t>
            </a:r>
            <a:endParaRPr b="0" lang="en-GB"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3" r:id="rId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0" name="Text Box 14"/>
          <p:cNvSpPr/>
          <p:nvPr/>
        </p:nvSpPr>
        <p:spPr>
          <a:xfrm>
            <a:off x="762120" y="6248520"/>
            <a:ext cx="608760" cy="261720"/>
          </a:xfrm>
          <a:prstGeom prst="rect">
            <a:avLst/>
          </a:prstGeom>
          <a:noFill/>
          <a:ln w="9525">
            <a:noFill/>
          </a:ln>
        </p:spPr>
        <p:style>
          <a:lnRef idx="0"/>
          <a:fillRef idx="0"/>
          <a:effectRef idx="0"/>
          <a:fontRef idx="minor"/>
        </p:style>
        <p:txBody>
          <a:bodyPr lIns="90000" rIns="90000" tIns="45000" bIns="45000" anchor="t">
            <a:spAutoFit/>
          </a:bodyPr>
          <a:p>
            <a:pPr>
              <a:lnSpc>
                <a:spcPct val="100000"/>
              </a:lnSpc>
              <a:spcBef>
                <a:spcPts val="499"/>
              </a:spcBef>
            </a:pPr>
            <a:fld id="{89FC58EF-979B-436E-96FB-5882F549FBE2}" type="slidenum">
              <a:rPr b="0" lang="de-DE" sz="1000" spc="-1" strike="noStrike">
                <a:solidFill>
                  <a:schemeClr val="dk1"/>
                </a:solidFill>
                <a:latin typeface="Book Antiqua"/>
              </a:rPr>
              <a:t>&lt;number&gt;</a:t>
            </a:fld>
            <a:endParaRPr b="0" lang="en-GB" sz="1000" spc="-1" strike="noStrike">
              <a:solidFill>
                <a:srgbClr val="000000"/>
              </a:solidFill>
              <a:latin typeface="Arial"/>
            </a:endParaRPr>
          </a:p>
        </p:txBody>
      </p:sp>
      <p:pic>
        <p:nvPicPr>
          <p:cNvPr id="41" name="Picture 15" descr=""/>
          <p:cNvPicPr/>
          <p:nvPr/>
        </p:nvPicPr>
        <p:blipFill>
          <a:blip r:embed="rId2"/>
          <a:stretch/>
        </p:blipFill>
        <p:spPr>
          <a:xfrm>
            <a:off x="539640" y="606600"/>
            <a:ext cx="936000" cy="7344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65" r:id="rId3"/>
  </p:sldLayoutIdLst>
</p:sldMaster>
</file>

<file path=ppt/slides/_rels/slide1.xml.rels><?xml version="1.0" encoding="UTF-8"?>
<Relationships xmlns="http://schemas.openxmlformats.org/package/2006/relationships"><Relationship Id="rId1" Type="http://schemas.openxmlformats.org/officeDocument/2006/relationships/hyperlink" Target="https://tub-ensys.github.io/" TargetMode="External"/><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14.xml.rels><?xml version="1.0" encoding="UTF-8"?>
<Relationships xmlns="http://schemas.openxmlformats.org/package/2006/relationships"><Relationship Id="rId1" Type="http://schemas.openxmlformats.org/officeDocument/2006/relationships/hyperlink" Target="https://investor-relations.lufthansagroup.com/de/publikationen/finanzberichte.html" TargetMode="External"/><Relationship Id="rId2" Type="http://schemas.openxmlformats.org/officeDocument/2006/relationships/hyperlink" Target="https://investor-relations.lufthansagroup.com/de/publikationen/finanzberichte.html" TargetMode="External"/><Relationship Id="rId3" Type="http://schemas.openxmlformats.org/officeDocument/2006/relationships/image" Target="../media/image5.png"/><Relationship Id="rId4" Type="http://schemas.openxmlformats.org/officeDocument/2006/relationships/slideLayout" Target="../slideLayouts/slideLayout10.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8.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2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6.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9.png"/><Relationship Id="rId3" Type="http://schemas.openxmlformats.org/officeDocument/2006/relationships/slideLayout" Target="../slideLayouts/slideLayout6.xml"/><Relationship Id="rId4"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hyperlink" Target="https://appeconomyinsights.substack.com/" TargetMode="External"/><Relationship Id="rId2" Type="http://schemas.openxmlformats.org/officeDocument/2006/relationships/hyperlink" Target="https://appeconomyinsights.substack.com/" TargetMode="External"/><Relationship Id="rId3" Type="http://schemas.openxmlformats.org/officeDocument/2006/relationships/hyperlink" Target="https://appeconomyinsights.substack.com/" TargetMode="External"/><Relationship Id="rId4" Type="http://schemas.openxmlformats.org/officeDocument/2006/relationships/image" Target="../media/image2.png"/><Relationship Id="rId5" Type="http://schemas.openxmlformats.org/officeDocument/2006/relationships/slideLayout" Target="../slideLayouts/slideLayout10.xml"/>
</Relationships>
</file>

<file path=ppt/slides/_rels/slide3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0.png"/><Relationship Id="rId3" Type="http://schemas.openxmlformats.org/officeDocument/2006/relationships/slideLayout" Target="../slideLayouts/slideLayout6.xml"/><Relationship Id="rId4"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1.png"/><Relationship Id="rId3" Type="http://schemas.openxmlformats.org/officeDocument/2006/relationships/slideLayout" Target="../slideLayouts/slideLayout6.xml"/><Relationship Id="rId4"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6.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6.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image" Target="../media/image14.png"/><Relationship Id="rId3" Type="http://schemas.openxmlformats.org/officeDocument/2006/relationships/slideLayout" Target="../slideLayouts/slideLayout6.xml"/><Relationship Id="rId4"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6.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6.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6.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4.xml.rels><?xml version="1.0" encoding="UTF-8"?>
<Relationships xmlns="http://schemas.openxmlformats.org/package/2006/relationships"><Relationship Id="rId1" Type="http://schemas.openxmlformats.org/officeDocument/2006/relationships/hyperlink" Target="https://www.boerse.de/fundamental-analyse/Tesla-Aktie/US88160R1014" TargetMode="External"/><Relationship Id="rId2" Type="http://schemas.openxmlformats.org/officeDocument/2006/relationships/hyperlink" Target="https://www.boerse.de/fundamental-analyse/Tesla-Aktie/US88160R1014" TargetMode="External"/><Relationship Id="rId3" Type="http://schemas.openxmlformats.org/officeDocument/2006/relationships/image" Target="../media/image3.png"/><Relationship Id="rId4" Type="http://schemas.openxmlformats.org/officeDocument/2006/relationships/slideLayout" Target="../slideLayouts/slideLayout10.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8.xml.rels><?xml version="1.0" encoding="UTF-8"?>
<Relationships xmlns="http://schemas.openxmlformats.org/package/2006/relationships"><Relationship Id="rId1" Type="http://schemas.openxmlformats.org/officeDocument/2006/relationships/hyperlink" Target="https://www.boerse.de/fundamental-analyse/Tesla-Aktie/US88160R1014" TargetMode="External"/><Relationship Id="rId2" Type="http://schemas.openxmlformats.org/officeDocument/2006/relationships/hyperlink" Target="https://www.boerse.de/fundamental-analyse/Tesla-Aktie/US88160R1014" TargetMode="External"/><Relationship Id="rId3" Type="http://schemas.openxmlformats.org/officeDocument/2006/relationships/image" Target="../media/image18.png"/><Relationship Id="rId4" Type="http://schemas.openxmlformats.org/officeDocument/2006/relationships/slideLayout" Target="../slideLayouts/slideLayout10.xml"/>
</Relationships>
</file>

<file path=ppt/slides/_rels/slide49.xml.rels><?xml version="1.0" encoding="UTF-8"?>
<Relationships xmlns="http://schemas.openxmlformats.org/package/2006/relationships"><Relationship Id="rId1" Type="http://schemas.openxmlformats.org/officeDocument/2006/relationships/hyperlink" Target="https://www.boerse.de/fundamental-analyse/Tesla-Aktie/US88160R1014" TargetMode="External"/><Relationship Id="rId2" Type="http://schemas.openxmlformats.org/officeDocument/2006/relationships/hyperlink" Target="https://www.boerse.de/fundamental-analyse/Tesla-Aktie/US88160R1014" TargetMode="External"/><Relationship Id="rId3" Type="http://schemas.openxmlformats.org/officeDocument/2006/relationships/image" Target="../media/image19.png"/><Relationship Id="rId4" Type="http://schemas.openxmlformats.org/officeDocument/2006/relationships/slideLayout" Target="../slideLayouts/slideLayout10.xml"/>
</Relationships>
</file>

<file path=ppt/slides/_rels/slide5.xml.rels><?xml version="1.0" encoding="UTF-8"?>
<Relationships xmlns="http://schemas.openxmlformats.org/package/2006/relationships"><Relationship Id="rId1" Type="http://schemas.openxmlformats.org/officeDocument/2006/relationships/hyperlink" Target="https://www.boerse.de/fundamental-analyse/Tesla-Aktie/US88160R1014" TargetMode="External"/><Relationship Id="rId2" Type="http://schemas.openxmlformats.org/officeDocument/2006/relationships/hyperlink" Target="https://www.boerse.de/fundamental-analyse/Tesla-Aktie/US88160R1014" TargetMode="External"/><Relationship Id="rId3" Type="http://schemas.openxmlformats.org/officeDocument/2006/relationships/image" Target="../media/image4.png"/><Relationship Id="rId4" Type="http://schemas.openxmlformats.org/officeDocument/2006/relationships/slideLayout" Target="../slideLayouts/slideLayout10.xml"/>
</Relationships>
</file>

<file path=ppt/slides/_rels/slide50.xml.rels><?xml version="1.0" encoding="UTF-8"?>
<Relationships xmlns="http://schemas.openxmlformats.org/package/2006/relationships"><Relationship Id="rId1" Type="http://schemas.openxmlformats.org/officeDocument/2006/relationships/hyperlink" Target="https://www.boerse.de/fundamental-analyse/Lufthansa-Aktie/DE0008232125" TargetMode="External"/><Relationship Id="rId2" Type="http://schemas.openxmlformats.org/officeDocument/2006/relationships/hyperlink" Target="https://www.boerse.de/fundamental-analyse/Lufthansa-Aktie/DE0008232125" TargetMode="External"/><Relationship Id="rId3" Type="http://schemas.openxmlformats.org/officeDocument/2006/relationships/image" Target="../media/image20.png"/><Relationship Id="rId4" Type="http://schemas.openxmlformats.org/officeDocument/2006/relationships/slideLayout" Target="../slideLayouts/slideLayout10.xml"/>
</Relationships>
</file>

<file path=ppt/slides/_rels/slide51.xml.rels><?xml version="1.0" encoding="UTF-8"?>
<Relationships xmlns="http://schemas.openxmlformats.org/package/2006/relationships"><Relationship Id="rId1" Type="http://schemas.openxmlformats.org/officeDocument/2006/relationships/hyperlink" Target="https://www.boerse.de/fundamental-analyse/Lufthansa-Aktie/DE0008232125" TargetMode="External"/><Relationship Id="rId2" Type="http://schemas.openxmlformats.org/officeDocument/2006/relationships/hyperlink" Target="https://www.boerse.de/fundamental-analyse/Lufthansa-Aktie/DE0008232125" TargetMode="External"/><Relationship Id="rId3" Type="http://schemas.openxmlformats.org/officeDocument/2006/relationships/image" Target="../media/image21.png"/><Relationship Id="rId4" Type="http://schemas.openxmlformats.org/officeDocument/2006/relationships/slideLayout" Target="../slideLayouts/slideLayout10.xml"/>
</Relationships>
</file>

<file path=ppt/slides/_rels/slide52.xml.rels><?xml version="1.0" encoding="UTF-8"?>
<Relationships xmlns="http://schemas.openxmlformats.org/package/2006/relationships"><Relationship Id="rId1" Type="http://schemas.openxmlformats.org/officeDocument/2006/relationships/hyperlink" Target="https://www.boerse.de/fundamental-analyse/Lufthansa-Aktie/DE0008232125" TargetMode="External"/><Relationship Id="rId2" Type="http://schemas.openxmlformats.org/officeDocument/2006/relationships/hyperlink" Target="https://www.boerse.de/fundamental-analyse/Lufthansa-Aktie/DE0008232125" TargetMode="External"/><Relationship Id="rId3" Type="http://schemas.openxmlformats.org/officeDocument/2006/relationships/image" Target="../media/image22.png"/><Relationship Id="rId4" Type="http://schemas.openxmlformats.org/officeDocument/2006/relationships/slideLayout" Target="../slideLayouts/slideLayout10.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PlaceHolder 1"/>
          <p:cNvSpPr>
            <a:spLocks noGrp="1"/>
          </p:cNvSpPr>
          <p:nvPr>
            <p:ph type="title"/>
          </p:nvPr>
        </p:nvSpPr>
        <p:spPr>
          <a:xfrm>
            <a:off x="1920960" y="1262160"/>
            <a:ext cx="6800040" cy="24933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1" lang="de-DE" sz="2800" spc="-1" strike="noStrike">
                <a:solidFill>
                  <a:schemeClr val="dk2"/>
                </a:solidFill>
                <a:latin typeface="Arial"/>
              </a:rPr>
              <a:t>Wirtschaftliche Grundlagen</a:t>
            </a:r>
            <a:br>
              <a:rPr sz="2800"/>
            </a:br>
            <a:r>
              <a:rPr b="0" lang="de-DE" sz="2400" spc="-1" strike="noStrike">
                <a:solidFill>
                  <a:schemeClr val="dk2"/>
                </a:solidFill>
                <a:latin typeface="Arial"/>
              </a:rPr>
              <a:t>im Sommersemester 2026</a:t>
            </a:r>
            <a:br>
              <a:rPr sz="2400"/>
            </a:br>
            <a:br>
              <a:rPr sz="2400"/>
            </a:br>
            <a:r>
              <a:rPr b="1" lang="de-DE" sz="2400" spc="-1" strike="noStrike">
                <a:solidFill>
                  <a:schemeClr val="dk2"/>
                </a:solidFill>
                <a:latin typeface="Arial"/>
              </a:rPr>
              <a:t>Betriebliches Rechnungswesen</a:t>
            </a:r>
            <a:endParaRPr b="0" lang="en-GB" sz="2400" spc="-1" strike="noStrike">
              <a:solidFill>
                <a:srgbClr val="000000"/>
              </a:solidFill>
              <a:latin typeface="Arial"/>
            </a:endParaRPr>
          </a:p>
        </p:txBody>
      </p:sp>
      <p:sp>
        <p:nvSpPr>
          <p:cNvPr id="60" name="Rectangle 7"/>
          <p:cNvSpPr/>
          <p:nvPr/>
        </p:nvSpPr>
        <p:spPr>
          <a:xfrm>
            <a:off x="863640" y="5060880"/>
            <a:ext cx="5868000" cy="528120"/>
          </a:xfrm>
          <a:prstGeom prst="rect">
            <a:avLst/>
          </a:prstGeom>
          <a:noFill/>
          <a:ln w="0">
            <a:noFill/>
          </a:ln>
        </p:spPr>
        <p:style>
          <a:lnRef idx="0"/>
          <a:fillRef idx="0"/>
          <a:effectRef idx="0"/>
          <a:fontRef idx="minor"/>
        </p:style>
        <p:txBody>
          <a:bodyPr lIns="90000" rIns="90000" tIns="45000" bIns="45000" anchor="t">
            <a:spAutoFit/>
          </a:bodyPr>
          <a:p>
            <a:pPr defTabSz="1047600">
              <a:lnSpc>
                <a:spcPct val="90000"/>
              </a:lnSpc>
            </a:pPr>
            <a:r>
              <a:rPr b="0" lang="de-DE" sz="1600" spc="-1" strike="noStrike">
                <a:solidFill>
                  <a:schemeClr val="dk1">
                    <a:lumMod val="75000"/>
                    <a:lumOff val="25000"/>
                  </a:schemeClr>
                </a:solidFill>
                <a:latin typeface="Arial"/>
              </a:rPr>
              <a:t>Prof. Tom Brown</a:t>
            </a:r>
            <a:endParaRPr b="0" lang="en-GB" sz="1600" spc="-1" strike="noStrike">
              <a:solidFill>
                <a:srgbClr val="000000"/>
              </a:solidFill>
              <a:latin typeface="Arial"/>
            </a:endParaRPr>
          </a:p>
          <a:p>
            <a:pPr defTabSz="1047600">
              <a:lnSpc>
                <a:spcPct val="90000"/>
              </a:lnSpc>
            </a:pPr>
            <a:r>
              <a:rPr b="0" lang="de-DE" sz="1600" spc="-1" strike="noStrike">
                <a:solidFill>
                  <a:schemeClr val="dk1">
                    <a:lumMod val="75000"/>
                    <a:lumOff val="25000"/>
                  </a:schemeClr>
                </a:solidFill>
                <a:latin typeface="Arial"/>
              </a:rPr>
              <a:t>Fachgebiet </a:t>
            </a:r>
            <a:r>
              <a:rPr b="0" lang="de-DE" sz="1600" spc="-1" strike="noStrike" u="sng">
                <a:solidFill>
                  <a:schemeClr val="dk1">
                    <a:lumMod val="75000"/>
                    <a:lumOff val="25000"/>
                  </a:schemeClr>
                </a:solidFill>
                <a:uFillTx/>
                <a:latin typeface="Arial"/>
                <a:hlinkClick r:id="rId1"/>
              </a:rPr>
              <a:t>Digitaler Wandel in Energiesystemen</a:t>
            </a:r>
            <a:r>
              <a:rPr b="0" lang="de-DE" sz="1600" spc="-1" strike="noStrike">
                <a:solidFill>
                  <a:schemeClr val="dk1">
                    <a:lumMod val="75000"/>
                    <a:lumOff val="25000"/>
                  </a:schemeClr>
                </a:solidFill>
                <a:latin typeface="Arial"/>
              </a:rPr>
              <a:t> / TU Berlin</a:t>
            </a:r>
            <a:endParaRPr b="0" lang="en-GB"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1908000" y="380880"/>
            <a:ext cx="6778080" cy="959760"/>
          </a:xfrm>
          <a:prstGeom prst="rect">
            <a:avLst/>
          </a:prstGeom>
          <a:noFill/>
          <a:ln w="0">
            <a:noFill/>
          </a:ln>
        </p:spPr>
        <p:txBody>
          <a:bodyPr numCol="1" spcCol="0" lIns="92160" rIns="92160" tIns="46080" bIns="46080" anchor="b">
            <a:noAutofit/>
          </a:bodyPr>
          <a:p>
            <a:pPr indent="0" algn="r">
              <a:lnSpc>
                <a:spcPct val="90000"/>
              </a:lnSpc>
              <a:buNone/>
              <a:tabLst>
                <a:tab algn="l" pos="0"/>
              </a:tabLst>
            </a:pPr>
            <a:r>
              <a:rPr b="0" lang="de-DE" sz="2400" spc="-1" strike="noStrike">
                <a:solidFill>
                  <a:schemeClr val="dk2"/>
                </a:solidFill>
                <a:latin typeface="Arial"/>
              </a:rPr>
              <a:t>Überblick zum Rechnungswesens - extern</a:t>
            </a:r>
            <a:endParaRPr b="0" lang="en-GB" sz="2400" spc="-1" strike="noStrike">
              <a:solidFill>
                <a:srgbClr val="000000"/>
              </a:solidFill>
              <a:latin typeface="Arial"/>
            </a:endParaRPr>
          </a:p>
        </p:txBody>
      </p:sp>
      <p:sp>
        <p:nvSpPr>
          <p:cNvPr id="122" name="Rectangle 165"/>
          <p:cNvSpPr/>
          <p:nvPr/>
        </p:nvSpPr>
        <p:spPr>
          <a:xfrm>
            <a:off x="0" y="5402160"/>
            <a:ext cx="914328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23" name="Rectangle 3"/>
          <p:cNvSpPr/>
          <p:nvPr/>
        </p:nvSpPr>
        <p:spPr>
          <a:xfrm>
            <a:off x="1547640" y="168444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rgbClr val="c00000"/>
                </a:solidFill>
                <a:latin typeface="Arial"/>
              </a:rPr>
              <a:t>Finanzbuchhaltung</a:t>
            </a: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Rechnet alle Einzahlungen/Auszahlungen, Einnahmen/Ausgaben bzw. Aufwände/Erträge einer vergangenen Abrechnungsperiode zusammen und gibt Auskunft über</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1" lang="de-DE" sz="1800" spc="-1" strike="noStrike">
                <a:solidFill>
                  <a:srgbClr val="c00000"/>
                </a:solidFill>
                <a:latin typeface="Arial"/>
              </a:rPr>
              <a:t>Gesamtvermögen/Schulden</a:t>
            </a:r>
            <a:r>
              <a:rPr b="1" lang="de-DE" sz="1800" spc="-1" strike="noStrike">
                <a:solidFill>
                  <a:schemeClr val="dk1"/>
                </a:solidFill>
                <a:latin typeface="Arial"/>
              </a:rPr>
              <a:t> </a:t>
            </a:r>
            <a:r>
              <a:rPr b="0" lang="de-DE" sz="1800" spc="-1" strike="noStrike">
                <a:solidFill>
                  <a:schemeClr val="dk1"/>
                </a:solidFill>
                <a:latin typeface="Arial"/>
              </a:rPr>
              <a:t>einer Unternehmung zu einem bestimmten Zeitpunkt</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1" lang="de-DE" sz="1800" spc="-1" strike="noStrike">
                <a:solidFill>
                  <a:srgbClr val="c00000"/>
                </a:solidFill>
                <a:latin typeface="Arial"/>
              </a:rPr>
              <a:t>Gewinn-/Verlust </a:t>
            </a:r>
            <a:r>
              <a:rPr b="0" lang="de-DE" sz="1800" spc="-1" strike="noStrike">
                <a:solidFill>
                  <a:schemeClr val="dk1"/>
                </a:solidFill>
                <a:latin typeface="Arial"/>
              </a:rPr>
              <a:t>einer Unternehmung zu einem bestimmten Zeitpunkt</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Finanzbuchhaltung ist rein </a:t>
            </a:r>
            <a:r>
              <a:rPr b="1" lang="de-DE" sz="1800" spc="-1" strike="noStrike">
                <a:solidFill>
                  <a:srgbClr val="c00000"/>
                </a:solidFill>
                <a:latin typeface="Arial"/>
              </a:rPr>
              <a:t>vergangenheitsbezogen</a:t>
            </a:r>
            <a:r>
              <a:rPr b="1" lang="de-DE" sz="1800" spc="-1" strike="noStrike">
                <a:solidFill>
                  <a:schemeClr val="dk1"/>
                </a:solidFill>
                <a:latin typeface="Arial"/>
              </a:rPr>
              <a:t> </a:t>
            </a:r>
            <a:r>
              <a:rPr b="0" lang="de-DE" sz="1800" spc="-1" strike="noStrike">
                <a:solidFill>
                  <a:schemeClr val="dk1"/>
                </a:solidFill>
                <a:latin typeface="Arial"/>
              </a:rPr>
              <a:t>und pagatorisch (mit Zahlungen zusammenhängend).</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Finanzbuchhaltung ist </a:t>
            </a:r>
            <a:r>
              <a:rPr b="1" lang="de-DE" sz="1800" spc="-1" strike="noStrike">
                <a:solidFill>
                  <a:srgbClr val="c00000"/>
                </a:solidFill>
                <a:latin typeface="Arial"/>
              </a:rPr>
              <a:t>externes</a:t>
            </a:r>
            <a:r>
              <a:rPr b="0" lang="de-DE" sz="1800" spc="-1" strike="noStrike">
                <a:solidFill>
                  <a:schemeClr val="dk1"/>
                </a:solidFill>
                <a:latin typeface="Arial"/>
              </a:rPr>
              <a:t> Rechnungswesen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Sie richtet sich an: Finanzamt, Aktionär:innen, Gläubige, Interessierte, Öffentlichkeit</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1908000" y="380880"/>
            <a:ext cx="6778080" cy="959760"/>
          </a:xfrm>
          <a:prstGeom prst="rect">
            <a:avLst/>
          </a:prstGeom>
          <a:noFill/>
          <a:ln w="0">
            <a:noFill/>
          </a:ln>
        </p:spPr>
        <p:txBody>
          <a:bodyPr numCol="1" spcCol="0" lIns="92160" rIns="92160" tIns="46080" bIns="46080" anchor="b">
            <a:noAutofit/>
          </a:bodyPr>
          <a:p>
            <a:pPr indent="0" algn="r">
              <a:lnSpc>
                <a:spcPct val="90000"/>
              </a:lnSpc>
              <a:buNone/>
              <a:tabLst>
                <a:tab algn="l" pos="0"/>
              </a:tabLst>
            </a:pPr>
            <a:r>
              <a:rPr b="0" lang="de-DE" sz="2800" spc="-1" strike="noStrike">
                <a:solidFill>
                  <a:schemeClr val="dk2"/>
                </a:solidFill>
                <a:latin typeface="Arial"/>
              </a:rPr>
              <a:t>Überblick zum Rechnungswesen - intern</a:t>
            </a:r>
            <a:endParaRPr b="0" lang="en-GB" sz="2800" spc="-1" strike="noStrike">
              <a:solidFill>
                <a:srgbClr val="000000"/>
              </a:solidFill>
              <a:latin typeface="Arial"/>
            </a:endParaRPr>
          </a:p>
        </p:txBody>
      </p:sp>
      <p:sp>
        <p:nvSpPr>
          <p:cNvPr id="125" name="Rectangle 165"/>
          <p:cNvSpPr/>
          <p:nvPr/>
        </p:nvSpPr>
        <p:spPr>
          <a:xfrm>
            <a:off x="0" y="5402160"/>
            <a:ext cx="914328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26" name="Rectangle 3"/>
          <p:cNvSpPr/>
          <p:nvPr/>
        </p:nvSpPr>
        <p:spPr>
          <a:xfrm>
            <a:off x="1547640" y="182880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rgbClr val="c00000"/>
                </a:solidFill>
                <a:latin typeface="Arial"/>
              </a:rPr>
              <a:t>Kosten-Leistungsrechnung</a:t>
            </a: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Versucht alle </a:t>
            </a:r>
            <a:r>
              <a:rPr b="1" lang="de-DE" sz="1800" spc="-1" strike="noStrike">
                <a:solidFill>
                  <a:srgbClr val="c00000"/>
                </a:solidFill>
                <a:latin typeface="Arial"/>
              </a:rPr>
              <a:t>Kosten und Leistungen </a:t>
            </a:r>
            <a:r>
              <a:rPr b="0" lang="de-DE" sz="1800" spc="-1" strike="noStrike">
                <a:solidFill>
                  <a:schemeClr val="dk1"/>
                </a:solidFill>
                <a:latin typeface="Arial"/>
              </a:rPr>
              <a:t>einer (auch zukünftigen) Abrechnungsperiode zu erfassen um</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1" lang="de-DE" sz="1800" spc="-1" strike="noStrike">
                <a:solidFill>
                  <a:srgbClr val="c00000"/>
                </a:solidFill>
                <a:latin typeface="Arial"/>
              </a:rPr>
              <a:t>Produktpreise, Aufträge, Kostenvoranschläge </a:t>
            </a:r>
            <a:r>
              <a:rPr b="0" lang="de-DE" sz="1800" spc="-1" strike="noStrike">
                <a:solidFill>
                  <a:schemeClr val="dk1"/>
                </a:solidFill>
                <a:latin typeface="Arial"/>
              </a:rPr>
              <a:t>(vor)kalkulieren zu können</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Kosten-Leistungsrechnung ist tendenziell </a:t>
            </a:r>
            <a:r>
              <a:rPr b="1" lang="de-DE" sz="1800" spc="-1" strike="noStrike">
                <a:solidFill>
                  <a:srgbClr val="c00000"/>
                </a:solidFill>
                <a:latin typeface="Arial"/>
              </a:rPr>
              <a:t>zukunftsbezogen</a:t>
            </a:r>
            <a:br>
              <a:rPr sz="1800"/>
            </a:br>
            <a:r>
              <a:rPr b="0" lang="de-DE" sz="1800" spc="-1" strike="noStrike">
                <a:solidFill>
                  <a:schemeClr val="dk1"/>
                </a:solidFill>
                <a:latin typeface="Arial"/>
              </a:rPr>
              <a:t>und kalkulatorisch (berücksichtigt z.B. Opportunitätskosten).</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Kosten-Leistungsrechnung ist </a:t>
            </a:r>
            <a:r>
              <a:rPr b="1" lang="de-DE" sz="1800" spc="-1" strike="noStrike">
                <a:solidFill>
                  <a:srgbClr val="c00000"/>
                </a:solidFill>
                <a:latin typeface="Arial"/>
              </a:rPr>
              <a:t>internes</a:t>
            </a:r>
            <a:r>
              <a:rPr b="0" lang="de-DE" sz="1800" spc="-1" strike="noStrike">
                <a:solidFill>
                  <a:schemeClr val="dk1"/>
                </a:solidFill>
                <a:latin typeface="Arial"/>
              </a:rPr>
              <a:t> Rechnungswesen</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Sie dient der Steuerung und Kontrolle der betrieblichen Prozesse</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1547640" y="380880"/>
            <a:ext cx="7138440" cy="959760"/>
          </a:xfrm>
          <a:prstGeom prst="rect">
            <a:avLst/>
          </a:prstGeom>
          <a:noFill/>
          <a:ln w="0">
            <a:noFill/>
          </a:ln>
        </p:spPr>
        <p:txBody>
          <a:bodyPr numCol="1" spcCol="0" lIns="92160" rIns="92160" tIns="46080" bIns="46080" anchor="b">
            <a:noAutofit/>
          </a:bodyPr>
          <a:p>
            <a:pPr indent="0" algn="r">
              <a:lnSpc>
                <a:spcPct val="90000"/>
              </a:lnSpc>
              <a:buNone/>
              <a:tabLst>
                <a:tab algn="l" pos="0"/>
              </a:tabLst>
            </a:pPr>
            <a:r>
              <a:rPr b="0" lang="de-DE" sz="2800" spc="-1" strike="noStrike">
                <a:solidFill>
                  <a:schemeClr val="dk2"/>
                </a:solidFill>
                <a:latin typeface="Arial"/>
              </a:rPr>
              <a:t>Rechtliche Grundlagen der Finanzbuchhaltung </a:t>
            </a:r>
            <a:endParaRPr b="0" lang="en-GB" sz="2800" spc="-1" strike="noStrike">
              <a:solidFill>
                <a:srgbClr val="000000"/>
              </a:solidFill>
              <a:latin typeface="Arial"/>
            </a:endParaRPr>
          </a:p>
        </p:txBody>
      </p:sp>
      <p:sp>
        <p:nvSpPr>
          <p:cNvPr id="128" name="Rectangle 165"/>
          <p:cNvSpPr/>
          <p:nvPr/>
        </p:nvSpPr>
        <p:spPr>
          <a:xfrm>
            <a:off x="0" y="5402160"/>
            <a:ext cx="914328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29" name="Rectangle 3"/>
          <p:cNvSpPr/>
          <p:nvPr/>
        </p:nvSpPr>
        <p:spPr>
          <a:xfrm>
            <a:off x="1547640" y="146844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Rechtliche Grundlagen sind verankert in:</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Handelsgesetzbuch (HGB)</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Steuerrecht</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Grundsätze ordnungsgemäßer Buchführung Internationale</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Rechnungslegungsstandards (international gültig)</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Die allgemeine Buchführungspflicht als wichtigste Vorschrift unter § 238 HGB lautet: </a:t>
            </a: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(2) ...  </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1547640" y="380880"/>
            <a:ext cx="7138440" cy="959760"/>
          </a:xfrm>
          <a:prstGeom prst="rect">
            <a:avLst/>
          </a:prstGeom>
          <a:noFill/>
          <a:ln w="0">
            <a:noFill/>
          </a:ln>
        </p:spPr>
        <p:txBody>
          <a:bodyPr numCol="1" spcCol="0" lIns="92160" rIns="92160" tIns="46080" bIns="46080" anchor="b">
            <a:noAutofit/>
          </a:bodyPr>
          <a:p>
            <a:pPr indent="0" algn="r">
              <a:lnSpc>
                <a:spcPct val="90000"/>
              </a:lnSpc>
              <a:buNone/>
              <a:tabLst>
                <a:tab algn="l" pos="0"/>
              </a:tabLst>
            </a:pPr>
            <a:r>
              <a:rPr b="0" lang="de-DE" sz="2800" spc="-1" strike="noStrike">
                <a:solidFill>
                  <a:schemeClr val="dk2"/>
                </a:solidFill>
                <a:latin typeface="Arial"/>
              </a:rPr>
              <a:t>Jahresabschluss</a:t>
            </a:r>
            <a:endParaRPr b="0" lang="en-GB" sz="2800" spc="-1" strike="noStrike">
              <a:solidFill>
                <a:srgbClr val="000000"/>
              </a:solidFill>
              <a:latin typeface="Arial"/>
            </a:endParaRPr>
          </a:p>
        </p:txBody>
      </p:sp>
      <p:sp>
        <p:nvSpPr>
          <p:cNvPr id="131" name="Rectangle 165"/>
          <p:cNvSpPr/>
          <p:nvPr/>
        </p:nvSpPr>
        <p:spPr>
          <a:xfrm>
            <a:off x="0" y="5402160"/>
            <a:ext cx="914328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32" name="Rectangle 3"/>
          <p:cNvSpPr/>
          <p:nvPr/>
        </p:nvSpPr>
        <p:spPr>
          <a:xfrm>
            <a:off x="1547640" y="1468440"/>
            <a:ext cx="6933600" cy="4407840"/>
          </a:xfrm>
          <a:prstGeom prst="rect">
            <a:avLst/>
          </a:prstGeom>
          <a:noFill/>
          <a:ln w="0">
            <a:noFill/>
          </a:ln>
        </p:spPr>
        <p:style>
          <a:lnRef idx="0"/>
          <a:fillRef idx="0"/>
          <a:effectRef idx="0"/>
          <a:fontRef idx="minor"/>
        </p:style>
        <p:txBody>
          <a:bodyPr lIns="90000" rIns="90000" tIns="45000" bIns="45000" anchor="t">
            <a:noAutofit/>
          </a:bodyPr>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Besteht aus </a:t>
            </a:r>
            <a:r>
              <a:rPr b="1" lang="de-DE" sz="1800" spc="-1" strike="noStrike">
                <a:solidFill>
                  <a:schemeClr val="dk1"/>
                </a:solidFill>
                <a:latin typeface="Arial"/>
              </a:rPr>
              <a:t>Bilanz</a:t>
            </a:r>
            <a:r>
              <a:rPr b="0" lang="de-DE" sz="1800" spc="-1" strike="noStrike">
                <a:solidFill>
                  <a:schemeClr val="dk1"/>
                </a:solidFill>
                <a:latin typeface="Arial"/>
              </a:rPr>
              <a:t>, Gewinn- und Verlustrechnung (</a:t>
            </a:r>
            <a:r>
              <a:rPr b="1" lang="de-DE" sz="1800" spc="-1" strike="noStrike">
                <a:solidFill>
                  <a:schemeClr val="dk1"/>
                </a:solidFill>
                <a:latin typeface="Arial"/>
              </a:rPr>
              <a:t>GuV</a:t>
            </a:r>
            <a:r>
              <a:rPr b="0" lang="de-DE" sz="1800" spc="-1" strike="noStrike">
                <a:solidFill>
                  <a:schemeClr val="dk1"/>
                </a:solidFill>
                <a:latin typeface="Arial"/>
              </a:rPr>
              <a:t>), Anhang und Jahresbericht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Wichtiger Bestandteil des Informationssystems des Unternehmens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Wertmäßige Erfassung, Aufbereitung, Auswertung ökonomisch relevanter Vorgänge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Information in zweckdienlicher Form für Entscheidungsträger und Gläubiger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1" lang="de-DE" sz="1800" spc="-1" strike="noStrike">
                <a:solidFill>
                  <a:schemeClr val="dk1"/>
                </a:solidFill>
                <a:latin typeface="Arial"/>
              </a:rPr>
              <a:t>Bestandsgröße</a:t>
            </a:r>
            <a:r>
              <a:rPr b="0" lang="de-DE" sz="1800" spc="-1" strike="noStrike">
                <a:solidFill>
                  <a:schemeClr val="dk1"/>
                </a:solidFill>
                <a:latin typeface="Arial"/>
              </a:rPr>
              <a:t>: in Geldeinheiten gemessene zeitpunktbezogene Größe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1" lang="de-DE" sz="1800" spc="-1" strike="noStrike">
                <a:solidFill>
                  <a:schemeClr val="dk1"/>
                </a:solidFill>
                <a:latin typeface="Arial"/>
              </a:rPr>
              <a:t>Stromgröße</a:t>
            </a:r>
            <a:r>
              <a:rPr b="0" lang="de-DE" sz="1800" spc="-1" strike="noStrike">
                <a:solidFill>
                  <a:schemeClr val="dk1"/>
                </a:solidFill>
                <a:latin typeface="Arial"/>
              </a:rPr>
              <a:t>: in Geldeinheiten gemessene zeitraumbezogene Größe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1" lang="de-DE" sz="1800" spc="-1" strike="noStrike">
                <a:solidFill>
                  <a:schemeClr val="dk1"/>
                </a:solidFill>
                <a:latin typeface="Arial"/>
              </a:rPr>
              <a:t>Bilanz</a:t>
            </a:r>
            <a:r>
              <a:rPr b="0" lang="de-DE" sz="1800" spc="-1" strike="noStrike">
                <a:solidFill>
                  <a:schemeClr val="dk1"/>
                </a:solidFill>
                <a:latin typeface="Arial"/>
              </a:rPr>
              <a:t>: Gegenüberstellung der Reinvermögensbestände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1" lang="de-DE" sz="1800" spc="-1" strike="noStrike">
                <a:solidFill>
                  <a:schemeClr val="dk1"/>
                </a:solidFill>
                <a:latin typeface="Arial"/>
              </a:rPr>
              <a:t>Gewinn- und Verlustrechnung</a:t>
            </a:r>
            <a:r>
              <a:rPr b="0" lang="de-DE" sz="1800" spc="-1" strike="noStrike">
                <a:solidFill>
                  <a:schemeClr val="dk1"/>
                </a:solidFill>
                <a:latin typeface="Arial"/>
              </a:rPr>
              <a:t>: Saldierung von Aufwendungen und Erträgen der entsprechenden Abrechnungsperiode </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1547640" y="380880"/>
            <a:ext cx="7138440" cy="959760"/>
          </a:xfrm>
          <a:prstGeom prst="rect">
            <a:avLst/>
          </a:prstGeom>
          <a:noFill/>
          <a:ln w="0">
            <a:noFill/>
          </a:ln>
        </p:spPr>
        <p:txBody>
          <a:bodyPr numCol="1" spcCol="0" lIns="92160" rIns="92160" tIns="46080" bIns="46080" anchor="b">
            <a:noAutofit/>
          </a:bodyPr>
          <a:p>
            <a:pPr indent="0" algn="r">
              <a:lnSpc>
                <a:spcPct val="90000"/>
              </a:lnSpc>
              <a:buNone/>
              <a:tabLst>
                <a:tab algn="l" pos="0"/>
              </a:tabLst>
            </a:pPr>
            <a:r>
              <a:rPr b="0" lang="de-DE" sz="2800" spc="-1" strike="noStrike">
                <a:solidFill>
                  <a:schemeClr val="dk2"/>
                </a:solidFill>
                <a:latin typeface="Arial"/>
              </a:rPr>
              <a:t>Beispiel: Lufthansa 2021</a:t>
            </a:r>
            <a:endParaRPr b="0" lang="en-GB" sz="2800" spc="-1" strike="noStrike">
              <a:solidFill>
                <a:srgbClr val="000000"/>
              </a:solidFill>
              <a:latin typeface="Arial"/>
            </a:endParaRPr>
          </a:p>
        </p:txBody>
      </p:sp>
      <p:sp>
        <p:nvSpPr>
          <p:cNvPr id="134" name="Rectangle 165"/>
          <p:cNvSpPr/>
          <p:nvPr/>
        </p:nvSpPr>
        <p:spPr>
          <a:xfrm>
            <a:off x="0" y="5402160"/>
            <a:ext cx="914328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35" name="Rectangle 3"/>
          <p:cNvSpPr/>
          <p:nvPr/>
        </p:nvSpPr>
        <p:spPr>
          <a:xfrm>
            <a:off x="1547640" y="1468440"/>
            <a:ext cx="6933600" cy="735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Geschäftsbericht 2021: </a:t>
            </a:r>
            <a:r>
              <a:rPr b="0" lang="de-DE" sz="1800" spc="-1" strike="noStrike" u="sng">
                <a:solidFill>
                  <a:schemeClr val="dk1"/>
                </a:solidFill>
                <a:uFillTx/>
                <a:latin typeface="Arial"/>
                <a:hlinkClick r:id="rId1"/>
              </a:rPr>
              <a:t>https://</a:t>
            </a:r>
            <a:r>
              <a:rPr b="0" lang="de-DE" sz="1800" spc="-1" strike="noStrike" u="sng">
                <a:solidFill>
                  <a:schemeClr val="dk1"/>
                </a:solidFill>
                <a:uFillTx/>
                <a:latin typeface="Arial"/>
                <a:hlinkClick r:id="rId2"/>
              </a:rPr>
              <a:t>investor-relations.lufthansagroup.com/de/publikationen/finanzberichte.html</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p:txBody>
      </p:sp>
      <p:pic>
        <p:nvPicPr>
          <p:cNvPr id="136" name="Picture 2" descr=""/>
          <p:cNvPicPr/>
          <p:nvPr/>
        </p:nvPicPr>
        <p:blipFill>
          <a:blip r:embed="rId3"/>
          <a:stretch/>
        </p:blipFill>
        <p:spPr>
          <a:xfrm>
            <a:off x="611640" y="2300400"/>
            <a:ext cx="8243640" cy="38887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1547640" y="380880"/>
            <a:ext cx="7138440" cy="959760"/>
          </a:xfrm>
          <a:prstGeom prst="rect">
            <a:avLst/>
          </a:prstGeom>
          <a:noFill/>
          <a:ln w="0">
            <a:noFill/>
          </a:ln>
        </p:spPr>
        <p:txBody>
          <a:bodyPr numCol="1" spcCol="0" lIns="92160" rIns="92160" tIns="46080" bIns="46080" anchor="b">
            <a:noAutofit/>
          </a:bodyPr>
          <a:p>
            <a:pPr indent="0" algn="r">
              <a:lnSpc>
                <a:spcPct val="90000"/>
              </a:lnSpc>
              <a:buNone/>
              <a:tabLst>
                <a:tab algn="l" pos="0"/>
              </a:tabLst>
            </a:pPr>
            <a:r>
              <a:rPr b="0" lang="de-DE" sz="2800" spc="-1" strike="noStrike">
                <a:solidFill>
                  <a:schemeClr val="dk2"/>
                </a:solidFill>
                <a:latin typeface="Arial"/>
              </a:rPr>
              <a:t>Zur Vorgeschichte einer Bilanz</a:t>
            </a:r>
            <a:endParaRPr b="0" lang="en-GB" sz="2800" spc="-1" strike="noStrike">
              <a:solidFill>
                <a:srgbClr val="000000"/>
              </a:solidFill>
              <a:latin typeface="Arial"/>
            </a:endParaRPr>
          </a:p>
        </p:txBody>
      </p:sp>
      <p:sp>
        <p:nvSpPr>
          <p:cNvPr id="138" name="Rectangle 165"/>
          <p:cNvSpPr/>
          <p:nvPr/>
        </p:nvSpPr>
        <p:spPr>
          <a:xfrm>
            <a:off x="0" y="5402160"/>
            <a:ext cx="914328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39" name="Rectangle 3"/>
          <p:cNvSpPr/>
          <p:nvPr/>
        </p:nvSpPr>
        <p:spPr>
          <a:xfrm>
            <a:off x="1547640" y="162864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Über die Inventur zur Bilanz</a:t>
            </a:r>
            <a:endParaRPr b="0" lang="en-GB" sz="1800" spc="-1" strike="noStrike">
              <a:solidFill>
                <a:srgbClr val="000000"/>
              </a:solidFill>
              <a:latin typeface="Arial"/>
            </a:endParaRPr>
          </a:p>
          <a:p>
            <a:pPr>
              <a:lnSpc>
                <a:spcPct val="100000"/>
              </a:lnSpc>
              <a:tabLst>
                <a:tab algn="l" pos="0"/>
              </a:tabLst>
            </a:pPr>
            <a:endParaRPr b="0" lang="en-GB" sz="1800" spc="-1" strike="noStrike">
              <a:solidFill>
                <a:srgbClr val="000000"/>
              </a:solidFill>
              <a:latin typeface="Arial"/>
            </a:endParaRPr>
          </a:p>
          <a:p>
            <a:pPr>
              <a:lnSpc>
                <a:spcPct val="100000"/>
              </a:lnSpc>
              <a:tabLst>
                <a:tab algn="l" pos="0"/>
              </a:tabLst>
            </a:pPr>
            <a:r>
              <a:rPr b="1" lang="de-DE" sz="1800" spc="-1" strike="noStrike">
                <a:solidFill>
                  <a:srgbClr val="c00000"/>
                </a:solidFill>
                <a:latin typeface="Arial"/>
              </a:rPr>
              <a:t>Inventur</a:t>
            </a:r>
            <a:r>
              <a:rPr b="0" lang="de-DE" sz="1800" spc="-1" strike="noStrike">
                <a:solidFill>
                  <a:schemeClr val="dk1"/>
                </a:solidFill>
                <a:latin typeface="Arial"/>
              </a:rPr>
              <a:t> ist die mengen- und wertmäßige Bestandsaufnahme </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0" lang="de-DE" sz="1800" spc="-1" strike="noStrike">
                <a:solidFill>
                  <a:schemeClr val="dk1"/>
                </a:solidFill>
                <a:latin typeface="Arial"/>
              </a:rPr>
              <a:t>aller Vermögensgegenstände und </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0" lang="de-DE" sz="1800" spc="-1" strike="noStrike">
                <a:solidFill>
                  <a:schemeClr val="dk1"/>
                </a:solidFill>
                <a:latin typeface="Arial"/>
              </a:rPr>
              <a:t>Schulden eines Unternehmens </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0" lang="de-DE" sz="1800" spc="-1" strike="noStrike">
                <a:solidFill>
                  <a:schemeClr val="dk1"/>
                </a:solidFill>
                <a:latin typeface="Arial"/>
              </a:rPr>
              <a:t>zu einem bestimmten Zeitpunkt durch Zählen, Wiegen usw. </a:t>
            </a:r>
            <a:endParaRPr b="0" lang="en-GB" sz="1800" spc="-1" strike="noStrike">
              <a:solidFill>
                <a:srgbClr val="000000"/>
              </a:solidFill>
              <a:latin typeface="Arial"/>
            </a:endParaRPr>
          </a:p>
          <a:p>
            <a:pPr>
              <a:lnSpc>
                <a:spcPct val="100000"/>
              </a:lnSpc>
              <a:tabLst>
                <a:tab algn="l" pos="0"/>
              </a:tabLst>
            </a:pPr>
            <a:endParaRPr b="0" lang="en-GB" sz="1800" spc="-1" strike="noStrike">
              <a:solidFill>
                <a:srgbClr val="000000"/>
              </a:solidFill>
              <a:latin typeface="Arial"/>
            </a:endParaRPr>
          </a:p>
          <a:p>
            <a:pPr>
              <a:lnSpc>
                <a:spcPct val="100000"/>
              </a:lnSpc>
              <a:tabLst>
                <a:tab algn="l" pos="0"/>
              </a:tabLst>
            </a:pPr>
            <a:r>
              <a:rPr b="0" lang="de-DE" sz="1800" spc="-1" strike="noStrike">
                <a:solidFill>
                  <a:schemeClr val="dk1"/>
                </a:solidFill>
                <a:latin typeface="Arial"/>
              </a:rPr>
              <a:t>Varianten: Stichtagsinventur, zeitlich verlegte Inventur, Permanente Inventur </a:t>
            </a:r>
            <a:endParaRPr b="0" lang="en-GB" sz="1800" spc="-1" strike="noStrike">
              <a:solidFill>
                <a:srgbClr val="000000"/>
              </a:solidFill>
              <a:latin typeface="Arial"/>
            </a:endParaRPr>
          </a:p>
          <a:p>
            <a:pPr>
              <a:lnSpc>
                <a:spcPct val="100000"/>
              </a:lnSpc>
              <a:tabLst>
                <a:tab algn="l" pos="0"/>
              </a:tabLst>
            </a:pPr>
            <a:br>
              <a:rPr sz="1800"/>
            </a:br>
            <a:r>
              <a:rPr b="0" lang="de-DE" sz="1800" spc="-1" strike="noStrike">
                <a:solidFill>
                  <a:schemeClr val="dk1"/>
                </a:solidFill>
                <a:latin typeface="Arial"/>
              </a:rPr>
              <a:t>Zsfg: Zunächst müssen die Vermögensgegenstände/ Schulden erfasst werden </a:t>
            </a:r>
            <a:endParaRPr b="0" lang="en-GB" sz="1800" spc="-1" strike="noStrike">
              <a:solidFill>
                <a:srgbClr val="000000"/>
              </a:solidFill>
              <a:latin typeface="Arial"/>
            </a:endParaRPr>
          </a:p>
          <a:p>
            <a:pPr>
              <a:lnSpc>
                <a:spcPct val="100000"/>
              </a:lnSpc>
              <a:tabLst>
                <a:tab algn="l" pos="0"/>
              </a:tabLst>
            </a:pP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1547640" y="380880"/>
            <a:ext cx="7138440" cy="959760"/>
          </a:xfrm>
          <a:prstGeom prst="rect">
            <a:avLst/>
          </a:prstGeom>
          <a:noFill/>
          <a:ln w="0">
            <a:noFill/>
          </a:ln>
        </p:spPr>
        <p:txBody>
          <a:bodyPr numCol="1" spcCol="0" lIns="92160" rIns="92160" tIns="46080" bIns="46080" anchor="b">
            <a:noAutofit/>
          </a:bodyPr>
          <a:p>
            <a:pPr indent="0" algn="r">
              <a:lnSpc>
                <a:spcPct val="90000"/>
              </a:lnSpc>
              <a:buNone/>
              <a:tabLst>
                <a:tab algn="l" pos="0"/>
              </a:tabLst>
            </a:pPr>
            <a:r>
              <a:rPr b="0" lang="de-DE" sz="2800" spc="-1" strike="noStrike">
                <a:solidFill>
                  <a:schemeClr val="dk2"/>
                </a:solidFill>
                <a:latin typeface="Arial"/>
              </a:rPr>
              <a:t>Zur Vorgeschichte einer Bilanz</a:t>
            </a:r>
            <a:endParaRPr b="0" lang="en-GB" sz="2800" spc="-1" strike="noStrike">
              <a:solidFill>
                <a:srgbClr val="000000"/>
              </a:solidFill>
              <a:latin typeface="Arial"/>
            </a:endParaRPr>
          </a:p>
        </p:txBody>
      </p:sp>
      <p:sp>
        <p:nvSpPr>
          <p:cNvPr id="141" name="Rectangle 165"/>
          <p:cNvSpPr/>
          <p:nvPr/>
        </p:nvSpPr>
        <p:spPr>
          <a:xfrm>
            <a:off x="0" y="5402160"/>
            <a:ext cx="914328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42" name="Rectangle 3"/>
          <p:cNvSpPr/>
          <p:nvPr/>
        </p:nvSpPr>
        <p:spPr>
          <a:xfrm>
            <a:off x="1547640" y="1614600"/>
            <a:ext cx="6933600" cy="4910040"/>
          </a:xfrm>
          <a:prstGeom prst="rect">
            <a:avLst/>
          </a:prstGeom>
          <a:noFill/>
          <a:ln w="0">
            <a:noFill/>
          </a:ln>
        </p:spPr>
        <p:style>
          <a:lnRef idx="0"/>
          <a:fillRef idx="0"/>
          <a:effectRef idx="0"/>
          <a:fontRef idx="minor"/>
        </p:style>
        <p:txBody>
          <a:bodyPr lIns="90000" rIns="90000" tIns="45000" bIns="45000" anchor="t">
            <a:noAutofit/>
          </a:bodyPr>
          <a:p>
            <a:pPr>
              <a:lnSpc>
                <a:spcPct val="100000"/>
              </a:lnSpc>
              <a:tabLst>
                <a:tab algn="l" pos="0"/>
              </a:tabLst>
            </a:pPr>
            <a:r>
              <a:rPr b="0" lang="de-DE" sz="1800" spc="-1" strike="noStrike">
                <a:solidFill>
                  <a:schemeClr val="dk1"/>
                </a:solidFill>
                <a:latin typeface="Arial"/>
              </a:rPr>
              <a:t>Inventar ist eine Gegenüberstellung von </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0" lang="de-DE" sz="1800" spc="-1" strike="noStrike">
                <a:solidFill>
                  <a:schemeClr val="dk1"/>
                </a:solidFill>
                <a:latin typeface="Arial"/>
              </a:rPr>
              <a:t>Vermögensgegenständen und </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0" lang="de-DE" sz="1800" spc="-1" strike="noStrike">
                <a:solidFill>
                  <a:schemeClr val="dk1"/>
                </a:solidFill>
                <a:latin typeface="Arial"/>
              </a:rPr>
              <a:t>Schulden zur Ermittlung des Reinvermögens </a:t>
            </a:r>
            <a:endParaRPr b="0" lang="en-GB" sz="1800" spc="-1" strike="noStrike">
              <a:solidFill>
                <a:srgbClr val="000000"/>
              </a:solidFill>
              <a:latin typeface="Arial"/>
            </a:endParaRPr>
          </a:p>
          <a:p>
            <a:pPr>
              <a:lnSpc>
                <a:spcPct val="100000"/>
              </a:lnSpc>
              <a:tabLst>
                <a:tab algn="l" pos="0"/>
              </a:tabLst>
            </a:pPr>
            <a:endParaRPr b="0" lang="en-GB" sz="1800" spc="-1" strike="noStrike">
              <a:solidFill>
                <a:srgbClr val="000000"/>
              </a:solidFill>
              <a:latin typeface="Arial"/>
            </a:endParaRPr>
          </a:p>
          <a:p>
            <a:pPr>
              <a:lnSpc>
                <a:spcPct val="100000"/>
              </a:lnSpc>
              <a:tabLst>
                <a:tab algn="l" pos="0"/>
              </a:tabLst>
            </a:pPr>
            <a:r>
              <a:rPr b="0" lang="de-DE" sz="1800" spc="-1" strike="noStrike">
                <a:solidFill>
                  <a:schemeClr val="dk1"/>
                </a:solidFill>
                <a:latin typeface="Arial"/>
              </a:rPr>
              <a:t>Bestandteile des Inventarverzeichnisses und der Ermittlung des Reinvermögens sind:</a:t>
            </a:r>
            <a:endParaRPr b="0" lang="en-GB" sz="1800" spc="-1" strike="noStrike">
              <a:solidFill>
                <a:srgbClr val="000000"/>
              </a:solidFill>
              <a:latin typeface="Arial"/>
            </a:endParaRPr>
          </a:p>
          <a:p>
            <a:pPr marL="343080" indent="-343080">
              <a:lnSpc>
                <a:spcPct val="100000"/>
              </a:lnSpc>
              <a:buClr>
                <a:srgbClr val="c00000"/>
              </a:buClr>
              <a:buFont typeface="Symbol" charset="2"/>
              <a:buChar char=""/>
              <a:tabLst>
                <a:tab algn="l" pos="0"/>
              </a:tabLst>
            </a:pPr>
            <a:r>
              <a:rPr b="1" lang="de-DE" sz="1800" spc="-1" strike="noStrike">
                <a:solidFill>
                  <a:srgbClr val="c00000"/>
                </a:solidFill>
                <a:latin typeface="Arial"/>
              </a:rPr>
              <a:t>Anlagevermögen</a:t>
            </a:r>
            <a:r>
              <a:rPr b="1" lang="de-DE" sz="1800" spc="-1" strike="noStrike">
                <a:solidFill>
                  <a:schemeClr val="dk1"/>
                </a:solidFill>
                <a:latin typeface="Arial"/>
              </a:rPr>
              <a:t> </a:t>
            </a:r>
            <a:r>
              <a:rPr b="0" lang="de-DE" sz="1800" spc="-1" strike="noStrike">
                <a:solidFill>
                  <a:schemeClr val="dk1"/>
                </a:solidFill>
                <a:latin typeface="Arial"/>
              </a:rPr>
              <a:t>(Grundstücke und Gebäude, Maschinen, Geschäftsausstattung, Fuhrpark etc.)</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0" lang="de-DE" sz="1800" spc="-1" strike="noStrike">
                <a:solidFill>
                  <a:schemeClr val="dk1"/>
                </a:solidFill>
                <a:latin typeface="Arial"/>
              </a:rPr>
              <a:t>+ </a:t>
            </a:r>
            <a:r>
              <a:rPr b="1" lang="de-DE" sz="1800" spc="-1" strike="noStrike">
                <a:solidFill>
                  <a:srgbClr val="c00000"/>
                </a:solidFill>
                <a:latin typeface="Arial"/>
              </a:rPr>
              <a:t>Umlaufvermögen</a:t>
            </a:r>
            <a:r>
              <a:rPr b="1" lang="de-DE" sz="1800" spc="-1" strike="noStrike">
                <a:solidFill>
                  <a:schemeClr val="dk1"/>
                </a:solidFill>
                <a:latin typeface="Arial"/>
              </a:rPr>
              <a:t> </a:t>
            </a:r>
            <a:r>
              <a:rPr b="0" lang="de-DE" sz="1800" spc="-1" strike="noStrike">
                <a:solidFill>
                  <a:schemeClr val="dk1"/>
                </a:solidFill>
                <a:latin typeface="Arial"/>
              </a:rPr>
              <a:t>(Roh-, Hilfs-, und Betriebsstoffe, Fertigwaren, Forderungen, Bank, Kasse) </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0" lang="de-DE" sz="1800" spc="-1" strike="noStrike">
                <a:solidFill>
                  <a:schemeClr val="dk1"/>
                </a:solidFill>
                <a:latin typeface="Arial"/>
              </a:rPr>
              <a:t>- </a:t>
            </a:r>
            <a:r>
              <a:rPr b="1" lang="de-DE" sz="1800" spc="-1" strike="noStrike">
                <a:solidFill>
                  <a:srgbClr val="c00000"/>
                </a:solidFill>
                <a:latin typeface="Arial"/>
              </a:rPr>
              <a:t>Schulden</a:t>
            </a:r>
            <a:r>
              <a:rPr b="0" lang="de-DE" sz="1800" spc="-1" strike="noStrike">
                <a:solidFill>
                  <a:schemeClr val="dk1"/>
                </a:solidFill>
                <a:latin typeface="Arial"/>
              </a:rPr>
              <a:t> (langfristige Verbindlichkeiten, kurzfristige Verbindlichkeiten, Verbindlichkeiten aus Lieferung/Leistung)</a:t>
            </a:r>
            <a:endParaRPr b="0" lang="en-GB" sz="1800" spc="-1" strike="noStrike">
              <a:solidFill>
                <a:srgbClr val="000000"/>
              </a:solidFill>
              <a:latin typeface="Arial"/>
            </a:endParaRPr>
          </a:p>
          <a:p>
            <a:pPr marL="343080" indent="-343080">
              <a:lnSpc>
                <a:spcPct val="100000"/>
              </a:lnSpc>
              <a:buClr>
                <a:srgbClr val="000000"/>
              </a:buClr>
              <a:buFont typeface="Symbol" charset="2"/>
              <a:buChar char=""/>
              <a:tabLst>
                <a:tab algn="l" pos="0"/>
              </a:tabLst>
            </a:pPr>
            <a:r>
              <a:rPr b="1" lang="de-DE" sz="1800" spc="-1" strike="noStrike">
                <a:solidFill>
                  <a:schemeClr val="dk1"/>
                </a:solidFill>
                <a:latin typeface="Arial"/>
              </a:rPr>
              <a:t>= </a:t>
            </a:r>
            <a:r>
              <a:rPr b="1" lang="de-DE" sz="1800" spc="-1" strike="noStrike">
                <a:solidFill>
                  <a:srgbClr val="c00000"/>
                </a:solidFill>
                <a:latin typeface="Arial"/>
              </a:rPr>
              <a:t>Reinvermögen </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Zsfg: Sind Vermögensgegenstände/Schulden erfasst, dann werden sie in der Inventarliste aufgeschrieben </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1908000" y="380880"/>
            <a:ext cx="6778080" cy="959760"/>
          </a:xfrm>
          <a:prstGeom prst="rect">
            <a:avLst/>
          </a:prstGeom>
          <a:noFill/>
          <a:ln w="0">
            <a:noFill/>
          </a:ln>
        </p:spPr>
        <p:txBody>
          <a:bodyPr numCol="1" spcCol="0" lIns="92160" rIns="92160" tIns="46080" bIns="46080" anchor="b">
            <a:noAutofit/>
          </a:bodyPr>
          <a:p>
            <a:pPr indent="0" algn="r">
              <a:lnSpc>
                <a:spcPct val="90000"/>
              </a:lnSpc>
              <a:buNone/>
              <a:tabLst>
                <a:tab algn="l" pos="0"/>
              </a:tabLst>
            </a:pPr>
            <a:r>
              <a:rPr b="0" lang="de-DE" sz="2800" spc="-1" strike="noStrike">
                <a:solidFill>
                  <a:schemeClr val="dk2"/>
                </a:solidFill>
                <a:latin typeface="Arial"/>
              </a:rPr>
              <a:t>Erstellung der Bilanz</a:t>
            </a:r>
            <a:endParaRPr b="0" lang="en-GB" sz="2800" spc="-1" strike="noStrike">
              <a:solidFill>
                <a:srgbClr val="000000"/>
              </a:solidFill>
              <a:latin typeface="Arial"/>
            </a:endParaRPr>
          </a:p>
        </p:txBody>
      </p:sp>
      <p:sp>
        <p:nvSpPr>
          <p:cNvPr id="144" name="Rectangle 165"/>
          <p:cNvSpPr/>
          <p:nvPr/>
        </p:nvSpPr>
        <p:spPr>
          <a:xfrm>
            <a:off x="0" y="5402160"/>
            <a:ext cx="914328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45" name="Rectangle 3"/>
          <p:cNvSpPr/>
          <p:nvPr/>
        </p:nvSpPr>
        <p:spPr>
          <a:xfrm>
            <a:off x="1476360" y="146844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Anlagevermögen, Umlaufvermögen, Schulden (Fremdkapital) und Reinvermögen (Eigenkapital) werden gegenübergestellt und ergeben die Bilanz</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Bilanz als Gegenüberstellung von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1" lang="de-DE" sz="1800" spc="-1" strike="noStrike">
                <a:solidFill>
                  <a:srgbClr val="c00000"/>
                </a:solidFill>
                <a:latin typeface="Arial"/>
              </a:rPr>
              <a:t>Aktiva</a:t>
            </a:r>
            <a:r>
              <a:rPr b="0" lang="de-DE" sz="1800" spc="-1" strike="noStrike">
                <a:solidFill>
                  <a:schemeClr val="dk1"/>
                </a:solidFill>
                <a:latin typeface="Arial"/>
              </a:rPr>
              <a:t> (=Vermögensgegenstände) und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1" lang="de-DE" sz="1800" spc="-1" strike="noStrike">
                <a:solidFill>
                  <a:srgbClr val="c00000"/>
                </a:solidFill>
                <a:latin typeface="Arial"/>
              </a:rPr>
              <a:t>Passiva</a:t>
            </a:r>
            <a:r>
              <a:rPr b="0" lang="de-DE" sz="1800" spc="-1" strike="noStrike">
                <a:solidFill>
                  <a:schemeClr val="dk1"/>
                </a:solidFill>
                <a:latin typeface="Arial"/>
              </a:rPr>
              <a:t> (=Mittelherkunft) </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Bilanz ist die Gegenüberstellung von Aktiva und Passiva eines Betriebs mit dem Ziel, die Vermögens- und Schuldenlage des Betriebes zu einem Stichtag (Bilanzstichtag, in der Regel 31.12. jeden Jahres) darzustellen</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p:txBody>
      </p:sp>
      <p:graphicFrame>
        <p:nvGraphicFramePr>
          <p:cNvPr id="146" name="Table 1"/>
          <p:cNvGraphicFramePr/>
          <p:nvPr/>
        </p:nvGraphicFramePr>
        <p:xfrm>
          <a:off x="1895400" y="3957480"/>
          <a:ext cx="6095160" cy="1112400"/>
        </p:xfrm>
        <a:graphic>
          <a:graphicData uri="http://schemas.openxmlformats.org/drawingml/2006/table">
            <a:tbl>
              <a:tblPr/>
              <a:tblGrid>
                <a:gridCol w="3047760"/>
                <a:gridCol w="3047760"/>
              </a:tblGrid>
              <a:tr h="370800">
                <a:tc>
                  <a:txBody>
                    <a:bodyPr anchor="t">
                      <a:noAutofit/>
                    </a:bodyPr>
                    <a:p>
                      <a:pPr defTabSz="914400">
                        <a:lnSpc>
                          <a:spcPct val="100000"/>
                        </a:lnSpc>
                      </a:pPr>
                      <a:r>
                        <a:rPr b="1" lang="de-DE" sz="1800" spc="-1" strike="noStrike">
                          <a:solidFill>
                            <a:schemeClr val="lt1"/>
                          </a:solidFill>
                          <a:latin typeface="Arial"/>
                        </a:rPr>
                        <a:t>Aktiva</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914400">
                        <a:lnSpc>
                          <a:spcPct val="100000"/>
                        </a:lnSpc>
                      </a:pPr>
                      <a:r>
                        <a:rPr b="1" lang="de-DE" sz="1800" spc="-1" strike="noStrike">
                          <a:solidFill>
                            <a:schemeClr val="lt1"/>
                          </a:solidFill>
                          <a:latin typeface="Arial"/>
                        </a:rPr>
                        <a:t>Passiva</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defTabSz="914400">
                        <a:lnSpc>
                          <a:spcPct val="100000"/>
                        </a:lnSpc>
                      </a:pPr>
                      <a:r>
                        <a:rPr b="0" lang="de-DE" sz="1800" spc="-1" strike="noStrike">
                          <a:solidFill>
                            <a:schemeClr val="dk1"/>
                          </a:solidFill>
                          <a:latin typeface="Arial"/>
                        </a:rPr>
                        <a:t>Anlagenvermögen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de-DE" sz="1800" spc="-1" strike="noStrike">
                          <a:solidFill>
                            <a:schemeClr val="dk1"/>
                          </a:solidFill>
                          <a:latin typeface="Arial"/>
                        </a:rPr>
                        <a:t>Eigenkapital</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Umlaufvermögen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914400">
                        <a:lnSpc>
                          <a:spcPct val="100000"/>
                        </a:lnSpc>
                      </a:pPr>
                      <a:r>
                        <a:rPr b="0" lang="de-DE" sz="1800" spc="-1" strike="noStrike">
                          <a:solidFill>
                            <a:schemeClr val="dk1"/>
                          </a:solidFill>
                          <a:latin typeface="Arial"/>
                        </a:rPr>
                        <a:t>Fremdkapital</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bl>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1908000" y="380880"/>
            <a:ext cx="670176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Aufbau einer Bilanz</a:t>
            </a:r>
            <a:endParaRPr b="0" lang="en-GB" sz="2800" spc="-1" strike="noStrike">
              <a:solidFill>
                <a:srgbClr val="000000"/>
              </a:solidFill>
              <a:latin typeface="Arial"/>
            </a:endParaRPr>
          </a:p>
        </p:txBody>
      </p:sp>
      <p:sp>
        <p:nvSpPr>
          <p:cNvPr id="148" name="PlaceHolder 2"/>
          <p:cNvSpPr>
            <a:spLocks noGrp="1"/>
          </p:cNvSpPr>
          <p:nvPr>
            <p:ph/>
          </p:nvPr>
        </p:nvSpPr>
        <p:spPr>
          <a:xfrm>
            <a:off x="924480" y="1628640"/>
            <a:ext cx="3961800" cy="4799880"/>
          </a:xfrm>
          <a:prstGeom prst="rect">
            <a:avLst/>
          </a:prstGeom>
          <a:noFill/>
          <a:ln w="0">
            <a:noFill/>
          </a:ln>
        </p:spPr>
        <p:txBody>
          <a:bodyPr numCol="1" spcCol="0" lIns="92160" rIns="92160" tIns="46080" bIns="46080" anchor="t">
            <a:noAutofit/>
          </a:bodyPr>
          <a:p>
            <a:pPr marL="343080" indent="-343080">
              <a:lnSpc>
                <a:spcPct val="90000"/>
              </a:lnSpc>
              <a:spcBef>
                <a:spcPts val="320"/>
              </a:spcBef>
              <a:buNone/>
              <a:tabLst>
                <a:tab algn="l" pos="0"/>
              </a:tabLst>
            </a:pPr>
            <a:r>
              <a:rPr b="1" lang="de-DE" sz="1600" spc="-1" strike="noStrike">
                <a:solidFill>
                  <a:srgbClr val="c00000"/>
                </a:solidFill>
                <a:latin typeface="Arial"/>
              </a:rPr>
              <a:t>Aktiva = Vermögensseite </a:t>
            </a:r>
            <a:r>
              <a:rPr b="0" lang="de-DE" sz="1600" spc="-1" strike="noStrike">
                <a:solidFill>
                  <a:schemeClr val="dk1"/>
                </a:solidFill>
                <a:latin typeface="Arial"/>
              </a:rPr>
              <a:t>(Mittelverwendung; Investitionen)</a:t>
            </a:r>
            <a:r>
              <a:rPr b="1" lang="de-DE" sz="1600" spc="-1" strike="noStrike">
                <a:solidFill>
                  <a:schemeClr val="dk1"/>
                </a:solidFill>
                <a:latin typeface="Arial"/>
              </a:rPr>
              <a:t> </a:t>
            </a:r>
            <a:endParaRPr b="0" lang="en-GB" sz="1600" spc="-1" strike="noStrike">
              <a:solidFill>
                <a:srgbClr val="000000"/>
              </a:solidFill>
              <a:latin typeface="Arial"/>
            </a:endParaRPr>
          </a:p>
          <a:p>
            <a:pPr marL="343080" indent="-343080">
              <a:lnSpc>
                <a:spcPct val="90000"/>
              </a:lnSpc>
              <a:spcBef>
                <a:spcPts val="320"/>
              </a:spcBef>
              <a:buNone/>
              <a:tabLst>
                <a:tab algn="l" pos="0"/>
              </a:tabLst>
            </a:pPr>
            <a:endParaRPr b="0" lang="en-GB" sz="1600" spc="-1" strike="noStrike">
              <a:solidFill>
                <a:srgbClr val="000000"/>
              </a:solidFill>
              <a:latin typeface="Arial"/>
            </a:endParaRPr>
          </a:p>
          <a:p>
            <a:pPr marL="343080" indent="-343080">
              <a:lnSpc>
                <a:spcPct val="90000"/>
              </a:lnSpc>
              <a:spcBef>
                <a:spcPts val="320"/>
              </a:spcBef>
              <a:buNone/>
              <a:tabLst>
                <a:tab algn="l" pos="0"/>
              </a:tabLst>
            </a:pPr>
            <a:r>
              <a:rPr b="1" lang="de-DE" sz="1600" spc="-1" strike="noStrike">
                <a:solidFill>
                  <a:schemeClr val="dk1"/>
                </a:solidFill>
                <a:latin typeface="Arial"/>
              </a:rPr>
              <a:t>Anlagevermögen</a:t>
            </a:r>
            <a:endParaRPr b="0" lang="en-GB" sz="1600" spc="-1" strike="noStrike">
              <a:solidFill>
                <a:srgbClr val="000000"/>
              </a:solidFill>
              <a:latin typeface="Arial"/>
            </a:endParaRPr>
          </a:p>
          <a:p>
            <a:pPr marL="343080" indent="-343080">
              <a:lnSpc>
                <a:spcPct val="90000"/>
              </a:lnSpc>
              <a:spcBef>
                <a:spcPts val="281"/>
              </a:spcBef>
              <a:buClr>
                <a:srgbClr val="cc3300"/>
              </a:buClr>
              <a:buFont typeface="Symbol" charset="2"/>
              <a:buChar char=""/>
              <a:tabLst>
                <a:tab algn="l" pos="0"/>
              </a:tabLst>
            </a:pPr>
            <a:r>
              <a:rPr b="1" lang="de-DE" sz="1400" spc="-1" strike="noStrike">
                <a:solidFill>
                  <a:schemeClr val="dk1"/>
                </a:solidFill>
                <a:latin typeface="Arial"/>
              </a:rPr>
              <a:t>immaterielle Anlagen</a:t>
            </a:r>
            <a:endParaRPr b="0" lang="en-GB" sz="1400" spc="-1" strike="noStrike">
              <a:solidFill>
                <a:srgbClr val="000000"/>
              </a:solidFill>
              <a:latin typeface="Arial"/>
            </a:endParaRPr>
          </a:p>
          <a:p>
            <a:pPr marL="343080" indent="-343080">
              <a:lnSpc>
                <a:spcPct val="90000"/>
              </a:lnSpc>
              <a:spcBef>
                <a:spcPts val="281"/>
              </a:spcBef>
              <a:buClr>
                <a:srgbClr val="cc3300"/>
              </a:buClr>
              <a:buFont typeface="Symbol" charset="2"/>
              <a:buChar char=""/>
              <a:tabLst>
                <a:tab algn="l" pos="0"/>
              </a:tabLst>
            </a:pPr>
            <a:r>
              <a:rPr b="1" lang="de-DE" sz="1400" spc="-1" strike="noStrike">
                <a:solidFill>
                  <a:schemeClr val="dk1"/>
                </a:solidFill>
                <a:latin typeface="Arial"/>
              </a:rPr>
              <a:t>Sachanlagen</a:t>
            </a:r>
            <a:endParaRPr b="0" lang="en-GB" sz="1400" spc="-1" strike="noStrike">
              <a:solidFill>
                <a:srgbClr val="000000"/>
              </a:solidFill>
              <a:latin typeface="Arial"/>
            </a:endParaRPr>
          </a:p>
          <a:p>
            <a:pPr marL="343080" indent="-343080">
              <a:lnSpc>
                <a:spcPct val="90000"/>
              </a:lnSpc>
              <a:spcBef>
                <a:spcPts val="281"/>
              </a:spcBef>
              <a:buClr>
                <a:srgbClr val="cc3300"/>
              </a:buClr>
              <a:buFont typeface="Symbol" charset="2"/>
              <a:buChar char=""/>
              <a:tabLst>
                <a:tab algn="l" pos="0"/>
              </a:tabLst>
            </a:pPr>
            <a:r>
              <a:rPr b="1" lang="de-DE" sz="1400" spc="-1" strike="noStrike">
                <a:solidFill>
                  <a:schemeClr val="dk1"/>
                </a:solidFill>
                <a:latin typeface="Arial"/>
              </a:rPr>
              <a:t>Finanzanlagen</a:t>
            </a:r>
            <a:endParaRPr b="0" lang="en-GB" sz="1400" spc="-1" strike="noStrike">
              <a:solidFill>
                <a:srgbClr val="000000"/>
              </a:solidFill>
              <a:latin typeface="Arial"/>
            </a:endParaRPr>
          </a:p>
          <a:p>
            <a:pPr marL="343080" indent="-343080">
              <a:lnSpc>
                <a:spcPct val="90000"/>
              </a:lnSpc>
              <a:spcBef>
                <a:spcPts val="320"/>
              </a:spcBef>
              <a:buNone/>
              <a:tabLst>
                <a:tab algn="l" pos="0"/>
              </a:tabLst>
            </a:pPr>
            <a:endParaRPr b="0" lang="en-GB" sz="1600" spc="-1" strike="noStrike">
              <a:solidFill>
                <a:srgbClr val="000000"/>
              </a:solidFill>
              <a:latin typeface="Arial"/>
            </a:endParaRPr>
          </a:p>
          <a:p>
            <a:pPr marL="343080" indent="-343080">
              <a:lnSpc>
                <a:spcPct val="90000"/>
              </a:lnSpc>
              <a:spcBef>
                <a:spcPts val="320"/>
              </a:spcBef>
              <a:buNone/>
              <a:tabLst>
                <a:tab algn="l" pos="0"/>
              </a:tabLst>
            </a:pPr>
            <a:r>
              <a:rPr b="1" lang="de-DE" sz="1600" spc="-1" strike="noStrike">
                <a:solidFill>
                  <a:schemeClr val="dk1"/>
                </a:solidFill>
                <a:latin typeface="Arial"/>
              </a:rPr>
              <a:t>Umlaufvermögen</a:t>
            </a:r>
            <a:endParaRPr b="0" lang="en-GB" sz="1600" spc="-1" strike="noStrike">
              <a:solidFill>
                <a:srgbClr val="000000"/>
              </a:solidFill>
              <a:latin typeface="Arial"/>
            </a:endParaRPr>
          </a:p>
          <a:p>
            <a:pPr marL="343080" indent="-343080">
              <a:lnSpc>
                <a:spcPct val="90000"/>
              </a:lnSpc>
              <a:spcBef>
                <a:spcPts val="281"/>
              </a:spcBef>
              <a:buClr>
                <a:srgbClr val="cc3300"/>
              </a:buClr>
              <a:buFont typeface="Symbol" charset="2"/>
              <a:buChar char=""/>
              <a:tabLst>
                <a:tab algn="l" pos="0"/>
              </a:tabLst>
            </a:pPr>
            <a:r>
              <a:rPr b="1" lang="de-DE" sz="1400" spc="-1" strike="noStrike">
                <a:solidFill>
                  <a:schemeClr val="dk1"/>
                </a:solidFill>
                <a:latin typeface="Arial"/>
              </a:rPr>
              <a:t>Vorräte</a:t>
            </a:r>
            <a:endParaRPr b="0" lang="en-GB" sz="1400" spc="-1" strike="noStrike">
              <a:solidFill>
                <a:srgbClr val="000000"/>
              </a:solidFill>
              <a:latin typeface="Arial"/>
            </a:endParaRPr>
          </a:p>
          <a:p>
            <a:pPr marL="343080" indent="-343080">
              <a:lnSpc>
                <a:spcPct val="90000"/>
              </a:lnSpc>
              <a:spcBef>
                <a:spcPts val="281"/>
              </a:spcBef>
              <a:buClr>
                <a:srgbClr val="cc3300"/>
              </a:buClr>
              <a:buFont typeface="Symbol" charset="2"/>
              <a:buChar char=""/>
              <a:tabLst>
                <a:tab algn="l" pos="0"/>
              </a:tabLst>
            </a:pPr>
            <a:r>
              <a:rPr b="1" lang="de-DE" sz="1400" spc="-1" strike="noStrike">
                <a:solidFill>
                  <a:schemeClr val="dk1"/>
                </a:solidFill>
                <a:latin typeface="Arial"/>
              </a:rPr>
              <a:t>Forderungen</a:t>
            </a:r>
            <a:endParaRPr b="0" lang="en-GB" sz="1400" spc="-1" strike="noStrike">
              <a:solidFill>
                <a:srgbClr val="000000"/>
              </a:solidFill>
              <a:latin typeface="Arial"/>
            </a:endParaRPr>
          </a:p>
          <a:p>
            <a:pPr marL="343080" indent="-343080">
              <a:lnSpc>
                <a:spcPct val="90000"/>
              </a:lnSpc>
              <a:spcBef>
                <a:spcPts val="281"/>
              </a:spcBef>
              <a:buClr>
                <a:srgbClr val="cc3300"/>
              </a:buClr>
              <a:buFont typeface="Symbol" charset="2"/>
              <a:buChar char=""/>
              <a:tabLst>
                <a:tab algn="l" pos="0"/>
              </a:tabLst>
            </a:pPr>
            <a:r>
              <a:rPr b="1" lang="de-DE" sz="1400" spc="-1" strike="noStrike">
                <a:solidFill>
                  <a:schemeClr val="dk1"/>
                </a:solidFill>
                <a:latin typeface="Arial"/>
              </a:rPr>
              <a:t>Wertpapiere</a:t>
            </a:r>
            <a:endParaRPr b="0" lang="en-GB" sz="1400" spc="-1" strike="noStrike">
              <a:solidFill>
                <a:srgbClr val="000000"/>
              </a:solidFill>
              <a:latin typeface="Arial"/>
            </a:endParaRPr>
          </a:p>
          <a:p>
            <a:pPr marL="343080" indent="-343080">
              <a:lnSpc>
                <a:spcPct val="90000"/>
              </a:lnSpc>
              <a:spcBef>
                <a:spcPts val="281"/>
              </a:spcBef>
              <a:buClr>
                <a:srgbClr val="cc3300"/>
              </a:buClr>
              <a:buFont typeface="Symbol" charset="2"/>
              <a:buChar char=""/>
              <a:tabLst>
                <a:tab algn="l" pos="0"/>
              </a:tabLst>
            </a:pPr>
            <a:r>
              <a:rPr b="1" lang="de-DE" sz="1400" spc="-1" strike="noStrike">
                <a:solidFill>
                  <a:schemeClr val="dk1"/>
                </a:solidFill>
                <a:latin typeface="Arial"/>
              </a:rPr>
              <a:t>Zahlungsmittel</a:t>
            </a:r>
            <a:endParaRPr b="0" lang="en-GB" sz="1400" spc="-1" strike="noStrike">
              <a:solidFill>
                <a:srgbClr val="000000"/>
              </a:solidFill>
              <a:latin typeface="Arial"/>
            </a:endParaRPr>
          </a:p>
          <a:p>
            <a:pPr marL="343080" indent="-343080">
              <a:lnSpc>
                <a:spcPct val="90000"/>
              </a:lnSpc>
              <a:spcBef>
                <a:spcPts val="320"/>
              </a:spcBef>
              <a:buNone/>
              <a:tabLst>
                <a:tab algn="l" pos="0"/>
              </a:tabLst>
            </a:pPr>
            <a:endParaRPr b="0" lang="en-GB" sz="1600" spc="-1" strike="noStrike">
              <a:solidFill>
                <a:srgbClr val="000000"/>
              </a:solidFill>
              <a:latin typeface="Arial"/>
            </a:endParaRPr>
          </a:p>
          <a:p>
            <a:pPr marL="343080" indent="-343080">
              <a:lnSpc>
                <a:spcPct val="90000"/>
              </a:lnSpc>
              <a:spcBef>
                <a:spcPts val="241"/>
              </a:spcBef>
              <a:buNone/>
              <a:tabLst>
                <a:tab algn="l" pos="0"/>
              </a:tabLst>
            </a:pPr>
            <a:endParaRPr b="0" lang="en-GB" sz="1200" spc="-1" strike="noStrike">
              <a:solidFill>
                <a:srgbClr val="000000"/>
              </a:solidFill>
              <a:latin typeface="Arial"/>
            </a:endParaRPr>
          </a:p>
          <a:p>
            <a:pPr marL="343080" indent="-343080">
              <a:lnSpc>
                <a:spcPct val="90000"/>
              </a:lnSpc>
              <a:spcBef>
                <a:spcPts val="320"/>
              </a:spcBef>
              <a:buNone/>
              <a:tabLst>
                <a:tab algn="l" pos="0"/>
              </a:tabLst>
            </a:pPr>
            <a:endParaRPr b="0" lang="en-GB" sz="1600" spc="-1" strike="noStrike">
              <a:solidFill>
                <a:srgbClr val="000000"/>
              </a:solidFill>
              <a:latin typeface="Arial"/>
            </a:endParaRPr>
          </a:p>
          <a:p>
            <a:pPr marL="343080" indent="-343080">
              <a:lnSpc>
                <a:spcPct val="90000"/>
              </a:lnSpc>
              <a:spcBef>
                <a:spcPts val="320"/>
              </a:spcBef>
              <a:buNone/>
              <a:tabLst>
                <a:tab algn="l" pos="0"/>
              </a:tabLst>
            </a:pPr>
            <a:endParaRPr b="0" lang="en-GB" sz="1600" spc="-1" strike="noStrike">
              <a:solidFill>
                <a:srgbClr val="000000"/>
              </a:solidFill>
              <a:latin typeface="Arial"/>
            </a:endParaRPr>
          </a:p>
          <a:p>
            <a:pPr marL="343080" indent="-343080">
              <a:lnSpc>
                <a:spcPct val="90000"/>
              </a:lnSpc>
              <a:spcBef>
                <a:spcPts val="320"/>
              </a:spcBef>
              <a:buNone/>
              <a:tabLst>
                <a:tab algn="l" pos="0"/>
              </a:tabLst>
            </a:pPr>
            <a:r>
              <a:rPr b="1" lang="de-DE" sz="1600" spc="-1" strike="noStrike">
                <a:solidFill>
                  <a:schemeClr val="dk1"/>
                </a:solidFill>
                <a:latin typeface="Arial"/>
              </a:rPr>
              <a:t>Summe Aktiva - Bilanzsumme</a:t>
            </a:r>
            <a:endParaRPr b="0" lang="en-GB" sz="1600" spc="-1" strike="noStrike">
              <a:solidFill>
                <a:srgbClr val="000000"/>
              </a:solidFill>
              <a:latin typeface="Arial"/>
            </a:endParaRPr>
          </a:p>
        </p:txBody>
      </p:sp>
      <p:sp>
        <p:nvSpPr>
          <p:cNvPr id="149" name="PlaceHolder 3"/>
          <p:cNvSpPr>
            <a:spLocks noGrp="1"/>
          </p:cNvSpPr>
          <p:nvPr>
            <p:ph/>
          </p:nvPr>
        </p:nvSpPr>
        <p:spPr>
          <a:xfrm>
            <a:off x="4726800" y="1676160"/>
            <a:ext cx="3733200" cy="4752360"/>
          </a:xfrm>
          <a:prstGeom prst="rect">
            <a:avLst/>
          </a:prstGeom>
          <a:noFill/>
          <a:ln w="0">
            <a:noFill/>
          </a:ln>
        </p:spPr>
        <p:txBody>
          <a:bodyPr numCol="1" spcCol="0" lIns="92160" rIns="92160" tIns="46080" bIns="46080" anchor="t">
            <a:noAutofit/>
          </a:bodyPr>
          <a:p>
            <a:pPr marL="343080" indent="-343080">
              <a:lnSpc>
                <a:spcPct val="90000"/>
              </a:lnSpc>
              <a:spcBef>
                <a:spcPts val="320"/>
              </a:spcBef>
              <a:buNone/>
              <a:tabLst>
                <a:tab algn="l" pos="0"/>
              </a:tabLst>
            </a:pPr>
            <a:r>
              <a:rPr b="1" lang="de-DE" sz="1600" spc="-1" strike="noStrike">
                <a:solidFill>
                  <a:srgbClr val="c00000"/>
                </a:solidFill>
                <a:latin typeface="Arial"/>
              </a:rPr>
              <a:t>Passiva =  Kapitalseite</a:t>
            </a:r>
            <a:br>
              <a:rPr sz="1600"/>
            </a:br>
            <a:r>
              <a:rPr b="0" lang="de-DE" sz="1600" spc="-1" strike="noStrike">
                <a:solidFill>
                  <a:schemeClr val="dk1"/>
                </a:solidFill>
                <a:latin typeface="Arial"/>
              </a:rPr>
              <a:t>(Mittelherkunft; Finanzierung)</a:t>
            </a:r>
            <a:endParaRPr b="0" lang="en-GB" sz="1600" spc="-1" strike="noStrike">
              <a:solidFill>
                <a:srgbClr val="000000"/>
              </a:solidFill>
              <a:latin typeface="Arial"/>
            </a:endParaRPr>
          </a:p>
          <a:p>
            <a:pPr marL="343080" indent="-343080">
              <a:lnSpc>
                <a:spcPct val="90000"/>
              </a:lnSpc>
              <a:spcBef>
                <a:spcPts val="320"/>
              </a:spcBef>
              <a:buNone/>
              <a:tabLst>
                <a:tab algn="l" pos="0"/>
              </a:tabLst>
            </a:pPr>
            <a:endParaRPr b="0" lang="en-GB" sz="1600" spc="-1" strike="noStrike">
              <a:solidFill>
                <a:srgbClr val="000000"/>
              </a:solidFill>
              <a:latin typeface="Arial"/>
            </a:endParaRPr>
          </a:p>
          <a:p>
            <a:pPr marL="343080" indent="-343080">
              <a:lnSpc>
                <a:spcPct val="80000"/>
              </a:lnSpc>
              <a:spcBef>
                <a:spcPts val="320"/>
              </a:spcBef>
              <a:buNone/>
              <a:tabLst>
                <a:tab algn="l" pos="0"/>
              </a:tabLst>
            </a:pPr>
            <a:r>
              <a:rPr b="1" lang="de-DE" sz="1600" spc="-1" strike="noStrike">
                <a:solidFill>
                  <a:schemeClr val="dk1"/>
                </a:solidFill>
                <a:latin typeface="Arial"/>
              </a:rPr>
              <a:t>Eigenkapital</a:t>
            </a:r>
            <a:endParaRPr b="0" lang="en-GB" sz="1600" spc="-1" strike="noStrike">
              <a:solidFill>
                <a:srgbClr val="000000"/>
              </a:solidFill>
              <a:latin typeface="Arial"/>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gezeichnetes Kapital</a:t>
            </a:r>
            <a:endParaRPr b="0" lang="en-GB" sz="1400" spc="-1" strike="noStrike">
              <a:solidFill>
                <a:srgbClr val="000000"/>
              </a:solidFill>
              <a:latin typeface="Arial"/>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Kapitalrücklagen</a:t>
            </a:r>
            <a:endParaRPr b="0" lang="en-GB" sz="1400" spc="-1" strike="noStrike">
              <a:solidFill>
                <a:srgbClr val="000000"/>
              </a:solidFill>
              <a:latin typeface="Arial"/>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Gewinnrücklagen</a:t>
            </a:r>
            <a:endParaRPr b="0" lang="en-GB" sz="1400" spc="-1" strike="noStrike">
              <a:solidFill>
                <a:srgbClr val="000000"/>
              </a:solidFill>
              <a:latin typeface="Arial"/>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Gewinnvortrag</a:t>
            </a:r>
            <a:endParaRPr b="0" lang="en-GB" sz="1400" spc="-1" strike="noStrike">
              <a:solidFill>
                <a:srgbClr val="000000"/>
              </a:solidFill>
              <a:latin typeface="Arial"/>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Jahresüberschuß / Jahresfehlbetrag</a:t>
            </a:r>
            <a:endParaRPr b="0" lang="en-GB" sz="1400" spc="-1" strike="noStrike">
              <a:solidFill>
                <a:srgbClr val="000000"/>
              </a:solidFill>
              <a:latin typeface="Arial"/>
            </a:endParaRPr>
          </a:p>
          <a:p>
            <a:pPr marL="343080" indent="-343080">
              <a:lnSpc>
                <a:spcPct val="90000"/>
              </a:lnSpc>
              <a:spcBef>
                <a:spcPts val="201"/>
              </a:spcBef>
              <a:buNone/>
              <a:tabLst>
                <a:tab algn="l" pos="0"/>
              </a:tabLst>
            </a:pPr>
            <a:endParaRPr b="0" lang="en-GB" sz="1000" spc="-1" strike="noStrike">
              <a:solidFill>
                <a:srgbClr val="000000"/>
              </a:solidFill>
              <a:latin typeface="Arial"/>
            </a:endParaRPr>
          </a:p>
          <a:p>
            <a:pPr marL="343080" indent="-343080">
              <a:lnSpc>
                <a:spcPct val="80000"/>
              </a:lnSpc>
              <a:spcBef>
                <a:spcPts val="201"/>
              </a:spcBef>
              <a:buNone/>
              <a:tabLst>
                <a:tab algn="l" pos="0"/>
              </a:tabLst>
            </a:pPr>
            <a:endParaRPr b="0" lang="en-GB" sz="1000" spc="-1" strike="noStrike">
              <a:solidFill>
                <a:srgbClr val="000000"/>
              </a:solidFill>
              <a:latin typeface="Arial"/>
            </a:endParaRPr>
          </a:p>
          <a:p>
            <a:pPr marL="343080" indent="-343080">
              <a:lnSpc>
                <a:spcPct val="80000"/>
              </a:lnSpc>
              <a:spcBef>
                <a:spcPts val="320"/>
              </a:spcBef>
              <a:buNone/>
              <a:tabLst>
                <a:tab algn="l" pos="0"/>
              </a:tabLst>
            </a:pPr>
            <a:r>
              <a:rPr b="1" lang="de-DE" sz="1600" spc="-1" strike="noStrike">
                <a:solidFill>
                  <a:schemeClr val="dk1"/>
                </a:solidFill>
                <a:latin typeface="Arial"/>
              </a:rPr>
              <a:t>Fremdkapital</a:t>
            </a:r>
            <a:endParaRPr b="0" lang="en-GB" sz="1600" spc="-1" strike="noStrike">
              <a:solidFill>
                <a:srgbClr val="000000"/>
              </a:solidFill>
              <a:latin typeface="Arial"/>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Rückstellungen</a:t>
            </a:r>
            <a:endParaRPr b="0" lang="en-GB" sz="1400" spc="-1" strike="noStrike">
              <a:solidFill>
                <a:srgbClr val="000000"/>
              </a:solidFill>
              <a:latin typeface="Arial"/>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langfristiges FK</a:t>
            </a:r>
            <a:endParaRPr b="0" lang="en-GB" sz="1400" spc="-1" strike="noStrike">
              <a:solidFill>
                <a:srgbClr val="000000"/>
              </a:solidFill>
              <a:latin typeface="Arial"/>
            </a:endParaRPr>
          </a:p>
          <a:p>
            <a:pPr marL="343080" indent="-343080">
              <a:lnSpc>
                <a:spcPct val="80000"/>
              </a:lnSpc>
              <a:spcBef>
                <a:spcPts val="281"/>
              </a:spcBef>
              <a:buClr>
                <a:srgbClr val="cc3300"/>
              </a:buClr>
              <a:buFont typeface="Symbol" charset="2"/>
              <a:buChar char=""/>
              <a:tabLst>
                <a:tab algn="l" pos="0"/>
              </a:tabLst>
            </a:pPr>
            <a:r>
              <a:rPr b="1" lang="de-DE" sz="1400" spc="-1" strike="noStrike">
                <a:solidFill>
                  <a:schemeClr val="dk1"/>
                </a:solidFill>
                <a:latin typeface="Arial"/>
              </a:rPr>
              <a:t>kurzfristiges FK</a:t>
            </a:r>
            <a:endParaRPr b="0" lang="en-GB" sz="1400" spc="-1" strike="noStrike">
              <a:solidFill>
                <a:srgbClr val="000000"/>
              </a:solidFill>
              <a:latin typeface="Arial"/>
            </a:endParaRPr>
          </a:p>
          <a:p>
            <a:pPr marL="343080" indent="-343080">
              <a:lnSpc>
                <a:spcPct val="90000"/>
              </a:lnSpc>
              <a:spcBef>
                <a:spcPts val="241"/>
              </a:spcBef>
              <a:buNone/>
              <a:tabLst>
                <a:tab algn="l" pos="0"/>
              </a:tabLst>
            </a:pPr>
            <a:endParaRPr b="0" lang="en-GB" sz="1200" spc="-1" strike="noStrike">
              <a:solidFill>
                <a:srgbClr val="000000"/>
              </a:solidFill>
              <a:latin typeface="Arial"/>
            </a:endParaRPr>
          </a:p>
          <a:p>
            <a:pPr marL="343080" indent="-343080">
              <a:lnSpc>
                <a:spcPct val="90000"/>
              </a:lnSpc>
              <a:spcBef>
                <a:spcPts val="241"/>
              </a:spcBef>
              <a:buNone/>
              <a:tabLst>
                <a:tab algn="l" pos="0"/>
              </a:tabLst>
            </a:pPr>
            <a:endParaRPr b="0" lang="en-GB" sz="1200" spc="-1" strike="noStrike">
              <a:solidFill>
                <a:srgbClr val="000000"/>
              </a:solidFill>
              <a:latin typeface="Arial"/>
            </a:endParaRPr>
          </a:p>
          <a:p>
            <a:pPr marL="343080" indent="-343080">
              <a:lnSpc>
                <a:spcPct val="80000"/>
              </a:lnSpc>
              <a:spcBef>
                <a:spcPts val="320"/>
              </a:spcBef>
              <a:buNone/>
              <a:tabLst>
                <a:tab algn="l" pos="0"/>
              </a:tabLst>
            </a:pPr>
            <a:endParaRPr b="0" lang="en-GB" sz="1600" spc="-1" strike="noStrike">
              <a:solidFill>
                <a:srgbClr val="000000"/>
              </a:solidFill>
              <a:latin typeface="Arial"/>
            </a:endParaRPr>
          </a:p>
          <a:p>
            <a:pPr marL="343080" indent="-343080">
              <a:lnSpc>
                <a:spcPct val="80000"/>
              </a:lnSpc>
              <a:spcBef>
                <a:spcPts val="320"/>
              </a:spcBef>
              <a:buNone/>
              <a:tabLst>
                <a:tab algn="l" pos="0"/>
              </a:tabLst>
            </a:pPr>
            <a:endParaRPr b="0" lang="en-GB" sz="1600" spc="-1" strike="noStrike">
              <a:solidFill>
                <a:srgbClr val="000000"/>
              </a:solidFill>
              <a:latin typeface="Arial"/>
            </a:endParaRPr>
          </a:p>
          <a:p>
            <a:pPr marL="343080" indent="-343080">
              <a:lnSpc>
                <a:spcPct val="80000"/>
              </a:lnSpc>
              <a:spcBef>
                <a:spcPts val="320"/>
              </a:spcBef>
              <a:buNone/>
              <a:tabLst>
                <a:tab algn="l" pos="0"/>
              </a:tabLst>
            </a:pPr>
            <a:r>
              <a:rPr b="1" lang="de-DE" sz="1600" spc="-1" strike="noStrike">
                <a:solidFill>
                  <a:schemeClr val="dk1"/>
                </a:solidFill>
                <a:latin typeface="Arial"/>
              </a:rPr>
              <a:t>Summe Passiva - Bilanzsumme</a:t>
            </a:r>
            <a:endParaRPr b="0" lang="en-GB" sz="1600" spc="-1" strike="noStrike">
              <a:solidFill>
                <a:srgbClr val="000000"/>
              </a:solidFill>
              <a:latin typeface="Arial"/>
            </a:endParaRPr>
          </a:p>
        </p:txBody>
      </p:sp>
      <p:sp>
        <p:nvSpPr>
          <p:cNvPr id="150" name="Line 5"/>
          <p:cNvSpPr/>
          <p:nvPr/>
        </p:nvSpPr>
        <p:spPr>
          <a:xfrm>
            <a:off x="847800" y="2314440"/>
            <a:ext cx="7696440" cy="360"/>
          </a:xfrm>
          <a:prstGeom prst="line">
            <a:avLst/>
          </a:prstGeom>
          <a:ln w="9525">
            <a:solidFill>
              <a:srgbClr val="000000"/>
            </a:solidFill>
            <a:round/>
          </a:ln>
        </p:spPr>
        <p:style>
          <a:lnRef idx="0"/>
          <a:fillRef idx="0"/>
          <a:effectRef idx="0"/>
          <a:fontRef idx="minor"/>
        </p:style>
        <p:txBody>
          <a:bodyPr lIns="90000" rIns="90000" tIns="-44640" bIns="-44640" anchor="ctr">
            <a:noAutofit/>
          </a:bodyPr>
          <a:p>
            <a:endParaRPr b="0" lang="de-DE" sz="2400" spc="-1" strike="noStrike">
              <a:solidFill>
                <a:schemeClr val="dk1"/>
              </a:solidFill>
              <a:latin typeface="Book Antiqua"/>
            </a:endParaRPr>
          </a:p>
        </p:txBody>
      </p:sp>
      <p:sp>
        <p:nvSpPr>
          <p:cNvPr id="151" name="Line 6"/>
          <p:cNvSpPr/>
          <p:nvPr/>
        </p:nvSpPr>
        <p:spPr>
          <a:xfrm>
            <a:off x="4658040" y="1628640"/>
            <a:ext cx="11160" cy="4464000"/>
          </a:xfrm>
          <a:prstGeom prst="line">
            <a:avLst/>
          </a:prstGeom>
          <a:ln w="9525">
            <a:solidFill>
              <a:srgbClr val="000000"/>
            </a:solidFill>
            <a:round/>
          </a:ln>
        </p:spPr>
        <p:style>
          <a:lnRef idx="0"/>
          <a:fillRef idx="0"/>
          <a:effectRef idx="0"/>
          <a:fontRef idx="minor"/>
        </p:style>
        <p:txBody>
          <a:bodyPr lIns="90000" rIns="90000" tIns="45000" bIns="45000" anchor="ctr">
            <a:noAutofit/>
          </a:bodyPr>
          <a:p>
            <a:endParaRPr b="0" lang="de-DE" sz="2400" spc="-1" strike="noStrike">
              <a:solidFill>
                <a:schemeClr val="dk1"/>
              </a:solidFill>
              <a:latin typeface="Book Antiqua"/>
            </a:endParaRPr>
          </a:p>
        </p:txBody>
      </p:sp>
      <p:sp>
        <p:nvSpPr>
          <p:cNvPr id="152" name="Line 7"/>
          <p:cNvSpPr/>
          <p:nvPr/>
        </p:nvSpPr>
        <p:spPr>
          <a:xfrm>
            <a:off x="924120" y="5732280"/>
            <a:ext cx="7696080" cy="360"/>
          </a:xfrm>
          <a:prstGeom prst="line">
            <a:avLst/>
          </a:prstGeom>
          <a:ln w="9525">
            <a:solidFill>
              <a:srgbClr val="000000"/>
            </a:solidFill>
            <a:round/>
          </a:ln>
        </p:spPr>
        <p:style>
          <a:lnRef idx="0"/>
          <a:fillRef idx="0"/>
          <a:effectRef idx="0"/>
          <a:fontRef idx="minor"/>
        </p:style>
        <p:txBody>
          <a:bodyPr lIns="90000" rIns="90000" tIns="-44640" bIns="-44640" anchor="ctr">
            <a:noAutofit/>
          </a:bodyPr>
          <a:p>
            <a:endParaRPr b="0" lang="de-DE" sz="2400" spc="-1" strike="noStrike">
              <a:solidFill>
                <a:schemeClr val="dk1"/>
              </a:solidFill>
              <a:latin typeface="Book Antiqua"/>
            </a:endParaRPr>
          </a:p>
        </p:txBody>
      </p:sp>
      <p:cxnSp>
        <p:nvCxnSpPr>
          <p:cNvPr id="153" name="Straight Arrow Connector 3"/>
          <p:cNvCxnSpPr/>
          <p:nvPr/>
        </p:nvCxnSpPr>
        <p:spPr>
          <a:xfrm>
            <a:off x="539280" y="2564640"/>
            <a:ext cx="720" cy="2665080"/>
          </a:xfrm>
          <a:prstGeom prst="straightConnector1">
            <a:avLst/>
          </a:prstGeom>
          <a:ln w="0">
            <a:solidFill>
              <a:srgbClr val="b9005c"/>
            </a:solidFill>
            <a:tailEnd len="med" type="triangle" w="med"/>
          </a:ln>
        </p:spPr>
      </p:cxnSp>
      <p:cxnSp>
        <p:nvCxnSpPr>
          <p:cNvPr id="154" name="Straight Arrow Connector 12"/>
          <p:cNvCxnSpPr/>
          <p:nvPr/>
        </p:nvCxnSpPr>
        <p:spPr>
          <a:xfrm flipV="1">
            <a:off x="8544240" y="2564640"/>
            <a:ext cx="720" cy="2665080"/>
          </a:xfrm>
          <a:prstGeom prst="straightConnector1">
            <a:avLst/>
          </a:prstGeom>
          <a:ln w="0">
            <a:solidFill>
              <a:srgbClr val="b9005c"/>
            </a:solidFill>
            <a:tailEnd len="med" type="triangle" w="med"/>
          </a:ln>
        </p:spPr>
      </p:cxnSp>
      <p:sp>
        <p:nvSpPr>
          <p:cNvPr id="155" name="TextBox 6"/>
          <p:cNvSpPr/>
          <p:nvPr/>
        </p:nvSpPr>
        <p:spPr>
          <a:xfrm>
            <a:off x="108720" y="2709000"/>
            <a:ext cx="430200" cy="1439280"/>
          </a:xfrm>
          <a:prstGeom prst="rect">
            <a:avLst/>
          </a:prstGeom>
          <a:noFill/>
          <a:ln w="0">
            <a:noFill/>
          </a:ln>
        </p:spPr>
        <p:style>
          <a:lnRef idx="0"/>
          <a:fillRef idx="0"/>
          <a:effectRef idx="0"/>
          <a:fontRef idx="minor"/>
        </p:style>
        <p:txBody>
          <a:bodyPr lIns="45000" rIns="45000" tIns="90000" bIns="90000" anchor="t" vert="vert270">
            <a:noAutofit/>
          </a:bodyPr>
          <a:p>
            <a:pPr>
              <a:lnSpc>
                <a:spcPct val="100000"/>
              </a:lnSpc>
            </a:pPr>
            <a:r>
              <a:rPr b="0" lang="de-DE" sz="1600" spc="-1" strike="noStrike">
                <a:solidFill>
                  <a:schemeClr val="dk1"/>
                </a:solidFill>
                <a:latin typeface="Arial"/>
              </a:rPr>
              <a:t>Liquidität</a:t>
            </a:r>
            <a:endParaRPr b="0" lang="en-GB" sz="1600" spc="-1" strike="noStrike">
              <a:solidFill>
                <a:srgbClr val="000000"/>
              </a:solidFill>
              <a:latin typeface="Arial"/>
            </a:endParaRPr>
          </a:p>
        </p:txBody>
      </p:sp>
      <p:sp>
        <p:nvSpPr>
          <p:cNvPr id="156" name="TextBox 14"/>
          <p:cNvSpPr/>
          <p:nvPr/>
        </p:nvSpPr>
        <p:spPr>
          <a:xfrm>
            <a:off x="8560080" y="2715120"/>
            <a:ext cx="430200" cy="1439280"/>
          </a:xfrm>
          <a:prstGeom prst="rect">
            <a:avLst/>
          </a:prstGeom>
          <a:noFill/>
          <a:ln w="0">
            <a:noFill/>
          </a:ln>
        </p:spPr>
        <p:style>
          <a:lnRef idx="0"/>
          <a:fillRef idx="0"/>
          <a:effectRef idx="0"/>
          <a:fontRef idx="minor"/>
        </p:style>
        <p:txBody>
          <a:bodyPr lIns="45000" rIns="45000" tIns="90000" bIns="90000" anchor="t" vert="vert270">
            <a:noAutofit/>
          </a:bodyPr>
          <a:p>
            <a:pPr>
              <a:lnSpc>
                <a:spcPct val="100000"/>
              </a:lnSpc>
            </a:pPr>
            <a:r>
              <a:rPr b="0" lang="de-DE" sz="1600" spc="-1" strike="noStrike">
                <a:solidFill>
                  <a:schemeClr val="dk1"/>
                </a:solidFill>
                <a:latin typeface="Arial"/>
              </a:rPr>
              <a:t>Fälligkeit</a:t>
            </a:r>
            <a:endParaRPr b="0" lang="en-GB"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1908000" y="44280"/>
            <a:ext cx="670176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Aufbau einer Bilanz - konkreter</a:t>
            </a:r>
            <a:endParaRPr b="0" lang="en-GB" sz="2800" spc="-1" strike="noStrike">
              <a:solidFill>
                <a:srgbClr val="000000"/>
              </a:solidFill>
              <a:latin typeface="Arial"/>
            </a:endParaRPr>
          </a:p>
        </p:txBody>
      </p:sp>
      <p:pic>
        <p:nvPicPr>
          <p:cNvPr id="158" name="Picture 5" descr=""/>
          <p:cNvPicPr/>
          <p:nvPr/>
        </p:nvPicPr>
        <p:blipFill>
          <a:blip r:embed="rId1"/>
          <a:srcRect l="0" t="0" r="0" b="21660"/>
          <a:stretch/>
        </p:blipFill>
        <p:spPr>
          <a:xfrm>
            <a:off x="1187640" y="1412640"/>
            <a:ext cx="7560360" cy="46076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1908000" y="380880"/>
            <a:ext cx="6778080" cy="959760"/>
          </a:xfrm>
          <a:prstGeom prst="rect">
            <a:avLst/>
          </a:prstGeom>
          <a:noFill/>
          <a:ln w="0">
            <a:noFill/>
          </a:ln>
        </p:spPr>
        <p:txBody>
          <a:bodyPr numCol="1" spcCol="0" lIns="92160" rIns="92160" tIns="46080" bIns="46080" anchor="b">
            <a:noAutofit/>
          </a:bodyPr>
          <a:p>
            <a:pPr indent="0" algn="r">
              <a:lnSpc>
                <a:spcPct val="90000"/>
              </a:lnSpc>
              <a:buNone/>
              <a:tabLst>
                <a:tab algn="l" pos="0"/>
              </a:tabLst>
            </a:pPr>
            <a:r>
              <a:rPr b="0" lang="de-DE" sz="2400" spc="-1" strike="noStrike">
                <a:solidFill>
                  <a:schemeClr val="dk2"/>
                </a:solidFill>
                <a:latin typeface="Arial"/>
              </a:rPr>
              <a:t>Typische Fragen des betrieblichen Rechnungswesens</a:t>
            </a:r>
            <a:endParaRPr b="0" lang="en-GB" sz="2400" spc="-1" strike="noStrike">
              <a:solidFill>
                <a:srgbClr val="000000"/>
              </a:solidFill>
              <a:latin typeface="Arial"/>
            </a:endParaRPr>
          </a:p>
        </p:txBody>
      </p:sp>
      <p:sp>
        <p:nvSpPr>
          <p:cNvPr id="62" name="Rectangle 3"/>
          <p:cNvSpPr/>
          <p:nvPr/>
        </p:nvSpPr>
        <p:spPr>
          <a:xfrm>
            <a:off x="1547640" y="168444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pP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Was sind die wichtigen Kennzahlen, um den Erfolg eines Unternehmens zu beurteilen?</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Wie wird der Gewinn eines Unternehmens berechnet?</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Wie steht das Vermögen einer Firma im Vergleich mit seinen Schulden?</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Steht eine Firma kurz vor der Insolvenz, d.h. ist die Firma bald zahlungsunfähig oder überschuldet?</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Ist die Finanzierung einer Firma nachhaltig?</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pPr>
            <a:r>
              <a:rPr b="0" lang="de-DE" sz="1800" spc="-1" strike="noStrike">
                <a:solidFill>
                  <a:schemeClr val="dk1"/>
                </a:solidFill>
                <a:latin typeface="Arial"/>
              </a:rPr>
              <a:t>Wer haftet für wie viel, wenn die Firma Insolvenz meldet?</a:t>
            </a:r>
            <a:endParaRPr b="0" lang="en-GB" sz="1800" spc="-1" strike="noStrike">
              <a:solidFill>
                <a:srgbClr val="000000"/>
              </a:solidFill>
              <a:latin typeface="Arial"/>
            </a:endParaRPr>
          </a:p>
        </p:txBody>
      </p:sp>
      <p:sp>
        <p:nvSpPr>
          <p:cNvPr id="63" name="Rectangle 165"/>
          <p:cNvSpPr/>
          <p:nvPr/>
        </p:nvSpPr>
        <p:spPr>
          <a:xfrm>
            <a:off x="0" y="5402160"/>
            <a:ext cx="914328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1908000" y="44280"/>
            <a:ext cx="670176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Aufbau einer Bilanz - Beispiel</a:t>
            </a:r>
            <a:endParaRPr b="0" lang="en-GB" sz="2800" spc="-1" strike="noStrike">
              <a:solidFill>
                <a:srgbClr val="000000"/>
              </a:solidFill>
              <a:latin typeface="Arial"/>
            </a:endParaRPr>
          </a:p>
        </p:txBody>
      </p:sp>
      <p:graphicFrame>
        <p:nvGraphicFramePr>
          <p:cNvPr id="160" name="Table 2"/>
          <p:cNvGraphicFramePr/>
          <p:nvPr/>
        </p:nvGraphicFramePr>
        <p:xfrm>
          <a:off x="1403640" y="1700640"/>
          <a:ext cx="3191400" cy="3708000"/>
        </p:xfrm>
        <a:graphic>
          <a:graphicData uri="http://schemas.openxmlformats.org/drawingml/2006/table">
            <a:tbl>
              <a:tblPr/>
              <a:tblGrid>
                <a:gridCol w="2615760"/>
                <a:gridCol w="576000"/>
              </a:tblGrid>
              <a:tr h="370800">
                <a:tc>
                  <a:txBody>
                    <a:bodyPr anchor="t">
                      <a:noAutofit/>
                    </a:bodyPr>
                    <a:p>
                      <a:pPr defTabSz="914400">
                        <a:lnSpc>
                          <a:spcPct val="100000"/>
                        </a:lnSpc>
                      </a:pPr>
                      <a:r>
                        <a:rPr b="1" lang="de-DE" sz="1800" spc="-1" strike="noStrike">
                          <a:solidFill>
                            <a:schemeClr val="lt1"/>
                          </a:solidFill>
                          <a:latin typeface="Arial"/>
                        </a:rPr>
                        <a:t>Aktiva</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endParaRPr b="1" lang="de-DE" sz="1800" spc="-1" strike="noStrike">
                        <a:solidFill>
                          <a:schemeClr val="lt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defTabSz="914400">
                        <a:lnSpc>
                          <a:spcPct val="100000"/>
                        </a:lnSpc>
                      </a:pPr>
                      <a:r>
                        <a:rPr b="1" lang="de-DE" sz="1800" spc="-1" strike="noStrike">
                          <a:solidFill>
                            <a:schemeClr val="dk1"/>
                          </a:solidFill>
                          <a:latin typeface="Arial"/>
                        </a:rPr>
                        <a:t>Anlagevermögen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Grundstücke</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150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1800" spc="-1" strike="noStrike">
                          <a:solidFill>
                            <a:schemeClr val="dk1"/>
                          </a:solidFill>
                          <a:latin typeface="Arial"/>
                        </a:rPr>
                        <a:t>Maschinen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0" lang="de-DE" sz="1800" spc="-1" strike="noStrike">
                          <a:solidFill>
                            <a:schemeClr val="dk1"/>
                          </a:solidFill>
                          <a:latin typeface="Arial"/>
                        </a:rPr>
                        <a:t>40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Fuhrpark</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30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1" lang="de-DE" sz="1800" spc="-1" strike="noStrike">
                          <a:solidFill>
                            <a:schemeClr val="dk1"/>
                          </a:solidFill>
                          <a:latin typeface="Arial"/>
                        </a:rPr>
                        <a:t>Umlagevermögen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Waren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40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1800" spc="-1" strike="noStrike">
                          <a:solidFill>
                            <a:schemeClr val="dk1"/>
                          </a:solidFill>
                          <a:latin typeface="Arial"/>
                        </a:rPr>
                        <a:t>Bankguthaben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0" lang="de-DE" sz="1800" spc="-1" strike="noStrike">
                          <a:solidFill>
                            <a:schemeClr val="dk1"/>
                          </a:solidFill>
                          <a:latin typeface="Arial"/>
                        </a:rPr>
                        <a:t>30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Kasse</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10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1" lang="de-DE" sz="1800" spc="-1" strike="noStrike">
                          <a:solidFill>
                            <a:schemeClr val="dk1"/>
                          </a:solidFill>
                          <a:latin typeface="Arial"/>
                        </a:rPr>
                        <a:t>Summe</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nchor="t">
                      <a:noAutofit/>
                    </a:bodyPr>
                    <a:p>
                      <a:pPr algn="r" defTabSz="914400">
                        <a:lnSpc>
                          <a:spcPct val="100000"/>
                        </a:lnSpc>
                      </a:pPr>
                      <a:r>
                        <a:rPr b="1" lang="de-DE" sz="1800" spc="-1" strike="noStrike">
                          <a:solidFill>
                            <a:schemeClr val="dk1"/>
                          </a:solidFill>
                          <a:latin typeface="Arial"/>
                        </a:rPr>
                        <a:t>300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r>
            </a:tbl>
          </a:graphicData>
        </a:graphic>
      </p:graphicFrame>
      <p:graphicFrame>
        <p:nvGraphicFramePr>
          <p:cNvPr id="161" name="Table 4"/>
          <p:cNvGraphicFramePr/>
          <p:nvPr/>
        </p:nvGraphicFramePr>
        <p:xfrm>
          <a:off x="4932000" y="1700640"/>
          <a:ext cx="3407400" cy="3708000"/>
        </p:xfrm>
        <a:graphic>
          <a:graphicData uri="http://schemas.openxmlformats.org/drawingml/2006/table">
            <a:tbl>
              <a:tblPr/>
              <a:tblGrid>
                <a:gridCol w="2792880"/>
                <a:gridCol w="614880"/>
              </a:tblGrid>
              <a:tr h="370800">
                <a:tc>
                  <a:txBody>
                    <a:bodyPr anchor="t">
                      <a:noAutofit/>
                    </a:bodyPr>
                    <a:p>
                      <a:pPr defTabSz="914400">
                        <a:lnSpc>
                          <a:spcPct val="100000"/>
                        </a:lnSpc>
                      </a:pPr>
                      <a:r>
                        <a:rPr b="1" lang="de-DE" sz="1800" spc="-1" strike="noStrike">
                          <a:solidFill>
                            <a:schemeClr val="lt1"/>
                          </a:solidFill>
                          <a:latin typeface="Arial"/>
                        </a:rPr>
                        <a:t>Passiva</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endParaRPr b="1" lang="de-DE" sz="1800" spc="-1" strike="noStrike">
                        <a:solidFill>
                          <a:schemeClr val="lt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defTabSz="914400">
                        <a:lnSpc>
                          <a:spcPct val="100000"/>
                        </a:lnSpc>
                      </a:pPr>
                      <a:r>
                        <a:rPr b="1" lang="de-DE" sz="1800" spc="-1" strike="noStrike">
                          <a:solidFill>
                            <a:schemeClr val="dk1"/>
                          </a:solidFill>
                          <a:latin typeface="Arial"/>
                        </a:rPr>
                        <a:t>Eigenkapital</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Stammkapital</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50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1800" spc="-1" strike="noStrike">
                          <a:solidFill>
                            <a:schemeClr val="dk1"/>
                          </a:solidFill>
                          <a:latin typeface="Arial"/>
                        </a:rPr>
                        <a:t>Rücklagen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0" lang="de-DE" sz="1800" spc="-1" strike="noStrike">
                          <a:solidFill>
                            <a:schemeClr val="dk1"/>
                          </a:solidFill>
                          <a:latin typeface="Arial"/>
                        </a:rPr>
                        <a:t>100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1" lang="de-DE" sz="1800" spc="-1" strike="noStrike">
                          <a:solidFill>
                            <a:schemeClr val="dk1"/>
                          </a:solidFill>
                          <a:latin typeface="Arial"/>
                        </a:rPr>
                        <a:t>Fremdkapital</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Darlehen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120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1800" spc="-1" strike="noStrike">
                          <a:solidFill>
                            <a:schemeClr val="dk1"/>
                          </a:solidFill>
                          <a:latin typeface="Arial"/>
                        </a:rPr>
                        <a:t>Nicht bezahlte Rechnung</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0" lang="de-DE" sz="1800" spc="-1" strike="noStrike">
                          <a:solidFill>
                            <a:schemeClr val="dk1"/>
                          </a:solidFill>
                          <a:latin typeface="Arial"/>
                        </a:rPr>
                        <a:t>30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endParaRPr b="0" lang="de-DE" sz="1800" spc="-1" strike="noStrike">
                        <a:solidFill>
                          <a:schemeClr val="dk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1" lang="de-DE" sz="1800" spc="-1" strike="noStrike">
                          <a:solidFill>
                            <a:schemeClr val="dk1"/>
                          </a:solidFill>
                          <a:latin typeface="Arial"/>
                        </a:rPr>
                        <a:t>Summe</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nchor="t">
                      <a:noAutofit/>
                    </a:bodyPr>
                    <a:p>
                      <a:pPr algn="r" defTabSz="914400">
                        <a:lnSpc>
                          <a:spcPct val="100000"/>
                        </a:lnSpc>
                      </a:pPr>
                      <a:r>
                        <a:rPr b="1" lang="de-DE" sz="1800" spc="-1" strike="noStrike">
                          <a:solidFill>
                            <a:schemeClr val="dk1"/>
                          </a:solidFill>
                          <a:latin typeface="Arial"/>
                        </a:rPr>
                        <a:t>300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r>
            </a:tbl>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1908000" y="380880"/>
            <a:ext cx="6778080" cy="959760"/>
          </a:xfrm>
          <a:prstGeom prst="rect">
            <a:avLst/>
          </a:prstGeom>
          <a:noFill/>
          <a:ln w="0">
            <a:noFill/>
          </a:ln>
        </p:spPr>
        <p:txBody>
          <a:bodyPr numCol="1" spcCol="0" lIns="92160" rIns="92160" tIns="46080" bIns="46080" anchor="b">
            <a:noAutofit/>
          </a:bodyPr>
          <a:p>
            <a:pPr indent="0" algn="r">
              <a:lnSpc>
                <a:spcPct val="90000"/>
              </a:lnSpc>
              <a:buNone/>
              <a:tabLst>
                <a:tab algn="l" pos="0"/>
              </a:tabLst>
            </a:pPr>
            <a:r>
              <a:rPr b="0" lang="de-DE" sz="2800" spc="-1" strike="noStrike">
                <a:solidFill>
                  <a:schemeClr val="dk2"/>
                </a:solidFill>
                <a:latin typeface="Arial"/>
              </a:rPr>
              <a:t>Aktiva vs Passiva</a:t>
            </a:r>
            <a:endParaRPr b="0" lang="en-GB" sz="2800" spc="-1" strike="noStrike">
              <a:solidFill>
                <a:srgbClr val="000000"/>
              </a:solidFill>
              <a:latin typeface="Arial"/>
            </a:endParaRPr>
          </a:p>
        </p:txBody>
      </p:sp>
      <p:sp>
        <p:nvSpPr>
          <p:cNvPr id="163" name="Rectangle 165"/>
          <p:cNvSpPr/>
          <p:nvPr/>
        </p:nvSpPr>
        <p:spPr>
          <a:xfrm>
            <a:off x="0" y="5402160"/>
            <a:ext cx="914328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64" name="Rectangle 3"/>
          <p:cNvSpPr/>
          <p:nvPr/>
        </p:nvSpPr>
        <p:spPr>
          <a:xfrm>
            <a:off x="1476360" y="182880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chemeClr val="dk1"/>
                </a:solidFill>
                <a:latin typeface="Arial"/>
              </a:rPr>
              <a:t>Aktiva </a:t>
            </a: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 Auflistung aller Vermögensgegenstände, die in einem Betrieb vorhanden sind </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Aktivseite ist die Verwendungsseite </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a:p>
            <a:pPr>
              <a:lnSpc>
                <a:spcPct val="100000"/>
              </a:lnSpc>
              <a:spcBef>
                <a:spcPts val="360"/>
              </a:spcBef>
              <a:tabLst>
                <a:tab algn="l" pos="0"/>
              </a:tabLst>
            </a:pPr>
            <a:r>
              <a:rPr b="1" lang="de-DE" sz="1800" spc="-1" strike="noStrike">
                <a:solidFill>
                  <a:schemeClr val="dk1"/>
                </a:solidFill>
                <a:latin typeface="Arial"/>
              </a:rPr>
              <a:t>Passiva</a:t>
            </a:r>
            <a:endParaRPr b="0" lang="en-GB" sz="1800" spc="-1" strike="noStrike">
              <a:solidFill>
                <a:srgbClr val="000000"/>
              </a:solidFill>
              <a:latin typeface="Arial"/>
            </a:endParaRPr>
          </a:p>
          <a:p>
            <a:pPr>
              <a:lnSpc>
                <a:spcPct val="100000"/>
              </a:lnSpc>
              <a:spcBef>
                <a:spcPts val="360"/>
              </a:spcBef>
              <a:tabLst>
                <a:tab algn="l" pos="0"/>
              </a:tabLst>
            </a:pPr>
            <a:r>
              <a:rPr b="0" lang="de-DE" sz="1800" spc="-1" strike="noStrike">
                <a:solidFill>
                  <a:schemeClr val="dk1"/>
                </a:solidFill>
                <a:latin typeface="Arial"/>
              </a:rPr>
              <a:t>= Liste aller Posten, durch die die Vermögensgegenstände der Aktivseite finanziert wurden</a:t>
            </a:r>
            <a:endParaRPr b="0" lang="en-GB" sz="1800" spc="-1" strike="noStrike">
              <a:solidFill>
                <a:srgbClr val="000000"/>
              </a:solidFill>
              <a:latin typeface="Arial"/>
            </a:endParaRPr>
          </a:p>
          <a:p>
            <a:pPr marL="343080" indent="-343080">
              <a:lnSpc>
                <a:spcPct val="100000"/>
              </a:lnSpc>
              <a:spcBef>
                <a:spcPts val="360"/>
              </a:spcBef>
              <a:buClr>
                <a:srgbClr val="cc3300"/>
              </a:buClr>
              <a:buFont typeface="Symbol" charset="2"/>
              <a:buChar char=""/>
              <a:tabLst>
                <a:tab algn="l" pos="0"/>
              </a:tabLst>
            </a:pPr>
            <a:r>
              <a:rPr b="0" lang="de-DE" sz="1800" spc="-1" strike="noStrike">
                <a:solidFill>
                  <a:schemeClr val="dk1"/>
                </a:solidFill>
                <a:latin typeface="Arial"/>
              </a:rPr>
              <a:t>Passivseite ist die Finanzierungseite, Mittelherkunftsseite </a:t>
            </a:r>
            <a:endParaRPr b="0" lang="en-GB" sz="1800" spc="-1" strike="noStrike">
              <a:solidFill>
                <a:srgbClr val="000000"/>
              </a:solidFill>
              <a:latin typeface="Arial"/>
            </a:endParaRPr>
          </a:p>
          <a:p>
            <a:pPr>
              <a:lnSpc>
                <a:spcPct val="100000"/>
              </a:lnSpc>
              <a:spcBef>
                <a:spcPts val="360"/>
              </a:spcBef>
              <a:tabLst>
                <a:tab algn="l" pos="0"/>
              </a:tabLst>
            </a:pP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1763640" y="-24300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Anlagevermögen - Aktiva</a:t>
            </a:r>
            <a:endParaRPr b="0" lang="en-GB" sz="2800" spc="-1" strike="noStrike">
              <a:solidFill>
                <a:srgbClr val="000000"/>
              </a:solidFill>
              <a:latin typeface="Arial"/>
            </a:endParaRPr>
          </a:p>
        </p:txBody>
      </p:sp>
      <p:sp>
        <p:nvSpPr>
          <p:cNvPr id="166" name="Rectangle 1"/>
          <p:cNvSpPr/>
          <p:nvPr/>
        </p:nvSpPr>
        <p:spPr>
          <a:xfrm>
            <a:off x="630720" y="1119960"/>
            <a:ext cx="8327880" cy="5268600"/>
          </a:xfrm>
          <a:prstGeom prst="rect">
            <a:avLst/>
          </a:prstGeom>
          <a:noFill/>
          <a:ln w="0">
            <a:noFill/>
          </a:ln>
        </p:spPr>
        <p:style>
          <a:lnRef idx="0"/>
          <a:fillRef idx="0"/>
          <a:effectRef idx="0"/>
          <a:fontRef idx="minor"/>
        </p:style>
        <p:txBody>
          <a:bodyPr wrap="none" lIns="90000" rIns="90000" tIns="45000" bIns="45000" anchor="ctr">
            <a:spAutoFit/>
          </a:bodyPr>
          <a:p>
            <a:pPr>
              <a:lnSpc>
                <a:spcPct val="100000"/>
              </a:lnSpc>
            </a:pPr>
            <a:r>
              <a:rPr b="1" lang="de-DE" sz="1600" spc="-1" strike="noStrike">
                <a:solidFill>
                  <a:schemeClr val="dk1"/>
                </a:solidFill>
                <a:latin typeface="Arial Narrow,Bold"/>
              </a:rPr>
              <a:t>I. Immaterielle Vermögensgegenstände: </a:t>
            </a:r>
            <a:r>
              <a:rPr b="0" lang="de-DE" sz="4400" spc="-1" strike="noStrike">
                <a:solidFill>
                  <a:schemeClr val="dk1"/>
                </a:solidFill>
                <a:latin typeface="Book Antiqua"/>
              </a:rPr>
              <a:t>   </a:t>
            </a:r>
            <a:endParaRPr b="0" lang="en-GB" sz="4400" spc="-1" strike="noStrike">
              <a:solidFill>
                <a:srgbClr val="000000"/>
              </a:solidFill>
              <a:latin typeface="Arial"/>
            </a:endParaRPr>
          </a:p>
          <a:p>
            <a:pPr>
              <a:lnSpc>
                <a:spcPct val="100000"/>
              </a:lnSpc>
            </a:pPr>
            <a:r>
              <a:rPr b="0" lang="de-DE" sz="1600" spc="-1" strike="noStrike">
                <a:solidFill>
                  <a:schemeClr val="dk1"/>
                </a:solidFill>
                <a:latin typeface="Arial Narrow"/>
              </a:rPr>
              <a:t>1. Selbst geschaffene gewerbliche Schutzrechte und ähnliche Rechte und Werte;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2. entgeltlich erworbene Konzessionen, gewerbliche Schutzrechte und ähnliche Rechte und Werte sowie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Lizenzen an solchen Rechten und Werten;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3. Geschäfts- oder Firmenwert;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4. geleistete Anzahlungen; </a:t>
            </a:r>
            <a:endParaRPr b="0" lang="en-GB" sz="1600" spc="-1" strike="noStrike">
              <a:solidFill>
                <a:srgbClr val="000000"/>
              </a:solidFill>
              <a:latin typeface="Arial"/>
            </a:endParaRPr>
          </a:p>
          <a:p>
            <a:pPr>
              <a:lnSpc>
                <a:spcPct val="100000"/>
              </a:lnSpc>
            </a:pPr>
            <a:endParaRPr b="0" lang="en-GB" sz="1200" spc="-1" strike="noStrike">
              <a:solidFill>
                <a:srgbClr val="000000"/>
              </a:solidFill>
              <a:latin typeface="Arial"/>
            </a:endParaRPr>
          </a:p>
          <a:p>
            <a:pPr>
              <a:lnSpc>
                <a:spcPct val="100000"/>
              </a:lnSpc>
            </a:pPr>
            <a:r>
              <a:rPr b="1" lang="de-DE" sz="1600" spc="-1" strike="noStrike">
                <a:solidFill>
                  <a:schemeClr val="dk1"/>
                </a:solidFill>
                <a:latin typeface="Arial Narrow,Bold"/>
              </a:rPr>
              <a:t>II. Sachanlagen: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1. Grundstücke, grundstücksgleiche Rechte und Bauten einschlie</a:t>
            </a:r>
            <a:r>
              <a:rPr b="0" lang="de-DE" sz="1600" spc="-1" strike="noStrike">
                <a:solidFill>
                  <a:schemeClr val="dk1"/>
                </a:solidFill>
                <a:latin typeface="Book Antiqua"/>
              </a:rPr>
              <a:t>ß</a:t>
            </a:r>
            <a:r>
              <a:rPr b="0" lang="de-DE" sz="1600" spc="-1" strike="noStrike">
                <a:solidFill>
                  <a:schemeClr val="dk1"/>
                </a:solidFill>
                <a:latin typeface="Arial Narrow"/>
              </a:rPr>
              <a:t>lich der Bauten auf fremden Grundstücken;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2. technische Anlagen und Maschinen;</a:t>
            </a:r>
            <a:br>
              <a:rPr sz="1600"/>
            </a:br>
            <a:r>
              <a:rPr b="0" lang="de-DE" sz="1600" spc="-1" strike="noStrike">
                <a:solidFill>
                  <a:schemeClr val="dk1"/>
                </a:solidFill>
                <a:latin typeface="Arial Narrow"/>
              </a:rPr>
              <a:t>3. andere Anlagen, Betriebs- und Geschäftsausstattung;</a:t>
            </a:r>
            <a:br>
              <a:rPr sz="1600"/>
            </a:br>
            <a:r>
              <a:rPr b="0" lang="de-DE" sz="1600" spc="-1" strike="noStrike">
                <a:solidFill>
                  <a:schemeClr val="dk1"/>
                </a:solidFill>
                <a:latin typeface="Arial Narrow"/>
              </a:rPr>
              <a:t>4. geleistete Anzahlungen und Anlagen im Bau; </a:t>
            </a:r>
            <a:endParaRPr b="0" lang="en-GB" sz="1600" spc="-1" strike="noStrike">
              <a:solidFill>
                <a:srgbClr val="000000"/>
              </a:solidFill>
              <a:latin typeface="Arial"/>
            </a:endParaRPr>
          </a:p>
          <a:p>
            <a:pPr>
              <a:lnSpc>
                <a:spcPct val="100000"/>
              </a:lnSpc>
            </a:pPr>
            <a:endParaRPr b="0" lang="en-GB" sz="1200" spc="-1" strike="noStrike">
              <a:solidFill>
                <a:srgbClr val="000000"/>
              </a:solidFill>
              <a:latin typeface="Arial"/>
            </a:endParaRPr>
          </a:p>
          <a:p>
            <a:pPr>
              <a:lnSpc>
                <a:spcPct val="100000"/>
              </a:lnSpc>
            </a:pPr>
            <a:r>
              <a:rPr b="1" lang="de-DE" sz="1600" spc="-1" strike="noStrike">
                <a:solidFill>
                  <a:schemeClr val="dk1"/>
                </a:solidFill>
                <a:latin typeface="Arial Narrow,Bold"/>
              </a:rPr>
              <a:t>III. Finanzanlagen: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1. Anteile an verbundenen Unternehmen;</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2. Ausleihungen an verbundene Unternehmen;</a:t>
            </a:r>
            <a:br>
              <a:rPr sz="1600"/>
            </a:br>
            <a:r>
              <a:rPr b="0" lang="de-DE" sz="1600" spc="-1" strike="noStrike">
                <a:solidFill>
                  <a:schemeClr val="dk1"/>
                </a:solidFill>
                <a:latin typeface="Arial Narrow"/>
              </a:rPr>
              <a:t>3. Beteiligungen;</a:t>
            </a:r>
            <a:br>
              <a:rPr sz="1600"/>
            </a:br>
            <a:r>
              <a:rPr b="0" lang="de-DE" sz="1600" spc="-1" strike="noStrike">
                <a:solidFill>
                  <a:schemeClr val="dk1"/>
                </a:solidFill>
                <a:latin typeface="Arial Narrow"/>
              </a:rPr>
              <a:t>4. Ausleihungen an Unternehmen, mit denen ein Beteiligungsverhältnis besteht;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
              </a:rPr>
              <a:t>5. Wertpapiere des Anlagevermögens;</a:t>
            </a:r>
            <a:br>
              <a:rPr sz="1600"/>
            </a:br>
            <a:r>
              <a:rPr b="0" lang="de-DE" sz="1600" spc="-1" strike="noStrike">
                <a:solidFill>
                  <a:schemeClr val="dk1"/>
                </a:solidFill>
                <a:latin typeface="Arial Narrow"/>
              </a:rPr>
              <a:t>6. sonstige Ausleihungen. </a:t>
            </a:r>
            <a:endParaRPr b="0" lang="en-GB" sz="1600" spc="-1" strike="noStrike">
              <a:solidFill>
                <a:srgbClr val="000000"/>
              </a:solidFill>
              <a:latin typeface="Arial"/>
            </a:endParaRPr>
          </a:p>
        </p:txBody>
      </p:sp>
      <p:pic>
        <p:nvPicPr>
          <p:cNvPr id="167" name="Picture 2" descr="page6image10918080"/>
          <p:cNvPicPr/>
          <p:nvPr/>
        </p:nvPicPr>
        <p:blipFill>
          <a:blip r:embed="rId1"/>
          <a:stretch/>
        </p:blipFill>
        <p:spPr>
          <a:xfrm>
            <a:off x="92160" y="-533520"/>
            <a:ext cx="875520" cy="1188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1763640" y="-24300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Umlagevermögen - Aktiva</a:t>
            </a:r>
            <a:endParaRPr b="0" lang="en-GB" sz="2800" spc="-1" strike="noStrike">
              <a:solidFill>
                <a:srgbClr val="000000"/>
              </a:solidFill>
              <a:latin typeface="Arial"/>
            </a:endParaRPr>
          </a:p>
        </p:txBody>
      </p:sp>
      <p:sp>
        <p:nvSpPr>
          <p:cNvPr id="169" name="Rectangle 1"/>
          <p:cNvSpPr/>
          <p:nvPr/>
        </p:nvSpPr>
        <p:spPr>
          <a:xfrm>
            <a:off x="1782720" y="1651320"/>
            <a:ext cx="6596640" cy="4232520"/>
          </a:xfrm>
          <a:prstGeom prst="rect">
            <a:avLst/>
          </a:prstGeom>
          <a:noFill/>
          <a:ln w="0">
            <a:noFill/>
          </a:ln>
        </p:spPr>
        <p:style>
          <a:lnRef idx="0"/>
          <a:fillRef idx="0"/>
          <a:effectRef idx="0"/>
          <a:fontRef idx="minor"/>
        </p:style>
        <p:txBody>
          <a:bodyPr wrap="none" lIns="90000" rIns="90000" tIns="45000" bIns="45000" anchor="ctr">
            <a:spAutoFit/>
          </a:bodyPr>
          <a:p>
            <a:pPr>
              <a:lnSpc>
                <a:spcPct val="100000"/>
              </a:lnSpc>
            </a:pPr>
            <a:r>
              <a:rPr b="1" lang="de-DE" sz="1600" spc="-1" strike="noStrike">
                <a:solidFill>
                  <a:schemeClr val="dk1"/>
                </a:solidFill>
                <a:latin typeface="Arial Narrow,Bold"/>
              </a:rPr>
              <a:t>I. Vorräte: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1. Roh-, Hilfs- und Betriebsstoffe;</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2. unfertige Erzeugnisse, unfertige Leistungen;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3. fertige Erzeugnisse und Waren;</a:t>
            </a:r>
            <a:br>
              <a:rPr sz="1600"/>
            </a:br>
            <a:r>
              <a:rPr b="0" lang="de-DE" sz="1600" spc="-1" strike="noStrike">
                <a:solidFill>
                  <a:schemeClr val="dk1"/>
                </a:solidFill>
                <a:latin typeface="Arial Narrow,Bold"/>
              </a:rPr>
              <a:t>4. geleistete Anzahlungen; </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a:p>
            <a:pPr>
              <a:lnSpc>
                <a:spcPct val="100000"/>
              </a:lnSpc>
            </a:pPr>
            <a:r>
              <a:rPr b="1" lang="de-DE" sz="1600" spc="-1" strike="noStrike">
                <a:solidFill>
                  <a:schemeClr val="dk1"/>
                </a:solidFill>
                <a:latin typeface="Arial Narrow,Bold"/>
              </a:rPr>
              <a:t>II. Forderungen und sonstige Vermögensgegenstände: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1. Forderungen aus Lieferungen und Leistungen;</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2. Forderungen gegen verbundene Unternehmen;</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3. Forderungen gegen Unternehmen, mit denen ein Beteiligungsverhältnis besteht;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4. sonstige Vermögensgegenstände; </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a:p>
            <a:pPr>
              <a:lnSpc>
                <a:spcPct val="100000"/>
              </a:lnSpc>
            </a:pPr>
            <a:r>
              <a:rPr b="1" lang="de-DE" sz="1600" spc="-1" strike="noStrike">
                <a:solidFill>
                  <a:schemeClr val="dk1"/>
                </a:solidFill>
                <a:latin typeface="Arial Narrow,Bold"/>
              </a:rPr>
              <a:t>III. Wertpapiere: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1. Anteile an verbundenen Unternehmen;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2. sonstige Wertpapiere;</a:t>
            </a:r>
            <a:endParaRPr b="0" lang="en-GB" sz="1600" spc="-1" strike="noStrike">
              <a:solidFill>
                <a:srgbClr val="000000"/>
              </a:solidFill>
              <a:latin typeface="Arial"/>
            </a:endParaRPr>
          </a:p>
          <a:p>
            <a:pPr>
              <a:lnSpc>
                <a:spcPct val="100000"/>
              </a:lnSpc>
            </a:pPr>
            <a:br>
              <a:rPr sz="1600"/>
            </a:br>
            <a:r>
              <a:rPr b="0" lang="de-DE" sz="1600" spc="-1" strike="noStrike">
                <a:solidFill>
                  <a:schemeClr val="dk1"/>
                </a:solidFill>
                <a:latin typeface="Arial Narrow,Bold"/>
              </a:rPr>
              <a:t>IV. Kassenbestand, Bundesbankguthaben, Guthaben bei Kreditinstituten und Schecks. </a:t>
            </a:r>
            <a:endParaRPr b="0" lang="en-GB" sz="1600" spc="-1" strike="noStrike">
              <a:solidFill>
                <a:srgbClr val="000000"/>
              </a:solidFill>
              <a:latin typeface="Arial"/>
            </a:endParaRPr>
          </a:p>
        </p:txBody>
      </p:sp>
      <p:pic>
        <p:nvPicPr>
          <p:cNvPr id="170" name="Picture 2" descr="page6image10918080"/>
          <p:cNvPicPr/>
          <p:nvPr/>
        </p:nvPicPr>
        <p:blipFill>
          <a:blip r:embed="rId1"/>
          <a:stretch/>
        </p:blipFill>
        <p:spPr>
          <a:xfrm>
            <a:off x="92160" y="-533520"/>
            <a:ext cx="875520" cy="1188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1763640" y="26028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Eigenkapital - Passiva</a:t>
            </a:r>
            <a:endParaRPr b="0" lang="en-GB" sz="2800" spc="-1" strike="noStrike">
              <a:solidFill>
                <a:srgbClr val="000000"/>
              </a:solidFill>
              <a:latin typeface="Arial"/>
            </a:endParaRPr>
          </a:p>
        </p:txBody>
      </p:sp>
      <p:sp>
        <p:nvSpPr>
          <p:cNvPr id="172" name="Rectangle 1"/>
          <p:cNvSpPr/>
          <p:nvPr/>
        </p:nvSpPr>
        <p:spPr>
          <a:xfrm>
            <a:off x="1319040" y="2149200"/>
            <a:ext cx="6906240" cy="3013920"/>
          </a:xfrm>
          <a:prstGeom prst="rect">
            <a:avLst/>
          </a:prstGeom>
          <a:noFill/>
          <a:ln w="0">
            <a:noFill/>
          </a:ln>
        </p:spPr>
        <p:style>
          <a:lnRef idx="0"/>
          <a:fillRef idx="0"/>
          <a:effectRef idx="0"/>
          <a:fontRef idx="minor"/>
        </p:style>
        <p:txBody>
          <a:bodyPr wrap="none" lIns="90000" rIns="90000" tIns="45000" bIns="45000" anchor="ctr">
            <a:spAutoFit/>
          </a:bodyPr>
          <a:p>
            <a:pPr>
              <a:lnSpc>
                <a:spcPct val="100000"/>
              </a:lnSpc>
            </a:pPr>
            <a:r>
              <a:rPr b="1" lang="de-DE" sz="1600" spc="-1" strike="noStrike">
                <a:solidFill>
                  <a:schemeClr val="dk1"/>
                </a:solidFill>
                <a:latin typeface="Arial Narrow,Bold"/>
              </a:rPr>
              <a:t>I. Gezeichnetes Kapital; </a:t>
            </a:r>
            <a:endParaRPr b="0" lang="en-GB" sz="1600" spc="-1" strike="noStrike">
              <a:solidFill>
                <a:srgbClr val="000000"/>
              </a:solidFill>
              <a:latin typeface="Arial"/>
            </a:endParaRPr>
          </a:p>
          <a:p>
            <a:pPr>
              <a:lnSpc>
                <a:spcPct val="100000"/>
              </a:lnSpc>
            </a:pPr>
            <a:r>
              <a:rPr b="1" lang="de-DE" sz="1600" spc="-1" strike="noStrike">
                <a:solidFill>
                  <a:schemeClr val="dk1"/>
                </a:solidFill>
                <a:latin typeface="Arial Narrow,Bold"/>
              </a:rPr>
              <a:t>II. Kapitalrücklage;</a:t>
            </a:r>
            <a:br>
              <a:rPr sz="1600"/>
            </a:br>
            <a:r>
              <a:rPr b="1" lang="de-DE" sz="1600" spc="-1" strike="noStrike">
                <a:solidFill>
                  <a:schemeClr val="dk1"/>
                </a:solidFill>
                <a:latin typeface="Arial Narrow,Bold"/>
              </a:rPr>
              <a:t>III. Gewinnrücklagen: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1. gesetzliche Rücklage;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2. Rücklage für Anteile an einem herrschenden oder mehrheitlich beteiligten Unternehmen;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3. satzungsmäßige Rücklagen;</a:t>
            </a:r>
            <a:br>
              <a:rPr sz="1600"/>
            </a:br>
            <a:r>
              <a:rPr b="0" lang="de-DE" sz="1600" spc="-1" strike="noStrike">
                <a:solidFill>
                  <a:schemeClr val="dk1"/>
                </a:solidFill>
                <a:latin typeface="Arial Narrow,Bold"/>
              </a:rPr>
              <a:t>4. andere Gewinnrücklagen; </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a:p>
            <a:pPr>
              <a:lnSpc>
                <a:spcPct val="100000"/>
              </a:lnSpc>
            </a:pPr>
            <a:r>
              <a:rPr b="1" lang="de-DE" sz="1600" spc="-1" strike="noStrike">
                <a:solidFill>
                  <a:schemeClr val="dk1"/>
                </a:solidFill>
                <a:latin typeface="Arial Narrow,Bold"/>
              </a:rPr>
              <a:t>IV. Gewinnvortrag/Verlustvortrag;</a:t>
            </a:r>
            <a:br>
              <a:rPr sz="1600"/>
            </a:br>
            <a:endParaRPr b="0" lang="en-GB" sz="1600" spc="-1" strike="noStrike">
              <a:solidFill>
                <a:srgbClr val="000000"/>
              </a:solidFill>
              <a:latin typeface="Arial"/>
            </a:endParaRPr>
          </a:p>
          <a:p>
            <a:pPr>
              <a:lnSpc>
                <a:spcPct val="100000"/>
              </a:lnSpc>
            </a:pPr>
            <a:r>
              <a:rPr b="1" lang="de-DE" sz="1600" spc="-1" strike="noStrike">
                <a:solidFill>
                  <a:schemeClr val="dk1"/>
                </a:solidFill>
                <a:latin typeface="Arial Narrow,Bold"/>
              </a:rPr>
              <a:t>V. Jahresüberschuß/Jahresfehlbetrag. </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p:txBody>
      </p:sp>
      <p:pic>
        <p:nvPicPr>
          <p:cNvPr id="173" name="Picture 2" descr="page6image10918080"/>
          <p:cNvPicPr/>
          <p:nvPr/>
        </p:nvPicPr>
        <p:blipFill>
          <a:blip r:embed="rId1"/>
          <a:stretch/>
        </p:blipFill>
        <p:spPr>
          <a:xfrm>
            <a:off x="92160" y="-533520"/>
            <a:ext cx="875520" cy="1188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1763640" y="26028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Fremdkapital - Passiva</a:t>
            </a:r>
            <a:endParaRPr b="0" lang="en-GB" sz="2800" spc="-1" strike="noStrike">
              <a:solidFill>
                <a:srgbClr val="000000"/>
              </a:solidFill>
              <a:latin typeface="Arial"/>
            </a:endParaRPr>
          </a:p>
        </p:txBody>
      </p:sp>
      <p:sp>
        <p:nvSpPr>
          <p:cNvPr id="175" name="Rectangle 1"/>
          <p:cNvSpPr/>
          <p:nvPr/>
        </p:nvSpPr>
        <p:spPr>
          <a:xfrm>
            <a:off x="1091880" y="2204280"/>
            <a:ext cx="7363440" cy="3745080"/>
          </a:xfrm>
          <a:prstGeom prst="rect">
            <a:avLst/>
          </a:prstGeom>
          <a:noFill/>
          <a:ln w="0">
            <a:noFill/>
          </a:ln>
        </p:spPr>
        <p:style>
          <a:lnRef idx="0"/>
          <a:fillRef idx="0"/>
          <a:effectRef idx="0"/>
          <a:fontRef idx="minor"/>
        </p:style>
        <p:txBody>
          <a:bodyPr wrap="none" lIns="90000" rIns="90000" tIns="45000" bIns="45000" anchor="ctr">
            <a:spAutoFit/>
          </a:bodyPr>
          <a:p>
            <a:pPr>
              <a:lnSpc>
                <a:spcPct val="100000"/>
              </a:lnSpc>
            </a:pPr>
            <a:r>
              <a:rPr b="1" lang="de-DE" sz="1600" spc="-1" strike="noStrike">
                <a:solidFill>
                  <a:schemeClr val="dk1"/>
                </a:solidFill>
                <a:latin typeface="Arial Narrow,Bold"/>
              </a:rPr>
              <a:t>Rückstellungen: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1. Rückstellungen für Pensionen und ähnliche Verpflichtungen;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2. Steuerrückstellungen;</a:t>
            </a:r>
            <a:br>
              <a:rPr sz="1600"/>
            </a:br>
            <a:r>
              <a:rPr b="0" lang="de-DE" sz="1600" spc="-1" strike="noStrike">
                <a:solidFill>
                  <a:schemeClr val="dk1"/>
                </a:solidFill>
                <a:latin typeface="Arial Narrow,Bold"/>
              </a:rPr>
              <a:t>3. sonstige Rückstellungen. </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a:p>
            <a:pPr>
              <a:lnSpc>
                <a:spcPct val="100000"/>
              </a:lnSpc>
            </a:pPr>
            <a:r>
              <a:rPr b="1" lang="de-DE" sz="1600" spc="-1" strike="noStrike">
                <a:solidFill>
                  <a:schemeClr val="dk1"/>
                </a:solidFill>
                <a:latin typeface="Arial Narrow,Bold"/>
              </a:rPr>
              <a:t>Verbindlichkeiten: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1. Anleihen,</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2. Verbindlichkeiten gegenüber Kreditinstituten;</a:t>
            </a:r>
            <a:br>
              <a:rPr sz="1600"/>
            </a:br>
            <a:r>
              <a:rPr b="0" lang="de-DE" sz="1600" spc="-1" strike="noStrike">
                <a:solidFill>
                  <a:schemeClr val="dk1"/>
                </a:solidFill>
                <a:latin typeface="Arial Narrow,Bold"/>
              </a:rPr>
              <a:t>3. erhaltene Anzahlungen auf Bestellungen;</a:t>
            </a:r>
            <a:br>
              <a:rPr sz="1600"/>
            </a:br>
            <a:r>
              <a:rPr b="0" lang="de-DE" sz="1600" spc="-1" strike="noStrike">
                <a:solidFill>
                  <a:schemeClr val="dk1"/>
                </a:solidFill>
                <a:latin typeface="Arial Narrow,Bold"/>
              </a:rPr>
              <a:t>4. Verbindlichkeiten aus Lieferungen und Leistungen;</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5. Verbindlichkeiten aus der Annahme gezogener Wechsel und der Ausstellung eigener Wechsel; </a:t>
            </a:r>
            <a:endParaRPr b="0" lang="en-GB" sz="1600" spc="-1" strike="noStrike">
              <a:solidFill>
                <a:srgbClr val="000000"/>
              </a:solidFill>
              <a:latin typeface="Arial"/>
            </a:endParaRPr>
          </a:p>
          <a:p>
            <a:pPr>
              <a:lnSpc>
                <a:spcPct val="100000"/>
              </a:lnSpc>
            </a:pPr>
            <a:r>
              <a:rPr b="0" lang="de-DE" sz="1600" spc="-1" strike="noStrike">
                <a:solidFill>
                  <a:schemeClr val="dk1"/>
                </a:solidFill>
                <a:latin typeface="Arial Narrow,Bold"/>
              </a:rPr>
              <a:t>6. Verbindlichkeiten gegenüber verbundenen Unternehmen;</a:t>
            </a:r>
            <a:br>
              <a:rPr sz="1600"/>
            </a:br>
            <a:r>
              <a:rPr b="0" lang="de-DE" sz="1600" spc="-1" strike="noStrike">
                <a:solidFill>
                  <a:schemeClr val="dk1"/>
                </a:solidFill>
                <a:latin typeface="Arial Narrow,Bold"/>
              </a:rPr>
              <a:t>7. Verbindlichkeiten gegenüber Unternehmen, mit denen ein Beteiligungsverhältnis besteht;</a:t>
            </a:r>
            <a:br>
              <a:rPr sz="1600"/>
            </a:br>
            <a:r>
              <a:rPr b="0" lang="de-DE" sz="1600" spc="-1" strike="noStrike">
                <a:solidFill>
                  <a:schemeClr val="dk1"/>
                </a:solidFill>
                <a:latin typeface="Arial Narrow,Bold"/>
              </a:rPr>
              <a:t>8. sonstige Verbindlichkeiten, </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p:txBody>
      </p:sp>
      <p:pic>
        <p:nvPicPr>
          <p:cNvPr id="176" name="Picture 2" descr="page6image10918080"/>
          <p:cNvPicPr/>
          <p:nvPr/>
        </p:nvPicPr>
        <p:blipFill>
          <a:blip r:embed="rId1"/>
          <a:stretch/>
        </p:blipFill>
        <p:spPr>
          <a:xfrm>
            <a:off x="92160" y="-533520"/>
            <a:ext cx="875520" cy="1188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1763640" y="-24300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Übersicht - Aktiva</a:t>
            </a:r>
            <a:endParaRPr b="0" lang="en-GB" sz="2800" spc="-1" strike="noStrike">
              <a:solidFill>
                <a:srgbClr val="000000"/>
              </a:solidFill>
              <a:latin typeface="Arial"/>
            </a:endParaRPr>
          </a:p>
        </p:txBody>
      </p:sp>
      <p:pic>
        <p:nvPicPr>
          <p:cNvPr id="178" name="Picture 2" descr="page6image10918080"/>
          <p:cNvPicPr/>
          <p:nvPr/>
        </p:nvPicPr>
        <p:blipFill>
          <a:blip r:embed="rId1"/>
          <a:stretch/>
        </p:blipFill>
        <p:spPr>
          <a:xfrm>
            <a:off x="92160" y="-533520"/>
            <a:ext cx="875520" cy="11880"/>
          </a:xfrm>
          <a:prstGeom prst="rect">
            <a:avLst/>
          </a:prstGeom>
          <a:ln w="0">
            <a:noFill/>
          </a:ln>
        </p:spPr>
      </p:pic>
      <p:sp>
        <p:nvSpPr>
          <p:cNvPr id="179" name="Rectangle 2"/>
          <p:cNvSpPr/>
          <p:nvPr/>
        </p:nvSpPr>
        <p:spPr>
          <a:xfrm>
            <a:off x="968400" y="1374840"/>
            <a:ext cx="7419240" cy="4478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de-DE" sz="1800" spc="-1" strike="noStrike">
                <a:solidFill>
                  <a:schemeClr val="dk1"/>
                </a:solidFill>
                <a:latin typeface="Calibri"/>
              </a:rPr>
              <a:t>Linke </a:t>
            </a:r>
            <a:r>
              <a:rPr b="0" lang="de-DE" sz="1800" spc="-1" strike="noStrike">
                <a:solidFill>
                  <a:schemeClr val="dk1"/>
                </a:solidFill>
                <a:latin typeface="Calibri"/>
              </a:rPr>
              <a:t>Seite der Bilanz gibt an </a:t>
            </a:r>
            <a:r>
              <a:rPr b="1" lang="de-DE" sz="1800" spc="-1" strike="noStrike">
                <a:solidFill>
                  <a:schemeClr val="dk1"/>
                </a:solidFill>
                <a:latin typeface="Calibri"/>
              </a:rPr>
              <a:t>worin </a:t>
            </a:r>
            <a:r>
              <a:rPr b="0" lang="de-DE" sz="1800" spc="-1" strike="noStrike">
                <a:solidFill>
                  <a:schemeClr val="dk1"/>
                </a:solidFill>
                <a:latin typeface="Calibri"/>
              </a:rPr>
              <a:t>Mittel </a:t>
            </a:r>
            <a:r>
              <a:rPr b="1" lang="de-DE" sz="1800" spc="-1" strike="noStrike">
                <a:solidFill>
                  <a:schemeClr val="dk1"/>
                </a:solidFill>
                <a:latin typeface="Calibri"/>
              </a:rPr>
              <a:t>angelegt </a:t>
            </a:r>
            <a:r>
              <a:rPr b="0" lang="de-DE" sz="1800" spc="-1" strike="noStrike">
                <a:solidFill>
                  <a:schemeClr val="dk1"/>
                </a:solidFill>
                <a:latin typeface="Calibri"/>
              </a:rPr>
              <a:t>sind (Vermögen). Man unterscheidet zwischen Anlagevermögen und Umlaufvermögen. </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a:lnSpc>
                <a:spcPct val="100000"/>
              </a:lnSpc>
            </a:pPr>
            <a:r>
              <a:rPr b="1" lang="de-DE" sz="1800" spc="-1" strike="noStrike">
                <a:solidFill>
                  <a:srgbClr val="c00000"/>
                </a:solidFill>
                <a:latin typeface="Calibri"/>
              </a:rPr>
              <a:t>Anlagevermögen </a:t>
            </a:r>
            <a:r>
              <a:rPr b="0" lang="de-DE" sz="1800" spc="-1" strike="noStrike">
                <a:solidFill>
                  <a:schemeClr val="dk1"/>
                </a:solidFill>
                <a:latin typeface="Calibri"/>
              </a:rPr>
              <a:t>schließt Dinge ein, die längerfristig im Unternehmen bleiben und nicht im täglichen Betrieb gehandelt werden, beispielsweise: </a:t>
            </a:r>
            <a:endParaRPr b="0" lang="en-GB" sz="1800" spc="-1" strike="noStrike">
              <a:solidFill>
                <a:srgbClr val="000000"/>
              </a:solidFill>
              <a:latin typeface="Arial"/>
            </a:endParaRPr>
          </a:p>
          <a:p>
            <a:pPr marL="285840" indent="-285840">
              <a:lnSpc>
                <a:spcPct val="100000"/>
              </a:lnSpc>
              <a:buClr>
                <a:srgbClr val="000000"/>
              </a:buClr>
              <a:buFont typeface="Arial"/>
              <a:buChar char="•"/>
            </a:pPr>
            <a:r>
              <a:rPr b="0" lang="de-DE" sz="1800" spc="-1" strike="noStrike">
                <a:solidFill>
                  <a:schemeClr val="dk1"/>
                </a:solidFill>
                <a:latin typeface="Calibri"/>
              </a:rPr>
              <a:t>Grundstücke </a:t>
            </a:r>
            <a:endParaRPr b="0" lang="en-GB" sz="1800" spc="-1" strike="noStrike">
              <a:solidFill>
                <a:srgbClr val="000000"/>
              </a:solidFill>
              <a:latin typeface="Arial"/>
            </a:endParaRPr>
          </a:p>
          <a:p>
            <a:pPr marL="285840" indent="-285840">
              <a:lnSpc>
                <a:spcPct val="100000"/>
              </a:lnSpc>
              <a:buClr>
                <a:srgbClr val="000000"/>
              </a:buClr>
              <a:buFont typeface="Arial"/>
              <a:buChar char="•"/>
            </a:pPr>
            <a:r>
              <a:rPr b="0" lang="de-DE" sz="1800" spc="-1" strike="noStrike">
                <a:solidFill>
                  <a:schemeClr val="dk1"/>
                </a:solidFill>
                <a:latin typeface="Calibri"/>
              </a:rPr>
              <a:t>Gebäude </a:t>
            </a:r>
            <a:endParaRPr b="0" lang="en-GB" sz="1800" spc="-1" strike="noStrike">
              <a:solidFill>
                <a:srgbClr val="000000"/>
              </a:solidFill>
              <a:latin typeface="Arial"/>
            </a:endParaRPr>
          </a:p>
          <a:p>
            <a:pPr marL="285840" indent="-285840">
              <a:lnSpc>
                <a:spcPct val="100000"/>
              </a:lnSpc>
              <a:buClr>
                <a:srgbClr val="000000"/>
              </a:buClr>
              <a:buFont typeface="Arial"/>
              <a:buChar char="•"/>
            </a:pPr>
            <a:r>
              <a:rPr b="0" lang="de-DE" sz="1800" spc="-1" strike="noStrike">
                <a:solidFill>
                  <a:schemeClr val="dk1"/>
                </a:solidFill>
                <a:latin typeface="Calibri"/>
              </a:rPr>
              <a:t>Maschinen </a:t>
            </a:r>
            <a:endParaRPr b="0" lang="en-GB" sz="1800" spc="-1" strike="noStrike">
              <a:solidFill>
                <a:srgbClr val="000000"/>
              </a:solidFill>
              <a:latin typeface="Arial"/>
            </a:endParaRPr>
          </a:p>
          <a:p>
            <a:pPr marL="285840" indent="-285840">
              <a:lnSpc>
                <a:spcPct val="100000"/>
              </a:lnSpc>
              <a:buClr>
                <a:srgbClr val="000000"/>
              </a:buClr>
              <a:buFont typeface="Arial"/>
              <a:buChar char="•"/>
            </a:pPr>
            <a:r>
              <a:rPr b="0" lang="de-DE" sz="1800" spc="-1" strike="noStrike">
                <a:solidFill>
                  <a:schemeClr val="dk1"/>
                </a:solidFill>
                <a:latin typeface="Calibri"/>
              </a:rPr>
              <a:t>Fuhrpark (=PKW, LKW) </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a:lnSpc>
                <a:spcPct val="100000"/>
              </a:lnSpc>
            </a:pPr>
            <a:r>
              <a:rPr b="1" lang="de-DE" sz="1800" spc="-1" strike="noStrike">
                <a:solidFill>
                  <a:srgbClr val="c00000"/>
                </a:solidFill>
                <a:latin typeface="Calibri"/>
              </a:rPr>
              <a:t>Umlaufvermögen </a:t>
            </a:r>
            <a:r>
              <a:rPr b="0" lang="de-DE" sz="1800" spc="-1" strike="noStrike">
                <a:solidFill>
                  <a:schemeClr val="dk1"/>
                </a:solidFill>
                <a:latin typeface="Calibri"/>
              </a:rPr>
              <a:t>bezeichnet Dinge, die im täglichen Betrieb in Bewegung sind, beispielsweise: </a:t>
            </a:r>
            <a:endParaRPr b="0" lang="en-GB" sz="1800" spc="-1" strike="noStrike">
              <a:solidFill>
                <a:srgbClr val="000000"/>
              </a:solidFill>
              <a:latin typeface="Arial"/>
            </a:endParaRPr>
          </a:p>
          <a:p>
            <a:pPr lvl="1" marL="743040" indent="-285840">
              <a:lnSpc>
                <a:spcPct val="100000"/>
              </a:lnSpc>
              <a:buClr>
                <a:srgbClr val="000000"/>
              </a:buClr>
              <a:buFont typeface="Arial"/>
              <a:buChar char="•"/>
            </a:pPr>
            <a:r>
              <a:rPr b="0" lang="de-DE" sz="1800" spc="-1" strike="noStrike">
                <a:solidFill>
                  <a:schemeClr val="dk1"/>
                </a:solidFill>
                <a:latin typeface="Calibri"/>
              </a:rPr>
              <a:t>Lagerbestand an Vorräten, Rohstoffen etc. </a:t>
            </a:r>
            <a:endParaRPr b="0" lang="en-GB" sz="1800" spc="-1" strike="noStrike">
              <a:solidFill>
                <a:srgbClr val="000000"/>
              </a:solidFill>
              <a:latin typeface="Arial"/>
            </a:endParaRPr>
          </a:p>
          <a:p>
            <a:pPr lvl="1" marL="743040" indent="-285840">
              <a:lnSpc>
                <a:spcPct val="100000"/>
              </a:lnSpc>
              <a:buClr>
                <a:srgbClr val="000000"/>
              </a:buClr>
              <a:buFont typeface="Arial"/>
              <a:buChar char="•"/>
            </a:pPr>
            <a:r>
              <a:rPr b="0" lang="de-DE" sz="1800" spc="-1" strike="noStrike">
                <a:solidFill>
                  <a:schemeClr val="dk1"/>
                </a:solidFill>
                <a:latin typeface="Calibri"/>
              </a:rPr>
              <a:t>Unbezahlte Rechnungen unserer Kunden (=Forderungen) </a:t>
            </a:r>
            <a:endParaRPr b="0" lang="en-GB" sz="1800" spc="-1" strike="noStrike">
              <a:solidFill>
                <a:srgbClr val="000000"/>
              </a:solidFill>
              <a:latin typeface="Arial"/>
            </a:endParaRPr>
          </a:p>
          <a:p>
            <a:pPr lvl="1" marL="743040" indent="-285840">
              <a:lnSpc>
                <a:spcPct val="100000"/>
              </a:lnSpc>
              <a:buClr>
                <a:srgbClr val="000000"/>
              </a:buClr>
              <a:buFont typeface="Arial"/>
              <a:buChar char="•"/>
            </a:pPr>
            <a:r>
              <a:rPr b="0" lang="de-DE" sz="1800" spc="-1" strike="noStrike">
                <a:solidFill>
                  <a:schemeClr val="dk1"/>
                </a:solidFill>
                <a:latin typeface="Calibri"/>
              </a:rPr>
              <a:t>Guthaben auf unserem Bankgirokonto </a:t>
            </a:r>
            <a:endParaRPr b="0" lang="en-GB" sz="1800" spc="-1" strike="noStrike">
              <a:solidFill>
                <a:srgbClr val="000000"/>
              </a:solidFill>
              <a:latin typeface="Arial"/>
            </a:endParaRPr>
          </a:p>
          <a:p>
            <a:pPr lvl="1" marL="743040" indent="-285840">
              <a:lnSpc>
                <a:spcPct val="100000"/>
              </a:lnSpc>
              <a:buClr>
                <a:srgbClr val="000000"/>
              </a:buClr>
              <a:buFont typeface="Arial"/>
              <a:buChar char="•"/>
            </a:pPr>
            <a:r>
              <a:rPr b="0" lang="de-DE" sz="1800" spc="-1" strike="noStrike">
                <a:solidFill>
                  <a:schemeClr val="dk1"/>
                </a:solidFill>
                <a:latin typeface="Calibri"/>
              </a:rPr>
              <a:t>Bargeld in der Kasse </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1763640" y="-24300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Übersicht - Passiva</a:t>
            </a:r>
            <a:endParaRPr b="0" lang="en-GB" sz="2800" spc="-1" strike="noStrike">
              <a:solidFill>
                <a:srgbClr val="000000"/>
              </a:solidFill>
              <a:latin typeface="Arial"/>
            </a:endParaRPr>
          </a:p>
        </p:txBody>
      </p:sp>
      <p:pic>
        <p:nvPicPr>
          <p:cNvPr id="181" name="Picture 2" descr="page6image10918080"/>
          <p:cNvPicPr/>
          <p:nvPr/>
        </p:nvPicPr>
        <p:blipFill>
          <a:blip r:embed="rId1"/>
          <a:stretch/>
        </p:blipFill>
        <p:spPr>
          <a:xfrm>
            <a:off x="92160" y="-533520"/>
            <a:ext cx="875520" cy="11880"/>
          </a:xfrm>
          <a:prstGeom prst="rect">
            <a:avLst/>
          </a:prstGeom>
          <a:ln w="0">
            <a:noFill/>
          </a:ln>
        </p:spPr>
      </p:pic>
      <p:sp>
        <p:nvSpPr>
          <p:cNvPr id="182" name="Rectangle 1"/>
          <p:cNvSpPr/>
          <p:nvPr/>
        </p:nvSpPr>
        <p:spPr>
          <a:xfrm>
            <a:off x="755640" y="1484280"/>
            <a:ext cx="7703280" cy="4753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de-DE" sz="1800" spc="-1" strike="noStrike">
                <a:solidFill>
                  <a:schemeClr val="dk1"/>
                </a:solidFill>
                <a:latin typeface="Calibri"/>
              </a:rPr>
              <a:t>Rechte Seite</a:t>
            </a:r>
            <a:r>
              <a:rPr b="0" lang="de-DE" sz="1800" spc="-1" strike="noStrike">
                <a:solidFill>
                  <a:schemeClr val="dk1"/>
                </a:solidFill>
                <a:latin typeface="Calibri"/>
              </a:rPr>
              <a:t> der Bilanz gibt an </a:t>
            </a:r>
            <a:r>
              <a:rPr b="1" lang="de-DE" sz="1800" spc="-1" strike="noStrike">
                <a:solidFill>
                  <a:schemeClr val="dk1"/>
                </a:solidFill>
                <a:latin typeface="Calibri"/>
              </a:rPr>
              <a:t>woher </a:t>
            </a:r>
            <a:r>
              <a:rPr b="0" lang="de-DE" sz="1800" spc="-1" strike="noStrike">
                <a:solidFill>
                  <a:schemeClr val="dk1"/>
                </a:solidFill>
                <a:latin typeface="Calibri"/>
              </a:rPr>
              <a:t>die Mittel </a:t>
            </a:r>
            <a:r>
              <a:rPr b="1" lang="de-DE" sz="1800" spc="-1" strike="noStrike">
                <a:solidFill>
                  <a:schemeClr val="dk1"/>
                </a:solidFill>
                <a:latin typeface="Calibri"/>
              </a:rPr>
              <a:t>stammen</a:t>
            </a:r>
            <a:r>
              <a:rPr b="0" lang="de-DE" sz="1800" spc="-1" strike="noStrike">
                <a:solidFill>
                  <a:schemeClr val="dk1"/>
                </a:solidFill>
                <a:latin typeface="Calibri"/>
              </a:rPr>
              <a:t>, Mittel in Form von Geld oder Gegenständen (z.B. Maschinen oder Autos) oder andere Werte (z.B. Rechte an Patenten). Unterscheidung nach der </a:t>
            </a:r>
            <a:r>
              <a:rPr b="1" lang="de-DE" sz="1800" spc="-1" strike="noStrike">
                <a:solidFill>
                  <a:schemeClr val="dk1"/>
                </a:solidFill>
                <a:latin typeface="Calibri"/>
              </a:rPr>
              <a:t>Quelle</a:t>
            </a:r>
            <a:r>
              <a:rPr b="0" lang="de-DE" sz="1800" spc="-1" strike="noStrike">
                <a:solidFill>
                  <a:schemeClr val="dk1"/>
                </a:solidFill>
                <a:latin typeface="Calibri"/>
              </a:rPr>
              <a:t>, aus der die Mittel stammen. </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a:lnSpc>
                <a:spcPct val="100000"/>
              </a:lnSpc>
            </a:pPr>
            <a:r>
              <a:rPr b="1" lang="de-DE" sz="1800" spc="-1" strike="noStrike">
                <a:solidFill>
                  <a:srgbClr val="c00000"/>
                </a:solidFill>
                <a:latin typeface="Calibri"/>
              </a:rPr>
              <a:t>Eigenkapital</a:t>
            </a:r>
            <a:r>
              <a:rPr b="0" lang="de-DE" sz="1800" spc="-1" strike="noStrike">
                <a:solidFill>
                  <a:schemeClr val="dk1"/>
                </a:solidFill>
                <a:latin typeface="Calibri"/>
              </a:rPr>
              <a:t> bezeichnet alle Mittel, die von den Eigentümern eingebracht wurden oder Ihnen zuzuschreiben sind, beispielsweise: </a:t>
            </a:r>
            <a:endParaRPr b="0" lang="en-GB" sz="1800" spc="-1" strike="noStrike">
              <a:solidFill>
                <a:srgbClr val="000000"/>
              </a:solidFill>
              <a:latin typeface="Arial"/>
            </a:endParaRPr>
          </a:p>
          <a:p>
            <a:pPr lvl="1" marL="743040" indent="-285840">
              <a:lnSpc>
                <a:spcPct val="100000"/>
              </a:lnSpc>
              <a:buClr>
                <a:srgbClr val="000000"/>
              </a:buClr>
              <a:buFont typeface="Arial"/>
              <a:buChar char="•"/>
            </a:pPr>
            <a:r>
              <a:rPr b="0" lang="de-DE" sz="1800" spc="-1" strike="noStrike">
                <a:solidFill>
                  <a:schemeClr val="dk1"/>
                </a:solidFill>
                <a:latin typeface="Calibri"/>
              </a:rPr>
              <a:t>Einlagen bei der Gründung </a:t>
            </a:r>
            <a:endParaRPr b="0" lang="en-GB" sz="1800" spc="-1" strike="noStrike">
              <a:solidFill>
                <a:srgbClr val="000000"/>
              </a:solidFill>
              <a:latin typeface="Arial"/>
            </a:endParaRPr>
          </a:p>
          <a:p>
            <a:pPr lvl="1" marL="743040" indent="-285840">
              <a:lnSpc>
                <a:spcPct val="100000"/>
              </a:lnSpc>
              <a:buClr>
                <a:srgbClr val="000000"/>
              </a:buClr>
              <a:buFont typeface="Arial"/>
              <a:buChar char="•"/>
            </a:pPr>
            <a:r>
              <a:rPr b="0" lang="de-DE" sz="1800" spc="-1" strike="noStrike">
                <a:solidFill>
                  <a:schemeClr val="dk1"/>
                </a:solidFill>
                <a:latin typeface="Calibri"/>
              </a:rPr>
              <a:t>Gewinne aus vorigen Geschäftsjahren (dienen auch als Verlustpuffer)</a:t>
            </a:r>
            <a:endParaRPr b="0" lang="en-GB" sz="1800" spc="-1" strike="noStrike">
              <a:solidFill>
                <a:srgbClr val="000000"/>
              </a:solidFill>
              <a:latin typeface="Arial"/>
            </a:endParaRPr>
          </a:p>
          <a:p>
            <a:pPr marL="457200">
              <a:lnSpc>
                <a:spcPct val="100000"/>
              </a:lnSpc>
            </a:pPr>
            <a:endParaRPr b="0" lang="en-GB" sz="1800" spc="-1" strike="noStrike">
              <a:solidFill>
                <a:srgbClr val="000000"/>
              </a:solidFill>
              <a:latin typeface="Arial"/>
            </a:endParaRPr>
          </a:p>
          <a:p>
            <a:pPr marL="9360">
              <a:lnSpc>
                <a:spcPct val="100000"/>
              </a:lnSpc>
            </a:pPr>
            <a:r>
              <a:rPr b="1" lang="de-DE" sz="1800" spc="-1" strike="noStrike">
                <a:solidFill>
                  <a:srgbClr val="c00000"/>
                </a:solidFill>
                <a:latin typeface="Calibri"/>
              </a:rPr>
              <a:t>Fremdkapital</a:t>
            </a:r>
            <a:r>
              <a:rPr b="0" lang="de-DE" sz="1800" spc="-1" strike="noStrike">
                <a:solidFill>
                  <a:schemeClr val="dk1"/>
                </a:solidFill>
                <a:latin typeface="Calibri"/>
              </a:rPr>
              <a:t> (=Verbindlichkeiten) bezeichnet die Mittel, die nicht von den Eigentümern stammen. Mittel von Dritten, die über eine gewisse Zeit geliehen sind und zurückbezahlt wurden, beispielsweise: </a:t>
            </a:r>
            <a:endParaRPr b="0" lang="en-GB" sz="1800" spc="-1" strike="noStrike">
              <a:solidFill>
                <a:srgbClr val="000000"/>
              </a:solidFill>
              <a:latin typeface="Arial"/>
            </a:endParaRPr>
          </a:p>
          <a:p>
            <a:pPr lvl="2" marL="1143000" indent="-228600">
              <a:lnSpc>
                <a:spcPct val="100000"/>
              </a:lnSpc>
              <a:buClr>
                <a:srgbClr val="000000"/>
              </a:buClr>
              <a:buFont typeface="Arial"/>
              <a:buChar char="•"/>
            </a:pPr>
            <a:r>
              <a:rPr b="0" lang="de-DE" sz="1800" spc="-1" strike="noStrike">
                <a:solidFill>
                  <a:schemeClr val="dk1"/>
                </a:solidFill>
                <a:latin typeface="Calibri"/>
              </a:rPr>
              <a:t>Darlehen von der Bank (=langfristiger Kredit) </a:t>
            </a:r>
            <a:endParaRPr b="0" lang="en-GB" sz="1800" spc="-1" strike="noStrike">
              <a:solidFill>
                <a:srgbClr val="000000"/>
              </a:solidFill>
              <a:latin typeface="Arial"/>
            </a:endParaRPr>
          </a:p>
          <a:p>
            <a:pPr lvl="2" marL="1143000" indent="-228600">
              <a:lnSpc>
                <a:spcPct val="100000"/>
              </a:lnSpc>
              <a:buClr>
                <a:srgbClr val="000000"/>
              </a:buClr>
              <a:buFont typeface="Arial"/>
              <a:buChar char="•"/>
            </a:pPr>
            <a:r>
              <a:rPr b="0" lang="de-DE" sz="1800" spc="-1" strike="noStrike">
                <a:solidFill>
                  <a:schemeClr val="dk1"/>
                </a:solidFill>
                <a:latin typeface="Calibri"/>
              </a:rPr>
              <a:t>Schulden aus unbezahlten Rechnungen an Lieferanten (=Verbindlichkeiten aus Lieferungen </a:t>
            </a:r>
            <a:endParaRPr b="0" lang="en-GB" sz="1800" spc="-1" strike="noStrike">
              <a:solidFill>
                <a:srgbClr val="000000"/>
              </a:solidFill>
              <a:latin typeface="Arial"/>
            </a:endParaRPr>
          </a:p>
          <a:p>
            <a:pPr lvl="2" marL="1143000" indent="-228600">
              <a:lnSpc>
                <a:spcPct val="100000"/>
              </a:lnSpc>
              <a:buClr>
                <a:srgbClr val="000000"/>
              </a:buClr>
              <a:buFont typeface="Arial"/>
              <a:buChar char="•"/>
            </a:pPr>
            <a:r>
              <a:rPr b="0" lang="de-DE" sz="1800" spc="-1" strike="noStrike">
                <a:solidFill>
                  <a:schemeClr val="dk1"/>
                </a:solidFill>
                <a:latin typeface="Calibri"/>
              </a:rPr>
              <a:t>und Leistungen)</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1763640" y="26028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Wertbewegungen in der Bilanz</a:t>
            </a:r>
            <a:br>
              <a:rPr sz="2800"/>
            </a:br>
            <a:r>
              <a:rPr b="0" lang="de-DE" sz="2800" spc="-1" strike="noStrike">
                <a:solidFill>
                  <a:schemeClr val="dk2"/>
                </a:solidFill>
                <a:latin typeface="Arial"/>
              </a:rPr>
              <a:t>Aktivtausch</a:t>
            </a:r>
            <a:endParaRPr b="0" lang="en-GB" sz="2800" spc="-1" strike="noStrike">
              <a:solidFill>
                <a:srgbClr val="000000"/>
              </a:solidFill>
              <a:latin typeface="Arial"/>
            </a:endParaRPr>
          </a:p>
        </p:txBody>
      </p:sp>
      <p:pic>
        <p:nvPicPr>
          <p:cNvPr id="184" name="Picture 2" descr="page6image10918080"/>
          <p:cNvPicPr/>
          <p:nvPr/>
        </p:nvPicPr>
        <p:blipFill>
          <a:blip r:embed="rId1"/>
          <a:stretch/>
        </p:blipFill>
        <p:spPr>
          <a:xfrm>
            <a:off x="92160" y="-533520"/>
            <a:ext cx="875520" cy="11880"/>
          </a:xfrm>
          <a:prstGeom prst="rect">
            <a:avLst/>
          </a:prstGeom>
          <a:ln w="0">
            <a:noFill/>
          </a:ln>
        </p:spPr>
      </p:pic>
      <p:sp>
        <p:nvSpPr>
          <p:cNvPr id="185" name="Rectangle 1"/>
          <p:cNvSpPr/>
          <p:nvPr/>
        </p:nvSpPr>
        <p:spPr>
          <a:xfrm>
            <a:off x="539640" y="1436760"/>
            <a:ext cx="8078040" cy="173556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Symbol" charset="2"/>
              <a:buChar char=""/>
            </a:pPr>
            <a:r>
              <a:rPr b="0" lang="en-US" sz="1800" spc="-1" strike="noStrike">
                <a:solidFill>
                  <a:schemeClr val="dk1"/>
                </a:solidFill>
                <a:latin typeface="Calibri"/>
              </a:rPr>
              <a:t>Bilanz zeigt den Stand des Vermögens und der Schulden zu einem bestimmten Zeitpunkt an</a:t>
            </a:r>
            <a:endParaRPr b="0" lang="en-GB" sz="1800" spc="-1" strike="noStrike">
              <a:solidFill>
                <a:srgbClr val="000000"/>
              </a:solidFill>
              <a:latin typeface="Arial"/>
            </a:endParaRPr>
          </a:p>
          <a:p>
            <a:pPr marL="285840" indent="-285840">
              <a:lnSpc>
                <a:spcPct val="100000"/>
              </a:lnSpc>
              <a:buClr>
                <a:srgbClr val="000000"/>
              </a:buClr>
              <a:buFont typeface="Symbol" charset="2"/>
              <a:buChar char=""/>
            </a:pPr>
            <a:r>
              <a:rPr b="0" lang="en-US" sz="1800" spc="-1" strike="noStrike">
                <a:solidFill>
                  <a:schemeClr val="dk1"/>
                </a:solidFill>
                <a:latin typeface="Calibri"/>
              </a:rPr>
              <a:t>Im laufenden Betrieb fallen jedoch ständig Geschäftsfälle an, durch die sich die in der Bilanz aufgeführten Positionen verändern</a:t>
            </a:r>
            <a:endParaRPr b="0" lang="en-GB" sz="1800" spc="-1" strike="noStrike">
              <a:solidFill>
                <a:srgbClr val="000000"/>
              </a:solidFill>
              <a:latin typeface="Arial"/>
            </a:endParaRPr>
          </a:p>
          <a:p>
            <a:pPr marL="285840" indent="-285840">
              <a:lnSpc>
                <a:spcPct val="100000"/>
              </a:lnSpc>
              <a:buClr>
                <a:srgbClr val="000000"/>
              </a:buClr>
              <a:buFont typeface="Symbol" charset="2"/>
              <a:buChar char=""/>
            </a:pPr>
            <a:r>
              <a:rPr b="0" lang="en-US" sz="1800" spc="-1" strike="noStrike">
                <a:solidFill>
                  <a:schemeClr val="dk1"/>
                </a:solidFill>
                <a:latin typeface="Calibri"/>
              </a:rPr>
              <a:t>Diese werden in der Buchführung erfasst. Dabei gibt es vier grundsätzliche Arten von Geschäftsfällen: Aktivtausch, Passivtausch, Bilanzverlängerung, -verkürzung</a:t>
            </a:r>
            <a:endParaRPr b="0" lang="en-GB" sz="1800" spc="-1" strike="noStrike">
              <a:solidFill>
                <a:srgbClr val="000000"/>
              </a:solidFill>
              <a:latin typeface="Arial"/>
            </a:endParaRPr>
          </a:p>
        </p:txBody>
      </p:sp>
      <p:pic>
        <p:nvPicPr>
          <p:cNvPr id="186" name="Picture 2" descr=""/>
          <p:cNvPicPr/>
          <p:nvPr/>
        </p:nvPicPr>
        <p:blipFill>
          <a:blip r:embed="rId2"/>
          <a:stretch/>
        </p:blipFill>
        <p:spPr>
          <a:xfrm>
            <a:off x="1476360" y="3191040"/>
            <a:ext cx="5563440" cy="318204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1763640" y="26028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Wertbewegungen in der Bilanz</a:t>
            </a:r>
            <a:br>
              <a:rPr sz="2800"/>
            </a:br>
            <a:r>
              <a:rPr b="0" lang="de-DE" sz="2800" spc="-1" strike="noStrike">
                <a:solidFill>
                  <a:schemeClr val="dk2"/>
                </a:solidFill>
                <a:latin typeface="Arial"/>
              </a:rPr>
              <a:t>Passivtausch</a:t>
            </a:r>
            <a:endParaRPr b="0" lang="en-GB" sz="2800" spc="-1" strike="noStrike">
              <a:solidFill>
                <a:srgbClr val="000000"/>
              </a:solidFill>
              <a:latin typeface="Arial"/>
            </a:endParaRPr>
          </a:p>
        </p:txBody>
      </p:sp>
      <p:pic>
        <p:nvPicPr>
          <p:cNvPr id="188" name="Picture 2" descr="page6image10918080"/>
          <p:cNvPicPr/>
          <p:nvPr/>
        </p:nvPicPr>
        <p:blipFill>
          <a:blip r:embed="rId1"/>
          <a:stretch/>
        </p:blipFill>
        <p:spPr>
          <a:xfrm>
            <a:off x="92160" y="-533520"/>
            <a:ext cx="875520" cy="11880"/>
          </a:xfrm>
          <a:prstGeom prst="rect">
            <a:avLst/>
          </a:prstGeom>
          <a:ln w="0">
            <a:noFill/>
          </a:ln>
        </p:spPr>
      </p:pic>
      <p:pic>
        <p:nvPicPr>
          <p:cNvPr id="189" name="Picture 1" descr=""/>
          <p:cNvPicPr/>
          <p:nvPr/>
        </p:nvPicPr>
        <p:blipFill>
          <a:blip r:embed="rId2"/>
          <a:stretch/>
        </p:blipFill>
        <p:spPr>
          <a:xfrm>
            <a:off x="1092240" y="1773360"/>
            <a:ext cx="7503480" cy="38538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1908000" y="380880"/>
            <a:ext cx="683964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Beispiel: Apple Gewinn- und Verlustrechnung (GuV)</a:t>
            </a:r>
            <a:endParaRPr b="0" lang="en-GB" sz="2800" spc="-1" strike="noStrike">
              <a:solidFill>
                <a:srgbClr val="000000"/>
              </a:solidFill>
              <a:latin typeface="Arial"/>
            </a:endParaRPr>
          </a:p>
        </p:txBody>
      </p:sp>
      <p:sp>
        <p:nvSpPr>
          <p:cNvPr id="65" name="AutoShape 7173"/>
          <p:cNvSpPr/>
          <p:nvPr/>
        </p:nvSpPr>
        <p:spPr>
          <a:xfrm>
            <a:off x="1476360" y="184464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66" name="Rectangle 7175"/>
          <p:cNvSpPr/>
          <p:nvPr/>
        </p:nvSpPr>
        <p:spPr>
          <a:xfrm>
            <a:off x="5925600" y="6476040"/>
            <a:ext cx="2811240" cy="1526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000" spc="-1" strike="noStrike">
                <a:solidFill>
                  <a:srgbClr val="000000"/>
                </a:solidFill>
                <a:latin typeface="Arial"/>
              </a:rPr>
              <a:t>Quelle: </a:t>
            </a:r>
            <a:r>
              <a:rPr b="0" lang="de-DE" sz="1000" spc="-1" strike="noStrike" u="sng">
                <a:solidFill>
                  <a:srgbClr val="cc00cc"/>
                </a:solidFill>
                <a:uFillTx/>
                <a:latin typeface="Arial"/>
                <a:hlinkClick r:id="rId1"/>
              </a:rPr>
              <a:t>https</a:t>
            </a:r>
            <a:r>
              <a:rPr b="0" lang="de-DE" sz="1000" spc="-1" strike="noStrike" u="sng">
                <a:solidFill>
                  <a:srgbClr val="cc00cc"/>
                </a:solidFill>
                <a:uFillTx/>
                <a:latin typeface="Arial"/>
                <a:hlinkClick r:id="rId2"/>
              </a:rPr>
              <a:t>://</a:t>
            </a:r>
            <a:r>
              <a:rPr b="0" lang="de-DE" sz="1000" spc="-1" strike="noStrike" u="sng">
                <a:solidFill>
                  <a:srgbClr val="cc00cc"/>
                </a:solidFill>
                <a:uFillTx/>
                <a:latin typeface="Arial"/>
                <a:hlinkClick r:id="rId3"/>
              </a:rPr>
              <a:t>appeconomyinsights.substack.com/</a:t>
            </a:r>
            <a:endParaRPr b="0" lang="en-GB" sz="1000" spc="-1" strike="noStrike">
              <a:solidFill>
                <a:srgbClr val="000000"/>
              </a:solidFill>
              <a:latin typeface="Arial"/>
            </a:endParaRPr>
          </a:p>
        </p:txBody>
      </p:sp>
      <p:sp>
        <p:nvSpPr>
          <p:cNvPr id="67" name="AutoShape 7195"/>
          <p:cNvSpPr/>
          <p:nvPr/>
        </p:nvSpPr>
        <p:spPr>
          <a:xfrm>
            <a:off x="1403280" y="299736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68" name="Picture 1" descr=""/>
          <p:cNvPicPr/>
          <p:nvPr/>
        </p:nvPicPr>
        <p:blipFill>
          <a:blip r:embed="rId4"/>
          <a:stretch/>
        </p:blipFill>
        <p:spPr>
          <a:xfrm>
            <a:off x="683640" y="1579320"/>
            <a:ext cx="8123400" cy="455904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1332000" y="260280"/>
            <a:ext cx="7286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Wertbewegungen in der Bilanz</a:t>
            </a:r>
            <a:br>
              <a:rPr sz="2800"/>
            </a:br>
            <a:r>
              <a:rPr b="0" lang="de-DE" sz="2800" spc="-1" strike="noStrike">
                <a:solidFill>
                  <a:schemeClr val="dk2"/>
                </a:solidFill>
                <a:latin typeface="Arial"/>
              </a:rPr>
              <a:t>Bilanzverlängerung (Aktiv-Passiv-Mehrung)</a:t>
            </a:r>
            <a:endParaRPr b="0" lang="en-GB" sz="2800" spc="-1" strike="noStrike">
              <a:solidFill>
                <a:srgbClr val="000000"/>
              </a:solidFill>
              <a:latin typeface="Arial"/>
            </a:endParaRPr>
          </a:p>
        </p:txBody>
      </p:sp>
      <p:pic>
        <p:nvPicPr>
          <p:cNvPr id="191" name="Picture 2" descr="page6image10918080"/>
          <p:cNvPicPr/>
          <p:nvPr/>
        </p:nvPicPr>
        <p:blipFill>
          <a:blip r:embed="rId1"/>
          <a:stretch/>
        </p:blipFill>
        <p:spPr>
          <a:xfrm>
            <a:off x="92160" y="-533520"/>
            <a:ext cx="875520" cy="11880"/>
          </a:xfrm>
          <a:prstGeom prst="rect">
            <a:avLst/>
          </a:prstGeom>
          <a:ln w="0">
            <a:noFill/>
          </a:ln>
        </p:spPr>
      </p:pic>
      <p:pic>
        <p:nvPicPr>
          <p:cNvPr id="192" name="Picture 1" descr=""/>
          <p:cNvPicPr/>
          <p:nvPr/>
        </p:nvPicPr>
        <p:blipFill>
          <a:blip r:embed="rId2"/>
          <a:stretch/>
        </p:blipFill>
        <p:spPr>
          <a:xfrm>
            <a:off x="826920" y="1773360"/>
            <a:ext cx="7416000" cy="392364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1403280" y="260280"/>
            <a:ext cx="721440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Wertbewegungen in der Bilanz</a:t>
            </a:r>
            <a:br>
              <a:rPr sz="2800"/>
            </a:br>
            <a:r>
              <a:rPr b="0" lang="de-DE" sz="2800" spc="-1" strike="noStrike">
                <a:solidFill>
                  <a:schemeClr val="dk2"/>
                </a:solidFill>
                <a:latin typeface="Arial"/>
              </a:rPr>
              <a:t>Bilanzverkürzung (Aktiv-Passiv-Minderung)</a:t>
            </a:r>
            <a:endParaRPr b="0" lang="en-GB" sz="2800" spc="-1" strike="noStrike">
              <a:solidFill>
                <a:srgbClr val="000000"/>
              </a:solidFill>
              <a:latin typeface="Arial"/>
            </a:endParaRPr>
          </a:p>
        </p:txBody>
      </p:sp>
      <p:pic>
        <p:nvPicPr>
          <p:cNvPr id="194" name="Picture 2" descr="page6image10918080"/>
          <p:cNvPicPr/>
          <p:nvPr/>
        </p:nvPicPr>
        <p:blipFill>
          <a:blip r:embed="rId1"/>
          <a:stretch/>
        </p:blipFill>
        <p:spPr>
          <a:xfrm>
            <a:off x="92160" y="-533520"/>
            <a:ext cx="875520" cy="11880"/>
          </a:xfrm>
          <a:prstGeom prst="rect">
            <a:avLst/>
          </a:prstGeom>
          <a:ln w="0">
            <a:noFill/>
          </a:ln>
        </p:spPr>
      </p:pic>
      <p:pic>
        <p:nvPicPr>
          <p:cNvPr id="195" name="Picture 1" descr=""/>
          <p:cNvPicPr/>
          <p:nvPr/>
        </p:nvPicPr>
        <p:blipFill>
          <a:blip r:embed="rId2"/>
          <a:stretch/>
        </p:blipFill>
        <p:spPr>
          <a:xfrm>
            <a:off x="560520" y="1773360"/>
            <a:ext cx="7956000" cy="4042800"/>
          </a:xfrm>
          <a:prstGeom prst="rect">
            <a:avLst/>
          </a:prstGeom>
          <a:ln w="0">
            <a:noFill/>
          </a:ln>
        </p:spPr>
      </p:pic>
      <p:sp>
        <p:nvSpPr>
          <p:cNvPr id="196" name="Rectangle 2"/>
          <p:cNvSpPr/>
          <p:nvPr/>
        </p:nvSpPr>
        <p:spPr>
          <a:xfrm>
            <a:off x="1403280" y="6093000"/>
            <a:ext cx="7862040" cy="333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600" spc="-1" strike="noStrike">
                <a:solidFill>
                  <a:schemeClr val="dk1"/>
                </a:solidFill>
                <a:latin typeface="Calibri"/>
              </a:rPr>
              <a:t>In welchem Vermögen steckt der PKW: Anlagev. vs Umlaufv.?</a:t>
            </a:r>
            <a:endParaRPr b="0" lang="en-GB"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1763640" y="26028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Abschreibungen</a:t>
            </a:r>
            <a:endParaRPr b="0" lang="en-GB" sz="2800" spc="-1" strike="noStrike">
              <a:solidFill>
                <a:srgbClr val="000000"/>
              </a:solidFill>
              <a:latin typeface="Arial"/>
            </a:endParaRPr>
          </a:p>
        </p:txBody>
      </p:sp>
      <p:pic>
        <p:nvPicPr>
          <p:cNvPr id="198" name="Picture 2" descr="page6image10918080"/>
          <p:cNvPicPr/>
          <p:nvPr/>
        </p:nvPicPr>
        <p:blipFill>
          <a:blip r:embed="rId1"/>
          <a:stretch/>
        </p:blipFill>
        <p:spPr>
          <a:xfrm>
            <a:off x="92160" y="-533520"/>
            <a:ext cx="875520" cy="11880"/>
          </a:xfrm>
          <a:prstGeom prst="rect">
            <a:avLst/>
          </a:prstGeom>
          <a:ln w="0">
            <a:noFill/>
          </a:ln>
        </p:spPr>
      </p:pic>
      <p:sp>
        <p:nvSpPr>
          <p:cNvPr id="199" name="Rectangle 2"/>
          <p:cNvSpPr/>
          <p:nvPr/>
        </p:nvSpPr>
        <p:spPr>
          <a:xfrm>
            <a:off x="755640" y="1557360"/>
            <a:ext cx="7862040" cy="4663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000" spc="-1" strike="noStrike">
                <a:solidFill>
                  <a:schemeClr val="dk1"/>
                </a:solidFill>
                <a:latin typeface="Calibri"/>
              </a:rPr>
              <a:t>Verfahren zur Erfassung der Wertminderungen und richtigen Verteilung der Anschaffungs- oder Herstellungskosten von betrieblichen Vermögensgegenständen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a:lnSpc>
                <a:spcPct val="100000"/>
              </a:lnSpc>
            </a:pPr>
            <a:r>
              <a:rPr b="0" lang="en-US" sz="2000" spc="-1" strike="noStrike">
                <a:solidFill>
                  <a:schemeClr val="dk1"/>
                </a:solidFill>
                <a:latin typeface="Calibri"/>
              </a:rPr>
              <a:t>–  </a:t>
            </a:r>
            <a:r>
              <a:rPr b="0" lang="en-US" sz="2000" spc="-1" strike="noStrike">
                <a:solidFill>
                  <a:schemeClr val="dk1"/>
                </a:solidFill>
                <a:latin typeface="Calibri"/>
              </a:rPr>
              <a:t>Lineare oder degressive Abschreibung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a:lnSpc>
                <a:spcPct val="100000"/>
              </a:lnSpc>
            </a:pPr>
            <a:r>
              <a:rPr b="0" lang="en-US" sz="2000" spc="-1" strike="noStrike">
                <a:solidFill>
                  <a:schemeClr val="dk1"/>
                </a:solidFill>
                <a:latin typeface="Calibri"/>
              </a:rPr>
              <a:t>–  </a:t>
            </a:r>
            <a:r>
              <a:rPr b="0" lang="en-US" sz="2000" spc="-1" strike="noStrike">
                <a:solidFill>
                  <a:schemeClr val="dk1"/>
                </a:solidFill>
                <a:latin typeface="Calibri"/>
              </a:rPr>
              <a:t>Planmäßige Abschreibung: Absetzung für Abnutzung (AfA)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a:lnSpc>
                <a:spcPct val="100000"/>
              </a:lnSpc>
            </a:pPr>
            <a:r>
              <a:rPr b="0" lang="en-US" sz="2000" spc="-1" strike="noStrike">
                <a:solidFill>
                  <a:schemeClr val="dk1"/>
                </a:solidFill>
                <a:latin typeface="Calibri"/>
              </a:rPr>
              <a:t>–  </a:t>
            </a:r>
            <a:r>
              <a:rPr b="0" lang="en-US" sz="2000" spc="-1" strike="noStrike">
                <a:solidFill>
                  <a:schemeClr val="dk1"/>
                </a:solidFill>
                <a:latin typeface="Calibri"/>
              </a:rPr>
              <a:t>Außerplanmäßige Abschreibung: aufgrund veränderter Marktbedingungen, Unfälle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a:lnSpc>
                <a:spcPct val="100000"/>
              </a:lnSpc>
            </a:pPr>
            <a:r>
              <a:rPr b="0" lang="en-US" sz="2000" spc="-1" strike="noStrike">
                <a:solidFill>
                  <a:schemeClr val="dk1"/>
                </a:solidFill>
                <a:latin typeface="Calibri"/>
              </a:rPr>
              <a:t>Erfassung der Wertminderung von Anlagegütern aufgrund von Überholung und Verschleiß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a:lnSpc>
                <a:spcPct val="100000"/>
              </a:lnSpc>
            </a:pPr>
            <a:r>
              <a:rPr b="0" lang="en-US" sz="2000" spc="-1" strike="noStrike">
                <a:solidFill>
                  <a:schemeClr val="dk1"/>
                </a:solidFill>
                <a:latin typeface="Calibri"/>
              </a:rPr>
              <a:t>	</a:t>
            </a:r>
            <a:r>
              <a:rPr b="0" lang="en-US" sz="2000" spc="-1" strike="noStrike">
                <a:solidFill>
                  <a:schemeClr val="dk1"/>
                </a:solidFill>
                <a:latin typeface="Calibri"/>
              </a:rPr>
              <a:t>Wertminderung: Laptop vs PKW</a:t>
            </a:r>
            <a:endParaRPr b="0" lang="en-GB"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1763640" y="26028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Ursachen für Wertverfall - Abschreibungen</a:t>
            </a:r>
            <a:endParaRPr b="0" lang="en-GB" sz="2800" spc="-1" strike="noStrike">
              <a:solidFill>
                <a:srgbClr val="000000"/>
              </a:solidFill>
              <a:latin typeface="Arial"/>
            </a:endParaRPr>
          </a:p>
        </p:txBody>
      </p:sp>
      <p:sp>
        <p:nvSpPr>
          <p:cNvPr id="201" name="Rectangle 30"/>
          <p:cNvSpPr/>
          <p:nvPr/>
        </p:nvSpPr>
        <p:spPr>
          <a:xfrm>
            <a:off x="755640" y="1557360"/>
            <a:ext cx="7862040" cy="2833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GB" sz="2000" spc="-1" strike="noStrike">
              <a:solidFill>
                <a:srgbClr val="000000"/>
              </a:solidFill>
              <a:latin typeface="Arial"/>
            </a:endParaRPr>
          </a:p>
          <a:p>
            <a:pPr marL="343080" indent="-343080">
              <a:lnSpc>
                <a:spcPct val="100000"/>
              </a:lnSpc>
              <a:buClr>
                <a:srgbClr val="000000"/>
              </a:buClr>
              <a:buFont typeface="Arial"/>
              <a:buChar char="•"/>
            </a:pPr>
            <a:r>
              <a:rPr b="0" lang="de-DE" sz="2000" spc="-1" strike="noStrike">
                <a:solidFill>
                  <a:schemeClr val="dk1"/>
                </a:solidFill>
                <a:latin typeface="Calibri"/>
              </a:rPr>
              <a:t>technischer Verschleiß: durch Gebrauch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marL="343080" indent="-343080">
              <a:lnSpc>
                <a:spcPct val="100000"/>
              </a:lnSpc>
              <a:buClr>
                <a:srgbClr val="000000"/>
              </a:buClr>
              <a:buFont typeface="Arial"/>
              <a:buChar char="•"/>
            </a:pPr>
            <a:r>
              <a:rPr b="0" lang="de-DE" sz="2000" spc="-1" strike="noStrike">
                <a:solidFill>
                  <a:schemeClr val="dk1"/>
                </a:solidFill>
                <a:latin typeface="Calibri"/>
              </a:rPr>
              <a:t>ruhender Verschleiß: durch Umwelteinflüsse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marL="343080" indent="-343080">
              <a:lnSpc>
                <a:spcPct val="100000"/>
              </a:lnSpc>
              <a:buClr>
                <a:srgbClr val="000000"/>
              </a:buClr>
              <a:buFont typeface="Arial"/>
              <a:buChar char="•"/>
            </a:pPr>
            <a:r>
              <a:rPr b="0" lang="de-DE" sz="2000" spc="-1" strike="noStrike">
                <a:solidFill>
                  <a:schemeClr val="dk1"/>
                </a:solidFill>
                <a:latin typeface="Calibri"/>
              </a:rPr>
              <a:t>Katastrophenverschleiß: Feuer oder anderen Katastrophen </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marL="343080" indent="-343080">
              <a:lnSpc>
                <a:spcPct val="100000"/>
              </a:lnSpc>
              <a:buClr>
                <a:srgbClr val="000000"/>
              </a:buClr>
              <a:buFont typeface="Arial"/>
              <a:buChar char="•"/>
            </a:pPr>
            <a:r>
              <a:rPr b="0" lang="de-DE" sz="2000" spc="-1" strike="noStrike">
                <a:solidFill>
                  <a:schemeClr val="dk1"/>
                </a:solidFill>
                <a:latin typeface="Calibri"/>
              </a:rPr>
              <a:t>Technische Überholung: technische Weiterentwicklung </a:t>
            </a:r>
            <a:endParaRPr b="0" lang="en-GB" sz="2000" spc="-1" strike="noStrike">
              <a:solidFill>
                <a:srgbClr val="000000"/>
              </a:solidFill>
              <a:latin typeface="Arial"/>
            </a:endParaRPr>
          </a:p>
          <a:p>
            <a:pPr>
              <a:lnSpc>
                <a:spcPct val="100000"/>
              </a:lnSpc>
            </a:pPr>
            <a:r>
              <a:rPr b="0" lang="de-DE" sz="2000" spc="-1" strike="noStrike">
                <a:solidFill>
                  <a:schemeClr val="dk1"/>
                </a:solidFill>
                <a:latin typeface="Calibri"/>
              </a:rPr>
              <a:t>                   </a:t>
            </a:r>
            <a:endParaRPr b="0" lang="en-GB" sz="2000" spc="-1" strike="noStrike">
              <a:solidFill>
                <a:srgbClr val="000000"/>
              </a:solidFill>
              <a:latin typeface="Arial"/>
            </a:endParaRPr>
          </a:p>
        </p:txBody>
      </p:sp>
      <p:pic>
        <p:nvPicPr>
          <p:cNvPr id="202" name="Picture 4" descr=""/>
          <p:cNvPicPr/>
          <p:nvPr/>
        </p:nvPicPr>
        <p:blipFill>
          <a:blip r:embed="rId1"/>
          <a:stretch/>
        </p:blipFill>
        <p:spPr>
          <a:xfrm>
            <a:off x="1028880" y="4438800"/>
            <a:ext cx="6587280" cy="157716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1835280" y="-10008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Methoden der Abschreibung</a:t>
            </a:r>
            <a:endParaRPr b="0" lang="en-GB" sz="2800" spc="-1" strike="noStrike">
              <a:solidFill>
                <a:srgbClr val="000000"/>
              </a:solidFill>
              <a:latin typeface="Arial"/>
            </a:endParaRPr>
          </a:p>
        </p:txBody>
      </p:sp>
      <p:pic>
        <p:nvPicPr>
          <p:cNvPr id="204" name="Picture 1" descr=""/>
          <p:cNvPicPr/>
          <p:nvPr/>
        </p:nvPicPr>
        <p:blipFill>
          <a:blip r:embed="rId1"/>
          <a:stretch/>
        </p:blipFill>
        <p:spPr>
          <a:xfrm>
            <a:off x="2195640" y="1341360"/>
            <a:ext cx="4392000" cy="4710240"/>
          </a:xfrm>
          <a:prstGeom prst="rect">
            <a:avLst/>
          </a:prstGeom>
          <a:ln w="0">
            <a:noFill/>
          </a:ln>
        </p:spPr>
      </p:pic>
      <p:sp>
        <p:nvSpPr>
          <p:cNvPr id="205" name="Rectangle 3"/>
          <p:cNvSpPr/>
          <p:nvPr/>
        </p:nvSpPr>
        <p:spPr>
          <a:xfrm>
            <a:off x="1331280" y="6237360"/>
            <a:ext cx="786204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2000" spc="-1" strike="noStrike">
                <a:solidFill>
                  <a:schemeClr val="dk1"/>
                </a:solidFill>
                <a:latin typeface="Calibri"/>
              </a:rPr>
              <a:t>Gesetzlich erlaubt ist ab 2011 nur noch die lineare Abschreibung.                   </a:t>
            </a:r>
            <a:endParaRPr b="0" lang="en-GB"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1835280" y="-10008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Lineare Abschreibung Bsp.</a:t>
            </a:r>
            <a:endParaRPr b="0" lang="en-GB" sz="2800" spc="-1" strike="noStrike">
              <a:solidFill>
                <a:srgbClr val="000000"/>
              </a:solidFill>
              <a:latin typeface="Arial"/>
            </a:endParaRPr>
          </a:p>
        </p:txBody>
      </p:sp>
      <p:sp>
        <p:nvSpPr>
          <p:cNvPr id="207" name="Rectangle 3"/>
          <p:cNvSpPr/>
          <p:nvPr/>
        </p:nvSpPr>
        <p:spPr>
          <a:xfrm>
            <a:off x="755640" y="1557360"/>
            <a:ext cx="786204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800" spc="-1" strike="noStrike">
                <a:solidFill>
                  <a:schemeClr val="dk1"/>
                </a:solidFill>
                <a:latin typeface="Arial"/>
              </a:rPr>
              <a:t>Die Abschreibungsdauer für Anlagegüter wird in der sogenannten </a:t>
            </a:r>
            <a:r>
              <a:rPr b="0" lang="de-DE" sz="1800" spc="-1" strike="noStrike" u="sng">
                <a:solidFill>
                  <a:schemeClr val="dk1"/>
                </a:solidFill>
                <a:uFillTx/>
                <a:latin typeface="Arial"/>
                <a:hlinkClick r:id="rId1"/>
              </a:rPr>
              <a:t>AfA-Tabelle</a:t>
            </a:r>
            <a:r>
              <a:rPr b="0" lang="de-DE" sz="1800" spc="-1" strike="noStrike">
                <a:solidFill>
                  <a:schemeClr val="dk1"/>
                </a:solidFill>
                <a:latin typeface="Arial"/>
              </a:rPr>
              <a:t> (</a:t>
            </a:r>
            <a:r>
              <a:rPr b="1" lang="de-DE" sz="1800" spc="-1" strike="noStrike">
                <a:solidFill>
                  <a:schemeClr val="dk1"/>
                </a:solidFill>
                <a:latin typeface="Arial"/>
              </a:rPr>
              <a:t>A</a:t>
            </a:r>
            <a:r>
              <a:rPr b="0" lang="de-DE" sz="1800" spc="-1" strike="noStrike">
                <a:solidFill>
                  <a:schemeClr val="dk1"/>
                </a:solidFill>
                <a:latin typeface="Arial"/>
              </a:rPr>
              <a:t>bsetzung </a:t>
            </a:r>
            <a:r>
              <a:rPr b="1" lang="de-DE" sz="1800" spc="-1" strike="noStrike">
                <a:solidFill>
                  <a:schemeClr val="dk1"/>
                </a:solidFill>
                <a:latin typeface="Arial"/>
              </a:rPr>
              <a:t>f</a:t>
            </a:r>
            <a:r>
              <a:rPr b="0" lang="de-DE" sz="1800" spc="-1" strike="noStrike">
                <a:solidFill>
                  <a:schemeClr val="dk1"/>
                </a:solidFill>
                <a:latin typeface="Arial"/>
              </a:rPr>
              <a:t>ür </a:t>
            </a:r>
            <a:r>
              <a:rPr b="1" lang="de-DE" sz="1800" spc="-1" strike="noStrike">
                <a:solidFill>
                  <a:schemeClr val="dk1"/>
                </a:solidFill>
                <a:latin typeface="Arial"/>
              </a:rPr>
              <a:t>A</a:t>
            </a:r>
            <a:r>
              <a:rPr b="0" lang="de-DE" sz="1800" spc="-1" strike="noStrike">
                <a:solidFill>
                  <a:schemeClr val="dk1"/>
                </a:solidFill>
                <a:latin typeface="Arial"/>
              </a:rPr>
              <a:t>bnutzung) geregelt, die vom Finanzministerium bereitgestellt wird. Beispiel: Notebook.</a:t>
            </a:r>
            <a:endParaRPr b="0" lang="en-GB" sz="1800" spc="-1" strike="noStrike">
              <a:solidFill>
                <a:srgbClr val="000000"/>
              </a:solidFill>
              <a:latin typeface="Arial"/>
            </a:endParaRPr>
          </a:p>
        </p:txBody>
      </p:sp>
      <p:pic>
        <p:nvPicPr>
          <p:cNvPr id="208" name="Picture 2" descr=""/>
          <p:cNvPicPr/>
          <p:nvPr/>
        </p:nvPicPr>
        <p:blipFill>
          <a:blip r:embed="rId2"/>
          <a:stretch/>
        </p:blipFill>
        <p:spPr>
          <a:xfrm>
            <a:off x="2123640" y="2853000"/>
            <a:ext cx="5651280" cy="3545280"/>
          </a:xfrm>
          <a:prstGeom prst="rect">
            <a:avLst/>
          </a:prstGeom>
          <a:ln w="0">
            <a:noFill/>
          </a:ln>
        </p:spPr>
      </p:pic>
      <p:sp>
        <p:nvSpPr>
          <p:cNvPr id="209" name="TextBox 4"/>
          <p:cNvSpPr/>
          <p:nvPr/>
        </p:nvSpPr>
        <p:spPr>
          <a:xfrm>
            <a:off x="7236360" y="2349000"/>
            <a:ext cx="129528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200" spc="-1" strike="noStrike">
                <a:solidFill>
                  <a:schemeClr val="dk1"/>
                </a:solidFill>
                <a:latin typeface="Arial"/>
              </a:rPr>
              <a:t>Nutzungsdauer (Jahre)</a:t>
            </a:r>
            <a:endParaRPr b="0" lang="en-GB"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1835280" y="-10008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Lineare Abschreibung Bsp.</a:t>
            </a:r>
            <a:endParaRPr b="0" lang="en-GB" sz="2800" spc="-1" strike="noStrike">
              <a:solidFill>
                <a:srgbClr val="000000"/>
              </a:solidFill>
              <a:latin typeface="Arial"/>
            </a:endParaRPr>
          </a:p>
        </p:txBody>
      </p:sp>
      <p:sp>
        <p:nvSpPr>
          <p:cNvPr id="211" name="Rectangle 3"/>
          <p:cNvSpPr/>
          <p:nvPr/>
        </p:nvSpPr>
        <p:spPr>
          <a:xfrm>
            <a:off x="755640" y="1557360"/>
            <a:ext cx="7862040" cy="400572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r>
              <a:rPr b="0" lang="de-DE" sz="2400" spc="-1" strike="noStrike">
                <a:solidFill>
                  <a:srgbClr val="ffffff">
                    <a:alpha val="1000"/>
                  </a:srgbClr>
                </a:solidFill>
                <a:latin typeface="Book Antiqua"/>
              </a:rPr>
              <a:t> </a:t>
            </a:r>
            <a:endParaRPr b="0" lang="en-GB"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1835280" y="-10008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Lineare Abschreibung Bsp.</a:t>
            </a:r>
            <a:endParaRPr b="0" lang="en-GB" sz="2800" spc="-1" strike="noStrike">
              <a:solidFill>
                <a:srgbClr val="000000"/>
              </a:solidFill>
              <a:latin typeface="Arial"/>
            </a:endParaRPr>
          </a:p>
        </p:txBody>
      </p:sp>
      <p:sp>
        <p:nvSpPr>
          <p:cNvPr id="213" name="Rectangle 3"/>
          <p:cNvSpPr/>
          <p:nvPr/>
        </p:nvSpPr>
        <p:spPr>
          <a:xfrm>
            <a:off x="755640" y="1470240"/>
            <a:ext cx="7862040" cy="215388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r>
              <a:rPr b="0" lang="de-DE" sz="2400" spc="-1" strike="noStrike">
                <a:solidFill>
                  <a:srgbClr val="ffffff">
                    <a:alpha val="1000"/>
                  </a:srgbClr>
                </a:solidFill>
                <a:latin typeface="Book Antiqua"/>
              </a:rPr>
              <a:t> </a:t>
            </a:r>
            <a:endParaRPr b="0" lang="en-GB" sz="2400" spc="-1" strike="noStrike">
              <a:solidFill>
                <a:srgbClr val="000000"/>
              </a:solidFill>
              <a:latin typeface="Arial"/>
            </a:endParaRPr>
          </a:p>
        </p:txBody>
      </p:sp>
      <p:graphicFrame>
        <p:nvGraphicFramePr>
          <p:cNvPr id="214" name="Table 4"/>
          <p:cNvGraphicFramePr/>
          <p:nvPr/>
        </p:nvGraphicFramePr>
        <p:xfrm>
          <a:off x="1547640" y="3645000"/>
          <a:ext cx="6095160" cy="2966400"/>
        </p:xfrm>
        <a:graphic>
          <a:graphicData uri="http://schemas.openxmlformats.org/drawingml/2006/table">
            <a:tbl>
              <a:tblPr/>
              <a:tblGrid>
                <a:gridCol w="1584000"/>
                <a:gridCol w="2160000"/>
                <a:gridCol w="2351520"/>
              </a:tblGrid>
              <a:tr h="370800">
                <a:tc>
                  <a:txBody>
                    <a:bodyPr anchor="t">
                      <a:noAutofit/>
                    </a:bodyPr>
                    <a:p>
                      <a:pPr algn="ctr" defTabSz="914400">
                        <a:lnSpc>
                          <a:spcPct val="100000"/>
                        </a:lnSpc>
                      </a:pPr>
                      <a:r>
                        <a:rPr b="1" lang="de-DE" sz="1800" spc="-1" strike="noStrike">
                          <a:solidFill>
                            <a:schemeClr val="lt1"/>
                          </a:solidFill>
                          <a:latin typeface="Arial"/>
                        </a:rPr>
                        <a:t>Jahr</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algn="ctr" defTabSz="914400">
                        <a:lnSpc>
                          <a:spcPct val="100000"/>
                        </a:lnSpc>
                      </a:pPr>
                      <a:r>
                        <a:rPr b="1" lang="de-DE" sz="1800" spc="-1" strike="noStrike">
                          <a:solidFill>
                            <a:schemeClr val="lt1"/>
                          </a:solidFill>
                          <a:latin typeface="Arial"/>
                        </a:rPr>
                        <a:t>Wert/Restwert</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algn="ctr" defTabSz="914400">
                        <a:lnSpc>
                          <a:spcPct val="100000"/>
                        </a:lnSpc>
                      </a:pPr>
                      <a:r>
                        <a:rPr b="1" lang="de-DE" sz="1800" spc="-1" strike="noStrike">
                          <a:solidFill>
                            <a:schemeClr val="lt1"/>
                          </a:solidFill>
                          <a:latin typeface="Arial"/>
                        </a:rPr>
                        <a:t>Abschreibung</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algn="ctr" defTabSz="914400">
                        <a:lnSpc>
                          <a:spcPct val="100000"/>
                        </a:lnSpc>
                      </a:pPr>
                      <a:r>
                        <a:rPr b="0" lang="de-DE" sz="1800" spc="-1" strike="noStrike">
                          <a:solidFill>
                            <a:schemeClr val="dk1"/>
                          </a:solidFill>
                          <a:latin typeface="Arial"/>
                        </a:rPr>
                        <a:t>1</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pPr>
                      <a:r>
                        <a:rPr b="0" lang="de-DE" sz="1800" spc="-1" strike="noStrike">
                          <a:solidFill>
                            <a:schemeClr val="dk1"/>
                          </a:solidFill>
                          <a:latin typeface="Arial"/>
                        </a:rPr>
                        <a:t>2000 €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tabLst>
                          <a:tab algn="l" pos="0"/>
                        </a:tabLst>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algn="ctr" defTabSz="914400">
                        <a:lnSpc>
                          <a:spcPct val="100000"/>
                        </a:lnSpc>
                      </a:pPr>
                      <a:r>
                        <a:rPr b="0" lang="de-DE" sz="1800" spc="-1" strike="noStrike">
                          <a:solidFill>
                            <a:schemeClr val="dk1"/>
                          </a:solidFill>
                          <a:latin typeface="Arial"/>
                        </a:rPr>
                        <a:t>2</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pPr>
                      <a:r>
                        <a:rPr b="0" lang="de-DE" sz="1800" spc="-1" strike="noStrike">
                          <a:solidFill>
                            <a:schemeClr val="dk1"/>
                          </a:solidFill>
                          <a:latin typeface="Arial"/>
                        </a:rPr>
                        <a:t>1333 €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tabLst>
                          <a:tab algn="l" pos="0"/>
                        </a:tabLst>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algn="ctr" defTabSz="914400">
                        <a:lnSpc>
                          <a:spcPct val="100000"/>
                        </a:lnSpc>
                      </a:pPr>
                      <a:r>
                        <a:rPr b="0" lang="de-DE" sz="1800" spc="-1" strike="noStrike">
                          <a:solidFill>
                            <a:schemeClr val="dk1"/>
                          </a:solidFill>
                          <a:latin typeface="Arial"/>
                        </a:rPr>
                        <a:t>3</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tabLst>
                          <a:tab algn="l" pos="0"/>
                        </a:tabLst>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algn="ctr" defTabSz="914400">
                        <a:lnSpc>
                          <a:spcPct val="100000"/>
                        </a:lnSpc>
                      </a:pPr>
                      <a:r>
                        <a:rPr b="0" lang="de-DE" sz="1800" spc="-1" strike="noStrike">
                          <a:solidFill>
                            <a:schemeClr val="dk1"/>
                          </a:solidFill>
                          <a:latin typeface="Arial"/>
                        </a:rPr>
                        <a:t>4</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pPr>
                      <a:r>
                        <a:rPr b="0" lang="de-DE" sz="1800" spc="-1" strike="noStrike">
                          <a:solidFill>
                            <a:schemeClr val="dk1"/>
                          </a:solidFill>
                          <a:latin typeface="Arial"/>
                        </a:rPr>
                        <a:t>0 + 2000 €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tabLst>
                          <a:tab algn="l" pos="0"/>
                        </a:tabLst>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algn="ctr" defTabSz="914400">
                        <a:lnSpc>
                          <a:spcPct val="100000"/>
                        </a:lnSpc>
                      </a:pPr>
                      <a:r>
                        <a:rPr b="0" lang="de-DE" sz="1800" spc="-1" strike="noStrike">
                          <a:solidFill>
                            <a:schemeClr val="dk1"/>
                          </a:solidFill>
                          <a:latin typeface="Arial"/>
                        </a:rPr>
                        <a:t>5</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pPr>
                      <a:r>
                        <a:rPr b="0" lang="de-DE" sz="1800" spc="-1" strike="noStrike">
                          <a:solidFill>
                            <a:schemeClr val="dk1"/>
                          </a:solidFill>
                          <a:latin typeface="Arial"/>
                        </a:rPr>
                        <a:t>1333 €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tabLst>
                          <a:tab algn="l" pos="0"/>
                        </a:tabLst>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algn="ctr" defTabSz="914400">
                        <a:lnSpc>
                          <a:spcPct val="100000"/>
                        </a:lnSpc>
                      </a:pPr>
                      <a:r>
                        <a:rPr b="0" lang="de-DE" sz="1800" spc="-1" strike="noStrike">
                          <a:solidFill>
                            <a:schemeClr val="dk1"/>
                          </a:solidFill>
                          <a:latin typeface="Arial"/>
                        </a:rPr>
                        <a:t>6</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tabLst>
                          <a:tab algn="l" pos="0"/>
                        </a:tabLst>
                      </a:pPr>
                      <a:r>
                        <a:rPr b="0" lang="de-DE" sz="1800" spc="-1" strike="noStrike">
                          <a:solidFill>
                            <a:schemeClr val="dk1"/>
                          </a:solidFill>
                          <a:latin typeface="Arial"/>
                        </a:rPr>
                        <a:t>667 €</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algn="ctr" defTabSz="914400">
                        <a:lnSpc>
                          <a:spcPct val="100000"/>
                        </a:lnSpc>
                      </a:pPr>
                      <a:r>
                        <a:rPr b="0" lang="de-DE" sz="1800" spc="-1" strike="noStrike">
                          <a:solidFill>
                            <a:schemeClr val="dk1"/>
                          </a:solidFill>
                          <a:latin typeface="Arial"/>
                        </a:rPr>
                        <a:t>7</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pPr>
                      <a:r>
                        <a:rPr b="0" lang="de-DE" sz="1800" spc="-1" strike="noStrike">
                          <a:solidFill>
                            <a:schemeClr val="dk1"/>
                          </a:solidFill>
                          <a:latin typeface="Arial"/>
                        </a:rPr>
                        <a:t>…</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tabLst>
                          <a:tab algn="l" pos="0"/>
                        </a:tabLst>
                      </a:pPr>
                      <a:r>
                        <a:rPr b="0" lang="de-DE" sz="1800" spc="-1" strike="noStrike">
                          <a:solidFill>
                            <a:schemeClr val="dk1"/>
                          </a:solidFill>
                          <a:latin typeface="Arial"/>
                        </a:rPr>
                        <a:t>…</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1908000" y="62064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Kreislauf </a:t>
            </a:r>
            <a:br>
              <a:rPr sz="2800"/>
            </a:br>
            <a:r>
              <a:rPr b="0" lang="de-DE" sz="2800" spc="-1" strike="noStrike">
                <a:solidFill>
                  <a:schemeClr val="dk2"/>
                </a:solidFill>
                <a:latin typeface="Arial"/>
              </a:rPr>
              <a:t>der Abschreibung</a:t>
            </a:r>
            <a:endParaRPr b="0" lang="en-GB" sz="2800" spc="-1" strike="noStrike">
              <a:solidFill>
                <a:srgbClr val="000000"/>
              </a:solidFill>
              <a:latin typeface="Arial"/>
            </a:endParaRPr>
          </a:p>
        </p:txBody>
      </p:sp>
      <p:pic>
        <p:nvPicPr>
          <p:cNvPr id="216" name="Picture 6" descr=""/>
          <p:cNvPicPr/>
          <p:nvPr/>
        </p:nvPicPr>
        <p:blipFill>
          <a:blip r:embed="rId1"/>
          <a:srcRect l="12398" t="9051" r="16728" b="1200"/>
          <a:stretch/>
        </p:blipFill>
        <p:spPr>
          <a:xfrm>
            <a:off x="2124000" y="404640"/>
            <a:ext cx="3384000" cy="6065280"/>
          </a:xfrm>
          <a:prstGeom prst="rect">
            <a:avLst/>
          </a:prstGeom>
          <a:ln w="0">
            <a:noFill/>
          </a:ln>
        </p:spPr>
      </p:pic>
      <p:sp>
        <p:nvSpPr>
          <p:cNvPr id="217" name="TextBox 1"/>
          <p:cNvSpPr/>
          <p:nvPr/>
        </p:nvSpPr>
        <p:spPr>
          <a:xfrm>
            <a:off x="5724360" y="2709000"/>
            <a:ext cx="3162240" cy="3138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2000" spc="-1" strike="noStrike">
                <a:solidFill>
                  <a:schemeClr val="dk1"/>
                </a:solidFill>
                <a:latin typeface="Arial"/>
              </a:rPr>
              <a:t>Durch die Abschreibung werden Anschaffungsinvestitionen gegenfinanziert und neue Ersatzinvestitionen können getätigt werden.</a:t>
            </a:r>
            <a:endParaRPr b="0" lang="en-GB" sz="2000" spc="-1" strike="noStrike">
              <a:solidFill>
                <a:srgbClr val="000000"/>
              </a:solidFill>
              <a:latin typeface="Arial"/>
            </a:endParaRPr>
          </a:p>
          <a:p>
            <a:pPr>
              <a:lnSpc>
                <a:spcPct val="100000"/>
              </a:lnSpc>
            </a:pPr>
            <a:endParaRPr b="0" lang="en-GB" sz="2000" spc="-1" strike="noStrike">
              <a:solidFill>
                <a:srgbClr val="000000"/>
              </a:solidFill>
              <a:latin typeface="Arial"/>
            </a:endParaRPr>
          </a:p>
          <a:p>
            <a:pPr>
              <a:lnSpc>
                <a:spcPct val="100000"/>
              </a:lnSpc>
            </a:pPr>
            <a:r>
              <a:rPr b="0" lang="de-DE" sz="2000" spc="-1" strike="noStrike">
                <a:solidFill>
                  <a:schemeClr val="dk1"/>
                </a:solidFill>
                <a:latin typeface="Arial"/>
              </a:rPr>
              <a:t>Der Gewinn wird durch die Abschreibung auch gleichmäßig belastet.</a:t>
            </a:r>
            <a:endParaRPr b="0" lang="en-GB"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1692360" y="380880"/>
            <a:ext cx="7200360" cy="110268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Gewinn und Verlustrechnung (Erfolgsrechnung)</a:t>
            </a:r>
            <a:endParaRPr b="0" lang="en-GB" sz="2800" spc="-1" strike="noStrike">
              <a:solidFill>
                <a:srgbClr val="000000"/>
              </a:solidFill>
              <a:latin typeface="Arial"/>
            </a:endParaRPr>
          </a:p>
        </p:txBody>
      </p:sp>
      <p:sp>
        <p:nvSpPr>
          <p:cNvPr id="219" name="Rectangle 1"/>
          <p:cNvSpPr/>
          <p:nvPr/>
        </p:nvSpPr>
        <p:spPr>
          <a:xfrm>
            <a:off x="1763640" y="2349000"/>
            <a:ext cx="6545520" cy="33814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222222"/>
              </a:buClr>
              <a:buFont typeface="Arial"/>
              <a:buChar char="•"/>
            </a:pPr>
            <a:r>
              <a:rPr b="0" lang="de-DE" sz="1800" spc="-1" strike="noStrike">
                <a:solidFill>
                  <a:srgbClr val="222222"/>
                </a:solidFill>
                <a:latin typeface="Arial"/>
              </a:rPr>
              <a:t>Die </a:t>
            </a:r>
            <a:r>
              <a:rPr b="1" lang="de-DE" sz="1800" spc="-1" strike="noStrike">
                <a:solidFill>
                  <a:srgbClr val="c00000"/>
                </a:solidFill>
                <a:latin typeface="Arial"/>
              </a:rPr>
              <a:t>Gewinn und Verlustrechnung (GuV)</a:t>
            </a:r>
            <a:r>
              <a:rPr b="0" lang="de-DE" sz="1800" spc="-1" strike="noStrike">
                <a:solidFill>
                  <a:srgbClr val="222222"/>
                </a:solidFill>
                <a:latin typeface="Arial"/>
              </a:rPr>
              <a:t> ist Bestandteil des Jahresabschlusses</a:t>
            </a:r>
            <a:r>
              <a:rPr b="0" lang="de-DE" sz="1800" spc="-1" strike="noStrike">
                <a:solidFill>
                  <a:srgbClr val="c00000"/>
                </a:solidFill>
                <a:latin typeface="Arial"/>
              </a:rPr>
              <a:t> </a:t>
            </a:r>
            <a:r>
              <a:rPr b="0" lang="de-DE" sz="1800" spc="-1" strike="noStrike">
                <a:solidFill>
                  <a:srgbClr val="222222"/>
                </a:solidFill>
                <a:latin typeface="Arial"/>
              </a:rPr>
              <a:t>und zeigt eine Gegenüberstellung der Erträge und Aufwendungen.</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marL="285840" indent="-285840">
              <a:lnSpc>
                <a:spcPct val="100000"/>
              </a:lnSpc>
              <a:buClr>
                <a:srgbClr val="222222"/>
              </a:buClr>
              <a:buFont typeface="Arial"/>
              <a:buChar char="•"/>
            </a:pPr>
            <a:r>
              <a:rPr b="0" lang="de-DE" sz="1800" spc="-1" strike="noStrike">
                <a:solidFill>
                  <a:srgbClr val="222222"/>
                </a:solidFill>
                <a:latin typeface="Arial"/>
              </a:rPr>
              <a:t>Im Gegensatz zur Bilanz werden in der GuV </a:t>
            </a:r>
            <a:r>
              <a:rPr b="1" lang="de-DE" sz="1800" spc="-1" strike="noStrike">
                <a:solidFill>
                  <a:srgbClr val="c00000"/>
                </a:solidFill>
                <a:latin typeface="Arial"/>
              </a:rPr>
              <a:t>Flussgrößen</a:t>
            </a:r>
            <a:r>
              <a:rPr b="0" lang="de-DE" sz="1800" spc="-1" strike="noStrike">
                <a:solidFill>
                  <a:srgbClr val="222222"/>
                </a:solidFill>
                <a:latin typeface="Arial"/>
              </a:rPr>
              <a:t> (Änderungen der Bestände) dargestellt.</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marL="285840" indent="-285840">
              <a:lnSpc>
                <a:spcPct val="100000"/>
              </a:lnSpc>
              <a:buClr>
                <a:srgbClr val="222222"/>
              </a:buClr>
              <a:buFont typeface="Arial"/>
              <a:buChar char="•"/>
            </a:pPr>
            <a:r>
              <a:rPr b="0" lang="de-DE" sz="1800" spc="-1" strike="noStrike">
                <a:solidFill>
                  <a:srgbClr val="222222"/>
                </a:solidFill>
                <a:latin typeface="Arial"/>
              </a:rPr>
              <a:t>Das </a:t>
            </a:r>
            <a:r>
              <a:rPr b="1" lang="de-DE" sz="1800" spc="-1" strike="noStrike">
                <a:solidFill>
                  <a:srgbClr val="c00000"/>
                </a:solidFill>
                <a:latin typeface="Arial"/>
              </a:rPr>
              <a:t>GuV</a:t>
            </a:r>
            <a:r>
              <a:rPr b="0" lang="de-DE" sz="1800" spc="-1" strike="noStrike">
                <a:solidFill>
                  <a:srgbClr val="222222"/>
                </a:solidFill>
                <a:latin typeface="Arial"/>
              </a:rPr>
              <a:t>-Konto findet sich auf der Passivseite der </a:t>
            </a:r>
            <a:r>
              <a:rPr b="1" lang="de-DE" sz="1800" spc="-1" strike="noStrike">
                <a:solidFill>
                  <a:srgbClr val="c00000"/>
                </a:solidFill>
                <a:latin typeface="Arial"/>
              </a:rPr>
              <a:t>Bilanz</a:t>
            </a:r>
            <a:r>
              <a:rPr b="0" lang="de-DE" sz="1800" spc="-1" strike="noStrike">
                <a:solidFill>
                  <a:srgbClr val="222222"/>
                </a:solidFill>
                <a:latin typeface="Arial"/>
              </a:rPr>
              <a:t> und ist ein Unterkonto des Eigenkapitals – somit also ein wichtiger Bestandteil für die Unternehmensplanung.</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title"/>
          </p:nvPr>
        </p:nvSpPr>
        <p:spPr>
          <a:xfrm>
            <a:off x="1908000" y="380880"/>
            <a:ext cx="683964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Beispiel: Tesla Gewinn- und Verlustrechnung (GuV)</a:t>
            </a:r>
            <a:endParaRPr b="0" lang="en-GB" sz="2800" spc="-1" strike="noStrike">
              <a:solidFill>
                <a:srgbClr val="000000"/>
              </a:solidFill>
              <a:latin typeface="Arial"/>
            </a:endParaRPr>
          </a:p>
        </p:txBody>
      </p:sp>
      <p:sp>
        <p:nvSpPr>
          <p:cNvPr id="70" name="AutoShape 7173"/>
          <p:cNvSpPr/>
          <p:nvPr/>
        </p:nvSpPr>
        <p:spPr>
          <a:xfrm>
            <a:off x="1476360" y="184464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71" name="Rectangle 7175"/>
          <p:cNvSpPr/>
          <p:nvPr/>
        </p:nvSpPr>
        <p:spPr>
          <a:xfrm>
            <a:off x="1618920" y="1460160"/>
            <a:ext cx="6477840" cy="4874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u="sng">
                <a:solidFill>
                  <a:srgbClr val="cc00cc"/>
                </a:solidFill>
                <a:uFillTx/>
                <a:latin typeface="Arial"/>
                <a:hlinkClick r:id="rId1"/>
              </a:rPr>
              <a:t>https://</a:t>
            </a:r>
            <a:r>
              <a:rPr b="0" lang="de-DE" sz="1600" spc="-1" strike="noStrike" u="sng">
                <a:solidFill>
                  <a:srgbClr val="cc00cc"/>
                </a:solidFill>
                <a:uFillTx/>
                <a:latin typeface="Arial"/>
                <a:hlinkClick r:id="rId2"/>
              </a:rPr>
              <a:t>www.boerse.de/fundamental-analyse/Tesla-Aktie/US88160R1014</a:t>
            </a:r>
            <a:endParaRPr b="0" lang="en-GB" sz="1600" spc="-1" strike="noStrike">
              <a:solidFill>
                <a:srgbClr val="000000"/>
              </a:solidFill>
              <a:latin typeface="Arial"/>
            </a:endParaRPr>
          </a:p>
          <a:p>
            <a:pPr>
              <a:lnSpc>
                <a:spcPct val="100000"/>
              </a:lnSpc>
            </a:pPr>
            <a:r>
              <a:rPr b="0" lang="de-DE" sz="1600" spc="-1" strike="noStrike">
                <a:solidFill>
                  <a:srgbClr val="000000"/>
                </a:solidFill>
                <a:latin typeface="Arial"/>
              </a:rPr>
              <a:t>2020: Erster Gewinn.</a:t>
            </a:r>
            <a:endParaRPr b="0" lang="en-GB" sz="1600" spc="-1" strike="noStrike">
              <a:solidFill>
                <a:srgbClr val="000000"/>
              </a:solidFill>
              <a:latin typeface="Arial"/>
            </a:endParaRPr>
          </a:p>
        </p:txBody>
      </p:sp>
      <p:sp>
        <p:nvSpPr>
          <p:cNvPr id="72" name="AutoShape 7195"/>
          <p:cNvSpPr/>
          <p:nvPr/>
        </p:nvSpPr>
        <p:spPr>
          <a:xfrm>
            <a:off x="1403280" y="299736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73" name="Picture 1" descr=""/>
          <p:cNvPicPr/>
          <p:nvPr/>
        </p:nvPicPr>
        <p:blipFill>
          <a:blip r:embed="rId3"/>
          <a:stretch/>
        </p:blipFill>
        <p:spPr>
          <a:xfrm>
            <a:off x="326160" y="2205000"/>
            <a:ext cx="8614080" cy="346536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1692360" y="380880"/>
            <a:ext cx="7200360" cy="110268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Gewinn und Verlustrechnung: Aufbau</a:t>
            </a:r>
            <a:br>
              <a:rPr sz="2800"/>
            </a:br>
            <a:r>
              <a:rPr b="0" lang="de-DE" sz="2000" spc="-1" strike="noStrike">
                <a:solidFill>
                  <a:schemeClr val="dk2"/>
                </a:solidFill>
                <a:latin typeface="Arial"/>
              </a:rPr>
              <a:t>Gesamtkostenverfahren gemäß § 275 Abs. 2 und 3 HGB</a:t>
            </a:r>
            <a:endParaRPr b="0" lang="en-GB" sz="2000" spc="-1" strike="noStrike">
              <a:solidFill>
                <a:srgbClr val="000000"/>
              </a:solidFill>
              <a:latin typeface="Arial"/>
            </a:endParaRPr>
          </a:p>
        </p:txBody>
      </p:sp>
      <p:sp>
        <p:nvSpPr>
          <p:cNvPr id="221" name="Rectangle 44"/>
          <p:cNvSpPr/>
          <p:nvPr/>
        </p:nvSpPr>
        <p:spPr>
          <a:xfrm>
            <a:off x="2727360" y="3529080"/>
            <a:ext cx="3006000" cy="720"/>
          </a:xfrm>
          <a:prstGeom prst="rect">
            <a:avLst/>
          </a:prstGeom>
          <a:solidFill>
            <a:srgbClr val="000000"/>
          </a:solidFill>
          <a:ln w="0">
            <a:noFill/>
          </a:ln>
        </p:spPr>
        <p:style>
          <a:lnRef idx="0"/>
          <a:fillRef idx="0"/>
          <a:effectRef idx="0"/>
          <a:fontRef idx="minor"/>
        </p:style>
        <p:txBody>
          <a:bodyPr lIns="90000" rIns="90000" tIns="-43560" bIns="-43560" anchor="t">
            <a:noAutofit/>
          </a:bodyPr>
          <a:p>
            <a:pPr>
              <a:lnSpc>
                <a:spcPct val="100000"/>
              </a:lnSpc>
            </a:pPr>
            <a:endParaRPr b="0" lang="de-DE" sz="2400" spc="-1" strike="noStrike">
              <a:solidFill>
                <a:schemeClr val="dk1"/>
              </a:solidFill>
              <a:latin typeface="Book Antiqua"/>
            </a:endParaRPr>
          </a:p>
        </p:txBody>
      </p:sp>
      <p:sp>
        <p:nvSpPr>
          <p:cNvPr id="222" name="Rectangle 7"/>
          <p:cNvSpPr/>
          <p:nvPr/>
        </p:nvSpPr>
        <p:spPr>
          <a:xfrm>
            <a:off x="2862360" y="1716840"/>
            <a:ext cx="15300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ff"/>
                </a:solidFill>
                <a:latin typeface="Arial"/>
              </a:rPr>
              <a:t> </a:t>
            </a:r>
            <a:r>
              <a:rPr b="1" lang="de-DE" sz="1400" spc="-1" strike="noStrike">
                <a:solidFill>
                  <a:srgbClr val="0000ff"/>
                </a:solidFill>
                <a:latin typeface="Arial"/>
              </a:rPr>
              <a:t>+</a:t>
            </a:r>
            <a:endParaRPr b="0" lang="en-GB" sz="1400" spc="-1" strike="noStrike">
              <a:solidFill>
                <a:srgbClr val="000000"/>
              </a:solidFill>
              <a:latin typeface="Arial"/>
            </a:endParaRPr>
          </a:p>
        </p:txBody>
      </p:sp>
      <p:sp>
        <p:nvSpPr>
          <p:cNvPr id="223" name="Rectangle 8"/>
          <p:cNvSpPr/>
          <p:nvPr/>
        </p:nvSpPr>
        <p:spPr>
          <a:xfrm>
            <a:off x="3071520" y="1716840"/>
            <a:ext cx="11577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Umsatzerlöse</a:t>
            </a:r>
            <a:endParaRPr b="0" lang="en-GB" sz="1400" spc="-1" strike="noStrike">
              <a:solidFill>
                <a:srgbClr val="000000"/>
              </a:solidFill>
              <a:latin typeface="Arial"/>
            </a:endParaRPr>
          </a:p>
        </p:txBody>
      </p:sp>
      <p:sp>
        <p:nvSpPr>
          <p:cNvPr id="224" name="Rectangle 9"/>
          <p:cNvSpPr/>
          <p:nvPr/>
        </p:nvSpPr>
        <p:spPr>
          <a:xfrm>
            <a:off x="2862360" y="1931040"/>
            <a:ext cx="15300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ff"/>
                </a:solidFill>
                <a:latin typeface="Arial"/>
              </a:rPr>
              <a:t> </a:t>
            </a:r>
            <a:r>
              <a:rPr b="1" lang="de-DE" sz="1400" spc="-1" strike="noStrike">
                <a:solidFill>
                  <a:srgbClr val="0000ff"/>
                </a:solidFill>
                <a:latin typeface="Arial"/>
              </a:rPr>
              <a:t>+</a:t>
            </a:r>
            <a:endParaRPr b="0" lang="en-GB" sz="1400" spc="-1" strike="noStrike">
              <a:solidFill>
                <a:srgbClr val="000000"/>
              </a:solidFill>
              <a:latin typeface="Arial"/>
            </a:endParaRPr>
          </a:p>
        </p:txBody>
      </p:sp>
      <p:sp>
        <p:nvSpPr>
          <p:cNvPr id="225" name="Rectangle 10"/>
          <p:cNvSpPr/>
          <p:nvPr/>
        </p:nvSpPr>
        <p:spPr>
          <a:xfrm>
            <a:off x="3070080" y="1931040"/>
            <a:ext cx="273384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Veränderung der Lagerbestände</a:t>
            </a:r>
            <a:endParaRPr b="0" lang="en-GB" sz="1400" spc="-1" strike="noStrike">
              <a:solidFill>
                <a:srgbClr val="000000"/>
              </a:solidFill>
              <a:latin typeface="Arial"/>
            </a:endParaRPr>
          </a:p>
        </p:txBody>
      </p:sp>
      <p:sp>
        <p:nvSpPr>
          <p:cNvPr id="226" name="Rectangle 11"/>
          <p:cNvSpPr/>
          <p:nvPr/>
        </p:nvSpPr>
        <p:spPr>
          <a:xfrm>
            <a:off x="2862360" y="2143800"/>
            <a:ext cx="15300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ff"/>
                </a:solidFill>
                <a:latin typeface="Arial"/>
              </a:rPr>
              <a:t> </a:t>
            </a:r>
            <a:r>
              <a:rPr b="1" lang="de-DE" sz="1400" spc="-1" strike="noStrike">
                <a:solidFill>
                  <a:srgbClr val="0000ff"/>
                </a:solidFill>
                <a:latin typeface="Arial"/>
              </a:rPr>
              <a:t>+</a:t>
            </a:r>
            <a:endParaRPr b="0" lang="en-GB" sz="1400" spc="-1" strike="noStrike">
              <a:solidFill>
                <a:srgbClr val="000000"/>
              </a:solidFill>
              <a:latin typeface="Arial"/>
            </a:endParaRPr>
          </a:p>
        </p:txBody>
      </p:sp>
      <p:sp>
        <p:nvSpPr>
          <p:cNvPr id="227" name="Rectangle 12"/>
          <p:cNvSpPr/>
          <p:nvPr/>
        </p:nvSpPr>
        <p:spPr>
          <a:xfrm>
            <a:off x="3065760" y="2143800"/>
            <a:ext cx="24562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sonstige betriebliche Erträge</a:t>
            </a:r>
            <a:endParaRPr b="0" lang="en-GB" sz="1400" spc="-1" strike="noStrike">
              <a:solidFill>
                <a:srgbClr val="000000"/>
              </a:solidFill>
              <a:latin typeface="Arial"/>
            </a:endParaRPr>
          </a:p>
        </p:txBody>
      </p:sp>
      <p:sp>
        <p:nvSpPr>
          <p:cNvPr id="228" name="Rectangle 13"/>
          <p:cNvSpPr/>
          <p:nvPr/>
        </p:nvSpPr>
        <p:spPr>
          <a:xfrm>
            <a:off x="3336120" y="2445480"/>
            <a:ext cx="121824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c00000"/>
                </a:solidFill>
                <a:latin typeface="Arial"/>
              </a:rPr>
              <a:t>Betriebsertrag</a:t>
            </a:r>
            <a:endParaRPr b="0" lang="en-GB" sz="1400" spc="-1" strike="noStrike">
              <a:solidFill>
                <a:srgbClr val="000000"/>
              </a:solidFill>
              <a:latin typeface="Arial"/>
            </a:endParaRPr>
          </a:p>
        </p:txBody>
      </p:sp>
      <p:sp>
        <p:nvSpPr>
          <p:cNvPr id="229" name="Rectangle 14"/>
          <p:cNvSpPr/>
          <p:nvPr/>
        </p:nvSpPr>
        <p:spPr>
          <a:xfrm>
            <a:off x="2905920" y="2756520"/>
            <a:ext cx="1072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 </a:t>
            </a: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30" name="Rectangle 15"/>
          <p:cNvSpPr/>
          <p:nvPr/>
        </p:nvSpPr>
        <p:spPr>
          <a:xfrm>
            <a:off x="3073320" y="2756520"/>
            <a:ext cx="5566680" cy="213840"/>
          </a:xfrm>
          <a:prstGeom prst="rect">
            <a:avLst/>
          </a:prstGeom>
          <a:noFill/>
          <a:ln w="0">
            <a:noFill/>
          </a:ln>
        </p:spPr>
        <p:style>
          <a:lnRef idx="0"/>
          <a:fillRef idx="0"/>
          <a:effectRef idx="0"/>
          <a:fontRef idx="minor"/>
        </p:style>
        <p:txBody>
          <a:bodyPr lIns="0" rIns="0" tIns="0" bIns="0" anchor="t">
            <a:spAutoFit/>
          </a:bodyPr>
          <a:p>
            <a:pPr>
              <a:lnSpc>
                <a:spcPct val="100000"/>
              </a:lnSpc>
            </a:pPr>
            <a:r>
              <a:rPr b="1" lang="de-DE" sz="1400" spc="-1" strike="noStrike">
                <a:solidFill>
                  <a:srgbClr val="000000"/>
                </a:solidFill>
                <a:latin typeface="Arial"/>
              </a:rPr>
              <a:t>Materialaufwand (Betriebsertrag - Materialaufwand = Rohertrag)</a:t>
            </a:r>
            <a:endParaRPr b="0" lang="en-GB" sz="1400" spc="-1" strike="noStrike">
              <a:solidFill>
                <a:srgbClr val="000000"/>
              </a:solidFill>
              <a:latin typeface="Arial"/>
            </a:endParaRPr>
          </a:p>
        </p:txBody>
      </p:sp>
      <p:sp>
        <p:nvSpPr>
          <p:cNvPr id="231" name="Rectangle 16"/>
          <p:cNvSpPr/>
          <p:nvPr/>
        </p:nvSpPr>
        <p:spPr>
          <a:xfrm>
            <a:off x="2905920" y="2969280"/>
            <a:ext cx="10728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 </a:t>
            </a: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32" name="Rectangle 17"/>
          <p:cNvSpPr/>
          <p:nvPr/>
        </p:nvSpPr>
        <p:spPr>
          <a:xfrm>
            <a:off x="3069360" y="2969280"/>
            <a:ext cx="14749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Personalaufwand</a:t>
            </a:r>
            <a:endParaRPr b="0" lang="en-GB" sz="1400" spc="-1" strike="noStrike">
              <a:solidFill>
                <a:srgbClr val="000000"/>
              </a:solidFill>
              <a:latin typeface="Arial"/>
            </a:endParaRPr>
          </a:p>
        </p:txBody>
      </p:sp>
      <p:sp>
        <p:nvSpPr>
          <p:cNvPr id="233" name="Rectangle 18"/>
          <p:cNvSpPr/>
          <p:nvPr/>
        </p:nvSpPr>
        <p:spPr>
          <a:xfrm>
            <a:off x="2905920" y="3183480"/>
            <a:ext cx="1072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 </a:t>
            </a: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34" name="Rectangle 19"/>
          <p:cNvSpPr/>
          <p:nvPr/>
        </p:nvSpPr>
        <p:spPr>
          <a:xfrm>
            <a:off x="3068640" y="3183480"/>
            <a:ext cx="14061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Abschreibungen</a:t>
            </a:r>
            <a:endParaRPr b="0" lang="en-GB" sz="1400" spc="-1" strike="noStrike">
              <a:solidFill>
                <a:srgbClr val="000000"/>
              </a:solidFill>
              <a:latin typeface="Arial"/>
            </a:endParaRPr>
          </a:p>
        </p:txBody>
      </p:sp>
      <p:sp>
        <p:nvSpPr>
          <p:cNvPr id="235" name="Rectangle 20"/>
          <p:cNvSpPr/>
          <p:nvPr/>
        </p:nvSpPr>
        <p:spPr>
          <a:xfrm>
            <a:off x="2905920" y="3396240"/>
            <a:ext cx="10728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 </a:t>
            </a: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36" name="Rectangle 21"/>
          <p:cNvSpPr/>
          <p:nvPr/>
        </p:nvSpPr>
        <p:spPr>
          <a:xfrm>
            <a:off x="3065040" y="3396240"/>
            <a:ext cx="31132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sonstige betriebliche Aufwendungen</a:t>
            </a:r>
            <a:endParaRPr b="0" lang="en-GB" sz="1400" spc="-1" strike="noStrike">
              <a:solidFill>
                <a:srgbClr val="000000"/>
              </a:solidFill>
              <a:latin typeface="Arial"/>
            </a:endParaRPr>
          </a:p>
        </p:txBody>
      </p:sp>
      <p:sp>
        <p:nvSpPr>
          <p:cNvPr id="237" name="Rectangle 22"/>
          <p:cNvSpPr/>
          <p:nvPr/>
        </p:nvSpPr>
        <p:spPr>
          <a:xfrm>
            <a:off x="3082320" y="3984120"/>
            <a:ext cx="573264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c00000"/>
                </a:solidFill>
                <a:latin typeface="Arial"/>
              </a:rPr>
              <a:t>Betriebsergebnis (EBIT) = Betriebsertrag - Betriebsaufwendungen   </a:t>
            </a:r>
            <a:endParaRPr b="0" lang="en-GB" sz="1400" spc="-1" strike="noStrike">
              <a:solidFill>
                <a:srgbClr val="000000"/>
              </a:solidFill>
              <a:latin typeface="Arial"/>
            </a:endParaRPr>
          </a:p>
        </p:txBody>
      </p:sp>
      <p:sp>
        <p:nvSpPr>
          <p:cNvPr id="238" name="Rectangle 23"/>
          <p:cNvSpPr/>
          <p:nvPr/>
        </p:nvSpPr>
        <p:spPr>
          <a:xfrm>
            <a:off x="2755800" y="4381560"/>
            <a:ext cx="15192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ff"/>
                </a:solidFill>
                <a:latin typeface="Arial"/>
              </a:rPr>
              <a:t> </a:t>
            </a:r>
            <a:r>
              <a:rPr b="1" lang="de-DE" sz="1400" spc="-1" strike="noStrike">
                <a:solidFill>
                  <a:srgbClr val="0000ff"/>
                </a:solidFill>
                <a:latin typeface="Arial"/>
              </a:rPr>
              <a:t>+</a:t>
            </a:r>
            <a:endParaRPr b="0" lang="en-GB" sz="1400" spc="-1" strike="noStrike">
              <a:solidFill>
                <a:srgbClr val="000000"/>
              </a:solidFill>
              <a:latin typeface="Arial"/>
            </a:endParaRPr>
          </a:p>
        </p:txBody>
      </p:sp>
      <p:sp>
        <p:nvSpPr>
          <p:cNvPr id="239" name="Rectangle 24"/>
          <p:cNvSpPr/>
          <p:nvPr/>
        </p:nvSpPr>
        <p:spPr>
          <a:xfrm>
            <a:off x="2905560" y="4381560"/>
            <a:ext cx="4932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a:t>
            </a:r>
            <a:endParaRPr b="0" lang="en-GB" sz="1400" spc="-1" strike="noStrike">
              <a:solidFill>
                <a:srgbClr val="000000"/>
              </a:solidFill>
              <a:latin typeface="Arial"/>
            </a:endParaRPr>
          </a:p>
        </p:txBody>
      </p:sp>
      <p:sp>
        <p:nvSpPr>
          <p:cNvPr id="240" name="Rectangle 25"/>
          <p:cNvSpPr/>
          <p:nvPr/>
        </p:nvSpPr>
        <p:spPr>
          <a:xfrm>
            <a:off x="2954160" y="4381560"/>
            <a:ext cx="5796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41" name="Rectangle 26"/>
          <p:cNvSpPr/>
          <p:nvPr/>
        </p:nvSpPr>
        <p:spPr>
          <a:xfrm>
            <a:off x="3069000" y="4381560"/>
            <a:ext cx="13071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Finanzergebnis</a:t>
            </a:r>
            <a:endParaRPr b="0" lang="en-GB" sz="1400" spc="-1" strike="noStrike">
              <a:solidFill>
                <a:srgbClr val="000000"/>
              </a:solidFill>
              <a:latin typeface="Arial"/>
            </a:endParaRPr>
          </a:p>
        </p:txBody>
      </p:sp>
      <p:sp>
        <p:nvSpPr>
          <p:cNvPr id="242" name="Rectangle 27"/>
          <p:cNvSpPr/>
          <p:nvPr/>
        </p:nvSpPr>
        <p:spPr>
          <a:xfrm>
            <a:off x="3339000" y="4691160"/>
            <a:ext cx="445860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c00000"/>
                </a:solidFill>
                <a:latin typeface="Arial"/>
              </a:rPr>
              <a:t>Ergebnis der gewöhnlichen Geschäftstätigkeit (EGT)</a:t>
            </a:r>
            <a:endParaRPr b="0" lang="en-GB" sz="1400" spc="-1" strike="noStrike">
              <a:solidFill>
                <a:srgbClr val="000000"/>
              </a:solidFill>
              <a:latin typeface="Arial"/>
            </a:endParaRPr>
          </a:p>
        </p:txBody>
      </p:sp>
      <p:sp>
        <p:nvSpPr>
          <p:cNvPr id="243" name="Rectangle 28"/>
          <p:cNvSpPr/>
          <p:nvPr/>
        </p:nvSpPr>
        <p:spPr>
          <a:xfrm>
            <a:off x="2755800" y="5126040"/>
            <a:ext cx="1519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ff"/>
                </a:solidFill>
                <a:latin typeface="Arial"/>
              </a:rPr>
              <a:t> </a:t>
            </a:r>
            <a:r>
              <a:rPr b="1" lang="de-DE" sz="1400" spc="-1" strike="noStrike">
                <a:solidFill>
                  <a:srgbClr val="0000ff"/>
                </a:solidFill>
                <a:latin typeface="Arial"/>
              </a:rPr>
              <a:t>+</a:t>
            </a:r>
            <a:endParaRPr b="0" lang="en-GB" sz="1400" spc="-1" strike="noStrike">
              <a:solidFill>
                <a:srgbClr val="000000"/>
              </a:solidFill>
              <a:latin typeface="Arial"/>
            </a:endParaRPr>
          </a:p>
        </p:txBody>
      </p:sp>
      <p:sp>
        <p:nvSpPr>
          <p:cNvPr id="244" name="Rectangle 29"/>
          <p:cNvSpPr/>
          <p:nvPr/>
        </p:nvSpPr>
        <p:spPr>
          <a:xfrm>
            <a:off x="2905560" y="5126040"/>
            <a:ext cx="493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a:t>
            </a:r>
            <a:endParaRPr b="0" lang="en-GB" sz="1400" spc="-1" strike="noStrike">
              <a:solidFill>
                <a:srgbClr val="000000"/>
              </a:solidFill>
              <a:latin typeface="Arial"/>
            </a:endParaRPr>
          </a:p>
        </p:txBody>
      </p:sp>
      <p:sp>
        <p:nvSpPr>
          <p:cNvPr id="245" name="Rectangle 30"/>
          <p:cNvSpPr/>
          <p:nvPr/>
        </p:nvSpPr>
        <p:spPr>
          <a:xfrm>
            <a:off x="2954160" y="5126040"/>
            <a:ext cx="579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46" name="Rectangle 31"/>
          <p:cNvSpPr/>
          <p:nvPr/>
        </p:nvSpPr>
        <p:spPr>
          <a:xfrm>
            <a:off x="3066120" y="5126040"/>
            <a:ext cx="23572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außerordentliches Ergebnis</a:t>
            </a:r>
            <a:endParaRPr b="0" lang="en-GB" sz="1400" spc="-1" strike="noStrike">
              <a:solidFill>
                <a:srgbClr val="000000"/>
              </a:solidFill>
              <a:latin typeface="Arial"/>
            </a:endParaRPr>
          </a:p>
        </p:txBody>
      </p:sp>
      <p:sp>
        <p:nvSpPr>
          <p:cNvPr id="247" name="Rectangle 32"/>
          <p:cNvSpPr/>
          <p:nvPr/>
        </p:nvSpPr>
        <p:spPr>
          <a:xfrm>
            <a:off x="2905920" y="5338800"/>
            <a:ext cx="10728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 </a:t>
            </a: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48" name="Rectangle 33"/>
          <p:cNvSpPr/>
          <p:nvPr/>
        </p:nvSpPr>
        <p:spPr>
          <a:xfrm>
            <a:off x="3069720" y="5338800"/>
            <a:ext cx="12769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Steueraufwand</a:t>
            </a:r>
            <a:endParaRPr b="0" lang="en-GB" sz="1400" spc="-1" strike="noStrike">
              <a:solidFill>
                <a:srgbClr val="000000"/>
              </a:solidFill>
              <a:latin typeface="Arial"/>
            </a:endParaRPr>
          </a:p>
        </p:txBody>
      </p:sp>
      <p:sp>
        <p:nvSpPr>
          <p:cNvPr id="249" name="Rectangle 34"/>
          <p:cNvSpPr/>
          <p:nvPr/>
        </p:nvSpPr>
        <p:spPr>
          <a:xfrm>
            <a:off x="3337920" y="5637240"/>
            <a:ext cx="326052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c00000"/>
                </a:solidFill>
                <a:latin typeface="Arial"/>
              </a:rPr>
              <a:t>Jahresüberschuss / Jahresfehlbetrag  </a:t>
            </a:r>
            <a:endParaRPr b="0" lang="en-GB" sz="1400" spc="-1" strike="noStrike">
              <a:solidFill>
                <a:srgbClr val="000000"/>
              </a:solidFill>
              <a:latin typeface="Arial"/>
            </a:endParaRPr>
          </a:p>
        </p:txBody>
      </p:sp>
      <p:sp>
        <p:nvSpPr>
          <p:cNvPr id="250" name="Rectangle 35"/>
          <p:cNvSpPr/>
          <p:nvPr/>
        </p:nvSpPr>
        <p:spPr>
          <a:xfrm>
            <a:off x="6540480" y="5637240"/>
            <a:ext cx="9507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 =&gt; Bilanz)</a:t>
            </a:r>
            <a:endParaRPr b="0" lang="en-GB" sz="1400" spc="-1" strike="noStrike">
              <a:solidFill>
                <a:srgbClr val="000000"/>
              </a:solidFill>
              <a:latin typeface="Arial"/>
            </a:endParaRPr>
          </a:p>
        </p:txBody>
      </p:sp>
      <p:sp>
        <p:nvSpPr>
          <p:cNvPr id="251" name="Rectangle 36"/>
          <p:cNvSpPr/>
          <p:nvPr/>
        </p:nvSpPr>
        <p:spPr>
          <a:xfrm>
            <a:off x="2862360" y="5967360"/>
            <a:ext cx="15300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ff"/>
                </a:solidFill>
                <a:latin typeface="Arial"/>
              </a:rPr>
              <a:t> </a:t>
            </a:r>
            <a:r>
              <a:rPr b="1" lang="de-DE" sz="1400" spc="-1" strike="noStrike">
                <a:solidFill>
                  <a:srgbClr val="0000ff"/>
                </a:solidFill>
                <a:latin typeface="Arial"/>
              </a:rPr>
              <a:t>+</a:t>
            </a:r>
            <a:endParaRPr b="0" lang="en-GB" sz="1400" spc="-1" strike="noStrike">
              <a:solidFill>
                <a:srgbClr val="000000"/>
              </a:solidFill>
              <a:latin typeface="Arial"/>
            </a:endParaRPr>
          </a:p>
        </p:txBody>
      </p:sp>
      <p:sp>
        <p:nvSpPr>
          <p:cNvPr id="252" name="Rectangle 37"/>
          <p:cNvSpPr/>
          <p:nvPr/>
        </p:nvSpPr>
        <p:spPr>
          <a:xfrm>
            <a:off x="3064680" y="5967360"/>
            <a:ext cx="275364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Entnahmen aus Gewinnrücklage</a:t>
            </a:r>
            <a:endParaRPr b="0" lang="en-GB" sz="1400" spc="-1" strike="noStrike">
              <a:solidFill>
                <a:srgbClr val="000000"/>
              </a:solidFill>
              <a:latin typeface="Arial"/>
            </a:endParaRPr>
          </a:p>
        </p:txBody>
      </p:sp>
      <p:sp>
        <p:nvSpPr>
          <p:cNvPr id="253" name="Rectangle 38"/>
          <p:cNvSpPr/>
          <p:nvPr/>
        </p:nvSpPr>
        <p:spPr>
          <a:xfrm>
            <a:off x="2905920" y="6181560"/>
            <a:ext cx="1072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ff0000"/>
                </a:solidFill>
                <a:latin typeface="Arial"/>
              </a:rPr>
              <a:t> </a:t>
            </a:r>
            <a:r>
              <a:rPr b="1" lang="de-DE" sz="1400" spc="-1" strike="noStrike">
                <a:solidFill>
                  <a:srgbClr val="ff0000"/>
                </a:solidFill>
                <a:latin typeface="Arial"/>
              </a:rPr>
              <a:t>-</a:t>
            </a:r>
            <a:endParaRPr b="0" lang="en-GB" sz="1400" spc="-1" strike="noStrike">
              <a:solidFill>
                <a:srgbClr val="000000"/>
              </a:solidFill>
              <a:latin typeface="Arial"/>
            </a:endParaRPr>
          </a:p>
        </p:txBody>
      </p:sp>
      <p:sp>
        <p:nvSpPr>
          <p:cNvPr id="254" name="Rectangle 39"/>
          <p:cNvSpPr/>
          <p:nvPr/>
        </p:nvSpPr>
        <p:spPr>
          <a:xfrm>
            <a:off x="3063600" y="6181560"/>
            <a:ext cx="291204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000000"/>
                </a:solidFill>
                <a:latin typeface="Arial"/>
              </a:rPr>
              <a:t>Einstellungen in Gewinnrücklagen</a:t>
            </a:r>
            <a:endParaRPr b="0" lang="en-GB" sz="1400" spc="-1" strike="noStrike">
              <a:solidFill>
                <a:srgbClr val="000000"/>
              </a:solidFill>
              <a:latin typeface="Arial"/>
            </a:endParaRPr>
          </a:p>
        </p:txBody>
      </p:sp>
      <p:sp>
        <p:nvSpPr>
          <p:cNvPr id="255" name="Rectangle 40"/>
          <p:cNvSpPr/>
          <p:nvPr/>
        </p:nvSpPr>
        <p:spPr>
          <a:xfrm>
            <a:off x="3337560" y="6489720"/>
            <a:ext cx="239796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c00000"/>
                </a:solidFill>
                <a:latin typeface="Arial"/>
              </a:rPr>
              <a:t>Bilanzgewinn / Bilanzverlust</a:t>
            </a:r>
            <a:endParaRPr b="0" lang="en-GB" sz="1400" spc="-1" strike="noStrike">
              <a:solidFill>
                <a:srgbClr val="000000"/>
              </a:solidFill>
              <a:latin typeface="Arial"/>
            </a:endParaRPr>
          </a:p>
        </p:txBody>
      </p:sp>
      <p:sp>
        <p:nvSpPr>
          <p:cNvPr id="256" name="Line 41"/>
          <p:cNvSpPr/>
          <p:nvPr/>
        </p:nvSpPr>
        <p:spPr>
          <a:xfrm>
            <a:off x="3043080" y="2348280"/>
            <a:ext cx="300672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0" lang="de-DE" sz="2400" spc="-1" strike="noStrike">
              <a:solidFill>
                <a:schemeClr val="dk1"/>
              </a:solidFill>
              <a:latin typeface="Book Antiqua"/>
            </a:endParaRPr>
          </a:p>
        </p:txBody>
      </p:sp>
      <p:sp>
        <p:nvSpPr>
          <p:cNvPr id="257" name="Rectangle 42"/>
          <p:cNvSpPr/>
          <p:nvPr/>
        </p:nvSpPr>
        <p:spPr>
          <a:xfrm>
            <a:off x="3043080" y="2348640"/>
            <a:ext cx="3006000" cy="720"/>
          </a:xfrm>
          <a:prstGeom prst="rect">
            <a:avLst/>
          </a:prstGeom>
          <a:solidFill>
            <a:srgbClr val="000000"/>
          </a:solidFill>
          <a:ln w="0">
            <a:noFill/>
          </a:ln>
        </p:spPr>
        <p:style>
          <a:lnRef idx="0"/>
          <a:fillRef idx="0"/>
          <a:effectRef idx="0"/>
          <a:fontRef idx="minor"/>
        </p:style>
        <p:txBody>
          <a:bodyPr lIns="90000" rIns="90000" tIns="-43560" bIns="-43560" anchor="t">
            <a:noAutofit/>
          </a:bodyPr>
          <a:p>
            <a:pPr>
              <a:lnSpc>
                <a:spcPct val="100000"/>
              </a:lnSpc>
            </a:pPr>
            <a:endParaRPr b="0" lang="de-DE" sz="2400" spc="-1" strike="noStrike">
              <a:solidFill>
                <a:schemeClr val="dk1"/>
              </a:solidFill>
              <a:latin typeface="Book Antiqua"/>
            </a:endParaRPr>
          </a:p>
        </p:txBody>
      </p:sp>
      <p:sp>
        <p:nvSpPr>
          <p:cNvPr id="258" name="Line 43"/>
          <p:cNvSpPr/>
          <p:nvPr/>
        </p:nvSpPr>
        <p:spPr>
          <a:xfrm>
            <a:off x="3043080" y="3600720"/>
            <a:ext cx="300672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0" lang="de-DE" sz="2400" spc="-1" strike="noStrike">
              <a:solidFill>
                <a:schemeClr val="dk1"/>
              </a:solidFill>
              <a:latin typeface="Book Antiqua"/>
            </a:endParaRPr>
          </a:p>
        </p:txBody>
      </p:sp>
      <p:sp>
        <p:nvSpPr>
          <p:cNvPr id="259" name="Line 45"/>
          <p:cNvSpPr/>
          <p:nvPr/>
        </p:nvSpPr>
        <p:spPr>
          <a:xfrm>
            <a:off x="3043080" y="4578120"/>
            <a:ext cx="300672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0" lang="de-DE" sz="2400" spc="-1" strike="noStrike">
              <a:solidFill>
                <a:schemeClr val="dk1"/>
              </a:solidFill>
              <a:latin typeface="Book Antiqua"/>
            </a:endParaRPr>
          </a:p>
        </p:txBody>
      </p:sp>
      <p:sp>
        <p:nvSpPr>
          <p:cNvPr id="260" name="Rectangle 46"/>
          <p:cNvSpPr/>
          <p:nvPr/>
        </p:nvSpPr>
        <p:spPr>
          <a:xfrm>
            <a:off x="3043080" y="4578480"/>
            <a:ext cx="3006000" cy="11880"/>
          </a:xfrm>
          <a:prstGeom prst="rect">
            <a:avLst/>
          </a:prstGeom>
          <a:solidFill>
            <a:srgbClr val="000000"/>
          </a:solidFill>
          <a:ln w="0">
            <a:noFill/>
          </a:ln>
        </p:spPr>
        <p:style>
          <a:lnRef idx="0"/>
          <a:fillRef idx="0"/>
          <a:effectRef idx="0"/>
          <a:fontRef idx="minor"/>
        </p:style>
        <p:txBody>
          <a:bodyPr lIns="90000" rIns="90000" tIns="-32400" bIns="-32400" anchor="t">
            <a:noAutofit/>
          </a:bodyPr>
          <a:p>
            <a:pPr>
              <a:lnSpc>
                <a:spcPct val="100000"/>
              </a:lnSpc>
            </a:pPr>
            <a:endParaRPr b="0" lang="de-DE" sz="2400" spc="-1" strike="noStrike">
              <a:solidFill>
                <a:schemeClr val="dk1"/>
              </a:solidFill>
              <a:latin typeface="Book Antiqua"/>
            </a:endParaRPr>
          </a:p>
        </p:txBody>
      </p:sp>
      <p:sp>
        <p:nvSpPr>
          <p:cNvPr id="261" name="Line 47"/>
          <p:cNvSpPr/>
          <p:nvPr/>
        </p:nvSpPr>
        <p:spPr>
          <a:xfrm>
            <a:off x="3043080" y="5537160"/>
            <a:ext cx="3006720" cy="1440"/>
          </a:xfrm>
          <a:prstGeom prst="line">
            <a:avLst/>
          </a:prstGeom>
          <a:ln w="0">
            <a:solidFill>
              <a:srgbClr val="000000"/>
            </a:solidFill>
          </a:ln>
        </p:spPr>
        <p:style>
          <a:lnRef idx="0"/>
          <a:fillRef idx="0"/>
          <a:effectRef idx="0"/>
          <a:fontRef idx="minor"/>
        </p:style>
        <p:txBody>
          <a:bodyPr lIns="90000" rIns="90000" tIns="-43560" bIns="-43560" anchor="t">
            <a:noAutofit/>
          </a:bodyPr>
          <a:p>
            <a:endParaRPr b="0" lang="de-DE" sz="2400" spc="-1" strike="noStrike">
              <a:solidFill>
                <a:schemeClr val="dk1"/>
              </a:solidFill>
              <a:latin typeface="Book Antiqua"/>
            </a:endParaRPr>
          </a:p>
        </p:txBody>
      </p:sp>
      <p:sp>
        <p:nvSpPr>
          <p:cNvPr id="262" name="Rectangle 48"/>
          <p:cNvSpPr/>
          <p:nvPr/>
        </p:nvSpPr>
        <p:spPr>
          <a:xfrm>
            <a:off x="3043080" y="5537160"/>
            <a:ext cx="3006000" cy="10440"/>
          </a:xfrm>
          <a:prstGeom prst="rect">
            <a:avLst/>
          </a:prstGeom>
          <a:solidFill>
            <a:srgbClr val="000000"/>
          </a:solidFill>
          <a:ln w="0">
            <a:noFill/>
          </a:ln>
        </p:spPr>
        <p:style>
          <a:lnRef idx="0"/>
          <a:fillRef idx="0"/>
          <a:effectRef idx="0"/>
          <a:fontRef idx="minor"/>
        </p:style>
        <p:txBody>
          <a:bodyPr lIns="90000" rIns="90000" tIns="-33840" bIns="-33840" anchor="t">
            <a:noAutofit/>
          </a:bodyPr>
          <a:p>
            <a:pPr>
              <a:lnSpc>
                <a:spcPct val="100000"/>
              </a:lnSpc>
            </a:pPr>
            <a:endParaRPr b="0" lang="de-DE" sz="2400" spc="-1" strike="noStrike">
              <a:solidFill>
                <a:schemeClr val="dk1"/>
              </a:solidFill>
              <a:latin typeface="Book Antiqua"/>
            </a:endParaRPr>
          </a:p>
        </p:txBody>
      </p:sp>
      <p:sp>
        <p:nvSpPr>
          <p:cNvPr id="263" name="Line 49"/>
          <p:cNvSpPr/>
          <p:nvPr/>
        </p:nvSpPr>
        <p:spPr>
          <a:xfrm>
            <a:off x="3043080" y="6378480"/>
            <a:ext cx="3006720" cy="1440"/>
          </a:xfrm>
          <a:prstGeom prst="line">
            <a:avLst/>
          </a:prstGeom>
          <a:ln w="0">
            <a:solidFill>
              <a:srgbClr val="000000"/>
            </a:solidFill>
          </a:ln>
        </p:spPr>
        <p:style>
          <a:lnRef idx="0"/>
          <a:fillRef idx="0"/>
          <a:effectRef idx="0"/>
          <a:fontRef idx="minor"/>
        </p:style>
        <p:txBody>
          <a:bodyPr lIns="90000" rIns="90000" tIns="-43560" bIns="-43560" anchor="t">
            <a:noAutofit/>
          </a:bodyPr>
          <a:p>
            <a:endParaRPr b="0" lang="de-DE" sz="2400" spc="-1" strike="noStrike">
              <a:solidFill>
                <a:schemeClr val="dk1"/>
              </a:solidFill>
              <a:latin typeface="Book Antiqua"/>
            </a:endParaRPr>
          </a:p>
        </p:txBody>
      </p:sp>
      <p:sp>
        <p:nvSpPr>
          <p:cNvPr id="264" name="Rectangle 50"/>
          <p:cNvSpPr/>
          <p:nvPr/>
        </p:nvSpPr>
        <p:spPr>
          <a:xfrm>
            <a:off x="3043080" y="6378480"/>
            <a:ext cx="3006000" cy="10440"/>
          </a:xfrm>
          <a:prstGeom prst="rect">
            <a:avLst/>
          </a:prstGeom>
          <a:solidFill>
            <a:srgbClr val="000000"/>
          </a:solidFill>
          <a:ln w="0">
            <a:noFill/>
          </a:ln>
        </p:spPr>
        <p:style>
          <a:lnRef idx="0"/>
          <a:fillRef idx="0"/>
          <a:effectRef idx="0"/>
          <a:fontRef idx="minor"/>
        </p:style>
        <p:txBody>
          <a:bodyPr lIns="90000" rIns="90000" tIns="-33840" bIns="-33840" anchor="t">
            <a:noAutofit/>
          </a:bodyPr>
          <a:p>
            <a:pPr>
              <a:lnSpc>
                <a:spcPct val="100000"/>
              </a:lnSpc>
            </a:pPr>
            <a:endParaRPr b="0" lang="de-DE" sz="2400" spc="-1" strike="noStrike">
              <a:solidFill>
                <a:schemeClr val="dk1"/>
              </a:solidFill>
              <a:latin typeface="Book Antiqua"/>
            </a:endParaRPr>
          </a:p>
        </p:txBody>
      </p:sp>
      <p:sp>
        <p:nvSpPr>
          <p:cNvPr id="265" name="Rectangle 13"/>
          <p:cNvSpPr/>
          <p:nvPr/>
        </p:nvSpPr>
        <p:spPr>
          <a:xfrm>
            <a:off x="3335760" y="3628800"/>
            <a:ext cx="1971360" cy="2134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400" spc="-1" strike="noStrike">
                <a:solidFill>
                  <a:srgbClr val="c00000"/>
                </a:solidFill>
                <a:latin typeface="Arial"/>
              </a:rPr>
              <a:t>Betriebsaufwendungen</a:t>
            </a:r>
            <a:endParaRPr b="0" lang="en-GB"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1835280" y="-10008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GuV Beispiel: Bäckerei</a:t>
            </a:r>
            <a:endParaRPr b="0" lang="en-GB" sz="2800" spc="-1" strike="noStrike">
              <a:solidFill>
                <a:srgbClr val="000000"/>
              </a:solidFill>
              <a:latin typeface="Arial"/>
            </a:endParaRPr>
          </a:p>
        </p:txBody>
      </p:sp>
      <p:graphicFrame>
        <p:nvGraphicFramePr>
          <p:cNvPr id="267" name="Table 6"/>
          <p:cNvGraphicFramePr/>
          <p:nvPr/>
        </p:nvGraphicFramePr>
        <p:xfrm>
          <a:off x="2051640" y="2637000"/>
          <a:ext cx="4991400" cy="3708000"/>
        </p:xfrm>
        <a:graphic>
          <a:graphicData uri="http://schemas.openxmlformats.org/drawingml/2006/table">
            <a:tbl>
              <a:tblPr/>
              <a:tblGrid>
                <a:gridCol w="4091040"/>
                <a:gridCol w="900720"/>
              </a:tblGrid>
              <a:tr h="370800">
                <a:tc>
                  <a:txBody>
                    <a:bodyPr anchor="t">
                      <a:noAutofit/>
                    </a:bodyPr>
                    <a:p>
                      <a:endParaRPr b="1" lang="de-DE" sz="1800" spc="-1" strike="noStrike">
                        <a:solidFill>
                          <a:schemeClr val="lt1"/>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914400">
                        <a:lnSpc>
                          <a:spcPct val="100000"/>
                        </a:lnSpc>
                      </a:pPr>
                      <a:r>
                        <a:rPr b="1" lang="de-DE" sz="1800" spc="-1" strike="noStrike">
                          <a:solidFill>
                            <a:schemeClr val="lt1"/>
                          </a:solidFill>
                          <a:latin typeface="Arial"/>
                        </a:rPr>
                        <a:t>[T€]</a:t>
                      </a:r>
                      <a:endParaRPr b="0" lang="en-GB" sz="18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defTabSz="914400">
                        <a:lnSpc>
                          <a:spcPct val="100000"/>
                        </a:lnSpc>
                      </a:pPr>
                      <a:r>
                        <a:rPr b="0" lang="de-DE" sz="1800" spc="-1" strike="noStrike">
                          <a:solidFill>
                            <a:schemeClr val="dk1"/>
                          </a:solidFill>
                          <a:latin typeface="Arial"/>
                        </a:rPr>
                        <a:t>Umsatzerlöse</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0" lang="de-DE" sz="1800" spc="-1" strike="noStrike">
                          <a:solidFill>
                            <a:schemeClr val="dk1"/>
                          </a:solidFill>
                          <a:latin typeface="Arial"/>
                        </a:rPr>
                        <a:t>150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1" lang="de-DE" sz="1800" spc="-1" strike="noStrike">
                          <a:solidFill>
                            <a:schemeClr val="dk1"/>
                          </a:solidFill>
                          <a:latin typeface="Arial"/>
                        </a:rPr>
                        <a:t>Betriebsertrag</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1" lang="de-DE" sz="1800" spc="-1" strike="noStrike">
                          <a:solidFill>
                            <a:schemeClr val="dk1"/>
                          </a:solidFill>
                          <a:latin typeface="Arial"/>
                        </a:rPr>
                        <a:t>150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1800" spc="-1" strike="noStrike">
                          <a:solidFill>
                            <a:schemeClr val="dk1"/>
                          </a:solidFill>
                          <a:latin typeface="Arial"/>
                        </a:rPr>
                        <a:t>Materialaufwand</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0" lang="de-DE" sz="1800" spc="-1" strike="noStrike">
                          <a:solidFill>
                            <a:schemeClr val="dk1"/>
                          </a:solidFill>
                          <a:latin typeface="Arial"/>
                        </a:rPr>
                        <a:t>25</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Personalaufwand</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50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1800" spc="-1" strike="noStrike">
                          <a:solidFill>
                            <a:schemeClr val="dk1"/>
                          </a:solidFill>
                          <a:latin typeface="Arial"/>
                        </a:rPr>
                        <a:t>Abschreibungen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0" lang="de-DE" sz="1800" spc="-1" strike="noStrike">
                          <a:solidFill>
                            <a:schemeClr val="dk1"/>
                          </a:solidFill>
                          <a:latin typeface="Arial"/>
                        </a:rPr>
                        <a:t>20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1" lang="de-DE" sz="1800" spc="-1" strike="noStrike">
                          <a:solidFill>
                            <a:schemeClr val="dk1"/>
                          </a:solidFill>
                          <a:latin typeface="Arial"/>
                        </a:rPr>
                        <a:t>Betriebsaufwendungen</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1" lang="de-DE" sz="1800" spc="-1" strike="noStrike">
                          <a:solidFill>
                            <a:schemeClr val="dk1"/>
                          </a:solidFill>
                          <a:latin typeface="Arial"/>
                        </a:rPr>
                        <a:t>95</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1" lang="de-DE" sz="1800" spc="-1" strike="noStrike">
                          <a:solidFill>
                            <a:schemeClr val="dk1"/>
                          </a:solidFill>
                          <a:latin typeface="Arial"/>
                        </a:rPr>
                        <a:t>Betriebsergebnis</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r" defTabSz="914400">
                        <a:lnSpc>
                          <a:spcPct val="100000"/>
                        </a:lnSpc>
                      </a:pPr>
                      <a:r>
                        <a:rPr b="1" lang="de-DE" sz="1800" spc="-1" strike="noStrike">
                          <a:solidFill>
                            <a:schemeClr val="dk1"/>
                          </a:solidFill>
                          <a:latin typeface="Arial"/>
                        </a:rPr>
                        <a:t>55</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Steueraufwand</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r" defTabSz="914400">
                        <a:lnSpc>
                          <a:spcPct val="100000"/>
                        </a:lnSpc>
                      </a:pPr>
                      <a:r>
                        <a:rPr b="0" lang="de-DE" sz="1800" spc="-1" strike="noStrike">
                          <a:solidFill>
                            <a:schemeClr val="dk1"/>
                          </a:solidFill>
                          <a:latin typeface="Arial"/>
                        </a:rPr>
                        <a:t>15</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1" lang="de-DE" sz="1800" spc="-1" strike="noStrike">
                          <a:solidFill>
                            <a:schemeClr val="dk1"/>
                          </a:solidFill>
                          <a:latin typeface="Arial"/>
                        </a:rPr>
                        <a:t>Jahresüberschuss</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c>
                  <a:txBody>
                    <a:bodyPr anchor="t">
                      <a:noAutofit/>
                    </a:bodyPr>
                    <a:p>
                      <a:pPr algn="r" defTabSz="914400">
                        <a:lnSpc>
                          <a:spcPct val="100000"/>
                        </a:lnSpc>
                      </a:pPr>
                      <a:r>
                        <a:rPr b="1" lang="de-DE" sz="1800" spc="-1" strike="noStrike">
                          <a:solidFill>
                            <a:schemeClr val="dk1"/>
                          </a:solidFill>
                          <a:latin typeface="Arial"/>
                        </a:rPr>
                        <a:t>40</a:t>
                      </a:r>
                      <a:endParaRPr b="0" lang="en-GB"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40000"/>
                        <a:lumOff val="60000"/>
                      </a:schemeClr>
                    </a:solidFill>
                  </a:tcPr>
                </a:tc>
              </a:tr>
            </a:tbl>
          </a:graphicData>
        </a:graphic>
      </p:graphicFrame>
      <p:sp>
        <p:nvSpPr>
          <p:cNvPr id="268" name="Rectangle 1"/>
          <p:cNvSpPr/>
          <p:nvPr/>
        </p:nvSpPr>
        <p:spPr>
          <a:xfrm>
            <a:off x="971640" y="1556640"/>
            <a:ext cx="727200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800" spc="-1" strike="noStrike">
                <a:solidFill>
                  <a:schemeClr val="dk1"/>
                </a:solidFill>
                <a:latin typeface="Arial"/>
              </a:rPr>
              <a:t>Eine Bäckerei backt 50.000 Leibe Brot pro Jahr, Preis 3€ pro Leib, Materialkosten 0,5€ pro Leib, Personalkosten 50.000€ pro Jahr, Ofen mit Anschaffungskosten 100.000€ und Nutzungsdauer 5 Jahre.</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1835280" y="-100080"/>
            <a:ext cx="6854040" cy="1175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Unterschied zwischen GuV &amp; Bilanz </a:t>
            </a:r>
            <a:endParaRPr b="0" lang="en-GB" sz="2800" spc="-1" strike="noStrike">
              <a:solidFill>
                <a:srgbClr val="000000"/>
              </a:solidFill>
              <a:latin typeface="Arial"/>
            </a:endParaRPr>
          </a:p>
        </p:txBody>
      </p:sp>
      <p:sp>
        <p:nvSpPr>
          <p:cNvPr id="270" name="TextBox 4"/>
          <p:cNvSpPr/>
          <p:nvPr/>
        </p:nvSpPr>
        <p:spPr>
          <a:xfrm>
            <a:off x="1331640" y="2061000"/>
            <a:ext cx="2591640" cy="3023640"/>
          </a:xfrm>
          <a:prstGeom prst="rect">
            <a:avLst/>
          </a:prstGeom>
          <a:solidFill>
            <a:schemeClr val="accent5">
              <a:lumMod val="40000"/>
              <a:lumOff val="6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GuV</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marL="285840" indent="-285840">
              <a:lnSpc>
                <a:spcPct val="100000"/>
              </a:lnSpc>
              <a:buClr>
                <a:srgbClr val="000000"/>
              </a:buClr>
              <a:buFont typeface="OpenSymbol"/>
              <a:buChar char="-"/>
            </a:pPr>
            <a:r>
              <a:rPr b="0" lang="de-DE" sz="1800" spc="-1" strike="noStrike">
                <a:solidFill>
                  <a:schemeClr val="dk1"/>
                </a:solidFill>
                <a:latin typeface="Arial"/>
              </a:rPr>
              <a:t>Erfolge</a:t>
            </a:r>
            <a:endParaRPr b="0" lang="en-GB" sz="1800" spc="-1" strike="noStrike">
              <a:solidFill>
                <a:srgbClr val="000000"/>
              </a:solidFill>
              <a:latin typeface="Arial"/>
            </a:endParaRPr>
          </a:p>
          <a:p>
            <a:pPr marL="285840" indent="-285840">
              <a:lnSpc>
                <a:spcPct val="100000"/>
              </a:lnSpc>
              <a:buClr>
                <a:srgbClr val="000000"/>
              </a:buClr>
              <a:buFont typeface="OpenSymbol"/>
              <a:buChar char="-"/>
            </a:pPr>
            <a:r>
              <a:rPr b="0" lang="de-DE" sz="1800" spc="-1" strike="noStrike">
                <a:solidFill>
                  <a:schemeClr val="dk1"/>
                </a:solidFill>
                <a:latin typeface="Arial"/>
              </a:rPr>
              <a:t>Ertrag – Aufwand</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Analogie: Fluss, Stromaufnahme (Gehälter &amp; Mieten)</a:t>
            </a:r>
            <a:endParaRPr b="0" lang="en-GB" sz="1800" spc="-1" strike="noStrike">
              <a:solidFill>
                <a:srgbClr val="000000"/>
              </a:solidFill>
              <a:latin typeface="Arial"/>
            </a:endParaRPr>
          </a:p>
        </p:txBody>
      </p:sp>
      <p:sp>
        <p:nvSpPr>
          <p:cNvPr id="271" name="TextBox 5"/>
          <p:cNvSpPr/>
          <p:nvPr/>
        </p:nvSpPr>
        <p:spPr>
          <a:xfrm>
            <a:off x="5234040" y="2061000"/>
            <a:ext cx="2591640" cy="3023640"/>
          </a:xfrm>
          <a:prstGeom prst="rect">
            <a:avLst/>
          </a:prstGeom>
          <a:solidFill>
            <a:schemeClr val="accent1">
              <a:lumMod val="40000"/>
              <a:lumOff val="6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Bilanz</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marL="285840" indent="-285840">
              <a:lnSpc>
                <a:spcPct val="100000"/>
              </a:lnSpc>
              <a:buClr>
                <a:srgbClr val="000000"/>
              </a:buClr>
              <a:buFont typeface="OpenSymbol"/>
              <a:buChar char="-"/>
            </a:pPr>
            <a:r>
              <a:rPr b="0" lang="de-DE" sz="1800" spc="-1" strike="noStrike">
                <a:solidFill>
                  <a:schemeClr val="dk1"/>
                </a:solidFill>
                <a:latin typeface="Arial"/>
              </a:rPr>
              <a:t>Bestände</a:t>
            </a:r>
            <a:endParaRPr b="0" lang="en-GB" sz="1800" spc="-1" strike="noStrike">
              <a:solidFill>
                <a:srgbClr val="000000"/>
              </a:solidFill>
              <a:latin typeface="Arial"/>
            </a:endParaRPr>
          </a:p>
          <a:p>
            <a:pPr marL="285840" indent="-285840">
              <a:lnSpc>
                <a:spcPct val="100000"/>
              </a:lnSpc>
              <a:buClr>
                <a:srgbClr val="000000"/>
              </a:buClr>
              <a:buFont typeface="OpenSymbol"/>
              <a:buChar char="-"/>
            </a:pPr>
            <a:r>
              <a:rPr b="0" lang="de-DE" sz="1800" spc="-1" strike="noStrike">
                <a:solidFill>
                  <a:schemeClr val="dk1"/>
                </a:solidFill>
                <a:latin typeface="Arial"/>
              </a:rPr>
              <a:t>Aktiva &amp; Passiva</a:t>
            </a:r>
            <a:endParaRPr b="0" lang="en-GB" sz="1800" spc="-1" strike="noStrike">
              <a:solidFill>
                <a:srgbClr val="000000"/>
              </a:solidFill>
              <a:latin typeface="Arial"/>
            </a:endParaRPr>
          </a:p>
          <a:p>
            <a:pPr>
              <a:lnSpc>
                <a:spcPct val="100000"/>
              </a:lnSpc>
            </a:pP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Analogie: See, Momentaufnahme (Vermögen &amp; Schulden)</a:t>
            </a:r>
            <a:endParaRPr b="0" lang="en-GB" sz="1800" spc="-1" strike="noStrike">
              <a:solidFill>
                <a:srgbClr val="000000"/>
              </a:solidFill>
              <a:latin typeface="Arial"/>
            </a:endParaRPr>
          </a:p>
        </p:txBody>
      </p:sp>
      <p:sp>
        <p:nvSpPr>
          <p:cNvPr id="272" name="TextBox 1"/>
          <p:cNvSpPr/>
          <p:nvPr/>
        </p:nvSpPr>
        <p:spPr>
          <a:xfrm>
            <a:off x="1043640" y="5661360"/>
            <a:ext cx="3239640" cy="333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600" spc="-1" strike="noStrike">
                <a:solidFill>
                  <a:schemeClr val="dk1"/>
                </a:solidFill>
                <a:latin typeface="Arial"/>
              </a:rPr>
              <a:t>Ist das Unternehmen profitabel?</a:t>
            </a:r>
            <a:endParaRPr b="0" lang="en-GB" sz="1600" spc="-1" strike="noStrike">
              <a:solidFill>
                <a:srgbClr val="000000"/>
              </a:solidFill>
              <a:latin typeface="Arial"/>
            </a:endParaRPr>
          </a:p>
        </p:txBody>
      </p:sp>
      <p:sp>
        <p:nvSpPr>
          <p:cNvPr id="273" name="TextBox 6"/>
          <p:cNvSpPr/>
          <p:nvPr/>
        </p:nvSpPr>
        <p:spPr>
          <a:xfrm>
            <a:off x="5076000" y="5661360"/>
            <a:ext cx="3239640" cy="3333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600" spc="-1" strike="noStrike">
                <a:solidFill>
                  <a:schemeClr val="dk1"/>
                </a:solidFill>
                <a:latin typeface="Arial"/>
              </a:rPr>
              <a:t>Ist das Unternehmen gesund?</a:t>
            </a:r>
            <a:endParaRPr b="0" lang="en-GB"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type="title"/>
          </p:nvPr>
        </p:nvSpPr>
        <p:spPr>
          <a:xfrm>
            <a:off x="1908000" y="380880"/>
            <a:ext cx="676692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Bilanzanalyse: Finanzielle Lage</a:t>
            </a:r>
            <a:endParaRPr b="0" lang="en-GB" sz="2800" spc="-1" strike="noStrike">
              <a:solidFill>
                <a:srgbClr val="000000"/>
              </a:solidFill>
              <a:latin typeface="Arial"/>
            </a:endParaRPr>
          </a:p>
        </p:txBody>
      </p:sp>
      <p:sp>
        <p:nvSpPr>
          <p:cNvPr id="275" name="PlaceHolder 2"/>
          <p:cNvSpPr>
            <a:spLocks noGrp="1"/>
          </p:cNvSpPr>
          <p:nvPr>
            <p:ph/>
          </p:nvPr>
        </p:nvSpPr>
        <p:spPr>
          <a:xfrm>
            <a:off x="1908000" y="1484280"/>
            <a:ext cx="6911280" cy="4968000"/>
          </a:xfrm>
          <a:prstGeom prst="rect">
            <a:avLst/>
          </a:prstGeom>
          <a:noFill/>
          <a:ln w="0">
            <a:noFill/>
          </a:ln>
        </p:spPr>
        <p:txBody>
          <a:bodyPr numCol="1" spcCol="0" lIns="92160" rIns="92160" tIns="46080" bIns="46080" anchor="t">
            <a:noAutofit/>
          </a:bodyPr>
          <a:p>
            <a:pPr marL="343080" indent="-343080">
              <a:lnSpc>
                <a:spcPct val="80000"/>
              </a:lnSpc>
              <a:spcBef>
                <a:spcPts val="320"/>
              </a:spcBef>
              <a:buNone/>
              <a:tabLst>
                <a:tab algn="l" pos="0"/>
              </a:tabLst>
            </a:pPr>
            <a:r>
              <a:rPr b="0" lang="de-DE" sz="1400" spc="-1" strike="noStrike">
                <a:solidFill>
                  <a:schemeClr val="dk1"/>
                </a:solidFill>
                <a:latin typeface="Arial"/>
              </a:rPr>
              <a:t>a)</a:t>
            </a:r>
            <a:r>
              <a:rPr b="0" lang="de-DE" sz="1600" spc="-1" strike="noStrike">
                <a:solidFill>
                  <a:schemeClr val="dk1"/>
                </a:solidFill>
                <a:latin typeface="Arial"/>
              </a:rPr>
              <a:t> </a:t>
            </a:r>
            <a:r>
              <a:rPr b="1" lang="de-DE" sz="1600" spc="-1" strike="noStrike" u="sng">
                <a:solidFill>
                  <a:schemeClr val="dk1"/>
                </a:solidFill>
                <a:uFillTx/>
                <a:latin typeface="Arial"/>
              </a:rPr>
              <a:t>Liquidität</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Sind die kurzfristigen Verbindlichkeiten durch die flüssigen Mittel gedeckt?</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Reicht das Umlaufvermögen zur Rückzahlung der kurzfristigen Verbindlichkeiten aus?</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ist die Kapitalgebundenheit beim Produktionsprozeß und beim Lagerbestand zu beurteilen? </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wird das Zahlungsziel der Kunden eingehalten? (Debitorenziel)</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schnell ist der Debitorenbestand verflüssigbar?</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Inwieweit wurden durch den Umsatzprozeß liquide Mittel zur weiteren Verwendung generiert? (Umsatzrendite)</a:t>
            </a:r>
            <a:endParaRPr b="0" lang="en-GB" sz="1600" spc="-1" strike="noStrike">
              <a:solidFill>
                <a:srgbClr val="000000"/>
              </a:solidFill>
              <a:latin typeface="Arial"/>
            </a:endParaRPr>
          </a:p>
          <a:p>
            <a:pPr indent="0">
              <a:lnSpc>
                <a:spcPct val="80000"/>
              </a:lnSpc>
              <a:spcBef>
                <a:spcPts val="320"/>
              </a:spcBef>
              <a:buNone/>
              <a:tabLst>
                <a:tab algn="l" pos="0"/>
              </a:tabLst>
            </a:pPr>
            <a:endParaRPr b="0" lang="en-GB" sz="1600" spc="-1" strike="noStrike">
              <a:solidFill>
                <a:srgbClr val="000000"/>
              </a:solidFill>
              <a:latin typeface="Arial"/>
            </a:endParaRPr>
          </a:p>
          <a:p>
            <a:pPr marL="343080" indent="-343080">
              <a:lnSpc>
                <a:spcPct val="80000"/>
              </a:lnSpc>
              <a:spcBef>
                <a:spcPts val="320"/>
              </a:spcBef>
              <a:buNone/>
              <a:tabLst>
                <a:tab algn="l" pos="0"/>
              </a:tabLst>
            </a:pPr>
            <a:r>
              <a:rPr b="0" lang="de-DE" sz="1600" spc="-1" strike="noStrike">
                <a:solidFill>
                  <a:schemeClr val="dk1"/>
                </a:solidFill>
                <a:latin typeface="Arial"/>
              </a:rPr>
              <a:t>b) </a:t>
            </a:r>
            <a:r>
              <a:rPr b="1" lang="de-DE" sz="1600" spc="-1" strike="noStrike" u="sng">
                <a:solidFill>
                  <a:schemeClr val="dk1"/>
                </a:solidFill>
                <a:uFillTx/>
                <a:latin typeface="Arial"/>
              </a:rPr>
              <a:t>Stabilität und Solidität</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hoch sind der Verschuldungsgrad und der Eigenfinanzierungsgrad? Wie hoch ist die Risiko-Exposition der Unternehmung?</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Wird die goldene Bilanzregel eingehalten?</a:t>
            </a:r>
            <a:endParaRPr b="0" lang="en-GB" sz="1600" spc="-1" strike="noStrike">
              <a:solidFill>
                <a:srgbClr val="000000"/>
              </a:solidFill>
              <a:latin typeface="Arial"/>
            </a:endParaRPr>
          </a:p>
          <a:p>
            <a:pPr indent="0">
              <a:lnSpc>
                <a:spcPct val="80000"/>
              </a:lnSpc>
              <a:spcBef>
                <a:spcPts val="320"/>
              </a:spcBef>
              <a:buNone/>
              <a:tabLst>
                <a:tab algn="l" pos="0"/>
              </a:tabLst>
            </a:pPr>
            <a:endParaRPr b="0" lang="en-GB" sz="1600" spc="-1" strike="noStrike">
              <a:solidFill>
                <a:srgbClr val="000000"/>
              </a:solidFill>
              <a:latin typeface="Arial"/>
            </a:endParaRPr>
          </a:p>
          <a:p>
            <a:pPr marL="343080" indent="-343080">
              <a:lnSpc>
                <a:spcPct val="80000"/>
              </a:lnSpc>
              <a:spcBef>
                <a:spcPts val="320"/>
              </a:spcBef>
              <a:buNone/>
              <a:tabLst>
                <a:tab algn="l" pos="0"/>
              </a:tabLst>
            </a:pPr>
            <a:r>
              <a:rPr b="0" lang="de-DE" sz="1600" spc="-1" strike="noStrike">
                <a:solidFill>
                  <a:schemeClr val="dk1"/>
                </a:solidFill>
                <a:latin typeface="Arial"/>
              </a:rPr>
              <a:t>c) </a:t>
            </a:r>
            <a:r>
              <a:rPr b="1" lang="de-DE" sz="1600" spc="-1" strike="noStrike" u="sng">
                <a:solidFill>
                  <a:schemeClr val="dk1"/>
                </a:solidFill>
                <a:uFillTx/>
                <a:latin typeface="Arial"/>
              </a:rPr>
              <a:t>Investition und Finanzierung</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wurden die Investitionen finanziert? (Selbstfinanzierungskraft)</a:t>
            </a:r>
            <a:endParaRPr b="0" lang="en-GB" sz="1600" spc="-1" strike="noStrike">
              <a:solidFill>
                <a:srgbClr val="000000"/>
              </a:solidFill>
              <a:latin typeface="Arial"/>
            </a:endParaRPr>
          </a:p>
          <a:p>
            <a:pPr indent="0">
              <a:lnSpc>
                <a:spcPct val="80000"/>
              </a:lnSpc>
              <a:spcBef>
                <a:spcPts val="320"/>
              </a:spcBef>
              <a:buNone/>
              <a:tabLst>
                <a:tab algn="l" pos="0"/>
              </a:tabLst>
            </a:pPr>
            <a:endParaRPr b="0" lang="en-GB"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1"/>
          <p:cNvSpPr>
            <a:spLocks noGrp="1"/>
          </p:cNvSpPr>
          <p:nvPr>
            <p:ph type="title"/>
          </p:nvPr>
        </p:nvSpPr>
        <p:spPr>
          <a:xfrm>
            <a:off x="1908000" y="380880"/>
            <a:ext cx="683964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Bilanzanalyse - Liquidität, Selbstfinanzierung</a:t>
            </a:r>
            <a:endParaRPr b="0" lang="en-GB" sz="2800" spc="-1" strike="noStrike">
              <a:solidFill>
                <a:srgbClr val="000000"/>
              </a:solidFill>
              <a:latin typeface="Arial"/>
            </a:endParaRPr>
          </a:p>
        </p:txBody>
      </p:sp>
      <p:sp>
        <p:nvSpPr>
          <p:cNvPr id="277" name="AutoShape 7173"/>
          <p:cNvSpPr/>
          <p:nvPr/>
        </p:nvSpPr>
        <p:spPr>
          <a:xfrm>
            <a:off x="1476360" y="184464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278" name="Rectangle 7175"/>
          <p:cNvSpPr/>
          <p:nvPr/>
        </p:nvSpPr>
        <p:spPr>
          <a:xfrm>
            <a:off x="1969920" y="1496880"/>
            <a:ext cx="6355800" cy="4874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de-DE" sz="1600" spc="-1" strike="noStrike">
                <a:solidFill>
                  <a:srgbClr val="000000"/>
                </a:solidFill>
                <a:latin typeface="Arial"/>
              </a:rPr>
              <a:t>Liquiditätskennzahlen </a:t>
            </a:r>
            <a:endParaRPr b="0" lang="en-GB" sz="1600" spc="-1" strike="noStrike">
              <a:solidFill>
                <a:srgbClr val="000000"/>
              </a:solidFill>
              <a:latin typeface="Arial"/>
            </a:endParaRPr>
          </a:p>
          <a:p>
            <a:pPr>
              <a:lnSpc>
                <a:spcPct val="100000"/>
              </a:lnSpc>
            </a:pPr>
            <a:r>
              <a:rPr b="0" lang="de-DE" sz="1600" spc="-1" strike="noStrike">
                <a:solidFill>
                  <a:srgbClr val="000000"/>
                </a:solidFill>
                <a:latin typeface="Arial"/>
              </a:rPr>
              <a:t>(Liquidität bezeichnet die Verfügbarkeit über genügend Zahlungsmittel)</a:t>
            </a:r>
            <a:endParaRPr b="0" lang="en-GB" sz="1600" spc="-1" strike="noStrike">
              <a:solidFill>
                <a:srgbClr val="000000"/>
              </a:solidFill>
              <a:latin typeface="Arial"/>
            </a:endParaRPr>
          </a:p>
        </p:txBody>
      </p:sp>
      <p:sp>
        <p:nvSpPr>
          <p:cNvPr id="279" name="Rectangle 7176"/>
          <p:cNvSpPr/>
          <p:nvPr/>
        </p:nvSpPr>
        <p:spPr>
          <a:xfrm>
            <a:off x="5625000" y="2317680"/>
            <a:ext cx="1317600" cy="2437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Zahlungsmittel</a:t>
            </a:r>
            <a:endParaRPr b="0" lang="en-GB" sz="1600" spc="-1" strike="noStrike">
              <a:solidFill>
                <a:srgbClr val="000000"/>
              </a:solidFill>
              <a:latin typeface="Arial"/>
            </a:endParaRPr>
          </a:p>
        </p:txBody>
      </p:sp>
      <p:sp>
        <p:nvSpPr>
          <p:cNvPr id="280" name="Rectangle 7177"/>
          <p:cNvSpPr/>
          <p:nvPr/>
        </p:nvSpPr>
        <p:spPr>
          <a:xfrm>
            <a:off x="2484360" y="2563920"/>
            <a:ext cx="1951920" cy="243720"/>
          </a:xfrm>
          <a:prstGeom prst="rect">
            <a:avLst/>
          </a:prstGeom>
          <a:noFill/>
          <a:ln w="0">
            <a:noFill/>
          </a:ln>
        </p:spPr>
        <p:style>
          <a:lnRef idx="0"/>
          <a:fillRef idx="0"/>
          <a:effectRef idx="0"/>
          <a:fontRef idx="minor"/>
        </p:style>
        <p:txBody>
          <a:bodyPr lIns="0" rIns="0" tIns="0" bIns="0" anchor="t">
            <a:spAutoFit/>
          </a:bodyPr>
          <a:p>
            <a:pPr>
              <a:lnSpc>
                <a:spcPct val="100000"/>
              </a:lnSpc>
            </a:pPr>
            <a:r>
              <a:rPr b="0" lang="de-DE" sz="1600" spc="-1" strike="noStrike">
                <a:solidFill>
                  <a:srgbClr val="000000"/>
                </a:solidFill>
                <a:latin typeface="Arial"/>
              </a:rPr>
              <a:t>Liquidität 1. Grades =</a:t>
            </a:r>
            <a:endParaRPr b="0" lang="en-GB" sz="1600" spc="-1" strike="noStrike">
              <a:solidFill>
                <a:srgbClr val="000000"/>
              </a:solidFill>
              <a:latin typeface="Arial"/>
            </a:endParaRPr>
          </a:p>
        </p:txBody>
      </p:sp>
      <p:sp>
        <p:nvSpPr>
          <p:cNvPr id="281" name="Rectangle 7178"/>
          <p:cNvSpPr/>
          <p:nvPr/>
        </p:nvSpPr>
        <p:spPr>
          <a:xfrm>
            <a:off x="4643640" y="2563920"/>
            <a:ext cx="55440" cy="2437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 </a:t>
            </a:r>
            <a:endParaRPr b="0" lang="en-GB" sz="1600" spc="-1" strike="noStrike">
              <a:solidFill>
                <a:srgbClr val="000000"/>
              </a:solidFill>
              <a:latin typeface="Arial"/>
            </a:endParaRPr>
          </a:p>
        </p:txBody>
      </p:sp>
      <p:sp>
        <p:nvSpPr>
          <p:cNvPr id="282" name="Rectangle 7179"/>
          <p:cNvSpPr/>
          <p:nvPr/>
        </p:nvSpPr>
        <p:spPr>
          <a:xfrm>
            <a:off x="2484360" y="2811600"/>
            <a:ext cx="839160" cy="243720"/>
          </a:xfrm>
          <a:prstGeom prst="rect">
            <a:avLst/>
          </a:prstGeom>
          <a:noFill/>
          <a:ln w="0">
            <a:noFill/>
          </a:ln>
        </p:spPr>
        <p:style>
          <a:lnRef idx="0"/>
          <a:fillRef idx="0"/>
          <a:effectRef idx="0"/>
          <a:fontRef idx="minor"/>
        </p:style>
        <p:txBody>
          <a:bodyPr lIns="0" rIns="0" tIns="0" bIns="0" anchor="t">
            <a:spAutoFit/>
          </a:bodyPr>
          <a:p>
            <a:pPr>
              <a:lnSpc>
                <a:spcPct val="100000"/>
              </a:lnSpc>
            </a:pPr>
            <a:r>
              <a:rPr b="0" lang="de-DE" sz="1600" spc="-1" strike="noStrike">
                <a:solidFill>
                  <a:srgbClr val="000000"/>
                </a:solidFill>
                <a:latin typeface="Arial"/>
              </a:rPr>
              <a:t>(&gt; 20%)</a:t>
            </a:r>
            <a:endParaRPr b="0" lang="en-GB" sz="1600" spc="-1" strike="noStrike">
              <a:solidFill>
                <a:srgbClr val="000000"/>
              </a:solidFill>
              <a:latin typeface="Arial"/>
            </a:endParaRPr>
          </a:p>
        </p:txBody>
      </p:sp>
      <p:sp>
        <p:nvSpPr>
          <p:cNvPr id="283" name="Rectangle 7180"/>
          <p:cNvSpPr/>
          <p:nvPr/>
        </p:nvSpPr>
        <p:spPr>
          <a:xfrm>
            <a:off x="5209920" y="2679840"/>
            <a:ext cx="2140560" cy="2437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kurzfr. Verbindlichkeiten</a:t>
            </a:r>
            <a:endParaRPr b="0" lang="en-GB" sz="1600" spc="-1" strike="noStrike">
              <a:solidFill>
                <a:srgbClr val="000000"/>
              </a:solidFill>
              <a:latin typeface="Arial"/>
            </a:endParaRPr>
          </a:p>
        </p:txBody>
      </p:sp>
      <p:sp>
        <p:nvSpPr>
          <p:cNvPr id="284" name="Rectangle 7181"/>
          <p:cNvSpPr/>
          <p:nvPr/>
        </p:nvSpPr>
        <p:spPr>
          <a:xfrm>
            <a:off x="4618080" y="3471840"/>
            <a:ext cx="3318480" cy="2437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Zahlungsmittel + kurzfr. Forderungen</a:t>
            </a:r>
            <a:endParaRPr b="0" lang="en-GB" sz="1600" spc="-1" strike="noStrike">
              <a:solidFill>
                <a:srgbClr val="000000"/>
              </a:solidFill>
              <a:latin typeface="Arial"/>
            </a:endParaRPr>
          </a:p>
        </p:txBody>
      </p:sp>
      <p:sp>
        <p:nvSpPr>
          <p:cNvPr id="285" name="Rectangle 7182"/>
          <p:cNvSpPr/>
          <p:nvPr/>
        </p:nvSpPr>
        <p:spPr>
          <a:xfrm>
            <a:off x="2484360" y="3687840"/>
            <a:ext cx="1951920" cy="243720"/>
          </a:xfrm>
          <a:prstGeom prst="rect">
            <a:avLst/>
          </a:prstGeom>
          <a:noFill/>
          <a:ln w="0">
            <a:noFill/>
          </a:ln>
        </p:spPr>
        <p:style>
          <a:lnRef idx="0"/>
          <a:fillRef idx="0"/>
          <a:effectRef idx="0"/>
          <a:fontRef idx="minor"/>
        </p:style>
        <p:txBody>
          <a:bodyPr lIns="0" rIns="0" tIns="0" bIns="0" anchor="t">
            <a:spAutoFit/>
          </a:bodyPr>
          <a:p>
            <a:pPr>
              <a:lnSpc>
                <a:spcPct val="100000"/>
              </a:lnSpc>
            </a:pPr>
            <a:r>
              <a:rPr b="0" lang="de-DE" sz="1600" spc="-1" strike="noStrike">
                <a:solidFill>
                  <a:srgbClr val="000000"/>
                </a:solidFill>
                <a:latin typeface="Arial"/>
              </a:rPr>
              <a:t>Liquidität 2. Grades =</a:t>
            </a:r>
            <a:endParaRPr b="0" lang="en-GB" sz="1600" spc="-1" strike="noStrike">
              <a:solidFill>
                <a:srgbClr val="000000"/>
              </a:solidFill>
              <a:latin typeface="Arial"/>
            </a:endParaRPr>
          </a:p>
        </p:txBody>
      </p:sp>
      <p:sp>
        <p:nvSpPr>
          <p:cNvPr id="286" name="Rectangle 7184"/>
          <p:cNvSpPr/>
          <p:nvPr/>
        </p:nvSpPr>
        <p:spPr>
          <a:xfrm>
            <a:off x="2484360" y="3935520"/>
            <a:ext cx="1510560" cy="243720"/>
          </a:xfrm>
          <a:prstGeom prst="rect">
            <a:avLst/>
          </a:prstGeom>
          <a:noFill/>
          <a:ln w="0">
            <a:noFill/>
          </a:ln>
        </p:spPr>
        <p:style>
          <a:lnRef idx="0"/>
          <a:fillRef idx="0"/>
          <a:effectRef idx="0"/>
          <a:fontRef idx="minor"/>
        </p:style>
        <p:txBody>
          <a:bodyPr lIns="0" rIns="0" tIns="0" bIns="0" anchor="t">
            <a:spAutoFit/>
          </a:bodyPr>
          <a:p>
            <a:pPr>
              <a:lnSpc>
                <a:spcPct val="100000"/>
              </a:lnSpc>
            </a:pPr>
            <a:r>
              <a:rPr b="0" lang="de-DE" sz="1600" spc="-1" strike="noStrike">
                <a:solidFill>
                  <a:srgbClr val="000000"/>
                </a:solidFill>
                <a:latin typeface="Arial"/>
              </a:rPr>
              <a:t>(&gt; 100%)</a:t>
            </a:r>
            <a:endParaRPr b="0" lang="en-GB" sz="1600" spc="-1" strike="noStrike">
              <a:solidFill>
                <a:srgbClr val="000000"/>
              </a:solidFill>
              <a:latin typeface="Arial"/>
            </a:endParaRPr>
          </a:p>
        </p:txBody>
      </p:sp>
      <p:sp>
        <p:nvSpPr>
          <p:cNvPr id="287" name="Rectangle 7185"/>
          <p:cNvSpPr/>
          <p:nvPr/>
        </p:nvSpPr>
        <p:spPr>
          <a:xfrm>
            <a:off x="5209920" y="3860640"/>
            <a:ext cx="2140560" cy="2437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kurzfr. Verbindlichkeiten</a:t>
            </a:r>
            <a:endParaRPr b="0" lang="en-GB" sz="1600" spc="-1" strike="noStrike">
              <a:solidFill>
                <a:srgbClr val="000000"/>
              </a:solidFill>
              <a:latin typeface="Arial"/>
            </a:endParaRPr>
          </a:p>
        </p:txBody>
      </p:sp>
      <p:sp>
        <p:nvSpPr>
          <p:cNvPr id="288" name="Rectangle 7186"/>
          <p:cNvSpPr/>
          <p:nvPr/>
        </p:nvSpPr>
        <p:spPr>
          <a:xfrm>
            <a:off x="5511240" y="4564080"/>
            <a:ext cx="1542960" cy="2437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Umlaufvermögen</a:t>
            </a:r>
            <a:endParaRPr b="0" lang="en-GB" sz="1600" spc="-1" strike="noStrike">
              <a:solidFill>
                <a:srgbClr val="000000"/>
              </a:solidFill>
              <a:latin typeface="Arial"/>
            </a:endParaRPr>
          </a:p>
        </p:txBody>
      </p:sp>
      <p:sp>
        <p:nvSpPr>
          <p:cNvPr id="289" name="Rectangle 7187"/>
          <p:cNvSpPr/>
          <p:nvPr/>
        </p:nvSpPr>
        <p:spPr>
          <a:xfrm>
            <a:off x="2501640" y="4811760"/>
            <a:ext cx="1931760" cy="2437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Liquidität 3. Grades =</a:t>
            </a:r>
            <a:endParaRPr b="0" lang="en-GB" sz="1600" spc="-1" strike="noStrike">
              <a:solidFill>
                <a:srgbClr val="000000"/>
              </a:solidFill>
              <a:latin typeface="Arial"/>
            </a:endParaRPr>
          </a:p>
        </p:txBody>
      </p:sp>
      <p:sp>
        <p:nvSpPr>
          <p:cNvPr id="290" name="Rectangle 7189"/>
          <p:cNvSpPr/>
          <p:nvPr/>
        </p:nvSpPr>
        <p:spPr>
          <a:xfrm>
            <a:off x="2484360" y="5059440"/>
            <a:ext cx="1439280" cy="243720"/>
          </a:xfrm>
          <a:prstGeom prst="rect">
            <a:avLst/>
          </a:prstGeom>
          <a:noFill/>
          <a:ln w="0">
            <a:noFill/>
          </a:ln>
        </p:spPr>
        <p:style>
          <a:lnRef idx="0"/>
          <a:fillRef idx="0"/>
          <a:effectRef idx="0"/>
          <a:fontRef idx="minor"/>
        </p:style>
        <p:txBody>
          <a:bodyPr lIns="0" rIns="0" tIns="0" bIns="0" anchor="t">
            <a:spAutoFit/>
          </a:bodyPr>
          <a:p>
            <a:pPr>
              <a:lnSpc>
                <a:spcPct val="100000"/>
              </a:lnSpc>
            </a:pPr>
            <a:r>
              <a:rPr b="0" lang="de-DE" sz="1600" spc="-1" strike="noStrike">
                <a:solidFill>
                  <a:srgbClr val="000000"/>
                </a:solidFill>
                <a:latin typeface="Arial"/>
              </a:rPr>
              <a:t>(&gt; 200%)</a:t>
            </a:r>
            <a:endParaRPr b="0" lang="en-GB" sz="1600" spc="-1" strike="noStrike">
              <a:solidFill>
                <a:srgbClr val="000000"/>
              </a:solidFill>
              <a:latin typeface="Arial"/>
            </a:endParaRPr>
          </a:p>
        </p:txBody>
      </p:sp>
      <p:sp>
        <p:nvSpPr>
          <p:cNvPr id="291" name="Rectangle 7190"/>
          <p:cNvSpPr/>
          <p:nvPr/>
        </p:nvSpPr>
        <p:spPr>
          <a:xfrm>
            <a:off x="5209920" y="5059440"/>
            <a:ext cx="2140560" cy="2437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a:solidFill>
                  <a:srgbClr val="000000"/>
                </a:solidFill>
                <a:latin typeface="Arial"/>
              </a:rPr>
              <a:t>kurzfr. Verbindlichkeiten</a:t>
            </a:r>
            <a:endParaRPr b="0" lang="en-GB" sz="1600" spc="-1" strike="noStrike">
              <a:solidFill>
                <a:srgbClr val="000000"/>
              </a:solidFill>
              <a:latin typeface="Arial"/>
            </a:endParaRPr>
          </a:p>
        </p:txBody>
      </p:sp>
      <p:sp>
        <p:nvSpPr>
          <p:cNvPr id="292" name="Rectangle 7191"/>
          <p:cNvSpPr/>
          <p:nvPr/>
        </p:nvSpPr>
        <p:spPr>
          <a:xfrm>
            <a:off x="1908000" y="5950080"/>
            <a:ext cx="6624000" cy="243720"/>
          </a:xfrm>
          <a:prstGeom prst="rect">
            <a:avLst/>
          </a:prstGeom>
          <a:noFill/>
          <a:ln w="0">
            <a:noFill/>
          </a:ln>
        </p:spPr>
        <p:style>
          <a:lnRef idx="0"/>
          <a:fillRef idx="0"/>
          <a:effectRef idx="0"/>
          <a:fontRef idx="minor"/>
        </p:style>
        <p:txBody>
          <a:bodyPr lIns="0" rIns="0" tIns="0" bIns="0" anchor="t">
            <a:spAutoFit/>
          </a:bodyPr>
          <a:p>
            <a:pPr>
              <a:lnSpc>
                <a:spcPct val="100000"/>
              </a:lnSpc>
            </a:pPr>
            <a:r>
              <a:rPr b="0" lang="de-DE" sz="1600" spc="-1" strike="noStrike">
                <a:solidFill>
                  <a:srgbClr val="000000"/>
                </a:solidFill>
                <a:latin typeface="Arial"/>
              </a:rPr>
              <a:t>Working Capital = kurzfr. Umlaufvermögen - kurzfr. Verbindlichkeiten </a:t>
            </a:r>
            <a:endParaRPr b="0" lang="en-GB" sz="1600" spc="-1" strike="noStrike">
              <a:solidFill>
                <a:srgbClr val="000000"/>
              </a:solidFill>
              <a:latin typeface="Arial"/>
            </a:endParaRPr>
          </a:p>
        </p:txBody>
      </p:sp>
      <p:sp>
        <p:nvSpPr>
          <p:cNvPr id="293" name="Line 7193"/>
          <p:cNvSpPr/>
          <p:nvPr/>
        </p:nvSpPr>
        <p:spPr>
          <a:xfrm>
            <a:off x="5003640" y="2636640"/>
            <a:ext cx="244800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0" lang="de-DE" sz="2400" spc="-1" strike="noStrike">
              <a:solidFill>
                <a:schemeClr val="dk1"/>
              </a:solidFill>
              <a:latin typeface="Book Antiqua"/>
            </a:endParaRPr>
          </a:p>
        </p:txBody>
      </p:sp>
      <p:sp>
        <p:nvSpPr>
          <p:cNvPr id="294" name="Line 7194"/>
          <p:cNvSpPr/>
          <p:nvPr/>
        </p:nvSpPr>
        <p:spPr>
          <a:xfrm>
            <a:off x="4500360" y="3789360"/>
            <a:ext cx="352728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0" lang="de-DE" sz="2400" spc="-1" strike="noStrike">
              <a:solidFill>
                <a:schemeClr val="dk1"/>
              </a:solidFill>
              <a:latin typeface="Book Antiqua"/>
            </a:endParaRPr>
          </a:p>
        </p:txBody>
      </p:sp>
      <p:sp>
        <p:nvSpPr>
          <p:cNvPr id="295" name="AutoShape 7195"/>
          <p:cNvSpPr/>
          <p:nvPr/>
        </p:nvSpPr>
        <p:spPr>
          <a:xfrm>
            <a:off x="1403280" y="299736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296" name="Line 7196"/>
          <p:cNvSpPr/>
          <p:nvPr/>
        </p:nvSpPr>
        <p:spPr>
          <a:xfrm>
            <a:off x="5148000" y="4941720"/>
            <a:ext cx="23036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0" lang="de-DE" sz="2400" spc="-1" strike="noStrike">
              <a:solidFill>
                <a:schemeClr val="dk1"/>
              </a:solidFill>
              <a:latin typeface="Book Antiqua"/>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PlaceHolder 1"/>
          <p:cNvSpPr>
            <a:spLocks noGrp="1"/>
          </p:cNvSpPr>
          <p:nvPr>
            <p:ph type="title"/>
          </p:nvPr>
        </p:nvSpPr>
        <p:spPr>
          <a:xfrm>
            <a:off x="1908000" y="380880"/>
            <a:ext cx="676692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Bilanzanalyse: Erfolgsanalyse</a:t>
            </a:r>
            <a:endParaRPr b="0" lang="en-GB" sz="2800" spc="-1" strike="noStrike">
              <a:solidFill>
                <a:srgbClr val="000000"/>
              </a:solidFill>
              <a:latin typeface="Arial"/>
            </a:endParaRPr>
          </a:p>
        </p:txBody>
      </p:sp>
      <p:sp>
        <p:nvSpPr>
          <p:cNvPr id="298" name="PlaceHolder 2"/>
          <p:cNvSpPr>
            <a:spLocks noGrp="1"/>
          </p:cNvSpPr>
          <p:nvPr>
            <p:ph/>
          </p:nvPr>
        </p:nvSpPr>
        <p:spPr>
          <a:xfrm>
            <a:off x="1908000" y="1484280"/>
            <a:ext cx="6911280" cy="4968000"/>
          </a:xfrm>
          <a:prstGeom prst="rect">
            <a:avLst/>
          </a:prstGeom>
          <a:noFill/>
          <a:ln w="0">
            <a:noFill/>
          </a:ln>
        </p:spPr>
        <p:txBody>
          <a:bodyPr numCol="1" spcCol="0" lIns="92160" rIns="92160" tIns="46080" bIns="46080" anchor="t">
            <a:noAutofit/>
          </a:bodyPr>
          <a:p>
            <a:pPr marL="343080" indent="-343080">
              <a:lnSpc>
                <a:spcPct val="80000"/>
              </a:lnSpc>
              <a:spcBef>
                <a:spcPts val="320"/>
              </a:spcBef>
              <a:buNone/>
              <a:tabLst>
                <a:tab algn="l" pos="0"/>
              </a:tabLst>
            </a:pPr>
            <a:r>
              <a:rPr b="0" lang="de-DE" sz="1600" spc="-1" strike="noStrike">
                <a:solidFill>
                  <a:schemeClr val="dk1"/>
                </a:solidFill>
                <a:latin typeface="Arial"/>
              </a:rPr>
              <a:t>a) </a:t>
            </a:r>
            <a:r>
              <a:rPr b="1" lang="de-DE" sz="1600" spc="-1" strike="noStrike" u="sng">
                <a:solidFill>
                  <a:schemeClr val="dk1"/>
                </a:solidFill>
                <a:uFillTx/>
                <a:latin typeface="Arial"/>
              </a:rPr>
              <a:t>Erfolg und Rentabilität</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Ist überhaupt ein Erfolg entstanden? (Vergleich gegenüber früheren Jahren und anderen Unternehmen derselben Branche)</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hoch ist die Eigenkapitalrentabilität? Ist die Gesamtkapitalrentabilität im Vergleich zu anderen Anlagemöglichkeiten genug hoch?</a:t>
            </a:r>
            <a:endParaRPr b="0" lang="en-GB" sz="1600" spc="-1" strike="noStrike">
              <a:solidFill>
                <a:srgbClr val="000000"/>
              </a:solidFill>
              <a:latin typeface="Arial"/>
            </a:endParaRPr>
          </a:p>
          <a:p>
            <a:pPr indent="0">
              <a:lnSpc>
                <a:spcPct val="80000"/>
              </a:lnSpc>
              <a:spcBef>
                <a:spcPts val="320"/>
              </a:spcBef>
              <a:buNone/>
              <a:tabLst>
                <a:tab algn="l" pos="0"/>
              </a:tabLst>
            </a:pPr>
            <a:endParaRPr b="0" lang="en-GB" sz="1600" spc="-1" strike="noStrike">
              <a:solidFill>
                <a:srgbClr val="000000"/>
              </a:solidFill>
              <a:latin typeface="Arial"/>
            </a:endParaRPr>
          </a:p>
          <a:p>
            <a:pPr marL="343080" indent="-343080">
              <a:lnSpc>
                <a:spcPct val="80000"/>
              </a:lnSpc>
              <a:spcBef>
                <a:spcPts val="320"/>
              </a:spcBef>
              <a:buNone/>
              <a:tabLst>
                <a:tab algn="l" pos="0"/>
              </a:tabLst>
            </a:pPr>
            <a:r>
              <a:rPr b="0" lang="de-DE" sz="1600" spc="-1" strike="noStrike">
                <a:solidFill>
                  <a:schemeClr val="dk1"/>
                </a:solidFill>
                <a:latin typeface="Arial"/>
              </a:rPr>
              <a:t>b) </a:t>
            </a:r>
            <a:r>
              <a:rPr b="1" lang="de-DE" sz="1600" spc="-1" strike="noStrike" u="sng">
                <a:solidFill>
                  <a:schemeClr val="dk1"/>
                </a:solidFill>
                <a:uFillTx/>
                <a:latin typeface="Arial"/>
              </a:rPr>
              <a:t>Erfolgsquellen</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In welchen Verhältnis stehen die Erfolgsquellen zueinander (Betriebserfolg, sonstige oder außerordentliche Erträge) ?</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hat sich der Betriebserfolg entwickelt?</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Welcher Teil der Leistung geht auf den Umsatz zurück?</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hat sich der Umsatz entwickelt?</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haben sich Materialaufwand und Personalaufwand im Verhältnis zur Umsatzentwicklung verändert?</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Wie haben sich die Abschreibungen verändert?</a:t>
            </a:r>
            <a:endParaRPr b="0" lang="en-GB" sz="1600" spc="-1" strike="noStrike">
              <a:solidFill>
                <a:srgbClr val="000000"/>
              </a:solidFill>
              <a:latin typeface="Arial"/>
            </a:endParaRPr>
          </a:p>
          <a:p>
            <a:pPr indent="0">
              <a:lnSpc>
                <a:spcPct val="80000"/>
              </a:lnSpc>
              <a:spcBef>
                <a:spcPts val="320"/>
              </a:spcBef>
              <a:buNone/>
              <a:tabLst>
                <a:tab algn="l" pos="0"/>
              </a:tabLst>
            </a:pPr>
            <a:endParaRPr b="0" lang="en-GB" sz="1600" spc="-1" strike="noStrike">
              <a:solidFill>
                <a:srgbClr val="000000"/>
              </a:solidFill>
              <a:latin typeface="Arial"/>
            </a:endParaRPr>
          </a:p>
          <a:p>
            <a:pPr marL="343080" indent="-343080">
              <a:lnSpc>
                <a:spcPct val="80000"/>
              </a:lnSpc>
              <a:spcBef>
                <a:spcPts val="320"/>
              </a:spcBef>
              <a:buNone/>
              <a:tabLst>
                <a:tab algn="l" pos="0"/>
              </a:tabLst>
            </a:pPr>
            <a:r>
              <a:rPr b="0" lang="de-DE" sz="1600" spc="-1" strike="noStrike">
                <a:solidFill>
                  <a:schemeClr val="dk1"/>
                </a:solidFill>
                <a:latin typeface="Arial"/>
              </a:rPr>
              <a:t>c) </a:t>
            </a:r>
            <a:r>
              <a:rPr b="1" lang="de-DE" sz="1600" spc="-1" strike="noStrike" u="sng">
                <a:solidFill>
                  <a:schemeClr val="dk1"/>
                </a:solidFill>
                <a:uFillTx/>
                <a:latin typeface="Arial"/>
              </a:rPr>
              <a:t>Erfolgsverwendung</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Welche Teile des Erfolgs wurden ausgeschüttet bzw. zurückbehalten?</a:t>
            </a:r>
            <a:endParaRPr b="0" lang="en-GB" sz="1600" spc="-1" strike="noStrike">
              <a:solidFill>
                <a:srgbClr val="000000"/>
              </a:solidFill>
              <a:latin typeface="Arial"/>
            </a:endParaRPr>
          </a:p>
          <a:p>
            <a:pPr marL="343080" indent="-343080">
              <a:lnSpc>
                <a:spcPct val="80000"/>
              </a:lnSpc>
              <a:spcBef>
                <a:spcPts val="320"/>
              </a:spcBef>
              <a:buClr>
                <a:srgbClr val="cc3300"/>
              </a:buClr>
              <a:buFont typeface="Symbol" charset="2"/>
              <a:buChar char=""/>
              <a:tabLst>
                <a:tab algn="l" pos="0"/>
              </a:tabLst>
            </a:pPr>
            <a:r>
              <a:rPr b="0" lang="de-DE" sz="1600" spc="-1" strike="noStrike">
                <a:solidFill>
                  <a:schemeClr val="dk1"/>
                </a:solidFill>
                <a:latin typeface="Arial"/>
              </a:rPr>
              <a:t>Werden die Ausschüttungen konstant gehalten?</a:t>
            </a:r>
            <a:endParaRPr b="0" lang="en-GB"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title"/>
          </p:nvPr>
        </p:nvSpPr>
        <p:spPr>
          <a:xfrm>
            <a:off x="1908000" y="-27000"/>
            <a:ext cx="676692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Bilanzanalyse - Rentabilität, Kapitalstruktur</a:t>
            </a:r>
            <a:endParaRPr b="0" lang="en-GB" sz="2800" spc="-1" strike="noStrike">
              <a:solidFill>
                <a:srgbClr val="000000"/>
              </a:solidFill>
              <a:latin typeface="Arial"/>
            </a:endParaRPr>
          </a:p>
        </p:txBody>
      </p:sp>
      <p:sp>
        <p:nvSpPr>
          <p:cNvPr id="300" name="Rectangle 5"/>
          <p:cNvSpPr/>
          <p:nvPr/>
        </p:nvSpPr>
        <p:spPr>
          <a:xfrm>
            <a:off x="2486160" y="3213000"/>
            <a:ext cx="360" cy="243720"/>
          </a:xfrm>
          <a:prstGeom prst="rect">
            <a:avLst/>
          </a:prstGeom>
          <a:noFill/>
          <a:ln w="0">
            <a:noFill/>
          </a:ln>
        </p:spPr>
        <p:style>
          <a:lnRef idx="0"/>
          <a:fillRef idx="0"/>
          <a:effectRef idx="0"/>
          <a:fontRef idx="minor"/>
        </p:style>
        <p:txBody>
          <a:bodyPr wrap="none" lIns="0" rIns="0" tIns="0" bIns="0" anchor="t">
            <a:spAutoFit/>
          </a:bodyPr>
          <a:p>
            <a:pPr>
              <a:lnSpc>
                <a:spcPct val="100000"/>
              </a:lnSpc>
            </a:pPr>
            <a:endParaRPr b="0" lang="de-DE" sz="1600" spc="-1" strike="noStrike">
              <a:solidFill>
                <a:schemeClr val="dk1"/>
              </a:solidFill>
              <a:latin typeface="Book Antiqua"/>
            </a:endParaRPr>
          </a:p>
        </p:txBody>
      </p:sp>
      <p:sp>
        <p:nvSpPr>
          <p:cNvPr id="301" name="Rectangle 6"/>
          <p:cNvSpPr/>
          <p:nvPr/>
        </p:nvSpPr>
        <p:spPr>
          <a:xfrm>
            <a:off x="5942160" y="3284640"/>
            <a:ext cx="360" cy="243720"/>
          </a:xfrm>
          <a:prstGeom prst="rect">
            <a:avLst/>
          </a:prstGeom>
          <a:noFill/>
          <a:ln w="0">
            <a:noFill/>
          </a:ln>
        </p:spPr>
        <p:style>
          <a:lnRef idx="0"/>
          <a:fillRef idx="0"/>
          <a:effectRef idx="0"/>
          <a:fontRef idx="minor"/>
        </p:style>
        <p:txBody>
          <a:bodyPr wrap="none" lIns="0" rIns="0" tIns="0" bIns="0" anchor="t">
            <a:spAutoFit/>
          </a:bodyPr>
          <a:p>
            <a:pPr>
              <a:lnSpc>
                <a:spcPct val="100000"/>
              </a:lnSpc>
            </a:pPr>
            <a:endParaRPr b="0" lang="de-DE" sz="1600" spc="-1" strike="noStrike">
              <a:solidFill>
                <a:schemeClr val="dk1"/>
              </a:solidFill>
              <a:latin typeface="Book Antiqua"/>
            </a:endParaRPr>
          </a:p>
        </p:txBody>
      </p:sp>
      <p:sp>
        <p:nvSpPr>
          <p:cNvPr id="302" name="Rectangle 7"/>
          <p:cNvSpPr/>
          <p:nvPr/>
        </p:nvSpPr>
        <p:spPr>
          <a:xfrm>
            <a:off x="3501360" y="4976640"/>
            <a:ext cx="13759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Jahresüberschuß</a:t>
            </a:r>
            <a:endParaRPr b="0" lang="en-GB" sz="1400" spc="-1" strike="noStrike">
              <a:solidFill>
                <a:srgbClr val="000000"/>
              </a:solidFill>
              <a:latin typeface="Arial"/>
            </a:endParaRPr>
          </a:p>
        </p:txBody>
      </p:sp>
      <p:sp>
        <p:nvSpPr>
          <p:cNvPr id="303" name="Rectangle 8"/>
          <p:cNvSpPr/>
          <p:nvPr/>
        </p:nvSpPr>
        <p:spPr>
          <a:xfrm>
            <a:off x="7283520" y="3944880"/>
            <a:ext cx="10299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Fremdkapital</a:t>
            </a:r>
            <a:endParaRPr b="0" lang="en-GB" sz="1400" spc="-1" strike="noStrike">
              <a:solidFill>
                <a:srgbClr val="000000"/>
              </a:solidFill>
              <a:latin typeface="Arial"/>
            </a:endParaRPr>
          </a:p>
        </p:txBody>
      </p:sp>
      <p:sp>
        <p:nvSpPr>
          <p:cNvPr id="304" name="Rectangle 9"/>
          <p:cNvSpPr/>
          <p:nvPr/>
        </p:nvSpPr>
        <p:spPr>
          <a:xfrm>
            <a:off x="1392120" y="5086440"/>
            <a:ext cx="34210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Eigenkapitalrentabilität = ------------------------</a:t>
            </a:r>
            <a:endParaRPr b="0" lang="en-GB" sz="1400" spc="-1" strike="noStrike">
              <a:solidFill>
                <a:srgbClr val="000000"/>
              </a:solidFill>
              <a:latin typeface="Arial"/>
            </a:endParaRPr>
          </a:p>
        </p:txBody>
      </p:sp>
      <p:sp>
        <p:nvSpPr>
          <p:cNvPr id="305" name="Rectangle 11"/>
          <p:cNvSpPr/>
          <p:nvPr/>
        </p:nvSpPr>
        <p:spPr>
          <a:xfrm>
            <a:off x="5358960" y="4149720"/>
            <a:ext cx="29167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Verschuldungsgrad = --------------------</a:t>
            </a:r>
            <a:endParaRPr b="0" lang="en-GB" sz="1400" spc="-1" strike="noStrike">
              <a:solidFill>
                <a:srgbClr val="000000"/>
              </a:solidFill>
              <a:latin typeface="Arial"/>
            </a:endParaRPr>
          </a:p>
        </p:txBody>
      </p:sp>
      <p:sp>
        <p:nvSpPr>
          <p:cNvPr id="306" name="Rectangle 13"/>
          <p:cNvSpPr/>
          <p:nvPr/>
        </p:nvSpPr>
        <p:spPr>
          <a:xfrm>
            <a:off x="3689280" y="5238720"/>
            <a:ext cx="9705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Eigenkapital</a:t>
            </a:r>
            <a:endParaRPr b="0" lang="en-GB" sz="1400" spc="-1" strike="noStrike">
              <a:solidFill>
                <a:srgbClr val="000000"/>
              </a:solidFill>
              <a:latin typeface="Arial"/>
            </a:endParaRPr>
          </a:p>
        </p:txBody>
      </p:sp>
      <p:sp>
        <p:nvSpPr>
          <p:cNvPr id="307" name="Rectangle 14"/>
          <p:cNvSpPr/>
          <p:nvPr/>
        </p:nvSpPr>
        <p:spPr>
          <a:xfrm>
            <a:off x="7284960" y="4325760"/>
            <a:ext cx="9705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Eigenkapital</a:t>
            </a:r>
            <a:endParaRPr b="0" lang="en-GB" sz="1400" spc="-1" strike="noStrike">
              <a:solidFill>
                <a:srgbClr val="000000"/>
              </a:solidFill>
              <a:latin typeface="Arial"/>
            </a:endParaRPr>
          </a:p>
        </p:txBody>
      </p:sp>
      <p:sp>
        <p:nvSpPr>
          <p:cNvPr id="308" name="Rectangle 15"/>
          <p:cNvSpPr/>
          <p:nvPr/>
        </p:nvSpPr>
        <p:spPr>
          <a:xfrm>
            <a:off x="3196440" y="5884920"/>
            <a:ext cx="13759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Jahresüberschuß</a:t>
            </a:r>
            <a:endParaRPr b="0" lang="en-GB" sz="1400" spc="-1" strike="noStrike">
              <a:solidFill>
                <a:srgbClr val="000000"/>
              </a:solidFill>
              <a:latin typeface="Arial"/>
            </a:endParaRPr>
          </a:p>
        </p:txBody>
      </p:sp>
      <p:sp>
        <p:nvSpPr>
          <p:cNvPr id="309" name="Rectangle 16"/>
          <p:cNvSpPr/>
          <p:nvPr/>
        </p:nvSpPr>
        <p:spPr>
          <a:xfrm>
            <a:off x="7042320" y="4776840"/>
            <a:ext cx="1564920" cy="4266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Eigenkapital +</a:t>
            </a:r>
            <a:br>
              <a:rPr sz="1400"/>
            </a:br>
            <a:r>
              <a:rPr b="0" lang="de-DE" sz="1400" spc="-1" strike="noStrike">
                <a:solidFill>
                  <a:srgbClr val="000000"/>
                </a:solidFill>
                <a:latin typeface="Arial"/>
              </a:rPr>
              <a:t>langfr. Fremdkapital</a:t>
            </a:r>
            <a:endParaRPr b="0" lang="en-GB" sz="1400" spc="-1" strike="noStrike">
              <a:solidFill>
                <a:srgbClr val="000000"/>
              </a:solidFill>
              <a:latin typeface="Arial"/>
            </a:endParaRPr>
          </a:p>
        </p:txBody>
      </p:sp>
      <p:sp>
        <p:nvSpPr>
          <p:cNvPr id="310" name="Rectangle 17"/>
          <p:cNvSpPr/>
          <p:nvPr/>
        </p:nvSpPr>
        <p:spPr>
          <a:xfrm>
            <a:off x="1392840" y="6021360"/>
            <a:ext cx="32122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Umsatzrentabilität =   -------------------------</a:t>
            </a:r>
            <a:endParaRPr b="0" lang="en-GB" sz="1400" spc="-1" strike="noStrike">
              <a:solidFill>
                <a:srgbClr val="000000"/>
              </a:solidFill>
              <a:latin typeface="Arial"/>
            </a:endParaRPr>
          </a:p>
        </p:txBody>
      </p:sp>
      <p:sp>
        <p:nvSpPr>
          <p:cNvPr id="311" name="Rectangle 19"/>
          <p:cNvSpPr/>
          <p:nvPr/>
        </p:nvSpPr>
        <p:spPr>
          <a:xfrm>
            <a:off x="5352840" y="5157720"/>
            <a:ext cx="32518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Anlagendeckung = -----------------------------</a:t>
            </a:r>
            <a:endParaRPr b="0" lang="en-GB" sz="1400" spc="-1" strike="noStrike">
              <a:solidFill>
                <a:srgbClr val="000000"/>
              </a:solidFill>
              <a:latin typeface="Arial"/>
            </a:endParaRPr>
          </a:p>
        </p:txBody>
      </p:sp>
      <p:sp>
        <p:nvSpPr>
          <p:cNvPr id="312" name="Rectangle 21"/>
          <p:cNvSpPr/>
          <p:nvPr/>
        </p:nvSpPr>
        <p:spPr>
          <a:xfrm>
            <a:off x="3537720" y="6249960"/>
            <a:ext cx="60300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Umsatz</a:t>
            </a:r>
            <a:endParaRPr b="0" lang="en-GB" sz="1400" spc="-1" strike="noStrike">
              <a:solidFill>
                <a:srgbClr val="000000"/>
              </a:solidFill>
              <a:latin typeface="Arial"/>
            </a:endParaRPr>
          </a:p>
        </p:txBody>
      </p:sp>
      <p:sp>
        <p:nvSpPr>
          <p:cNvPr id="313" name="Rectangle 22"/>
          <p:cNvSpPr/>
          <p:nvPr/>
        </p:nvSpPr>
        <p:spPr>
          <a:xfrm>
            <a:off x="7114680" y="5310360"/>
            <a:ext cx="13467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Anlagevermögen</a:t>
            </a:r>
            <a:endParaRPr b="0" lang="en-GB" sz="1400" spc="-1" strike="noStrike">
              <a:solidFill>
                <a:srgbClr val="000000"/>
              </a:solidFill>
              <a:latin typeface="Arial"/>
            </a:endParaRPr>
          </a:p>
        </p:txBody>
      </p:sp>
      <p:sp>
        <p:nvSpPr>
          <p:cNvPr id="314" name="Rectangle 24"/>
          <p:cNvSpPr/>
          <p:nvPr/>
        </p:nvSpPr>
        <p:spPr>
          <a:xfrm>
            <a:off x="7191000" y="5797440"/>
            <a:ext cx="13467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Anlagevermögen</a:t>
            </a:r>
            <a:endParaRPr b="0" lang="en-GB" sz="1400" spc="-1" strike="noStrike">
              <a:solidFill>
                <a:srgbClr val="000000"/>
              </a:solidFill>
              <a:latin typeface="Arial"/>
            </a:endParaRPr>
          </a:p>
        </p:txBody>
      </p:sp>
      <p:sp>
        <p:nvSpPr>
          <p:cNvPr id="315" name="Rectangle 27"/>
          <p:cNvSpPr/>
          <p:nvPr/>
        </p:nvSpPr>
        <p:spPr>
          <a:xfrm>
            <a:off x="5356800" y="5950080"/>
            <a:ext cx="33022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Vermögensaufbau =  ---------------------------</a:t>
            </a:r>
            <a:endParaRPr b="0" lang="en-GB" sz="1400" spc="-1" strike="noStrike">
              <a:solidFill>
                <a:srgbClr val="000000"/>
              </a:solidFill>
              <a:latin typeface="Arial"/>
            </a:endParaRPr>
          </a:p>
        </p:txBody>
      </p:sp>
      <p:sp>
        <p:nvSpPr>
          <p:cNvPr id="316" name="Rectangle 31"/>
          <p:cNvSpPr/>
          <p:nvPr/>
        </p:nvSpPr>
        <p:spPr>
          <a:xfrm>
            <a:off x="7191000" y="6102360"/>
            <a:ext cx="13561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Umlaufvermögen</a:t>
            </a:r>
            <a:endParaRPr b="0" lang="en-GB" sz="1400" spc="-1" strike="noStrike">
              <a:solidFill>
                <a:srgbClr val="000000"/>
              </a:solidFill>
              <a:latin typeface="Arial"/>
            </a:endParaRPr>
          </a:p>
        </p:txBody>
      </p:sp>
      <p:graphicFrame>
        <p:nvGraphicFramePr>
          <p:cNvPr id="317" name="Group 65"/>
          <p:cNvGraphicFramePr/>
          <p:nvPr/>
        </p:nvGraphicFramePr>
        <p:xfrm>
          <a:off x="1044720" y="2997360"/>
          <a:ext cx="7919280" cy="3671640"/>
        </p:xfrm>
        <a:graphic>
          <a:graphicData uri="http://schemas.openxmlformats.org/drawingml/2006/table">
            <a:tbl>
              <a:tblPr/>
              <a:tblGrid>
                <a:gridCol w="3960720"/>
                <a:gridCol w="3958920"/>
              </a:tblGrid>
              <a:tr h="718920">
                <a:tc>
                  <a:txBody>
                    <a:bodyPr anchor="ctr">
                      <a:noAutofit/>
                    </a:bodyPr>
                    <a:p>
                      <a:pPr defTabSz="914400">
                        <a:lnSpc>
                          <a:spcPct val="100000"/>
                        </a:lnSpc>
                        <a:tabLst>
                          <a:tab algn="l" pos="0"/>
                        </a:tabLst>
                      </a:pPr>
                      <a:r>
                        <a:rPr b="0" lang="de-DE" sz="2000" spc="-1" strike="noStrike">
                          <a:solidFill>
                            <a:srgbClr val="000000"/>
                          </a:solidFill>
                          <a:latin typeface="Arial"/>
                        </a:rPr>
                        <a:t>  </a:t>
                      </a:r>
                      <a:r>
                        <a:rPr b="0" lang="de-DE" sz="2000" spc="-1" strike="noStrike">
                          <a:solidFill>
                            <a:srgbClr val="000000"/>
                          </a:solidFill>
                          <a:latin typeface="Arial"/>
                        </a:rPr>
                        <a:t>Rentabilitätskennzahlen</a:t>
                      </a:r>
                      <a:endParaRPr b="0" lang="en-GB" sz="2000" spc="-1" strike="noStrike">
                        <a:solidFill>
                          <a:srgbClr val="000000"/>
                        </a:solidFill>
                        <a:latin typeface="Arial"/>
                      </a:endParaRPr>
                    </a:p>
                  </a:txBody>
                  <a:tcPr anchor="ctr" marL="91440" marR="91440">
                    <a:lnL w="28080">
                      <a:solidFill>
                        <a:srgbClr val="000000"/>
                      </a:solidFill>
                      <a:prstDash val="solid"/>
                    </a:lnL>
                    <a:lnR w="12240">
                      <a:solidFill>
                        <a:srgbClr val="000000"/>
                      </a:solidFill>
                      <a:prstDash val="solid"/>
                    </a:lnR>
                    <a:lnT w="28080">
                      <a:solidFill>
                        <a:srgbClr val="000000"/>
                      </a:solidFill>
                      <a:prstDash val="solid"/>
                    </a:lnT>
                    <a:lnB w="12240">
                      <a:solidFill>
                        <a:srgbClr val="000000"/>
                      </a:solidFill>
                      <a:prstDash val="solid"/>
                    </a:lnB>
                    <a:noFill/>
                  </a:tcPr>
                </a:tc>
                <a:tc>
                  <a:txBody>
                    <a:bodyPr anchor="ctr">
                      <a:noAutofit/>
                    </a:bodyPr>
                    <a:p>
                      <a:pPr defTabSz="914400">
                        <a:lnSpc>
                          <a:spcPct val="100000"/>
                        </a:lnSpc>
                        <a:tabLst>
                          <a:tab algn="l" pos="0"/>
                        </a:tabLst>
                      </a:pPr>
                      <a:r>
                        <a:rPr b="0" lang="de-DE" sz="2000" spc="-1" strike="noStrike">
                          <a:solidFill>
                            <a:srgbClr val="000000"/>
                          </a:solidFill>
                          <a:latin typeface="Arial"/>
                        </a:rPr>
                        <a:t>   </a:t>
                      </a:r>
                      <a:r>
                        <a:rPr b="0" lang="de-DE" sz="2000" spc="-1" strike="noStrike">
                          <a:solidFill>
                            <a:srgbClr val="000000"/>
                          </a:solidFill>
                          <a:latin typeface="Arial"/>
                        </a:rPr>
                        <a:t>Kapitalstruktur</a:t>
                      </a:r>
                      <a:endParaRPr b="0" lang="en-GB" sz="2000" spc="-1" strike="noStrike">
                        <a:solidFill>
                          <a:srgbClr val="000000"/>
                        </a:solidFill>
                        <a:latin typeface="Arial"/>
                      </a:endParaRPr>
                    </a:p>
                  </a:txBody>
                  <a:tcPr anchor="ctr" marL="91440" marR="91440">
                    <a:lnL w="12240">
                      <a:solidFill>
                        <a:srgbClr val="000000"/>
                      </a:solidFill>
                      <a:prstDash val="solid"/>
                    </a:lnL>
                    <a:lnR w="28080">
                      <a:solidFill>
                        <a:srgbClr val="000000"/>
                      </a:solidFill>
                      <a:prstDash val="solid"/>
                    </a:lnR>
                    <a:lnT w="28080">
                      <a:solidFill>
                        <a:srgbClr val="000000"/>
                      </a:solidFill>
                      <a:prstDash val="solid"/>
                    </a:lnT>
                    <a:lnB w="12240">
                      <a:solidFill>
                        <a:srgbClr val="000000"/>
                      </a:solidFill>
                      <a:prstDash val="solid"/>
                    </a:lnB>
                    <a:noFill/>
                  </a:tcPr>
                </a:tc>
              </a:tr>
              <a:tr h="984240">
                <a:tc>
                  <a:txBody>
                    <a:bodyPr anchor="t">
                      <a:noAutofit/>
                    </a:bodyPr>
                    <a:p>
                      <a:endParaRPr b="0" lang="en-US" sz="2000" spc="-1" strike="noStrike">
                        <a:solidFill>
                          <a:schemeClr val="dk1"/>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endParaRPr b="0" lang="en-US" sz="2000" spc="-1" strike="noStrike">
                        <a:solidFill>
                          <a:schemeClr val="dk1"/>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984240">
                <a:tc>
                  <a:txBody>
                    <a:bodyPr anchor="t">
                      <a:noAutofit/>
                    </a:bodyPr>
                    <a:p>
                      <a:endParaRPr b="0" lang="en-US" sz="2000" spc="-1" strike="noStrike">
                        <a:solidFill>
                          <a:schemeClr val="dk1"/>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endParaRPr b="0" lang="en-US" sz="2000" spc="-1" strike="noStrike">
                        <a:solidFill>
                          <a:schemeClr val="dk1"/>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984240">
                <a:tc>
                  <a:txBody>
                    <a:bodyPr anchor="t">
                      <a:noAutofit/>
                    </a:bodyPr>
                    <a:p>
                      <a:endParaRPr b="0" lang="en-US" sz="2000" spc="-1" strike="noStrike">
                        <a:solidFill>
                          <a:schemeClr val="dk1"/>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28080">
                      <a:solidFill>
                        <a:srgbClr val="000000"/>
                      </a:solidFill>
                      <a:prstDash val="solid"/>
                    </a:lnB>
                    <a:noFill/>
                  </a:tcPr>
                </a:tc>
                <a:tc>
                  <a:txBody>
                    <a:bodyPr anchor="t">
                      <a:noAutofit/>
                    </a:bodyPr>
                    <a:p>
                      <a:endParaRPr b="0" lang="en-US" sz="2000" spc="-1" strike="noStrike">
                        <a:solidFill>
                          <a:schemeClr val="dk1"/>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28080">
                      <a:solidFill>
                        <a:srgbClr val="000000"/>
                      </a:solidFill>
                      <a:prstDash val="solid"/>
                    </a:lnB>
                    <a:noFill/>
                  </a:tcPr>
                </a:tc>
              </a:tr>
            </a:tbl>
          </a:graphicData>
        </a:graphic>
      </p:graphicFrame>
      <p:sp>
        <p:nvSpPr>
          <p:cNvPr id="318" name="Rectangle 66"/>
          <p:cNvSpPr/>
          <p:nvPr/>
        </p:nvSpPr>
        <p:spPr>
          <a:xfrm>
            <a:off x="3842640" y="3925800"/>
            <a:ext cx="60300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Umsatz</a:t>
            </a:r>
            <a:endParaRPr b="0" lang="en-GB" sz="1400" spc="-1" strike="noStrike">
              <a:solidFill>
                <a:srgbClr val="000000"/>
              </a:solidFill>
              <a:latin typeface="Arial"/>
            </a:endParaRPr>
          </a:p>
        </p:txBody>
      </p:sp>
      <p:sp>
        <p:nvSpPr>
          <p:cNvPr id="319" name="Rectangle 67"/>
          <p:cNvSpPr/>
          <p:nvPr/>
        </p:nvSpPr>
        <p:spPr>
          <a:xfrm>
            <a:off x="1392480" y="4078440"/>
            <a:ext cx="336168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Umschlagshäufigkeit  =   -----------------------</a:t>
            </a:r>
            <a:endParaRPr b="0" lang="en-GB" sz="1400" spc="-1" strike="noStrike">
              <a:solidFill>
                <a:srgbClr val="000000"/>
              </a:solidFill>
              <a:latin typeface="Arial"/>
            </a:endParaRPr>
          </a:p>
        </p:txBody>
      </p:sp>
      <p:sp>
        <p:nvSpPr>
          <p:cNvPr id="320" name="Rectangle 68"/>
          <p:cNvSpPr/>
          <p:nvPr/>
        </p:nvSpPr>
        <p:spPr>
          <a:xfrm>
            <a:off x="1400760" y="4307040"/>
            <a:ext cx="181152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des Gesamtkapitals     </a:t>
            </a:r>
            <a:endParaRPr b="0" lang="en-GB" sz="1400" spc="-1" strike="noStrike">
              <a:solidFill>
                <a:srgbClr val="000000"/>
              </a:solidFill>
              <a:latin typeface="Arial"/>
            </a:endParaRPr>
          </a:p>
        </p:txBody>
      </p:sp>
      <p:sp>
        <p:nvSpPr>
          <p:cNvPr id="321" name="Rectangle 69"/>
          <p:cNvSpPr/>
          <p:nvPr/>
        </p:nvSpPr>
        <p:spPr>
          <a:xfrm>
            <a:off x="3612600" y="4230720"/>
            <a:ext cx="1137960" cy="21312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400" spc="-1" strike="noStrike">
                <a:solidFill>
                  <a:srgbClr val="000000"/>
                </a:solidFill>
                <a:latin typeface="Arial"/>
              </a:rPr>
              <a:t>Gesamtkapital</a:t>
            </a:r>
            <a:endParaRPr b="0" lang="en-GB" sz="1400" spc="-1" strike="noStrike">
              <a:solidFill>
                <a:srgbClr val="000000"/>
              </a:solidFill>
              <a:latin typeface="Arial"/>
            </a:endParaRPr>
          </a:p>
        </p:txBody>
      </p:sp>
      <p:sp>
        <p:nvSpPr>
          <p:cNvPr id="322" name="Rectangle 1"/>
          <p:cNvSpPr/>
          <p:nvPr/>
        </p:nvSpPr>
        <p:spPr>
          <a:xfrm>
            <a:off x="1547640" y="836640"/>
            <a:ext cx="8208360" cy="20548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600" spc="-1" strike="noStrike">
                <a:solidFill>
                  <a:srgbClr val="000000"/>
                </a:solidFill>
                <a:latin typeface="Arial"/>
              </a:rPr>
              <a:t>Wie gut nutzt die Unternehmensführung das gesamte eingesetzte Vermögen zur Ergebniserzielung?</a:t>
            </a:r>
            <a:endParaRPr b="0" lang="en-GB" sz="1600" spc="-1" strike="noStrike">
              <a:solidFill>
                <a:srgbClr val="000000"/>
              </a:solidFill>
              <a:latin typeface="Arial"/>
            </a:endParaRPr>
          </a:p>
          <a:p>
            <a:pPr marL="285840" indent="-285840">
              <a:lnSpc>
                <a:spcPct val="100000"/>
              </a:lnSpc>
              <a:buClr>
                <a:srgbClr val="000000"/>
              </a:buClr>
              <a:buFont typeface="Arial"/>
              <a:buChar char="•"/>
            </a:pPr>
            <a:r>
              <a:rPr b="0" lang="de-DE" sz="1600" spc="-1" strike="noStrike">
                <a:solidFill>
                  <a:srgbClr val="000000"/>
                </a:solidFill>
                <a:latin typeface="Arial"/>
              </a:rPr>
              <a:t>In welcher Höhe verzinst sich das Eigenkapital?</a:t>
            </a:r>
            <a:endParaRPr b="0" lang="en-GB" sz="1600" spc="-1" strike="noStrike">
              <a:solidFill>
                <a:srgbClr val="000000"/>
              </a:solidFill>
              <a:latin typeface="Arial"/>
            </a:endParaRPr>
          </a:p>
          <a:p>
            <a:pPr marL="285840" indent="-285840">
              <a:lnSpc>
                <a:spcPct val="100000"/>
              </a:lnSpc>
              <a:buClr>
                <a:srgbClr val="000000"/>
              </a:buClr>
              <a:buFont typeface="Arial"/>
              <a:buChar char="•"/>
            </a:pPr>
            <a:r>
              <a:rPr b="0" lang="de-DE" sz="1600" spc="-1" strike="noStrike">
                <a:solidFill>
                  <a:srgbClr val="000000"/>
                </a:solidFill>
                <a:latin typeface="Arial"/>
              </a:rPr>
              <a:t>Wie groß ist die Vorteilhaftigkeit einer einzelnen Investition? </a:t>
            </a:r>
            <a:endParaRPr b="0" lang="en-GB" sz="1600" spc="-1" strike="noStrike">
              <a:solidFill>
                <a:srgbClr val="000000"/>
              </a:solidFill>
              <a:latin typeface="Arial"/>
            </a:endParaRPr>
          </a:p>
          <a:p>
            <a:pPr>
              <a:lnSpc>
                <a:spcPct val="100000"/>
              </a:lnSpc>
            </a:pPr>
            <a:endParaRPr b="0" lang="en-GB" sz="1000" spc="-1" strike="noStrike">
              <a:solidFill>
                <a:srgbClr val="000000"/>
              </a:solidFill>
              <a:latin typeface="Arial"/>
            </a:endParaRPr>
          </a:p>
          <a:p>
            <a:pPr>
              <a:lnSpc>
                <a:spcPct val="100000"/>
              </a:lnSpc>
            </a:pPr>
            <a:r>
              <a:rPr b="0" lang="de-DE" sz="1600" spc="-1" strike="noStrike">
                <a:solidFill>
                  <a:srgbClr val="000000"/>
                </a:solidFill>
                <a:latin typeface="Arial"/>
              </a:rPr>
              <a:t>Rentabilitätskennzahlen geben die passende Antwort</a:t>
            </a:r>
            <a:endParaRPr b="0" lang="en-GB" sz="1600" spc="-1" strike="noStrike">
              <a:solidFill>
                <a:srgbClr val="000000"/>
              </a:solidFill>
              <a:latin typeface="Arial"/>
            </a:endParaRPr>
          </a:p>
          <a:p>
            <a:pPr>
              <a:lnSpc>
                <a:spcPct val="100000"/>
              </a:lnSpc>
            </a:pPr>
            <a:endParaRPr b="0" lang="en-GB" sz="700" spc="-1" strike="noStrike">
              <a:solidFill>
                <a:srgbClr val="000000"/>
              </a:solidFill>
              <a:latin typeface="Arial"/>
            </a:endParaRPr>
          </a:p>
          <a:p>
            <a:pPr>
              <a:lnSpc>
                <a:spcPct val="100000"/>
              </a:lnSpc>
            </a:pPr>
            <a:r>
              <a:rPr b="0" lang="de-DE" sz="1600" spc="-1" strike="noStrike">
                <a:solidFill>
                  <a:srgbClr val="000000"/>
                </a:solidFill>
                <a:latin typeface="Arial"/>
              </a:rPr>
              <a:t>Kapitalstruktur ist die Zusammensetzung des Gesamtkapitals eines Unternehmens aus EK und FK</a:t>
            </a:r>
            <a:endParaRPr b="0" lang="en-GB"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type="title"/>
          </p:nvPr>
        </p:nvSpPr>
        <p:spPr>
          <a:xfrm>
            <a:off x="1908000" y="380880"/>
            <a:ext cx="691128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Eigenkapital – Fremdkapital</a:t>
            </a:r>
            <a:endParaRPr b="0" lang="en-GB" sz="2800" spc="-1" strike="noStrike">
              <a:solidFill>
                <a:srgbClr val="000000"/>
              </a:solidFill>
              <a:latin typeface="Arial"/>
            </a:endParaRPr>
          </a:p>
        </p:txBody>
      </p:sp>
      <p:graphicFrame>
        <p:nvGraphicFramePr>
          <p:cNvPr id="324" name="Group 117"/>
          <p:cNvGraphicFramePr/>
          <p:nvPr/>
        </p:nvGraphicFramePr>
        <p:xfrm>
          <a:off x="1258920" y="1557360"/>
          <a:ext cx="7558560" cy="4614840"/>
        </p:xfrm>
        <a:graphic>
          <a:graphicData uri="http://schemas.openxmlformats.org/drawingml/2006/table">
            <a:tbl>
              <a:tblPr/>
              <a:tblGrid>
                <a:gridCol w="1873080"/>
                <a:gridCol w="2842920"/>
                <a:gridCol w="2842920"/>
              </a:tblGrid>
              <a:tr h="335160">
                <a:tc>
                  <a:txBody>
                    <a:bodyPr anchor="t">
                      <a:noAutofit/>
                    </a:bodyPr>
                    <a:p>
                      <a:endParaRPr b="0" lang="en-US" sz="1600" spc="-1" strike="noStrike">
                        <a:solidFill>
                          <a:schemeClr val="dk1"/>
                        </a:solidFill>
                        <a:latin typeface="Arial"/>
                      </a:endParaRPr>
                    </a:p>
                  </a:txBody>
                  <a:tcPr anchor="t" marL="91440" marR="91440">
                    <a:lnL w="28080">
                      <a:solidFill>
                        <a:srgbClr val="000000"/>
                      </a:solidFill>
                      <a:prstDash val="solid"/>
                    </a:lnL>
                    <a:lnR w="12240">
                      <a:solidFill>
                        <a:srgbClr val="000000"/>
                      </a:solidFill>
                      <a:prstDash val="solid"/>
                    </a:lnR>
                    <a:lnT w="2808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1" lang="de-DE" sz="1600" spc="-1" strike="noStrike">
                          <a:solidFill>
                            <a:srgbClr val="000000"/>
                          </a:solidFill>
                          <a:latin typeface="Arial"/>
                        </a:rPr>
                        <a:t>Eigenkapital</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2808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1" lang="de-DE" sz="1600" spc="-1" strike="noStrike">
                          <a:solidFill>
                            <a:srgbClr val="000000"/>
                          </a:solidFill>
                          <a:latin typeface="Arial"/>
                        </a:rPr>
                        <a:t>Fremdkapital</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28080">
                      <a:solidFill>
                        <a:srgbClr val="000000"/>
                      </a:solidFill>
                      <a:prstDash val="solid"/>
                    </a:lnT>
                    <a:lnB w="12240">
                      <a:solidFill>
                        <a:srgbClr val="000000"/>
                      </a:solidFill>
                      <a:prstDash val="solid"/>
                    </a:lnB>
                    <a:noFill/>
                  </a:tcPr>
                </a:tc>
              </a:tr>
              <a:tr h="3351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Rechtsstellung</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Risikokapital</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Gläubigerkapital</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3351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Fristigkeit</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im Prinzip unbefristet</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grundsätzlich befristet</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3351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Mitsprache</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chemeClr val="dk1"/>
                          </a:solidFill>
                          <a:latin typeface="Arial"/>
                        </a:rPr>
                        <a:t>gegeben</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chemeClr val="dk1"/>
                          </a:solidFill>
                          <a:latin typeface="Arial"/>
                        </a:rPr>
                        <a:t>ausgeschlossen</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3351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Haftung</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chemeClr val="dk1"/>
                          </a:solidFill>
                          <a:latin typeface="Arial"/>
                        </a:rPr>
                        <a:t>Un- / beschränkt</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chemeClr val="dk1"/>
                          </a:solidFill>
                          <a:latin typeface="Arial"/>
                        </a:rPr>
                        <a:t>Keine Haftung</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60300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Ertragsanteil</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volle Teilhabe am Gewinn und Verlust</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vom Gewinn unabhängige Zinszahlung</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8229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Vermögensanteil</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Anteil am Liquidationserlös</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fester Rückzahlungsan-spruch in Höhe der Forderung</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3351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Liquiditätswirkung</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Liquiditätsstärkung</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Liquiditätsschwächung</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5889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Kapitalstruktur</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Basis für Verschuldungskapazität</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reduziert Bonität</a:t>
                      </a:r>
                      <a:br>
                        <a:rPr sz="1600"/>
                      </a:b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12240">
                      <a:solidFill>
                        <a:srgbClr val="000000"/>
                      </a:solidFill>
                      <a:prstDash val="solid"/>
                    </a:lnB>
                    <a:noFill/>
                  </a:tcPr>
                </a:tc>
              </a:tr>
              <a:tr h="588960">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Gewinnsteuern</a:t>
                      </a:r>
                      <a:endParaRPr b="0" lang="en-GB" sz="1600" spc="-1" strike="noStrike">
                        <a:solidFill>
                          <a:srgbClr val="000000"/>
                        </a:solidFill>
                        <a:latin typeface="Arial"/>
                      </a:endParaRPr>
                    </a:p>
                  </a:txBody>
                  <a:tcPr anchor="t" marL="91440" marR="91440">
                    <a:lnL w="28080">
                      <a:solidFill>
                        <a:srgbClr val="000000"/>
                      </a:solidFill>
                      <a:prstDash val="solid"/>
                    </a:lnL>
                    <a:lnR w="12240">
                      <a:solidFill>
                        <a:srgbClr val="000000"/>
                      </a:solidFill>
                      <a:prstDash val="solid"/>
                    </a:lnR>
                    <a:lnT w="12240">
                      <a:solidFill>
                        <a:srgbClr val="000000"/>
                      </a:solidFill>
                      <a:prstDash val="solid"/>
                    </a:lnT>
                    <a:lnB w="2808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Ausschüttungen nicht abzugsberechtigt</a:t>
                      </a:r>
                      <a:endParaRPr b="0" lang="en-GB"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28080">
                      <a:solidFill>
                        <a:srgbClr val="000000"/>
                      </a:solidFill>
                      <a:prstDash val="solid"/>
                    </a:lnB>
                    <a:noFill/>
                  </a:tcPr>
                </a:tc>
                <a:tc>
                  <a:txBody>
                    <a:bodyPr anchor="t">
                      <a:noAutofit/>
                    </a:bodyPr>
                    <a:p>
                      <a:pPr defTabSz="914400">
                        <a:lnSpc>
                          <a:spcPct val="100000"/>
                        </a:lnSpc>
                        <a:spcBef>
                          <a:spcPts val="320"/>
                        </a:spcBef>
                        <a:tabLst>
                          <a:tab algn="l" pos="0"/>
                        </a:tabLst>
                      </a:pPr>
                      <a:r>
                        <a:rPr b="0" lang="de-DE" sz="1600" spc="-1" strike="noStrike">
                          <a:solidFill>
                            <a:srgbClr val="000000"/>
                          </a:solidFill>
                          <a:latin typeface="Arial"/>
                        </a:rPr>
                        <a:t>Kreditkosten mindern Steuerbasis</a:t>
                      </a:r>
                      <a:endParaRPr b="0" lang="en-GB" sz="1600" spc="-1" strike="noStrike">
                        <a:solidFill>
                          <a:srgbClr val="000000"/>
                        </a:solidFill>
                        <a:latin typeface="Arial"/>
                      </a:endParaRPr>
                    </a:p>
                  </a:txBody>
                  <a:tcPr anchor="t" marL="91440" marR="91440">
                    <a:lnL w="12240">
                      <a:solidFill>
                        <a:srgbClr val="000000"/>
                      </a:solidFill>
                      <a:prstDash val="solid"/>
                    </a:lnL>
                    <a:lnR w="28080">
                      <a:solidFill>
                        <a:srgbClr val="000000"/>
                      </a:solidFill>
                      <a:prstDash val="solid"/>
                    </a:lnR>
                    <a:lnT w="12240">
                      <a:solidFill>
                        <a:srgbClr val="000000"/>
                      </a:solidFill>
                      <a:prstDash val="solid"/>
                    </a:lnT>
                    <a:lnB w="2808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title"/>
          </p:nvPr>
        </p:nvSpPr>
        <p:spPr>
          <a:xfrm>
            <a:off x="1908000" y="380880"/>
            <a:ext cx="683964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Beispiel: Tesla Gewinn- und Verlustrechnung (GuV)</a:t>
            </a:r>
            <a:endParaRPr b="0" lang="en-GB" sz="2800" spc="-1" strike="noStrike">
              <a:solidFill>
                <a:srgbClr val="000000"/>
              </a:solidFill>
              <a:latin typeface="Arial"/>
            </a:endParaRPr>
          </a:p>
        </p:txBody>
      </p:sp>
      <p:sp>
        <p:nvSpPr>
          <p:cNvPr id="326" name="AutoShape 7173"/>
          <p:cNvSpPr/>
          <p:nvPr/>
        </p:nvSpPr>
        <p:spPr>
          <a:xfrm>
            <a:off x="1476360" y="184464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327" name="Rectangle 7175"/>
          <p:cNvSpPr/>
          <p:nvPr/>
        </p:nvSpPr>
        <p:spPr>
          <a:xfrm>
            <a:off x="1618920" y="1460160"/>
            <a:ext cx="6477840" cy="4874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u="sng">
                <a:solidFill>
                  <a:srgbClr val="cc00cc"/>
                </a:solidFill>
                <a:uFillTx/>
                <a:latin typeface="Arial"/>
                <a:hlinkClick r:id="rId1"/>
              </a:rPr>
              <a:t>https://</a:t>
            </a:r>
            <a:r>
              <a:rPr b="0" lang="de-DE" sz="1600" spc="-1" strike="noStrike" u="sng">
                <a:solidFill>
                  <a:srgbClr val="cc00cc"/>
                </a:solidFill>
                <a:uFillTx/>
                <a:latin typeface="Arial"/>
                <a:hlinkClick r:id="rId2"/>
              </a:rPr>
              <a:t>www.boerse.de/fundamental-analyse/Tesla-Aktie/US88160R1014</a:t>
            </a:r>
            <a:endParaRPr b="0" lang="en-GB" sz="1600" spc="-1" strike="noStrike">
              <a:solidFill>
                <a:srgbClr val="000000"/>
              </a:solidFill>
              <a:latin typeface="Arial"/>
            </a:endParaRPr>
          </a:p>
          <a:p>
            <a:pPr>
              <a:lnSpc>
                <a:spcPct val="100000"/>
              </a:lnSpc>
            </a:pPr>
            <a:r>
              <a:rPr b="0" lang="de-DE" sz="1600" spc="-1" strike="noStrike">
                <a:solidFill>
                  <a:srgbClr val="000000"/>
                </a:solidFill>
                <a:latin typeface="Arial"/>
              </a:rPr>
              <a:t>2020: Erster Gewinn.</a:t>
            </a:r>
            <a:endParaRPr b="0" lang="en-GB" sz="1600" spc="-1" strike="noStrike">
              <a:solidFill>
                <a:srgbClr val="000000"/>
              </a:solidFill>
              <a:latin typeface="Arial"/>
            </a:endParaRPr>
          </a:p>
        </p:txBody>
      </p:sp>
      <p:sp>
        <p:nvSpPr>
          <p:cNvPr id="328" name="AutoShape 7195"/>
          <p:cNvSpPr/>
          <p:nvPr/>
        </p:nvSpPr>
        <p:spPr>
          <a:xfrm>
            <a:off x="1403280" y="299736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329" name="Picture 1" descr=""/>
          <p:cNvPicPr/>
          <p:nvPr/>
        </p:nvPicPr>
        <p:blipFill>
          <a:blip r:embed="rId3"/>
          <a:stretch/>
        </p:blipFill>
        <p:spPr>
          <a:xfrm>
            <a:off x="171000" y="2252880"/>
            <a:ext cx="8972280" cy="3587040"/>
          </a:xfrm>
          <a:prstGeom prst="rect">
            <a:avLst/>
          </a:prstGeom>
          <a:ln w="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PlaceHolder 1"/>
          <p:cNvSpPr>
            <a:spLocks noGrp="1"/>
          </p:cNvSpPr>
          <p:nvPr>
            <p:ph type="title"/>
          </p:nvPr>
        </p:nvSpPr>
        <p:spPr>
          <a:xfrm>
            <a:off x="1908000" y="380880"/>
            <a:ext cx="683964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Beispiel: Tesla Bilanz</a:t>
            </a:r>
            <a:endParaRPr b="0" lang="en-GB" sz="2800" spc="-1" strike="noStrike">
              <a:solidFill>
                <a:srgbClr val="000000"/>
              </a:solidFill>
              <a:latin typeface="Arial"/>
            </a:endParaRPr>
          </a:p>
        </p:txBody>
      </p:sp>
      <p:sp>
        <p:nvSpPr>
          <p:cNvPr id="331" name="AutoShape 7173"/>
          <p:cNvSpPr/>
          <p:nvPr/>
        </p:nvSpPr>
        <p:spPr>
          <a:xfrm>
            <a:off x="1476360" y="184464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332" name="Rectangle 7175"/>
          <p:cNvSpPr/>
          <p:nvPr/>
        </p:nvSpPr>
        <p:spPr>
          <a:xfrm>
            <a:off x="1622160" y="1460160"/>
            <a:ext cx="7085880" cy="4874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u="sng">
                <a:solidFill>
                  <a:srgbClr val="cc00cc"/>
                </a:solidFill>
                <a:uFillTx/>
                <a:latin typeface="Arial"/>
                <a:hlinkClick r:id="rId1"/>
              </a:rPr>
              <a:t>https://</a:t>
            </a:r>
            <a:r>
              <a:rPr b="0" lang="de-DE" sz="1600" spc="-1" strike="noStrike" u="sng">
                <a:solidFill>
                  <a:srgbClr val="cc00cc"/>
                </a:solidFill>
                <a:uFillTx/>
                <a:latin typeface="Arial"/>
                <a:hlinkClick r:id="rId2"/>
              </a:rPr>
              <a:t>www.boerse.de/fundamental-analyse/Tesla-Aktie/US88160R1014</a:t>
            </a:r>
            <a:endParaRPr b="0" lang="en-GB" sz="1600" spc="-1" strike="noStrike">
              <a:solidFill>
                <a:srgbClr val="000000"/>
              </a:solidFill>
              <a:latin typeface="Arial"/>
            </a:endParaRPr>
          </a:p>
          <a:p>
            <a:pPr>
              <a:lnSpc>
                <a:spcPct val="100000"/>
              </a:lnSpc>
            </a:pPr>
            <a:r>
              <a:rPr b="0" lang="de-DE" sz="1600" spc="-1" strike="noStrike">
                <a:solidFill>
                  <a:srgbClr val="000000"/>
                </a:solidFill>
                <a:latin typeface="Arial"/>
              </a:rPr>
              <a:t>Warum steigt 2020 das Eigenkapital? Ausgabe neuer Aktien = Kapitalerhöhung</a:t>
            </a:r>
            <a:endParaRPr b="0" lang="en-GB" sz="1600" spc="-1" strike="noStrike">
              <a:solidFill>
                <a:srgbClr val="000000"/>
              </a:solidFill>
              <a:latin typeface="Arial"/>
            </a:endParaRPr>
          </a:p>
        </p:txBody>
      </p:sp>
      <p:sp>
        <p:nvSpPr>
          <p:cNvPr id="333" name="AutoShape 7195"/>
          <p:cNvSpPr/>
          <p:nvPr/>
        </p:nvSpPr>
        <p:spPr>
          <a:xfrm>
            <a:off x="1403280" y="299736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334" name="Picture 2" descr=""/>
          <p:cNvPicPr/>
          <p:nvPr/>
        </p:nvPicPr>
        <p:blipFill>
          <a:blip r:embed="rId3"/>
          <a:stretch/>
        </p:blipFill>
        <p:spPr>
          <a:xfrm>
            <a:off x="1115640" y="2071800"/>
            <a:ext cx="7740000" cy="46497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1908000" y="380880"/>
            <a:ext cx="683964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Beispiel: Tesla Bilanz</a:t>
            </a:r>
            <a:endParaRPr b="0" lang="en-GB" sz="2800" spc="-1" strike="noStrike">
              <a:solidFill>
                <a:srgbClr val="000000"/>
              </a:solidFill>
              <a:latin typeface="Arial"/>
            </a:endParaRPr>
          </a:p>
        </p:txBody>
      </p:sp>
      <p:sp>
        <p:nvSpPr>
          <p:cNvPr id="75" name="AutoShape 7173"/>
          <p:cNvSpPr/>
          <p:nvPr/>
        </p:nvSpPr>
        <p:spPr>
          <a:xfrm>
            <a:off x="1476360" y="184464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76" name="Rectangle 7175"/>
          <p:cNvSpPr/>
          <p:nvPr/>
        </p:nvSpPr>
        <p:spPr>
          <a:xfrm>
            <a:off x="1622160" y="1460160"/>
            <a:ext cx="7085880" cy="4874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u="sng">
                <a:solidFill>
                  <a:srgbClr val="cc00cc"/>
                </a:solidFill>
                <a:uFillTx/>
                <a:latin typeface="Arial"/>
                <a:hlinkClick r:id="rId1"/>
              </a:rPr>
              <a:t>https://</a:t>
            </a:r>
            <a:r>
              <a:rPr b="0" lang="de-DE" sz="1600" spc="-1" strike="noStrike" u="sng">
                <a:solidFill>
                  <a:srgbClr val="cc00cc"/>
                </a:solidFill>
                <a:uFillTx/>
                <a:latin typeface="Arial"/>
                <a:hlinkClick r:id="rId2"/>
              </a:rPr>
              <a:t>www.boerse.de/fundamental-analyse/Tesla-Aktie/US88160R1014</a:t>
            </a:r>
            <a:endParaRPr b="0" lang="en-GB" sz="1600" spc="-1" strike="noStrike">
              <a:solidFill>
                <a:srgbClr val="000000"/>
              </a:solidFill>
              <a:latin typeface="Arial"/>
            </a:endParaRPr>
          </a:p>
          <a:p>
            <a:pPr>
              <a:lnSpc>
                <a:spcPct val="100000"/>
              </a:lnSpc>
            </a:pPr>
            <a:r>
              <a:rPr b="0" lang="de-DE" sz="1600" spc="-1" strike="noStrike">
                <a:solidFill>
                  <a:srgbClr val="000000"/>
                </a:solidFill>
                <a:latin typeface="Arial"/>
              </a:rPr>
              <a:t>Warum steigt 2020 das Eigenkapital? Ausgabe neuer Aktien = Kapitalerhöhung</a:t>
            </a:r>
            <a:endParaRPr b="0" lang="en-GB" sz="1600" spc="-1" strike="noStrike">
              <a:solidFill>
                <a:srgbClr val="000000"/>
              </a:solidFill>
              <a:latin typeface="Arial"/>
            </a:endParaRPr>
          </a:p>
        </p:txBody>
      </p:sp>
      <p:sp>
        <p:nvSpPr>
          <p:cNvPr id="77" name="AutoShape 7195"/>
          <p:cNvSpPr/>
          <p:nvPr/>
        </p:nvSpPr>
        <p:spPr>
          <a:xfrm>
            <a:off x="1403280" y="299736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78" name="Picture 1" descr=""/>
          <p:cNvPicPr/>
          <p:nvPr/>
        </p:nvPicPr>
        <p:blipFill>
          <a:blip r:embed="rId3"/>
          <a:stretch/>
        </p:blipFill>
        <p:spPr>
          <a:xfrm>
            <a:off x="1143360" y="2105640"/>
            <a:ext cx="7604640" cy="4580280"/>
          </a:xfrm>
          <a:prstGeom prst="rect">
            <a:avLst/>
          </a:prstGeom>
          <a:ln w="0">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title"/>
          </p:nvPr>
        </p:nvSpPr>
        <p:spPr>
          <a:xfrm>
            <a:off x="1908000" y="380880"/>
            <a:ext cx="683964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Beispiel: Lufthansa Gewinn- und Verlustrechnung (GuV)</a:t>
            </a:r>
            <a:endParaRPr b="0" lang="en-GB" sz="2800" spc="-1" strike="noStrike">
              <a:solidFill>
                <a:srgbClr val="000000"/>
              </a:solidFill>
              <a:latin typeface="Arial"/>
            </a:endParaRPr>
          </a:p>
        </p:txBody>
      </p:sp>
      <p:sp>
        <p:nvSpPr>
          <p:cNvPr id="336" name="AutoShape 7173"/>
          <p:cNvSpPr/>
          <p:nvPr/>
        </p:nvSpPr>
        <p:spPr>
          <a:xfrm>
            <a:off x="1476360" y="184464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337" name="Rectangle 7175"/>
          <p:cNvSpPr/>
          <p:nvPr/>
        </p:nvSpPr>
        <p:spPr>
          <a:xfrm>
            <a:off x="1621800" y="1460160"/>
            <a:ext cx="6861600" cy="4874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u="sng">
                <a:solidFill>
                  <a:srgbClr val="cc00cc"/>
                </a:solidFill>
                <a:uFillTx/>
                <a:latin typeface="Arial"/>
                <a:hlinkClick r:id="rId1"/>
              </a:rPr>
              <a:t>https://</a:t>
            </a:r>
            <a:r>
              <a:rPr b="0" lang="de-DE" sz="1600" spc="-1" strike="noStrike" u="sng">
                <a:solidFill>
                  <a:srgbClr val="cc00cc"/>
                </a:solidFill>
                <a:uFillTx/>
                <a:latin typeface="Arial"/>
                <a:hlinkClick r:id="rId2"/>
              </a:rPr>
              <a:t>www.boerse.de/fundamental-analyse/Lufthansa-Aktie/DE0008232125</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p:txBody>
      </p:sp>
      <p:sp>
        <p:nvSpPr>
          <p:cNvPr id="338" name="AutoShape 7195"/>
          <p:cNvSpPr/>
          <p:nvPr/>
        </p:nvSpPr>
        <p:spPr>
          <a:xfrm>
            <a:off x="1403280" y="299736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339" name="Picture 1" descr=""/>
          <p:cNvPicPr/>
          <p:nvPr/>
        </p:nvPicPr>
        <p:blipFill>
          <a:blip r:embed="rId3"/>
          <a:stretch/>
        </p:blipFill>
        <p:spPr>
          <a:xfrm>
            <a:off x="683640" y="2385720"/>
            <a:ext cx="8171640" cy="3422520"/>
          </a:xfrm>
          <a:prstGeom prst="rect">
            <a:avLst/>
          </a:prstGeom>
          <a:ln w="0">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PlaceHolder 1"/>
          <p:cNvSpPr>
            <a:spLocks noGrp="1"/>
          </p:cNvSpPr>
          <p:nvPr>
            <p:ph type="title"/>
          </p:nvPr>
        </p:nvSpPr>
        <p:spPr>
          <a:xfrm>
            <a:off x="1908000" y="380880"/>
            <a:ext cx="683964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Beispiel: Lufthansa Bilanz</a:t>
            </a:r>
            <a:endParaRPr b="0" lang="en-GB" sz="2800" spc="-1" strike="noStrike">
              <a:solidFill>
                <a:srgbClr val="000000"/>
              </a:solidFill>
              <a:latin typeface="Arial"/>
            </a:endParaRPr>
          </a:p>
        </p:txBody>
      </p:sp>
      <p:sp>
        <p:nvSpPr>
          <p:cNvPr id="341" name="AutoShape 7173"/>
          <p:cNvSpPr/>
          <p:nvPr/>
        </p:nvSpPr>
        <p:spPr>
          <a:xfrm>
            <a:off x="1476360" y="184464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342" name="Rectangle 7175"/>
          <p:cNvSpPr/>
          <p:nvPr/>
        </p:nvSpPr>
        <p:spPr>
          <a:xfrm>
            <a:off x="1621800" y="1460160"/>
            <a:ext cx="6861600" cy="4874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u="sng">
                <a:solidFill>
                  <a:srgbClr val="cc00cc"/>
                </a:solidFill>
                <a:uFillTx/>
                <a:latin typeface="Arial"/>
                <a:hlinkClick r:id="rId1"/>
              </a:rPr>
              <a:t>https://</a:t>
            </a:r>
            <a:r>
              <a:rPr b="0" lang="de-DE" sz="1600" spc="-1" strike="noStrike" u="sng">
                <a:solidFill>
                  <a:srgbClr val="cc00cc"/>
                </a:solidFill>
                <a:uFillTx/>
                <a:latin typeface="Arial"/>
                <a:hlinkClick r:id="rId2"/>
              </a:rPr>
              <a:t>www.boerse.de/fundamental-analyse/Lufthansa-Aktie/DE0008232125</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p:txBody>
      </p:sp>
      <p:sp>
        <p:nvSpPr>
          <p:cNvPr id="343" name="AutoShape 7195"/>
          <p:cNvSpPr/>
          <p:nvPr/>
        </p:nvSpPr>
        <p:spPr>
          <a:xfrm>
            <a:off x="1403280" y="299736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344" name="Picture 2" descr=""/>
          <p:cNvPicPr/>
          <p:nvPr/>
        </p:nvPicPr>
        <p:blipFill>
          <a:blip r:embed="rId3"/>
          <a:stretch/>
        </p:blipFill>
        <p:spPr>
          <a:xfrm>
            <a:off x="1403280" y="2182320"/>
            <a:ext cx="7019640" cy="4161960"/>
          </a:xfrm>
          <a:prstGeom prst="rect">
            <a:avLst/>
          </a:prstGeom>
          <a:ln w="0">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type="title"/>
          </p:nvPr>
        </p:nvSpPr>
        <p:spPr>
          <a:xfrm>
            <a:off x="1908000" y="380880"/>
            <a:ext cx="6839640" cy="959760"/>
          </a:xfrm>
          <a:prstGeom prst="rect">
            <a:avLst/>
          </a:prstGeom>
          <a:noFill/>
          <a:ln w="0">
            <a:noFill/>
          </a:ln>
        </p:spPr>
        <p:txBody>
          <a:bodyPr numCol="1" spcCol="0" lIns="92160" rIns="92160" tIns="46080" bIns="46080" anchor="b">
            <a:noAutofit/>
          </a:bodyPr>
          <a:p>
            <a:pPr indent="0" algn="r">
              <a:lnSpc>
                <a:spcPct val="100000"/>
              </a:lnSpc>
              <a:buNone/>
              <a:tabLst>
                <a:tab algn="l" pos="0"/>
              </a:tabLst>
            </a:pPr>
            <a:r>
              <a:rPr b="0" lang="de-DE" sz="2800" spc="-1" strike="noStrike">
                <a:solidFill>
                  <a:schemeClr val="dk2"/>
                </a:solidFill>
                <a:latin typeface="Arial"/>
              </a:rPr>
              <a:t>Beispiel: Lufthansa Rentabilität</a:t>
            </a:r>
            <a:endParaRPr b="0" lang="en-GB" sz="2800" spc="-1" strike="noStrike">
              <a:solidFill>
                <a:srgbClr val="000000"/>
              </a:solidFill>
              <a:latin typeface="Arial"/>
            </a:endParaRPr>
          </a:p>
        </p:txBody>
      </p:sp>
      <p:sp>
        <p:nvSpPr>
          <p:cNvPr id="346" name="AutoShape 7173"/>
          <p:cNvSpPr/>
          <p:nvPr/>
        </p:nvSpPr>
        <p:spPr>
          <a:xfrm>
            <a:off x="1476360" y="184464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sp>
        <p:nvSpPr>
          <p:cNvPr id="347" name="Rectangle 7175"/>
          <p:cNvSpPr/>
          <p:nvPr/>
        </p:nvSpPr>
        <p:spPr>
          <a:xfrm>
            <a:off x="1621800" y="1460160"/>
            <a:ext cx="6861600" cy="48744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0" lang="de-DE" sz="1600" spc="-1" strike="noStrike" u="sng">
                <a:solidFill>
                  <a:srgbClr val="cc00cc"/>
                </a:solidFill>
                <a:uFillTx/>
                <a:latin typeface="Arial"/>
                <a:hlinkClick r:id="rId1"/>
              </a:rPr>
              <a:t>https://</a:t>
            </a:r>
            <a:r>
              <a:rPr b="0" lang="de-DE" sz="1600" spc="-1" strike="noStrike" u="sng">
                <a:solidFill>
                  <a:srgbClr val="cc00cc"/>
                </a:solidFill>
                <a:uFillTx/>
                <a:latin typeface="Arial"/>
                <a:hlinkClick r:id="rId2"/>
              </a:rPr>
              <a:t>www.boerse.de/fundamental-analyse/Lufthansa-Aktie/DE0008232125</a:t>
            </a:r>
            <a:endParaRPr b="0" lang="en-GB" sz="1600" spc="-1" strike="noStrike">
              <a:solidFill>
                <a:srgbClr val="000000"/>
              </a:solidFill>
              <a:latin typeface="Arial"/>
            </a:endParaRPr>
          </a:p>
          <a:p>
            <a:pPr>
              <a:lnSpc>
                <a:spcPct val="100000"/>
              </a:lnSpc>
            </a:pPr>
            <a:endParaRPr b="0" lang="en-GB" sz="1600" spc="-1" strike="noStrike">
              <a:solidFill>
                <a:srgbClr val="000000"/>
              </a:solidFill>
              <a:latin typeface="Arial"/>
            </a:endParaRPr>
          </a:p>
        </p:txBody>
      </p:sp>
      <p:sp>
        <p:nvSpPr>
          <p:cNvPr id="348" name="AutoShape 7195"/>
          <p:cNvSpPr/>
          <p:nvPr/>
        </p:nvSpPr>
        <p:spPr>
          <a:xfrm>
            <a:off x="1403280" y="2997360"/>
            <a:ext cx="7536600" cy="402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2400" spc="-1" strike="noStrike">
              <a:solidFill>
                <a:schemeClr val="dk1"/>
              </a:solidFill>
              <a:latin typeface="Book Antiqua"/>
            </a:endParaRPr>
          </a:p>
        </p:txBody>
      </p:sp>
      <p:pic>
        <p:nvPicPr>
          <p:cNvPr id="349" name="Picture 1" descr=""/>
          <p:cNvPicPr/>
          <p:nvPr/>
        </p:nvPicPr>
        <p:blipFill>
          <a:blip r:embed="rId3"/>
          <a:stretch/>
        </p:blipFill>
        <p:spPr>
          <a:xfrm>
            <a:off x="755640" y="2741400"/>
            <a:ext cx="8067240" cy="31316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1908000" y="380880"/>
            <a:ext cx="6778080" cy="959760"/>
          </a:xfrm>
          <a:prstGeom prst="rect">
            <a:avLst/>
          </a:prstGeom>
          <a:noFill/>
          <a:ln w="0">
            <a:noFill/>
          </a:ln>
        </p:spPr>
        <p:txBody>
          <a:bodyPr numCol="1" spcCol="0" lIns="92160" rIns="92160" tIns="46080" bIns="46080" anchor="b">
            <a:noAutofit/>
          </a:bodyPr>
          <a:p>
            <a:pPr indent="0" algn="r">
              <a:lnSpc>
                <a:spcPct val="90000"/>
              </a:lnSpc>
              <a:buNone/>
              <a:tabLst>
                <a:tab algn="l" pos="0"/>
              </a:tabLst>
            </a:pPr>
            <a:r>
              <a:rPr b="0" lang="de-DE" sz="2400" spc="-1" strike="noStrike">
                <a:solidFill>
                  <a:schemeClr val="dk2"/>
                </a:solidFill>
                <a:latin typeface="Arial"/>
              </a:rPr>
              <a:t>Beispiel aus dem Alltag: Finanzierung einer Immobilie</a:t>
            </a:r>
            <a:endParaRPr b="0" lang="en-GB" sz="2400" spc="-1" strike="noStrike">
              <a:solidFill>
                <a:srgbClr val="000000"/>
              </a:solidFill>
              <a:latin typeface="Arial"/>
            </a:endParaRPr>
          </a:p>
        </p:txBody>
      </p:sp>
      <p:sp>
        <p:nvSpPr>
          <p:cNvPr id="80" name="Rectangle 3"/>
          <p:cNvSpPr/>
          <p:nvPr/>
        </p:nvSpPr>
        <p:spPr>
          <a:xfrm>
            <a:off x="1547640" y="168444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endParaRPr b="1" lang="de-DE" sz="1800" spc="-1" strike="noStrike">
              <a:solidFill>
                <a:schemeClr val="dk1"/>
              </a:solidFill>
              <a:latin typeface="Arial"/>
            </a:endParaRPr>
          </a:p>
        </p:txBody>
      </p:sp>
      <p:sp>
        <p:nvSpPr>
          <p:cNvPr id="81" name="Rectangle 165"/>
          <p:cNvSpPr/>
          <p:nvPr/>
        </p:nvSpPr>
        <p:spPr>
          <a:xfrm>
            <a:off x="0" y="5402160"/>
            <a:ext cx="914328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82" name="Rectangle 3"/>
          <p:cNvSpPr/>
          <p:nvPr/>
        </p:nvSpPr>
        <p:spPr>
          <a:xfrm>
            <a:off x="1475640" y="171936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Sie möchten ein Haus kaufen. Für den Kaufpreis von €300.000 nehmen Sie einen Kredit von der Bank von €200.000 auf und finanzieren den Rest aus Ihren Ersparnissen.</a:t>
            </a:r>
            <a:endParaRPr b="0" lang="en-GB" sz="1800" spc="-1" strike="noStrike">
              <a:solidFill>
                <a:srgbClr val="000000"/>
              </a:solidFill>
              <a:latin typeface="Arial"/>
            </a:endParaRPr>
          </a:p>
        </p:txBody>
      </p:sp>
      <p:sp>
        <p:nvSpPr>
          <p:cNvPr id="83" name="TextBox 3"/>
          <p:cNvSpPr/>
          <p:nvPr/>
        </p:nvSpPr>
        <p:spPr>
          <a:xfrm>
            <a:off x="1763640" y="3285000"/>
            <a:ext cx="1655640" cy="2375640"/>
          </a:xfrm>
          <a:prstGeom prst="rect">
            <a:avLst/>
          </a:prstGeom>
          <a:solidFill>
            <a:schemeClr val="accent1">
              <a:lumMod val="40000"/>
              <a:lumOff val="6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Haus</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300.000</a:t>
            </a:r>
            <a:endParaRPr b="0" lang="en-GB" sz="1800" spc="-1" strike="noStrike">
              <a:solidFill>
                <a:srgbClr val="000000"/>
              </a:solidFill>
              <a:latin typeface="Arial"/>
            </a:endParaRPr>
          </a:p>
        </p:txBody>
      </p:sp>
      <p:sp>
        <p:nvSpPr>
          <p:cNvPr id="84" name="TextBox 8"/>
          <p:cNvSpPr/>
          <p:nvPr/>
        </p:nvSpPr>
        <p:spPr>
          <a:xfrm>
            <a:off x="3697920" y="3273120"/>
            <a:ext cx="1655640" cy="803160"/>
          </a:xfrm>
          <a:prstGeom prst="rect">
            <a:avLst/>
          </a:prstGeom>
          <a:solidFill>
            <a:schemeClr val="tx2">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Eigenkapital</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100.000</a:t>
            </a:r>
            <a:endParaRPr b="0" lang="en-GB" sz="1800" spc="-1" strike="noStrike">
              <a:solidFill>
                <a:srgbClr val="000000"/>
              </a:solidFill>
              <a:latin typeface="Arial"/>
            </a:endParaRPr>
          </a:p>
        </p:txBody>
      </p:sp>
      <p:sp>
        <p:nvSpPr>
          <p:cNvPr id="85" name="TextBox 9"/>
          <p:cNvSpPr/>
          <p:nvPr/>
        </p:nvSpPr>
        <p:spPr>
          <a:xfrm>
            <a:off x="3697920" y="4066920"/>
            <a:ext cx="1655640" cy="1593360"/>
          </a:xfrm>
          <a:prstGeom prst="rect">
            <a:avLst/>
          </a:prstGeom>
          <a:solidFill>
            <a:srgbClr val="99ccff"/>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Fremdkapital</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200.000</a:t>
            </a:r>
            <a:endParaRPr b="0" lang="en-GB" sz="1800" spc="-1" strike="noStrike">
              <a:solidFill>
                <a:srgbClr val="000000"/>
              </a:solidFill>
              <a:latin typeface="Arial"/>
            </a:endParaRPr>
          </a:p>
        </p:txBody>
      </p:sp>
      <p:sp>
        <p:nvSpPr>
          <p:cNvPr id="86" name="Rectangle 3"/>
          <p:cNvSpPr/>
          <p:nvPr/>
        </p:nvSpPr>
        <p:spPr>
          <a:xfrm>
            <a:off x="5465520" y="3269880"/>
            <a:ext cx="3220560" cy="7066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Entspricht dem Wert des Hauses minus Darlehen</a:t>
            </a:r>
            <a:endParaRPr b="0" lang="en-GB" sz="1800" spc="-1" strike="noStrike">
              <a:solidFill>
                <a:srgbClr val="000000"/>
              </a:solidFill>
              <a:latin typeface="Arial"/>
            </a:endParaRPr>
          </a:p>
        </p:txBody>
      </p:sp>
      <p:sp>
        <p:nvSpPr>
          <p:cNvPr id="87" name="Rectangle 3"/>
          <p:cNvSpPr/>
          <p:nvPr/>
        </p:nvSpPr>
        <p:spPr>
          <a:xfrm>
            <a:off x="5464800" y="4444560"/>
            <a:ext cx="3220560" cy="7066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Muss an die Bank zurückgezahlt werden</a:t>
            </a:r>
            <a:endParaRPr b="0" lang="en-GB" sz="1800" spc="-1" strike="noStrike">
              <a:solidFill>
                <a:srgbClr val="000000"/>
              </a:solidFill>
              <a:latin typeface="Arial"/>
            </a:endParaRPr>
          </a:p>
        </p:txBody>
      </p:sp>
      <p:sp>
        <p:nvSpPr>
          <p:cNvPr id="88" name="Rectangle 3"/>
          <p:cNvSpPr/>
          <p:nvPr/>
        </p:nvSpPr>
        <p:spPr>
          <a:xfrm>
            <a:off x="1888200" y="2724120"/>
            <a:ext cx="1374480" cy="399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60"/>
              </a:spcBef>
              <a:tabLst>
                <a:tab algn="l" pos="0"/>
              </a:tabLst>
            </a:pPr>
            <a:r>
              <a:rPr b="1" lang="de-DE" sz="1800" spc="-1" strike="noStrike">
                <a:solidFill>
                  <a:schemeClr val="dk1"/>
                </a:solidFill>
                <a:latin typeface="Arial"/>
              </a:rPr>
              <a:t>Aktiva</a:t>
            </a:r>
            <a:endParaRPr b="0" lang="en-GB" sz="1800" spc="-1" strike="noStrike">
              <a:solidFill>
                <a:srgbClr val="000000"/>
              </a:solidFill>
              <a:latin typeface="Arial"/>
            </a:endParaRPr>
          </a:p>
          <a:p>
            <a:pPr algn="ctr">
              <a:lnSpc>
                <a:spcPct val="100000"/>
              </a:lnSpc>
              <a:spcBef>
                <a:spcPts val="221"/>
              </a:spcBef>
              <a:tabLst>
                <a:tab algn="l" pos="0"/>
              </a:tabLst>
            </a:pPr>
            <a:r>
              <a:rPr b="0" lang="de-DE" sz="1100" spc="-1" strike="noStrike">
                <a:solidFill>
                  <a:schemeClr val="dk1"/>
                </a:solidFill>
                <a:latin typeface="Arial"/>
              </a:rPr>
              <a:t>(Mittelverwendung)</a:t>
            </a:r>
            <a:endParaRPr b="0" lang="en-GB" sz="1100" spc="-1" strike="noStrike">
              <a:solidFill>
                <a:srgbClr val="000000"/>
              </a:solidFill>
              <a:latin typeface="Arial"/>
            </a:endParaRPr>
          </a:p>
        </p:txBody>
      </p:sp>
      <p:sp>
        <p:nvSpPr>
          <p:cNvPr id="89" name="Rectangle 3"/>
          <p:cNvSpPr/>
          <p:nvPr/>
        </p:nvSpPr>
        <p:spPr>
          <a:xfrm>
            <a:off x="4001040" y="2712240"/>
            <a:ext cx="1290240" cy="399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60"/>
              </a:spcBef>
              <a:tabLst>
                <a:tab algn="l" pos="0"/>
              </a:tabLst>
            </a:pPr>
            <a:r>
              <a:rPr b="1" lang="de-DE" sz="1800" spc="-1" strike="noStrike">
                <a:solidFill>
                  <a:schemeClr val="dk1"/>
                </a:solidFill>
                <a:latin typeface="Arial"/>
              </a:rPr>
              <a:t>Passiva</a:t>
            </a:r>
            <a:endParaRPr b="0" lang="en-GB" sz="1800" spc="-1" strike="noStrike">
              <a:solidFill>
                <a:srgbClr val="000000"/>
              </a:solidFill>
              <a:latin typeface="Arial"/>
            </a:endParaRPr>
          </a:p>
          <a:p>
            <a:pPr algn="ctr">
              <a:lnSpc>
                <a:spcPct val="100000"/>
              </a:lnSpc>
              <a:spcBef>
                <a:spcPts val="221"/>
              </a:spcBef>
              <a:tabLst>
                <a:tab algn="l" pos="0"/>
              </a:tabLst>
            </a:pPr>
            <a:r>
              <a:rPr b="0" lang="de-DE" sz="1100" spc="-1" strike="noStrike">
                <a:solidFill>
                  <a:schemeClr val="dk1"/>
                </a:solidFill>
                <a:latin typeface="Arial"/>
              </a:rPr>
              <a:t>(Mittelherkunft)</a:t>
            </a:r>
            <a:endParaRPr b="0" lang="en-GB"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1908000" y="380880"/>
            <a:ext cx="6778080" cy="959760"/>
          </a:xfrm>
          <a:prstGeom prst="rect">
            <a:avLst/>
          </a:prstGeom>
          <a:noFill/>
          <a:ln w="0">
            <a:noFill/>
          </a:ln>
        </p:spPr>
        <p:txBody>
          <a:bodyPr numCol="1" spcCol="0" lIns="92160" rIns="92160" tIns="46080" bIns="46080" anchor="b">
            <a:noAutofit/>
          </a:bodyPr>
          <a:p>
            <a:pPr indent="0" algn="r">
              <a:lnSpc>
                <a:spcPct val="90000"/>
              </a:lnSpc>
              <a:buNone/>
              <a:tabLst>
                <a:tab algn="l" pos="0"/>
              </a:tabLst>
            </a:pPr>
            <a:r>
              <a:rPr b="0" lang="de-DE" sz="2400" spc="-1" strike="noStrike">
                <a:solidFill>
                  <a:schemeClr val="dk2"/>
                </a:solidFill>
                <a:latin typeface="Arial"/>
              </a:rPr>
              <a:t>Beispiel aus dem Alltag: Finanzierung einer Immobilie</a:t>
            </a:r>
            <a:endParaRPr b="0" lang="en-GB" sz="2400" spc="-1" strike="noStrike">
              <a:solidFill>
                <a:srgbClr val="000000"/>
              </a:solidFill>
              <a:latin typeface="Arial"/>
            </a:endParaRPr>
          </a:p>
        </p:txBody>
      </p:sp>
      <p:sp>
        <p:nvSpPr>
          <p:cNvPr id="91" name="Rectangle 3"/>
          <p:cNvSpPr/>
          <p:nvPr/>
        </p:nvSpPr>
        <p:spPr>
          <a:xfrm>
            <a:off x="1547640" y="168444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endParaRPr b="1" lang="de-DE" sz="1800" spc="-1" strike="noStrike">
              <a:solidFill>
                <a:schemeClr val="dk1"/>
              </a:solidFill>
              <a:latin typeface="Arial"/>
            </a:endParaRPr>
          </a:p>
        </p:txBody>
      </p:sp>
      <p:sp>
        <p:nvSpPr>
          <p:cNvPr id="92" name="Rectangle 165"/>
          <p:cNvSpPr/>
          <p:nvPr/>
        </p:nvSpPr>
        <p:spPr>
          <a:xfrm>
            <a:off x="0" y="5402160"/>
            <a:ext cx="914328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93" name="Rectangle 3"/>
          <p:cNvSpPr/>
          <p:nvPr/>
        </p:nvSpPr>
        <p:spPr>
          <a:xfrm>
            <a:off x="1475640" y="184500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Nach 10 Jahren haben Sie eine Hälfe des Kredits zurückgezahlt.</a:t>
            </a:r>
            <a:endParaRPr b="0" lang="en-GB" sz="1800" spc="-1" strike="noStrike">
              <a:solidFill>
                <a:srgbClr val="000000"/>
              </a:solidFill>
              <a:latin typeface="Arial"/>
            </a:endParaRPr>
          </a:p>
        </p:txBody>
      </p:sp>
      <p:sp>
        <p:nvSpPr>
          <p:cNvPr id="94" name="TextBox 3"/>
          <p:cNvSpPr/>
          <p:nvPr/>
        </p:nvSpPr>
        <p:spPr>
          <a:xfrm>
            <a:off x="1763640" y="3285000"/>
            <a:ext cx="1655640" cy="2375640"/>
          </a:xfrm>
          <a:prstGeom prst="rect">
            <a:avLst/>
          </a:prstGeom>
          <a:solidFill>
            <a:schemeClr val="accent1">
              <a:lumMod val="40000"/>
              <a:lumOff val="6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Haus</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300.000</a:t>
            </a:r>
            <a:endParaRPr b="0" lang="en-GB" sz="1800" spc="-1" strike="noStrike">
              <a:solidFill>
                <a:srgbClr val="000000"/>
              </a:solidFill>
              <a:latin typeface="Arial"/>
            </a:endParaRPr>
          </a:p>
        </p:txBody>
      </p:sp>
      <p:sp>
        <p:nvSpPr>
          <p:cNvPr id="95" name="TextBox 8"/>
          <p:cNvSpPr/>
          <p:nvPr/>
        </p:nvSpPr>
        <p:spPr>
          <a:xfrm>
            <a:off x="3697920" y="3273120"/>
            <a:ext cx="1655640" cy="1523160"/>
          </a:xfrm>
          <a:prstGeom prst="rect">
            <a:avLst/>
          </a:prstGeom>
          <a:solidFill>
            <a:schemeClr val="tx2">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Eigenkapital</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200.000</a:t>
            </a:r>
            <a:endParaRPr b="0" lang="en-GB" sz="1800" spc="-1" strike="noStrike">
              <a:solidFill>
                <a:srgbClr val="000000"/>
              </a:solidFill>
              <a:latin typeface="Arial"/>
            </a:endParaRPr>
          </a:p>
        </p:txBody>
      </p:sp>
      <p:sp>
        <p:nvSpPr>
          <p:cNvPr id="96" name="TextBox 9"/>
          <p:cNvSpPr/>
          <p:nvPr/>
        </p:nvSpPr>
        <p:spPr>
          <a:xfrm>
            <a:off x="3697920" y="4797000"/>
            <a:ext cx="1655640" cy="863280"/>
          </a:xfrm>
          <a:prstGeom prst="rect">
            <a:avLst/>
          </a:prstGeom>
          <a:solidFill>
            <a:srgbClr val="99ccff"/>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Fremdkapital</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100.000</a:t>
            </a:r>
            <a:endParaRPr b="0" lang="en-GB" sz="1800" spc="-1" strike="noStrike">
              <a:solidFill>
                <a:srgbClr val="000000"/>
              </a:solidFill>
              <a:latin typeface="Arial"/>
            </a:endParaRPr>
          </a:p>
        </p:txBody>
      </p:sp>
      <p:sp>
        <p:nvSpPr>
          <p:cNvPr id="97" name="Rectangle 3"/>
          <p:cNvSpPr/>
          <p:nvPr/>
        </p:nvSpPr>
        <p:spPr>
          <a:xfrm>
            <a:off x="5464800" y="3434760"/>
            <a:ext cx="3220560" cy="7066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Entspricht dem Wert des Hauses minus verbleibenden Darlehen</a:t>
            </a:r>
            <a:endParaRPr b="0" lang="en-GB" sz="1800" spc="-1" strike="noStrike">
              <a:solidFill>
                <a:srgbClr val="000000"/>
              </a:solidFill>
              <a:latin typeface="Arial"/>
            </a:endParaRPr>
          </a:p>
        </p:txBody>
      </p:sp>
      <p:sp>
        <p:nvSpPr>
          <p:cNvPr id="98" name="Rectangle 3"/>
          <p:cNvSpPr/>
          <p:nvPr/>
        </p:nvSpPr>
        <p:spPr>
          <a:xfrm>
            <a:off x="5464800" y="4875480"/>
            <a:ext cx="3220560" cy="7066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Muss an die Bank noch zurückgezahlt werden</a:t>
            </a:r>
            <a:endParaRPr b="0" lang="en-GB" sz="1800" spc="-1" strike="noStrike">
              <a:solidFill>
                <a:srgbClr val="000000"/>
              </a:solidFill>
              <a:latin typeface="Arial"/>
            </a:endParaRPr>
          </a:p>
        </p:txBody>
      </p:sp>
      <p:sp>
        <p:nvSpPr>
          <p:cNvPr id="99" name="Rectangle 3"/>
          <p:cNvSpPr/>
          <p:nvPr/>
        </p:nvSpPr>
        <p:spPr>
          <a:xfrm>
            <a:off x="2155680" y="2869560"/>
            <a:ext cx="879480" cy="3996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chemeClr val="dk1"/>
                </a:solidFill>
                <a:latin typeface="Arial"/>
              </a:rPr>
              <a:t>Aktiva</a:t>
            </a:r>
            <a:endParaRPr b="0" lang="en-GB" sz="1800" spc="-1" strike="noStrike">
              <a:solidFill>
                <a:srgbClr val="000000"/>
              </a:solidFill>
              <a:latin typeface="Arial"/>
            </a:endParaRPr>
          </a:p>
        </p:txBody>
      </p:sp>
      <p:sp>
        <p:nvSpPr>
          <p:cNvPr id="100" name="Rectangle 3"/>
          <p:cNvSpPr/>
          <p:nvPr/>
        </p:nvSpPr>
        <p:spPr>
          <a:xfrm>
            <a:off x="4001040" y="2875680"/>
            <a:ext cx="1049400" cy="3996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chemeClr val="dk1"/>
                </a:solidFill>
                <a:latin typeface="Arial"/>
              </a:rPr>
              <a:t>Passiva</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1908000" y="380880"/>
            <a:ext cx="6778080" cy="959760"/>
          </a:xfrm>
          <a:prstGeom prst="rect">
            <a:avLst/>
          </a:prstGeom>
          <a:noFill/>
          <a:ln w="0">
            <a:noFill/>
          </a:ln>
        </p:spPr>
        <p:txBody>
          <a:bodyPr numCol="1" spcCol="0" lIns="92160" rIns="92160" tIns="46080" bIns="46080" anchor="b">
            <a:noAutofit/>
          </a:bodyPr>
          <a:p>
            <a:pPr indent="0" algn="r">
              <a:lnSpc>
                <a:spcPct val="90000"/>
              </a:lnSpc>
              <a:buNone/>
              <a:tabLst>
                <a:tab algn="l" pos="0"/>
              </a:tabLst>
            </a:pPr>
            <a:r>
              <a:rPr b="0" lang="de-DE" sz="2400" spc="-1" strike="noStrike">
                <a:solidFill>
                  <a:schemeClr val="dk2"/>
                </a:solidFill>
                <a:latin typeface="Arial"/>
              </a:rPr>
              <a:t>Beispiel aus dem Alltag: Finanzierung einer Immobilie</a:t>
            </a:r>
            <a:endParaRPr b="0" lang="en-GB" sz="2400" spc="-1" strike="noStrike">
              <a:solidFill>
                <a:srgbClr val="000000"/>
              </a:solidFill>
              <a:latin typeface="Arial"/>
            </a:endParaRPr>
          </a:p>
        </p:txBody>
      </p:sp>
      <p:sp>
        <p:nvSpPr>
          <p:cNvPr id="102" name="Rectangle 3"/>
          <p:cNvSpPr/>
          <p:nvPr/>
        </p:nvSpPr>
        <p:spPr>
          <a:xfrm>
            <a:off x="1547640" y="168444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endParaRPr b="1" lang="de-DE" sz="1800" spc="-1" strike="noStrike">
              <a:solidFill>
                <a:schemeClr val="dk1"/>
              </a:solidFill>
              <a:latin typeface="Arial"/>
            </a:endParaRPr>
          </a:p>
        </p:txBody>
      </p:sp>
      <p:sp>
        <p:nvSpPr>
          <p:cNvPr id="103" name="Rectangle 165"/>
          <p:cNvSpPr/>
          <p:nvPr/>
        </p:nvSpPr>
        <p:spPr>
          <a:xfrm>
            <a:off x="0" y="5402160"/>
            <a:ext cx="914328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04" name="Rectangle 3"/>
          <p:cNvSpPr/>
          <p:nvPr/>
        </p:nvSpPr>
        <p:spPr>
          <a:xfrm>
            <a:off x="1475640" y="184500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Der Wert des Hauses steigt, bevor Sie die erste Zinszahlung an die Bank überwiesen haben. Ihr Eigenkapital steigt, aber die Bank profitiert nicht davon.</a:t>
            </a:r>
            <a:endParaRPr b="0" lang="en-GB" sz="1800" spc="-1" strike="noStrike">
              <a:solidFill>
                <a:srgbClr val="000000"/>
              </a:solidFill>
              <a:latin typeface="Arial"/>
            </a:endParaRPr>
          </a:p>
        </p:txBody>
      </p:sp>
      <p:sp>
        <p:nvSpPr>
          <p:cNvPr id="105" name="TextBox 3"/>
          <p:cNvSpPr/>
          <p:nvPr/>
        </p:nvSpPr>
        <p:spPr>
          <a:xfrm>
            <a:off x="1763640" y="3285000"/>
            <a:ext cx="1655640" cy="2807280"/>
          </a:xfrm>
          <a:prstGeom prst="rect">
            <a:avLst/>
          </a:prstGeom>
          <a:solidFill>
            <a:schemeClr val="accent1">
              <a:lumMod val="40000"/>
              <a:lumOff val="6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Haus</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350.000</a:t>
            </a:r>
            <a:endParaRPr b="0" lang="en-GB" sz="1800" spc="-1" strike="noStrike">
              <a:solidFill>
                <a:srgbClr val="000000"/>
              </a:solidFill>
              <a:latin typeface="Arial"/>
            </a:endParaRPr>
          </a:p>
        </p:txBody>
      </p:sp>
      <p:sp>
        <p:nvSpPr>
          <p:cNvPr id="106" name="TextBox 8"/>
          <p:cNvSpPr/>
          <p:nvPr/>
        </p:nvSpPr>
        <p:spPr>
          <a:xfrm>
            <a:off x="3697920" y="3273120"/>
            <a:ext cx="1655640" cy="1224720"/>
          </a:xfrm>
          <a:prstGeom prst="rect">
            <a:avLst/>
          </a:prstGeom>
          <a:solidFill>
            <a:schemeClr val="tx2">
              <a:lumMod val="20000"/>
              <a:lumOff val="8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Eigenkapital</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150.000</a:t>
            </a:r>
            <a:endParaRPr b="0" lang="en-GB" sz="1800" spc="-1" strike="noStrike">
              <a:solidFill>
                <a:srgbClr val="000000"/>
              </a:solidFill>
              <a:latin typeface="Arial"/>
            </a:endParaRPr>
          </a:p>
        </p:txBody>
      </p:sp>
      <p:sp>
        <p:nvSpPr>
          <p:cNvPr id="107" name="TextBox 9"/>
          <p:cNvSpPr/>
          <p:nvPr/>
        </p:nvSpPr>
        <p:spPr>
          <a:xfrm>
            <a:off x="3697920" y="4498560"/>
            <a:ext cx="1655640" cy="1593360"/>
          </a:xfrm>
          <a:prstGeom prst="rect">
            <a:avLst/>
          </a:prstGeom>
          <a:solidFill>
            <a:srgbClr val="99ccff"/>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Fremdkapital</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200.000</a:t>
            </a:r>
            <a:endParaRPr b="0" lang="en-GB" sz="1800" spc="-1" strike="noStrike">
              <a:solidFill>
                <a:srgbClr val="000000"/>
              </a:solidFill>
              <a:latin typeface="Arial"/>
            </a:endParaRPr>
          </a:p>
        </p:txBody>
      </p:sp>
      <p:sp>
        <p:nvSpPr>
          <p:cNvPr id="108" name="Rectangle 3"/>
          <p:cNvSpPr/>
          <p:nvPr/>
        </p:nvSpPr>
        <p:spPr>
          <a:xfrm>
            <a:off x="5465520" y="3532320"/>
            <a:ext cx="3220560" cy="7066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Steigt um 50%</a:t>
            </a:r>
            <a:endParaRPr b="0" lang="en-GB" sz="1800" spc="-1" strike="noStrike">
              <a:solidFill>
                <a:srgbClr val="000000"/>
              </a:solidFill>
              <a:latin typeface="Arial"/>
            </a:endParaRPr>
          </a:p>
        </p:txBody>
      </p:sp>
      <p:sp>
        <p:nvSpPr>
          <p:cNvPr id="109" name="Rectangle 3"/>
          <p:cNvSpPr/>
          <p:nvPr/>
        </p:nvSpPr>
        <p:spPr>
          <a:xfrm>
            <a:off x="5476680" y="4701600"/>
            <a:ext cx="3220560" cy="7066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Bleibt gleich</a:t>
            </a:r>
            <a:endParaRPr b="0" lang="en-GB" sz="1800" spc="-1" strike="noStrike">
              <a:solidFill>
                <a:srgbClr val="000000"/>
              </a:solidFill>
              <a:latin typeface="Arial"/>
            </a:endParaRPr>
          </a:p>
        </p:txBody>
      </p:sp>
      <p:sp>
        <p:nvSpPr>
          <p:cNvPr id="110" name="Rectangle 3"/>
          <p:cNvSpPr/>
          <p:nvPr/>
        </p:nvSpPr>
        <p:spPr>
          <a:xfrm>
            <a:off x="2155680" y="2869560"/>
            <a:ext cx="879480" cy="3996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chemeClr val="dk1"/>
                </a:solidFill>
                <a:latin typeface="Arial"/>
              </a:rPr>
              <a:t>Aktiva</a:t>
            </a:r>
            <a:endParaRPr b="0" lang="en-GB" sz="1800" spc="-1" strike="noStrike">
              <a:solidFill>
                <a:srgbClr val="000000"/>
              </a:solidFill>
              <a:latin typeface="Arial"/>
            </a:endParaRPr>
          </a:p>
        </p:txBody>
      </p:sp>
      <p:sp>
        <p:nvSpPr>
          <p:cNvPr id="111" name="Rectangle 3"/>
          <p:cNvSpPr/>
          <p:nvPr/>
        </p:nvSpPr>
        <p:spPr>
          <a:xfrm>
            <a:off x="4001040" y="2875680"/>
            <a:ext cx="1049400" cy="3996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chemeClr val="dk1"/>
                </a:solidFill>
                <a:latin typeface="Arial"/>
              </a:rPr>
              <a:t>Passiva</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1908000" y="380880"/>
            <a:ext cx="6778080" cy="959760"/>
          </a:xfrm>
          <a:prstGeom prst="rect">
            <a:avLst/>
          </a:prstGeom>
          <a:noFill/>
          <a:ln w="0">
            <a:noFill/>
          </a:ln>
        </p:spPr>
        <p:txBody>
          <a:bodyPr numCol="1" spcCol="0" lIns="92160" rIns="92160" tIns="46080" bIns="46080" anchor="b">
            <a:noAutofit/>
          </a:bodyPr>
          <a:p>
            <a:pPr indent="0" algn="r">
              <a:lnSpc>
                <a:spcPct val="90000"/>
              </a:lnSpc>
              <a:buNone/>
              <a:tabLst>
                <a:tab algn="l" pos="0"/>
              </a:tabLst>
            </a:pPr>
            <a:r>
              <a:rPr b="0" lang="de-DE" sz="2400" spc="-1" strike="noStrike">
                <a:solidFill>
                  <a:schemeClr val="dk2"/>
                </a:solidFill>
                <a:latin typeface="Arial"/>
              </a:rPr>
              <a:t>Beispiel aus dem Alltag: Finanzierung einer Immobilie</a:t>
            </a:r>
            <a:endParaRPr b="0" lang="en-GB" sz="2400" spc="-1" strike="noStrike">
              <a:solidFill>
                <a:srgbClr val="000000"/>
              </a:solidFill>
              <a:latin typeface="Arial"/>
            </a:endParaRPr>
          </a:p>
        </p:txBody>
      </p:sp>
      <p:sp>
        <p:nvSpPr>
          <p:cNvPr id="113" name="Rectangle 3"/>
          <p:cNvSpPr/>
          <p:nvPr/>
        </p:nvSpPr>
        <p:spPr>
          <a:xfrm>
            <a:off x="1547640" y="168444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endParaRPr b="1" lang="de-DE" sz="1800" spc="-1" strike="noStrike">
              <a:solidFill>
                <a:schemeClr val="dk1"/>
              </a:solidFill>
              <a:latin typeface="Arial"/>
            </a:endParaRPr>
          </a:p>
        </p:txBody>
      </p:sp>
      <p:sp>
        <p:nvSpPr>
          <p:cNvPr id="114" name="Rectangle 165"/>
          <p:cNvSpPr/>
          <p:nvPr/>
        </p:nvSpPr>
        <p:spPr>
          <a:xfrm>
            <a:off x="0" y="5402160"/>
            <a:ext cx="9143280" cy="360"/>
          </a:xfrm>
          <a:prstGeom prst="rect">
            <a:avLst/>
          </a:prstGeom>
          <a:noFill/>
          <a:ln w="0">
            <a:noFill/>
          </a:ln>
        </p:spPr>
        <p:style>
          <a:lnRef idx="0"/>
          <a:fillRef idx="0"/>
          <a:effectRef idx="0"/>
          <a:fontRef idx="minor"/>
        </p:style>
        <p:txBody>
          <a:bodyPr wrap="none" lIns="90000" rIns="90000" tIns="-44280" bIns="-44280" anchor="ctr">
            <a:spAutoFit/>
          </a:bodyPr>
          <a:p>
            <a:pPr>
              <a:lnSpc>
                <a:spcPct val="100000"/>
              </a:lnSpc>
            </a:pPr>
            <a:endParaRPr b="0" lang="de-DE" sz="2400" spc="-1" strike="noStrike">
              <a:solidFill>
                <a:schemeClr val="dk1"/>
              </a:solidFill>
              <a:latin typeface="Times New Roman"/>
            </a:endParaRPr>
          </a:p>
        </p:txBody>
      </p:sp>
      <p:sp>
        <p:nvSpPr>
          <p:cNvPr id="115" name="Rectangle 3"/>
          <p:cNvSpPr/>
          <p:nvPr/>
        </p:nvSpPr>
        <p:spPr>
          <a:xfrm>
            <a:off x="1475640" y="1845000"/>
            <a:ext cx="6933600" cy="4407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Der Immobilienmarkt schrumpft, bevor Sie die erste Zinszahlung an die Bank getätigt haben. Sie müssen einen totalen Verlust Ihres Eigenkapitals verkraften. Ihre Schulden bleiben unverändert.</a:t>
            </a:r>
            <a:endParaRPr b="0" lang="en-GB" sz="1800" spc="-1" strike="noStrike">
              <a:solidFill>
                <a:srgbClr val="000000"/>
              </a:solidFill>
              <a:latin typeface="Arial"/>
            </a:endParaRPr>
          </a:p>
        </p:txBody>
      </p:sp>
      <p:sp>
        <p:nvSpPr>
          <p:cNvPr id="116" name="TextBox 3"/>
          <p:cNvSpPr/>
          <p:nvPr/>
        </p:nvSpPr>
        <p:spPr>
          <a:xfrm>
            <a:off x="1763640" y="3285000"/>
            <a:ext cx="1655640" cy="1593360"/>
          </a:xfrm>
          <a:prstGeom prst="rect">
            <a:avLst/>
          </a:prstGeom>
          <a:solidFill>
            <a:schemeClr val="accent1">
              <a:lumMod val="40000"/>
              <a:lumOff val="60000"/>
            </a:schemeClr>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Haus</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200.000</a:t>
            </a:r>
            <a:endParaRPr b="0" lang="en-GB" sz="1800" spc="-1" strike="noStrike">
              <a:solidFill>
                <a:srgbClr val="000000"/>
              </a:solidFill>
              <a:latin typeface="Arial"/>
            </a:endParaRPr>
          </a:p>
        </p:txBody>
      </p:sp>
      <p:sp>
        <p:nvSpPr>
          <p:cNvPr id="117" name="TextBox 9"/>
          <p:cNvSpPr/>
          <p:nvPr/>
        </p:nvSpPr>
        <p:spPr>
          <a:xfrm>
            <a:off x="3697920" y="3285000"/>
            <a:ext cx="1655640" cy="1593360"/>
          </a:xfrm>
          <a:prstGeom prst="rect">
            <a:avLst/>
          </a:prstGeom>
          <a:solidFill>
            <a:srgbClr val="99ccff"/>
          </a:solidFill>
          <a:ln w="0">
            <a:noFill/>
          </a:ln>
        </p:spPr>
        <p:style>
          <a:lnRef idx="0"/>
          <a:fillRef idx="0"/>
          <a:effectRef idx="0"/>
          <a:fontRef idx="minor"/>
        </p:style>
        <p:txBody>
          <a:bodyPr lIns="90000" rIns="90000" tIns="45000" bIns="45000" anchor="t">
            <a:noAutofit/>
          </a:bodyPr>
          <a:p>
            <a:pPr>
              <a:lnSpc>
                <a:spcPct val="100000"/>
              </a:lnSpc>
            </a:pPr>
            <a:r>
              <a:rPr b="1" lang="de-DE" sz="1800" spc="-1" strike="noStrike">
                <a:solidFill>
                  <a:schemeClr val="dk1"/>
                </a:solidFill>
                <a:latin typeface="Arial"/>
              </a:rPr>
              <a:t>Fremdkapital</a:t>
            </a:r>
            <a:endParaRPr b="0" lang="en-GB" sz="1800" spc="-1" strike="noStrike">
              <a:solidFill>
                <a:srgbClr val="000000"/>
              </a:solidFill>
              <a:latin typeface="Arial"/>
            </a:endParaRPr>
          </a:p>
          <a:p>
            <a:pPr>
              <a:lnSpc>
                <a:spcPct val="100000"/>
              </a:lnSpc>
            </a:pPr>
            <a:r>
              <a:rPr b="0" lang="de-DE" sz="1800" spc="-1" strike="noStrike">
                <a:solidFill>
                  <a:schemeClr val="dk1"/>
                </a:solidFill>
                <a:latin typeface="Arial"/>
              </a:rPr>
              <a:t>€</a:t>
            </a:r>
            <a:r>
              <a:rPr b="0" lang="de-DE" sz="1800" spc="-1" strike="noStrike">
                <a:solidFill>
                  <a:schemeClr val="dk1"/>
                </a:solidFill>
                <a:latin typeface="Arial"/>
              </a:rPr>
              <a:t>200.000</a:t>
            </a:r>
            <a:endParaRPr b="0" lang="en-GB" sz="1800" spc="-1" strike="noStrike">
              <a:solidFill>
                <a:srgbClr val="000000"/>
              </a:solidFill>
              <a:latin typeface="Arial"/>
            </a:endParaRPr>
          </a:p>
        </p:txBody>
      </p:sp>
      <p:sp>
        <p:nvSpPr>
          <p:cNvPr id="118" name="Rectangle 3"/>
          <p:cNvSpPr/>
          <p:nvPr/>
        </p:nvSpPr>
        <p:spPr>
          <a:xfrm>
            <a:off x="5480280" y="3336120"/>
            <a:ext cx="3483360" cy="7066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0" lang="de-DE" sz="1800" spc="-1" strike="noStrike">
                <a:solidFill>
                  <a:schemeClr val="dk1"/>
                </a:solidFill>
                <a:latin typeface="Arial"/>
              </a:rPr>
              <a:t>Eigenkapital ist jetzt null – Gefahr von negativem Eigenkapital (hat in den 90er Jahren in Japan und Großbritannien viele getroffen).</a:t>
            </a:r>
            <a:endParaRPr b="0" lang="en-GB" sz="1800" spc="-1" strike="noStrike">
              <a:solidFill>
                <a:srgbClr val="000000"/>
              </a:solidFill>
              <a:latin typeface="Arial"/>
            </a:endParaRPr>
          </a:p>
        </p:txBody>
      </p:sp>
      <p:sp>
        <p:nvSpPr>
          <p:cNvPr id="119" name="Rectangle 3"/>
          <p:cNvSpPr/>
          <p:nvPr/>
        </p:nvSpPr>
        <p:spPr>
          <a:xfrm>
            <a:off x="2155680" y="2869560"/>
            <a:ext cx="879480" cy="3996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chemeClr val="dk1"/>
                </a:solidFill>
                <a:latin typeface="Arial"/>
              </a:rPr>
              <a:t>Aktiva</a:t>
            </a:r>
            <a:endParaRPr b="0" lang="en-GB" sz="1800" spc="-1" strike="noStrike">
              <a:solidFill>
                <a:srgbClr val="000000"/>
              </a:solidFill>
              <a:latin typeface="Arial"/>
            </a:endParaRPr>
          </a:p>
        </p:txBody>
      </p:sp>
      <p:sp>
        <p:nvSpPr>
          <p:cNvPr id="120" name="Rectangle 3"/>
          <p:cNvSpPr/>
          <p:nvPr/>
        </p:nvSpPr>
        <p:spPr>
          <a:xfrm>
            <a:off x="4001040" y="2875680"/>
            <a:ext cx="1049400" cy="3996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60"/>
              </a:spcBef>
              <a:tabLst>
                <a:tab algn="l" pos="0"/>
              </a:tabLst>
            </a:pPr>
            <a:r>
              <a:rPr b="1" lang="de-DE" sz="1800" spc="-1" strike="noStrike">
                <a:solidFill>
                  <a:schemeClr val="dk1"/>
                </a:solidFill>
                <a:latin typeface="Arial"/>
              </a:rPr>
              <a:t>Passiva</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pitchFamily="0" charset="1"/>
        <a:ea typeface=""/>
        <a:cs typeface=""/>
      </a:majorFont>
      <a:minorFont>
        <a:latin typeface="Times New Roman"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2</TotalTime>
  <Application>LibreOffice/24.2.7.2$Linux_X86_64 LibreOffice_project/420$Build-2</Application>
  <AppVersion>15.0000</AppVersion>
  <Words>2967</Words>
  <Paragraphs>598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Lisa Koch</dc:creator>
  <dc:description/>
  <dc:language>en-GB</dc:language>
  <cp:lastModifiedBy/>
  <cp:lastPrinted>2020-04-29T06:56:35Z</cp:lastPrinted>
  <dcterms:modified xsi:type="dcterms:W3CDTF">2026-05-13T18:09:24Z</dcterms:modified>
  <cp:revision>271</cp:revision>
  <dc:subject/>
  <dc:title>Wirtschaftswissenschaftliche Grundlagen: Bilanzen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20</vt:i4>
  </property>
  <property fmtid="{D5CDD505-2E9C-101B-9397-08002B2CF9AE}" pid="3" name="PresentationFormat">
    <vt:lpwstr>On-screen Show (4:3)</vt:lpwstr>
  </property>
  <property fmtid="{D5CDD505-2E9C-101B-9397-08002B2CF9AE}" pid="4" name="Slides">
    <vt:i4>52</vt:i4>
  </property>
</Properties>
</file>