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2.xml.rels" ContentType="application/vnd.openxmlformats-package.relationships+xml"/>
  <Override PartName="/ppt/slideMasters/_rels/slideMaster6.xml.rels" ContentType="application/vnd.openxmlformats-package.relationships+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3.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presProps.xml" ContentType="application/vnd.openxmlformats-officedocument.presentationml.presProps+xml"/>
  <Override PartName="/ppt/theme/theme14.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8.png" ContentType="image/png"/>
  <Override PartName="/ppt/media/image20.png" ContentType="image/png"/>
  <Override PartName="/ppt/media/image12.png" ContentType="image/png"/>
  <Override PartName="/ppt/media/image3.png" ContentType="image/png"/>
  <Override PartName="/ppt/media/image8.png" ContentType="image/png"/>
  <Override PartName="/ppt/media/image17.png" ContentType="image/png"/>
  <Override PartName="/ppt/media/image22.png" ContentType="image/png"/>
  <Override PartName="/ppt/media/image21.png" ContentType="image/png"/>
  <Override PartName="/ppt/media/image19.png" ContentType="image/png"/>
  <Override PartName="/ppt/media/image5.png" ContentType="image/png"/>
  <Override PartName="/ppt/media/image14.png" ContentType="image/png"/>
  <Override PartName="/ppt/media/image6.png" ContentType="image/png"/>
  <Override PartName="/ppt/media/image15.png" ContentType="image/png"/>
  <Override PartName="/ppt/media/image10.png" ContentType="image/png"/>
  <Override PartName="/ppt/media/image1.png" ContentType="image/png"/>
  <Override PartName="/ppt/media/image16.png" ContentType="image/png"/>
  <Override PartName="/ppt/media/image7.png" ContentType="image/png"/>
  <Override PartName="/ppt/media/image2.png" ContentType="image/png"/>
  <Override PartName="/ppt/media/image11.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12.xml.rels" ContentType="application/vnd.openxmlformats-package.relationships+xml"/>
  <Override PartName="/ppt/slides/_rels/slide49.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41.xml.rels" ContentType="application/vnd.openxmlformats-package.relationships+xml"/>
  <Override PartName="/ppt/slides/_rels/slide39.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notesSlides/_rels/notesSlide1.xml.rels" ContentType="application/vnd.openxmlformats-package.relationships+xml"/>
  <Override PartName="/ppt/notesSlides/_rels/notesSlide22.xml.rels" ContentType="application/vnd.openxmlformats-package.relationships+xml"/>
  <Override PartName="/ppt/notesSlides/_rels/notesSlide34.xml.rels" ContentType="application/vnd.openxmlformats-package.relationships+xml"/>
  <Override PartName="/ppt/notesSlides/_rels/notesSlide23.xml.rels" ContentType="application/vnd.openxmlformats-package.relationships+xml"/>
  <Override PartName="/ppt/notesSlides/_rels/notesSlide35.xml.rels" ContentType="application/vnd.openxmlformats-package.relationships+xml"/>
  <Override PartName="/ppt/notesSlides/_rels/notesSlide24.xml.rels" ContentType="application/vnd.openxmlformats-package.relationships+xml"/>
  <Override PartName="/ppt/notesSlides/_rels/notesSlide36.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1.xml.rels" ContentType="application/vnd.openxmlformats-package.relationships+xml"/>
  <Override PartName="/ppt/notesSlides/_rels/notesSlide29.xml.rels" ContentType="application/vnd.openxmlformats-package.relationships+xml"/>
  <Override PartName="/ppt/notesSlides/_rels/notesSlide42.xml.rels" ContentType="application/vnd.openxmlformats-package.relationships+xml"/>
  <Override PartName="/ppt/notesSlides/_rels/notesSlide30.xml.rels" ContentType="application/vnd.openxmlformats-package.relationships+xml"/>
  <Override PartName="/ppt/notesSlides/_rels/notesSlide28.xml.rels" ContentType="application/vnd.openxmlformats-package.relationships+xml"/>
  <Override PartName="/ppt/notesSlides/_rels/notesSlide27.xml.rels" ContentType="application/vnd.openxmlformats-package.relationships+xml"/>
  <Override PartName="/ppt/notesSlides/_rels/notesSlide41.xml.rels" ContentType="application/vnd.openxmlformats-package.relationships+xml"/>
  <Override PartName="/ppt/notesSlides/_rels/notesSlide38.xml.rels" ContentType="application/vnd.openxmlformats-package.relationships+xml"/>
  <Override PartName="/ppt/notesSlides/_rels/notesSlide26.xml.rels" ContentType="application/vnd.openxmlformats-package.relationships+xml"/>
  <Override PartName="/ppt/notesSlides/_rels/notesSlide37.xml.rels" ContentType="application/vnd.openxmlformats-package.relationships+xml"/>
  <Override PartName="/ppt/notesSlides/_rels/notesSlide25.xml.rels" ContentType="application/vnd.openxmlformats-package.relationships+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25.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Lst>
  <p:sldSz cx="9144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notesMaster" Target="notesMasters/notesMaster1.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2400" spc="-1" strike="noStrike">
                <a:solidFill>
                  <a:schemeClr val="dk1"/>
                </a:solidFill>
                <a:latin typeface="Book Antiqua"/>
              </a:rPr>
              <a:t>C</a:t>
            </a:r>
            <a:r>
              <a:rPr b="0" lang="en-US" sz="2400" spc="-1" strike="noStrike">
                <a:solidFill>
                  <a:schemeClr val="dk1"/>
                </a:solidFill>
                <a:latin typeface="Book Antiqua"/>
              </a:rPr>
              <a:t>li</a:t>
            </a:r>
            <a:r>
              <a:rPr b="0" lang="en-US" sz="2400" spc="-1" strike="noStrike">
                <a:solidFill>
                  <a:schemeClr val="dk1"/>
                </a:solidFill>
                <a:latin typeface="Book Antiqua"/>
              </a:rPr>
              <a:t>c</a:t>
            </a:r>
            <a:r>
              <a:rPr b="0" lang="en-US" sz="2400" spc="-1" strike="noStrike">
                <a:solidFill>
                  <a:schemeClr val="dk1"/>
                </a:solidFill>
                <a:latin typeface="Book Antiqua"/>
              </a:rPr>
              <a:t>k</a:t>
            </a:r>
            <a:r>
              <a:rPr b="0" lang="en-US" sz="2400" spc="-1" strike="noStrike">
                <a:solidFill>
                  <a:schemeClr val="dk1"/>
                </a:solidFill>
                <a:latin typeface="Book Antiqua"/>
              </a:rPr>
              <a:t> </a:t>
            </a:r>
            <a:r>
              <a:rPr b="0" lang="en-US" sz="2400" spc="-1" strike="noStrike">
                <a:solidFill>
                  <a:schemeClr val="dk1"/>
                </a:solidFill>
                <a:latin typeface="Book Antiqua"/>
              </a:rPr>
              <a:t>t</a:t>
            </a:r>
            <a:r>
              <a:rPr b="0" lang="en-US" sz="2400" spc="-1" strike="noStrike">
                <a:solidFill>
                  <a:schemeClr val="dk1"/>
                </a:solidFill>
                <a:latin typeface="Book Antiqua"/>
              </a:rPr>
              <a:t>o</a:t>
            </a:r>
            <a:r>
              <a:rPr b="0" lang="en-US" sz="2400" spc="-1" strike="noStrike">
                <a:solidFill>
                  <a:schemeClr val="dk1"/>
                </a:solidFill>
                <a:latin typeface="Book Antiqua"/>
              </a:rPr>
              <a:t> </a:t>
            </a:r>
            <a:r>
              <a:rPr b="0" lang="en-US" sz="2400" spc="-1" strike="noStrike">
                <a:solidFill>
                  <a:schemeClr val="dk1"/>
                </a:solidFill>
                <a:latin typeface="Book Antiqua"/>
              </a:rPr>
              <a:t>m</a:t>
            </a:r>
            <a:r>
              <a:rPr b="0" lang="en-US" sz="2400" spc="-1" strike="noStrike">
                <a:solidFill>
                  <a:schemeClr val="dk1"/>
                </a:solidFill>
                <a:latin typeface="Book Antiqua"/>
              </a:rPr>
              <a:t>o</a:t>
            </a:r>
            <a:r>
              <a:rPr b="0" lang="en-US" sz="2400" spc="-1" strike="noStrike">
                <a:solidFill>
                  <a:schemeClr val="dk1"/>
                </a:solidFill>
                <a:latin typeface="Book Antiqua"/>
              </a:rPr>
              <a:t>v</a:t>
            </a:r>
            <a:r>
              <a:rPr b="0" lang="en-US" sz="2400" spc="-1" strike="noStrike">
                <a:solidFill>
                  <a:schemeClr val="dk1"/>
                </a:solidFill>
                <a:latin typeface="Book Antiqua"/>
              </a:rPr>
              <a:t>e</a:t>
            </a:r>
            <a:r>
              <a:rPr b="0" lang="en-US" sz="2400" spc="-1" strike="noStrike">
                <a:solidFill>
                  <a:schemeClr val="dk1"/>
                </a:solidFill>
                <a:latin typeface="Book Antiqua"/>
              </a:rPr>
              <a:t> </a:t>
            </a:r>
            <a:r>
              <a:rPr b="0" lang="en-US" sz="2400" spc="-1" strike="noStrike">
                <a:solidFill>
                  <a:schemeClr val="dk1"/>
                </a:solidFill>
                <a:latin typeface="Book Antiqua"/>
              </a:rPr>
              <a:t>t</a:t>
            </a:r>
            <a:r>
              <a:rPr b="0" lang="en-US" sz="2400" spc="-1" strike="noStrike">
                <a:solidFill>
                  <a:schemeClr val="dk1"/>
                </a:solidFill>
                <a:latin typeface="Book Antiqua"/>
              </a:rPr>
              <a:t>h</a:t>
            </a:r>
            <a:r>
              <a:rPr b="0" lang="en-US" sz="2400" spc="-1" strike="noStrike">
                <a:solidFill>
                  <a:schemeClr val="dk1"/>
                </a:solidFill>
                <a:latin typeface="Book Antiqua"/>
              </a:rPr>
              <a:t>e</a:t>
            </a:r>
            <a:r>
              <a:rPr b="0" lang="en-US" sz="2400" spc="-1" strike="noStrike">
                <a:solidFill>
                  <a:schemeClr val="dk1"/>
                </a:solidFill>
                <a:latin typeface="Book Antiqua"/>
              </a:rPr>
              <a:t> </a:t>
            </a:r>
            <a:r>
              <a:rPr b="0" lang="en-US" sz="2400" spc="-1" strike="noStrike">
                <a:solidFill>
                  <a:schemeClr val="dk1"/>
                </a:solidFill>
                <a:latin typeface="Book Antiqua"/>
              </a:rPr>
              <a:t>s</a:t>
            </a:r>
            <a:r>
              <a:rPr b="0" lang="en-US" sz="2400" spc="-1" strike="noStrike">
                <a:solidFill>
                  <a:schemeClr val="dk1"/>
                </a:solidFill>
                <a:latin typeface="Book Antiqua"/>
              </a:rPr>
              <a:t>li</a:t>
            </a:r>
            <a:r>
              <a:rPr b="0" lang="en-US" sz="2400" spc="-1" strike="noStrike">
                <a:solidFill>
                  <a:schemeClr val="dk1"/>
                </a:solidFill>
                <a:latin typeface="Book Antiqua"/>
              </a:rPr>
              <a:t>d</a:t>
            </a:r>
            <a:r>
              <a:rPr b="0" lang="en-US" sz="2400" spc="-1" strike="noStrike">
                <a:solidFill>
                  <a:schemeClr val="dk1"/>
                </a:solidFill>
                <a:latin typeface="Book Antiqua"/>
              </a:rPr>
              <a:t>e</a:t>
            </a:r>
            <a:endParaRPr b="0" lang="en-US" sz="2400" spc="-1" strike="noStrike">
              <a:solidFill>
                <a:schemeClr val="dk1"/>
              </a:solidFill>
              <a:latin typeface="Book Antiqua"/>
            </a:endParaRPr>
          </a:p>
        </p:txBody>
      </p:sp>
      <p:sp>
        <p:nvSpPr>
          <p:cNvPr id="7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GB" sz="2000" spc="-1" strike="noStrike">
                <a:solidFill>
                  <a:srgbClr val="000000"/>
                </a:solidFill>
                <a:latin typeface="Arial"/>
              </a:rPr>
              <a:t>Click to edit the notes' format</a:t>
            </a:r>
            <a:endParaRPr b="0" lang="en-GB" sz="2000" spc="-1" strike="noStrike">
              <a:solidFill>
                <a:srgbClr val="000000"/>
              </a:solidFill>
              <a:latin typeface="Arial"/>
            </a:endParaRPr>
          </a:p>
        </p:txBody>
      </p:sp>
      <p:sp>
        <p:nvSpPr>
          <p:cNvPr id="72"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pc="-1" strike="noStrike">
                <a:solidFill>
                  <a:srgbClr val="000000"/>
                </a:solidFill>
                <a:latin typeface="Times New Roman"/>
              </a:rPr>
              <a:t>&lt;header&gt;</a:t>
            </a:r>
            <a:endParaRPr b="0" lang="en-GB" sz="1400" spc="-1" strike="noStrike">
              <a:solidFill>
                <a:srgbClr val="000000"/>
              </a:solidFill>
              <a:latin typeface="Times New Roman"/>
            </a:endParaRPr>
          </a:p>
        </p:txBody>
      </p:sp>
      <p:sp>
        <p:nvSpPr>
          <p:cNvPr id="73"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Times New Roman"/>
              </a:defRPr>
            </a:lvl1pPr>
          </a:lstStyle>
          <a:p>
            <a:pPr indent="0" algn="r">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74"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75"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08F4B7DD-F60F-42DD-99C4-44F2421C379C}"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sldNum" idx="4"/>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98EBF115-2ED0-4966-82AB-6B565EA6A252}"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68" name="PlaceHolder 2"/>
          <p:cNvSpPr>
            <a:spLocks noGrp="1"/>
          </p:cNvSpPr>
          <p:nvPr>
            <p:ph type="sldImg"/>
          </p:nvPr>
        </p:nvSpPr>
        <p:spPr>
          <a:xfrm>
            <a:off x="227160" y="317520"/>
            <a:ext cx="6573600" cy="4930560"/>
          </a:xfrm>
          <a:prstGeom prst="rect">
            <a:avLst/>
          </a:prstGeom>
          <a:ln w="0">
            <a:noFill/>
          </a:ln>
        </p:spPr>
      </p:sp>
      <p:sp>
        <p:nvSpPr>
          <p:cNvPr id="369"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Num" idx="5"/>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4373F721-F261-4EF3-9F31-22D22F21B208}"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71" name="PlaceHolder 2"/>
          <p:cNvSpPr>
            <a:spLocks noGrp="1"/>
          </p:cNvSpPr>
          <p:nvPr>
            <p:ph type="sldImg"/>
          </p:nvPr>
        </p:nvSpPr>
        <p:spPr>
          <a:xfrm>
            <a:off x="222120" y="316080"/>
            <a:ext cx="6575040" cy="4930560"/>
          </a:xfrm>
          <a:prstGeom prst="rect">
            <a:avLst/>
          </a:prstGeom>
          <a:ln w="0">
            <a:noFill/>
          </a:ln>
        </p:spPr>
      </p:sp>
      <p:sp>
        <p:nvSpPr>
          <p:cNvPr id="372"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Num" idx="6"/>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5A9F7A13-C632-4527-85A3-0B6BB9909988}"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74" name="PlaceHolder 2"/>
          <p:cNvSpPr>
            <a:spLocks noGrp="1"/>
          </p:cNvSpPr>
          <p:nvPr>
            <p:ph type="sldImg"/>
          </p:nvPr>
        </p:nvSpPr>
        <p:spPr>
          <a:xfrm>
            <a:off x="222120" y="316080"/>
            <a:ext cx="6575040" cy="4930560"/>
          </a:xfrm>
          <a:prstGeom prst="rect">
            <a:avLst/>
          </a:prstGeom>
          <a:ln w="0">
            <a:noFill/>
          </a:ln>
        </p:spPr>
      </p:sp>
      <p:sp>
        <p:nvSpPr>
          <p:cNvPr id="375"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sldNum" idx="7"/>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89161F34-655A-41DD-BCAC-DD2512F70ACC}"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77" name="PlaceHolder 2"/>
          <p:cNvSpPr>
            <a:spLocks noGrp="1"/>
          </p:cNvSpPr>
          <p:nvPr>
            <p:ph type="sldImg"/>
          </p:nvPr>
        </p:nvSpPr>
        <p:spPr>
          <a:xfrm>
            <a:off x="222120" y="316080"/>
            <a:ext cx="6575040" cy="4930560"/>
          </a:xfrm>
          <a:prstGeom prst="rect">
            <a:avLst/>
          </a:prstGeom>
          <a:ln w="0">
            <a:noFill/>
          </a:ln>
        </p:spPr>
      </p:sp>
      <p:sp>
        <p:nvSpPr>
          <p:cNvPr id="378"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Num" idx="8"/>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6C47B93D-925D-4A0B-A45A-1A9A622FF903}"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80" name="PlaceHolder 2"/>
          <p:cNvSpPr>
            <a:spLocks noGrp="1"/>
          </p:cNvSpPr>
          <p:nvPr>
            <p:ph type="sldImg"/>
          </p:nvPr>
        </p:nvSpPr>
        <p:spPr>
          <a:xfrm>
            <a:off x="222120" y="316080"/>
            <a:ext cx="6575040" cy="4930560"/>
          </a:xfrm>
          <a:prstGeom prst="rect">
            <a:avLst/>
          </a:prstGeom>
          <a:ln w="0">
            <a:noFill/>
          </a:ln>
        </p:spPr>
      </p:sp>
      <p:sp>
        <p:nvSpPr>
          <p:cNvPr id="381"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sldNum" idx="9"/>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C99B86A4-E3E4-4D7D-8299-92C675BE627A}"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83" name="PlaceHolder 2"/>
          <p:cNvSpPr>
            <a:spLocks noGrp="1"/>
          </p:cNvSpPr>
          <p:nvPr>
            <p:ph type="sldImg"/>
          </p:nvPr>
        </p:nvSpPr>
        <p:spPr>
          <a:xfrm>
            <a:off x="222120" y="316080"/>
            <a:ext cx="6575040" cy="4930560"/>
          </a:xfrm>
          <a:prstGeom prst="rect">
            <a:avLst/>
          </a:prstGeom>
          <a:ln w="0">
            <a:noFill/>
          </a:ln>
        </p:spPr>
      </p:sp>
      <p:sp>
        <p:nvSpPr>
          <p:cNvPr id="384"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sldNum" idx="10"/>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355C0BCF-1576-4C39-BFC3-8EA9B7EE9EA1}"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86" name="PlaceHolder 2"/>
          <p:cNvSpPr>
            <a:spLocks noGrp="1"/>
          </p:cNvSpPr>
          <p:nvPr>
            <p:ph type="sldImg"/>
          </p:nvPr>
        </p:nvSpPr>
        <p:spPr>
          <a:xfrm>
            <a:off x="222120" y="316080"/>
            <a:ext cx="6575040" cy="4930560"/>
          </a:xfrm>
          <a:prstGeom prst="rect">
            <a:avLst/>
          </a:prstGeom>
          <a:ln w="0">
            <a:noFill/>
          </a:ln>
        </p:spPr>
      </p:sp>
      <p:sp>
        <p:nvSpPr>
          <p:cNvPr id="387"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sldNum" idx="11"/>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F83FCF91-3084-4A9B-8493-B4FCF71B4140}"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89" name="PlaceHolder 2"/>
          <p:cNvSpPr>
            <a:spLocks noGrp="1"/>
          </p:cNvSpPr>
          <p:nvPr>
            <p:ph type="sldImg"/>
          </p:nvPr>
        </p:nvSpPr>
        <p:spPr>
          <a:xfrm>
            <a:off x="222120" y="316080"/>
            <a:ext cx="6575040" cy="4930560"/>
          </a:xfrm>
          <a:prstGeom prst="rect">
            <a:avLst/>
          </a:prstGeom>
          <a:ln w="0">
            <a:noFill/>
          </a:ln>
        </p:spPr>
      </p:sp>
      <p:sp>
        <p:nvSpPr>
          <p:cNvPr id="390"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sldNum" idx="12"/>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0966D03B-AC06-403A-B641-848D31BC2A51}"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92" name="PlaceHolder 2"/>
          <p:cNvSpPr>
            <a:spLocks noGrp="1"/>
          </p:cNvSpPr>
          <p:nvPr>
            <p:ph type="sldImg"/>
          </p:nvPr>
        </p:nvSpPr>
        <p:spPr>
          <a:xfrm>
            <a:off x="222120" y="316080"/>
            <a:ext cx="6575040" cy="4930560"/>
          </a:xfrm>
          <a:prstGeom prst="rect">
            <a:avLst/>
          </a:prstGeom>
          <a:ln w="0">
            <a:noFill/>
          </a:ln>
        </p:spPr>
      </p:sp>
      <p:sp>
        <p:nvSpPr>
          <p:cNvPr id="393"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Num" idx="13"/>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6269457D-A953-4E18-BF13-CA0DE73A5071}"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95" name="PlaceHolder 2"/>
          <p:cNvSpPr>
            <a:spLocks noGrp="1"/>
          </p:cNvSpPr>
          <p:nvPr>
            <p:ph type="sldImg"/>
          </p:nvPr>
        </p:nvSpPr>
        <p:spPr>
          <a:xfrm>
            <a:off x="222120" y="316080"/>
            <a:ext cx="6575040" cy="4930560"/>
          </a:xfrm>
          <a:prstGeom prst="rect">
            <a:avLst/>
          </a:prstGeom>
          <a:ln w="0">
            <a:noFill/>
          </a:ln>
        </p:spPr>
      </p:sp>
      <p:sp>
        <p:nvSpPr>
          <p:cNvPr id="396"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Num" idx="14"/>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3103901F-B01E-4ABE-958D-57BC98C85168}"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98" name="PlaceHolder 2"/>
          <p:cNvSpPr>
            <a:spLocks noGrp="1"/>
          </p:cNvSpPr>
          <p:nvPr>
            <p:ph type="sldImg"/>
          </p:nvPr>
        </p:nvSpPr>
        <p:spPr>
          <a:xfrm>
            <a:off x="222120" y="316080"/>
            <a:ext cx="6575040" cy="4930560"/>
          </a:xfrm>
          <a:prstGeom prst="rect">
            <a:avLst/>
          </a:prstGeom>
          <a:ln w="0">
            <a:noFill/>
          </a:ln>
        </p:spPr>
      </p:sp>
      <p:sp>
        <p:nvSpPr>
          <p:cNvPr id="399"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sldNum" idx="15"/>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FC601A79-6255-4BD1-B018-896EB7B4E96A}"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01" name="PlaceHolder 2"/>
          <p:cNvSpPr>
            <a:spLocks noGrp="1"/>
          </p:cNvSpPr>
          <p:nvPr>
            <p:ph type="sldImg"/>
          </p:nvPr>
        </p:nvSpPr>
        <p:spPr>
          <a:xfrm>
            <a:off x="222120" y="316080"/>
            <a:ext cx="6575040" cy="4930560"/>
          </a:xfrm>
          <a:prstGeom prst="rect">
            <a:avLst/>
          </a:prstGeom>
          <a:ln w="0">
            <a:noFill/>
          </a:ln>
        </p:spPr>
      </p:sp>
      <p:sp>
        <p:nvSpPr>
          <p:cNvPr id="402"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sldNum" idx="16"/>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D0822574-E1D3-4658-BA6A-D7EC6203D4A7}"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04" name="PlaceHolder 2"/>
          <p:cNvSpPr>
            <a:spLocks noGrp="1"/>
          </p:cNvSpPr>
          <p:nvPr>
            <p:ph type="sldImg"/>
          </p:nvPr>
        </p:nvSpPr>
        <p:spPr>
          <a:xfrm>
            <a:off x="222120" y="316080"/>
            <a:ext cx="6575040" cy="4930560"/>
          </a:xfrm>
          <a:prstGeom prst="rect">
            <a:avLst/>
          </a:prstGeom>
          <a:ln w="0">
            <a:noFill/>
          </a:ln>
        </p:spPr>
      </p:sp>
      <p:sp>
        <p:nvSpPr>
          <p:cNvPr id="405"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sldNum" idx="17"/>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CAD1E76F-10C5-4830-97E7-C1360C886196}"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07" name="PlaceHolder 2"/>
          <p:cNvSpPr>
            <a:spLocks noGrp="1"/>
          </p:cNvSpPr>
          <p:nvPr>
            <p:ph type="sldImg"/>
          </p:nvPr>
        </p:nvSpPr>
        <p:spPr>
          <a:xfrm>
            <a:off x="222120" y="316080"/>
            <a:ext cx="6575040" cy="4930560"/>
          </a:xfrm>
          <a:prstGeom prst="rect">
            <a:avLst/>
          </a:prstGeom>
          <a:ln w="0">
            <a:noFill/>
          </a:ln>
        </p:spPr>
      </p:sp>
      <p:sp>
        <p:nvSpPr>
          <p:cNvPr id="408"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sldNum" idx="18"/>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D6695A60-1ADC-4AFB-BC3B-015370B24CE7}"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10" name="PlaceHolder 2"/>
          <p:cNvSpPr>
            <a:spLocks noGrp="1"/>
          </p:cNvSpPr>
          <p:nvPr>
            <p:ph type="sldImg"/>
          </p:nvPr>
        </p:nvSpPr>
        <p:spPr>
          <a:xfrm>
            <a:off x="222120" y="316080"/>
            <a:ext cx="6575040" cy="4930560"/>
          </a:xfrm>
          <a:prstGeom prst="rect">
            <a:avLst/>
          </a:prstGeom>
          <a:ln w="0">
            <a:noFill/>
          </a:ln>
        </p:spPr>
      </p:sp>
      <p:sp>
        <p:nvSpPr>
          <p:cNvPr id="411"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sldNum" idx="19"/>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470A0E08-2E75-44D3-8A65-3A6794CAFF8C}"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13" name="PlaceHolder 2"/>
          <p:cNvSpPr>
            <a:spLocks noGrp="1"/>
          </p:cNvSpPr>
          <p:nvPr>
            <p:ph type="sldImg"/>
          </p:nvPr>
        </p:nvSpPr>
        <p:spPr>
          <a:xfrm>
            <a:off x="222120" y="316080"/>
            <a:ext cx="6575040" cy="4930560"/>
          </a:xfrm>
          <a:prstGeom prst="rect">
            <a:avLst/>
          </a:prstGeom>
          <a:ln w="0">
            <a:noFill/>
          </a:ln>
        </p:spPr>
      </p:sp>
      <p:sp>
        <p:nvSpPr>
          <p:cNvPr id="414"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Num" idx="20"/>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E70763B9-6175-4A80-B12D-BEF0692E1AD6}"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16" name="PlaceHolder 2"/>
          <p:cNvSpPr>
            <a:spLocks noGrp="1"/>
          </p:cNvSpPr>
          <p:nvPr>
            <p:ph type="sldImg"/>
          </p:nvPr>
        </p:nvSpPr>
        <p:spPr>
          <a:xfrm>
            <a:off x="222120" y="316080"/>
            <a:ext cx="6575040" cy="4930560"/>
          </a:xfrm>
          <a:prstGeom prst="rect">
            <a:avLst/>
          </a:prstGeom>
          <a:ln w="0">
            <a:noFill/>
          </a:ln>
        </p:spPr>
      </p:sp>
      <p:sp>
        <p:nvSpPr>
          <p:cNvPr id="417"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Num" idx="21"/>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605CFB85-5951-4B4B-B7F1-02F7B347B69A}"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19" name="PlaceHolder 2"/>
          <p:cNvSpPr>
            <a:spLocks noGrp="1"/>
          </p:cNvSpPr>
          <p:nvPr>
            <p:ph type="sldImg"/>
          </p:nvPr>
        </p:nvSpPr>
        <p:spPr>
          <a:xfrm>
            <a:off x="222120" y="316080"/>
            <a:ext cx="6575040" cy="4930560"/>
          </a:xfrm>
          <a:prstGeom prst="rect">
            <a:avLst/>
          </a:prstGeom>
          <a:ln w="0">
            <a:noFill/>
          </a:ln>
        </p:spPr>
      </p:sp>
      <p:sp>
        <p:nvSpPr>
          <p:cNvPr id="420"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sldNum" idx="22"/>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0F0276F8-AB56-4D0E-B1FF-0BF0E09E8B2A}"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22" name="PlaceHolder 2"/>
          <p:cNvSpPr>
            <a:spLocks noGrp="1"/>
          </p:cNvSpPr>
          <p:nvPr>
            <p:ph type="sldImg"/>
          </p:nvPr>
        </p:nvSpPr>
        <p:spPr>
          <a:xfrm>
            <a:off x="222120" y="316080"/>
            <a:ext cx="6575040" cy="4930560"/>
          </a:xfrm>
          <a:prstGeom prst="rect">
            <a:avLst/>
          </a:prstGeom>
          <a:ln w="0">
            <a:noFill/>
          </a:ln>
        </p:spPr>
      </p:sp>
      <p:sp>
        <p:nvSpPr>
          <p:cNvPr id="423"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sldNum" idx="23"/>
          </p:nvPr>
        </p:nvSpPr>
        <p:spPr>
          <a:xfrm>
            <a:off x="4022640" y="9721800"/>
            <a:ext cx="3076200" cy="512280"/>
          </a:xfrm>
          <a:prstGeom prst="rect">
            <a:avLst/>
          </a:prstGeom>
          <a:noFill/>
          <a:ln w="9360">
            <a:noFill/>
          </a:ln>
        </p:spPr>
        <p:txBody>
          <a:bodyPr numCol="1" spcCol="0" lIns="96120" rIns="96120" tIns="47880" bIns="47880" anchor="b">
            <a:noAutofit/>
          </a:bodyPr>
          <a:lstStyle>
            <a:lvl1pPr indent="0" algn="r" defTabSz="961920">
              <a:lnSpc>
                <a:spcPct val="100000"/>
              </a:lnSpc>
              <a:buNone/>
              <a:defRPr b="0" lang="de-DE" sz="1300" spc="-1" strike="noStrike">
                <a:solidFill>
                  <a:schemeClr val="dk1"/>
                </a:solidFill>
                <a:latin typeface="Times New Roman"/>
              </a:defRPr>
            </a:lvl1pPr>
          </a:lstStyle>
          <a:p>
            <a:pPr indent="0" algn="r" defTabSz="961920">
              <a:lnSpc>
                <a:spcPct val="100000"/>
              </a:lnSpc>
              <a:buNone/>
            </a:pPr>
            <a:fld id="{A4D1D64F-8B3B-42EB-851F-C2CFD822675A}"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25" name="PlaceHolder 2"/>
          <p:cNvSpPr>
            <a:spLocks noGrp="1"/>
          </p:cNvSpPr>
          <p:nvPr>
            <p:ph type="sldImg"/>
          </p:nvPr>
        </p:nvSpPr>
        <p:spPr>
          <a:xfrm>
            <a:off x="222120" y="316080"/>
            <a:ext cx="6575040" cy="4930560"/>
          </a:xfrm>
          <a:prstGeom prst="rect">
            <a:avLst/>
          </a:prstGeom>
          <a:ln w="0">
            <a:noFill/>
          </a:ln>
        </p:spPr>
      </p:sp>
      <p:sp>
        <p:nvSpPr>
          <p:cNvPr id="426" name="PlaceHolder 3"/>
          <p:cNvSpPr>
            <a:spLocks noGrp="1"/>
          </p:cNvSpPr>
          <p:nvPr>
            <p:ph type="body"/>
          </p:nvPr>
        </p:nvSpPr>
        <p:spPr>
          <a:xfrm>
            <a:off x="407880" y="5565600"/>
            <a:ext cx="5962320" cy="390168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folie">
    <p:spTree>
      <p:nvGrpSpPr>
        <p:cNvPr id="1" name=""/>
        <p:cNvGrpSpPr/>
        <p:nvPr/>
      </p:nvGrpSpPr>
      <p:grpSpPr>
        <a:xfrm>
          <a:off x="0" y="0"/>
          <a:ext cx="0" cy="0"/>
          <a:chOff x="0" y="0"/>
          <a:chExt cx="0" cy="0"/>
        </a:xfrm>
      </p:grpSpPr>
      <p:sp>
        <p:nvSpPr>
          <p:cNvPr id="4" name="PlaceHolder 1"/>
          <p:cNvSpPr>
            <a:spLocks noGrp="1"/>
          </p:cNvSpPr>
          <p:nvPr>
            <p:ph type="title"/>
          </p:nvPr>
        </p:nvSpPr>
        <p:spPr>
          <a:xfrm>
            <a:off x="1908000" y="380880"/>
            <a:ext cx="6767280" cy="960120"/>
          </a:xfrm>
          <a:prstGeom prst="rect">
            <a:avLst/>
          </a:prstGeom>
          <a:noFill/>
          <a:ln w="0">
            <a:noFill/>
          </a:ln>
        </p:spPr>
        <p:txBody>
          <a:bodyPr lIns="0" rIns="0" tIns="0" bIns="0" anchor="ctr">
            <a:noAutofit/>
          </a:bodyPr>
          <a:p>
            <a:pPr indent="0">
              <a:buNone/>
            </a:pPr>
            <a:endParaRPr b="0" lang="en-US" sz="2400" spc="-1" strike="noStrike">
              <a:solidFill>
                <a:schemeClr val="dk1"/>
              </a:solidFill>
              <a:latin typeface="Book Antiqua"/>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Nur Titel">
    <p:spTree>
      <p:nvGrpSpPr>
        <p:cNvPr id="1" name=""/>
        <p:cNvGrpSpPr/>
        <p:nvPr/>
      </p:nvGrpSpPr>
      <p:grpSpPr>
        <a:xfrm>
          <a:off x="0" y="0"/>
          <a:ext cx="0" cy="0"/>
          <a:chOff x="0" y="0"/>
          <a:chExt cx="0" cy="0"/>
        </a:xfrm>
      </p:grpSpPr>
      <p:sp>
        <p:nvSpPr>
          <p:cNvPr id="57" name="PlaceHolder 1"/>
          <p:cNvSpPr>
            <a:spLocks noGrp="1"/>
          </p:cNvSpPr>
          <p:nvPr>
            <p:ph type="title"/>
          </p:nvPr>
        </p:nvSpPr>
        <p:spPr>
          <a:xfrm>
            <a:off x="1908000" y="380880"/>
            <a:ext cx="6767280" cy="960120"/>
          </a:xfrm>
          <a:prstGeom prst="rect">
            <a:avLst/>
          </a:prstGeom>
          <a:noFill/>
          <a:ln w="0">
            <a:noFill/>
          </a:ln>
        </p:spPr>
        <p:txBody>
          <a:bodyPr lIns="0" rIns="0" tIns="0" bIns="0" anchor="ctr">
            <a:noAutofit/>
          </a:bodyPr>
          <a:p>
            <a:pPr indent="0">
              <a:buNone/>
            </a:pPr>
            <a:endParaRPr b="0" lang="en-US" sz="2400" spc="-1" strike="noStrike">
              <a:solidFill>
                <a:schemeClr val="dk1"/>
              </a:solidFill>
              <a:latin typeface="Book Antiqu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spTree>
      <p:nvGrpSpPr>
        <p:cNvPr id="1" name=""/>
        <p:cNvGrpSpPr/>
        <p:nvPr/>
      </p:nvGrpSpPr>
      <p:grpSpPr>
        <a:xfrm>
          <a:off x="0" y="0"/>
          <a:ext cx="0" cy="0"/>
          <a:chOff x="0" y="0"/>
          <a:chExt cx="0" cy="0"/>
        </a:xfrm>
      </p:grpSpPr>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spTree>
      <p:nvGrpSpPr>
        <p:cNvPr id="1" name=""/>
        <p:cNvGrpSpPr/>
        <p:nvPr/>
      </p:nvGrpSpPr>
      <p:grpSpPr>
        <a:xfrm>
          <a:off x="0" y="0"/>
          <a:ext cx="0" cy="0"/>
          <a:chOff x="0" y="0"/>
          <a:chExt cx="0" cy="0"/>
        </a:xfrm>
      </p:grpSpPr>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el und vertikaler Text">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kaler Titel und Text">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bl" preserve="1">
  <p:cSld name="Titel und Tabelle">
    <p:spTree>
      <p:nvGrpSpPr>
        <p:cNvPr id="1" name=""/>
        <p:cNvGrpSpPr/>
        <p:nvPr/>
      </p:nvGrpSpPr>
      <p:grpSpPr>
        <a:xfrm>
          <a:off x="0" y="0"/>
          <a:ext cx="0" cy="0"/>
          <a:chOff x="0" y="0"/>
          <a:chExt cx="0" cy="0"/>
        </a:xfrm>
      </p:grpSpPr>
      <p:sp>
        <p:nvSpPr>
          <p:cNvPr id="18" name="PlaceHolder 1"/>
          <p:cNvSpPr>
            <a:spLocks noGrp="1"/>
          </p:cNvSpPr>
          <p:nvPr>
            <p:ph type="title"/>
          </p:nvPr>
        </p:nvSpPr>
        <p:spPr>
          <a:xfrm>
            <a:off x="1908000" y="380880"/>
            <a:ext cx="6767280" cy="960120"/>
          </a:xfrm>
          <a:prstGeom prst="rect">
            <a:avLst/>
          </a:prstGeom>
          <a:noFill/>
          <a:ln w="0">
            <a:noFill/>
          </a:ln>
        </p:spPr>
        <p:txBody>
          <a:bodyPr lIns="0" rIns="0" tIns="0" bIns="0" anchor="ctr">
            <a:noAutofit/>
          </a:bodyPr>
          <a:p>
            <a:pPr indent="0">
              <a:buNone/>
            </a:pPr>
            <a:endParaRPr b="0" lang="en-US" sz="2400" spc="-1" strike="noStrike">
              <a:solidFill>
                <a:schemeClr val="dk1"/>
              </a:solidFill>
              <a:latin typeface="Book Antiqua"/>
            </a:endParaRPr>
          </a:p>
        </p:txBody>
      </p:sp>
      <p:sp>
        <p:nvSpPr>
          <p:cNvPr id="1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1"/>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Obj" preserve="1">
  <p:cSld name="Titel, Text und Inhalt">
    <p:spTree>
      <p:nvGrpSpPr>
        <p:cNvPr id="1" name=""/>
        <p:cNvGrpSpPr/>
        <p:nvPr/>
      </p:nvGrpSpPr>
      <p:grpSpPr>
        <a:xfrm>
          <a:off x="0" y="0"/>
          <a:ext cx="0" cy="0"/>
          <a:chOff x="0" y="0"/>
          <a:chExt cx="0" cy="0"/>
        </a:xfrm>
      </p:grpSpPr>
      <p:sp>
        <p:nvSpPr>
          <p:cNvPr id="25" name="PlaceHolder 1"/>
          <p:cNvSpPr>
            <a:spLocks noGrp="1"/>
          </p:cNvSpPr>
          <p:nvPr>
            <p:ph type="title"/>
          </p:nvPr>
        </p:nvSpPr>
        <p:spPr>
          <a:xfrm>
            <a:off x="1908000" y="380880"/>
            <a:ext cx="6767280" cy="960120"/>
          </a:xfrm>
          <a:prstGeom prst="rect">
            <a:avLst/>
          </a:prstGeom>
          <a:noFill/>
          <a:ln w="0">
            <a:noFill/>
          </a:ln>
        </p:spPr>
        <p:txBody>
          <a:bodyPr lIns="0" rIns="0" tIns="0" bIns="0" anchor="ctr">
            <a:noAutofit/>
          </a:bodyPr>
          <a:p>
            <a:pPr indent="0">
              <a:buNone/>
            </a:pPr>
            <a:endParaRPr b="0" lang="en-US" sz="2400" spc="-1" strike="noStrike">
              <a:solidFill>
                <a:schemeClr val="dk1"/>
              </a:solidFill>
              <a:latin typeface="Book Antiqua"/>
            </a:endParaRPr>
          </a:p>
        </p:txBody>
      </p:sp>
      <p:sp>
        <p:nvSpPr>
          <p:cNvPr id="2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1"/>
              </a:solidFill>
              <a:latin typeface="Times New Roman"/>
            </a:endParaRPr>
          </a:p>
        </p:txBody>
      </p:sp>
      <p:sp>
        <p:nvSpPr>
          <p:cNvPr id="27" name="PlaceHolder 3"/>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1"/>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
    <p:spTree>
      <p:nvGrpSpPr>
        <p:cNvPr id="1" name=""/>
        <p:cNvGrpSpPr/>
        <p:nvPr/>
      </p:nvGrpSpPr>
      <p:grpSpPr>
        <a:xfrm>
          <a:off x="0" y="0"/>
          <a:ext cx="0" cy="0"/>
          <a:chOff x="0" y="0"/>
          <a:chExt cx="0" cy="0"/>
        </a:xfrm>
      </p:grpSpPr>
      <p:sp>
        <p:nvSpPr>
          <p:cNvPr id="32" name="PlaceHolder 1"/>
          <p:cNvSpPr>
            <a:spLocks noGrp="1"/>
          </p:cNvSpPr>
          <p:nvPr>
            <p:ph type="title"/>
          </p:nvPr>
        </p:nvSpPr>
        <p:spPr>
          <a:xfrm>
            <a:off x="1908000" y="380880"/>
            <a:ext cx="6767280" cy="960120"/>
          </a:xfrm>
          <a:prstGeom prst="rect">
            <a:avLst/>
          </a:prstGeom>
          <a:noFill/>
          <a:ln w="0">
            <a:noFill/>
          </a:ln>
        </p:spPr>
        <p:txBody>
          <a:bodyPr lIns="0" rIns="0" tIns="0" bIns="0" anchor="ctr">
            <a:noAutofit/>
          </a:bodyPr>
          <a:p>
            <a:pPr indent="0">
              <a:buNone/>
            </a:pPr>
            <a:endParaRPr b="0" lang="en-US" sz="2400" spc="-1" strike="noStrike">
              <a:solidFill>
                <a:schemeClr val="dk1"/>
              </a:solidFill>
              <a:latin typeface="Book Antiqua"/>
            </a:endParaRPr>
          </a:p>
        </p:txBody>
      </p:sp>
      <p:sp>
        <p:nvSpPr>
          <p:cNvPr id="3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1"/>
              </a:solidFill>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Abschnittsüberschrift">
    <p:spTree>
      <p:nvGrpSpPr>
        <p:cNvPr id="1" name=""/>
        <p:cNvGrpSpPr/>
        <p:nvPr/>
      </p:nvGrpSpPr>
      <p:grpSpPr>
        <a:xfrm>
          <a:off x="0" y="0"/>
          <a:ext cx="0" cy="0"/>
          <a:chOff x="0" y="0"/>
          <a:chExt cx="0" cy="0"/>
        </a:xfrm>
      </p:grpSpPr>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Zwei Inhalte">
    <p:spTree>
      <p:nvGrpSpPr>
        <p:cNvPr id="1" name=""/>
        <p:cNvGrpSpPr/>
        <p:nvPr/>
      </p:nvGrpSpPr>
      <p:grpSpPr>
        <a:xfrm>
          <a:off x="0" y="0"/>
          <a:ext cx="0" cy="0"/>
          <a:chOff x="0" y="0"/>
          <a:chExt cx="0" cy="0"/>
        </a:xfrm>
      </p:grpSpPr>
      <p:sp>
        <p:nvSpPr>
          <p:cNvPr id="43" name="PlaceHolder 1"/>
          <p:cNvSpPr>
            <a:spLocks noGrp="1"/>
          </p:cNvSpPr>
          <p:nvPr>
            <p:ph type="title"/>
          </p:nvPr>
        </p:nvSpPr>
        <p:spPr>
          <a:xfrm>
            <a:off x="1908000" y="380880"/>
            <a:ext cx="6767280" cy="960120"/>
          </a:xfrm>
          <a:prstGeom prst="rect">
            <a:avLst/>
          </a:prstGeom>
          <a:noFill/>
          <a:ln w="0">
            <a:noFill/>
          </a:ln>
        </p:spPr>
        <p:txBody>
          <a:bodyPr lIns="0" rIns="0" tIns="0" bIns="0" anchor="ctr">
            <a:noAutofit/>
          </a:bodyPr>
          <a:p>
            <a:pPr indent="0">
              <a:buNone/>
            </a:pPr>
            <a:endParaRPr b="0" lang="en-US" sz="2400" spc="-1" strike="noStrike">
              <a:solidFill>
                <a:schemeClr val="dk1"/>
              </a:solidFill>
              <a:latin typeface="Book Antiqua"/>
            </a:endParaRPr>
          </a:p>
        </p:txBody>
      </p:sp>
      <p:sp>
        <p:nvSpPr>
          <p:cNvPr id="4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1"/>
              </a:solidFill>
              <a:latin typeface="Times New Roman"/>
            </a:endParaRPr>
          </a:p>
        </p:txBody>
      </p:sp>
      <p:sp>
        <p:nvSpPr>
          <p:cNvPr id="4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2400" spc="-1" strike="noStrike">
              <a:solidFill>
                <a:schemeClr val="dk1"/>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png"/><Relationship Id="rId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png"/><Relationship Id="rId3" Type="http://schemas.openxmlformats.org/officeDocument/2006/relationships/slideLayout" Target="../slideLayouts/slideLayout13.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6AF4626E-3480-4E0E-B3EC-2BB3A1B4C3ED}"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1" name="Picture 15" descr=""/>
          <p:cNvPicPr/>
          <p:nvPr/>
        </p:nvPicPr>
        <p:blipFill>
          <a:blip r:embed="rId2"/>
          <a:stretch/>
        </p:blipFill>
        <p:spPr>
          <a:xfrm>
            <a:off x="539640" y="606600"/>
            <a:ext cx="936360" cy="734760"/>
          </a:xfrm>
          <a:prstGeom prst="rect">
            <a:avLst/>
          </a:prstGeom>
          <a:ln w="0">
            <a:noFill/>
          </a:ln>
        </p:spPr>
      </p:pic>
      <p:sp>
        <p:nvSpPr>
          <p:cNvPr id="2" name="PlaceHolder 1"/>
          <p:cNvSpPr>
            <a:spLocks noGrp="1"/>
          </p:cNvSpPr>
          <p:nvPr>
            <p:ph type="title"/>
          </p:nvPr>
        </p:nvSpPr>
        <p:spPr>
          <a:xfrm>
            <a:off x="685800" y="2130480"/>
            <a:ext cx="7772040" cy="14695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400" spc="-1" strike="noStrike">
                <a:solidFill>
                  <a:schemeClr val="dk1"/>
                </a:solidFill>
                <a:latin typeface="Times New Roman"/>
              </a:rPr>
              <a:t>Click to edit the outline text format</a:t>
            </a:r>
            <a:endParaRPr b="0" lang="en-US" sz="2400" spc="-1" strike="noStrike">
              <a:solidFill>
                <a:schemeClr val="dk1"/>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chemeClr val="dk1"/>
                </a:solidFill>
                <a:latin typeface="Times New Roman"/>
              </a:rPr>
              <a:t>Second Outline Level</a:t>
            </a:r>
            <a:endParaRPr b="0" lang="en-US" sz="2400" spc="-1" strike="noStrike">
              <a:solidFill>
                <a:schemeClr val="dk1"/>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chemeClr val="dk1"/>
                </a:solidFill>
                <a:latin typeface="Times New Roman"/>
              </a:rPr>
              <a:t>Third Outline Level</a:t>
            </a:r>
            <a:endParaRPr b="0" lang="en-US" sz="2000" spc="-1" strike="noStrike">
              <a:solidFill>
                <a:schemeClr val="dk1"/>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chemeClr val="dk1"/>
                </a:solidFill>
                <a:latin typeface="Times New Roman"/>
              </a:rPr>
              <a:t>Fourth Outline Level</a:t>
            </a:r>
            <a:endParaRPr b="0" lang="en-US" sz="2000" spc="-1" strike="noStrike">
              <a:solidFill>
                <a:schemeClr val="dk1"/>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chemeClr val="dk1"/>
                </a:solidFill>
                <a:latin typeface="Times New Roman"/>
              </a:rPr>
              <a:t>Fifth Outline Level</a:t>
            </a:r>
            <a:endParaRPr b="0" lang="en-US" sz="2000" spc="-1" strike="noStrike">
              <a:solidFill>
                <a:schemeClr val="dk1"/>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chemeClr val="dk1"/>
                </a:solidFill>
                <a:latin typeface="Times New Roman"/>
              </a:rPr>
              <a:t>Sixth Outline Level</a:t>
            </a:r>
            <a:endParaRPr b="0" lang="en-US" sz="2000" spc="-1" strike="noStrike">
              <a:solidFill>
                <a:schemeClr val="dk1"/>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chemeClr val="dk1"/>
                </a:solidFill>
                <a:latin typeface="Times New Roman"/>
              </a:rPr>
              <a:t>Seventh Outline Level</a:t>
            </a:r>
            <a:endParaRPr b="0" lang="en-US" sz="20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3"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B9945426-D931-4AF0-802C-B7ABDEBBB122}"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54" name="Picture 15" descr=""/>
          <p:cNvPicPr/>
          <p:nvPr/>
        </p:nvPicPr>
        <p:blipFill>
          <a:blip r:embed="rId2"/>
          <a:stretch/>
        </p:blipFill>
        <p:spPr>
          <a:xfrm>
            <a:off x="539640" y="606600"/>
            <a:ext cx="936360" cy="734760"/>
          </a:xfrm>
          <a:prstGeom prst="rect">
            <a:avLst/>
          </a:prstGeom>
          <a:ln w="0">
            <a:noFill/>
          </a:ln>
        </p:spPr>
      </p:pic>
      <p:sp>
        <p:nvSpPr>
          <p:cNvPr id="55"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5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400" spc="-1" strike="noStrike">
                <a:solidFill>
                  <a:schemeClr val="dk1"/>
                </a:solidFill>
                <a:latin typeface="Times New Roman"/>
              </a:rPr>
              <a:t>Click to edit the outline text format</a:t>
            </a:r>
            <a:endParaRPr b="0" lang="en-US" sz="2400" spc="-1" strike="noStrike">
              <a:solidFill>
                <a:schemeClr val="dk1"/>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chemeClr val="dk1"/>
                </a:solidFill>
                <a:latin typeface="Times New Roman"/>
              </a:rPr>
              <a:t>Second Outline Level</a:t>
            </a:r>
            <a:endParaRPr b="0" lang="en-US" sz="2400" spc="-1" strike="noStrike">
              <a:solidFill>
                <a:schemeClr val="dk1"/>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chemeClr val="dk1"/>
                </a:solidFill>
                <a:latin typeface="Times New Roman"/>
              </a:rPr>
              <a:t>Third Outline Level</a:t>
            </a:r>
            <a:endParaRPr b="0" lang="en-US" sz="2000" spc="-1" strike="noStrike">
              <a:solidFill>
                <a:schemeClr val="dk1"/>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chemeClr val="dk1"/>
                </a:solidFill>
                <a:latin typeface="Times New Roman"/>
              </a:rPr>
              <a:t>Fourth Outline Level</a:t>
            </a:r>
            <a:endParaRPr b="0" lang="en-US" sz="2000" spc="-1" strike="noStrike">
              <a:solidFill>
                <a:schemeClr val="dk1"/>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chemeClr val="dk1"/>
                </a:solidFill>
                <a:latin typeface="Times New Roman"/>
              </a:rPr>
              <a:t>Fifth Outline Level</a:t>
            </a:r>
            <a:endParaRPr b="0" lang="en-US" sz="2000" spc="-1" strike="noStrike">
              <a:solidFill>
                <a:schemeClr val="dk1"/>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chemeClr val="dk1"/>
                </a:solidFill>
                <a:latin typeface="Times New Roman"/>
              </a:rPr>
              <a:t>Sixth Outline Level</a:t>
            </a:r>
            <a:endParaRPr b="0" lang="en-US" sz="2000" spc="-1" strike="noStrike">
              <a:solidFill>
                <a:schemeClr val="dk1"/>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chemeClr val="dk1"/>
                </a:solidFill>
                <a:latin typeface="Times New Roman"/>
              </a:rPr>
              <a:t>Seventh Outline Level</a:t>
            </a:r>
            <a:endParaRPr b="0" lang="en-US" sz="20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8"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FD066715-5C00-4A34-B5A4-9EAADA171969}"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59" name="Picture 15" descr=""/>
          <p:cNvPicPr/>
          <p:nvPr/>
        </p:nvPicPr>
        <p:blipFill>
          <a:blip r:embed="rId2"/>
          <a:stretch/>
        </p:blipFill>
        <p:spPr>
          <a:xfrm>
            <a:off x="539640" y="606600"/>
            <a:ext cx="936360" cy="7347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9"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0"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55ED1205-86C6-4077-8F1E-607CAFB7AB0C}"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61" name="Picture 15" descr=""/>
          <p:cNvPicPr/>
          <p:nvPr/>
        </p:nvPicPr>
        <p:blipFill>
          <a:blip r:embed="rId2"/>
          <a:stretch/>
        </p:blipFill>
        <p:spPr>
          <a:xfrm>
            <a:off x="539640" y="606600"/>
            <a:ext cx="936360" cy="734760"/>
          </a:xfrm>
          <a:prstGeom prst="rect">
            <a:avLst/>
          </a:prstGeom>
          <a:ln w="0">
            <a:noFill/>
          </a:ln>
        </p:spPr>
      </p:pic>
      <p:sp>
        <p:nvSpPr>
          <p:cNvPr id="62" name="PlaceHolder 1"/>
          <p:cNvSpPr>
            <a:spLocks noGrp="1"/>
          </p:cNvSpPr>
          <p:nvPr>
            <p:ph type="title"/>
          </p:nvPr>
        </p:nvSpPr>
        <p:spPr>
          <a:xfrm>
            <a:off x="457200" y="272880"/>
            <a:ext cx="3007800" cy="1161720"/>
          </a:xfrm>
          <a:prstGeom prst="rect">
            <a:avLst/>
          </a:prstGeom>
          <a:noFill/>
          <a:ln w="0">
            <a:noFill/>
          </a:ln>
        </p:spPr>
        <p:txBody>
          <a:bodyPr numCol="1" spcCol="0" lIns="92160" rIns="92160" tIns="46080" bIns="46080" anchor="b">
            <a:noAutofit/>
          </a:bodyPr>
          <a:p>
            <a:pPr indent="0">
              <a:lnSpc>
                <a:spcPct val="100000"/>
              </a:lnSpc>
              <a:buNone/>
            </a:pPr>
            <a:r>
              <a:rPr b="1" lang="de-DE" sz="2000" spc="-1" strike="noStrike">
                <a:solidFill>
                  <a:schemeClr val="dk2"/>
                </a:solidFill>
                <a:latin typeface="Arial"/>
              </a:rPr>
              <a:t>Titelmasterformat </a:t>
            </a:r>
            <a:r>
              <a:rPr b="1" lang="de-DE" sz="2000" spc="-1" strike="noStrike">
                <a:solidFill>
                  <a:schemeClr val="dk2"/>
                </a:solidFill>
                <a:latin typeface="Arial"/>
              </a:rPr>
              <a:t>durch Klicken </a:t>
            </a:r>
            <a:r>
              <a:rPr b="1" lang="de-DE" sz="2000" spc="-1" strike="noStrike">
                <a:solidFill>
                  <a:schemeClr val="dk2"/>
                </a:solidFill>
                <a:latin typeface="Arial"/>
              </a:rPr>
              <a:t>bearbeiten</a:t>
            </a:r>
            <a:endParaRPr b="0" lang="en-US" sz="2000" spc="-1" strike="noStrike">
              <a:solidFill>
                <a:schemeClr val="dk1"/>
              </a:solidFill>
              <a:latin typeface="Book Antiqua"/>
            </a:endParaRPr>
          </a:p>
        </p:txBody>
      </p:sp>
      <p:sp>
        <p:nvSpPr>
          <p:cNvPr id="63" name="PlaceHolder 2"/>
          <p:cNvSpPr>
            <a:spLocks noGrp="1"/>
          </p:cNvSpPr>
          <p:nvPr>
            <p:ph type="body"/>
          </p:nvPr>
        </p:nvSpPr>
        <p:spPr>
          <a:xfrm>
            <a:off x="3575160" y="272880"/>
            <a:ext cx="5111280" cy="5852880"/>
          </a:xfrm>
          <a:prstGeom prst="rect">
            <a:avLst/>
          </a:prstGeom>
          <a:noFill/>
          <a:ln w="0">
            <a:noFill/>
          </a:ln>
        </p:spPr>
        <p:txBody>
          <a:bodyPr numCol="1" spcCol="0" lIns="92160" rIns="92160" tIns="46080" bIns="46080" anchor="t">
            <a:noAutofit/>
          </a:bodyPr>
          <a:p>
            <a:pPr marL="343080" indent="-343080">
              <a:lnSpc>
                <a:spcPct val="100000"/>
              </a:lnSpc>
              <a:spcBef>
                <a:spcPts val="641"/>
              </a:spcBef>
              <a:buClr>
                <a:srgbClr val="cc3300"/>
              </a:buClr>
              <a:buFont typeface="Symbol" charset="2"/>
              <a:buChar char=""/>
            </a:pPr>
            <a:r>
              <a:rPr b="0" lang="de-DE" sz="3200" spc="-1" strike="noStrike">
                <a:solidFill>
                  <a:schemeClr val="dk1"/>
                </a:solidFill>
                <a:latin typeface="Times New Roman"/>
              </a:rPr>
              <a:t>Textmasterformate durch Klicken bearbeiten</a:t>
            </a:r>
            <a:endParaRPr b="0" lang="en-US" sz="3200" spc="-1" strike="noStrike">
              <a:solidFill>
                <a:schemeClr val="dk1"/>
              </a:solidFill>
              <a:latin typeface="Times New Roman"/>
            </a:endParaRPr>
          </a:p>
          <a:p>
            <a:pPr lvl="1" marL="743040" indent="-285840">
              <a:lnSpc>
                <a:spcPct val="100000"/>
              </a:lnSpc>
              <a:spcBef>
                <a:spcPts val="561"/>
              </a:spcBef>
              <a:buClr>
                <a:srgbClr val="cc3300"/>
              </a:buClr>
              <a:buFont typeface="Symbol" charset="2"/>
              <a:buChar char=""/>
            </a:pPr>
            <a:r>
              <a:rPr b="0" lang="de-DE" sz="2800" spc="-1" strike="noStrike">
                <a:solidFill>
                  <a:schemeClr val="dk1"/>
                </a:solidFill>
                <a:latin typeface="Times New Roman"/>
              </a:rPr>
              <a:t>Zweite Ebene</a:t>
            </a:r>
            <a:endParaRPr b="0" lang="en-US" sz="2800" spc="-1" strike="noStrike">
              <a:solidFill>
                <a:schemeClr val="dk1"/>
              </a:solidFill>
              <a:latin typeface="Times New Roman"/>
            </a:endParaRPr>
          </a:p>
          <a:p>
            <a:pPr lvl="2" marL="1143000" indent="-228600">
              <a:lnSpc>
                <a:spcPct val="100000"/>
              </a:lnSpc>
              <a:spcBef>
                <a:spcPts val="479"/>
              </a:spcBef>
              <a:buClr>
                <a:srgbClr val="cc3300"/>
              </a:buClr>
              <a:buFont typeface="Symbol" charset="2"/>
              <a:buChar char=""/>
            </a:pPr>
            <a:r>
              <a:rPr b="0" lang="de-DE" sz="2400" spc="-1" strike="noStrike">
                <a:solidFill>
                  <a:schemeClr val="dk1"/>
                </a:solidFill>
                <a:latin typeface="Times New Roman"/>
              </a:rPr>
              <a:t>Dritte Ebene</a:t>
            </a:r>
            <a:endParaRPr b="0" lang="en-US" sz="2400" spc="-1" strike="noStrike">
              <a:solidFill>
                <a:schemeClr val="dk1"/>
              </a:solidFill>
              <a:latin typeface="Times New Roman"/>
            </a:endParaRPr>
          </a:p>
          <a:p>
            <a:pPr lvl="3" marL="16002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Vierte Ebene</a:t>
            </a:r>
            <a:endParaRPr b="0" lang="en-US" sz="2000" spc="-1" strike="noStrike">
              <a:solidFill>
                <a:schemeClr val="dk1"/>
              </a:solidFill>
              <a:latin typeface="Times New Roman"/>
            </a:endParaRPr>
          </a:p>
          <a:p>
            <a:pPr lvl="4" marL="20574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Fünfte Ebene</a:t>
            </a:r>
            <a:endParaRPr b="0" lang="en-US" sz="2000" spc="-1" strike="noStrike">
              <a:solidFill>
                <a:schemeClr val="dk1"/>
              </a:solidFill>
              <a:latin typeface="Times New Roman"/>
            </a:endParaRPr>
          </a:p>
        </p:txBody>
      </p:sp>
      <p:sp>
        <p:nvSpPr>
          <p:cNvPr id="64" name="PlaceHolder 3"/>
          <p:cNvSpPr>
            <a:spLocks noGrp="1"/>
          </p:cNvSpPr>
          <p:nvPr>
            <p:ph type="body"/>
          </p:nvPr>
        </p:nvSpPr>
        <p:spPr>
          <a:xfrm>
            <a:off x="457200" y="1434960"/>
            <a:ext cx="3007800" cy="4690800"/>
          </a:xfrm>
          <a:prstGeom prst="rect">
            <a:avLst/>
          </a:prstGeom>
          <a:noFill/>
          <a:ln w="0">
            <a:noFill/>
          </a:ln>
        </p:spPr>
        <p:txBody>
          <a:bodyPr numCol="1" spcCol="0" lIns="92160" rIns="92160" tIns="46080" bIns="46080" anchor="t">
            <a:noAutofit/>
          </a:bodyPr>
          <a:p>
            <a:pPr indent="0">
              <a:lnSpc>
                <a:spcPct val="100000"/>
              </a:lnSpc>
              <a:spcBef>
                <a:spcPts val="281"/>
              </a:spcBef>
              <a:buNone/>
              <a:tabLst>
                <a:tab algn="l" pos="0"/>
              </a:tabLst>
            </a:pPr>
            <a:r>
              <a:rPr b="0" lang="de-DE" sz="1400" spc="-1" strike="noStrike">
                <a:solidFill>
                  <a:schemeClr val="dk1"/>
                </a:solidFill>
                <a:latin typeface="Times New Roman"/>
              </a:rPr>
              <a:t>Textmasterformate durch Klicken bearbeiten</a:t>
            </a:r>
            <a:endParaRPr b="0" lang="en-US" sz="14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5"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9F745756-05F3-48A6-85E7-D9C9ABFE781A}"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66" name="Picture 15" descr=""/>
          <p:cNvPicPr/>
          <p:nvPr/>
        </p:nvPicPr>
        <p:blipFill>
          <a:blip r:embed="rId2"/>
          <a:stretch/>
        </p:blipFill>
        <p:spPr>
          <a:xfrm>
            <a:off x="539640" y="606600"/>
            <a:ext cx="936360" cy="734760"/>
          </a:xfrm>
          <a:prstGeom prst="rect">
            <a:avLst/>
          </a:prstGeom>
          <a:ln w="0">
            <a:noFill/>
          </a:ln>
        </p:spPr>
      </p:pic>
      <p:sp>
        <p:nvSpPr>
          <p:cNvPr id="67" name="PlaceHolder 1"/>
          <p:cNvSpPr>
            <a:spLocks noGrp="1"/>
          </p:cNvSpPr>
          <p:nvPr>
            <p:ph type="title"/>
          </p:nvPr>
        </p:nvSpPr>
        <p:spPr>
          <a:xfrm>
            <a:off x="1792440" y="4800600"/>
            <a:ext cx="5486040" cy="566280"/>
          </a:xfrm>
          <a:prstGeom prst="rect">
            <a:avLst/>
          </a:prstGeom>
          <a:noFill/>
          <a:ln w="0">
            <a:noFill/>
          </a:ln>
        </p:spPr>
        <p:txBody>
          <a:bodyPr numCol="1" spcCol="0" lIns="92160" rIns="92160" tIns="46080" bIns="46080" anchor="b">
            <a:noAutofit/>
          </a:bodyPr>
          <a:p>
            <a:pPr indent="0">
              <a:lnSpc>
                <a:spcPct val="100000"/>
              </a:lnSpc>
              <a:buNone/>
            </a:pPr>
            <a:r>
              <a:rPr b="1" lang="de-DE" sz="2000" spc="-1" strike="noStrike">
                <a:solidFill>
                  <a:schemeClr val="dk2"/>
                </a:solidFill>
                <a:latin typeface="Arial"/>
              </a:rPr>
              <a:t>Titelmast</a:t>
            </a:r>
            <a:r>
              <a:rPr b="1" lang="de-DE" sz="2000" spc="-1" strike="noStrike">
                <a:solidFill>
                  <a:schemeClr val="dk2"/>
                </a:solidFill>
                <a:latin typeface="Arial"/>
              </a:rPr>
              <a:t>erformat </a:t>
            </a:r>
            <a:r>
              <a:rPr b="1" lang="de-DE" sz="2000" spc="-1" strike="noStrike">
                <a:solidFill>
                  <a:schemeClr val="dk2"/>
                </a:solidFill>
                <a:latin typeface="Arial"/>
              </a:rPr>
              <a:t>durch </a:t>
            </a:r>
            <a:r>
              <a:rPr b="1" lang="de-DE" sz="2000" spc="-1" strike="noStrike">
                <a:solidFill>
                  <a:schemeClr val="dk2"/>
                </a:solidFill>
                <a:latin typeface="Arial"/>
              </a:rPr>
              <a:t>Klicken </a:t>
            </a:r>
            <a:r>
              <a:rPr b="1" lang="de-DE" sz="2000" spc="-1" strike="noStrike">
                <a:solidFill>
                  <a:schemeClr val="dk2"/>
                </a:solidFill>
                <a:latin typeface="Arial"/>
              </a:rPr>
              <a:t>bearbeite</a:t>
            </a:r>
            <a:r>
              <a:rPr b="1" lang="de-DE" sz="2000" spc="-1" strike="noStrike">
                <a:solidFill>
                  <a:schemeClr val="dk2"/>
                </a:solidFill>
                <a:latin typeface="Arial"/>
              </a:rPr>
              <a:t>n</a:t>
            </a:r>
            <a:endParaRPr b="0" lang="en-US" sz="2000" spc="-1" strike="noStrike">
              <a:solidFill>
                <a:schemeClr val="dk1"/>
              </a:solidFill>
              <a:latin typeface="Book Antiqua"/>
            </a:endParaRPr>
          </a:p>
        </p:txBody>
      </p:sp>
      <p:sp>
        <p:nvSpPr>
          <p:cNvPr id="68" name="PlaceHolder 2"/>
          <p:cNvSpPr>
            <a:spLocks noGrp="1"/>
          </p:cNvSpPr>
          <p:nvPr>
            <p:ph type="body"/>
          </p:nvPr>
        </p:nvSpPr>
        <p:spPr>
          <a:xfrm>
            <a:off x="1792440" y="612720"/>
            <a:ext cx="54860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3200" spc="-1" strike="noStrike">
                <a:solidFill>
                  <a:schemeClr val="dk1"/>
                </a:solidFill>
                <a:latin typeface="Times New Roman"/>
              </a:rPr>
              <a:t>Click to edit the outline text format</a:t>
            </a:r>
            <a:endParaRPr b="0" lang="en-US" sz="3200" spc="-1" strike="noStrike">
              <a:solidFill>
                <a:schemeClr val="dk1"/>
              </a:solidFill>
              <a:latin typeface="Times New Roman"/>
            </a:endParaRPr>
          </a:p>
          <a:p>
            <a:pPr lvl="1" marL="864000" indent="-324000">
              <a:spcBef>
                <a:spcPts val="1134"/>
              </a:spcBef>
              <a:buClr>
                <a:srgbClr val="000000"/>
              </a:buClr>
              <a:buSzPct val="75000"/>
              <a:buFont typeface="Symbol" charset="2"/>
              <a:buChar char=""/>
            </a:pPr>
            <a:r>
              <a:rPr b="0" lang="en-US" sz="3200" spc="-1" strike="noStrike">
                <a:solidFill>
                  <a:schemeClr val="dk1"/>
                </a:solidFill>
                <a:latin typeface="Times New Roman"/>
              </a:rPr>
              <a:t>Second Outline Level</a:t>
            </a:r>
            <a:endParaRPr b="0" lang="en-US" sz="3200" spc="-1" strike="noStrike">
              <a:solidFill>
                <a:schemeClr val="dk1"/>
              </a:solidFill>
              <a:latin typeface="Times New Roman"/>
            </a:endParaRPr>
          </a:p>
          <a:p>
            <a:pPr lvl="2" marL="1296000" indent="-288000">
              <a:spcBef>
                <a:spcPts val="850"/>
              </a:spcBef>
              <a:buClr>
                <a:srgbClr val="000000"/>
              </a:buClr>
              <a:buSzPct val="45000"/>
              <a:buFont typeface="Wingdings" charset="2"/>
              <a:buChar char=""/>
            </a:pPr>
            <a:r>
              <a:rPr b="0" lang="en-US" sz="3200" spc="-1" strike="noStrike">
                <a:solidFill>
                  <a:schemeClr val="dk1"/>
                </a:solidFill>
                <a:latin typeface="Times New Roman"/>
              </a:rPr>
              <a:t>Third Outline Level</a:t>
            </a:r>
            <a:endParaRPr b="0" lang="en-US" sz="3200" spc="-1" strike="noStrike">
              <a:solidFill>
                <a:schemeClr val="dk1"/>
              </a:solidFill>
              <a:latin typeface="Times New Roman"/>
            </a:endParaRPr>
          </a:p>
          <a:p>
            <a:pPr lvl="3" marL="1728000" indent="-216000">
              <a:spcBef>
                <a:spcPts val="567"/>
              </a:spcBef>
              <a:buClr>
                <a:srgbClr val="000000"/>
              </a:buClr>
              <a:buSzPct val="75000"/>
              <a:buFont typeface="Symbol" charset="2"/>
              <a:buChar char=""/>
            </a:pPr>
            <a:r>
              <a:rPr b="0" lang="en-US" sz="3200" spc="-1" strike="noStrike">
                <a:solidFill>
                  <a:schemeClr val="dk1"/>
                </a:solidFill>
                <a:latin typeface="Times New Roman"/>
              </a:rPr>
              <a:t>Fourth Outline Level</a:t>
            </a:r>
            <a:endParaRPr b="0" lang="en-US" sz="3200" spc="-1" strike="noStrike">
              <a:solidFill>
                <a:schemeClr val="dk1"/>
              </a:solidFill>
              <a:latin typeface="Times New Roman"/>
            </a:endParaRPr>
          </a:p>
          <a:p>
            <a:pPr lvl="4" marL="2160000" indent="-216000">
              <a:spcBef>
                <a:spcPts val="283"/>
              </a:spcBef>
              <a:buClr>
                <a:srgbClr val="000000"/>
              </a:buClr>
              <a:buSzPct val="45000"/>
              <a:buFont typeface="Wingdings" charset="2"/>
              <a:buChar char=""/>
            </a:pPr>
            <a:r>
              <a:rPr b="0" lang="en-US" sz="3200" spc="-1" strike="noStrike">
                <a:solidFill>
                  <a:schemeClr val="dk1"/>
                </a:solidFill>
                <a:latin typeface="Times New Roman"/>
              </a:rPr>
              <a:t>Fifth Outline Level</a:t>
            </a:r>
            <a:endParaRPr b="0" lang="en-US" sz="3200" spc="-1" strike="noStrike">
              <a:solidFill>
                <a:schemeClr val="dk1"/>
              </a:solidFill>
              <a:latin typeface="Times New Roman"/>
            </a:endParaRPr>
          </a:p>
          <a:p>
            <a:pPr lvl="5" marL="2592000" indent="-216000">
              <a:spcBef>
                <a:spcPts val="283"/>
              </a:spcBef>
              <a:buClr>
                <a:srgbClr val="000000"/>
              </a:buClr>
              <a:buSzPct val="45000"/>
              <a:buFont typeface="Wingdings" charset="2"/>
              <a:buChar char=""/>
            </a:pPr>
            <a:r>
              <a:rPr b="0" lang="en-US" sz="3200" spc="-1" strike="noStrike">
                <a:solidFill>
                  <a:schemeClr val="dk1"/>
                </a:solidFill>
                <a:latin typeface="Times New Roman"/>
              </a:rPr>
              <a:t>Sixth Outline Level</a:t>
            </a:r>
            <a:endParaRPr b="0" lang="en-US" sz="3200" spc="-1" strike="noStrike">
              <a:solidFill>
                <a:schemeClr val="dk1"/>
              </a:solidFill>
              <a:latin typeface="Times New Roman"/>
            </a:endParaRPr>
          </a:p>
          <a:p>
            <a:pPr lvl="6" marL="3024000" indent="-216000">
              <a:spcBef>
                <a:spcPts val="283"/>
              </a:spcBef>
              <a:buClr>
                <a:srgbClr val="000000"/>
              </a:buClr>
              <a:buSzPct val="45000"/>
              <a:buFont typeface="Wingdings" charset="2"/>
              <a:buChar char=""/>
            </a:pPr>
            <a:r>
              <a:rPr b="0" lang="en-US" sz="3200" spc="-1" strike="noStrike">
                <a:solidFill>
                  <a:schemeClr val="dk1"/>
                </a:solidFill>
                <a:latin typeface="Times New Roman"/>
              </a:rPr>
              <a:t>Seventh Outline Level</a:t>
            </a:r>
            <a:endParaRPr b="0" lang="en-US" sz="3200" spc="-1" strike="noStrike">
              <a:solidFill>
                <a:schemeClr val="dk1"/>
              </a:solidFill>
              <a:latin typeface="Times New Roman"/>
            </a:endParaRPr>
          </a:p>
        </p:txBody>
      </p:sp>
      <p:sp>
        <p:nvSpPr>
          <p:cNvPr id="69" name="PlaceHolder 3"/>
          <p:cNvSpPr>
            <a:spLocks noGrp="1"/>
          </p:cNvSpPr>
          <p:nvPr>
            <p:ph type="body"/>
          </p:nvPr>
        </p:nvSpPr>
        <p:spPr>
          <a:xfrm>
            <a:off x="1792440" y="5367240"/>
            <a:ext cx="5486040" cy="804600"/>
          </a:xfrm>
          <a:prstGeom prst="rect">
            <a:avLst/>
          </a:prstGeom>
          <a:noFill/>
          <a:ln w="0">
            <a:noFill/>
          </a:ln>
        </p:spPr>
        <p:txBody>
          <a:bodyPr numCol="1" spcCol="0" lIns="92160" rIns="92160" tIns="46080" bIns="46080" anchor="t">
            <a:noAutofit/>
          </a:bodyPr>
          <a:p>
            <a:pPr indent="0">
              <a:lnSpc>
                <a:spcPct val="100000"/>
              </a:lnSpc>
              <a:spcBef>
                <a:spcPts val="281"/>
              </a:spcBef>
              <a:buNone/>
              <a:tabLst>
                <a:tab algn="l" pos="0"/>
              </a:tabLst>
            </a:pPr>
            <a:r>
              <a:rPr b="0" lang="de-DE" sz="1400" spc="-1" strike="noStrike">
                <a:solidFill>
                  <a:schemeClr val="dk1"/>
                </a:solidFill>
                <a:latin typeface="Times New Roman"/>
              </a:rPr>
              <a:t>Textmasterformate durch Klicken bearbeiten</a:t>
            </a:r>
            <a:endParaRPr b="0" lang="en-US" sz="14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33238701-7787-416B-9005-3F7B6B1FC8D7}"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7" name="Picture 15" descr=""/>
          <p:cNvPicPr/>
          <p:nvPr/>
        </p:nvPicPr>
        <p:blipFill>
          <a:blip r:embed="rId2"/>
          <a:stretch/>
        </p:blipFill>
        <p:spPr>
          <a:xfrm>
            <a:off x="539640" y="606600"/>
            <a:ext cx="936360" cy="734760"/>
          </a:xfrm>
          <a:prstGeom prst="rect">
            <a:avLst/>
          </a:prstGeom>
          <a:ln w="0">
            <a:noFill/>
          </a:ln>
        </p:spPr>
      </p:pic>
      <p:sp>
        <p:nvSpPr>
          <p:cNvPr id="8"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9" name="PlaceHolder 2"/>
          <p:cNvSpPr>
            <a:spLocks noGrp="1"/>
          </p:cNvSpPr>
          <p:nvPr>
            <p:ph type="body"/>
          </p:nvPr>
        </p:nvSpPr>
        <p:spPr>
          <a:xfrm>
            <a:off x="1908000" y="1981080"/>
            <a:ext cx="6911640" cy="4114440"/>
          </a:xfrm>
          <a:prstGeom prst="rect">
            <a:avLst/>
          </a:prstGeom>
          <a:noFill/>
          <a:ln w="0">
            <a:noFill/>
          </a:ln>
        </p:spPr>
        <p:txBody>
          <a:bodyPr numCol="1" spcCol="0" lIns="92160" rIns="92160" tIns="46080" bIns="46080" anchor="t" vert="eaVert">
            <a:noAutofit/>
          </a:bodyPr>
          <a:p>
            <a:pPr marL="343080" indent="-343080">
              <a:lnSpc>
                <a:spcPct val="100000"/>
              </a:lnSpc>
              <a:spcBef>
                <a:spcPts val="479"/>
              </a:spcBef>
              <a:buClr>
                <a:srgbClr val="cc3300"/>
              </a:buClr>
              <a:buFont typeface="Symbol" charset="2"/>
              <a:buChar char=""/>
            </a:pPr>
            <a:r>
              <a:rPr b="0" lang="de-DE" sz="2400" spc="-1" strike="noStrike">
                <a:solidFill>
                  <a:schemeClr val="dk1"/>
                </a:solidFill>
                <a:latin typeface="Times New Roman"/>
              </a:rPr>
              <a:t>Textmasterformate durch </a:t>
            </a:r>
            <a:r>
              <a:rPr b="0" lang="de-DE" sz="2400" spc="-1" strike="noStrike">
                <a:solidFill>
                  <a:schemeClr val="dk1"/>
                </a:solidFill>
                <a:latin typeface="Times New Roman"/>
              </a:rPr>
              <a:t>Klicken bearbeiten</a:t>
            </a:r>
            <a:endParaRPr b="0" lang="en-US" sz="2400" spc="-1" strike="noStrike">
              <a:solidFill>
                <a:schemeClr val="dk1"/>
              </a:solidFill>
              <a:latin typeface="Times New Roman"/>
            </a:endParaRPr>
          </a:p>
          <a:p>
            <a:pPr lvl="1" marL="743040" indent="-285840">
              <a:lnSpc>
                <a:spcPct val="100000"/>
              </a:lnSpc>
              <a:spcBef>
                <a:spcPts val="479"/>
              </a:spcBef>
              <a:buClr>
                <a:srgbClr val="cc3300"/>
              </a:buClr>
              <a:buFont typeface="Symbol" charset="2"/>
              <a:buChar char=""/>
            </a:pPr>
            <a:r>
              <a:rPr b="0" lang="de-DE" sz="2400" spc="-1" strike="noStrike">
                <a:solidFill>
                  <a:schemeClr val="dk1"/>
                </a:solidFill>
                <a:latin typeface="Times New Roman"/>
              </a:rPr>
              <a:t>Zweite Ebene</a:t>
            </a:r>
            <a:endParaRPr b="0" lang="en-US" sz="2400" spc="-1" strike="noStrike">
              <a:solidFill>
                <a:schemeClr val="dk1"/>
              </a:solidFill>
              <a:latin typeface="Times New Roman"/>
            </a:endParaRPr>
          </a:p>
          <a:p>
            <a:pPr lvl="2" marL="1143000" indent="-228600">
              <a:lnSpc>
                <a:spcPct val="100000"/>
              </a:lnSpc>
              <a:spcBef>
                <a:spcPts val="479"/>
              </a:spcBef>
              <a:buClr>
                <a:srgbClr val="cc3300"/>
              </a:buClr>
              <a:buFont typeface="Symbol" charset="2"/>
              <a:buChar char=""/>
            </a:pPr>
            <a:r>
              <a:rPr b="0" lang="de-DE" sz="2400" spc="-1" strike="noStrike">
                <a:solidFill>
                  <a:schemeClr val="dk1"/>
                </a:solidFill>
                <a:latin typeface="Times New Roman"/>
              </a:rPr>
              <a:t>Dritte Ebene</a:t>
            </a:r>
            <a:endParaRPr b="0" lang="en-US" sz="2400" spc="-1" strike="noStrike">
              <a:solidFill>
                <a:schemeClr val="dk1"/>
              </a:solidFill>
              <a:latin typeface="Times New Roman"/>
            </a:endParaRPr>
          </a:p>
          <a:p>
            <a:pPr lvl="3" marL="16002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Vierte Ebene</a:t>
            </a:r>
            <a:endParaRPr b="0" lang="en-US" sz="2000" spc="-1" strike="noStrike">
              <a:solidFill>
                <a:schemeClr val="dk1"/>
              </a:solidFill>
              <a:latin typeface="Times New Roman"/>
            </a:endParaRPr>
          </a:p>
          <a:p>
            <a:pPr lvl="4" marL="20574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Fünfte Ebene</a:t>
            </a:r>
            <a:endParaRPr b="0" lang="en-US" sz="20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0"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0D5D6F25-9E41-498C-86E1-4EDE9452DCBD}"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11" name="Picture 15" descr=""/>
          <p:cNvPicPr/>
          <p:nvPr/>
        </p:nvPicPr>
        <p:blipFill>
          <a:blip r:embed="rId2"/>
          <a:stretch/>
        </p:blipFill>
        <p:spPr>
          <a:xfrm>
            <a:off x="539640" y="606600"/>
            <a:ext cx="936360" cy="734760"/>
          </a:xfrm>
          <a:prstGeom prst="rect">
            <a:avLst/>
          </a:prstGeom>
          <a:ln w="0">
            <a:noFill/>
          </a:ln>
        </p:spPr>
      </p:pic>
      <p:sp>
        <p:nvSpPr>
          <p:cNvPr id="12" name="PlaceHolder 1"/>
          <p:cNvSpPr>
            <a:spLocks noGrp="1"/>
          </p:cNvSpPr>
          <p:nvPr>
            <p:ph type="title"/>
          </p:nvPr>
        </p:nvSpPr>
        <p:spPr>
          <a:xfrm>
            <a:off x="7093080" y="380880"/>
            <a:ext cx="1726920" cy="5714640"/>
          </a:xfrm>
          <a:prstGeom prst="rect">
            <a:avLst/>
          </a:prstGeom>
          <a:noFill/>
          <a:ln w="0">
            <a:noFill/>
          </a:ln>
        </p:spPr>
        <p:txBody>
          <a:bodyPr numCol="1" spcCol="0" lIns="92160" rIns="92160" tIns="46080" bIns="46080" anchor="b" vert="eaVert">
            <a:noAutofit/>
          </a:bodyPr>
          <a:p>
            <a:pPr indent="0" algn="r">
              <a:lnSpc>
                <a:spcPct val="100000"/>
              </a:lnSpc>
              <a:buNone/>
            </a:pPr>
            <a:r>
              <a:rPr b="0" lang="de-DE" sz="2800" spc="-1" strike="noStrike">
                <a:solidFill>
                  <a:schemeClr val="dk2"/>
                </a:solidFill>
                <a:latin typeface="Arial"/>
              </a:rPr>
              <a:t>T</a:t>
            </a:r>
            <a:r>
              <a:rPr b="0" lang="de-DE" sz="2800" spc="-1" strike="noStrike">
                <a:solidFill>
                  <a:schemeClr val="dk2"/>
                </a:solidFill>
                <a:latin typeface="Arial"/>
              </a:rPr>
              <a:t>it</a:t>
            </a:r>
            <a:r>
              <a:rPr b="0" lang="de-DE" sz="2800" spc="-1" strike="noStrike">
                <a:solidFill>
                  <a:schemeClr val="dk2"/>
                </a:solidFill>
                <a:latin typeface="Arial"/>
              </a:rPr>
              <a:t>e</a:t>
            </a:r>
            <a:r>
              <a:rPr b="0" lang="de-DE" sz="2800" spc="-1" strike="noStrike">
                <a:solidFill>
                  <a:schemeClr val="dk2"/>
                </a:solidFill>
                <a:latin typeface="Arial"/>
              </a:rPr>
              <a:t>l</a:t>
            </a:r>
            <a:r>
              <a:rPr b="0" lang="de-DE" sz="2800" spc="-1" strike="noStrike">
                <a:solidFill>
                  <a:schemeClr val="dk2"/>
                </a:solidFill>
                <a:latin typeface="Arial"/>
              </a:rPr>
              <a:t>m</a:t>
            </a:r>
            <a:r>
              <a:rPr b="0" lang="de-DE" sz="2800" spc="-1" strike="noStrike">
                <a:solidFill>
                  <a:schemeClr val="dk2"/>
                </a:solidFill>
                <a:latin typeface="Arial"/>
              </a:rPr>
              <a:t>a</a:t>
            </a:r>
            <a:r>
              <a:rPr b="0" lang="de-DE" sz="2800" spc="-1" strike="noStrike">
                <a:solidFill>
                  <a:schemeClr val="dk2"/>
                </a:solidFill>
                <a:latin typeface="Arial"/>
              </a:rPr>
              <a:t>s</a:t>
            </a:r>
            <a:r>
              <a:rPr b="0" lang="de-DE" sz="2800" spc="-1" strike="noStrike">
                <a:solidFill>
                  <a:schemeClr val="dk2"/>
                </a:solidFill>
                <a:latin typeface="Arial"/>
              </a:rPr>
              <a:t>t</a:t>
            </a:r>
            <a:r>
              <a:rPr b="0" lang="de-DE" sz="2800" spc="-1" strike="noStrike">
                <a:solidFill>
                  <a:schemeClr val="dk2"/>
                </a:solidFill>
                <a:latin typeface="Arial"/>
              </a:rPr>
              <a:t>e</a:t>
            </a:r>
            <a:r>
              <a:rPr b="0" lang="de-DE" sz="2800" spc="-1" strike="noStrike">
                <a:solidFill>
                  <a:schemeClr val="dk2"/>
                </a:solidFill>
                <a:latin typeface="Arial"/>
              </a:rPr>
              <a:t>rf</a:t>
            </a:r>
            <a:r>
              <a:rPr b="0" lang="de-DE" sz="2800" spc="-1" strike="noStrike">
                <a:solidFill>
                  <a:schemeClr val="dk2"/>
                </a:solidFill>
                <a:latin typeface="Arial"/>
              </a:rPr>
              <a:t>o</a:t>
            </a:r>
            <a:r>
              <a:rPr b="0" lang="de-DE" sz="2800" spc="-1" strike="noStrike">
                <a:solidFill>
                  <a:schemeClr val="dk2"/>
                </a:solidFill>
                <a:latin typeface="Arial"/>
              </a:rPr>
              <a:t>r</a:t>
            </a:r>
            <a:r>
              <a:rPr b="0" lang="de-DE" sz="2800" spc="-1" strike="noStrike">
                <a:solidFill>
                  <a:schemeClr val="dk2"/>
                </a:solidFill>
                <a:latin typeface="Arial"/>
              </a:rPr>
              <a:t>m</a:t>
            </a:r>
            <a:r>
              <a:rPr b="0" lang="de-DE" sz="2800" spc="-1" strike="noStrike">
                <a:solidFill>
                  <a:schemeClr val="dk2"/>
                </a:solidFill>
                <a:latin typeface="Arial"/>
              </a:rPr>
              <a:t>a</a:t>
            </a:r>
            <a:r>
              <a:rPr b="0" lang="de-DE" sz="2800" spc="-1" strike="noStrike">
                <a:solidFill>
                  <a:schemeClr val="dk2"/>
                </a:solidFill>
                <a:latin typeface="Arial"/>
              </a:rPr>
              <a:t>t </a:t>
            </a:r>
            <a:r>
              <a:rPr b="0" lang="de-DE" sz="2800" spc="-1" strike="noStrike">
                <a:solidFill>
                  <a:schemeClr val="dk2"/>
                </a:solidFill>
                <a:latin typeface="Arial"/>
              </a:rPr>
              <a:t>d</a:t>
            </a:r>
            <a:r>
              <a:rPr b="0" lang="de-DE" sz="2800" spc="-1" strike="noStrike">
                <a:solidFill>
                  <a:schemeClr val="dk2"/>
                </a:solidFill>
                <a:latin typeface="Arial"/>
              </a:rPr>
              <a:t>u</a:t>
            </a:r>
            <a:r>
              <a:rPr b="0" lang="de-DE" sz="2800" spc="-1" strike="noStrike">
                <a:solidFill>
                  <a:schemeClr val="dk2"/>
                </a:solidFill>
                <a:latin typeface="Arial"/>
              </a:rPr>
              <a:t>r</a:t>
            </a:r>
            <a:r>
              <a:rPr b="0" lang="de-DE" sz="2800" spc="-1" strike="noStrike">
                <a:solidFill>
                  <a:schemeClr val="dk2"/>
                </a:solidFill>
                <a:latin typeface="Arial"/>
              </a:rPr>
              <a:t>c</a:t>
            </a:r>
            <a:r>
              <a:rPr b="0" lang="de-DE" sz="2800" spc="-1" strike="noStrike">
                <a:solidFill>
                  <a:schemeClr val="dk2"/>
                </a:solidFill>
                <a:latin typeface="Arial"/>
              </a:rPr>
              <a:t>h </a:t>
            </a:r>
            <a:r>
              <a:rPr b="0" lang="de-DE" sz="2800" spc="-1" strike="noStrike">
                <a:solidFill>
                  <a:schemeClr val="dk2"/>
                </a:solidFill>
                <a:latin typeface="Arial"/>
              </a:rPr>
              <a:t>K</a:t>
            </a:r>
            <a:r>
              <a:rPr b="0" lang="de-DE" sz="2800" spc="-1" strike="noStrike">
                <a:solidFill>
                  <a:schemeClr val="dk2"/>
                </a:solidFill>
                <a:latin typeface="Arial"/>
              </a:rPr>
              <a:t>li</a:t>
            </a:r>
            <a:r>
              <a:rPr b="0" lang="de-DE" sz="2800" spc="-1" strike="noStrike">
                <a:solidFill>
                  <a:schemeClr val="dk2"/>
                </a:solidFill>
                <a:latin typeface="Arial"/>
              </a:rPr>
              <a:t>c</a:t>
            </a:r>
            <a:r>
              <a:rPr b="0" lang="de-DE" sz="2800" spc="-1" strike="noStrike">
                <a:solidFill>
                  <a:schemeClr val="dk2"/>
                </a:solidFill>
                <a:latin typeface="Arial"/>
              </a:rPr>
              <a:t>k</a:t>
            </a:r>
            <a:r>
              <a:rPr b="0" lang="de-DE" sz="2800" spc="-1" strike="noStrike">
                <a:solidFill>
                  <a:schemeClr val="dk2"/>
                </a:solidFill>
                <a:latin typeface="Arial"/>
              </a:rPr>
              <a:t>e</a:t>
            </a:r>
            <a:r>
              <a:rPr b="0" lang="de-DE" sz="2800" spc="-1" strike="noStrike">
                <a:solidFill>
                  <a:schemeClr val="dk2"/>
                </a:solidFill>
                <a:latin typeface="Arial"/>
              </a:rPr>
              <a:t>n </a:t>
            </a:r>
            <a:r>
              <a:rPr b="0" lang="de-DE" sz="2800" spc="-1" strike="noStrike">
                <a:solidFill>
                  <a:schemeClr val="dk2"/>
                </a:solidFill>
                <a:latin typeface="Arial"/>
              </a:rPr>
              <a:t>b</a:t>
            </a:r>
            <a:r>
              <a:rPr b="0" lang="de-DE" sz="2800" spc="-1" strike="noStrike">
                <a:solidFill>
                  <a:schemeClr val="dk2"/>
                </a:solidFill>
                <a:latin typeface="Arial"/>
              </a:rPr>
              <a:t>e</a:t>
            </a:r>
            <a:r>
              <a:rPr b="0" lang="de-DE" sz="2800" spc="-1" strike="noStrike">
                <a:solidFill>
                  <a:schemeClr val="dk2"/>
                </a:solidFill>
                <a:latin typeface="Arial"/>
              </a:rPr>
              <a:t>a</a:t>
            </a:r>
            <a:r>
              <a:rPr b="0" lang="de-DE" sz="2800" spc="-1" strike="noStrike">
                <a:solidFill>
                  <a:schemeClr val="dk2"/>
                </a:solidFill>
                <a:latin typeface="Arial"/>
              </a:rPr>
              <a:t>r</a:t>
            </a:r>
            <a:r>
              <a:rPr b="0" lang="de-DE" sz="2800" spc="-1" strike="noStrike">
                <a:solidFill>
                  <a:schemeClr val="dk2"/>
                </a:solidFill>
                <a:latin typeface="Arial"/>
              </a:rPr>
              <a:t>b</a:t>
            </a:r>
            <a:r>
              <a:rPr b="0" lang="de-DE" sz="2800" spc="-1" strike="noStrike">
                <a:solidFill>
                  <a:schemeClr val="dk2"/>
                </a:solidFill>
                <a:latin typeface="Arial"/>
              </a:rPr>
              <a:t>e</a:t>
            </a:r>
            <a:r>
              <a:rPr b="0" lang="de-DE" sz="2800" spc="-1" strike="noStrike">
                <a:solidFill>
                  <a:schemeClr val="dk2"/>
                </a:solidFill>
                <a:latin typeface="Arial"/>
              </a:rPr>
              <a:t>it</a:t>
            </a:r>
            <a:r>
              <a:rPr b="0" lang="de-DE" sz="2800" spc="-1" strike="noStrike">
                <a:solidFill>
                  <a:schemeClr val="dk2"/>
                </a:solidFill>
                <a:latin typeface="Arial"/>
              </a:rPr>
              <a:t>e</a:t>
            </a:r>
            <a:r>
              <a:rPr b="0" lang="de-DE" sz="2800" spc="-1" strike="noStrike">
                <a:solidFill>
                  <a:schemeClr val="dk2"/>
                </a:solidFill>
                <a:latin typeface="Arial"/>
              </a:rPr>
              <a:t>n</a:t>
            </a:r>
            <a:endParaRPr b="0" lang="en-US" sz="2800" spc="-1" strike="noStrike">
              <a:solidFill>
                <a:schemeClr val="dk1"/>
              </a:solidFill>
              <a:latin typeface="Book Antiqua"/>
            </a:endParaRPr>
          </a:p>
        </p:txBody>
      </p:sp>
      <p:sp>
        <p:nvSpPr>
          <p:cNvPr id="13" name="PlaceHolder 2"/>
          <p:cNvSpPr>
            <a:spLocks noGrp="1"/>
          </p:cNvSpPr>
          <p:nvPr>
            <p:ph type="body"/>
          </p:nvPr>
        </p:nvSpPr>
        <p:spPr>
          <a:xfrm>
            <a:off x="1908000" y="380880"/>
            <a:ext cx="5032080" cy="5714640"/>
          </a:xfrm>
          <a:prstGeom prst="rect">
            <a:avLst/>
          </a:prstGeom>
          <a:noFill/>
          <a:ln w="0">
            <a:noFill/>
          </a:ln>
        </p:spPr>
        <p:txBody>
          <a:bodyPr numCol="1" spcCol="0" lIns="92160" rIns="92160" tIns="46080" bIns="46080" anchor="t" vert="eaVert">
            <a:noAutofit/>
          </a:bodyPr>
          <a:p>
            <a:pPr marL="343080" indent="-343080">
              <a:lnSpc>
                <a:spcPct val="100000"/>
              </a:lnSpc>
              <a:spcBef>
                <a:spcPts val="479"/>
              </a:spcBef>
              <a:buClr>
                <a:srgbClr val="cc3300"/>
              </a:buClr>
              <a:buFont typeface="Symbol" charset="2"/>
              <a:buChar char=""/>
            </a:pPr>
            <a:r>
              <a:rPr b="0"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a:p>
            <a:pPr lvl="1" marL="743040" indent="-285840">
              <a:lnSpc>
                <a:spcPct val="100000"/>
              </a:lnSpc>
              <a:spcBef>
                <a:spcPts val="479"/>
              </a:spcBef>
              <a:buClr>
                <a:srgbClr val="cc3300"/>
              </a:buClr>
              <a:buFont typeface="Symbol" charset="2"/>
              <a:buChar char=""/>
            </a:pPr>
            <a:r>
              <a:rPr b="0" lang="de-DE" sz="2400" spc="-1" strike="noStrike">
                <a:solidFill>
                  <a:schemeClr val="dk1"/>
                </a:solidFill>
                <a:latin typeface="Times New Roman"/>
              </a:rPr>
              <a:t>Zweite Ebene</a:t>
            </a:r>
            <a:endParaRPr b="0" lang="en-US" sz="2400" spc="-1" strike="noStrike">
              <a:solidFill>
                <a:schemeClr val="dk1"/>
              </a:solidFill>
              <a:latin typeface="Times New Roman"/>
            </a:endParaRPr>
          </a:p>
          <a:p>
            <a:pPr lvl="2" marL="1143000" indent="-228600">
              <a:lnSpc>
                <a:spcPct val="100000"/>
              </a:lnSpc>
              <a:spcBef>
                <a:spcPts val="479"/>
              </a:spcBef>
              <a:buClr>
                <a:srgbClr val="cc3300"/>
              </a:buClr>
              <a:buFont typeface="Symbol" charset="2"/>
              <a:buChar char=""/>
            </a:pPr>
            <a:r>
              <a:rPr b="0" lang="de-DE" sz="2400" spc="-1" strike="noStrike">
                <a:solidFill>
                  <a:schemeClr val="dk1"/>
                </a:solidFill>
                <a:latin typeface="Times New Roman"/>
              </a:rPr>
              <a:t>Dritte Ebene</a:t>
            </a:r>
            <a:endParaRPr b="0" lang="en-US" sz="2400" spc="-1" strike="noStrike">
              <a:solidFill>
                <a:schemeClr val="dk1"/>
              </a:solidFill>
              <a:latin typeface="Times New Roman"/>
            </a:endParaRPr>
          </a:p>
          <a:p>
            <a:pPr lvl="3" marL="16002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Vierte Ebene</a:t>
            </a:r>
            <a:endParaRPr b="0" lang="en-US" sz="2000" spc="-1" strike="noStrike">
              <a:solidFill>
                <a:schemeClr val="dk1"/>
              </a:solidFill>
              <a:latin typeface="Times New Roman"/>
            </a:endParaRPr>
          </a:p>
          <a:p>
            <a:pPr lvl="4" marL="20574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Fünfte Ebene</a:t>
            </a:r>
            <a:endParaRPr b="0" lang="en-US" sz="20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4"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545DEBD1-2323-4F13-9AA2-BE4D4749B8FC}"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15" name="Picture 15" descr=""/>
          <p:cNvPicPr/>
          <p:nvPr/>
        </p:nvPicPr>
        <p:blipFill>
          <a:blip r:embed="rId2"/>
          <a:stretch/>
        </p:blipFill>
        <p:spPr>
          <a:xfrm>
            <a:off x="539640" y="606600"/>
            <a:ext cx="936360" cy="734760"/>
          </a:xfrm>
          <a:prstGeom prst="rect">
            <a:avLst/>
          </a:prstGeom>
          <a:ln w="0">
            <a:noFill/>
          </a:ln>
        </p:spPr>
      </p:pic>
      <p:sp>
        <p:nvSpPr>
          <p:cNvPr id="16"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17" name="PlaceHolder 2"/>
          <p:cNvSpPr>
            <a:spLocks noGrp="1"/>
          </p:cNvSpPr>
          <p:nvPr>
            <p:ph type="body"/>
          </p:nvPr>
        </p:nvSpPr>
        <p:spPr>
          <a:xfrm>
            <a:off x="1908000" y="1981080"/>
            <a:ext cx="69116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2400" spc="-1" strike="noStrike">
                <a:solidFill>
                  <a:schemeClr val="dk1"/>
                </a:solidFill>
                <a:latin typeface="Times New Roman"/>
              </a:rPr>
              <a:t>Click to edit the outline text format</a:t>
            </a:r>
            <a:endParaRPr b="0" lang="en-US" sz="2400" spc="-1" strike="noStrike">
              <a:solidFill>
                <a:schemeClr val="dk1"/>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chemeClr val="dk1"/>
                </a:solidFill>
                <a:latin typeface="Times New Roman"/>
              </a:rPr>
              <a:t>Second Outline Level</a:t>
            </a:r>
            <a:endParaRPr b="0" lang="en-US" sz="2400" spc="-1" strike="noStrike">
              <a:solidFill>
                <a:schemeClr val="dk1"/>
              </a:solidFill>
              <a:latin typeface="Times New Roman"/>
            </a:endParaRPr>
          </a:p>
          <a:p>
            <a:pPr lvl="2" marL="1296000" indent="-288000">
              <a:spcBef>
                <a:spcPts val="850"/>
              </a:spcBef>
              <a:buClr>
                <a:srgbClr val="000000"/>
              </a:buClr>
              <a:buSzPct val="45000"/>
              <a:buFont typeface="Wingdings" charset="2"/>
              <a:buChar char=""/>
            </a:pPr>
            <a:r>
              <a:rPr b="0" lang="en-US" sz="2400" spc="-1" strike="noStrike">
                <a:solidFill>
                  <a:schemeClr val="dk1"/>
                </a:solidFill>
                <a:latin typeface="Times New Roman"/>
              </a:rPr>
              <a:t>Third Outline Level</a:t>
            </a:r>
            <a:endParaRPr b="0" lang="en-US" sz="2400" spc="-1" strike="noStrike">
              <a:solidFill>
                <a:schemeClr val="dk1"/>
              </a:solidFill>
              <a:latin typeface="Times New Roman"/>
            </a:endParaRPr>
          </a:p>
          <a:p>
            <a:pPr lvl="3" marL="1728000" indent="-216000">
              <a:spcBef>
                <a:spcPts val="567"/>
              </a:spcBef>
              <a:buClr>
                <a:srgbClr val="000000"/>
              </a:buClr>
              <a:buSzPct val="75000"/>
              <a:buFont typeface="Symbol" charset="2"/>
              <a:buChar char=""/>
            </a:pPr>
            <a:r>
              <a:rPr b="0" lang="en-US" sz="2400" spc="-1" strike="noStrike">
                <a:solidFill>
                  <a:schemeClr val="dk1"/>
                </a:solidFill>
                <a:latin typeface="Times New Roman"/>
              </a:rPr>
              <a:t>Fourth Outline Level</a:t>
            </a:r>
            <a:endParaRPr b="0" lang="en-US" sz="2400" spc="-1" strike="noStrike">
              <a:solidFill>
                <a:schemeClr val="dk1"/>
              </a:solidFill>
              <a:latin typeface="Times New Roman"/>
            </a:endParaRPr>
          </a:p>
          <a:p>
            <a:pPr lvl="4" marL="2160000" indent="-216000">
              <a:spcBef>
                <a:spcPts val="283"/>
              </a:spcBef>
              <a:buClr>
                <a:srgbClr val="000000"/>
              </a:buClr>
              <a:buSzPct val="45000"/>
              <a:buFont typeface="Wingdings" charset="2"/>
              <a:buChar char=""/>
            </a:pPr>
            <a:r>
              <a:rPr b="0" lang="en-US" sz="2400" spc="-1" strike="noStrike">
                <a:solidFill>
                  <a:schemeClr val="dk1"/>
                </a:solidFill>
                <a:latin typeface="Times New Roman"/>
              </a:rPr>
              <a:t>Fifth Outline Level</a:t>
            </a:r>
            <a:endParaRPr b="0" lang="en-US" sz="2400" spc="-1" strike="noStrike">
              <a:solidFill>
                <a:schemeClr val="dk1"/>
              </a:solidFill>
              <a:latin typeface="Times New Roman"/>
            </a:endParaRPr>
          </a:p>
          <a:p>
            <a:pPr lvl="5" marL="2592000" indent="-216000">
              <a:spcBef>
                <a:spcPts val="283"/>
              </a:spcBef>
              <a:buClr>
                <a:srgbClr val="000000"/>
              </a:buClr>
              <a:buSzPct val="45000"/>
              <a:buFont typeface="Wingdings" charset="2"/>
              <a:buChar char=""/>
            </a:pPr>
            <a:r>
              <a:rPr b="0" lang="en-US" sz="2400" spc="-1" strike="noStrike">
                <a:solidFill>
                  <a:schemeClr val="dk1"/>
                </a:solidFill>
                <a:latin typeface="Times New Roman"/>
              </a:rPr>
              <a:t>Sixth Outline Level</a:t>
            </a:r>
            <a:endParaRPr b="0" lang="en-US" sz="2400" spc="-1" strike="noStrike">
              <a:solidFill>
                <a:schemeClr val="dk1"/>
              </a:solidFill>
              <a:latin typeface="Times New Roman"/>
            </a:endParaRPr>
          </a:p>
          <a:p>
            <a:pPr lvl="6" marL="3024000" indent="-216000">
              <a:spcBef>
                <a:spcPts val="283"/>
              </a:spcBef>
              <a:buClr>
                <a:srgbClr val="000000"/>
              </a:buClr>
              <a:buSzPct val="45000"/>
              <a:buFont typeface="Wingdings" charset="2"/>
              <a:buChar char=""/>
            </a:pPr>
            <a:r>
              <a:rPr b="0" lang="en-US" sz="2400" spc="-1" strike="noStrike">
                <a:solidFill>
                  <a:schemeClr val="dk1"/>
                </a:solidFill>
                <a:latin typeface="Times New Roman"/>
              </a:rPr>
              <a:t>Seventh Outline Level</a:t>
            </a:r>
            <a:endParaRPr b="0" lang="en-US" sz="24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0"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25623B86-F4BF-4FF4-9BEA-A33E56A3393F}"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21" name="Picture 15" descr=""/>
          <p:cNvPicPr/>
          <p:nvPr/>
        </p:nvPicPr>
        <p:blipFill>
          <a:blip r:embed="rId2"/>
          <a:stretch/>
        </p:blipFill>
        <p:spPr>
          <a:xfrm>
            <a:off x="539640" y="606600"/>
            <a:ext cx="936360" cy="734760"/>
          </a:xfrm>
          <a:prstGeom prst="rect">
            <a:avLst/>
          </a:prstGeom>
          <a:ln w="0">
            <a:noFill/>
          </a:ln>
        </p:spPr>
      </p:pic>
      <p:sp>
        <p:nvSpPr>
          <p:cNvPr id="22"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23" name="PlaceHolder 2"/>
          <p:cNvSpPr>
            <a:spLocks noGrp="1"/>
          </p:cNvSpPr>
          <p:nvPr>
            <p:ph type="body"/>
          </p:nvPr>
        </p:nvSpPr>
        <p:spPr>
          <a:xfrm>
            <a:off x="1908000" y="1981080"/>
            <a:ext cx="3379320" cy="4114440"/>
          </a:xfrm>
          <a:prstGeom prst="rect">
            <a:avLst/>
          </a:prstGeom>
          <a:noFill/>
          <a:ln w="0">
            <a:noFill/>
          </a:ln>
        </p:spPr>
        <p:txBody>
          <a:bodyPr numCol="1" spcCol="0" lIns="92160" rIns="92160" tIns="46080" bIns="46080" anchor="t">
            <a:noAutofit/>
          </a:bodyPr>
          <a:p>
            <a:pPr marL="343080" indent="-343080">
              <a:lnSpc>
                <a:spcPct val="100000"/>
              </a:lnSpc>
              <a:spcBef>
                <a:spcPts val="479"/>
              </a:spcBef>
              <a:buClr>
                <a:srgbClr val="cc3300"/>
              </a:buClr>
              <a:buFont typeface="Symbol" charset="2"/>
              <a:buChar char=""/>
            </a:pPr>
            <a:r>
              <a:rPr b="0"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a:p>
            <a:pPr lvl="1" marL="743040" indent="-285840">
              <a:lnSpc>
                <a:spcPct val="100000"/>
              </a:lnSpc>
              <a:spcBef>
                <a:spcPts val="479"/>
              </a:spcBef>
              <a:buClr>
                <a:srgbClr val="cc3300"/>
              </a:buClr>
              <a:buFont typeface="Symbol" charset="2"/>
              <a:buChar char=""/>
            </a:pPr>
            <a:r>
              <a:rPr b="0" lang="de-DE" sz="2400" spc="-1" strike="noStrike">
                <a:solidFill>
                  <a:schemeClr val="dk1"/>
                </a:solidFill>
                <a:latin typeface="Times New Roman"/>
              </a:rPr>
              <a:t>Zweite Ebene</a:t>
            </a:r>
            <a:endParaRPr b="0" lang="en-US" sz="2400" spc="-1" strike="noStrike">
              <a:solidFill>
                <a:schemeClr val="dk1"/>
              </a:solidFill>
              <a:latin typeface="Times New Roman"/>
            </a:endParaRPr>
          </a:p>
          <a:p>
            <a:pPr lvl="2" marL="1143000" indent="-228600">
              <a:lnSpc>
                <a:spcPct val="100000"/>
              </a:lnSpc>
              <a:spcBef>
                <a:spcPts val="479"/>
              </a:spcBef>
              <a:buClr>
                <a:srgbClr val="cc3300"/>
              </a:buClr>
              <a:buFont typeface="Symbol" charset="2"/>
              <a:buChar char=""/>
            </a:pPr>
            <a:r>
              <a:rPr b="0" lang="de-DE" sz="2400" spc="-1" strike="noStrike">
                <a:solidFill>
                  <a:schemeClr val="dk1"/>
                </a:solidFill>
                <a:latin typeface="Times New Roman"/>
              </a:rPr>
              <a:t>Dritte Ebene</a:t>
            </a:r>
            <a:endParaRPr b="0" lang="en-US" sz="2400" spc="-1" strike="noStrike">
              <a:solidFill>
                <a:schemeClr val="dk1"/>
              </a:solidFill>
              <a:latin typeface="Times New Roman"/>
            </a:endParaRPr>
          </a:p>
          <a:p>
            <a:pPr lvl="3" marL="16002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Vierte Ebene</a:t>
            </a:r>
            <a:endParaRPr b="0" lang="en-US" sz="2000" spc="-1" strike="noStrike">
              <a:solidFill>
                <a:schemeClr val="dk1"/>
              </a:solidFill>
              <a:latin typeface="Times New Roman"/>
            </a:endParaRPr>
          </a:p>
          <a:p>
            <a:pPr lvl="4" marL="20574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Fünfte Ebene</a:t>
            </a:r>
            <a:endParaRPr b="0" lang="en-US" sz="2000" spc="-1" strike="noStrike">
              <a:solidFill>
                <a:schemeClr val="dk1"/>
              </a:solidFill>
              <a:latin typeface="Times New Roman"/>
            </a:endParaRPr>
          </a:p>
        </p:txBody>
      </p:sp>
      <p:sp>
        <p:nvSpPr>
          <p:cNvPr id="24" name="PlaceHolder 3"/>
          <p:cNvSpPr>
            <a:spLocks noGrp="1"/>
          </p:cNvSpPr>
          <p:nvPr>
            <p:ph type="body"/>
          </p:nvPr>
        </p:nvSpPr>
        <p:spPr>
          <a:xfrm>
            <a:off x="5440320" y="1981080"/>
            <a:ext cx="3379320" cy="4114440"/>
          </a:xfrm>
          <a:prstGeom prst="rect">
            <a:avLst/>
          </a:prstGeom>
          <a:noFill/>
          <a:ln w="0">
            <a:noFill/>
          </a:ln>
        </p:spPr>
        <p:txBody>
          <a:bodyPr numCol="1" spcCol="0" lIns="92160" rIns="92160" tIns="46080" bIns="46080" anchor="t">
            <a:noAutofit/>
          </a:bodyPr>
          <a:p>
            <a:pPr marL="343080" indent="-343080">
              <a:lnSpc>
                <a:spcPct val="100000"/>
              </a:lnSpc>
              <a:spcBef>
                <a:spcPts val="479"/>
              </a:spcBef>
              <a:buClr>
                <a:srgbClr val="cc3300"/>
              </a:buClr>
              <a:buFont typeface="Symbol" charset="2"/>
              <a:buChar char=""/>
            </a:pPr>
            <a:r>
              <a:rPr b="0"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a:p>
            <a:pPr lvl="1" marL="743040" indent="-285840">
              <a:lnSpc>
                <a:spcPct val="100000"/>
              </a:lnSpc>
              <a:spcBef>
                <a:spcPts val="479"/>
              </a:spcBef>
              <a:buClr>
                <a:srgbClr val="cc3300"/>
              </a:buClr>
              <a:buFont typeface="Symbol" charset="2"/>
              <a:buChar char=""/>
            </a:pPr>
            <a:r>
              <a:rPr b="0" lang="de-DE" sz="2400" spc="-1" strike="noStrike">
                <a:solidFill>
                  <a:schemeClr val="dk1"/>
                </a:solidFill>
                <a:latin typeface="Times New Roman"/>
              </a:rPr>
              <a:t>Zweite Ebene</a:t>
            </a:r>
            <a:endParaRPr b="0" lang="en-US" sz="2400" spc="-1" strike="noStrike">
              <a:solidFill>
                <a:schemeClr val="dk1"/>
              </a:solidFill>
              <a:latin typeface="Times New Roman"/>
            </a:endParaRPr>
          </a:p>
          <a:p>
            <a:pPr lvl="2" marL="1143000" indent="-228600">
              <a:lnSpc>
                <a:spcPct val="100000"/>
              </a:lnSpc>
              <a:spcBef>
                <a:spcPts val="479"/>
              </a:spcBef>
              <a:buClr>
                <a:srgbClr val="cc3300"/>
              </a:buClr>
              <a:buFont typeface="Symbol" charset="2"/>
              <a:buChar char=""/>
            </a:pPr>
            <a:r>
              <a:rPr b="0" lang="de-DE" sz="2400" spc="-1" strike="noStrike">
                <a:solidFill>
                  <a:schemeClr val="dk1"/>
                </a:solidFill>
                <a:latin typeface="Times New Roman"/>
              </a:rPr>
              <a:t>Dritte Ebene</a:t>
            </a:r>
            <a:endParaRPr b="0" lang="en-US" sz="2400" spc="-1" strike="noStrike">
              <a:solidFill>
                <a:schemeClr val="dk1"/>
              </a:solidFill>
              <a:latin typeface="Times New Roman"/>
            </a:endParaRPr>
          </a:p>
          <a:p>
            <a:pPr lvl="3" marL="16002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Vierte Ebene</a:t>
            </a:r>
            <a:endParaRPr b="0" lang="en-US" sz="2000" spc="-1" strike="noStrike">
              <a:solidFill>
                <a:schemeClr val="dk1"/>
              </a:solidFill>
              <a:latin typeface="Times New Roman"/>
            </a:endParaRPr>
          </a:p>
          <a:p>
            <a:pPr lvl="4" marL="20574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Fünfte Ebene</a:t>
            </a:r>
            <a:endParaRPr b="0" lang="en-US" sz="20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8"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BC14629F-95AF-420D-BBF6-B12074019BD0}"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29" name="Picture 15" descr=""/>
          <p:cNvPicPr/>
          <p:nvPr/>
        </p:nvPicPr>
        <p:blipFill>
          <a:blip r:embed="rId2"/>
          <a:stretch/>
        </p:blipFill>
        <p:spPr>
          <a:xfrm>
            <a:off x="539640" y="606600"/>
            <a:ext cx="936360" cy="734760"/>
          </a:xfrm>
          <a:prstGeom prst="rect">
            <a:avLst/>
          </a:prstGeom>
          <a:ln w="0">
            <a:noFill/>
          </a:ln>
        </p:spPr>
      </p:pic>
      <p:sp>
        <p:nvSpPr>
          <p:cNvPr id="30"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31" name="PlaceHolder 2"/>
          <p:cNvSpPr>
            <a:spLocks noGrp="1"/>
          </p:cNvSpPr>
          <p:nvPr>
            <p:ph type="body"/>
          </p:nvPr>
        </p:nvSpPr>
        <p:spPr>
          <a:xfrm>
            <a:off x="1908000" y="1981080"/>
            <a:ext cx="6911640" cy="4114440"/>
          </a:xfrm>
          <a:prstGeom prst="rect">
            <a:avLst/>
          </a:prstGeom>
          <a:noFill/>
          <a:ln w="0">
            <a:noFill/>
          </a:ln>
        </p:spPr>
        <p:txBody>
          <a:bodyPr numCol="1" spcCol="0" lIns="92160" rIns="92160" tIns="46080" bIns="46080" anchor="t">
            <a:noAutofit/>
          </a:bodyPr>
          <a:p>
            <a:pPr marL="343080" indent="-343080">
              <a:lnSpc>
                <a:spcPct val="100000"/>
              </a:lnSpc>
              <a:spcBef>
                <a:spcPts val="479"/>
              </a:spcBef>
              <a:buClr>
                <a:srgbClr val="cc3300"/>
              </a:buClr>
              <a:buFont typeface="Symbol" charset="2"/>
              <a:buChar char=""/>
            </a:pPr>
            <a:r>
              <a:rPr b="0"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a:p>
            <a:pPr lvl="1" marL="743040" indent="-285840">
              <a:lnSpc>
                <a:spcPct val="100000"/>
              </a:lnSpc>
              <a:spcBef>
                <a:spcPts val="479"/>
              </a:spcBef>
              <a:buClr>
                <a:srgbClr val="cc3300"/>
              </a:buClr>
              <a:buFont typeface="Symbol" charset="2"/>
              <a:buChar char=""/>
            </a:pPr>
            <a:r>
              <a:rPr b="0" lang="de-DE" sz="2400" spc="-1" strike="noStrike">
                <a:solidFill>
                  <a:schemeClr val="dk1"/>
                </a:solidFill>
                <a:latin typeface="Times New Roman"/>
              </a:rPr>
              <a:t>Zweite Ebene</a:t>
            </a:r>
            <a:endParaRPr b="0" lang="en-US" sz="2400" spc="-1" strike="noStrike">
              <a:solidFill>
                <a:schemeClr val="dk1"/>
              </a:solidFill>
              <a:latin typeface="Times New Roman"/>
            </a:endParaRPr>
          </a:p>
          <a:p>
            <a:pPr lvl="2" marL="1143000" indent="-228600">
              <a:lnSpc>
                <a:spcPct val="100000"/>
              </a:lnSpc>
              <a:spcBef>
                <a:spcPts val="479"/>
              </a:spcBef>
              <a:buClr>
                <a:srgbClr val="cc3300"/>
              </a:buClr>
              <a:buFont typeface="Symbol" charset="2"/>
              <a:buChar char=""/>
            </a:pPr>
            <a:r>
              <a:rPr b="0" lang="de-DE" sz="2400" spc="-1" strike="noStrike">
                <a:solidFill>
                  <a:schemeClr val="dk1"/>
                </a:solidFill>
                <a:latin typeface="Times New Roman"/>
              </a:rPr>
              <a:t>Dritte Ebene</a:t>
            </a:r>
            <a:endParaRPr b="0" lang="en-US" sz="2400" spc="-1" strike="noStrike">
              <a:solidFill>
                <a:schemeClr val="dk1"/>
              </a:solidFill>
              <a:latin typeface="Times New Roman"/>
            </a:endParaRPr>
          </a:p>
          <a:p>
            <a:pPr lvl="3" marL="16002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Vierte Ebene</a:t>
            </a:r>
            <a:endParaRPr b="0" lang="en-US" sz="2000" spc="-1" strike="noStrike">
              <a:solidFill>
                <a:schemeClr val="dk1"/>
              </a:solidFill>
              <a:latin typeface="Times New Roman"/>
            </a:endParaRPr>
          </a:p>
          <a:p>
            <a:pPr lvl="4" marL="20574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Fünfte Ebene</a:t>
            </a:r>
            <a:endParaRPr b="0" lang="en-US" sz="20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4"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74270838-FEB5-4BBD-9EBC-3A04A3990212}"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35" name="Picture 15" descr=""/>
          <p:cNvPicPr/>
          <p:nvPr/>
        </p:nvPicPr>
        <p:blipFill>
          <a:blip r:embed="rId2"/>
          <a:stretch/>
        </p:blipFill>
        <p:spPr>
          <a:xfrm>
            <a:off x="539640" y="606600"/>
            <a:ext cx="936360" cy="734760"/>
          </a:xfrm>
          <a:prstGeom prst="rect">
            <a:avLst/>
          </a:prstGeom>
          <a:ln w="0">
            <a:noFill/>
          </a:ln>
        </p:spPr>
      </p:pic>
      <p:sp>
        <p:nvSpPr>
          <p:cNvPr id="36" name="PlaceHolder 1"/>
          <p:cNvSpPr>
            <a:spLocks noGrp="1"/>
          </p:cNvSpPr>
          <p:nvPr>
            <p:ph type="title"/>
          </p:nvPr>
        </p:nvSpPr>
        <p:spPr>
          <a:xfrm>
            <a:off x="722160" y="4406760"/>
            <a:ext cx="7772040" cy="1361880"/>
          </a:xfrm>
          <a:prstGeom prst="rect">
            <a:avLst/>
          </a:prstGeom>
          <a:noFill/>
          <a:ln w="0">
            <a:noFill/>
          </a:ln>
        </p:spPr>
        <p:txBody>
          <a:bodyPr numCol="1" spcCol="0" lIns="92160" rIns="92160" tIns="46080" bIns="46080" anchor="t">
            <a:noAutofit/>
          </a:bodyPr>
          <a:p>
            <a:pPr indent="0">
              <a:lnSpc>
                <a:spcPct val="100000"/>
              </a:lnSpc>
              <a:buNone/>
            </a:pPr>
            <a:r>
              <a:rPr b="1" lang="de-DE" sz="4000" spc="-1" strike="noStrike" cap="all">
                <a:solidFill>
                  <a:schemeClr val="dk2"/>
                </a:solidFill>
                <a:latin typeface="Arial"/>
              </a:rPr>
              <a:t>Titel</a:t>
            </a:r>
            <a:r>
              <a:rPr b="1" lang="de-DE" sz="4000" spc="-1" strike="noStrike" cap="all">
                <a:solidFill>
                  <a:schemeClr val="dk2"/>
                </a:solidFill>
                <a:latin typeface="Arial"/>
              </a:rPr>
              <a:t>mast</a:t>
            </a:r>
            <a:r>
              <a:rPr b="1" lang="de-DE" sz="4000" spc="-1" strike="noStrike" cap="all">
                <a:solidFill>
                  <a:schemeClr val="dk2"/>
                </a:solidFill>
                <a:latin typeface="Arial"/>
              </a:rPr>
              <a:t>erfo</a:t>
            </a:r>
            <a:r>
              <a:rPr b="1" lang="de-DE" sz="4000" spc="-1" strike="noStrike" cap="all">
                <a:solidFill>
                  <a:schemeClr val="dk2"/>
                </a:solidFill>
                <a:latin typeface="Arial"/>
              </a:rPr>
              <a:t>rmat </a:t>
            </a:r>
            <a:r>
              <a:rPr b="1" lang="de-DE" sz="4000" spc="-1" strike="noStrike" cap="all">
                <a:solidFill>
                  <a:schemeClr val="dk2"/>
                </a:solidFill>
                <a:latin typeface="Arial"/>
              </a:rPr>
              <a:t>durc</a:t>
            </a:r>
            <a:r>
              <a:rPr b="1" lang="de-DE" sz="4000" spc="-1" strike="noStrike" cap="all">
                <a:solidFill>
                  <a:schemeClr val="dk2"/>
                </a:solidFill>
                <a:latin typeface="Arial"/>
              </a:rPr>
              <a:t>h </a:t>
            </a:r>
            <a:r>
              <a:rPr b="1" lang="de-DE" sz="4000" spc="-1" strike="noStrike" cap="all">
                <a:solidFill>
                  <a:schemeClr val="dk2"/>
                </a:solidFill>
                <a:latin typeface="Arial"/>
              </a:rPr>
              <a:t>Klick</a:t>
            </a:r>
            <a:r>
              <a:rPr b="1" lang="de-DE" sz="4000" spc="-1" strike="noStrike" cap="all">
                <a:solidFill>
                  <a:schemeClr val="dk2"/>
                </a:solidFill>
                <a:latin typeface="Arial"/>
              </a:rPr>
              <a:t>en </a:t>
            </a:r>
            <a:r>
              <a:rPr b="1" lang="de-DE" sz="4000" spc="-1" strike="noStrike" cap="all">
                <a:solidFill>
                  <a:schemeClr val="dk2"/>
                </a:solidFill>
                <a:latin typeface="Arial"/>
              </a:rPr>
              <a:t>bear</a:t>
            </a:r>
            <a:r>
              <a:rPr b="1" lang="de-DE" sz="4000" spc="-1" strike="noStrike" cap="all">
                <a:solidFill>
                  <a:schemeClr val="dk2"/>
                </a:solidFill>
                <a:latin typeface="Arial"/>
              </a:rPr>
              <a:t>beite</a:t>
            </a:r>
            <a:r>
              <a:rPr b="1" lang="de-DE" sz="4000" spc="-1" strike="noStrike" cap="all">
                <a:solidFill>
                  <a:schemeClr val="dk2"/>
                </a:solidFill>
                <a:latin typeface="Arial"/>
              </a:rPr>
              <a:t>n</a:t>
            </a:r>
            <a:endParaRPr b="0" lang="en-US" sz="4000" spc="-1" strike="noStrike">
              <a:solidFill>
                <a:schemeClr val="dk1"/>
              </a:solidFill>
              <a:latin typeface="Book Antiqua"/>
            </a:endParaRPr>
          </a:p>
        </p:txBody>
      </p:sp>
      <p:sp>
        <p:nvSpPr>
          <p:cNvPr id="37" name="PlaceHolder 2"/>
          <p:cNvSpPr>
            <a:spLocks noGrp="1"/>
          </p:cNvSpPr>
          <p:nvPr>
            <p:ph type="body"/>
          </p:nvPr>
        </p:nvSpPr>
        <p:spPr>
          <a:xfrm>
            <a:off x="722160" y="2906640"/>
            <a:ext cx="7772040" cy="1499760"/>
          </a:xfrm>
          <a:prstGeom prst="rect">
            <a:avLst/>
          </a:prstGeom>
          <a:noFill/>
          <a:ln w="0">
            <a:noFill/>
          </a:ln>
        </p:spPr>
        <p:txBody>
          <a:bodyPr numCol="1" spcCol="0" lIns="92160" rIns="92160" tIns="46080" bIns="46080" anchor="b">
            <a:noAutofit/>
          </a:bodyPr>
          <a:p>
            <a:pPr indent="0">
              <a:lnSpc>
                <a:spcPct val="100000"/>
              </a:lnSpc>
              <a:spcBef>
                <a:spcPts val="400"/>
              </a:spcBef>
              <a:buNone/>
              <a:tabLst>
                <a:tab algn="l" pos="0"/>
              </a:tabLst>
            </a:pPr>
            <a:r>
              <a:rPr b="0" lang="de-DE" sz="2000" spc="-1" strike="noStrike">
                <a:solidFill>
                  <a:schemeClr val="dk1"/>
                </a:solidFill>
                <a:latin typeface="Times New Roman"/>
              </a:rPr>
              <a:t>Textmasterformate durch Klicken bearbeiten</a:t>
            </a:r>
            <a:endParaRPr b="0" lang="en-US" sz="20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8"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812C9C10-9CB1-4E16-8093-A329F4241140}"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39" name="Picture 15" descr=""/>
          <p:cNvPicPr/>
          <p:nvPr/>
        </p:nvPicPr>
        <p:blipFill>
          <a:blip r:embed="rId2"/>
          <a:stretch/>
        </p:blipFill>
        <p:spPr>
          <a:xfrm>
            <a:off x="539640" y="606600"/>
            <a:ext cx="936360" cy="734760"/>
          </a:xfrm>
          <a:prstGeom prst="rect">
            <a:avLst/>
          </a:prstGeom>
          <a:ln w="0">
            <a:noFill/>
          </a:ln>
        </p:spPr>
      </p:pic>
      <p:sp>
        <p:nvSpPr>
          <p:cNvPr id="40"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41" name="PlaceHolder 2"/>
          <p:cNvSpPr>
            <a:spLocks noGrp="1"/>
          </p:cNvSpPr>
          <p:nvPr>
            <p:ph type="body"/>
          </p:nvPr>
        </p:nvSpPr>
        <p:spPr>
          <a:xfrm>
            <a:off x="1908000" y="1981080"/>
            <a:ext cx="3379320" cy="4114440"/>
          </a:xfrm>
          <a:prstGeom prst="rect">
            <a:avLst/>
          </a:prstGeom>
          <a:noFill/>
          <a:ln w="0">
            <a:noFill/>
          </a:ln>
        </p:spPr>
        <p:txBody>
          <a:bodyPr numCol="1" spcCol="0" lIns="92160" rIns="92160" tIns="46080" bIns="46080" anchor="t">
            <a:noAutofit/>
          </a:bodyPr>
          <a:p>
            <a:pPr marL="343080" indent="-343080">
              <a:lnSpc>
                <a:spcPct val="100000"/>
              </a:lnSpc>
              <a:spcBef>
                <a:spcPts val="561"/>
              </a:spcBef>
              <a:buClr>
                <a:srgbClr val="cc3300"/>
              </a:buClr>
              <a:buFont typeface="Symbol" charset="2"/>
              <a:buChar char=""/>
            </a:pPr>
            <a:r>
              <a:rPr b="0" lang="de-DE" sz="2800" spc="-1" strike="noStrike">
                <a:solidFill>
                  <a:schemeClr val="dk1"/>
                </a:solidFill>
                <a:latin typeface="Times New Roman"/>
              </a:rPr>
              <a:t>Textmasterformate durch Klicken bearbeiten</a:t>
            </a:r>
            <a:endParaRPr b="0" lang="en-US" sz="2800" spc="-1" strike="noStrike">
              <a:solidFill>
                <a:schemeClr val="dk1"/>
              </a:solidFill>
              <a:latin typeface="Times New Roman"/>
            </a:endParaRPr>
          </a:p>
          <a:p>
            <a:pPr lvl="1" marL="743040" indent="-285840">
              <a:lnSpc>
                <a:spcPct val="100000"/>
              </a:lnSpc>
              <a:spcBef>
                <a:spcPts val="479"/>
              </a:spcBef>
              <a:buClr>
                <a:srgbClr val="cc3300"/>
              </a:buClr>
              <a:buFont typeface="Symbol" charset="2"/>
              <a:buChar char=""/>
            </a:pPr>
            <a:r>
              <a:rPr b="0" lang="de-DE" sz="2400" spc="-1" strike="noStrike">
                <a:solidFill>
                  <a:schemeClr val="dk1"/>
                </a:solidFill>
                <a:latin typeface="Times New Roman"/>
              </a:rPr>
              <a:t>Zweite Ebene</a:t>
            </a:r>
            <a:endParaRPr b="0" lang="en-US" sz="2400" spc="-1" strike="noStrike">
              <a:solidFill>
                <a:schemeClr val="dk1"/>
              </a:solidFill>
              <a:latin typeface="Times New Roman"/>
            </a:endParaRPr>
          </a:p>
          <a:p>
            <a:pPr lvl="2" marL="11430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Dritte Ebene</a:t>
            </a:r>
            <a:endParaRPr b="0" lang="en-US" sz="2000" spc="-1" strike="noStrike">
              <a:solidFill>
                <a:schemeClr val="dk1"/>
              </a:solidFill>
              <a:latin typeface="Times New Roman"/>
            </a:endParaRPr>
          </a:p>
          <a:p>
            <a:pPr lvl="3" marL="1600200" indent="-228600">
              <a:lnSpc>
                <a:spcPct val="100000"/>
              </a:lnSpc>
              <a:spcBef>
                <a:spcPts val="360"/>
              </a:spcBef>
              <a:buClr>
                <a:srgbClr val="cc3300"/>
              </a:buClr>
              <a:buFont typeface="Symbol" charset="2"/>
              <a:buChar char=""/>
            </a:pPr>
            <a:r>
              <a:rPr b="0" lang="de-DE" sz="1800" spc="-1" strike="noStrike">
                <a:solidFill>
                  <a:schemeClr val="dk1"/>
                </a:solidFill>
                <a:latin typeface="Times New Roman"/>
              </a:rPr>
              <a:t>Vierte Ebene</a:t>
            </a:r>
            <a:endParaRPr b="0" lang="en-US" sz="1800" spc="-1" strike="noStrike">
              <a:solidFill>
                <a:schemeClr val="dk1"/>
              </a:solidFill>
              <a:latin typeface="Times New Roman"/>
            </a:endParaRPr>
          </a:p>
          <a:p>
            <a:pPr lvl="4" marL="2057400" indent="-228600">
              <a:lnSpc>
                <a:spcPct val="100000"/>
              </a:lnSpc>
              <a:spcBef>
                <a:spcPts val="360"/>
              </a:spcBef>
              <a:buClr>
                <a:srgbClr val="cc3300"/>
              </a:buClr>
              <a:buFont typeface="Symbol" charset="2"/>
              <a:buChar char=""/>
            </a:pPr>
            <a:r>
              <a:rPr b="0" lang="de-DE" sz="1800" spc="-1" strike="noStrike">
                <a:solidFill>
                  <a:schemeClr val="dk1"/>
                </a:solidFill>
                <a:latin typeface="Times New Roman"/>
              </a:rPr>
              <a:t>Fünfte Ebene</a:t>
            </a:r>
            <a:endParaRPr b="0" lang="en-US" sz="1800" spc="-1" strike="noStrike">
              <a:solidFill>
                <a:schemeClr val="dk1"/>
              </a:solidFill>
              <a:latin typeface="Times New Roman"/>
            </a:endParaRPr>
          </a:p>
        </p:txBody>
      </p:sp>
      <p:sp>
        <p:nvSpPr>
          <p:cNvPr id="42" name="PlaceHolder 3"/>
          <p:cNvSpPr>
            <a:spLocks noGrp="1"/>
          </p:cNvSpPr>
          <p:nvPr>
            <p:ph type="body"/>
          </p:nvPr>
        </p:nvSpPr>
        <p:spPr>
          <a:xfrm>
            <a:off x="5440320" y="1981080"/>
            <a:ext cx="3379320" cy="4114440"/>
          </a:xfrm>
          <a:prstGeom prst="rect">
            <a:avLst/>
          </a:prstGeom>
          <a:noFill/>
          <a:ln w="0">
            <a:noFill/>
          </a:ln>
        </p:spPr>
        <p:txBody>
          <a:bodyPr numCol="1" spcCol="0" lIns="92160" rIns="92160" tIns="46080" bIns="46080" anchor="t">
            <a:noAutofit/>
          </a:bodyPr>
          <a:p>
            <a:pPr marL="343080" indent="-343080">
              <a:lnSpc>
                <a:spcPct val="100000"/>
              </a:lnSpc>
              <a:spcBef>
                <a:spcPts val="561"/>
              </a:spcBef>
              <a:buClr>
                <a:srgbClr val="cc3300"/>
              </a:buClr>
              <a:buFont typeface="Symbol" charset="2"/>
              <a:buChar char=""/>
            </a:pPr>
            <a:r>
              <a:rPr b="0" lang="de-DE" sz="2800" spc="-1" strike="noStrike">
                <a:solidFill>
                  <a:schemeClr val="dk1"/>
                </a:solidFill>
                <a:latin typeface="Times New Roman"/>
              </a:rPr>
              <a:t>Textmasterformate durch Klicken bearbeiten</a:t>
            </a:r>
            <a:endParaRPr b="0" lang="en-US" sz="2800" spc="-1" strike="noStrike">
              <a:solidFill>
                <a:schemeClr val="dk1"/>
              </a:solidFill>
              <a:latin typeface="Times New Roman"/>
            </a:endParaRPr>
          </a:p>
          <a:p>
            <a:pPr lvl="1" marL="743040" indent="-285840">
              <a:lnSpc>
                <a:spcPct val="100000"/>
              </a:lnSpc>
              <a:spcBef>
                <a:spcPts val="479"/>
              </a:spcBef>
              <a:buClr>
                <a:srgbClr val="cc3300"/>
              </a:buClr>
              <a:buFont typeface="Symbol" charset="2"/>
              <a:buChar char=""/>
            </a:pPr>
            <a:r>
              <a:rPr b="0" lang="de-DE" sz="2400" spc="-1" strike="noStrike">
                <a:solidFill>
                  <a:schemeClr val="dk1"/>
                </a:solidFill>
                <a:latin typeface="Times New Roman"/>
              </a:rPr>
              <a:t>Zweite Ebene</a:t>
            </a:r>
            <a:endParaRPr b="0" lang="en-US" sz="2400" spc="-1" strike="noStrike">
              <a:solidFill>
                <a:schemeClr val="dk1"/>
              </a:solidFill>
              <a:latin typeface="Times New Roman"/>
            </a:endParaRPr>
          </a:p>
          <a:p>
            <a:pPr lvl="2" marL="1143000" indent="-228600">
              <a:lnSpc>
                <a:spcPct val="100000"/>
              </a:lnSpc>
              <a:spcBef>
                <a:spcPts val="400"/>
              </a:spcBef>
              <a:buClr>
                <a:srgbClr val="cc3300"/>
              </a:buClr>
              <a:buFont typeface="Symbol" charset="2"/>
              <a:buChar char=""/>
            </a:pPr>
            <a:r>
              <a:rPr b="0" lang="de-DE" sz="2000" spc="-1" strike="noStrike">
                <a:solidFill>
                  <a:schemeClr val="dk1"/>
                </a:solidFill>
                <a:latin typeface="Times New Roman"/>
              </a:rPr>
              <a:t>Dritte Ebene</a:t>
            </a:r>
            <a:endParaRPr b="0" lang="en-US" sz="2000" spc="-1" strike="noStrike">
              <a:solidFill>
                <a:schemeClr val="dk1"/>
              </a:solidFill>
              <a:latin typeface="Times New Roman"/>
            </a:endParaRPr>
          </a:p>
          <a:p>
            <a:pPr lvl="3" marL="1600200" indent="-228600">
              <a:lnSpc>
                <a:spcPct val="100000"/>
              </a:lnSpc>
              <a:spcBef>
                <a:spcPts val="360"/>
              </a:spcBef>
              <a:buClr>
                <a:srgbClr val="cc3300"/>
              </a:buClr>
              <a:buFont typeface="Symbol" charset="2"/>
              <a:buChar char=""/>
            </a:pPr>
            <a:r>
              <a:rPr b="0" lang="de-DE" sz="1800" spc="-1" strike="noStrike">
                <a:solidFill>
                  <a:schemeClr val="dk1"/>
                </a:solidFill>
                <a:latin typeface="Times New Roman"/>
              </a:rPr>
              <a:t>Vierte Ebene</a:t>
            </a:r>
            <a:endParaRPr b="0" lang="en-US" sz="1800" spc="-1" strike="noStrike">
              <a:solidFill>
                <a:schemeClr val="dk1"/>
              </a:solidFill>
              <a:latin typeface="Times New Roman"/>
            </a:endParaRPr>
          </a:p>
          <a:p>
            <a:pPr lvl="4" marL="2057400" indent="-228600">
              <a:lnSpc>
                <a:spcPct val="100000"/>
              </a:lnSpc>
              <a:spcBef>
                <a:spcPts val="360"/>
              </a:spcBef>
              <a:buClr>
                <a:srgbClr val="cc3300"/>
              </a:buClr>
              <a:buFont typeface="Symbol" charset="2"/>
              <a:buChar char=""/>
            </a:pPr>
            <a:r>
              <a:rPr b="0" lang="de-DE" sz="1800" spc="-1" strike="noStrike">
                <a:solidFill>
                  <a:schemeClr val="dk1"/>
                </a:solidFill>
                <a:latin typeface="Times New Roman"/>
              </a:rPr>
              <a:t>Fünfte Ebene</a:t>
            </a:r>
            <a:endParaRPr b="0" lang="en-US" sz="18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6" name="Text Box 14"/>
          <p:cNvSpPr/>
          <p:nvPr/>
        </p:nvSpPr>
        <p:spPr>
          <a:xfrm>
            <a:off x="762120" y="6248520"/>
            <a:ext cx="60912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0687F8EF-9468-402F-8364-CF26BA19E33C}"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47" name="Picture 15" descr=""/>
          <p:cNvPicPr/>
          <p:nvPr/>
        </p:nvPicPr>
        <p:blipFill>
          <a:blip r:embed="rId2"/>
          <a:stretch/>
        </p:blipFill>
        <p:spPr>
          <a:xfrm>
            <a:off x="539640" y="606600"/>
            <a:ext cx="936360" cy="734760"/>
          </a:xfrm>
          <a:prstGeom prst="rect">
            <a:avLst/>
          </a:prstGeom>
          <a:ln w="0">
            <a:noFill/>
          </a:ln>
        </p:spPr>
      </p:pic>
      <p:sp>
        <p:nvSpPr>
          <p:cNvPr id="48" name="PlaceHolder 1"/>
          <p:cNvSpPr>
            <a:spLocks noGrp="1"/>
          </p:cNvSpPr>
          <p:nvPr>
            <p:ph type="title"/>
          </p:nvPr>
        </p:nvSpPr>
        <p:spPr>
          <a:xfrm>
            <a:off x="457200" y="274680"/>
            <a:ext cx="8229240" cy="114264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Titelmaste</a:t>
            </a:r>
            <a:r>
              <a:rPr b="0" lang="de-DE" sz="2800" spc="-1" strike="noStrike">
                <a:solidFill>
                  <a:schemeClr val="dk2"/>
                </a:solidFill>
                <a:latin typeface="Arial"/>
              </a:rPr>
              <a:t>rformat </a:t>
            </a:r>
            <a:r>
              <a:rPr b="0" lang="de-DE" sz="2800" spc="-1" strike="noStrike">
                <a:solidFill>
                  <a:schemeClr val="dk2"/>
                </a:solidFill>
                <a:latin typeface="Arial"/>
              </a:rPr>
              <a:t>durch </a:t>
            </a:r>
            <a:r>
              <a:rPr b="0" lang="de-DE" sz="2800" spc="-1" strike="noStrike">
                <a:solidFill>
                  <a:schemeClr val="dk2"/>
                </a:solidFill>
                <a:latin typeface="Arial"/>
              </a:rPr>
              <a:t>Klicken </a:t>
            </a:r>
            <a:r>
              <a:rPr b="0" lang="de-DE" sz="2800" spc="-1" strike="noStrike">
                <a:solidFill>
                  <a:schemeClr val="dk2"/>
                </a:solidFill>
                <a:latin typeface="Arial"/>
              </a:rPr>
              <a:t>bearbeiten</a:t>
            </a:r>
            <a:endParaRPr b="0" lang="en-US" sz="2800" spc="-1" strike="noStrike">
              <a:solidFill>
                <a:schemeClr val="dk1"/>
              </a:solidFill>
              <a:latin typeface="Book Antiqua"/>
            </a:endParaRPr>
          </a:p>
        </p:txBody>
      </p:sp>
      <p:sp>
        <p:nvSpPr>
          <p:cNvPr id="49" name="PlaceHolder 2"/>
          <p:cNvSpPr>
            <a:spLocks noGrp="1"/>
          </p:cNvSpPr>
          <p:nvPr>
            <p:ph type="body"/>
          </p:nvPr>
        </p:nvSpPr>
        <p:spPr>
          <a:xfrm>
            <a:off x="457200" y="1535040"/>
            <a:ext cx="4039920" cy="639360"/>
          </a:xfrm>
          <a:prstGeom prst="rect">
            <a:avLst/>
          </a:prstGeom>
          <a:noFill/>
          <a:ln w="0">
            <a:noFill/>
          </a:ln>
        </p:spPr>
        <p:txBody>
          <a:bodyPr numCol="1" spcCol="0" lIns="92160" rIns="92160" tIns="46080" bIns="46080" anchor="b">
            <a:noAutofit/>
          </a:bodyPr>
          <a:p>
            <a:pPr indent="0">
              <a:lnSpc>
                <a:spcPct val="100000"/>
              </a:lnSpc>
              <a:spcBef>
                <a:spcPts val="479"/>
              </a:spcBef>
              <a:buNone/>
              <a:tabLst>
                <a:tab algn="l" pos="0"/>
              </a:tabLst>
            </a:pPr>
            <a:r>
              <a:rPr b="1"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p:txBody>
      </p:sp>
      <p:sp>
        <p:nvSpPr>
          <p:cNvPr id="50" name="PlaceHolder 3"/>
          <p:cNvSpPr>
            <a:spLocks noGrp="1"/>
          </p:cNvSpPr>
          <p:nvPr>
            <p:ph type="body"/>
          </p:nvPr>
        </p:nvSpPr>
        <p:spPr>
          <a:xfrm>
            <a:off x="457200" y="2174760"/>
            <a:ext cx="4039920" cy="3951000"/>
          </a:xfrm>
          <a:prstGeom prst="rect">
            <a:avLst/>
          </a:prstGeom>
          <a:noFill/>
          <a:ln w="0">
            <a:noFill/>
          </a:ln>
        </p:spPr>
        <p:txBody>
          <a:bodyPr numCol="1" spcCol="0" lIns="92160" rIns="92160" tIns="46080" bIns="46080" anchor="t">
            <a:noAutofit/>
          </a:bodyPr>
          <a:p>
            <a:pPr marL="343080" indent="-343080">
              <a:lnSpc>
                <a:spcPct val="100000"/>
              </a:lnSpc>
              <a:spcBef>
                <a:spcPts val="479"/>
              </a:spcBef>
              <a:buClr>
                <a:srgbClr val="cc3300"/>
              </a:buClr>
              <a:buFont typeface="Symbol" charset="2"/>
              <a:buChar char=""/>
            </a:pPr>
            <a:r>
              <a:rPr b="0"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a:p>
            <a:pPr lvl="1" marL="743040" indent="-285840">
              <a:lnSpc>
                <a:spcPct val="100000"/>
              </a:lnSpc>
              <a:spcBef>
                <a:spcPts val="400"/>
              </a:spcBef>
              <a:buClr>
                <a:srgbClr val="cc3300"/>
              </a:buClr>
              <a:buFont typeface="Symbol" charset="2"/>
              <a:buChar char=""/>
            </a:pPr>
            <a:r>
              <a:rPr b="0" lang="de-DE" sz="2000" spc="-1" strike="noStrike">
                <a:solidFill>
                  <a:schemeClr val="dk1"/>
                </a:solidFill>
                <a:latin typeface="Times New Roman"/>
              </a:rPr>
              <a:t>Zweite Ebene</a:t>
            </a:r>
            <a:endParaRPr b="0" lang="en-US" sz="2000" spc="-1" strike="noStrike">
              <a:solidFill>
                <a:schemeClr val="dk1"/>
              </a:solidFill>
              <a:latin typeface="Times New Roman"/>
            </a:endParaRPr>
          </a:p>
          <a:p>
            <a:pPr lvl="2" marL="1143000" indent="-228600">
              <a:lnSpc>
                <a:spcPct val="100000"/>
              </a:lnSpc>
              <a:spcBef>
                <a:spcPts val="360"/>
              </a:spcBef>
              <a:buClr>
                <a:srgbClr val="cc3300"/>
              </a:buClr>
              <a:buFont typeface="Symbol" charset="2"/>
              <a:buChar char=""/>
            </a:pPr>
            <a:r>
              <a:rPr b="0" lang="de-DE" sz="1800" spc="-1" strike="noStrike">
                <a:solidFill>
                  <a:schemeClr val="dk1"/>
                </a:solidFill>
                <a:latin typeface="Times New Roman"/>
              </a:rPr>
              <a:t>Dritte Ebene</a:t>
            </a:r>
            <a:endParaRPr b="0" lang="en-US" sz="1800" spc="-1" strike="noStrike">
              <a:solidFill>
                <a:schemeClr val="dk1"/>
              </a:solidFill>
              <a:latin typeface="Times New Roman"/>
            </a:endParaRPr>
          </a:p>
          <a:p>
            <a:pPr lvl="3" marL="1600200" indent="-228600">
              <a:lnSpc>
                <a:spcPct val="100000"/>
              </a:lnSpc>
              <a:spcBef>
                <a:spcPts val="320"/>
              </a:spcBef>
              <a:buClr>
                <a:srgbClr val="cc3300"/>
              </a:buClr>
              <a:buFont typeface="Symbol" charset="2"/>
              <a:buChar char=""/>
            </a:pPr>
            <a:r>
              <a:rPr b="0" lang="de-DE" sz="1600" spc="-1" strike="noStrike">
                <a:solidFill>
                  <a:schemeClr val="dk1"/>
                </a:solidFill>
                <a:latin typeface="Times New Roman"/>
              </a:rPr>
              <a:t>Vierte Ebene</a:t>
            </a:r>
            <a:endParaRPr b="0" lang="en-US" sz="1600" spc="-1" strike="noStrike">
              <a:solidFill>
                <a:schemeClr val="dk1"/>
              </a:solidFill>
              <a:latin typeface="Times New Roman"/>
            </a:endParaRPr>
          </a:p>
          <a:p>
            <a:pPr lvl="4" marL="2057400" indent="-228600">
              <a:lnSpc>
                <a:spcPct val="100000"/>
              </a:lnSpc>
              <a:spcBef>
                <a:spcPts val="320"/>
              </a:spcBef>
              <a:buClr>
                <a:srgbClr val="cc3300"/>
              </a:buClr>
              <a:buFont typeface="Symbol" charset="2"/>
              <a:buChar char=""/>
            </a:pPr>
            <a:r>
              <a:rPr b="0" lang="de-DE" sz="1600" spc="-1" strike="noStrike">
                <a:solidFill>
                  <a:schemeClr val="dk1"/>
                </a:solidFill>
                <a:latin typeface="Times New Roman"/>
              </a:rPr>
              <a:t>Fünfte Ebene</a:t>
            </a:r>
            <a:endParaRPr b="0" lang="en-US" sz="1600" spc="-1" strike="noStrike">
              <a:solidFill>
                <a:schemeClr val="dk1"/>
              </a:solidFill>
              <a:latin typeface="Times New Roman"/>
            </a:endParaRPr>
          </a:p>
        </p:txBody>
      </p:sp>
      <p:sp>
        <p:nvSpPr>
          <p:cNvPr id="51" name="PlaceHolder 4"/>
          <p:cNvSpPr>
            <a:spLocks noGrp="1"/>
          </p:cNvSpPr>
          <p:nvPr>
            <p:ph type="body"/>
          </p:nvPr>
        </p:nvSpPr>
        <p:spPr>
          <a:xfrm>
            <a:off x="4645080" y="1535040"/>
            <a:ext cx="4041360" cy="639360"/>
          </a:xfrm>
          <a:prstGeom prst="rect">
            <a:avLst/>
          </a:prstGeom>
          <a:noFill/>
          <a:ln w="0">
            <a:noFill/>
          </a:ln>
        </p:spPr>
        <p:txBody>
          <a:bodyPr numCol="1" spcCol="0" lIns="92160" rIns="92160" tIns="46080" bIns="46080" anchor="b">
            <a:noAutofit/>
          </a:bodyPr>
          <a:p>
            <a:pPr indent="0">
              <a:lnSpc>
                <a:spcPct val="100000"/>
              </a:lnSpc>
              <a:spcBef>
                <a:spcPts val="479"/>
              </a:spcBef>
              <a:buNone/>
              <a:tabLst>
                <a:tab algn="l" pos="0"/>
              </a:tabLst>
            </a:pPr>
            <a:r>
              <a:rPr b="1"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p:txBody>
      </p:sp>
      <p:sp>
        <p:nvSpPr>
          <p:cNvPr id="52" name="PlaceHolder 5"/>
          <p:cNvSpPr>
            <a:spLocks noGrp="1"/>
          </p:cNvSpPr>
          <p:nvPr>
            <p:ph type="body"/>
          </p:nvPr>
        </p:nvSpPr>
        <p:spPr>
          <a:xfrm>
            <a:off x="4645080" y="2174760"/>
            <a:ext cx="4041360" cy="3951000"/>
          </a:xfrm>
          <a:prstGeom prst="rect">
            <a:avLst/>
          </a:prstGeom>
          <a:noFill/>
          <a:ln w="0">
            <a:noFill/>
          </a:ln>
        </p:spPr>
        <p:txBody>
          <a:bodyPr numCol="1" spcCol="0" lIns="92160" rIns="92160" tIns="46080" bIns="46080" anchor="t">
            <a:noAutofit/>
          </a:bodyPr>
          <a:p>
            <a:pPr marL="343080" indent="-343080">
              <a:lnSpc>
                <a:spcPct val="100000"/>
              </a:lnSpc>
              <a:spcBef>
                <a:spcPts val="479"/>
              </a:spcBef>
              <a:buClr>
                <a:srgbClr val="cc3300"/>
              </a:buClr>
              <a:buFont typeface="Symbol" charset="2"/>
              <a:buChar char=""/>
            </a:pPr>
            <a:r>
              <a:rPr b="0" lang="de-DE" sz="2400" spc="-1" strike="noStrike">
                <a:solidFill>
                  <a:schemeClr val="dk1"/>
                </a:solidFill>
                <a:latin typeface="Times New Roman"/>
              </a:rPr>
              <a:t>Textmasterformate durch Klicken bearbeiten</a:t>
            </a:r>
            <a:endParaRPr b="0" lang="en-US" sz="2400" spc="-1" strike="noStrike">
              <a:solidFill>
                <a:schemeClr val="dk1"/>
              </a:solidFill>
              <a:latin typeface="Times New Roman"/>
            </a:endParaRPr>
          </a:p>
          <a:p>
            <a:pPr lvl="1" marL="743040" indent="-285840">
              <a:lnSpc>
                <a:spcPct val="100000"/>
              </a:lnSpc>
              <a:spcBef>
                <a:spcPts val="400"/>
              </a:spcBef>
              <a:buClr>
                <a:srgbClr val="cc3300"/>
              </a:buClr>
              <a:buFont typeface="Symbol" charset="2"/>
              <a:buChar char=""/>
            </a:pPr>
            <a:r>
              <a:rPr b="0" lang="de-DE" sz="2000" spc="-1" strike="noStrike">
                <a:solidFill>
                  <a:schemeClr val="dk1"/>
                </a:solidFill>
                <a:latin typeface="Times New Roman"/>
              </a:rPr>
              <a:t>Zweite Ebene</a:t>
            </a:r>
            <a:endParaRPr b="0" lang="en-US" sz="2000" spc="-1" strike="noStrike">
              <a:solidFill>
                <a:schemeClr val="dk1"/>
              </a:solidFill>
              <a:latin typeface="Times New Roman"/>
            </a:endParaRPr>
          </a:p>
          <a:p>
            <a:pPr lvl="2" marL="1143000" indent="-228600">
              <a:lnSpc>
                <a:spcPct val="100000"/>
              </a:lnSpc>
              <a:spcBef>
                <a:spcPts val="360"/>
              </a:spcBef>
              <a:buClr>
                <a:srgbClr val="cc3300"/>
              </a:buClr>
              <a:buFont typeface="Symbol" charset="2"/>
              <a:buChar char=""/>
            </a:pPr>
            <a:r>
              <a:rPr b="0" lang="de-DE" sz="1800" spc="-1" strike="noStrike">
                <a:solidFill>
                  <a:schemeClr val="dk1"/>
                </a:solidFill>
                <a:latin typeface="Times New Roman"/>
              </a:rPr>
              <a:t>Dritte Ebene</a:t>
            </a:r>
            <a:endParaRPr b="0" lang="en-US" sz="1800" spc="-1" strike="noStrike">
              <a:solidFill>
                <a:schemeClr val="dk1"/>
              </a:solidFill>
              <a:latin typeface="Times New Roman"/>
            </a:endParaRPr>
          </a:p>
          <a:p>
            <a:pPr lvl="3" marL="1600200" indent="-228600">
              <a:lnSpc>
                <a:spcPct val="100000"/>
              </a:lnSpc>
              <a:spcBef>
                <a:spcPts val="320"/>
              </a:spcBef>
              <a:buClr>
                <a:srgbClr val="cc3300"/>
              </a:buClr>
              <a:buFont typeface="Symbol" charset="2"/>
              <a:buChar char=""/>
            </a:pPr>
            <a:r>
              <a:rPr b="0" lang="de-DE" sz="1600" spc="-1" strike="noStrike">
                <a:solidFill>
                  <a:schemeClr val="dk1"/>
                </a:solidFill>
                <a:latin typeface="Times New Roman"/>
              </a:rPr>
              <a:t>Vierte Ebene</a:t>
            </a:r>
            <a:endParaRPr b="0" lang="en-US" sz="1600" spc="-1" strike="noStrike">
              <a:solidFill>
                <a:schemeClr val="dk1"/>
              </a:solidFill>
              <a:latin typeface="Times New Roman"/>
            </a:endParaRPr>
          </a:p>
          <a:p>
            <a:pPr lvl="4" marL="2057400" indent="-228600">
              <a:lnSpc>
                <a:spcPct val="100000"/>
              </a:lnSpc>
              <a:spcBef>
                <a:spcPts val="320"/>
              </a:spcBef>
              <a:buClr>
                <a:srgbClr val="cc3300"/>
              </a:buClr>
              <a:buFont typeface="Symbol" charset="2"/>
              <a:buChar char=""/>
            </a:pPr>
            <a:r>
              <a:rPr b="0" lang="de-DE" sz="1600" spc="-1" strike="noStrike">
                <a:solidFill>
                  <a:schemeClr val="dk1"/>
                </a:solidFill>
                <a:latin typeface="Times New Roman"/>
              </a:rPr>
              <a:t>Fünfte Ebene</a:t>
            </a:r>
            <a:endParaRPr b="0" lang="en-US" sz="1600" spc="-1" strike="noStrike">
              <a:solidFill>
                <a:schemeClr val="dk1"/>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3"/>
  </p:sldLayoutIdLst>
</p:sldMaster>
</file>

<file path=ppt/slides/_rels/slide1.xml.rels><?xml version="1.0" encoding="UTF-8"?>
<Relationships xmlns="http://schemas.openxmlformats.org/package/2006/relationships"><Relationship Id="rId1" Type="http://schemas.openxmlformats.org/officeDocument/2006/relationships/hyperlink" Target="https://tub-ensys.github.io/" TargetMode="External"/><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4.xml.rels><?xml version="1.0" encoding="UTF-8"?>
<Relationships xmlns="http://schemas.openxmlformats.org/package/2006/relationships"><Relationship Id="rId1" Type="http://schemas.openxmlformats.org/officeDocument/2006/relationships/hyperlink" Target="https://investor-relations.lufthansagroup.com/de/publikationen/finanzberichte.html" TargetMode="External"/><Relationship Id="rId2" Type="http://schemas.openxmlformats.org/officeDocument/2006/relationships/hyperlink" Target="https://investor-relations.lufthansagroup.com/de/publikationen/finanzberichte.html" TargetMode="External"/><Relationship Id="rId3" Type="http://schemas.openxmlformats.org/officeDocument/2006/relationships/image" Target="../media/image5.png"/><Relationship Id="rId4" Type="http://schemas.openxmlformats.org/officeDocument/2006/relationships/slideLayout" Target="../slideLayouts/slideLayout10.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2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6.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9.png"/><Relationship Id="rId3" Type="http://schemas.openxmlformats.org/officeDocument/2006/relationships/slideLayout" Target="../slideLayouts/slideLayout6.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hyperlink" Target="https://appeconomyinsights.substack.com/" TargetMode="External"/><Relationship Id="rId2" Type="http://schemas.openxmlformats.org/officeDocument/2006/relationships/hyperlink" Target="https://appeconomyinsights.substack.com/" TargetMode="External"/><Relationship Id="rId3" Type="http://schemas.openxmlformats.org/officeDocument/2006/relationships/hyperlink" Target="https://appeconomyinsights.substack.com/" TargetMode="External"/><Relationship Id="rId4" Type="http://schemas.openxmlformats.org/officeDocument/2006/relationships/image" Target="../media/image2.png"/><Relationship Id="rId5" Type="http://schemas.openxmlformats.org/officeDocument/2006/relationships/slideLayout" Target="../slideLayouts/slideLayout10.xml"/>
</Relationships>
</file>

<file path=ppt/slides/_rels/slide3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0.png"/><Relationship Id="rId3" Type="http://schemas.openxmlformats.org/officeDocument/2006/relationships/slideLayout" Target="../slideLayouts/slideLayout6.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png"/><Relationship Id="rId3" Type="http://schemas.openxmlformats.org/officeDocument/2006/relationships/slideLayout" Target="../slideLayouts/slideLayout6.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6.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image" Target="../media/image14.png"/><Relationship Id="rId3" Type="http://schemas.openxmlformats.org/officeDocument/2006/relationships/slideLayout" Target="../slideLayouts/slideLayout6.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6.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6.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6.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4.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3.png"/><Relationship Id="rId4" Type="http://schemas.openxmlformats.org/officeDocument/2006/relationships/slideLayout" Target="../slideLayouts/slideLayout10.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8.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18.png"/><Relationship Id="rId4" Type="http://schemas.openxmlformats.org/officeDocument/2006/relationships/slideLayout" Target="../slideLayouts/slideLayout10.xml"/>
</Relationships>
</file>

<file path=ppt/slides/_rels/slide49.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19.png"/><Relationship Id="rId4" Type="http://schemas.openxmlformats.org/officeDocument/2006/relationships/slideLayout" Target="../slideLayouts/slideLayout10.xml"/>
</Relationships>
</file>

<file path=ppt/slides/_rels/slide5.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4.png"/><Relationship Id="rId4" Type="http://schemas.openxmlformats.org/officeDocument/2006/relationships/slideLayout" Target="../slideLayouts/slideLayout10.xml"/>
</Relationships>
</file>

<file path=ppt/slides/_rels/slide50.xml.rels><?xml version="1.0" encoding="UTF-8"?>
<Relationships xmlns="http://schemas.openxmlformats.org/package/2006/relationships"><Relationship Id="rId1" Type="http://schemas.openxmlformats.org/officeDocument/2006/relationships/hyperlink" Target="https://www.boerse.de/fundamental-analyse/Lufthansa-Aktie/DE0008232125" TargetMode="External"/><Relationship Id="rId2" Type="http://schemas.openxmlformats.org/officeDocument/2006/relationships/hyperlink" Target="https://www.boerse.de/fundamental-analyse/Lufthansa-Aktie/DE0008232125" TargetMode="External"/><Relationship Id="rId3" Type="http://schemas.openxmlformats.org/officeDocument/2006/relationships/image" Target="../media/image20.png"/><Relationship Id="rId4" Type="http://schemas.openxmlformats.org/officeDocument/2006/relationships/slideLayout" Target="../slideLayouts/slideLayout10.xml"/>
</Relationships>
</file>

<file path=ppt/slides/_rels/slide51.xml.rels><?xml version="1.0" encoding="UTF-8"?>
<Relationships xmlns="http://schemas.openxmlformats.org/package/2006/relationships"><Relationship Id="rId1" Type="http://schemas.openxmlformats.org/officeDocument/2006/relationships/hyperlink" Target="https://www.boerse.de/fundamental-analyse/Lufthansa-Aktie/DE0008232125" TargetMode="External"/><Relationship Id="rId2" Type="http://schemas.openxmlformats.org/officeDocument/2006/relationships/hyperlink" Target="https://www.boerse.de/fundamental-analyse/Lufthansa-Aktie/DE0008232125" TargetMode="External"/><Relationship Id="rId3" Type="http://schemas.openxmlformats.org/officeDocument/2006/relationships/image" Target="../media/image21.png"/><Relationship Id="rId4" Type="http://schemas.openxmlformats.org/officeDocument/2006/relationships/slideLayout" Target="../slideLayouts/slideLayout10.xml"/>
</Relationships>
</file>

<file path=ppt/slides/_rels/slide52.xml.rels><?xml version="1.0" encoding="UTF-8"?>
<Relationships xmlns="http://schemas.openxmlformats.org/package/2006/relationships"><Relationship Id="rId1" Type="http://schemas.openxmlformats.org/officeDocument/2006/relationships/hyperlink" Target="https://www.boerse.de/fundamental-analyse/Lufthansa-Aktie/DE0008232125" TargetMode="External"/><Relationship Id="rId2" Type="http://schemas.openxmlformats.org/officeDocument/2006/relationships/hyperlink" Target="https://www.boerse.de/fundamental-analyse/Lufthansa-Aktie/DE0008232125" TargetMode="External"/><Relationship Id="rId3" Type="http://schemas.openxmlformats.org/officeDocument/2006/relationships/image" Target="../media/image22.png"/><Relationship Id="rId4" Type="http://schemas.openxmlformats.org/officeDocument/2006/relationships/slideLayout" Target="../slideLayouts/slideLayout10.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1920960" y="1262160"/>
            <a:ext cx="6800400" cy="2493720"/>
          </a:xfrm>
          <a:prstGeom prst="rect">
            <a:avLst/>
          </a:prstGeom>
          <a:noFill/>
          <a:ln w="0">
            <a:noFill/>
          </a:ln>
        </p:spPr>
        <p:txBody>
          <a:bodyPr numCol="1" spcCol="0" lIns="92160" rIns="92160" tIns="46080" bIns="46080" anchor="b">
            <a:noAutofit/>
          </a:bodyPr>
          <a:p>
            <a:pPr indent="0" algn="r">
              <a:lnSpc>
                <a:spcPct val="100000"/>
              </a:lnSpc>
              <a:buNone/>
            </a:pPr>
            <a:r>
              <a:rPr b="1" lang="de-DE" sz="2800" spc="-1" strike="noStrike">
                <a:solidFill>
                  <a:schemeClr val="dk2"/>
                </a:solidFill>
                <a:latin typeface="Arial"/>
              </a:rPr>
              <a:t>Wirtschaftliche Grundlagen</a:t>
            </a:r>
            <a:br>
              <a:rPr sz="2800"/>
            </a:br>
            <a:r>
              <a:rPr b="0" lang="de-DE" sz="2400" spc="-1" strike="noStrike">
                <a:solidFill>
                  <a:schemeClr val="dk2"/>
                </a:solidFill>
                <a:latin typeface="Arial"/>
              </a:rPr>
              <a:t>im Sommersemester 2026</a:t>
            </a:r>
            <a:br>
              <a:rPr sz="2400"/>
            </a:br>
            <a:br>
              <a:rPr sz="2400"/>
            </a:br>
            <a:r>
              <a:rPr b="1" lang="de-DE" sz="2400" spc="-1" strike="noStrike">
                <a:solidFill>
                  <a:schemeClr val="dk2"/>
                </a:solidFill>
                <a:latin typeface="Arial"/>
              </a:rPr>
              <a:t>Betriebliches Rechnungswesen</a:t>
            </a:r>
            <a:endParaRPr b="0" lang="en-US" sz="2400" spc="-1" strike="noStrike">
              <a:solidFill>
                <a:schemeClr val="dk1"/>
              </a:solidFill>
              <a:latin typeface="Book Antiqua"/>
            </a:endParaRPr>
          </a:p>
        </p:txBody>
      </p:sp>
      <p:sp>
        <p:nvSpPr>
          <p:cNvPr id="77" name="Rectangle 7"/>
          <p:cNvSpPr/>
          <p:nvPr/>
        </p:nvSpPr>
        <p:spPr>
          <a:xfrm>
            <a:off x="863640" y="5060880"/>
            <a:ext cx="5868360" cy="528120"/>
          </a:xfrm>
          <a:prstGeom prst="rect">
            <a:avLst/>
          </a:prstGeom>
          <a:noFill/>
          <a:ln w="0">
            <a:noFill/>
          </a:ln>
        </p:spPr>
        <p:style>
          <a:lnRef idx="0"/>
          <a:fillRef idx="0"/>
          <a:effectRef idx="0"/>
          <a:fontRef idx="minor"/>
        </p:style>
        <p:txBody>
          <a:bodyPr lIns="90000" rIns="90000" tIns="45000" bIns="45000" anchor="t">
            <a:spAutoFit/>
          </a:bodyPr>
          <a:p>
            <a:pPr defTabSz="1047600">
              <a:lnSpc>
                <a:spcPct val="90000"/>
              </a:lnSpc>
            </a:pPr>
            <a:r>
              <a:rPr b="0" lang="de-DE" sz="1600" spc="-1" strike="noStrike">
                <a:solidFill>
                  <a:schemeClr val="dk1">
                    <a:lumMod val="75000"/>
                    <a:lumOff val="25000"/>
                  </a:schemeClr>
                </a:solidFill>
                <a:latin typeface="Arial"/>
              </a:rPr>
              <a:t>Prof. Tom Brown</a:t>
            </a:r>
            <a:endParaRPr b="0" lang="en-GB" sz="1600" spc="-1" strike="noStrike">
              <a:solidFill>
                <a:srgbClr val="000000"/>
              </a:solidFill>
              <a:latin typeface="Arial"/>
            </a:endParaRPr>
          </a:p>
          <a:p>
            <a:pPr defTabSz="1047600">
              <a:lnSpc>
                <a:spcPct val="90000"/>
              </a:lnSpc>
            </a:pPr>
            <a:r>
              <a:rPr b="0" lang="de-DE" sz="1600" spc="-1" strike="noStrike">
                <a:solidFill>
                  <a:schemeClr val="dk1">
                    <a:lumMod val="75000"/>
                    <a:lumOff val="25000"/>
                  </a:schemeClr>
                </a:solidFill>
                <a:latin typeface="Arial"/>
              </a:rPr>
              <a:t>Fachgebiet </a:t>
            </a:r>
            <a:r>
              <a:rPr b="0" lang="de-DE" sz="1600" spc="-1" strike="noStrike" u="sng">
                <a:solidFill>
                  <a:schemeClr val="dk1">
                    <a:lumMod val="75000"/>
                    <a:lumOff val="25000"/>
                  </a:schemeClr>
                </a:solidFill>
                <a:uFillTx/>
                <a:latin typeface="Arial"/>
                <a:hlinkClick r:id="rId1"/>
              </a:rPr>
              <a:t>Digitaler Wandel in Energiesystemen</a:t>
            </a:r>
            <a:r>
              <a:rPr b="0" lang="de-DE" sz="1600" spc="-1" strike="noStrike">
                <a:solidFill>
                  <a:schemeClr val="dk1">
                    <a:lumMod val="75000"/>
                    <a:lumOff val="25000"/>
                  </a:schemeClr>
                </a:solidFill>
                <a:latin typeface="Arial"/>
              </a:rPr>
              <a:t> / TU Berlin</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400" spc="-1" strike="noStrike">
                <a:solidFill>
                  <a:schemeClr val="dk2"/>
                </a:solidFill>
                <a:latin typeface="Arial"/>
              </a:rPr>
              <a:t>Überblick zum Rechnungswesens - extern</a:t>
            </a:r>
            <a:endParaRPr b="0" lang="en-US" sz="2400" spc="-1" strike="noStrike">
              <a:solidFill>
                <a:schemeClr val="dk1"/>
              </a:solidFill>
              <a:latin typeface="Book Antiqua"/>
            </a:endParaRPr>
          </a:p>
        </p:txBody>
      </p:sp>
      <p:sp>
        <p:nvSpPr>
          <p:cNvPr id="139"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40" name="Rectangle 3"/>
          <p:cNvSpPr/>
          <p:nvPr/>
        </p:nvSpPr>
        <p:spPr>
          <a:xfrm>
            <a:off x="1547640" y="1684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rgbClr val="c00000"/>
                </a:solidFill>
                <a:latin typeface="Arial"/>
              </a:rPr>
              <a:t>Finanzbuchhaltung</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Rechnet alle Einzahlungen/Auszahlungen, Einnahmen/Ausgaben bzw. Aufwände/Erträge einer vergangenen Abrechnungsperiode zusammen und gibt Auskunft über</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Gesamtvermögen/Schulden</a:t>
            </a:r>
            <a:r>
              <a:rPr b="1" lang="de-DE" sz="1800" spc="-1" strike="noStrike">
                <a:solidFill>
                  <a:schemeClr val="dk1"/>
                </a:solidFill>
                <a:latin typeface="Arial"/>
              </a:rPr>
              <a:t> </a:t>
            </a:r>
            <a:r>
              <a:rPr b="0" lang="de-DE" sz="1800" spc="-1" strike="noStrike">
                <a:solidFill>
                  <a:schemeClr val="dk1"/>
                </a:solidFill>
                <a:latin typeface="Arial"/>
              </a:rPr>
              <a:t>einer Unternehmung zu einem bestimmten Zeitpunkt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Gewinn-/Verlust </a:t>
            </a:r>
            <a:r>
              <a:rPr b="0" lang="de-DE" sz="1800" spc="-1" strike="noStrike">
                <a:solidFill>
                  <a:schemeClr val="dk1"/>
                </a:solidFill>
                <a:latin typeface="Arial"/>
              </a:rPr>
              <a:t>einer Unternehmung zu einem bestimmten Zeitpunkt</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Finanzbuchhaltung ist rein </a:t>
            </a:r>
            <a:r>
              <a:rPr b="1" lang="de-DE" sz="1800" spc="-1" strike="noStrike">
                <a:solidFill>
                  <a:srgbClr val="c00000"/>
                </a:solidFill>
                <a:latin typeface="Arial"/>
              </a:rPr>
              <a:t>vergangenheitsbezogen</a:t>
            </a:r>
            <a:r>
              <a:rPr b="1" lang="de-DE" sz="1800" spc="-1" strike="noStrike">
                <a:solidFill>
                  <a:schemeClr val="dk1"/>
                </a:solidFill>
                <a:latin typeface="Arial"/>
              </a:rPr>
              <a:t> </a:t>
            </a:r>
            <a:r>
              <a:rPr b="0" lang="de-DE" sz="1800" spc="-1" strike="noStrike">
                <a:solidFill>
                  <a:schemeClr val="dk1"/>
                </a:solidFill>
                <a:latin typeface="Arial"/>
              </a:rPr>
              <a:t>und pagatorisch (mit Zahlungen zusammenhängend).</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Finanzbuchhaltung ist </a:t>
            </a:r>
            <a:r>
              <a:rPr b="1" lang="de-DE" sz="1800" spc="-1" strike="noStrike">
                <a:solidFill>
                  <a:srgbClr val="c00000"/>
                </a:solidFill>
                <a:latin typeface="Arial"/>
              </a:rPr>
              <a:t>externes</a:t>
            </a:r>
            <a:r>
              <a:rPr b="0" lang="de-DE" sz="1800" spc="-1" strike="noStrike">
                <a:solidFill>
                  <a:schemeClr val="dk1"/>
                </a:solidFill>
                <a:latin typeface="Arial"/>
              </a:rPr>
              <a:t> Rechnungswesen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Sie richtet sich an: Finanzamt, Aktionär:innen, Gläubige, Interessierte, Öffentlichkeit</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Überblick zum Rechnungswesen - intern</a:t>
            </a:r>
            <a:endParaRPr b="0" lang="en-US" sz="2800" spc="-1" strike="noStrike">
              <a:solidFill>
                <a:schemeClr val="dk1"/>
              </a:solidFill>
              <a:latin typeface="Book Antiqua"/>
            </a:endParaRPr>
          </a:p>
        </p:txBody>
      </p:sp>
      <p:sp>
        <p:nvSpPr>
          <p:cNvPr id="142"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43" name="Rectangle 3"/>
          <p:cNvSpPr/>
          <p:nvPr/>
        </p:nvSpPr>
        <p:spPr>
          <a:xfrm>
            <a:off x="1547640" y="182880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rgbClr val="c00000"/>
                </a:solidFill>
                <a:latin typeface="Arial"/>
              </a:rPr>
              <a:t>Kosten-Leistungsrechnung</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Versucht alle </a:t>
            </a:r>
            <a:r>
              <a:rPr b="1" lang="de-DE" sz="1800" spc="-1" strike="noStrike">
                <a:solidFill>
                  <a:srgbClr val="c00000"/>
                </a:solidFill>
                <a:latin typeface="Arial"/>
              </a:rPr>
              <a:t>Kosten und Leistungen </a:t>
            </a:r>
            <a:r>
              <a:rPr b="0" lang="de-DE" sz="1800" spc="-1" strike="noStrike">
                <a:solidFill>
                  <a:schemeClr val="dk1"/>
                </a:solidFill>
                <a:latin typeface="Arial"/>
              </a:rPr>
              <a:t>einer (auch zukünftigen) Abrechnungsperiode zu erfassen um</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Produktpreise, Aufträge, Kostenvoranschläge </a:t>
            </a:r>
            <a:r>
              <a:rPr b="0" lang="de-DE" sz="1800" spc="-1" strike="noStrike">
                <a:solidFill>
                  <a:schemeClr val="dk1"/>
                </a:solidFill>
                <a:latin typeface="Arial"/>
              </a:rPr>
              <a:t>(vor)kalkulieren zu können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Kosten-Leistungsrechnung ist tendenziell </a:t>
            </a:r>
            <a:r>
              <a:rPr b="1" lang="de-DE" sz="1800" spc="-1" strike="noStrike">
                <a:solidFill>
                  <a:srgbClr val="c00000"/>
                </a:solidFill>
                <a:latin typeface="Arial"/>
              </a:rPr>
              <a:t>zukunftsbezogen</a:t>
            </a:r>
            <a:br>
              <a:rPr sz="1800"/>
            </a:br>
            <a:r>
              <a:rPr b="0" lang="de-DE" sz="1800" spc="-1" strike="noStrike">
                <a:solidFill>
                  <a:schemeClr val="dk1"/>
                </a:solidFill>
                <a:latin typeface="Arial"/>
              </a:rPr>
              <a:t>und kalkulatorisch (berücksichtigt z.B. Opportunitätskosten).</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Kosten-Leistungsrechnung ist </a:t>
            </a:r>
            <a:r>
              <a:rPr b="1" lang="de-DE" sz="1800" spc="-1" strike="noStrike">
                <a:solidFill>
                  <a:srgbClr val="c00000"/>
                </a:solidFill>
                <a:latin typeface="Arial"/>
              </a:rPr>
              <a:t>internes</a:t>
            </a:r>
            <a:r>
              <a:rPr b="0" lang="de-DE" sz="1800" spc="-1" strike="noStrike">
                <a:solidFill>
                  <a:schemeClr val="dk1"/>
                </a:solidFill>
                <a:latin typeface="Arial"/>
              </a:rPr>
              <a:t> Rechnungswesen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Sie dient der Steuerung und Kontrolle der betrieblichen Prozesse</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1547640" y="380880"/>
            <a:ext cx="713880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Rechtliche Grundlagen der Finanzbuchhaltung </a:t>
            </a:r>
            <a:endParaRPr b="0" lang="en-US" sz="2800" spc="-1" strike="noStrike">
              <a:solidFill>
                <a:schemeClr val="dk1"/>
              </a:solidFill>
              <a:latin typeface="Book Antiqua"/>
            </a:endParaRPr>
          </a:p>
        </p:txBody>
      </p:sp>
      <p:sp>
        <p:nvSpPr>
          <p:cNvPr id="145"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46" name="Rectangle 3"/>
          <p:cNvSpPr/>
          <p:nvPr/>
        </p:nvSpPr>
        <p:spPr>
          <a:xfrm>
            <a:off x="1547640" y="1468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Rechtliche Grundlagen sind verankert in: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Handelsgesetzbuch (HGB)</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Steuerrecht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Grundsätze ordnungsgemäßer Buchführung Internationale</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Rechnungslegungsstandards (international gültig)</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Die allgemeine Buchführungspflicht als wichtigste Vorschrift unter § 238 HGB lautet: </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(2) ...  </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1547640" y="380880"/>
            <a:ext cx="713880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Jahresabschluss</a:t>
            </a:r>
            <a:endParaRPr b="0" lang="en-US" sz="2800" spc="-1" strike="noStrike">
              <a:solidFill>
                <a:schemeClr val="dk1"/>
              </a:solidFill>
              <a:latin typeface="Book Antiqua"/>
            </a:endParaRPr>
          </a:p>
        </p:txBody>
      </p:sp>
      <p:sp>
        <p:nvSpPr>
          <p:cNvPr id="148"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49" name="Rectangle 3"/>
          <p:cNvSpPr/>
          <p:nvPr/>
        </p:nvSpPr>
        <p:spPr>
          <a:xfrm>
            <a:off x="1547640" y="1468440"/>
            <a:ext cx="6933960" cy="440820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Besteht aus </a:t>
            </a:r>
            <a:r>
              <a:rPr b="1" lang="de-DE" sz="1800" spc="-1" strike="noStrike">
                <a:solidFill>
                  <a:schemeClr val="dk1"/>
                </a:solidFill>
                <a:latin typeface="Arial"/>
              </a:rPr>
              <a:t>Bilanz</a:t>
            </a:r>
            <a:r>
              <a:rPr b="0" lang="de-DE" sz="1800" spc="-1" strike="noStrike">
                <a:solidFill>
                  <a:schemeClr val="dk1"/>
                </a:solidFill>
                <a:latin typeface="Arial"/>
              </a:rPr>
              <a:t>, Gewinn- und Verlustrechnung (</a:t>
            </a:r>
            <a:r>
              <a:rPr b="1" lang="de-DE" sz="1800" spc="-1" strike="noStrike">
                <a:solidFill>
                  <a:schemeClr val="dk1"/>
                </a:solidFill>
                <a:latin typeface="Arial"/>
              </a:rPr>
              <a:t>GuV</a:t>
            </a:r>
            <a:r>
              <a:rPr b="0" lang="de-DE" sz="1800" spc="-1" strike="noStrike">
                <a:solidFill>
                  <a:schemeClr val="dk1"/>
                </a:solidFill>
                <a:latin typeface="Arial"/>
              </a:rPr>
              <a:t>), Anhang und Jahresbericht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Wichtiger Bestandteil des Informationssystems des Unternehmens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Wertmäßige Erfassung, Aufbereitung, Auswertung ökonomisch relevanter Vorgänge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Information in zweckdienlicher Form für Entscheidungsträger und Gläubiger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Bestandsgröße</a:t>
            </a:r>
            <a:r>
              <a:rPr b="0" lang="de-DE" sz="1800" spc="-1" strike="noStrike">
                <a:solidFill>
                  <a:schemeClr val="dk1"/>
                </a:solidFill>
                <a:latin typeface="Arial"/>
              </a:rPr>
              <a:t>: in Geldeinheiten gemessene zeitpunktbezogene Größe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Stromgröße</a:t>
            </a:r>
            <a:r>
              <a:rPr b="0" lang="de-DE" sz="1800" spc="-1" strike="noStrike">
                <a:solidFill>
                  <a:schemeClr val="dk1"/>
                </a:solidFill>
                <a:latin typeface="Arial"/>
              </a:rPr>
              <a:t>: in Geldeinheiten gemessene zeitraumbezogene Größe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Bilanz</a:t>
            </a:r>
            <a:r>
              <a:rPr b="0" lang="de-DE" sz="1800" spc="-1" strike="noStrike">
                <a:solidFill>
                  <a:schemeClr val="dk1"/>
                </a:solidFill>
                <a:latin typeface="Arial"/>
              </a:rPr>
              <a:t>: Gegenüberstellung der Reinvermögensbestände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Gewinn- und Verlustrechnung</a:t>
            </a:r>
            <a:r>
              <a:rPr b="0" lang="de-DE" sz="1800" spc="-1" strike="noStrike">
                <a:solidFill>
                  <a:schemeClr val="dk1"/>
                </a:solidFill>
                <a:latin typeface="Arial"/>
              </a:rPr>
              <a:t>: Saldierung von Aufwendungen und Erträgen der entsprechenden Abrechnungsperiode </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1547640" y="380880"/>
            <a:ext cx="713880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Beispiel: Lufthansa 2021</a:t>
            </a:r>
            <a:endParaRPr b="0" lang="en-US" sz="2800" spc="-1" strike="noStrike">
              <a:solidFill>
                <a:schemeClr val="dk1"/>
              </a:solidFill>
              <a:latin typeface="Book Antiqua"/>
            </a:endParaRPr>
          </a:p>
        </p:txBody>
      </p:sp>
      <p:sp>
        <p:nvSpPr>
          <p:cNvPr id="151"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52" name="Rectangle 3"/>
          <p:cNvSpPr/>
          <p:nvPr/>
        </p:nvSpPr>
        <p:spPr>
          <a:xfrm>
            <a:off x="1547640" y="1468440"/>
            <a:ext cx="6933960" cy="736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Geschäftsbericht 2021: </a:t>
            </a:r>
            <a:r>
              <a:rPr b="0" lang="de-DE" sz="1800" spc="-1" strike="noStrike" u="sng">
                <a:solidFill>
                  <a:schemeClr val="dk1"/>
                </a:solidFill>
                <a:uFillTx/>
                <a:latin typeface="Arial"/>
                <a:hlinkClick r:id="rId1"/>
              </a:rPr>
              <a:t>https://</a:t>
            </a:r>
            <a:r>
              <a:rPr b="0" lang="de-DE" sz="1800" spc="-1" strike="noStrike" u="sng">
                <a:solidFill>
                  <a:schemeClr val="dk1"/>
                </a:solidFill>
                <a:uFillTx/>
                <a:latin typeface="Arial"/>
                <a:hlinkClick r:id="rId2"/>
              </a:rPr>
              <a:t>investor-relations.lufthansagroup.com/de/publikationen/finanzberichte.html</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pic>
        <p:nvPicPr>
          <p:cNvPr id="153" name="Picture 2" descr=""/>
          <p:cNvPicPr/>
          <p:nvPr/>
        </p:nvPicPr>
        <p:blipFill>
          <a:blip r:embed="rId3"/>
          <a:stretch/>
        </p:blipFill>
        <p:spPr>
          <a:xfrm>
            <a:off x="611640" y="2300400"/>
            <a:ext cx="8244000" cy="38890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1547640" y="380880"/>
            <a:ext cx="713880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Zur Vorgeschichte einer Bilanz</a:t>
            </a:r>
            <a:endParaRPr b="0" lang="en-US" sz="2800" spc="-1" strike="noStrike">
              <a:solidFill>
                <a:schemeClr val="dk1"/>
              </a:solidFill>
              <a:latin typeface="Book Antiqua"/>
            </a:endParaRPr>
          </a:p>
        </p:txBody>
      </p:sp>
      <p:sp>
        <p:nvSpPr>
          <p:cNvPr id="155"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56" name="Rectangle 3"/>
          <p:cNvSpPr/>
          <p:nvPr/>
        </p:nvSpPr>
        <p:spPr>
          <a:xfrm>
            <a:off x="1547640" y="16286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Über die Inventur zur Bilanz</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tabLst>
                <a:tab algn="l" pos="0"/>
              </a:tabLst>
            </a:pPr>
            <a:r>
              <a:rPr b="1" lang="de-DE" sz="1800" spc="-1" strike="noStrike">
                <a:solidFill>
                  <a:srgbClr val="c00000"/>
                </a:solidFill>
                <a:latin typeface="Arial"/>
              </a:rPr>
              <a:t>Inventur</a:t>
            </a:r>
            <a:r>
              <a:rPr b="0" lang="de-DE" sz="1800" spc="-1" strike="noStrike">
                <a:solidFill>
                  <a:schemeClr val="dk1"/>
                </a:solidFill>
                <a:latin typeface="Arial"/>
              </a:rPr>
              <a:t> ist die mengen- und wertmäßige Bestandsaufnahme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aller Vermögensgegenstände und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Schulden eines Unternehmens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zu einem bestimmten Zeitpunkt durch Zählen, Wiegen usw. </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tabLst>
                <a:tab algn="l" pos="0"/>
              </a:tabLst>
            </a:pPr>
            <a:r>
              <a:rPr b="0" lang="de-DE" sz="1800" spc="-1" strike="noStrike">
                <a:solidFill>
                  <a:schemeClr val="dk1"/>
                </a:solidFill>
                <a:latin typeface="Arial"/>
              </a:rPr>
              <a:t>Varianten: Stichtagsinventur, zeitlich verlegte Inventur, Permanente Inventur </a:t>
            </a:r>
            <a:endParaRPr b="0" lang="en-GB" sz="1800" spc="-1" strike="noStrike">
              <a:solidFill>
                <a:srgbClr val="000000"/>
              </a:solidFill>
              <a:latin typeface="Arial"/>
            </a:endParaRPr>
          </a:p>
          <a:p>
            <a:pPr>
              <a:lnSpc>
                <a:spcPct val="100000"/>
              </a:lnSpc>
              <a:tabLst>
                <a:tab algn="l" pos="0"/>
              </a:tabLst>
            </a:pPr>
            <a:br>
              <a:rPr sz="1800"/>
            </a:br>
            <a:r>
              <a:rPr b="0" lang="de-DE" sz="1800" spc="-1" strike="noStrike">
                <a:solidFill>
                  <a:schemeClr val="dk1"/>
                </a:solidFill>
                <a:latin typeface="Arial"/>
              </a:rPr>
              <a:t>Zsfg: Zunächst müssen die Vermögensgegenstände/ Schulden erfasst werden </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1547640" y="380880"/>
            <a:ext cx="713880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Zur Vorgeschichte einer Bilanz</a:t>
            </a:r>
            <a:endParaRPr b="0" lang="en-US" sz="2800" spc="-1" strike="noStrike">
              <a:solidFill>
                <a:schemeClr val="dk1"/>
              </a:solidFill>
              <a:latin typeface="Book Antiqua"/>
            </a:endParaRPr>
          </a:p>
        </p:txBody>
      </p:sp>
      <p:sp>
        <p:nvSpPr>
          <p:cNvPr id="158"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59" name="Rectangle 3"/>
          <p:cNvSpPr/>
          <p:nvPr/>
        </p:nvSpPr>
        <p:spPr>
          <a:xfrm>
            <a:off x="1547640" y="1614600"/>
            <a:ext cx="6933960" cy="4910400"/>
          </a:xfrm>
          <a:prstGeom prst="rect">
            <a:avLst/>
          </a:prstGeom>
          <a:noFill/>
          <a:ln w="0">
            <a:noFill/>
          </a:ln>
        </p:spPr>
        <p:style>
          <a:lnRef idx="0"/>
          <a:fillRef idx="0"/>
          <a:effectRef idx="0"/>
          <a:fontRef idx="minor"/>
        </p:style>
        <p:txBody>
          <a:bodyPr lIns="90000" rIns="90000" tIns="45000" bIns="45000" anchor="t">
            <a:noAutofit/>
          </a:bodyPr>
          <a:p>
            <a:pPr>
              <a:lnSpc>
                <a:spcPct val="100000"/>
              </a:lnSpc>
              <a:tabLst>
                <a:tab algn="l" pos="0"/>
              </a:tabLst>
            </a:pPr>
            <a:r>
              <a:rPr b="0" lang="de-DE" sz="1800" spc="-1" strike="noStrike">
                <a:solidFill>
                  <a:schemeClr val="dk1"/>
                </a:solidFill>
                <a:latin typeface="Arial"/>
              </a:rPr>
              <a:t>Inventar ist eine Gegenüberstellung von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Vermögensgegenständen und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Schulden zur Ermittlung des Reinvermögens </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tabLst>
                <a:tab algn="l" pos="0"/>
              </a:tabLst>
            </a:pPr>
            <a:r>
              <a:rPr b="0" lang="de-DE" sz="1800" spc="-1" strike="noStrike">
                <a:solidFill>
                  <a:schemeClr val="dk1"/>
                </a:solidFill>
                <a:latin typeface="Arial"/>
              </a:rPr>
              <a:t>Bestandteile des Inventarverzeichnisses und der Ermittlung des Reinvermögens sind:</a:t>
            </a:r>
            <a:endParaRPr b="0" lang="en-GB" sz="1800" spc="-1" strike="noStrike">
              <a:solidFill>
                <a:srgbClr val="000000"/>
              </a:solidFill>
              <a:latin typeface="Arial"/>
            </a:endParaRPr>
          </a:p>
          <a:p>
            <a:pPr marL="343080" indent="-343080">
              <a:lnSpc>
                <a:spcPct val="100000"/>
              </a:lnSpc>
              <a:buClr>
                <a:srgbClr val="c00000"/>
              </a:buClr>
              <a:buFont typeface="Symbol" charset="2"/>
              <a:buChar char=""/>
              <a:tabLst>
                <a:tab algn="l" pos="0"/>
              </a:tabLst>
            </a:pPr>
            <a:r>
              <a:rPr b="1" lang="de-DE" sz="1800" spc="-1" strike="noStrike">
                <a:solidFill>
                  <a:srgbClr val="c00000"/>
                </a:solidFill>
                <a:latin typeface="Arial"/>
              </a:rPr>
              <a:t>Anlagevermögen</a:t>
            </a:r>
            <a:r>
              <a:rPr b="1" lang="de-DE" sz="1800" spc="-1" strike="noStrike">
                <a:solidFill>
                  <a:schemeClr val="dk1"/>
                </a:solidFill>
                <a:latin typeface="Arial"/>
              </a:rPr>
              <a:t> </a:t>
            </a:r>
            <a:r>
              <a:rPr b="0" lang="de-DE" sz="1800" spc="-1" strike="noStrike">
                <a:solidFill>
                  <a:schemeClr val="dk1"/>
                </a:solidFill>
                <a:latin typeface="Arial"/>
              </a:rPr>
              <a:t>(Grundstücke und Gebäude, Maschinen, Geschäftsausstattung, Fuhrpark etc.)</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 </a:t>
            </a:r>
            <a:r>
              <a:rPr b="1" lang="de-DE" sz="1800" spc="-1" strike="noStrike">
                <a:solidFill>
                  <a:srgbClr val="c00000"/>
                </a:solidFill>
                <a:latin typeface="Arial"/>
              </a:rPr>
              <a:t>Umlaufvermögen</a:t>
            </a:r>
            <a:r>
              <a:rPr b="1" lang="de-DE" sz="1800" spc="-1" strike="noStrike">
                <a:solidFill>
                  <a:schemeClr val="dk1"/>
                </a:solidFill>
                <a:latin typeface="Arial"/>
              </a:rPr>
              <a:t> </a:t>
            </a:r>
            <a:r>
              <a:rPr b="0" lang="de-DE" sz="1800" spc="-1" strike="noStrike">
                <a:solidFill>
                  <a:schemeClr val="dk1"/>
                </a:solidFill>
                <a:latin typeface="Arial"/>
              </a:rPr>
              <a:t>(Roh-, Hilfs-, und Betriebsstoffe, Fertigwaren, Forderungen, Bank, Kasse)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 </a:t>
            </a:r>
            <a:r>
              <a:rPr b="1" lang="de-DE" sz="1800" spc="-1" strike="noStrike">
                <a:solidFill>
                  <a:srgbClr val="c00000"/>
                </a:solidFill>
                <a:latin typeface="Arial"/>
              </a:rPr>
              <a:t>Schulden</a:t>
            </a:r>
            <a:r>
              <a:rPr b="0" lang="de-DE" sz="1800" spc="-1" strike="noStrike">
                <a:solidFill>
                  <a:schemeClr val="dk1"/>
                </a:solidFill>
                <a:latin typeface="Arial"/>
              </a:rPr>
              <a:t> (langfristige Verbindlichkeiten, kurzfristige Verbindlichkeiten, Verbindlichkeiten aus Lieferung/Leistung)</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1" lang="de-DE" sz="1800" spc="-1" strike="noStrike">
                <a:solidFill>
                  <a:schemeClr val="dk1"/>
                </a:solidFill>
                <a:latin typeface="Arial"/>
              </a:rPr>
              <a:t>= </a:t>
            </a:r>
            <a:r>
              <a:rPr b="1" lang="de-DE" sz="1800" spc="-1" strike="noStrike">
                <a:solidFill>
                  <a:srgbClr val="c00000"/>
                </a:solidFill>
                <a:latin typeface="Arial"/>
              </a:rPr>
              <a:t>Reinvermögen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Zsfg: Sind Vermögensgegenstände/Schulden erfasst, dann werden sie in der Inventarliste aufgeschrieben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Erstellung der Bilanz</a:t>
            </a:r>
            <a:endParaRPr b="0" lang="en-US" sz="2800" spc="-1" strike="noStrike">
              <a:solidFill>
                <a:schemeClr val="dk1"/>
              </a:solidFill>
              <a:latin typeface="Book Antiqua"/>
            </a:endParaRPr>
          </a:p>
        </p:txBody>
      </p:sp>
      <p:sp>
        <p:nvSpPr>
          <p:cNvPr id="161"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62" name="Rectangle 3"/>
          <p:cNvSpPr/>
          <p:nvPr/>
        </p:nvSpPr>
        <p:spPr>
          <a:xfrm>
            <a:off x="1476360" y="1468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Anlagevermögen, Umlaufvermögen, Schulden (Fremdkapital) und Reinvermögen (Eigenkapital) werden gegenübergestellt und ergeben die Bilanz</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Bilanz als Gegenüberstellung von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Aktiva</a:t>
            </a:r>
            <a:r>
              <a:rPr b="0" lang="de-DE" sz="1800" spc="-1" strike="noStrike">
                <a:solidFill>
                  <a:schemeClr val="dk1"/>
                </a:solidFill>
                <a:latin typeface="Arial"/>
              </a:rPr>
              <a:t> (=Vermögensgegenstände) und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Passiva</a:t>
            </a:r>
            <a:r>
              <a:rPr b="0" lang="de-DE" sz="1800" spc="-1" strike="noStrike">
                <a:solidFill>
                  <a:schemeClr val="dk1"/>
                </a:solidFill>
                <a:latin typeface="Arial"/>
              </a:rPr>
              <a:t> (=Mittelherkunft)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Bilanz ist die Gegenüberstellung von Aktiva und Passiva eines Betriebs mit dem Ziel, die Vermögens- und Schuldenlage des Betriebes zu einem Stichtag (Bilanzstichtag, in der Regel 31.12. jeden Jahres) darzustellen</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graphicFrame>
        <p:nvGraphicFramePr>
          <p:cNvPr id="163" name="Table 1"/>
          <p:cNvGraphicFramePr/>
          <p:nvPr/>
        </p:nvGraphicFramePr>
        <p:xfrm>
          <a:off x="1895400" y="3957480"/>
          <a:ext cx="6095520" cy="1112400"/>
        </p:xfrm>
        <a:graphic>
          <a:graphicData uri="http://schemas.openxmlformats.org/drawingml/2006/table">
            <a:tbl>
              <a:tblPr/>
              <a:tblGrid>
                <a:gridCol w="3047760"/>
                <a:gridCol w="3047760"/>
              </a:tblGrid>
              <a:tr h="370800">
                <a:tc>
                  <a:txBody>
                    <a:bodyPr anchor="t">
                      <a:noAutofit/>
                    </a:bodyPr>
                    <a:p>
                      <a:pPr defTabSz="914400">
                        <a:lnSpc>
                          <a:spcPct val="100000"/>
                        </a:lnSpc>
                      </a:pPr>
                      <a:r>
                        <a:rPr b="1" lang="de-DE" sz="1800" spc="-1" strike="noStrike">
                          <a:solidFill>
                            <a:schemeClr val="lt1"/>
                          </a:solidFill>
                          <a:latin typeface="Arial"/>
                        </a:rPr>
                        <a:t>Aktiva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de-DE" sz="1800" spc="-1" strike="noStrike">
                          <a:solidFill>
                            <a:schemeClr val="lt1"/>
                          </a:solidFill>
                          <a:latin typeface="Arial"/>
                        </a:rPr>
                        <a:t>Passiva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0" lang="de-DE" sz="1800" spc="-1" strike="noStrike">
                          <a:solidFill>
                            <a:schemeClr val="dk1"/>
                          </a:solidFill>
                          <a:latin typeface="Arial"/>
                        </a:rPr>
                        <a:t>Anlagenvermögen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800" spc="-1" strike="noStrike">
                          <a:solidFill>
                            <a:schemeClr val="dk1"/>
                          </a:solidFill>
                          <a:latin typeface="Arial"/>
                        </a:rPr>
                        <a:t>Eigenkapital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Umlaufvermögen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800" spc="-1" strike="noStrike">
                          <a:solidFill>
                            <a:schemeClr val="dk1"/>
                          </a:solidFill>
                          <a:latin typeface="Arial"/>
                        </a:rPr>
                        <a:t>Fremdkapital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1908000" y="380880"/>
            <a:ext cx="670212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Aufbau einer Bilanz</a:t>
            </a:r>
            <a:endParaRPr b="0" lang="en-US" sz="2800" spc="-1" strike="noStrike">
              <a:solidFill>
                <a:schemeClr val="dk1"/>
              </a:solidFill>
              <a:latin typeface="Book Antiqua"/>
            </a:endParaRPr>
          </a:p>
        </p:txBody>
      </p:sp>
      <p:sp>
        <p:nvSpPr>
          <p:cNvPr id="165" name="PlaceHolder 2"/>
          <p:cNvSpPr>
            <a:spLocks noGrp="1"/>
          </p:cNvSpPr>
          <p:nvPr>
            <p:ph/>
          </p:nvPr>
        </p:nvSpPr>
        <p:spPr>
          <a:xfrm>
            <a:off x="924480" y="1628640"/>
            <a:ext cx="3962160" cy="4800240"/>
          </a:xfrm>
          <a:prstGeom prst="rect">
            <a:avLst/>
          </a:prstGeom>
          <a:noFill/>
          <a:ln w="0">
            <a:noFill/>
          </a:ln>
        </p:spPr>
        <p:txBody>
          <a:bodyPr numCol="1" spcCol="0" lIns="92160" rIns="92160" tIns="46080" bIns="46080" anchor="t">
            <a:noAutofit/>
          </a:bodyPr>
          <a:p>
            <a:pPr marL="343080" indent="-343080">
              <a:lnSpc>
                <a:spcPct val="90000"/>
              </a:lnSpc>
              <a:spcBef>
                <a:spcPts val="320"/>
              </a:spcBef>
              <a:buNone/>
              <a:tabLst>
                <a:tab algn="l" pos="0"/>
              </a:tabLst>
            </a:pPr>
            <a:r>
              <a:rPr b="1" lang="de-DE" sz="1600" spc="-1" strike="noStrike">
                <a:solidFill>
                  <a:srgbClr val="c00000"/>
                </a:solidFill>
                <a:latin typeface="Arial"/>
              </a:rPr>
              <a:t>Aktiva = Vermögensseite </a:t>
            </a:r>
            <a:r>
              <a:rPr b="0" lang="de-DE" sz="1600" spc="-1" strike="noStrike">
                <a:solidFill>
                  <a:schemeClr val="dk1"/>
                </a:solidFill>
                <a:latin typeface="Arial"/>
              </a:rPr>
              <a:t>(Mittelverwendung; Investitionen)</a:t>
            </a:r>
            <a:r>
              <a:rPr b="1" lang="de-DE" sz="1600" spc="-1" strike="noStrike">
                <a:solidFill>
                  <a:schemeClr val="dk1"/>
                </a:solidFill>
                <a:latin typeface="Arial"/>
              </a:rPr>
              <a:t> </a:t>
            </a:r>
            <a:endParaRPr b="0" lang="en-US" sz="1600" spc="-1" strike="noStrike">
              <a:solidFill>
                <a:schemeClr val="dk1"/>
              </a:solidFill>
              <a:latin typeface="Times New Roman"/>
            </a:endParaRPr>
          </a:p>
          <a:p>
            <a:pPr marL="343080" indent="-343080">
              <a:lnSpc>
                <a:spcPct val="90000"/>
              </a:lnSpc>
              <a:spcBef>
                <a:spcPts val="320"/>
              </a:spcBef>
              <a:buNone/>
              <a:tabLst>
                <a:tab algn="l" pos="0"/>
              </a:tabLst>
            </a:pPr>
            <a:endParaRPr b="0" lang="en-US" sz="1600" spc="-1" strike="noStrike">
              <a:solidFill>
                <a:schemeClr val="dk1"/>
              </a:solidFill>
              <a:latin typeface="Times New Roman"/>
            </a:endParaRPr>
          </a:p>
          <a:p>
            <a:pPr marL="343080" indent="-343080">
              <a:lnSpc>
                <a:spcPct val="90000"/>
              </a:lnSpc>
              <a:spcBef>
                <a:spcPts val="320"/>
              </a:spcBef>
              <a:buNone/>
              <a:tabLst>
                <a:tab algn="l" pos="0"/>
              </a:tabLst>
            </a:pPr>
            <a:r>
              <a:rPr b="1" lang="de-DE" sz="1600" spc="-1" strike="noStrike">
                <a:solidFill>
                  <a:schemeClr val="dk1"/>
                </a:solidFill>
                <a:latin typeface="Arial"/>
              </a:rPr>
              <a:t>Anlagevermögen</a:t>
            </a:r>
            <a:endParaRPr b="0" lang="en-US" sz="1600" spc="-1" strike="noStrike">
              <a:solidFill>
                <a:schemeClr val="dk1"/>
              </a:solidFill>
              <a:latin typeface="Times New Roman"/>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immaterielle Anlagen</a:t>
            </a:r>
            <a:endParaRPr b="0" lang="en-US" sz="1400" spc="-1" strike="noStrike">
              <a:solidFill>
                <a:schemeClr val="dk1"/>
              </a:solidFill>
              <a:latin typeface="Times New Roman"/>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Sachanlagen</a:t>
            </a:r>
            <a:endParaRPr b="0" lang="en-US" sz="1400" spc="-1" strike="noStrike">
              <a:solidFill>
                <a:schemeClr val="dk1"/>
              </a:solidFill>
              <a:latin typeface="Times New Roman"/>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Finanzanlagen</a:t>
            </a:r>
            <a:endParaRPr b="0" lang="en-US" sz="1400" spc="-1" strike="noStrike">
              <a:solidFill>
                <a:schemeClr val="dk1"/>
              </a:solidFill>
              <a:latin typeface="Times New Roman"/>
            </a:endParaRPr>
          </a:p>
          <a:p>
            <a:pPr marL="343080" indent="-343080">
              <a:lnSpc>
                <a:spcPct val="90000"/>
              </a:lnSpc>
              <a:spcBef>
                <a:spcPts val="320"/>
              </a:spcBef>
              <a:buNone/>
              <a:tabLst>
                <a:tab algn="l" pos="0"/>
              </a:tabLst>
            </a:pPr>
            <a:endParaRPr b="0" lang="en-US" sz="1600" spc="-1" strike="noStrike">
              <a:solidFill>
                <a:schemeClr val="dk1"/>
              </a:solidFill>
              <a:latin typeface="Times New Roman"/>
            </a:endParaRPr>
          </a:p>
          <a:p>
            <a:pPr marL="343080" indent="-343080">
              <a:lnSpc>
                <a:spcPct val="90000"/>
              </a:lnSpc>
              <a:spcBef>
                <a:spcPts val="320"/>
              </a:spcBef>
              <a:buNone/>
              <a:tabLst>
                <a:tab algn="l" pos="0"/>
              </a:tabLst>
            </a:pPr>
            <a:r>
              <a:rPr b="1" lang="de-DE" sz="1600" spc="-1" strike="noStrike">
                <a:solidFill>
                  <a:schemeClr val="dk1"/>
                </a:solidFill>
                <a:latin typeface="Arial"/>
              </a:rPr>
              <a:t>Umlaufvermögen</a:t>
            </a:r>
            <a:endParaRPr b="0" lang="en-US" sz="1600" spc="-1" strike="noStrike">
              <a:solidFill>
                <a:schemeClr val="dk1"/>
              </a:solidFill>
              <a:latin typeface="Times New Roman"/>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Vorräte</a:t>
            </a:r>
            <a:endParaRPr b="0" lang="en-US" sz="1400" spc="-1" strike="noStrike">
              <a:solidFill>
                <a:schemeClr val="dk1"/>
              </a:solidFill>
              <a:latin typeface="Times New Roman"/>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Forderungen</a:t>
            </a:r>
            <a:endParaRPr b="0" lang="en-US" sz="1400" spc="-1" strike="noStrike">
              <a:solidFill>
                <a:schemeClr val="dk1"/>
              </a:solidFill>
              <a:latin typeface="Times New Roman"/>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Wertpapiere</a:t>
            </a:r>
            <a:endParaRPr b="0" lang="en-US" sz="1400" spc="-1" strike="noStrike">
              <a:solidFill>
                <a:schemeClr val="dk1"/>
              </a:solidFill>
              <a:latin typeface="Times New Roman"/>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Zahlungsmittel</a:t>
            </a:r>
            <a:endParaRPr b="0" lang="en-US" sz="1400" spc="-1" strike="noStrike">
              <a:solidFill>
                <a:schemeClr val="dk1"/>
              </a:solidFill>
              <a:latin typeface="Times New Roman"/>
            </a:endParaRPr>
          </a:p>
          <a:p>
            <a:pPr marL="343080" indent="-343080">
              <a:lnSpc>
                <a:spcPct val="90000"/>
              </a:lnSpc>
              <a:spcBef>
                <a:spcPts val="320"/>
              </a:spcBef>
              <a:buNone/>
              <a:tabLst>
                <a:tab algn="l" pos="0"/>
              </a:tabLst>
            </a:pPr>
            <a:endParaRPr b="0" lang="en-US" sz="1600" spc="-1" strike="noStrike">
              <a:solidFill>
                <a:schemeClr val="dk1"/>
              </a:solidFill>
              <a:latin typeface="Times New Roman"/>
            </a:endParaRPr>
          </a:p>
          <a:p>
            <a:pPr marL="343080" indent="-343080">
              <a:lnSpc>
                <a:spcPct val="90000"/>
              </a:lnSpc>
              <a:spcBef>
                <a:spcPts val="241"/>
              </a:spcBef>
              <a:buNone/>
              <a:tabLst>
                <a:tab algn="l" pos="0"/>
              </a:tabLst>
            </a:pPr>
            <a:endParaRPr b="0" lang="en-US" sz="1200" spc="-1" strike="noStrike">
              <a:solidFill>
                <a:schemeClr val="dk1"/>
              </a:solidFill>
              <a:latin typeface="Times New Roman"/>
            </a:endParaRPr>
          </a:p>
          <a:p>
            <a:pPr marL="343080" indent="-343080">
              <a:lnSpc>
                <a:spcPct val="90000"/>
              </a:lnSpc>
              <a:spcBef>
                <a:spcPts val="320"/>
              </a:spcBef>
              <a:buNone/>
              <a:tabLst>
                <a:tab algn="l" pos="0"/>
              </a:tabLst>
            </a:pPr>
            <a:endParaRPr b="0" lang="en-US" sz="1600" spc="-1" strike="noStrike">
              <a:solidFill>
                <a:schemeClr val="dk1"/>
              </a:solidFill>
              <a:latin typeface="Times New Roman"/>
            </a:endParaRPr>
          </a:p>
          <a:p>
            <a:pPr marL="343080" indent="-343080">
              <a:lnSpc>
                <a:spcPct val="90000"/>
              </a:lnSpc>
              <a:spcBef>
                <a:spcPts val="320"/>
              </a:spcBef>
              <a:buNone/>
              <a:tabLst>
                <a:tab algn="l" pos="0"/>
              </a:tabLst>
            </a:pPr>
            <a:endParaRPr b="0" lang="en-US" sz="1600" spc="-1" strike="noStrike">
              <a:solidFill>
                <a:schemeClr val="dk1"/>
              </a:solidFill>
              <a:latin typeface="Times New Roman"/>
            </a:endParaRPr>
          </a:p>
          <a:p>
            <a:pPr marL="343080" indent="-343080">
              <a:lnSpc>
                <a:spcPct val="90000"/>
              </a:lnSpc>
              <a:spcBef>
                <a:spcPts val="320"/>
              </a:spcBef>
              <a:buNone/>
              <a:tabLst>
                <a:tab algn="l" pos="0"/>
              </a:tabLst>
            </a:pPr>
            <a:r>
              <a:rPr b="1" lang="de-DE" sz="1600" spc="-1" strike="noStrike">
                <a:solidFill>
                  <a:schemeClr val="dk1"/>
                </a:solidFill>
                <a:latin typeface="Arial"/>
              </a:rPr>
              <a:t>Summe Aktiva - Bilanzsumme</a:t>
            </a:r>
            <a:endParaRPr b="0" lang="en-US" sz="1600" spc="-1" strike="noStrike">
              <a:solidFill>
                <a:schemeClr val="dk1"/>
              </a:solidFill>
              <a:latin typeface="Times New Roman"/>
            </a:endParaRPr>
          </a:p>
        </p:txBody>
      </p:sp>
      <p:sp>
        <p:nvSpPr>
          <p:cNvPr id="166" name="PlaceHolder 3"/>
          <p:cNvSpPr>
            <a:spLocks noGrp="1"/>
          </p:cNvSpPr>
          <p:nvPr>
            <p:ph/>
          </p:nvPr>
        </p:nvSpPr>
        <p:spPr>
          <a:xfrm>
            <a:off x="4886640" y="1628640"/>
            <a:ext cx="3733560" cy="4752720"/>
          </a:xfrm>
          <a:prstGeom prst="rect">
            <a:avLst/>
          </a:prstGeom>
          <a:noFill/>
          <a:ln w="0">
            <a:noFill/>
          </a:ln>
        </p:spPr>
        <p:txBody>
          <a:bodyPr numCol="1" spcCol="0" lIns="92160" rIns="92160" tIns="46080" bIns="46080" anchor="t">
            <a:noAutofit/>
          </a:bodyPr>
          <a:p>
            <a:pPr marL="343080" indent="-343080">
              <a:lnSpc>
                <a:spcPct val="90000"/>
              </a:lnSpc>
              <a:spcBef>
                <a:spcPts val="320"/>
              </a:spcBef>
              <a:buNone/>
              <a:tabLst>
                <a:tab algn="l" pos="0"/>
              </a:tabLst>
            </a:pPr>
            <a:r>
              <a:rPr b="1" lang="de-DE" sz="1600" spc="-1" strike="noStrike">
                <a:solidFill>
                  <a:srgbClr val="c00000"/>
                </a:solidFill>
                <a:latin typeface="Arial"/>
              </a:rPr>
              <a:t>Passiva =  Kapitalseite</a:t>
            </a:r>
            <a:br>
              <a:rPr sz="1600"/>
            </a:br>
            <a:r>
              <a:rPr b="0" lang="de-DE" sz="1600" spc="-1" strike="noStrike">
                <a:solidFill>
                  <a:schemeClr val="dk1"/>
                </a:solidFill>
                <a:latin typeface="Arial"/>
              </a:rPr>
              <a:t>(Mittelherkunft; Finanzierung)</a:t>
            </a:r>
            <a:endParaRPr b="0" lang="en-US" sz="1600" spc="-1" strike="noStrike">
              <a:solidFill>
                <a:schemeClr val="dk1"/>
              </a:solidFill>
              <a:latin typeface="Times New Roman"/>
            </a:endParaRPr>
          </a:p>
          <a:p>
            <a:pPr marL="343080" indent="-343080">
              <a:lnSpc>
                <a:spcPct val="90000"/>
              </a:lnSpc>
              <a:spcBef>
                <a:spcPts val="320"/>
              </a:spcBef>
              <a:buNone/>
              <a:tabLst>
                <a:tab algn="l" pos="0"/>
              </a:tabLst>
            </a:pPr>
            <a:endParaRPr b="0" lang="en-US" sz="1600" spc="-1" strike="noStrike">
              <a:solidFill>
                <a:schemeClr val="dk1"/>
              </a:solidFill>
              <a:latin typeface="Times New Roman"/>
            </a:endParaRPr>
          </a:p>
          <a:p>
            <a:pPr marL="343080" indent="-343080">
              <a:lnSpc>
                <a:spcPct val="80000"/>
              </a:lnSpc>
              <a:spcBef>
                <a:spcPts val="320"/>
              </a:spcBef>
              <a:buNone/>
              <a:tabLst>
                <a:tab algn="l" pos="0"/>
              </a:tabLst>
            </a:pPr>
            <a:r>
              <a:rPr b="1" lang="de-DE" sz="1600" spc="-1" strike="noStrike">
                <a:solidFill>
                  <a:schemeClr val="dk1"/>
                </a:solidFill>
                <a:latin typeface="Arial"/>
              </a:rPr>
              <a:t>Eigenkapital</a:t>
            </a:r>
            <a:endParaRPr b="0" lang="en-US" sz="16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gezeichnetes Kapital</a:t>
            </a:r>
            <a:endParaRPr b="0" lang="en-US" sz="14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Kapitalrücklagen</a:t>
            </a:r>
            <a:endParaRPr b="0" lang="en-US" sz="14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Gewinnrücklagen</a:t>
            </a:r>
            <a:endParaRPr b="0" lang="en-US" sz="14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Gewinnvortrag</a:t>
            </a:r>
            <a:endParaRPr b="0" lang="en-US" sz="14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Jahresüberschuß / Jahresfehlbetrag</a:t>
            </a:r>
            <a:endParaRPr b="0" lang="en-US" sz="1400" spc="-1" strike="noStrike">
              <a:solidFill>
                <a:schemeClr val="dk1"/>
              </a:solidFill>
              <a:latin typeface="Times New Roman"/>
            </a:endParaRPr>
          </a:p>
          <a:p>
            <a:pPr marL="343080" indent="-343080">
              <a:lnSpc>
                <a:spcPct val="90000"/>
              </a:lnSpc>
              <a:spcBef>
                <a:spcPts val="201"/>
              </a:spcBef>
              <a:buNone/>
              <a:tabLst>
                <a:tab algn="l" pos="0"/>
              </a:tabLst>
            </a:pPr>
            <a:endParaRPr b="0" lang="en-US" sz="1000" spc="-1" strike="noStrike">
              <a:solidFill>
                <a:schemeClr val="dk1"/>
              </a:solidFill>
              <a:latin typeface="Times New Roman"/>
            </a:endParaRPr>
          </a:p>
          <a:p>
            <a:pPr marL="343080" indent="-343080">
              <a:lnSpc>
                <a:spcPct val="80000"/>
              </a:lnSpc>
              <a:spcBef>
                <a:spcPts val="201"/>
              </a:spcBef>
              <a:buNone/>
              <a:tabLst>
                <a:tab algn="l" pos="0"/>
              </a:tabLst>
            </a:pPr>
            <a:endParaRPr b="0" lang="en-US" sz="1000" spc="-1" strike="noStrike">
              <a:solidFill>
                <a:schemeClr val="dk1"/>
              </a:solidFill>
              <a:latin typeface="Times New Roman"/>
            </a:endParaRPr>
          </a:p>
          <a:p>
            <a:pPr marL="343080" indent="-343080">
              <a:lnSpc>
                <a:spcPct val="80000"/>
              </a:lnSpc>
              <a:spcBef>
                <a:spcPts val="320"/>
              </a:spcBef>
              <a:buNone/>
              <a:tabLst>
                <a:tab algn="l" pos="0"/>
              </a:tabLst>
            </a:pPr>
            <a:r>
              <a:rPr b="1" lang="de-DE" sz="1600" spc="-1" strike="noStrike">
                <a:solidFill>
                  <a:schemeClr val="dk1"/>
                </a:solidFill>
                <a:latin typeface="Arial"/>
              </a:rPr>
              <a:t>Fremdkapital</a:t>
            </a:r>
            <a:endParaRPr b="0" lang="en-US" sz="16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Rückstellungen</a:t>
            </a:r>
            <a:endParaRPr b="0" lang="en-US" sz="14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langfristiges FK</a:t>
            </a:r>
            <a:endParaRPr b="0" lang="en-US" sz="1400" spc="-1" strike="noStrike">
              <a:solidFill>
                <a:schemeClr val="dk1"/>
              </a:solidFill>
              <a:latin typeface="Times New Roman"/>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kurzfristiges FK</a:t>
            </a:r>
            <a:endParaRPr b="0" lang="en-US" sz="1400" spc="-1" strike="noStrike">
              <a:solidFill>
                <a:schemeClr val="dk1"/>
              </a:solidFill>
              <a:latin typeface="Times New Roman"/>
            </a:endParaRPr>
          </a:p>
          <a:p>
            <a:pPr marL="343080" indent="-343080">
              <a:lnSpc>
                <a:spcPct val="90000"/>
              </a:lnSpc>
              <a:spcBef>
                <a:spcPts val="241"/>
              </a:spcBef>
              <a:buNone/>
              <a:tabLst>
                <a:tab algn="l" pos="0"/>
              </a:tabLst>
            </a:pPr>
            <a:endParaRPr b="0" lang="en-US" sz="1200" spc="-1" strike="noStrike">
              <a:solidFill>
                <a:schemeClr val="dk1"/>
              </a:solidFill>
              <a:latin typeface="Times New Roman"/>
            </a:endParaRPr>
          </a:p>
          <a:p>
            <a:pPr marL="343080" indent="-343080">
              <a:lnSpc>
                <a:spcPct val="90000"/>
              </a:lnSpc>
              <a:spcBef>
                <a:spcPts val="241"/>
              </a:spcBef>
              <a:buNone/>
              <a:tabLst>
                <a:tab algn="l" pos="0"/>
              </a:tabLst>
            </a:pPr>
            <a:endParaRPr b="0" lang="en-US" sz="1200" spc="-1" strike="noStrike">
              <a:solidFill>
                <a:schemeClr val="dk1"/>
              </a:solidFill>
              <a:latin typeface="Times New Roman"/>
            </a:endParaRPr>
          </a:p>
          <a:p>
            <a:pPr marL="343080" indent="-343080">
              <a:lnSpc>
                <a:spcPct val="80000"/>
              </a:lnSpc>
              <a:spcBef>
                <a:spcPts val="320"/>
              </a:spcBef>
              <a:buNone/>
              <a:tabLst>
                <a:tab algn="l" pos="0"/>
              </a:tabLst>
            </a:pPr>
            <a:endParaRPr b="0" lang="en-US" sz="1600" spc="-1" strike="noStrike">
              <a:solidFill>
                <a:schemeClr val="dk1"/>
              </a:solidFill>
              <a:latin typeface="Times New Roman"/>
            </a:endParaRPr>
          </a:p>
          <a:p>
            <a:pPr marL="343080" indent="-343080">
              <a:lnSpc>
                <a:spcPct val="80000"/>
              </a:lnSpc>
              <a:spcBef>
                <a:spcPts val="320"/>
              </a:spcBef>
              <a:buNone/>
              <a:tabLst>
                <a:tab algn="l" pos="0"/>
              </a:tabLst>
            </a:pPr>
            <a:endParaRPr b="0" lang="en-US" sz="1600" spc="-1" strike="noStrike">
              <a:solidFill>
                <a:schemeClr val="dk1"/>
              </a:solidFill>
              <a:latin typeface="Times New Roman"/>
            </a:endParaRPr>
          </a:p>
          <a:p>
            <a:pPr marL="343080" indent="-343080">
              <a:lnSpc>
                <a:spcPct val="80000"/>
              </a:lnSpc>
              <a:spcBef>
                <a:spcPts val="320"/>
              </a:spcBef>
              <a:buNone/>
              <a:tabLst>
                <a:tab algn="l" pos="0"/>
              </a:tabLst>
            </a:pPr>
            <a:r>
              <a:rPr b="1" lang="de-DE" sz="1600" spc="-1" strike="noStrike">
                <a:solidFill>
                  <a:schemeClr val="dk1"/>
                </a:solidFill>
                <a:latin typeface="Arial"/>
              </a:rPr>
              <a:t>Summe Passiva - Bilanzsumme</a:t>
            </a:r>
            <a:endParaRPr b="0" lang="en-US" sz="1600" spc="-1" strike="noStrike">
              <a:solidFill>
                <a:schemeClr val="dk1"/>
              </a:solidFill>
              <a:latin typeface="Times New Roman"/>
            </a:endParaRPr>
          </a:p>
        </p:txBody>
      </p:sp>
      <p:sp>
        <p:nvSpPr>
          <p:cNvPr id="167" name="Line 5"/>
          <p:cNvSpPr/>
          <p:nvPr/>
        </p:nvSpPr>
        <p:spPr>
          <a:xfrm>
            <a:off x="847800" y="2314440"/>
            <a:ext cx="7696440" cy="360"/>
          </a:xfrm>
          <a:prstGeom prst="line">
            <a:avLst/>
          </a:prstGeom>
          <a:ln w="9525">
            <a:solidFill>
              <a:srgbClr val="000000"/>
            </a:solidFill>
            <a:round/>
          </a:ln>
        </p:spPr>
        <p:style>
          <a:lnRef idx="0"/>
          <a:fillRef idx="0"/>
          <a:effectRef idx="0"/>
          <a:fontRef idx="minor"/>
        </p:style>
        <p:txBody>
          <a:bodyPr lIns="90000" rIns="90000" tIns="-44640" bIns="-44640" anchor="ctr">
            <a:noAutofit/>
          </a:bodyPr>
          <a:p>
            <a:endParaRPr b="0" lang="de-DE" sz="2400" spc="-1" strike="noStrike">
              <a:solidFill>
                <a:schemeClr val="dk1"/>
              </a:solidFill>
              <a:latin typeface="Book Antiqua"/>
            </a:endParaRPr>
          </a:p>
        </p:txBody>
      </p:sp>
      <p:sp>
        <p:nvSpPr>
          <p:cNvPr id="168" name="Line 6"/>
          <p:cNvSpPr/>
          <p:nvPr/>
        </p:nvSpPr>
        <p:spPr>
          <a:xfrm>
            <a:off x="4658040" y="1628640"/>
            <a:ext cx="11160" cy="4464000"/>
          </a:xfrm>
          <a:prstGeom prst="line">
            <a:avLst/>
          </a:prstGeom>
          <a:ln w="9525">
            <a:solidFill>
              <a:srgbClr val="000000"/>
            </a:solidFill>
            <a:round/>
          </a:ln>
        </p:spPr>
        <p:style>
          <a:lnRef idx="0"/>
          <a:fillRef idx="0"/>
          <a:effectRef idx="0"/>
          <a:fontRef idx="minor"/>
        </p:style>
        <p:txBody>
          <a:bodyPr lIns="90000" rIns="90000" tIns="45000" bIns="45000" anchor="ctr">
            <a:noAutofit/>
          </a:bodyPr>
          <a:p>
            <a:endParaRPr b="0" lang="de-DE" sz="2400" spc="-1" strike="noStrike">
              <a:solidFill>
                <a:schemeClr val="dk1"/>
              </a:solidFill>
              <a:latin typeface="Book Antiqua"/>
            </a:endParaRPr>
          </a:p>
        </p:txBody>
      </p:sp>
      <p:sp>
        <p:nvSpPr>
          <p:cNvPr id="169" name="Line 7"/>
          <p:cNvSpPr/>
          <p:nvPr/>
        </p:nvSpPr>
        <p:spPr>
          <a:xfrm>
            <a:off x="924120" y="5732280"/>
            <a:ext cx="7696080" cy="360"/>
          </a:xfrm>
          <a:prstGeom prst="line">
            <a:avLst/>
          </a:prstGeom>
          <a:ln w="9525">
            <a:solidFill>
              <a:srgbClr val="000000"/>
            </a:solidFill>
            <a:round/>
          </a:ln>
        </p:spPr>
        <p:style>
          <a:lnRef idx="0"/>
          <a:fillRef idx="0"/>
          <a:effectRef idx="0"/>
          <a:fontRef idx="minor"/>
        </p:style>
        <p:txBody>
          <a:bodyPr lIns="90000" rIns="90000" tIns="-44640" bIns="-44640" anchor="ctr">
            <a:noAutofit/>
          </a:bodyPr>
          <a:p>
            <a:endParaRPr b="0" lang="de-DE" sz="2400" spc="-1" strike="noStrike">
              <a:solidFill>
                <a:schemeClr val="dk1"/>
              </a:solidFill>
              <a:latin typeface="Book Antiqua"/>
            </a:endParaRPr>
          </a:p>
        </p:txBody>
      </p:sp>
      <p:cxnSp>
        <p:nvCxnSpPr>
          <p:cNvPr id="170" name="Straight Arrow Connector 3"/>
          <p:cNvCxnSpPr/>
          <p:nvPr/>
        </p:nvCxnSpPr>
        <p:spPr>
          <a:xfrm>
            <a:off x="539280" y="2564640"/>
            <a:ext cx="360" cy="2664720"/>
          </a:xfrm>
          <a:prstGeom prst="straightConnector1">
            <a:avLst/>
          </a:prstGeom>
          <a:ln>
            <a:solidFill>
              <a:srgbClr val="b9005c"/>
            </a:solidFill>
            <a:round/>
            <a:tailEnd len="med" type="triangle" w="med"/>
          </a:ln>
        </p:spPr>
      </p:cxnSp>
      <p:cxnSp>
        <p:nvCxnSpPr>
          <p:cNvPr id="171" name="Straight Arrow Connector 12"/>
          <p:cNvCxnSpPr/>
          <p:nvPr/>
        </p:nvCxnSpPr>
        <p:spPr>
          <a:xfrm flipV="1">
            <a:off x="8544240" y="2564640"/>
            <a:ext cx="360" cy="2664720"/>
          </a:xfrm>
          <a:prstGeom prst="straightConnector1">
            <a:avLst/>
          </a:prstGeom>
          <a:ln>
            <a:solidFill>
              <a:srgbClr val="b9005c"/>
            </a:solidFill>
            <a:round/>
            <a:tailEnd len="med" type="triangle" w="med"/>
          </a:ln>
        </p:spPr>
      </p:cxnSp>
      <p:sp>
        <p:nvSpPr>
          <p:cNvPr id="172" name="TextBox 6"/>
          <p:cNvSpPr/>
          <p:nvPr/>
        </p:nvSpPr>
        <p:spPr>
          <a:xfrm>
            <a:off x="108720" y="2709000"/>
            <a:ext cx="430560" cy="1439640"/>
          </a:xfrm>
          <a:prstGeom prst="rect">
            <a:avLst/>
          </a:prstGeom>
          <a:noFill/>
          <a:ln w="0">
            <a:noFill/>
          </a:ln>
        </p:spPr>
        <p:style>
          <a:lnRef idx="0"/>
          <a:fillRef idx="0"/>
          <a:effectRef idx="0"/>
          <a:fontRef idx="minor"/>
        </p:style>
        <p:txBody>
          <a:bodyPr lIns="45000" rIns="45000" tIns="90000" bIns="90000" anchor="t" vert="vert270">
            <a:noAutofit/>
          </a:bodyPr>
          <a:p>
            <a:pPr>
              <a:lnSpc>
                <a:spcPct val="100000"/>
              </a:lnSpc>
            </a:pPr>
            <a:r>
              <a:rPr b="0" lang="de-DE" sz="1600" spc="-1" strike="noStrike">
                <a:solidFill>
                  <a:schemeClr val="dk1"/>
                </a:solidFill>
                <a:latin typeface="Arial"/>
              </a:rPr>
              <a:t>Liquidität</a:t>
            </a:r>
            <a:endParaRPr b="0" lang="en-GB" sz="1600" spc="-1" strike="noStrike">
              <a:solidFill>
                <a:srgbClr val="000000"/>
              </a:solidFill>
              <a:latin typeface="Arial"/>
            </a:endParaRPr>
          </a:p>
        </p:txBody>
      </p:sp>
      <p:sp>
        <p:nvSpPr>
          <p:cNvPr id="173" name="TextBox 14"/>
          <p:cNvSpPr/>
          <p:nvPr/>
        </p:nvSpPr>
        <p:spPr>
          <a:xfrm>
            <a:off x="8560080" y="2715120"/>
            <a:ext cx="430560" cy="1439640"/>
          </a:xfrm>
          <a:prstGeom prst="rect">
            <a:avLst/>
          </a:prstGeom>
          <a:noFill/>
          <a:ln w="0">
            <a:noFill/>
          </a:ln>
        </p:spPr>
        <p:style>
          <a:lnRef idx="0"/>
          <a:fillRef idx="0"/>
          <a:effectRef idx="0"/>
          <a:fontRef idx="minor"/>
        </p:style>
        <p:txBody>
          <a:bodyPr lIns="45000" rIns="45000" tIns="90000" bIns="90000" anchor="t" vert="vert270">
            <a:noAutofit/>
          </a:bodyPr>
          <a:p>
            <a:pPr>
              <a:lnSpc>
                <a:spcPct val="100000"/>
              </a:lnSpc>
            </a:pPr>
            <a:r>
              <a:rPr b="0" lang="de-DE" sz="1600" spc="-1" strike="noStrike">
                <a:solidFill>
                  <a:schemeClr val="dk1"/>
                </a:solidFill>
                <a:latin typeface="Arial"/>
              </a:rPr>
              <a:t>Fälligkeit</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908000" y="44280"/>
            <a:ext cx="670212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Aufbau einer Bilanz - konkreter</a:t>
            </a:r>
            <a:endParaRPr b="0" lang="en-US" sz="2800" spc="-1" strike="noStrike">
              <a:solidFill>
                <a:schemeClr val="dk1"/>
              </a:solidFill>
              <a:latin typeface="Book Antiqua"/>
            </a:endParaRPr>
          </a:p>
        </p:txBody>
      </p:sp>
      <p:pic>
        <p:nvPicPr>
          <p:cNvPr id="175" name="Picture 5" descr=""/>
          <p:cNvPicPr/>
          <p:nvPr/>
        </p:nvPicPr>
        <p:blipFill>
          <a:blip r:embed="rId1"/>
          <a:srcRect l="0" t="0" r="0" b="21660"/>
          <a:stretch/>
        </p:blipFill>
        <p:spPr>
          <a:xfrm>
            <a:off x="1187640" y="1412640"/>
            <a:ext cx="7560720" cy="4608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400" spc="-1" strike="noStrike">
                <a:solidFill>
                  <a:schemeClr val="dk2"/>
                </a:solidFill>
                <a:latin typeface="Arial"/>
              </a:rPr>
              <a:t>Typische Fragen des betrieblichen Rechnungswesens</a:t>
            </a:r>
            <a:endParaRPr b="0" lang="en-US" sz="2400" spc="-1" strike="noStrike">
              <a:solidFill>
                <a:schemeClr val="dk1"/>
              </a:solidFill>
              <a:latin typeface="Book Antiqua"/>
            </a:endParaRPr>
          </a:p>
        </p:txBody>
      </p:sp>
      <p:sp>
        <p:nvSpPr>
          <p:cNvPr id="79" name="Rectangle 3"/>
          <p:cNvSpPr/>
          <p:nvPr/>
        </p:nvSpPr>
        <p:spPr>
          <a:xfrm>
            <a:off x="1547640" y="1684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pP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Was sind die wichtigen Kennzahlen, um den Erfolg eines Unternehmens zu beurteilen?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Wie wird der Gewinn eines Unternehmens berechnet?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Wie steht das Vermögen einer Firma im Vergleich mit seinen Schulden?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Steht eine Firma kurz vor der Insolvenz, d.h. ist die Firma bald zahlungsunfähig oder überschuldet?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Ist die Finanzierung einer Firma nachhaltig?</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Wer haftet für wie viel, wenn die Firma Insolvenz meldet?</a:t>
            </a:r>
            <a:endParaRPr b="0" lang="en-GB" sz="1800" spc="-1" strike="noStrike">
              <a:solidFill>
                <a:srgbClr val="000000"/>
              </a:solidFill>
              <a:latin typeface="Arial"/>
            </a:endParaRPr>
          </a:p>
        </p:txBody>
      </p:sp>
      <p:sp>
        <p:nvSpPr>
          <p:cNvPr id="80"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1908000" y="44280"/>
            <a:ext cx="670212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Aufbau einer Bilanz - Beispiel</a:t>
            </a:r>
            <a:endParaRPr b="0" lang="en-US" sz="2800" spc="-1" strike="noStrike">
              <a:solidFill>
                <a:schemeClr val="dk1"/>
              </a:solidFill>
              <a:latin typeface="Book Antiqua"/>
            </a:endParaRPr>
          </a:p>
        </p:txBody>
      </p:sp>
      <p:graphicFrame>
        <p:nvGraphicFramePr>
          <p:cNvPr id="177" name="Table 2"/>
          <p:cNvGraphicFramePr/>
          <p:nvPr/>
        </p:nvGraphicFramePr>
        <p:xfrm>
          <a:off x="1403640" y="1700640"/>
          <a:ext cx="3191760" cy="3708000"/>
        </p:xfrm>
        <a:graphic>
          <a:graphicData uri="http://schemas.openxmlformats.org/drawingml/2006/table">
            <a:tbl>
              <a:tblPr/>
              <a:tblGrid>
                <a:gridCol w="2615760"/>
                <a:gridCol w="576000"/>
              </a:tblGrid>
              <a:tr h="370800">
                <a:tc>
                  <a:txBody>
                    <a:bodyPr anchor="t">
                      <a:noAutofit/>
                    </a:bodyPr>
                    <a:p>
                      <a:pPr defTabSz="914400">
                        <a:lnSpc>
                          <a:spcPct val="100000"/>
                        </a:lnSpc>
                      </a:pPr>
                      <a:r>
                        <a:rPr b="1" lang="de-DE" sz="1800" spc="-1" strike="noStrike">
                          <a:solidFill>
                            <a:schemeClr val="lt1"/>
                          </a:solidFill>
                          <a:latin typeface="Arial"/>
                        </a:rPr>
                        <a:t>Aktiva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endParaRPr b="1" lang="de-DE" sz="1800" spc="-1" strike="noStrike">
                        <a:solidFill>
                          <a:schemeClr val="lt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1" lang="de-DE" sz="1800" spc="-1" strike="noStrike">
                          <a:solidFill>
                            <a:schemeClr val="dk1"/>
                          </a:solidFill>
                          <a:latin typeface="Arial"/>
                        </a:rPr>
                        <a:t>Anlagevermögen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Grundstücke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Maschinen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40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Fuhrpark</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30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Umlagevermögen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Waren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40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Bankguthaben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30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Kasse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Summe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nchor="t">
                      <a:noAutofit/>
                    </a:bodyPr>
                    <a:p>
                      <a:pPr algn="r" defTabSz="914400">
                        <a:lnSpc>
                          <a:spcPct val="100000"/>
                        </a:lnSpc>
                      </a:pPr>
                      <a:r>
                        <a:rPr b="1" lang="de-DE" sz="1800" spc="-1" strike="noStrike">
                          <a:solidFill>
                            <a:schemeClr val="dk1"/>
                          </a:solidFill>
                          <a:latin typeface="Arial"/>
                        </a:rPr>
                        <a:t>300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r>
            </a:tbl>
          </a:graphicData>
        </a:graphic>
      </p:graphicFrame>
      <p:graphicFrame>
        <p:nvGraphicFramePr>
          <p:cNvPr id="178" name="Table 4"/>
          <p:cNvGraphicFramePr/>
          <p:nvPr/>
        </p:nvGraphicFramePr>
        <p:xfrm>
          <a:off x="4932000" y="1700640"/>
          <a:ext cx="3407760" cy="3708000"/>
        </p:xfrm>
        <a:graphic>
          <a:graphicData uri="http://schemas.openxmlformats.org/drawingml/2006/table">
            <a:tbl>
              <a:tblPr/>
              <a:tblGrid>
                <a:gridCol w="2792880"/>
                <a:gridCol w="614880"/>
              </a:tblGrid>
              <a:tr h="370800">
                <a:tc>
                  <a:txBody>
                    <a:bodyPr anchor="t">
                      <a:noAutofit/>
                    </a:bodyPr>
                    <a:p>
                      <a:pPr defTabSz="914400">
                        <a:lnSpc>
                          <a:spcPct val="100000"/>
                        </a:lnSpc>
                      </a:pPr>
                      <a:r>
                        <a:rPr b="1" lang="de-DE" sz="1800" spc="-1" strike="noStrike">
                          <a:solidFill>
                            <a:schemeClr val="lt1"/>
                          </a:solidFill>
                          <a:latin typeface="Arial"/>
                        </a:rPr>
                        <a:t>Passiva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endParaRPr b="1" lang="de-DE" sz="1800" spc="-1" strike="noStrike">
                        <a:solidFill>
                          <a:schemeClr val="lt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Stammkapital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Rücklagen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100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Darlehen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120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Nicht bezahlte Rechnung</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30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Summe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nchor="t">
                      <a:noAutofit/>
                    </a:bodyPr>
                    <a:p>
                      <a:pPr algn="r" defTabSz="914400">
                        <a:lnSpc>
                          <a:spcPct val="100000"/>
                        </a:lnSpc>
                      </a:pPr>
                      <a:r>
                        <a:rPr b="1" lang="de-DE" sz="1800" spc="-1" strike="noStrike">
                          <a:solidFill>
                            <a:schemeClr val="dk1"/>
                          </a:solidFill>
                          <a:latin typeface="Arial"/>
                        </a:rPr>
                        <a:t>300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800" spc="-1" strike="noStrike">
                <a:solidFill>
                  <a:schemeClr val="dk2"/>
                </a:solidFill>
                <a:latin typeface="Arial"/>
              </a:rPr>
              <a:t>Aktiva vs Passiva</a:t>
            </a:r>
            <a:endParaRPr b="0" lang="en-US" sz="2800" spc="-1" strike="noStrike">
              <a:solidFill>
                <a:schemeClr val="dk1"/>
              </a:solidFill>
              <a:latin typeface="Book Antiqua"/>
            </a:endParaRPr>
          </a:p>
        </p:txBody>
      </p:sp>
      <p:sp>
        <p:nvSpPr>
          <p:cNvPr id="180"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81" name="Rectangle 3"/>
          <p:cNvSpPr/>
          <p:nvPr/>
        </p:nvSpPr>
        <p:spPr>
          <a:xfrm>
            <a:off x="1476360" y="182880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 </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 Auflistung aller Vermögensgegenstände, die in einem Betrieb vorhanden sind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Aktivseite ist die Verwendungsseite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 Liste aller Posten, durch die die Vermögensgegenstände der Aktivseite finanziert wurden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Passivseite ist die Finanzierungseite, Mittelherkunftsseite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1763640" y="-24300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Anlagevermögen - Aktiva</a:t>
            </a:r>
            <a:endParaRPr b="0" lang="en-US" sz="2800" spc="-1" strike="noStrike">
              <a:solidFill>
                <a:schemeClr val="dk1"/>
              </a:solidFill>
              <a:latin typeface="Book Antiqua"/>
            </a:endParaRPr>
          </a:p>
        </p:txBody>
      </p:sp>
      <p:sp>
        <p:nvSpPr>
          <p:cNvPr id="183" name="Rectangle 1"/>
          <p:cNvSpPr/>
          <p:nvPr/>
        </p:nvSpPr>
        <p:spPr>
          <a:xfrm>
            <a:off x="630720" y="1119960"/>
            <a:ext cx="8328240" cy="526860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I. Immaterielle Vermögensgegenstände: </a:t>
            </a:r>
            <a:r>
              <a:rPr b="0" lang="de-DE" sz="4400" spc="-1" strike="noStrike">
                <a:solidFill>
                  <a:schemeClr val="dk1"/>
                </a:solidFill>
                <a:latin typeface="Book Antiqua"/>
              </a:rPr>
              <a:t>   </a:t>
            </a:r>
            <a:endParaRPr b="0" lang="en-GB" sz="4400" spc="-1" strike="noStrike">
              <a:solidFill>
                <a:srgbClr val="000000"/>
              </a:solidFill>
              <a:latin typeface="Arial"/>
            </a:endParaRPr>
          </a:p>
          <a:p>
            <a:pPr>
              <a:lnSpc>
                <a:spcPct val="100000"/>
              </a:lnSpc>
            </a:pPr>
            <a:r>
              <a:rPr b="0" lang="de-DE" sz="1600" spc="-1" strike="noStrike">
                <a:solidFill>
                  <a:schemeClr val="dk1"/>
                </a:solidFill>
                <a:latin typeface="Arial Narrow"/>
              </a:rPr>
              <a:t>1. Selbst geschaffene gewerbliche Schutzrechte und ähnliche Rechte und Werte;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2. entgeltlich erworbene Konzessionen, gewerbliche Schutzrechte und ähnliche Rechte und Werte sowie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Lizenzen an solchen Rechten und Werten;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3. Geschäfts- oder Firmenwert;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4. geleistete Anzahlungen; </a:t>
            </a:r>
            <a:endParaRPr b="0" lang="en-GB" sz="1600" spc="-1" strike="noStrike">
              <a:solidFill>
                <a:srgbClr val="000000"/>
              </a:solidFill>
              <a:latin typeface="Arial"/>
            </a:endParaRPr>
          </a:p>
          <a:p>
            <a:pPr>
              <a:lnSpc>
                <a:spcPct val="100000"/>
              </a:lnSpc>
            </a:pPr>
            <a:endParaRPr b="0" lang="en-GB" sz="1200" spc="-1" strike="noStrike">
              <a:solidFill>
                <a:srgbClr val="000000"/>
              </a:solidFill>
              <a:latin typeface="Arial"/>
            </a:endParaRPr>
          </a:p>
          <a:p>
            <a:pPr>
              <a:lnSpc>
                <a:spcPct val="100000"/>
              </a:lnSpc>
            </a:pPr>
            <a:r>
              <a:rPr b="1" lang="de-DE" sz="1600" spc="-1" strike="noStrike">
                <a:solidFill>
                  <a:schemeClr val="dk1"/>
                </a:solidFill>
                <a:latin typeface="Arial Narrow,Bold"/>
              </a:rPr>
              <a:t>II. Sachanlagen: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1. Grundstücke, grundstücksgleiche Rechte und Bauten einschlie</a:t>
            </a:r>
            <a:r>
              <a:rPr b="0" lang="de-DE" sz="1600" spc="-1" strike="noStrike">
                <a:solidFill>
                  <a:schemeClr val="dk1"/>
                </a:solidFill>
                <a:latin typeface="Book Antiqua"/>
              </a:rPr>
              <a:t>ß</a:t>
            </a:r>
            <a:r>
              <a:rPr b="0" lang="de-DE" sz="1600" spc="-1" strike="noStrike">
                <a:solidFill>
                  <a:schemeClr val="dk1"/>
                </a:solidFill>
                <a:latin typeface="Arial Narrow"/>
              </a:rPr>
              <a:t>lich der Bauten auf fremden Grundstücken;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2. technische Anlagen und Maschinen;</a:t>
            </a:r>
            <a:br>
              <a:rPr sz="1600"/>
            </a:br>
            <a:r>
              <a:rPr b="0" lang="de-DE" sz="1600" spc="-1" strike="noStrike">
                <a:solidFill>
                  <a:schemeClr val="dk1"/>
                </a:solidFill>
                <a:latin typeface="Arial Narrow"/>
              </a:rPr>
              <a:t>3. andere Anlagen, Betriebs- und Geschäftsausstattung;</a:t>
            </a:r>
            <a:br>
              <a:rPr sz="1600"/>
            </a:br>
            <a:r>
              <a:rPr b="0" lang="de-DE" sz="1600" spc="-1" strike="noStrike">
                <a:solidFill>
                  <a:schemeClr val="dk1"/>
                </a:solidFill>
                <a:latin typeface="Arial Narrow"/>
              </a:rPr>
              <a:t>4. geleistete Anzahlungen und Anlagen im Bau; </a:t>
            </a:r>
            <a:endParaRPr b="0" lang="en-GB" sz="1600" spc="-1" strike="noStrike">
              <a:solidFill>
                <a:srgbClr val="000000"/>
              </a:solidFill>
              <a:latin typeface="Arial"/>
            </a:endParaRPr>
          </a:p>
          <a:p>
            <a:pPr>
              <a:lnSpc>
                <a:spcPct val="100000"/>
              </a:lnSpc>
            </a:pPr>
            <a:endParaRPr b="0" lang="en-GB" sz="1200" spc="-1" strike="noStrike">
              <a:solidFill>
                <a:srgbClr val="000000"/>
              </a:solidFill>
              <a:latin typeface="Arial"/>
            </a:endParaRPr>
          </a:p>
          <a:p>
            <a:pPr>
              <a:lnSpc>
                <a:spcPct val="100000"/>
              </a:lnSpc>
            </a:pPr>
            <a:r>
              <a:rPr b="1" lang="de-DE" sz="1600" spc="-1" strike="noStrike">
                <a:solidFill>
                  <a:schemeClr val="dk1"/>
                </a:solidFill>
                <a:latin typeface="Arial Narrow,Bold"/>
              </a:rPr>
              <a:t>III. Finanzanlagen: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1. Anteile an verbundenen Unternehmen;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2. Ausleihungen an verbundene Unternehmen;</a:t>
            </a:r>
            <a:br>
              <a:rPr sz="1600"/>
            </a:br>
            <a:r>
              <a:rPr b="0" lang="de-DE" sz="1600" spc="-1" strike="noStrike">
                <a:solidFill>
                  <a:schemeClr val="dk1"/>
                </a:solidFill>
                <a:latin typeface="Arial Narrow"/>
              </a:rPr>
              <a:t>3. Beteiligungen;</a:t>
            </a:r>
            <a:br>
              <a:rPr sz="1600"/>
            </a:br>
            <a:r>
              <a:rPr b="0" lang="de-DE" sz="1600" spc="-1" strike="noStrike">
                <a:solidFill>
                  <a:schemeClr val="dk1"/>
                </a:solidFill>
                <a:latin typeface="Arial Narrow"/>
              </a:rPr>
              <a:t>4. Ausleihungen an Unternehmen, mit denen ein Beteiligungsverhältnis besteht;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5. Wertpapiere des Anlagevermögens;</a:t>
            </a:r>
            <a:br>
              <a:rPr sz="1600"/>
            </a:br>
            <a:r>
              <a:rPr b="0" lang="de-DE" sz="1600" spc="-1" strike="noStrike">
                <a:solidFill>
                  <a:schemeClr val="dk1"/>
                </a:solidFill>
                <a:latin typeface="Arial Narrow"/>
              </a:rPr>
              <a:t>6. sonstige Ausleihungen. </a:t>
            </a:r>
            <a:endParaRPr b="0" lang="en-GB" sz="1600" spc="-1" strike="noStrike">
              <a:solidFill>
                <a:srgbClr val="000000"/>
              </a:solidFill>
              <a:latin typeface="Arial"/>
            </a:endParaRPr>
          </a:p>
        </p:txBody>
      </p:sp>
      <p:pic>
        <p:nvPicPr>
          <p:cNvPr id="184" name="Picture 2" descr="page6image10918080"/>
          <p:cNvPicPr/>
          <p:nvPr/>
        </p:nvPicPr>
        <p:blipFill>
          <a:blip r:embed="rId1"/>
          <a:stretch/>
        </p:blipFill>
        <p:spPr>
          <a:xfrm>
            <a:off x="92160" y="-533520"/>
            <a:ext cx="875880" cy="122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1763640" y="-24300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Umlagevermögen - Aktiva</a:t>
            </a:r>
            <a:endParaRPr b="0" lang="en-US" sz="2800" spc="-1" strike="noStrike">
              <a:solidFill>
                <a:schemeClr val="dk1"/>
              </a:solidFill>
              <a:latin typeface="Book Antiqua"/>
            </a:endParaRPr>
          </a:p>
        </p:txBody>
      </p:sp>
      <p:sp>
        <p:nvSpPr>
          <p:cNvPr id="186" name="Rectangle 1"/>
          <p:cNvSpPr/>
          <p:nvPr/>
        </p:nvSpPr>
        <p:spPr>
          <a:xfrm>
            <a:off x="1782720" y="1651320"/>
            <a:ext cx="6597000" cy="423252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I. Vorräte: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Roh-, Hilfs- und Betriebsstoffe;</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unfertige Erzeugnisse, unfertige Leistungen;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3. fertige Erzeugnisse und Waren;</a:t>
            </a:r>
            <a:br>
              <a:rPr sz="1600"/>
            </a:br>
            <a:r>
              <a:rPr b="0" lang="de-DE" sz="1600" spc="-1" strike="noStrike">
                <a:solidFill>
                  <a:schemeClr val="dk1"/>
                </a:solidFill>
                <a:latin typeface="Arial Narrow,Bold"/>
              </a:rPr>
              <a:t>4. geleistete Anzahlungen;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II. Forderungen und sonstige Vermögensgegenstände: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Forderungen aus Lieferungen und Leistungen;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Forderungen gegen verbundene Unternehmen;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3. Forderungen gegen Unternehmen, mit denen ein Beteiligungsverhältnis besteht;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4. sonstige Vermögensgegenstände;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III. Wertpapiere: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Anteile an verbundenen Unternehmen;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sonstige Wertpapiere;</a:t>
            </a:r>
            <a:endParaRPr b="0" lang="en-GB" sz="1600" spc="-1" strike="noStrike">
              <a:solidFill>
                <a:srgbClr val="000000"/>
              </a:solidFill>
              <a:latin typeface="Arial"/>
            </a:endParaRPr>
          </a:p>
          <a:p>
            <a:pPr>
              <a:lnSpc>
                <a:spcPct val="100000"/>
              </a:lnSpc>
            </a:pPr>
            <a:br>
              <a:rPr sz="1600"/>
            </a:br>
            <a:r>
              <a:rPr b="0" lang="de-DE" sz="1600" spc="-1" strike="noStrike">
                <a:solidFill>
                  <a:schemeClr val="dk1"/>
                </a:solidFill>
                <a:latin typeface="Arial Narrow,Bold"/>
              </a:rPr>
              <a:t>IV. Kassenbestand, Bundesbankguthaben, Guthaben bei Kreditinstituten und Schecks. </a:t>
            </a:r>
            <a:endParaRPr b="0" lang="en-GB" sz="1600" spc="-1" strike="noStrike">
              <a:solidFill>
                <a:srgbClr val="000000"/>
              </a:solidFill>
              <a:latin typeface="Arial"/>
            </a:endParaRPr>
          </a:p>
        </p:txBody>
      </p:sp>
      <p:pic>
        <p:nvPicPr>
          <p:cNvPr id="187" name="Picture 2" descr="page6image10918080"/>
          <p:cNvPicPr/>
          <p:nvPr/>
        </p:nvPicPr>
        <p:blipFill>
          <a:blip r:embed="rId1"/>
          <a:stretch/>
        </p:blipFill>
        <p:spPr>
          <a:xfrm>
            <a:off x="92160" y="-533520"/>
            <a:ext cx="875880" cy="122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763640" y="2602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Eigenkapital - Passiva</a:t>
            </a:r>
            <a:endParaRPr b="0" lang="en-US" sz="2800" spc="-1" strike="noStrike">
              <a:solidFill>
                <a:schemeClr val="dk1"/>
              </a:solidFill>
              <a:latin typeface="Book Antiqua"/>
            </a:endParaRPr>
          </a:p>
        </p:txBody>
      </p:sp>
      <p:sp>
        <p:nvSpPr>
          <p:cNvPr id="189" name="Rectangle 1"/>
          <p:cNvSpPr/>
          <p:nvPr/>
        </p:nvSpPr>
        <p:spPr>
          <a:xfrm>
            <a:off x="1319040" y="2149200"/>
            <a:ext cx="6906600" cy="301392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I. Gezeichnetes Kapital; </a:t>
            </a: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II. Kapitalrücklage;</a:t>
            </a:r>
            <a:br>
              <a:rPr sz="1600"/>
            </a:br>
            <a:r>
              <a:rPr b="1" lang="de-DE" sz="1600" spc="-1" strike="noStrike">
                <a:solidFill>
                  <a:schemeClr val="dk1"/>
                </a:solidFill>
                <a:latin typeface="Arial Narrow,Bold"/>
              </a:rPr>
              <a:t>III. Gewinnrücklagen: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gesetzliche Rücklage;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Rücklage für Anteile an einem herrschenden oder mehrheitlich beteiligten Unternehmen;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3. satzungsmäßige Rücklagen;</a:t>
            </a:r>
            <a:br>
              <a:rPr sz="1600"/>
            </a:br>
            <a:r>
              <a:rPr b="0" lang="de-DE" sz="1600" spc="-1" strike="noStrike">
                <a:solidFill>
                  <a:schemeClr val="dk1"/>
                </a:solidFill>
                <a:latin typeface="Arial Narrow,Bold"/>
              </a:rPr>
              <a:t>4. andere Gewinnrücklagen;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IV. Gewinnvortrag/Verlustvortrag;</a:t>
            </a:r>
            <a:br>
              <a:rPr sz="1600"/>
            </a:b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V. Jahresüberschuß/Jahresfehlbetrag.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pic>
        <p:nvPicPr>
          <p:cNvPr id="190" name="Picture 2" descr="page6image10918080"/>
          <p:cNvPicPr/>
          <p:nvPr/>
        </p:nvPicPr>
        <p:blipFill>
          <a:blip r:embed="rId1"/>
          <a:stretch/>
        </p:blipFill>
        <p:spPr>
          <a:xfrm>
            <a:off x="92160" y="-533520"/>
            <a:ext cx="875880" cy="122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1763640" y="2602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Fremdkapital - Passiva</a:t>
            </a:r>
            <a:endParaRPr b="0" lang="en-US" sz="2800" spc="-1" strike="noStrike">
              <a:solidFill>
                <a:schemeClr val="dk1"/>
              </a:solidFill>
              <a:latin typeface="Book Antiqua"/>
            </a:endParaRPr>
          </a:p>
        </p:txBody>
      </p:sp>
      <p:sp>
        <p:nvSpPr>
          <p:cNvPr id="192" name="Rectangle 1"/>
          <p:cNvSpPr/>
          <p:nvPr/>
        </p:nvSpPr>
        <p:spPr>
          <a:xfrm>
            <a:off x="1091880" y="2204280"/>
            <a:ext cx="7363800" cy="374508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Rückstellungen: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Rückstellungen für Pensionen und ähnliche Verpflichtungen;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Steuerrückstellungen;</a:t>
            </a:r>
            <a:br>
              <a:rPr sz="1600"/>
            </a:br>
            <a:r>
              <a:rPr b="0" lang="de-DE" sz="1600" spc="-1" strike="noStrike">
                <a:solidFill>
                  <a:schemeClr val="dk1"/>
                </a:solidFill>
                <a:latin typeface="Arial Narrow,Bold"/>
              </a:rPr>
              <a:t>3. sonstige Rückstellungen.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Verbindlichkeiten: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Anleihen,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Verbindlichkeiten gegenüber Kreditinstituten;</a:t>
            </a:r>
            <a:br>
              <a:rPr sz="1600"/>
            </a:br>
            <a:r>
              <a:rPr b="0" lang="de-DE" sz="1600" spc="-1" strike="noStrike">
                <a:solidFill>
                  <a:schemeClr val="dk1"/>
                </a:solidFill>
                <a:latin typeface="Arial Narrow,Bold"/>
              </a:rPr>
              <a:t>3. erhaltene Anzahlungen auf Bestellungen;</a:t>
            </a:r>
            <a:br>
              <a:rPr sz="1600"/>
            </a:br>
            <a:r>
              <a:rPr b="0" lang="de-DE" sz="1600" spc="-1" strike="noStrike">
                <a:solidFill>
                  <a:schemeClr val="dk1"/>
                </a:solidFill>
                <a:latin typeface="Arial Narrow,Bold"/>
              </a:rPr>
              <a:t>4. Verbindlichkeiten aus Lieferungen und Leistungen;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5. Verbindlichkeiten aus der Annahme gezogener Wechsel und der Ausstellung eigener Wechsel;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6. Verbindlichkeiten gegenüber verbundenen Unternehmen;</a:t>
            </a:r>
            <a:br>
              <a:rPr sz="1600"/>
            </a:br>
            <a:r>
              <a:rPr b="0" lang="de-DE" sz="1600" spc="-1" strike="noStrike">
                <a:solidFill>
                  <a:schemeClr val="dk1"/>
                </a:solidFill>
                <a:latin typeface="Arial Narrow,Bold"/>
              </a:rPr>
              <a:t>7. Verbindlichkeiten gegenüber Unternehmen, mit denen ein Beteiligungsverhältnis besteht;</a:t>
            </a:r>
            <a:br>
              <a:rPr sz="1600"/>
            </a:br>
            <a:r>
              <a:rPr b="0" lang="de-DE" sz="1600" spc="-1" strike="noStrike">
                <a:solidFill>
                  <a:schemeClr val="dk1"/>
                </a:solidFill>
                <a:latin typeface="Arial Narrow,Bold"/>
              </a:rPr>
              <a:t>8. sonstige Verbindlichkeiten,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pic>
        <p:nvPicPr>
          <p:cNvPr id="193" name="Picture 2" descr="page6image10918080"/>
          <p:cNvPicPr/>
          <p:nvPr/>
        </p:nvPicPr>
        <p:blipFill>
          <a:blip r:embed="rId1"/>
          <a:stretch/>
        </p:blipFill>
        <p:spPr>
          <a:xfrm>
            <a:off x="92160" y="-533520"/>
            <a:ext cx="875880" cy="122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763640" y="-24300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Übersicht - Aktiva</a:t>
            </a:r>
            <a:endParaRPr b="0" lang="en-US" sz="2800" spc="-1" strike="noStrike">
              <a:solidFill>
                <a:schemeClr val="dk1"/>
              </a:solidFill>
              <a:latin typeface="Book Antiqua"/>
            </a:endParaRPr>
          </a:p>
        </p:txBody>
      </p:sp>
      <p:pic>
        <p:nvPicPr>
          <p:cNvPr id="195" name="Picture 2" descr="page6image10918080"/>
          <p:cNvPicPr/>
          <p:nvPr/>
        </p:nvPicPr>
        <p:blipFill>
          <a:blip r:embed="rId1"/>
          <a:stretch/>
        </p:blipFill>
        <p:spPr>
          <a:xfrm>
            <a:off x="92160" y="-533520"/>
            <a:ext cx="875880" cy="12240"/>
          </a:xfrm>
          <a:prstGeom prst="rect">
            <a:avLst/>
          </a:prstGeom>
          <a:ln w="0">
            <a:noFill/>
          </a:ln>
        </p:spPr>
      </p:pic>
      <p:sp>
        <p:nvSpPr>
          <p:cNvPr id="196" name="Rectangle 2"/>
          <p:cNvSpPr/>
          <p:nvPr/>
        </p:nvSpPr>
        <p:spPr>
          <a:xfrm>
            <a:off x="968400" y="1374840"/>
            <a:ext cx="7419600" cy="4478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de-DE" sz="1800" spc="-1" strike="noStrike">
                <a:solidFill>
                  <a:schemeClr val="dk1"/>
                </a:solidFill>
                <a:latin typeface="Calibri"/>
              </a:rPr>
              <a:t>Linke </a:t>
            </a:r>
            <a:r>
              <a:rPr b="0" lang="de-DE" sz="1800" spc="-1" strike="noStrike">
                <a:solidFill>
                  <a:schemeClr val="dk1"/>
                </a:solidFill>
                <a:latin typeface="Calibri"/>
              </a:rPr>
              <a:t>Seite der Bilanz gibt an </a:t>
            </a:r>
            <a:r>
              <a:rPr b="1" lang="de-DE" sz="1800" spc="-1" strike="noStrike">
                <a:solidFill>
                  <a:schemeClr val="dk1"/>
                </a:solidFill>
                <a:latin typeface="Calibri"/>
              </a:rPr>
              <a:t>worin </a:t>
            </a:r>
            <a:r>
              <a:rPr b="0" lang="de-DE" sz="1800" spc="-1" strike="noStrike">
                <a:solidFill>
                  <a:schemeClr val="dk1"/>
                </a:solidFill>
                <a:latin typeface="Calibri"/>
              </a:rPr>
              <a:t>Mittel </a:t>
            </a:r>
            <a:r>
              <a:rPr b="1" lang="de-DE" sz="1800" spc="-1" strike="noStrike">
                <a:solidFill>
                  <a:schemeClr val="dk1"/>
                </a:solidFill>
                <a:latin typeface="Calibri"/>
              </a:rPr>
              <a:t>angelegt </a:t>
            </a:r>
            <a:r>
              <a:rPr b="0" lang="de-DE" sz="1800" spc="-1" strike="noStrike">
                <a:solidFill>
                  <a:schemeClr val="dk1"/>
                </a:solidFill>
                <a:latin typeface="Calibri"/>
              </a:rPr>
              <a:t>sind (Vermögen). Man unterscheidet zwischen Anlagevermögen und Umlaufvermögen. </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1" lang="de-DE" sz="1800" spc="-1" strike="noStrike">
                <a:solidFill>
                  <a:srgbClr val="c00000"/>
                </a:solidFill>
                <a:latin typeface="Calibri"/>
              </a:rPr>
              <a:t>Anlagevermögen </a:t>
            </a:r>
            <a:r>
              <a:rPr b="0" lang="de-DE" sz="1800" spc="-1" strike="noStrike">
                <a:solidFill>
                  <a:schemeClr val="dk1"/>
                </a:solidFill>
                <a:latin typeface="Calibri"/>
              </a:rPr>
              <a:t>schließt Dinge ein, die längerfristig im Unternehmen bleiben und nicht im täglichen Betrieb gehandelt werden, beispielsweise: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Grundstücke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Gebäude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Maschinen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Fuhrpark (=PKW, LKW) </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1" lang="de-DE" sz="1800" spc="-1" strike="noStrike">
                <a:solidFill>
                  <a:srgbClr val="c00000"/>
                </a:solidFill>
                <a:latin typeface="Calibri"/>
              </a:rPr>
              <a:t>Umlaufvermögen </a:t>
            </a:r>
            <a:r>
              <a:rPr b="0" lang="de-DE" sz="1800" spc="-1" strike="noStrike">
                <a:solidFill>
                  <a:schemeClr val="dk1"/>
                </a:solidFill>
                <a:latin typeface="Calibri"/>
              </a:rPr>
              <a:t>bezeichnet Dinge, die im täglichen Betrieb in Bewegung sind, beispielsweise: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Lagerbestand an Vorräten, Rohstoffen etc.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Unbezahlte Rechnungen unserer Kunden (=Forderungen)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Guthaben auf unserem Bankgirokonto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Bargeld in der Kasse </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763640" y="-24300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Übersicht - Passiva</a:t>
            </a:r>
            <a:endParaRPr b="0" lang="en-US" sz="2800" spc="-1" strike="noStrike">
              <a:solidFill>
                <a:schemeClr val="dk1"/>
              </a:solidFill>
              <a:latin typeface="Book Antiqua"/>
            </a:endParaRPr>
          </a:p>
        </p:txBody>
      </p:sp>
      <p:pic>
        <p:nvPicPr>
          <p:cNvPr id="198" name="Picture 2" descr="page6image10918080"/>
          <p:cNvPicPr/>
          <p:nvPr/>
        </p:nvPicPr>
        <p:blipFill>
          <a:blip r:embed="rId1"/>
          <a:stretch/>
        </p:blipFill>
        <p:spPr>
          <a:xfrm>
            <a:off x="92160" y="-533520"/>
            <a:ext cx="875880" cy="12240"/>
          </a:xfrm>
          <a:prstGeom prst="rect">
            <a:avLst/>
          </a:prstGeom>
          <a:ln w="0">
            <a:noFill/>
          </a:ln>
        </p:spPr>
      </p:pic>
      <p:sp>
        <p:nvSpPr>
          <p:cNvPr id="199" name="Rectangle 1"/>
          <p:cNvSpPr/>
          <p:nvPr/>
        </p:nvSpPr>
        <p:spPr>
          <a:xfrm>
            <a:off x="755640" y="1484280"/>
            <a:ext cx="7703640" cy="4753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de-DE" sz="1800" spc="-1" strike="noStrike">
                <a:solidFill>
                  <a:schemeClr val="dk1"/>
                </a:solidFill>
                <a:latin typeface="Calibri"/>
              </a:rPr>
              <a:t>Rechte Seite</a:t>
            </a:r>
            <a:r>
              <a:rPr b="0" lang="de-DE" sz="1800" spc="-1" strike="noStrike">
                <a:solidFill>
                  <a:schemeClr val="dk1"/>
                </a:solidFill>
                <a:latin typeface="Calibri"/>
              </a:rPr>
              <a:t> der Bilanz gibt an </a:t>
            </a:r>
            <a:r>
              <a:rPr b="1" lang="de-DE" sz="1800" spc="-1" strike="noStrike">
                <a:solidFill>
                  <a:schemeClr val="dk1"/>
                </a:solidFill>
                <a:latin typeface="Calibri"/>
              </a:rPr>
              <a:t>woher </a:t>
            </a:r>
            <a:r>
              <a:rPr b="0" lang="de-DE" sz="1800" spc="-1" strike="noStrike">
                <a:solidFill>
                  <a:schemeClr val="dk1"/>
                </a:solidFill>
                <a:latin typeface="Calibri"/>
              </a:rPr>
              <a:t>die Mittel </a:t>
            </a:r>
            <a:r>
              <a:rPr b="1" lang="de-DE" sz="1800" spc="-1" strike="noStrike">
                <a:solidFill>
                  <a:schemeClr val="dk1"/>
                </a:solidFill>
                <a:latin typeface="Calibri"/>
              </a:rPr>
              <a:t>stammen</a:t>
            </a:r>
            <a:r>
              <a:rPr b="0" lang="de-DE" sz="1800" spc="-1" strike="noStrike">
                <a:solidFill>
                  <a:schemeClr val="dk1"/>
                </a:solidFill>
                <a:latin typeface="Calibri"/>
              </a:rPr>
              <a:t>, Mittel in Form von Geld oder Gegenständen (z.B. Maschinen oder Autos) oder andere Werte (z.B. Rechte an Patenten). Unterscheidung nach der </a:t>
            </a:r>
            <a:r>
              <a:rPr b="1" lang="de-DE" sz="1800" spc="-1" strike="noStrike">
                <a:solidFill>
                  <a:schemeClr val="dk1"/>
                </a:solidFill>
                <a:latin typeface="Calibri"/>
              </a:rPr>
              <a:t>Quelle</a:t>
            </a:r>
            <a:r>
              <a:rPr b="0" lang="de-DE" sz="1800" spc="-1" strike="noStrike">
                <a:solidFill>
                  <a:schemeClr val="dk1"/>
                </a:solidFill>
                <a:latin typeface="Calibri"/>
              </a:rPr>
              <a:t>, aus der die Mittel stammen. </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1" lang="de-DE" sz="1800" spc="-1" strike="noStrike">
                <a:solidFill>
                  <a:srgbClr val="c00000"/>
                </a:solidFill>
                <a:latin typeface="Calibri"/>
              </a:rPr>
              <a:t>Eigenkapital</a:t>
            </a:r>
            <a:r>
              <a:rPr b="0" lang="de-DE" sz="1800" spc="-1" strike="noStrike">
                <a:solidFill>
                  <a:schemeClr val="dk1"/>
                </a:solidFill>
                <a:latin typeface="Calibri"/>
              </a:rPr>
              <a:t> bezeichnet alle Mittel, die von den Eigentümern eingebracht wurden oder Ihnen zuzuschreiben sind, beispielsweise: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Einlagen bei der Gründung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Gewinne aus vorigen Geschäftsjahren (dienen auch als Verlustpuffer)</a:t>
            </a:r>
            <a:endParaRPr b="0" lang="en-GB" sz="1800" spc="-1" strike="noStrike">
              <a:solidFill>
                <a:srgbClr val="000000"/>
              </a:solidFill>
              <a:latin typeface="Arial"/>
            </a:endParaRPr>
          </a:p>
          <a:p>
            <a:pPr marL="457200">
              <a:lnSpc>
                <a:spcPct val="100000"/>
              </a:lnSpc>
            </a:pPr>
            <a:endParaRPr b="0" lang="en-GB" sz="1800" spc="-1" strike="noStrike">
              <a:solidFill>
                <a:srgbClr val="000000"/>
              </a:solidFill>
              <a:latin typeface="Arial"/>
            </a:endParaRPr>
          </a:p>
          <a:p>
            <a:pPr marL="9360">
              <a:lnSpc>
                <a:spcPct val="100000"/>
              </a:lnSpc>
            </a:pPr>
            <a:r>
              <a:rPr b="1" lang="de-DE" sz="1800" spc="-1" strike="noStrike">
                <a:solidFill>
                  <a:srgbClr val="c00000"/>
                </a:solidFill>
                <a:latin typeface="Calibri"/>
              </a:rPr>
              <a:t>Fremdkapital</a:t>
            </a:r>
            <a:r>
              <a:rPr b="0" lang="de-DE" sz="1800" spc="-1" strike="noStrike">
                <a:solidFill>
                  <a:schemeClr val="dk1"/>
                </a:solidFill>
                <a:latin typeface="Calibri"/>
              </a:rPr>
              <a:t> (=Verbindlichkeiten) bezeichnet die Mittel, die nicht von den Eigentümern stammen. Mittel von Dritten, die über eine gewisse Zeit geliehen sind und zurückbezahlt wurden, beispielsweise: </a:t>
            </a:r>
            <a:endParaRPr b="0" lang="en-GB" sz="1800" spc="-1" strike="noStrike">
              <a:solidFill>
                <a:srgbClr val="000000"/>
              </a:solidFill>
              <a:latin typeface="Arial"/>
            </a:endParaRPr>
          </a:p>
          <a:p>
            <a:pPr lvl="2" marL="1143000" indent="-228600">
              <a:lnSpc>
                <a:spcPct val="100000"/>
              </a:lnSpc>
              <a:buClr>
                <a:srgbClr val="000000"/>
              </a:buClr>
              <a:buFont typeface="Arial"/>
              <a:buChar char="•"/>
            </a:pPr>
            <a:r>
              <a:rPr b="0" lang="de-DE" sz="1800" spc="-1" strike="noStrike">
                <a:solidFill>
                  <a:schemeClr val="dk1"/>
                </a:solidFill>
                <a:latin typeface="Calibri"/>
              </a:rPr>
              <a:t>Darlehen von der Bank (=langfristiger Kredit) </a:t>
            </a:r>
            <a:endParaRPr b="0" lang="en-GB" sz="1800" spc="-1" strike="noStrike">
              <a:solidFill>
                <a:srgbClr val="000000"/>
              </a:solidFill>
              <a:latin typeface="Arial"/>
            </a:endParaRPr>
          </a:p>
          <a:p>
            <a:pPr lvl="2" marL="1143000" indent="-228600">
              <a:lnSpc>
                <a:spcPct val="100000"/>
              </a:lnSpc>
              <a:buClr>
                <a:srgbClr val="000000"/>
              </a:buClr>
              <a:buFont typeface="Arial"/>
              <a:buChar char="•"/>
            </a:pPr>
            <a:r>
              <a:rPr b="0" lang="de-DE" sz="1800" spc="-1" strike="noStrike">
                <a:solidFill>
                  <a:schemeClr val="dk1"/>
                </a:solidFill>
                <a:latin typeface="Calibri"/>
              </a:rPr>
              <a:t>Schulden aus unbezahlten Rechnungen an Lieferanten (=Verbindlichkeiten aus Lieferungen </a:t>
            </a:r>
            <a:endParaRPr b="0" lang="en-GB" sz="1800" spc="-1" strike="noStrike">
              <a:solidFill>
                <a:srgbClr val="000000"/>
              </a:solidFill>
              <a:latin typeface="Arial"/>
            </a:endParaRPr>
          </a:p>
          <a:p>
            <a:pPr lvl="2" marL="1143000" indent="-228600">
              <a:lnSpc>
                <a:spcPct val="100000"/>
              </a:lnSpc>
              <a:buClr>
                <a:srgbClr val="000000"/>
              </a:buClr>
              <a:buFont typeface="Arial"/>
              <a:buChar char="•"/>
            </a:pPr>
            <a:r>
              <a:rPr b="0" lang="de-DE" sz="1800" spc="-1" strike="noStrike">
                <a:solidFill>
                  <a:schemeClr val="dk1"/>
                </a:solidFill>
                <a:latin typeface="Calibri"/>
              </a:rPr>
              <a:t>und Leistungen)</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1763640" y="2602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Aktivtausch</a:t>
            </a:r>
            <a:endParaRPr b="0" lang="en-US" sz="2800" spc="-1" strike="noStrike">
              <a:solidFill>
                <a:schemeClr val="dk1"/>
              </a:solidFill>
              <a:latin typeface="Book Antiqua"/>
            </a:endParaRPr>
          </a:p>
        </p:txBody>
      </p:sp>
      <p:pic>
        <p:nvPicPr>
          <p:cNvPr id="201" name="Picture 2" descr="page6image10918080"/>
          <p:cNvPicPr/>
          <p:nvPr/>
        </p:nvPicPr>
        <p:blipFill>
          <a:blip r:embed="rId1"/>
          <a:stretch/>
        </p:blipFill>
        <p:spPr>
          <a:xfrm>
            <a:off x="92160" y="-533520"/>
            <a:ext cx="875880" cy="12240"/>
          </a:xfrm>
          <a:prstGeom prst="rect">
            <a:avLst/>
          </a:prstGeom>
          <a:ln w="0">
            <a:noFill/>
          </a:ln>
        </p:spPr>
      </p:pic>
      <p:sp>
        <p:nvSpPr>
          <p:cNvPr id="202" name="Rectangle 1"/>
          <p:cNvSpPr/>
          <p:nvPr/>
        </p:nvSpPr>
        <p:spPr>
          <a:xfrm>
            <a:off x="539640" y="1436760"/>
            <a:ext cx="8078400" cy="17355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Symbol" charset="2"/>
              <a:buChar char=""/>
            </a:pPr>
            <a:r>
              <a:rPr b="0" lang="en-US" sz="1800" spc="-1" strike="noStrike">
                <a:solidFill>
                  <a:schemeClr val="dk1"/>
                </a:solidFill>
                <a:latin typeface="Calibri"/>
              </a:rPr>
              <a:t>Bilanz zeigt den Stand des Vermögens und der Schulden zu einem bestimmten Zeitpunkt an</a:t>
            </a:r>
            <a:endParaRPr b="0" lang="en-GB" sz="1800" spc="-1" strike="noStrike">
              <a:solidFill>
                <a:srgbClr val="000000"/>
              </a:solidFill>
              <a:latin typeface="Arial"/>
            </a:endParaRPr>
          </a:p>
          <a:p>
            <a:pPr marL="285840" indent="-285840">
              <a:lnSpc>
                <a:spcPct val="100000"/>
              </a:lnSpc>
              <a:buClr>
                <a:srgbClr val="000000"/>
              </a:buClr>
              <a:buFont typeface="Symbol" charset="2"/>
              <a:buChar char=""/>
            </a:pPr>
            <a:r>
              <a:rPr b="0" lang="en-US" sz="1800" spc="-1" strike="noStrike">
                <a:solidFill>
                  <a:schemeClr val="dk1"/>
                </a:solidFill>
                <a:latin typeface="Calibri"/>
              </a:rPr>
              <a:t>Im laufenden Betrieb fallen jedoch ständig Geschäftsfälle an, durch die sich die in der Bilanz aufgeführten Positionen verändern</a:t>
            </a:r>
            <a:endParaRPr b="0" lang="en-GB" sz="1800" spc="-1" strike="noStrike">
              <a:solidFill>
                <a:srgbClr val="000000"/>
              </a:solidFill>
              <a:latin typeface="Arial"/>
            </a:endParaRPr>
          </a:p>
          <a:p>
            <a:pPr marL="285840" indent="-285840">
              <a:lnSpc>
                <a:spcPct val="100000"/>
              </a:lnSpc>
              <a:buClr>
                <a:srgbClr val="000000"/>
              </a:buClr>
              <a:buFont typeface="Symbol" charset="2"/>
              <a:buChar char=""/>
            </a:pPr>
            <a:r>
              <a:rPr b="0" lang="en-US" sz="1800" spc="-1" strike="noStrike">
                <a:solidFill>
                  <a:schemeClr val="dk1"/>
                </a:solidFill>
                <a:latin typeface="Calibri"/>
              </a:rPr>
              <a:t>Diese werden in der Buchführung erfasst. Dabei gibt es vier grundsätzliche Arten von Geschäftsfällen: Aktivtausch, Passivtausch, Bilanzverlängerung, -verkürzung</a:t>
            </a:r>
            <a:endParaRPr b="0" lang="en-GB" sz="1800" spc="-1" strike="noStrike">
              <a:solidFill>
                <a:srgbClr val="000000"/>
              </a:solidFill>
              <a:latin typeface="Arial"/>
            </a:endParaRPr>
          </a:p>
        </p:txBody>
      </p:sp>
      <p:pic>
        <p:nvPicPr>
          <p:cNvPr id="203" name="Picture 2" descr=""/>
          <p:cNvPicPr/>
          <p:nvPr/>
        </p:nvPicPr>
        <p:blipFill>
          <a:blip r:embed="rId2"/>
          <a:stretch/>
        </p:blipFill>
        <p:spPr>
          <a:xfrm>
            <a:off x="1476360" y="3191040"/>
            <a:ext cx="5563800" cy="318240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1763640" y="2602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Passivtausch</a:t>
            </a:r>
            <a:endParaRPr b="0" lang="en-US" sz="2800" spc="-1" strike="noStrike">
              <a:solidFill>
                <a:schemeClr val="dk1"/>
              </a:solidFill>
              <a:latin typeface="Book Antiqua"/>
            </a:endParaRPr>
          </a:p>
        </p:txBody>
      </p:sp>
      <p:pic>
        <p:nvPicPr>
          <p:cNvPr id="205" name="Picture 2" descr="page6image10918080"/>
          <p:cNvPicPr/>
          <p:nvPr/>
        </p:nvPicPr>
        <p:blipFill>
          <a:blip r:embed="rId1"/>
          <a:stretch/>
        </p:blipFill>
        <p:spPr>
          <a:xfrm>
            <a:off x="92160" y="-533520"/>
            <a:ext cx="875880" cy="12240"/>
          </a:xfrm>
          <a:prstGeom prst="rect">
            <a:avLst/>
          </a:prstGeom>
          <a:ln w="0">
            <a:noFill/>
          </a:ln>
        </p:spPr>
      </p:pic>
      <p:pic>
        <p:nvPicPr>
          <p:cNvPr id="206" name="Picture 1" descr=""/>
          <p:cNvPicPr/>
          <p:nvPr/>
        </p:nvPicPr>
        <p:blipFill>
          <a:blip r:embed="rId2"/>
          <a:stretch/>
        </p:blipFill>
        <p:spPr>
          <a:xfrm>
            <a:off x="1092240" y="1773360"/>
            <a:ext cx="7503840" cy="3854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Apple Gewinn- und Verlustrechnung (GuV)</a:t>
            </a:r>
            <a:endParaRPr b="0" lang="en-US" sz="2800" spc="-1" strike="noStrike">
              <a:solidFill>
                <a:schemeClr val="dk1"/>
              </a:solidFill>
              <a:latin typeface="Book Antiqua"/>
            </a:endParaRPr>
          </a:p>
        </p:txBody>
      </p:sp>
      <p:sp>
        <p:nvSpPr>
          <p:cNvPr id="82"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83" name="Rectangle 7175"/>
          <p:cNvSpPr/>
          <p:nvPr/>
        </p:nvSpPr>
        <p:spPr>
          <a:xfrm>
            <a:off x="5925600" y="6476040"/>
            <a:ext cx="2811600" cy="1530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000" spc="-1" strike="noStrike">
                <a:solidFill>
                  <a:srgbClr val="000000"/>
                </a:solidFill>
                <a:latin typeface="Arial"/>
              </a:rPr>
              <a:t>Quelle: </a:t>
            </a:r>
            <a:r>
              <a:rPr b="0" lang="de-DE" sz="1000" spc="-1" strike="noStrike" u="sng">
                <a:solidFill>
                  <a:srgbClr val="cc00cc"/>
                </a:solidFill>
                <a:uFillTx/>
                <a:latin typeface="Arial"/>
                <a:hlinkClick r:id="rId1"/>
              </a:rPr>
              <a:t>https</a:t>
            </a:r>
            <a:r>
              <a:rPr b="0" lang="de-DE" sz="1000" spc="-1" strike="noStrike" u="sng">
                <a:solidFill>
                  <a:srgbClr val="cc00cc"/>
                </a:solidFill>
                <a:uFillTx/>
                <a:latin typeface="Arial"/>
                <a:hlinkClick r:id="rId2"/>
              </a:rPr>
              <a:t>://</a:t>
            </a:r>
            <a:r>
              <a:rPr b="0" lang="de-DE" sz="1000" spc="-1" strike="noStrike" u="sng">
                <a:solidFill>
                  <a:srgbClr val="cc00cc"/>
                </a:solidFill>
                <a:uFillTx/>
                <a:latin typeface="Arial"/>
                <a:hlinkClick r:id="rId3"/>
              </a:rPr>
              <a:t>appeconomyinsights.substack.com/</a:t>
            </a:r>
            <a:endParaRPr b="0" lang="en-GB" sz="1000" spc="-1" strike="noStrike">
              <a:solidFill>
                <a:srgbClr val="000000"/>
              </a:solidFill>
              <a:latin typeface="Arial"/>
            </a:endParaRPr>
          </a:p>
        </p:txBody>
      </p:sp>
      <p:sp>
        <p:nvSpPr>
          <p:cNvPr id="84"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85" name="Picture 1" descr=""/>
          <p:cNvPicPr/>
          <p:nvPr/>
        </p:nvPicPr>
        <p:blipFill>
          <a:blip r:embed="rId4"/>
          <a:stretch/>
        </p:blipFill>
        <p:spPr>
          <a:xfrm>
            <a:off x="683640" y="1579320"/>
            <a:ext cx="8123760" cy="455940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1332000" y="260280"/>
            <a:ext cx="7286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Bilanzverlängerung (Aktiv-Passiv-Mehrung)</a:t>
            </a:r>
            <a:endParaRPr b="0" lang="en-US" sz="2800" spc="-1" strike="noStrike">
              <a:solidFill>
                <a:schemeClr val="dk1"/>
              </a:solidFill>
              <a:latin typeface="Book Antiqua"/>
            </a:endParaRPr>
          </a:p>
        </p:txBody>
      </p:sp>
      <p:pic>
        <p:nvPicPr>
          <p:cNvPr id="208" name="Picture 2" descr="page6image10918080"/>
          <p:cNvPicPr/>
          <p:nvPr/>
        </p:nvPicPr>
        <p:blipFill>
          <a:blip r:embed="rId1"/>
          <a:stretch/>
        </p:blipFill>
        <p:spPr>
          <a:xfrm>
            <a:off x="92160" y="-533520"/>
            <a:ext cx="875880" cy="12240"/>
          </a:xfrm>
          <a:prstGeom prst="rect">
            <a:avLst/>
          </a:prstGeom>
          <a:ln w="0">
            <a:noFill/>
          </a:ln>
        </p:spPr>
      </p:pic>
      <p:pic>
        <p:nvPicPr>
          <p:cNvPr id="209" name="Picture 1" descr=""/>
          <p:cNvPicPr/>
          <p:nvPr/>
        </p:nvPicPr>
        <p:blipFill>
          <a:blip r:embed="rId2"/>
          <a:stretch/>
        </p:blipFill>
        <p:spPr>
          <a:xfrm>
            <a:off x="826920" y="1773360"/>
            <a:ext cx="7416360" cy="392400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1403280" y="260280"/>
            <a:ext cx="721476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Bilanzverkürzung (Aktiv-Passiv-Minderung)</a:t>
            </a:r>
            <a:endParaRPr b="0" lang="en-US" sz="2800" spc="-1" strike="noStrike">
              <a:solidFill>
                <a:schemeClr val="dk1"/>
              </a:solidFill>
              <a:latin typeface="Book Antiqua"/>
            </a:endParaRPr>
          </a:p>
        </p:txBody>
      </p:sp>
      <p:pic>
        <p:nvPicPr>
          <p:cNvPr id="211" name="Picture 2" descr="page6image10918080"/>
          <p:cNvPicPr/>
          <p:nvPr/>
        </p:nvPicPr>
        <p:blipFill>
          <a:blip r:embed="rId1"/>
          <a:stretch/>
        </p:blipFill>
        <p:spPr>
          <a:xfrm>
            <a:off x="92160" y="-533520"/>
            <a:ext cx="875880" cy="12240"/>
          </a:xfrm>
          <a:prstGeom prst="rect">
            <a:avLst/>
          </a:prstGeom>
          <a:ln w="0">
            <a:noFill/>
          </a:ln>
        </p:spPr>
      </p:pic>
      <p:pic>
        <p:nvPicPr>
          <p:cNvPr id="212" name="Picture 1" descr=""/>
          <p:cNvPicPr/>
          <p:nvPr/>
        </p:nvPicPr>
        <p:blipFill>
          <a:blip r:embed="rId2"/>
          <a:stretch/>
        </p:blipFill>
        <p:spPr>
          <a:xfrm>
            <a:off x="560520" y="1773360"/>
            <a:ext cx="7956360" cy="4043160"/>
          </a:xfrm>
          <a:prstGeom prst="rect">
            <a:avLst/>
          </a:prstGeom>
          <a:ln w="0">
            <a:noFill/>
          </a:ln>
        </p:spPr>
      </p:pic>
      <p:sp>
        <p:nvSpPr>
          <p:cNvPr id="213" name="Rectangle 2"/>
          <p:cNvSpPr/>
          <p:nvPr/>
        </p:nvSpPr>
        <p:spPr>
          <a:xfrm>
            <a:off x="1403280" y="6093000"/>
            <a:ext cx="7862400" cy="333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chemeClr val="dk1"/>
                </a:solidFill>
                <a:latin typeface="Calibri"/>
              </a:rPr>
              <a:t>In welchem Vermögen steckt der PKW: Anlagev. vs Umlaufv.?</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1763640" y="2602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Abschreibungen</a:t>
            </a:r>
            <a:endParaRPr b="0" lang="en-US" sz="2800" spc="-1" strike="noStrike">
              <a:solidFill>
                <a:schemeClr val="dk1"/>
              </a:solidFill>
              <a:latin typeface="Book Antiqua"/>
            </a:endParaRPr>
          </a:p>
        </p:txBody>
      </p:sp>
      <p:pic>
        <p:nvPicPr>
          <p:cNvPr id="215" name="Picture 2" descr="page6image10918080"/>
          <p:cNvPicPr/>
          <p:nvPr/>
        </p:nvPicPr>
        <p:blipFill>
          <a:blip r:embed="rId1"/>
          <a:stretch/>
        </p:blipFill>
        <p:spPr>
          <a:xfrm>
            <a:off x="92160" y="-533520"/>
            <a:ext cx="875880" cy="12240"/>
          </a:xfrm>
          <a:prstGeom prst="rect">
            <a:avLst/>
          </a:prstGeom>
          <a:ln w="0">
            <a:noFill/>
          </a:ln>
        </p:spPr>
      </p:pic>
      <p:sp>
        <p:nvSpPr>
          <p:cNvPr id="216" name="Rectangle 2"/>
          <p:cNvSpPr/>
          <p:nvPr/>
        </p:nvSpPr>
        <p:spPr>
          <a:xfrm>
            <a:off x="755640" y="1557360"/>
            <a:ext cx="7862400" cy="4663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chemeClr val="dk1"/>
                </a:solidFill>
                <a:latin typeface="Calibri"/>
              </a:rPr>
              <a:t>Verfahren zur Erfassung der Wertminderungen und richtigen Verteilung der Anschaffungs- oder Herstellungskosten von betrieblichen Vermögensgegenständen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Lineare oder degressive Abschreibung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Planmäßige Abschreibung: Absetzung für Abnutzung (AfA)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Außerplanmäßige Abschreibung: aufgrund veränderter Marktbedingungen, Unfälle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Erfassung der Wertminderung von Anlagegütern aufgrund von Überholung und Verschleiß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Wertminderung: Laptop vs PKW</a:t>
            </a:r>
            <a:endParaRPr b="0" lang="en-GB"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1763640" y="2602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Ursachen für Wertverfall - Abschreibungen</a:t>
            </a:r>
            <a:endParaRPr b="0" lang="en-US" sz="2800" spc="-1" strike="noStrike">
              <a:solidFill>
                <a:schemeClr val="dk1"/>
              </a:solidFill>
              <a:latin typeface="Book Antiqua"/>
            </a:endParaRPr>
          </a:p>
        </p:txBody>
      </p:sp>
      <p:sp>
        <p:nvSpPr>
          <p:cNvPr id="218" name="Rectangle 30"/>
          <p:cNvSpPr/>
          <p:nvPr/>
        </p:nvSpPr>
        <p:spPr>
          <a:xfrm>
            <a:off x="755640" y="1557360"/>
            <a:ext cx="7862400" cy="2833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technischer Verschleiß: durch Gebrauch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ruhender Verschleiß: durch Umwelteinflüsse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Katastrophenverschleiß: Feuer oder anderen Katastrophen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Technische Überholung: technische Weiterentwicklung </a:t>
            </a:r>
            <a:endParaRPr b="0" lang="en-GB" sz="2000" spc="-1" strike="noStrike">
              <a:solidFill>
                <a:srgbClr val="000000"/>
              </a:solidFill>
              <a:latin typeface="Arial"/>
            </a:endParaRPr>
          </a:p>
          <a:p>
            <a:pPr>
              <a:lnSpc>
                <a:spcPct val="100000"/>
              </a:lnSpc>
            </a:pPr>
            <a:r>
              <a:rPr b="0" lang="de-DE" sz="2000" spc="-1" strike="noStrike">
                <a:solidFill>
                  <a:schemeClr val="dk1"/>
                </a:solidFill>
                <a:latin typeface="Calibri"/>
              </a:rPr>
              <a:t>                   </a:t>
            </a:r>
            <a:endParaRPr b="0" lang="en-GB" sz="2000" spc="-1" strike="noStrike">
              <a:solidFill>
                <a:srgbClr val="000000"/>
              </a:solidFill>
              <a:latin typeface="Arial"/>
            </a:endParaRPr>
          </a:p>
        </p:txBody>
      </p:sp>
      <p:pic>
        <p:nvPicPr>
          <p:cNvPr id="219" name="Picture 4" descr=""/>
          <p:cNvPicPr/>
          <p:nvPr/>
        </p:nvPicPr>
        <p:blipFill>
          <a:blip r:embed="rId1"/>
          <a:stretch/>
        </p:blipFill>
        <p:spPr>
          <a:xfrm>
            <a:off x="1028880" y="4438800"/>
            <a:ext cx="6587640" cy="157752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1835280" y="-1000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Methoden der Abschreibung</a:t>
            </a:r>
            <a:endParaRPr b="0" lang="en-US" sz="2800" spc="-1" strike="noStrike">
              <a:solidFill>
                <a:schemeClr val="dk1"/>
              </a:solidFill>
              <a:latin typeface="Book Antiqua"/>
            </a:endParaRPr>
          </a:p>
        </p:txBody>
      </p:sp>
      <p:pic>
        <p:nvPicPr>
          <p:cNvPr id="221" name="Picture 1" descr=""/>
          <p:cNvPicPr/>
          <p:nvPr/>
        </p:nvPicPr>
        <p:blipFill>
          <a:blip r:embed="rId1"/>
          <a:stretch/>
        </p:blipFill>
        <p:spPr>
          <a:xfrm>
            <a:off x="2195640" y="1341360"/>
            <a:ext cx="4392360" cy="4710600"/>
          </a:xfrm>
          <a:prstGeom prst="rect">
            <a:avLst/>
          </a:prstGeom>
          <a:ln w="0">
            <a:noFill/>
          </a:ln>
        </p:spPr>
      </p:pic>
      <p:sp>
        <p:nvSpPr>
          <p:cNvPr id="222" name="Rectangle 3"/>
          <p:cNvSpPr/>
          <p:nvPr/>
        </p:nvSpPr>
        <p:spPr>
          <a:xfrm>
            <a:off x="1331280" y="6237360"/>
            <a:ext cx="786240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2000" spc="-1" strike="noStrike">
                <a:solidFill>
                  <a:schemeClr val="dk1"/>
                </a:solidFill>
                <a:latin typeface="Calibri"/>
              </a:rPr>
              <a:t>Gesetzlich erlaubt ist ab 2011 nur noch die lineare Abschreibung.                   </a:t>
            </a:r>
            <a:endParaRPr b="0" lang="en-GB"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1835280" y="-1000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Lineare Abschreibung Bsp.</a:t>
            </a:r>
            <a:endParaRPr b="0" lang="en-US" sz="2800" spc="-1" strike="noStrike">
              <a:solidFill>
                <a:schemeClr val="dk1"/>
              </a:solidFill>
              <a:latin typeface="Book Antiqua"/>
            </a:endParaRPr>
          </a:p>
        </p:txBody>
      </p:sp>
      <p:sp>
        <p:nvSpPr>
          <p:cNvPr id="224" name="Rectangle 3"/>
          <p:cNvSpPr/>
          <p:nvPr/>
        </p:nvSpPr>
        <p:spPr>
          <a:xfrm>
            <a:off x="755640" y="1557360"/>
            <a:ext cx="78624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800" spc="-1" strike="noStrike">
                <a:solidFill>
                  <a:schemeClr val="dk1"/>
                </a:solidFill>
                <a:latin typeface="Arial"/>
              </a:rPr>
              <a:t>Die Abschreibungsdauer für Anlagegüter wird in der sogenannten </a:t>
            </a:r>
            <a:r>
              <a:rPr b="0" lang="de-DE" sz="1800" spc="-1" strike="noStrike" u="sng">
                <a:solidFill>
                  <a:schemeClr val="dk1"/>
                </a:solidFill>
                <a:uFillTx/>
                <a:latin typeface="Arial"/>
                <a:hlinkClick r:id="rId1"/>
              </a:rPr>
              <a:t>AfA-Tabelle</a:t>
            </a:r>
            <a:r>
              <a:rPr b="0" lang="de-DE" sz="1800" spc="-1" strike="noStrike">
                <a:solidFill>
                  <a:schemeClr val="dk1"/>
                </a:solidFill>
                <a:latin typeface="Arial"/>
              </a:rPr>
              <a:t> (</a:t>
            </a:r>
            <a:r>
              <a:rPr b="1" lang="de-DE" sz="1800" spc="-1" strike="noStrike">
                <a:solidFill>
                  <a:schemeClr val="dk1"/>
                </a:solidFill>
                <a:latin typeface="Arial"/>
              </a:rPr>
              <a:t>A</a:t>
            </a:r>
            <a:r>
              <a:rPr b="0" lang="de-DE" sz="1800" spc="-1" strike="noStrike">
                <a:solidFill>
                  <a:schemeClr val="dk1"/>
                </a:solidFill>
                <a:latin typeface="Arial"/>
              </a:rPr>
              <a:t>bsetzung </a:t>
            </a:r>
            <a:r>
              <a:rPr b="1" lang="de-DE" sz="1800" spc="-1" strike="noStrike">
                <a:solidFill>
                  <a:schemeClr val="dk1"/>
                </a:solidFill>
                <a:latin typeface="Arial"/>
              </a:rPr>
              <a:t>f</a:t>
            </a:r>
            <a:r>
              <a:rPr b="0" lang="de-DE" sz="1800" spc="-1" strike="noStrike">
                <a:solidFill>
                  <a:schemeClr val="dk1"/>
                </a:solidFill>
                <a:latin typeface="Arial"/>
              </a:rPr>
              <a:t>ür </a:t>
            </a:r>
            <a:r>
              <a:rPr b="1" lang="de-DE" sz="1800" spc="-1" strike="noStrike">
                <a:solidFill>
                  <a:schemeClr val="dk1"/>
                </a:solidFill>
                <a:latin typeface="Arial"/>
              </a:rPr>
              <a:t>A</a:t>
            </a:r>
            <a:r>
              <a:rPr b="0" lang="de-DE" sz="1800" spc="-1" strike="noStrike">
                <a:solidFill>
                  <a:schemeClr val="dk1"/>
                </a:solidFill>
                <a:latin typeface="Arial"/>
              </a:rPr>
              <a:t>bnutzung) geregelt, die vom Finanzministerium bereitgestellt wird. Beispiel: Notebook.</a:t>
            </a:r>
            <a:endParaRPr b="0" lang="en-GB" sz="1800" spc="-1" strike="noStrike">
              <a:solidFill>
                <a:srgbClr val="000000"/>
              </a:solidFill>
              <a:latin typeface="Arial"/>
            </a:endParaRPr>
          </a:p>
        </p:txBody>
      </p:sp>
      <p:pic>
        <p:nvPicPr>
          <p:cNvPr id="225" name="Picture 2" descr=""/>
          <p:cNvPicPr/>
          <p:nvPr/>
        </p:nvPicPr>
        <p:blipFill>
          <a:blip r:embed="rId2"/>
          <a:stretch/>
        </p:blipFill>
        <p:spPr>
          <a:xfrm>
            <a:off x="2123640" y="2853000"/>
            <a:ext cx="5651640" cy="3545640"/>
          </a:xfrm>
          <a:prstGeom prst="rect">
            <a:avLst/>
          </a:prstGeom>
          <a:ln w="0">
            <a:noFill/>
          </a:ln>
        </p:spPr>
      </p:pic>
      <p:sp>
        <p:nvSpPr>
          <p:cNvPr id="226" name="TextBox 4"/>
          <p:cNvSpPr/>
          <p:nvPr/>
        </p:nvSpPr>
        <p:spPr>
          <a:xfrm>
            <a:off x="7236360" y="2349000"/>
            <a:ext cx="12956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200" spc="-1" strike="noStrike">
                <a:solidFill>
                  <a:schemeClr val="dk1"/>
                </a:solidFill>
                <a:latin typeface="Arial"/>
              </a:rPr>
              <a:t>Nutzungsdauer (Jahre)</a:t>
            </a:r>
            <a:endParaRPr b="0" lang="en-GB"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1835280" y="-1000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Lineare Abschreibung Bsp.</a:t>
            </a:r>
            <a:endParaRPr b="0" lang="en-US" sz="2800" spc="-1" strike="noStrike">
              <a:solidFill>
                <a:schemeClr val="dk1"/>
              </a:solidFill>
              <a:latin typeface="Book Antiqua"/>
            </a:endParaRPr>
          </a:p>
        </p:txBody>
      </p:sp>
      <p:sp>
        <p:nvSpPr>
          <p:cNvPr id="228" name="Rectangle 3"/>
          <p:cNvSpPr/>
          <p:nvPr/>
        </p:nvSpPr>
        <p:spPr>
          <a:xfrm>
            <a:off x="755640" y="1557360"/>
            <a:ext cx="7862400" cy="400608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r>
              <a:rPr b="0" lang="de-DE" sz="2400" spc="-1" strike="noStrike">
                <a:solidFill>
                  <a:srgbClr val="ffffff">
                    <a:alpha val="1000"/>
                  </a:srgbClr>
                </a:solidFill>
                <a:latin typeface="Book Antiqua"/>
              </a:rPr>
              <a:t> </a:t>
            </a:r>
            <a:endParaRPr b="0" lang="en-GB"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1835280" y="-1000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Lineare Abschreibung Bsp.</a:t>
            </a:r>
            <a:endParaRPr b="0" lang="en-US" sz="2800" spc="-1" strike="noStrike">
              <a:solidFill>
                <a:schemeClr val="dk1"/>
              </a:solidFill>
              <a:latin typeface="Book Antiqua"/>
            </a:endParaRPr>
          </a:p>
        </p:txBody>
      </p:sp>
      <p:sp>
        <p:nvSpPr>
          <p:cNvPr id="230" name="Rectangle 3"/>
          <p:cNvSpPr/>
          <p:nvPr/>
        </p:nvSpPr>
        <p:spPr>
          <a:xfrm>
            <a:off x="755640" y="1470240"/>
            <a:ext cx="7862400" cy="215424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r>
              <a:rPr b="0" lang="de-DE" sz="2400" spc="-1" strike="noStrike">
                <a:solidFill>
                  <a:srgbClr val="ffffff">
                    <a:alpha val="1000"/>
                  </a:srgbClr>
                </a:solidFill>
                <a:latin typeface="Book Antiqua"/>
              </a:rPr>
              <a:t> </a:t>
            </a:r>
            <a:endParaRPr b="0" lang="en-GB" sz="2400" spc="-1" strike="noStrike">
              <a:solidFill>
                <a:srgbClr val="000000"/>
              </a:solidFill>
              <a:latin typeface="Arial"/>
            </a:endParaRPr>
          </a:p>
        </p:txBody>
      </p:sp>
      <p:graphicFrame>
        <p:nvGraphicFramePr>
          <p:cNvPr id="231" name="Table 4"/>
          <p:cNvGraphicFramePr/>
          <p:nvPr/>
        </p:nvGraphicFramePr>
        <p:xfrm>
          <a:off x="1547640" y="3645000"/>
          <a:ext cx="6095520" cy="2966400"/>
        </p:xfrm>
        <a:graphic>
          <a:graphicData uri="http://schemas.openxmlformats.org/drawingml/2006/table">
            <a:tbl>
              <a:tblPr/>
              <a:tblGrid>
                <a:gridCol w="1584000"/>
                <a:gridCol w="2160000"/>
                <a:gridCol w="2351520"/>
              </a:tblGrid>
              <a:tr h="370800">
                <a:tc>
                  <a:txBody>
                    <a:bodyPr anchor="t">
                      <a:noAutofit/>
                    </a:bodyPr>
                    <a:p>
                      <a:pPr algn="ctr" defTabSz="914400">
                        <a:lnSpc>
                          <a:spcPct val="100000"/>
                        </a:lnSpc>
                      </a:pPr>
                      <a:r>
                        <a:rPr b="1" lang="de-DE" sz="1800" spc="-1" strike="noStrike">
                          <a:solidFill>
                            <a:schemeClr val="lt1"/>
                          </a:solidFill>
                          <a:latin typeface="Arial"/>
                        </a:rPr>
                        <a:t>Jahr</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defTabSz="914400">
                        <a:lnSpc>
                          <a:spcPct val="100000"/>
                        </a:lnSpc>
                      </a:pPr>
                      <a:r>
                        <a:rPr b="1" lang="de-DE" sz="1800" spc="-1" strike="noStrike">
                          <a:solidFill>
                            <a:schemeClr val="lt1"/>
                          </a:solidFill>
                          <a:latin typeface="Arial"/>
                        </a:rPr>
                        <a:t>Wert/Restwert</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defTabSz="914400">
                        <a:lnSpc>
                          <a:spcPct val="100000"/>
                        </a:lnSpc>
                      </a:pPr>
                      <a:r>
                        <a:rPr b="1" lang="de-DE" sz="1800" spc="-1" strike="noStrike">
                          <a:solidFill>
                            <a:schemeClr val="lt1"/>
                          </a:solidFill>
                          <a:latin typeface="Arial"/>
                        </a:rPr>
                        <a:t>Abschreibung</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algn="ctr" defTabSz="914400">
                        <a:lnSpc>
                          <a:spcPct val="100000"/>
                        </a:lnSpc>
                      </a:pPr>
                      <a:r>
                        <a:rPr b="0" lang="de-DE" sz="1800" spc="-1" strike="noStrike">
                          <a:solidFill>
                            <a:schemeClr val="dk1"/>
                          </a:solidFill>
                          <a:latin typeface="Arial"/>
                        </a:rPr>
                        <a:t>1</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2000 €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2</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1800" spc="-1" strike="noStrike">
                          <a:solidFill>
                            <a:schemeClr val="dk1"/>
                          </a:solidFill>
                          <a:latin typeface="Arial"/>
                        </a:rPr>
                        <a:t>1333 €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3</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4</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1800" spc="-1" strike="noStrike">
                          <a:solidFill>
                            <a:schemeClr val="dk1"/>
                          </a:solidFill>
                          <a:latin typeface="Arial"/>
                        </a:rPr>
                        <a:t>0 + 2000 €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1333 €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6</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7</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1908000" y="62064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Kreislauf </a:t>
            </a:r>
            <a:br>
              <a:rPr sz="2800"/>
            </a:br>
            <a:r>
              <a:rPr b="0" lang="de-DE" sz="2800" spc="-1" strike="noStrike">
                <a:solidFill>
                  <a:schemeClr val="dk2"/>
                </a:solidFill>
                <a:latin typeface="Arial"/>
              </a:rPr>
              <a:t>der Abschreibung</a:t>
            </a:r>
            <a:endParaRPr b="0" lang="en-US" sz="2800" spc="-1" strike="noStrike">
              <a:solidFill>
                <a:schemeClr val="dk1"/>
              </a:solidFill>
              <a:latin typeface="Book Antiqua"/>
            </a:endParaRPr>
          </a:p>
        </p:txBody>
      </p:sp>
      <p:pic>
        <p:nvPicPr>
          <p:cNvPr id="233" name="Picture 6" descr=""/>
          <p:cNvPicPr/>
          <p:nvPr/>
        </p:nvPicPr>
        <p:blipFill>
          <a:blip r:embed="rId1"/>
          <a:srcRect l="12398" t="9051" r="16728" b="1200"/>
          <a:stretch/>
        </p:blipFill>
        <p:spPr>
          <a:xfrm>
            <a:off x="2124000" y="404640"/>
            <a:ext cx="3384360" cy="6065640"/>
          </a:xfrm>
          <a:prstGeom prst="rect">
            <a:avLst/>
          </a:prstGeom>
          <a:ln w="0">
            <a:noFill/>
          </a:ln>
        </p:spPr>
      </p:pic>
      <p:sp>
        <p:nvSpPr>
          <p:cNvPr id="234" name="TextBox 1"/>
          <p:cNvSpPr/>
          <p:nvPr/>
        </p:nvSpPr>
        <p:spPr>
          <a:xfrm>
            <a:off x="5724360" y="2709000"/>
            <a:ext cx="3162600" cy="3138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2000" spc="-1" strike="noStrike">
                <a:solidFill>
                  <a:schemeClr val="dk1"/>
                </a:solidFill>
                <a:latin typeface="Arial"/>
              </a:rPr>
              <a:t>Durch die Abschreibung werden Anschaffungsinvestitionen gegenfinanziert und neue Ersatzinvestitionen können getätigt werden.</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de-DE" sz="2000" spc="-1" strike="noStrike">
                <a:solidFill>
                  <a:schemeClr val="dk1"/>
                </a:solidFill>
                <a:latin typeface="Arial"/>
              </a:rPr>
              <a:t>Der Gewinn wird durch die Abschreibung auch gleichmäßig belastet.</a:t>
            </a:r>
            <a:endParaRPr b="0" lang="en-GB"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1692360" y="380880"/>
            <a:ext cx="7200720" cy="110304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Gewinn und Verlustrechnung (Erfolgsrechnung)</a:t>
            </a:r>
            <a:endParaRPr b="0" lang="en-US" sz="2800" spc="-1" strike="noStrike">
              <a:solidFill>
                <a:schemeClr val="dk1"/>
              </a:solidFill>
              <a:latin typeface="Book Antiqua"/>
            </a:endParaRPr>
          </a:p>
        </p:txBody>
      </p:sp>
      <p:sp>
        <p:nvSpPr>
          <p:cNvPr id="236" name="Rectangle 1"/>
          <p:cNvSpPr/>
          <p:nvPr/>
        </p:nvSpPr>
        <p:spPr>
          <a:xfrm>
            <a:off x="1763640" y="2349000"/>
            <a:ext cx="6545880" cy="33814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222222"/>
              </a:buClr>
              <a:buFont typeface="Arial"/>
              <a:buChar char="•"/>
            </a:pPr>
            <a:r>
              <a:rPr b="0" lang="de-DE" sz="1800" spc="-1" strike="noStrike">
                <a:solidFill>
                  <a:srgbClr val="222222"/>
                </a:solidFill>
                <a:latin typeface="Arial"/>
              </a:rPr>
              <a:t>Die </a:t>
            </a:r>
            <a:r>
              <a:rPr b="1" lang="de-DE" sz="1800" spc="-1" strike="noStrike">
                <a:solidFill>
                  <a:srgbClr val="c00000"/>
                </a:solidFill>
                <a:latin typeface="Arial"/>
              </a:rPr>
              <a:t>Gewinn und Verlustrechnung (GuV)</a:t>
            </a:r>
            <a:r>
              <a:rPr b="0" lang="de-DE" sz="1800" spc="-1" strike="noStrike">
                <a:solidFill>
                  <a:srgbClr val="222222"/>
                </a:solidFill>
                <a:latin typeface="Arial"/>
              </a:rPr>
              <a:t> ist Bestandteil des Jahresabschlusses</a:t>
            </a:r>
            <a:r>
              <a:rPr b="0" lang="de-DE" sz="1800" spc="-1" strike="noStrike">
                <a:solidFill>
                  <a:srgbClr val="c00000"/>
                </a:solidFill>
                <a:latin typeface="Arial"/>
              </a:rPr>
              <a:t> </a:t>
            </a:r>
            <a:r>
              <a:rPr b="0" lang="de-DE" sz="1800" spc="-1" strike="noStrike">
                <a:solidFill>
                  <a:srgbClr val="222222"/>
                </a:solidFill>
                <a:latin typeface="Arial"/>
              </a:rPr>
              <a:t>und zeigt eine Gegenüberstellung der Erträge und Aufwendungen.</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222222"/>
              </a:buClr>
              <a:buFont typeface="Arial"/>
              <a:buChar char="•"/>
            </a:pPr>
            <a:r>
              <a:rPr b="0" lang="de-DE" sz="1800" spc="-1" strike="noStrike">
                <a:solidFill>
                  <a:srgbClr val="222222"/>
                </a:solidFill>
                <a:latin typeface="Arial"/>
              </a:rPr>
              <a:t>Im Gegensatz zur Bilanz werden in der GuV </a:t>
            </a:r>
            <a:r>
              <a:rPr b="1" lang="de-DE" sz="1800" spc="-1" strike="noStrike">
                <a:solidFill>
                  <a:srgbClr val="c00000"/>
                </a:solidFill>
                <a:latin typeface="Arial"/>
              </a:rPr>
              <a:t>Flussgrößen</a:t>
            </a:r>
            <a:r>
              <a:rPr b="0" lang="de-DE" sz="1800" spc="-1" strike="noStrike">
                <a:solidFill>
                  <a:srgbClr val="222222"/>
                </a:solidFill>
                <a:latin typeface="Arial"/>
              </a:rPr>
              <a:t> (Änderungen der Bestände) dargestellt.</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222222"/>
              </a:buClr>
              <a:buFont typeface="Arial"/>
              <a:buChar char="•"/>
            </a:pPr>
            <a:r>
              <a:rPr b="0" lang="de-DE" sz="1800" spc="-1" strike="noStrike">
                <a:solidFill>
                  <a:srgbClr val="222222"/>
                </a:solidFill>
                <a:latin typeface="Arial"/>
              </a:rPr>
              <a:t>Das </a:t>
            </a:r>
            <a:r>
              <a:rPr b="1" lang="de-DE" sz="1800" spc="-1" strike="noStrike">
                <a:solidFill>
                  <a:srgbClr val="c00000"/>
                </a:solidFill>
                <a:latin typeface="Arial"/>
              </a:rPr>
              <a:t>GuV</a:t>
            </a:r>
            <a:r>
              <a:rPr b="0" lang="de-DE" sz="1800" spc="-1" strike="noStrike">
                <a:solidFill>
                  <a:srgbClr val="222222"/>
                </a:solidFill>
                <a:latin typeface="Arial"/>
              </a:rPr>
              <a:t>-Konto findet sich auf der Passivseite der </a:t>
            </a:r>
            <a:r>
              <a:rPr b="1" lang="de-DE" sz="1800" spc="-1" strike="noStrike">
                <a:solidFill>
                  <a:srgbClr val="c00000"/>
                </a:solidFill>
                <a:latin typeface="Arial"/>
              </a:rPr>
              <a:t>Bilanz</a:t>
            </a:r>
            <a:r>
              <a:rPr b="0" lang="de-DE" sz="1800" spc="-1" strike="noStrike">
                <a:solidFill>
                  <a:srgbClr val="222222"/>
                </a:solidFill>
                <a:latin typeface="Arial"/>
              </a:rPr>
              <a:t> und ist ein Unterkonto des Eigenkapitals – somit also ein wichtiger Bestandteil für die Unternehmensplanung.</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Tesla Gewinn- und Verlustrechnung (GuV)</a:t>
            </a:r>
            <a:endParaRPr b="0" lang="en-US" sz="2800" spc="-1" strike="noStrike">
              <a:solidFill>
                <a:schemeClr val="dk1"/>
              </a:solidFill>
              <a:latin typeface="Book Antiqua"/>
            </a:endParaRPr>
          </a:p>
        </p:txBody>
      </p:sp>
      <p:sp>
        <p:nvSpPr>
          <p:cNvPr id="87"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88" name="Rectangle 7175"/>
          <p:cNvSpPr/>
          <p:nvPr/>
        </p:nvSpPr>
        <p:spPr>
          <a:xfrm>
            <a:off x="1618920" y="1460160"/>
            <a:ext cx="647820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2020: Erster Gewinn.</a:t>
            </a:r>
            <a:endParaRPr b="0" lang="en-GB" sz="1600" spc="-1" strike="noStrike">
              <a:solidFill>
                <a:srgbClr val="000000"/>
              </a:solidFill>
              <a:latin typeface="Arial"/>
            </a:endParaRPr>
          </a:p>
        </p:txBody>
      </p:sp>
      <p:sp>
        <p:nvSpPr>
          <p:cNvPr id="89"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90" name="Picture 1" descr=""/>
          <p:cNvPicPr/>
          <p:nvPr/>
        </p:nvPicPr>
        <p:blipFill>
          <a:blip r:embed="rId3"/>
          <a:stretch/>
        </p:blipFill>
        <p:spPr>
          <a:xfrm>
            <a:off x="326160" y="2205000"/>
            <a:ext cx="8614440" cy="346572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1692360" y="380880"/>
            <a:ext cx="7200720" cy="110304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Gewinn und Verlustrechnung: Aufbau</a:t>
            </a:r>
            <a:br>
              <a:rPr sz="2800"/>
            </a:br>
            <a:r>
              <a:rPr b="0" lang="de-DE" sz="2000" spc="-1" strike="noStrike">
                <a:solidFill>
                  <a:schemeClr val="dk2"/>
                </a:solidFill>
                <a:latin typeface="Arial"/>
              </a:rPr>
              <a:t>Gesamtkostenverfahren gemäß § 275 Abs. 2 und 3 HGB</a:t>
            </a:r>
            <a:endParaRPr b="0" lang="en-US" sz="2000" spc="-1" strike="noStrike">
              <a:solidFill>
                <a:schemeClr val="dk1"/>
              </a:solidFill>
              <a:latin typeface="Book Antiqua"/>
            </a:endParaRPr>
          </a:p>
        </p:txBody>
      </p:sp>
      <p:sp>
        <p:nvSpPr>
          <p:cNvPr id="238" name="Rectangle 44"/>
          <p:cNvSpPr/>
          <p:nvPr/>
        </p:nvSpPr>
        <p:spPr>
          <a:xfrm>
            <a:off x="2727360" y="3529080"/>
            <a:ext cx="3006360" cy="1080"/>
          </a:xfrm>
          <a:prstGeom prst="rect">
            <a:avLst/>
          </a:prstGeom>
          <a:solidFill>
            <a:srgbClr val="000000"/>
          </a:solidFill>
          <a:ln w="0">
            <a:noFill/>
          </a:ln>
        </p:spPr>
        <p:style>
          <a:lnRef idx="0"/>
          <a:fillRef idx="0"/>
          <a:effectRef idx="0"/>
          <a:fontRef idx="minor"/>
        </p:style>
        <p:txBody>
          <a:bodyPr lIns="90000" rIns="90000" tIns="-43560" bIns="-43560" anchor="t">
            <a:noAutofit/>
          </a:bodyPr>
          <a:p>
            <a:pPr>
              <a:lnSpc>
                <a:spcPct val="100000"/>
              </a:lnSpc>
            </a:pPr>
            <a:endParaRPr b="0" lang="de-DE" sz="2400" spc="-1" strike="noStrike">
              <a:solidFill>
                <a:schemeClr val="dk1"/>
              </a:solidFill>
              <a:latin typeface="Book Antiqua"/>
            </a:endParaRPr>
          </a:p>
        </p:txBody>
      </p:sp>
      <p:sp>
        <p:nvSpPr>
          <p:cNvPr id="239" name="Rectangle 7"/>
          <p:cNvSpPr/>
          <p:nvPr/>
        </p:nvSpPr>
        <p:spPr>
          <a:xfrm>
            <a:off x="2862360" y="1716840"/>
            <a:ext cx="15336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40" name="Rectangle 8"/>
          <p:cNvSpPr/>
          <p:nvPr/>
        </p:nvSpPr>
        <p:spPr>
          <a:xfrm>
            <a:off x="3071520" y="1716840"/>
            <a:ext cx="1157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Umsatzerlöse</a:t>
            </a:r>
            <a:endParaRPr b="0" lang="en-GB" sz="1400" spc="-1" strike="noStrike">
              <a:solidFill>
                <a:srgbClr val="000000"/>
              </a:solidFill>
              <a:latin typeface="Arial"/>
            </a:endParaRPr>
          </a:p>
        </p:txBody>
      </p:sp>
      <p:sp>
        <p:nvSpPr>
          <p:cNvPr id="241" name="Rectangle 9"/>
          <p:cNvSpPr/>
          <p:nvPr/>
        </p:nvSpPr>
        <p:spPr>
          <a:xfrm>
            <a:off x="2862360" y="1931040"/>
            <a:ext cx="1533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42" name="Rectangle 10"/>
          <p:cNvSpPr/>
          <p:nvPr/>
        </p:nvSpPr>
        <p:spPr>
          <a:xfrm>
            <a:off x="3070080" y="1931040"/>
            <a:ext cx="27338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Veränderung der Lagerbestände</a:t>
            </a:r>
            <a:endParaRPr b="0" lang="en-GB" sz="1400" spc="-1" strike="noStrike">
              <a:solidFill>
                <a:srgbClr val="000000"/>
              </a:solidFill>
              <a:latin typeface="Arial"/>
            </a:endParaRPr>
          </a:p>
        </p:txBody>
      </p:sp>
      <p:sp>
        <p:nvSpPr>
          <p:cNvPr id="243" name="Rectangle 11"/>
          <p:cNvSpPr/>
          <p:nvPr/>
        </p:nvSpPr>
        <p:spPr>
          <a:xfrm>
            <a:off x="2862360" y="2143800"/>
            <a:ext cx="15336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44" name="Rectangle 12"/>
          <p:cNvSpPr/>
          <p:nvPr/>
        </p:nvSpPr>
        <p:spPr>
          <a:xfrm>
            <a:off x="3065760" y="2143800"/>
            <a:ext cx="2456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sonstige betriebliche Erträge</a:t>
            </a:r>
            <a:endParaRPr b="0" lang="en-GB" sz="1400" spc="-1" strike="noStrike">
              <a:solidFill>
                <a:srgbClr val="000000"/>
              </a:solidFill>
              <a:latin typeface="Arial"/>
            </a:endParaRPr>
          </a:p>
        </p:txBody>
      </p:sp>
      <p:sp>
        <p:nvSpPr>
          <p:cNvPr id="245" name="Rectangle 13"/>
          <p:cNvSpPr/>
          <p:nvPr/>
        </p:nvSpPr>
        <p:spPr>
          <a:xfrm>
            <a:off x="3336120" y="2445480"/>
            <a:ext cx="121860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Betriebsertrag</a:t>
            </a:r>
            <a:endParaRPr b="0" lang="en-GB" sz="1400" spc="-1" strike="noStrike">
              <a:solidFill>
                <a:srgbClr val="000000"/>
              </a:solidFill>
              <a:latin typeface="Arial"/>
            </a:endParaRPr>
          </a:p>
        </p:txBody>
      </p:sp>
      <p:sp>
        <p:nvSpPr>
          <p:cNvPr id="246" name="Rectangle 14"/>
          <p:cNvSpPr/>
          <p:nvPr/>
        </p:nvSpPr>
        <p:spPr>
          <a:xfrm>
            <a:off x="2905920" y="2756520"/>
            <a:ext cx="1076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47" name="Rectangle 15"/>
          <p:cNvSpPr/>
          <p:nvPr/>
        </p:nvSpPr>
        <p:spPr>
          <a:xfrm>
            <a:off x="3073320" y="2756520"/>
            <a:ext cx="5381280" cy="426600"/>
          </a:xfrm>
          <a:prstGeom prst="rect">
            <a:avLst/>
          </a:prstGeom>
          <a:noFill/>
          <a:ln w="0">
            <a:noFill/>
          </a:ln>
        </p:spPr>
        <p:style>
          <a:lnRef idx="0"/>
          <a:fillRef idx="0"/>
          <a:effectRef idx="0"/>
          <a:fontRef idx="minor"/>
        </p:style>
        <p:txBody>
          <a:bodyPr lIns="0" rIns="0" tIns="0" bIns="0" anchor="t">
            <a:spAutoFit/>
          </a:bodyPr>
          <a:p>
            <a:pPr>
              <a:lnSpc>
                <a:spcPct val="100000"/>
              </a:lnSpc>
            </a:pPr>
            <a:r>
              <a:rPr b="1" lang="de-DE" sz="1400" spc="-1" strike="noStrike">
                <a:solidFill>
                  <a:srgbClr val="000000"/>
                </a:solidFill>
                <a:latin typeface="Arial"/>
              </a:rPr>
              <a:t>Materialaufwand (Betriebsertrag - Materialaufwand = Rohertrag)</a:t>
            </a:r>
            <a:endParaRPr b="0" lang="en-GB" sz="1400" spc="-1" strike="noStrike">
              <a:solidFill>
                <a:srgbClr val="000000"/>
              </a:solidFill>
              <a:latin typeface="Arial"/>
            </a:endParaRPr>
          </a:p>
        </p:txBody>
      </p:sp>
      <p:sp>
        <p:nvSpPr>
          <p:cNvPr id="248" name="Rectangle 16"/>
          <p:cNvSpPr/>
          <p:nvPr/>
        </p:nvSpPr>
        <p:spPr>
          <a:xfrm>
            <a:off x="2905920" y="2969280"/>
            <a:ext cx="10764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49" name="Rectangle 17"/>
          <p:cNvSpPr/>
          <p:nvPr/>
        </p:nvSpPr>
        <p:spPr>
          <a:xfrm>
            <a:off x="3069360" y="2969280"/>
            <a:ext cx="1474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Personalaufwand</a:t>
            </a:r>
            <a:endParaRPr b="0" lang="en-GB" sz="1400" spc="-1" strike="noStrike">
              <a:solidFill>
                <a:srgbClr val="000000"/>
              </a:solidFill>
              <a:latin typeface="Arial"/>
            </a:endParaRPr>
          </a:p>
        </p:txBody>
      </p:sp>
      <p:sp>
        <p:nvSpPr>
          <p:cNvPr id="250" name="Rectangle 18"/>
          <p:cNvSpPr/>
          <p:nvPr/>
        </p:nvSpPr>
        <p:spPr>
          <a:xfrm>
            <a:off x="2905920" y="3183480"/>
            <a:ext cx="1076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51" name="Rectangle 19"/>
          <p:cNvSpPr/>
          <p:nvPr/>
        </p:nvSpPr>
        <p:spPr>
          <a:xfrm>
            <a:off x="3068640" y="3183480"/>
            <a:ext cx="14061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Abschreibungen</a:t>
            </a:r>
            <a:endParaRPr b="0" lang="en-GB" sz="1400" spc="-1" strike="noStrike">
              <a:solidFill>
                <a:srgbClr val="000000"/>
              </a:solidFill>
              <a:latin typeface="Arial"/>
            </a:endParaRPr>
          </a:p>
        </p:txBody>
      </p:sp>
      <p:sp>
        <p:nvSpPr>
          <p:cNvPr id="252" name="Rectangle 20"/>
          <p:cNvSpPr/>
          <p:nvPr/>
        </p:nvSpPr>
        <p:spPr>
          <a:xfrm>
            <a:off x="2905920" y="3396240"/>
            <a:ext cx="10764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53" name="Rectangle 21"/>
          <p:cNvSpPr/>
          <p:nvPr/>
        </p:nvSpPr>
        <p:spPr>
          <a:xfrm>
            <a:off x="3065040" y="3396240"/>
            <a:ext cx="3113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sonstige betriebliche Aufwendungen</a:t>
            </a:r>
            <a:endParaRPr b="0" lang="en-GB" sz="1400" spc="-1" strike="noStrike">
              <a:solidFill>
                <a:srgbClr val="000000"/>
              </a:solidFill>
              <a:latin typeface="Arial"/>
            </a:endParaRPr>
          </a:p>
        </p:txBody>
      </p:sp>
      <p:sp>
        <p:nvSpPr>
          <p:cNvPr id="254" name="Rectangle 22"/>
          <p:cNvSpPr/>
          <p:nvPr/>
        </p:nvSpPr>
        <p:spPr>
          <a:xfrm>
            <a:off x="3082320" y="3984120"/>
            <a:ext cx="573300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Betriebsergebnis (EBIT) = Betriebsertrag - Betriebsaufwendungen   </a:t>
            </a:r>
            <a:endParaRPr b="0" lang="en-GB" sz="1400" spc="-1" strike="noStrike">
              <a:solidFill>
                <a:srgbClr val="000000"/>
              </a:solidFill>
              <a:latin typeface="Arial"/>
            </a:endParaRPr>
          </a:p>
        </p:txBody>
      </p:sp>
      <p:sp>
        <p:nvSpPr>
          <p:cNvPr id="255" name="Rectangle 23"/>
          <p:cNvSpPr/>
          <p:nvPr/>
        </p:nvSpPr>
        <p:spPr>
          <a:xfrm>
            <a:off x="2755800" y="4381560"/>
            <a:ext cx="15192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56" name="Rectangle 24"/>
          <p:cNvSpPr/>
          <p:nvPr/>
        </p:nvSpPr>
        <p:spPr>
          <a:xfrm>
            <a:off x="2905560" y="4381560"/>
            <a:ext cx="4968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t>
            </a:r>
            <a:endParaRPr b="0" lang="en-GB" sz="1400" spc="-1" strike="noStrike">
              <a:solidFill>
                <a:srgbClr val="000000"/>
              </a:solidFill>
              <a:latin typeface="Arial"/>
            </a:endParaRPr>
          </a:p>
        </p:txBody>
      </p:sp>
      <p:sp>
        <p:nvSpPr>
          <p:cNvPr id="257" name="Rectangle 25"/>
          <p:cNvSpPr/>
          <p:nvPr/>
        </p:nvSpPr>
        <p:spPr>
          <a:xfrm>
            <a:off x="2954160" y="4381560"/>
            <a:ext cx="5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58" name="Rectangle 26"/>
          <p:cNvSpPr/>
          <p:nvPr/>
        </p:nvSpPr>
        <p:spPr>
          <a:xfrm>
            <a:off x="3069000" y="4381560"/>
            <a:ext cx="13071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Finanzergebnis</a:t>
            </a:r>
            <a:endParaRPr b="0" lang="en-GB" sz="1400" spc="-1" strike="noStrike">
              <a:solidFill>
                <a:srgbClr val="000000"/>
              </a:solidFill>
              <a:latin typeface="Arial"/>
            </a:endParaRPr>
          </a:p>
        </p:txBody>
      </p:sp>
      <p:sp>
        <p:nvSpPr>
          <p:cNvPr id="259" name="Rectangle 27"/>
          <p:cNvSpPr/>
          <p:nvPr/>
        </p:nvSpPr>
        <p:spPr>
          <a:xfrm>
            <a:off x="3339000" y="4691160"/>
            <a:ext cx="445896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Ergebnis der gewöhnlichen Geschäftstätigkeit (EGT)</a:t>
            </a:r>
            <a:endParaRPr b="0" lang="en-GB" sz="1400" spc="-1" strike="noStrike">
              <a:solidFill>
                <a:srgbClr val="000000"/>
              </a:solidFill>
              <a:latin typeface="Arial"/>
            </a:endParaRPr>
          </a:p>
        </p:txBody>
      </p:sp>
      <p:sp>
        <p:nvSpPr>
          <p:cNvPr id="260" name="Rectangle 28"/>
          <p:cNvSpPr/>
          <p:nvPr/>
        </p:nvSpPr>
        <p:spPr>
          <a:xfrm>
            <a:off x="2755800" y="5126040"/>
            <a:ext cx="151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61" name="Rectangle 29"/>
          <p:cNvSpPr/>
          <p:nvPr/>
        </p:nvSpPr>
        <p:spPr>
          <a:xfrm>
            <a:off x="2905560" y="5126040"/>
            <a:ext cx="496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t>
            </a:r>
            <a:endParaRPr b="0" lang="en-GB" sz="1400" spc="-1" strike="noStrike">
              <a:solidFill>
                <a:srgbClr val="000000"/>
              </a:solidFill>
              <a:latin typeface="Arial"/>
            </a:endParaRPr>
          </a:p>
        </p:txBody>
      </p:sp>
      <p:sp>
        <p:nvSpPr>
          <p:cNvPr id="262" name="Rectangle 30"/>
          <p:cNvSpPr/>
          <p:nvPr/>
        </p:nvSpPr>
        <p:spPr>
          <a:xfrm>
            <a:off x="2954160" y="5126040"/>
            <a:ext cx="583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63" name="Rectangle 31"/>
          <p:cNvSpPr/>
          <p:nvPr/>
        </p:nvSpPr>
        <p:spPr>
          <a:xfrm>
            <a:off x="3066120" y="5126040"/>
            <a:ext cx="2357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außerordentliches Ergebnis</a:t>
            </a:r>
            <a:endParaRPr b="0" lang="en-GB" sz="1400" spc="-1" strike="noStrike">
              <a:solidFill>
                <a:srgbClr val="000000"/>
              </a:solidFill>
              <a:latin typeface="Arial"/>
            </a:endParaRPr>
          </a:p>
        </p:txBody>
      </p:sp>
      <p:sp>
        <p:nvSpPr>
          <p:cNvPr id="264" name="Rectangle 32"/>
          <p:cNvSpPr/>
          <p:nvPr/>
        </p:nvSpPr>
        <p:spPr>
          <a:xfrm>
            <a:off x="2905920" y="5338800"/>
            <a:ext cx="10764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65" name="Rectangle 33"/>
          <p:cNvSpPr/>
          <p:nvPr/>
        </p:nvSpPr>
        <p:spPr>
          <a:xfrm>
            <a:off x="3069720" y="5338800"/>
            <a:ext cx="1276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Steueraufwand</a:t>
            </a:r>
            <a:endParaRPr b="0" lang="en-GB" sz="1400" spc="-1" strike="noStrike">
              <a:solidFill>
                <a:srgbClr val="000000"/>
              </a:solidFill>
              <a:latin typeface="Arial"/>
            </a:endParaRPr>
          </a:p>
        </p:txBody>
      </p:sp>
      <p:sp>
        <p:nvSpPr>
          <p:cNvPr id="266" name="Rectangle 34"/>
          <p:cNvSpPr/>
          <p:nvPr/>
        </p:nvSpPr>
        <p:spPr>
          <a:xfrm>
            <a:off x="3337920" y="5637240"/>
            <a:ext cx="326088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Jahresüberschuss / Jahresfehlbetrag  </a:t>
            </a:r>
            <a:endParaRPr b="0" lang="en-GB" sz="1400" spc="-1" strike="noStrike">
              <a:solidFill>
                <a:srgbClr val="000000"/>
              </a:solidFill>
              <a:latin typeface="Arial"/>
            </a:endParaRPr>
          </a:p>
        </p:txBody>
      </p:sp>
      <p:sp>
        <p:nvSpPr>
          <p:cNvPr id="267" name="Rectangle 35"/>
          <p:cNvSpPr/>
          <p:nvPr/>
        </p:nvSpPr>
        <p:spPr>
          <a:xfrm>
            <a:off x="6540480" y="5637240"/>
            <a:ext cx="950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 =&gt; Bilanz)</a:t>
            </a:r>
            <a:endParaRPr b="0" lang="en-GB" sz="1400" spc="-1" strike="noStrike">
              <a:solidFill>
                <a:srgbClr val="000000"/>
              </a:solidFill>
              <a:latin typeface="Arial"/>
            </a:endParaRPr>
          </a:p>
        </p:txBody>
      </p:sp>
      <p:sp>
        <p:nvSpPr>
          <p:cNvPr id="268" name="Rectangle 36"/>
          <p:cNvSpPr/>
          <p:nvPr/>
        </p:nvSpPr>
        <p:spPr>
          <a:xfrm>
            <a:off x="2862360" y="5967360"/>
            <a:ext cx="15336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69" name="Rectangle 37"/>
          <p:cNvSpPr/>
          <p:nvPr/>
        </p:nvSpPr>
        <p:spPr>
          <a:xfrm>
            <a:off x="3064680" y="5967360"/>
            <a:ext cx="27536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Entnahmen aus Gewinnrücklage</a:t>
            </a:r>
            <a:endParaRPr b="0" lang="en-GB" sz="1400" spc="-1" strike="noStrike">
              <a:solidFill>
                <a:srgbClr val="000000"/>
              </a:solidFill>
              <a:latin typeface="Arial"/>
            </a:endParaRPr>
          </a:p>
        </p:txBody>
      </p:sp>
      <p:sp>
        <p:nvSpPr>
          <p:cNvPr id="270" name="Rectangle 38"/>
          <p:cNvSpPr/>
          <p:nvPr/>
        </p:nvSpPr>
        <p:spPr>
          <a:xfrm>
            <a:off x="2905920" y="6181560"/>
            <a:ext cx="1076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71" name="Rectangle 39"/>
          <p:cNvSpPr/>
          <p:nvPr/>
        </p:nvSpPr>
        <p:spPr>
          <a:xfrm>
            <a:off x="3063600" y="6181560"/>
            <a:ext cx="29120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Einstellungen in Gewinnrücklagen</a:t>
            </a:r>
            <a:endParaRPr b="0" lang="en-GB" sz="1400" spc="-1" strike="noStrike">
              <a:solidFill>
                <a:srgbClr val="000000"/>
              </a:solidFill>
              <a:latin typeface="Arial"/>
            </a:endParaRPr>
          </a:p>
        </p:txBody>
      </p:sp>
      <p:sp>
        <p:nvSpPr>
          <p:cNvPr id="272" name="Rectangle 40"/>
          <p:cNvSpPr/>
          <p:nvPr/>
        </p:nvSpPr>
        <p:spPr>
          <a:xfrm>
            <a:off x="3337560" y="6489720"/>
            <a:ext cx="239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Bilanzgewinn / Bilanzverlust</a:t>
            </a:r>
            <a:endParaRPr b="0" lang="en-GB" sz="1400" spc="-1" strike="noStrike">
              <a:solidFill>
                <a:srgbClr val="000000"/>
              </a:solidFill>
              <a:latin typeface="Arial"/>
            </a:endParaRPr>
          </a:p>
        </p:txBody>
      </p:sp>
      <p:sp>
        <p:nvSpPr>
          <p:cNvPr id="273" name="Line 41"/>
          <p:cNvSpPr/>
          <p:nvPr/>
        </p:nvSpPr>
        <p:spPr>
          <a:xfrm>
            <a:off x="3043080" y="2348280"/>
            <a:ext cx="300672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0" lang="de-DE" sz="2400" spc="-1" strike="noStrike">
              <a:solidFill>
                <a:schemeClr val="dk1"/>
              </a:solidFill>
              <a:latin typeface="Book Antiqua"/>
            </a:endParaRPr>
          </a:p>
        </p:txBody>
      </p:sp>
      <p:sp>
        <p:nvSpPr>
          <p:cNvPr id="274" name="Rectangle 42"/>
          <p:cNvSpPr/>
          <p:nvPr/>
        </p:nvSpPr>
        <p:spPr>
          <a:xfrm>
            <a:off x="3043080" y="2348640"/>
            <a:ext cx="3006360" cy="1080"/>
          </a:xfrm>
          <a:prstGeom prst="rect">
            <a:avLst/>
          </a:prstGeom>
          <a:solidFill>
            <a:srgbClr val="000000"/>
          </a:solidFill>
          <a:ln w="0">
            <a:noFill/>
          </a:ln>
        </p:spPr>
        <p:style>
          <a:lnRef idx="0"/>
          <a:fillRef idx="0"/>
          <a:effectRef idx="0"/>
          <a:fontRef idx="minor"/>
        </p:style>
        <p:txBody>
          <a:bodyPr lIns="90000" rIns="90000" tIns="-43560" bIns="-43560" anchor="t">
            <a:noAutofit/>
          </a:bodyPr>
          <a:p>
            <a:pPr>
              <a:lnSpc>
                <a:spcPct val="100000"/>
              </a:lnSpc>
            </a:pPr>
            <a:endParaRPr b="0" lang="de-DE" sz="2400" spc="-1" strike="noStrike">
              <a:solidFill>
                <a:schemeClr val="dk1"/>
              </a:solidFill>
              <a:latin typeface="Book Antiqua"/>
            </a:endParaRPr>
          </a:p>
        </p:txBody>
      </p:sp>
      <p:sp>
        <p:nvSpPr>
          <p:cNvPr id="275" name="Line 43"/>
          <p:cNvSpPr/>
          <p:nvPr/>
        </p:nvSpPr>
        <p:spPr>
          <a:xfrm>
            <a:off x="3043080" y="3600720"/>
            <a:ext cx="300672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0" lang="de-DE" sz="2400" spc="-1" strike="noStrike">
              <a:solidFill>
                <a:schemeClr val="dk1"/>
              </a:solidFill>
              <a:latin typeface="Book Antiqua"/>
            </a:endParaRPr>
          </a:p>
        </p:txBody>
      </p:sp>
      <p:sp>
        <p:nvSpPr>
          <p:cNvPr id="276" name="Line 45"/>
          <p:cNvSpPr/>
          <p:nvPr/>
        </p:nvSpPr>
        <p:spPr>
          <a:xfrm>
            <a:off x="3043080" y="4578120"/>
            <a:ext cx="300672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0" lang="de-DE" sz="2400" spc="-1" strike="noStrike">
              <a:solidFill>
                <a:schemeClr val="dk1"/>
              </a:solidFill>
              <a:latin typeface="Book Antiqua"/>
            </a:endParaRPr>
          </a:p>
        </p:txBody>
      </p:sp>
      <p:sp>
        <p:nvSpPr>
          <p:cNvPr id="277" name="Rectangle 46"/>
          <p:cNvSpPr/>
          <p:nvPr/>
        </p:nvSpPr>
        <p:spPr>
          <a:xfrm>
            <a:off x="3043080" y="4578480"/>
            <a:ext cx="3006360" cy="12240"/>
          </a:xfrm>
          <a:prstGeom prst="rect">
            <a:avLst/>
          </a:prstGeom>
          <a:solidFill>
            <a:srgbClr val="000000"/>
          </a:solidFill>
          <a:ln w="0">
            <a:noFill/>
          </a:ln>
        </p:spPr>
        <p:style>
          <a:lnRef idx="0"/>
          <a:fillRef idx="0"/>
          <a:effectRef idx="0"/>
          <a:fontRef idx="minor"/>
        </p:style>
        <p:txBody>
          <a:bodyPr lIns="90000" rIns="90000" tIns="-32400" bIns="-32400" anchor="t">
            <a:noAutofit/>
          </a:bodyPr>
          <a:p>
            <a:pPr>
              <a:lnSpc>
                <a:spcPct val="100000"/>
              </a:lnSpc>
            </a:pPr>
            <a:endParaRPr b="0" lang="de-DE" sz="2400" spc="-1" strike="noStrike">
              <a:solidFill>
                <a:schemeClr val="dk1"/>
              </a:solidFill>
              <a:latin typeface="Book Antiqua"/>
            </a:endParaRPr>
          </a:p>
        </p:txBody>
      </p:sp>
      <p:sp>
        <p:nvSpPr>
          <p:cNvPr id="278" name="Line 47"/>
          <p:cNvSpPr/>
          <p:nvPr/>
        </p:nvSpPr>
        <p:spPr>
          <a:xfrm>
            <a:off x="3043080" y="5537160"/>
            <a:ext cx="3006720" cy="1440"/>
          </a:xfrm>
          <a:prstGeom prst="line">
            <a:avLst/>
          </a:prstGeom>
          <a:ln w="0">
            <a:solidFill>
              <a:srgbClr val="000000"/>
            </a:solidFill>
          </a:ln>
        </p:spPr>
        <p:style>
          <a:lnRef idx="0"/>
          <a:fillRef idx="0"/>
          <a:effectRef idx="0"/>
          <a:fontRef idx="minor"/>
        </p:style>
        <p:txBody>
          <a:bodyPr lIns="90000" rIns="90000" tIns="-43560" bIns="-43560" anchor="t">
            <a:noAutofit/>
          </a:bodyPr>
          <a:p>
            <a:endParaRPr b="0" lang="de-DE" sz="2400" spc="-1" strike="noStrike">
              <a:solidFill>
                <a:schemeClr val="dk1"/>
              </a:solidFill>
              <a:latin typeface="Book Antiqua"/>
            </a:endParaRPr>
          </a:p>
        </p:txBody>
      </p:sp>
      <p:sp>
        <p:nvSpPr>
          <p:cNvPr id="279" name="Rectangle 48"/>
          <p:cNvSpPr/>
          <p:nvPr/>
        </p:nvSpPr>
        <p:spPr>
          <a:xfrm>
            <a:off x="3043080" y="5537160"/>
            <a:ext cx="3006360" cy="10800"/>
          </a:xfrm>
          <a:prstGeom prst="rect">
            <a:avLst/>
          </a:prstGeom>
          <a:solidFill>
            <a:srgbClr val="000000"/>
          </a:solidFill>
          <a:ln w="0">
            <a:noFill/>
          </a:ln>
        </p:spPr>
        <p:style>
          <a:lnRef idx="0"/>
          <a:fillRef idx="0"/>
          <a:effectRef idx="0"/>
          <a:fontRef idx="minor"/>
        </p:style>
        <p:txBody>
          <a:bodyPr lIns="90000" rIns="90000" tIns="-33840" bIns="-33840" anchor="t">
            <a:noAutofit/>
          </a:bodyPr>
          <a:p>
            <a:pPr>
              <a:lnSpc>
                <a:spcPct val="100000"/>
              </a:lnSpc>
            </a:pPr>
            <a:endParaRPr b="0" lang="de-DE" sz="2400" spc="-1" strike="noStrike">
              <a:solidFill>
                <a:schemeClr val="dk1"/>
              </a:solidFill>
              <a:latin typeface="Book Antiqua"/>
            </a:endParaRPr>
          </a:p>
        </p:txBody>
      </p:sp>
      <p:sp>
        <p:nvSpPr>
          <p:cNvPr id="280" name="Line 49"/>
          <p:cNvSpPr/>
          <p:nvPr/>
        </p:nvSpPr>
        <p:spPr>
          <a:xfrm>
            <a:off x="3043080" y="6378480"/>
            <a:ext cx="3006720" cy="1440"/>
          </a:xfrm>
          <a:prstGeom prst="line">
            <a:avLst/>
          </a:prstGeom>
          <a:ln w="0">
            <a:solidFill>
              <a:srgbClr val="000000"/>
            </a:solidFill>
          </a:ln>
        </p:spPr>
        <p:style>
          <a:lnRef idx="0"/>
          <a:fillRef idx="0"/>
          <a:effectRef idx="0"/>
          <a:fontRef idx="minor"/>
        </p:style>
        <p:txBody>
          <a:bodyPr lIns="90000" rIns="90000" tIns="-43560" bIns="-43560" anchor="t">
            <a:noAutofit/>
          </a:bodyPr>
          <a:p>
            <a:endParaRPr b="0" lang="de-DE" sz="2400" spc="-1" strike="noStrike">
              <a:solidFill>
                <a:schemeClr val="dk1"/>
              </a:solidFill>
              <a:latin typeface="Book Antiqua"/>
            </a:endParaRPr>
          </a:p>
        </p:txBody>
      </p:sp>
      <p:sp>
        <p:nvSpPr>
          <p:cNvPr id="281" name="Rectangle 50"/>
          <p:cNvSpPr/>
          <p:nvPr/>
        </p:nvSpPr>
        <p:spPr>
          <a:xfrm>
            <a:off x="3043080" y="6378480"/>
            <a:ext cx="3006360" cy="10800"/>
          </a:xfrm>
          <a:prstGeom prst="rect">
            <a:avLst/>
          </a:prstGeom>
          <a:solidFill>
            <a:srgbClr val="000000"/>
          </a:solidFill>
          <a:ln w="0">
            <a:noFill/>
          </a:ln>
        </p:spPr>
        <p:style>
          <a:lnRef idx="0"/>
          <a:fillRef idx="0"/>
          <a:effectRef idx="0"/>
          <a:fontRef idx="minor"/>
        </p:style>
        <p:txBody>
          <a:bodyPr lIns="90000" rIns="90000" tIns="-33840" bIns="-33840" anchor="t">
            <a:noAutofit/>
          </a:bodyPr>
          <a:p>
            <a:pPr>
              <a:lnSpc>
                <a:spcPct val="100000"/>
              </a:lnSpc>
            </a:pPr>
            <a:endParaRPr b="0" lang="de-DE" sz="2400" spc="-1" strike="noStrike">
              <a:solidFill>
                <a:schemeClr val="dk1"/>
              </a:solidFill>
              <a:latin typeface="Book Antiqua"/>
            </a:endParaRPr>
          </a:p>
        </p:txBody>
      </p:sp>
      <p:sp>
        <p:nvSpPr>
          <p:cNvPr id="282" name="Rectangle 13"/>
          <p:cNvSpPr/>
          <p:nvPr/>
        </p:nvSpPr>
        <p:spPr>
          <a:xfrm>
            <a:off x="3335760" y="3628800"/>
            <a:ext cx="1971720" cy="2138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Betriebsaufwendungen</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1835280" y="-1000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GuV Beispiel: Bäckerei</a:t>
            </a:r>
            <a:endParaRPr b="0" lang="en-US" sz="2800" spc="-1" strike="noStrike">
              <a:solidFill>
                <a:schemeClr val="dk1"/>
              </a:solidFill>
              <a:latin typeface="Book Antiqua"/>
            </a:endParaRPr>
          </a:p>
        </p:txBody>
      </p:sp>
      <p:graphicFrame>
        <p:nvGraphicFramePr>
          <p:cNvPr id="284" name="Table 6"/>
          <p:cNvGraphicFramePr/>
          <p:nvPr/>
        </p:nvGraphicFramePr>
        <p:xfrm>
          <a:off x="2051640" y="2637000"/>
          <a:ext cx="4991760" cy="3708000"/>
        </p:xfrm>
        <a:graphic>
          <a:graphicData uri="http://schemas.openxmlformats.org/drawingml/2006/table">
            <a:tbl>
              <a:tblPr/>
              <a:tblGrid>
                <a:gridCol w="4091040"/>
                <a:gridCol w="900720"/>
              </a:tblGrid>
              <a:tr h="370800">
                <a:tc>
                  <a:txBody>
                    <a:bodyPr anchor="t">
                      <a:noAutofit/>
                    </a:bodyPr>
                    <a:p>
                      <a:endParaRPr b="1" lang="de-DE" sz="1800" spc="-1" strike="noStrike">
                        <a:solidFill>
                          <a:schemeClr val="lt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de-DE" sz="1800" spc="-1" strike="noStrike">
                          <a:solidFill>
                            <a:schemeClr val="lt1"/>
                          </a:solidFill>
                          <a:latin typeface="Arial"/>
                        </a:rPr>
                        <a:t>[T€]</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0" lang="de-DE" sz="1800" spc="-1" strike="noStrike">
                          <a:solidFill>
                            <a:schemeClr val="dk1"/>
                          </a:solidFill>
                          <a:latin typeface="Arial"/>
                        </a:rPr>
                        <a:t>Umsatzerlöse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150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1" lang="de-DE" sz="1800" spc="-1" strike="noStrike">
                          <a:solidFill>
                            <a:schemeClr val="dk1"/>
                          </a:solidFill>
                          <a:latin typeface="Arial"/>
                        </a:rPr>
                        <a:t>Betriebsertrag</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1" lang="de-DE" sz="1800" spc="-1" strike="noStrike">
                          <a:solidFill>
                            <a:schemeClr val="dk1"/>
                          </a:solidFill>
                          <a:latin typeface="Arial"/>
                        </a:rPr>
                        <a:t>150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Materialaufwand</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25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Personalaufwand</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Abschreibungen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20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1" lang="de-DE" sz="1800" spc="-1" strike="noStrike">
                          <a:solidFill>
                            <a:schemeClr val="dk1"/>
                          </a:solidFill>
                          <a:latin typeface="Arial"/>
                        </a:rPr>
                        <a:t>Betriebsaufwendungen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1" lang="de-DE" sz="1800" spc="-1" strike="noStrike">
                          <a:solidFill>
                            <a:schemeClr val="dk1"/>
                          </a:solidFill>
                          <a:latin typeface="Arial"/>
                        </a:rPr>
                        <a:t>95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Betriebsergebnis</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1" lang="de-DE" sz="1800" spc="-1" strike="noStrike">
                          <a:solidFill>
                            <a:schemeClr val="dk1"/>
                          </a:solidFill>
                          <a:latin typeface="Arial"/>
                        </a:rPr>
                        <a:t>55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Steueraufwand</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Jahresüberschuss</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nchor="t">
                      <a:noAutofit/>
                    </a:bodyPr>
                    <a:p>
                      <a:pPr algn="r" defTabSz="914400">
                        <a:lnSpc>
                          <a:spcPct val="100000"/>
                        </a:lnSpc>
                      </a:pPr>
                      <a:r>
                        <a:rPr b="1" lang="de-DE" sz="1800" spc="-1" strike="noStrike">
                          <a:solidFill>
                            <a:schemeClr val="dk1"/>
                          </a:solidFill>
                          <a:latin typeface="Arial"/>
                        </a:rPr>
                        <a:t>40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r>
            </a:tbl>
          </a:graphicData>
        </a:graphic>
      </p:graphicFrame>
      <p:sp>
        <p:nvSpPr>
          <p:cNvPr id="285" name="Rectangle 1"/>
          <p:cNvSpPr/>
          <p:nvPr/>
        </p:nvSpPr>
        <p:spPr>
          <a:xfrm>
            <a:off x="971640" y="1556640"/>
            <a:ext cx="727236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800" spc="-1" strike="noStrike">
                <a:solidFill>
                  <a:schemeClr val="dk1"/>
                </a:solidFill>
                <a:latin typeface="Arial"/>
              </a:rPr>
              <a:t>Eine Bäckerei backt 50.000 Leibe Brot pro Jahr, Preis 3€ pro Leib, Materialkosten 0,5€ pro Leib, Personalkosten 50.000€ pro Jahr, Ofen mit Anschaffungskosten 100.000€ und Nutzungsdauer 5 Jahre.</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835280" y="-100080"/>
            <a:ext cx="6854400" cy="1176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Unterschied zwischen GuV &amp; Bilanz </a:t>
            </a:r>
            <a:endParaRPr b="0" lang="en-US" sz="2800" spc="-1" strike="noStrike">
              <a:solidFill>
                <a:schemeClr val="dk1"/>
              </a:solidFill>
              <a:latin typeface="Book Antiqua"/>
            </a:endParaRPr>
          </a:p>
        </p:txBody>
      </p:sp>
      <p:sp>
        <p:nvSpPr>
          <p:cNvPr id="287" name="TextBox 4"/>
          <p:cNvSpPr/>
          <p:nvPr/>
        </p:nvSpPr>
        <p:spPr>
          <a:xfrm>
            <a:off x="1331640" y="2061000"/>
            <a:ext cx="2592000" cy="3024000"/>
          </a:xfrm>
          <a:prstGeom prst="rect">
            <a:avLst/>
          </a:prstGeom>
          <a:solidFill>
            <a:schemeClr val="accent5">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GuV</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Erfolge</a:t>
            </a: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Ertrag – Aufwand</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Analogie: Fluss, Stromaufnahme (Gehälter &amp; Mieten)</a:t>
            </a:r>
            <a:endParaRPr b="0" lang="en-GB" sz="1800" spc="-1" strike="noStrike">
              <a:solidFill>
                <a:srgbClr val="000000"/>
              </a:solidFill>
              <a:latin typeface="Arial"/>
            </a:endParaRPr>
          </a:p>
        </p:txBody>
      </p:sp>
      <p:sp>
        <p:nvSpPr>
          <p:cNvPr id="288" name="TextBox 5"/>
          <p:cNvSpPr/>
          <p:nvPr/>
        </p:nvSpPr>
        <p:spPr>
          <a:xfrm>
            <a:off x="5234040" y="2061000"/>
            <a:ext cx="2592000" cy="302400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Bilanz</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Bestände</a:t>
            </a: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Aktiva &amp; Passiva</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Analogie: See, Momentaufnahme (Vermögen &amp; Schulden)</a:t>
            </a:r>
            <a:endParaRPr b="0" lang="en-GB" sz="1800" spc="-1" strike="noStrike">
              <a:solidFill>
                <a:srgbClr val="000000"/>
              </a:solidFill>
              <a:latin typeface="Arial"/>
            </a:endParaRPr>
          </a:p>
        </p:txBody>
      </p:sp>
      <p:sp>
        <p:nvSpPr>
          <p:cNvPr id="289" name="TextBox 1"/>
          <p:cNvSpPr/>
          <p:nvPr/>
        </p:nvSpPr>
        <p:spPr>
          <a:xfrm>
            <a:off x="1043640" y="5661360"/>
            <a:ext cx="3240000" cy="333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chemeClr val="dk1"/>
                </a:solidFill>
                <a:latin typeface="Arial"/>
              </a:rPr>
              <a:t>Ist das Unternehmen profitabel?</a:t>
            </a:r>
            <a:endParaRPr b="0" lang="en-GB" sz="1600" spc="-1" strike="noStrike">
              <a:solidFill>
                <a:srgbClr val="000000"/>
              </a:solidFill>
              <a:latin typeface="Arial"/>
            </a:endParaRPr>
          </a:p>
        </p:txBody>
      </p:sp>
      <p:sp>
        <p:nvSpPr>
          <p:cNvPr id="290" name="TextBox 6"/>
          <p:cNvSpPr/>
          <p:nvPr/>
        </p:nvSpPr>
        <p:spPr>
          <a:xfrm>
            <a:off x="5076000" y="5661360"/>
            <a:ext cx="3240000" cy="333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chemeClr val="dk1"/>
                </a:solidFill>
                <a:latin typeface="Arial"/>
              </a:rPr>
              <a:t>Ist das Unternehmen gesund?</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Bilanzanalyse: Finanzielle Lage</a:t>
            </a:r>
            <a:endParaRPr b="0" lang="en-US" sz="2800" spc="-1" strike="noStrike">
              <a:solidFill>
                <a:schemeClr val="dk1"/>
              </a:solidFill>
              <a:latin typeface="Book Antiqua"/>
            </a:endParaRPr>
          </a:p>
        </p:txBody>
      </p:sp>
      <p:sp>
        <p:nvSpPr>
          <p:cNvPr id="292" name="PlaceHolder 2"/>
          <p:cNvSpPr>
            <a:spLocks noGrp="1"/>
          </p:cNvSpPr>
          <p:nvPr>
            <p:ph/>
          </p:nvPr>
        </p:nvSpPr>
        <p:spPr>
          <a:xfrm>
            <a:off x="1908000" y="1484280"/>
            <a:ext cx="6911640" cy="4968360"/>
          </a:xfrm>
          <a:prstGeom prst="rect">
            <a:avLst/>
          </a:prstGeom>
          <a:noFill/>
          <a:ln w="0">
            <a:noFill/>
          </a:ln>
        </p:spPr>
        <p:txBody>
          <a:bodyPr numCol="1" spcCol="0" lIns="92160" rIns="92160" tIns="46080" bIns="46080" anchor="t">
            <a:noAutofit/>
          </a:bodyPr>
          <a:p>
            <a:pPr marL="343080" indent="-343080">
              <a:lnSpc>
                <a:spcPct val="80000"/>
              </a:lnSpc>
              <a:spcBef>
                <a:spcPts val="320"/>
              </a:spcBef>
              <a:buNone/>
              <a:tabLst>
                <a:tab algn="l" pos="0"/>
              </a:tabLst>
            </a:pPr>
            <a:r>
              <a:rPr b="0" lang="de-DE" sz="1400" spc="-1" strike="noStrike">
                <a:solidFill>
                  <a:schemeClr val="dk1"/>
                </a:solidFill>
                <a:latin typeface="Arial"/>
              </a:rPr>
              <a:t>a)</a:t>
            </a:r>
            <a:r>
              <a:rPr b="0" lang="de-DE" sz="1600" spc="-1" strike="noStrike">
                <a:solidFill>
                  <a:schemeClr val="dk1"/>
                </a:solidFill>
                <a:latin typeface="Arial"/>
              </a:rPr>
              <a:t> </a:t>
            </a:r>
            <a:r>
              <a:rPr b="1" lang="de-DE" sz="1600" spc="-1" strike="noStrike" u="sng">
                <a:solidFill>
                  <a:schemeClr val="dk1"/>
                </a:solidFill>
                <a:uFillTx/>
                <a:latin typeface="Arial"/>
              </a:rPr>
              <a:t>Liquidität</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Sind die kurzfristigen Verbindlichkeiten durch die flüssigen Mittel gedeckt?</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Reicht das Umlaufvermögen zur Rückzahlung der kurzfristigen Verbindlichkeiten aus?</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ist die Kapitalgebundenheit beim Produktionsprozeß und beim Lagerbestand zu beurteilen? </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wird das Zahlungsziel der Kunden eingehalten? (Debitorenziel)</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schnell ist der Debitorenbestand verflüssigbar?</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Inwieweit wurden durch den Umsatzprozeß liquide Mittel zur weiteren Verwendung generiert? (Umsatzrendite)</a:t>
            </a:r>
            <a:endParaRPr b="0" lang="en-US" sz="1600" spc="-1" strike="noStrike">
              <a:solidFill>
                <a:schemeClr val="dk1"/>
              </a:solidFill>
              <a:latin typeface="Times New Roman"/>
            </a:endParaRPr>
          </a:p>
          <a:p>
            <a:pPr indent="0">
              <a:lnSpc>
                <a:spcPct val="80000"/>
              </a:lnSpc>
              <a:spcBef>
                <a:spcPts val="320"/>
              </a:spcBef>
              <a:buNone/>
              <a:tabLst>
                <a:tab algn="l" pos="0"/>
              </a:tabLst>
            </a:pPr>
            <a:endParaRPr b="0" lang="en-US" sz="1600" spc="-1" strike="noStrike">
              <a:solidFill>
                <a:schemeClr val="dk1"/>
              </a:solidFill>
              <a:latin typeface="Times New Roman"/>
            </a:endParaRPr>
          </a:p>
          <a:p>
            <a:pPr marL="343080" indent="-343080">
              <a:lnSpc>
                <a:spcPct val="80000"/>
              </a:lnSpc>
              <a:spcBef>
                <a:spcPts val="320"/>
              </a:spcBef>
              <a:buNone/>
              <a:tabLst>
                <a:tab algn="l" pos="0"/>
              </a:tabLst>
            </a:pPr>
            <a:r>
              <a:rPr b="0" lang="de-DE" sz="1600" spc="-1" strike="noStrike">
                <a:solidFill>
                  <a:schemeClr val="dk1"/>
                </a:solidFill>
                <a:latin typeface="Arial"/>
              </a:rPr>
              <a:t>b) </a:t>
            </a:r>
            <a:r>
              <a:rPr b="1" lang="de-DE" sz="1600" spc="-1" strike="noStrike" u="sng">
                <a:solidFill>
                  <a:schemeClr val="dk1"/>
                </a:solidFill>
                <a:uFillTx/>
                <a:latin typeface="Arial"/>
              </a:rPr>
              <a:t>Stabilität und Solidität</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hoch sind der Verschuldungsgrad und der Eigenfinanzierungsgrad? Wie hoch ist die Risiko-Exposition der Unternehmung?</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Wird die goldene Bilanzregel eingehalten?</a:t>
            </a:r>
            <a:endParaRPr b="0" lang="en-US" sz="1600" spc="-1" strike="noStrike">
              <a:solidFill>
                <a:schemeClr val="dk1"/>
              </a:solidFill>
              <a:latin typeface="Times New Roman"/>
            </a:endParaRPr>
          </a:p>
          <a:p>
            <a:pPr indent="0">
              <a:lnSpc>
                <a:spcPct val="80000"/>
              </a:lnSpc>
              <a:spcBef>
                <a:spcPts val="320"/>
              </a:spcBef>
              <a:buNone/>
              <a:tabLst>
                <a:tab algn="l" pos="0"/>
              </a:tabLst>
            </a:pPr>
            <a:endParaRPr b="0" lang="en-US" sz="1600" spc="-1" strike="noStrike">
              <a:solidFill>
                <a:schemeClr val="dk1"/>
              </a:solidFill>
              <a:latin typeface="Times New Roman"/>
            </a:endParaRPr>
          </a:p>
          <a:p>
            <a:pPr marL="343080" indent="-343080">
              <a:lnSpc>
                <a:spcPct val="80000"/>
              </a:lnSpc>
              <a:spcBef>
                <a:spcPts val="320"/>
              </a:spcBef>
              <a:buNone/>
              <a:tabLst>
                <a:tab algn="l" pos="0"/>
              </a:tabLst>
            </a:pPr>
            <a:r>
              <a:rPr b="0" lang="de-DE" sz="1600" spc="-1" strike="noStrike">
                <a:solidFill>
                  <a:schemeClr val="dk1"/>
                </a:solidFill>
                <a:latin typeface="Arial"/>
              </a:rPr>
              <a:t>c) </a:t>
            </a:r>
            <a:r>
              <a:rPr b="1" lang="de-DE" sz="1600" spc="-1" strike="noStrike" u="sng">
                <a:solidFill>
                  <a:schemeClr val="dk1"/>
                </a:solidFill>
                <a:uFillTx/>
                <a:latin typeface="Arial"/>
              </a:rPr>
              <a:t>Investition und Finanzierung</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wurden die Investitionen finanziert? (Selbstfinanzierungskraft)</a:t>
            </a:r>
            <a:endParaRPr b="0" lang="en-US" sz="1600" spc="-1" strike="noStrike">
              <a:solidFill>
                <a:schemeClr val="dk1"/>
              </a:solidFill>
              <a:latin typeface="Times New Roman"/>
            </a:endParaRPr>
          </a:p>
          <a:p>
            <a:pPr indent="0">
              <a:lnSpc>
                <a:spcPct val="80000"/>
              </a:lnSpc>
              <a:spcBef>
                <a:spcPts val="320"/>
              </a:spcBef>
              <a:buNone/>
              <a:tabLst>
                <a:tab algn="l" pos="0"/>
              </a:tabLst>
            </a:pPr>
            <a:endParaRPr b="0" lang="en-US" sz="1600" spc="-1" strike="noStrike">
              <a:solidFill>
                <a:schemeClr val="dk1"/>
              </a:solidFill>
              <a:latin typeface="Times New Roman"/>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Bilanzanalyse - Liquidität, Selbstfinanzierung</a:t>
            </a:r>
            <a:endParaRPr b="0" lang="en-US" sz="2800" spc="-1" strike="noStrike">
              <a:solidFill>
                <a:schemeClr val="dk1"/>
              </a:solidFill>
              <a:latin typeface="Book Antiqua"/>
            </a:endParaRPr>
          </a:p>
        </p:txBody>
      </p:sp>
      <p:sp>
        <p:nvSpPr>
          <p:cNvPr id="294"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295" name="Rectangle 7175"/>
          <p:cNvSpPr/>
          <p:nvPr/>
        </p:nvSpPr>
        <p:spPr>
          <a:xfrm>
            <a:off x="1969920" y="1496880"/>
            <a:ext cx="635616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600" spc="-1" strike="noStrike">
                <a:solidFill>
                  <a:srgbClr val="000000"/>
                </a:solidFill>
                <a:latin typeface="Arial"/>
              </a:rPr>
              <a:t>Liquiditätskennzahlen </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(Liquidität bezeichnet die Verfügbarkeit über genügend Zahlungsmittel)</a:t>
            </a:r>
            <a:endParaRPr b="0" lang="en-GB" sz="1600" spc="-1" strike="noStrike">
              <a:solidFill>
                <a:srgbClr val="000000"/>
              </a:solidFill>
              <a:latin typeface="Arial"/>
            </a:endParaRPr>
          </a:p>
        </p:txBody>
      </p:sp>
      <p:sp>
        <p:nvSpPr>
          <p:cNvPr id="296" name="Rectangle 7176"/>
          <p:cNvSpPr/>
          <p:nvPr/>
        </p:nvSpPr>
        <p:spPr>
          <a:xfrm>
            <a:off x="5625000" y="2317680"/>
            <a:ext cx="131796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Zahlungsmittel</a:t>
            </a:r>
            <a:endParaRPr b="0" lang="en-GB" sz="1600" spc="-1" strike="noStrike">
              <a:solidFill>
                <a:srgbClr val="000000"/>
              </a:solidFill>
              <a:latin typeface="Arial"/>
            </a:endParaRPr>
          </a:p>
        </p:txBody>
      </p:sp>
      <p:sp>
        <p:nvSpPr>
          <p:cNvPr id="297" name="Rectangle 7177"/>
          <p:cNvSpPr/>
          <p:nvPr/>
        </p:nvSpPr>
        <p:spPr>
          <a:xfrm>
            <a:off x="2484360" y="2563920"/>
            <a:ext cx="1952280" cy="24408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Liquidität 1. Grades =</a:t>
            </a:r>
            <a:endParaRPr b="0" lang="en-GB" sz="1600" spc="-1" strike="noStrike">
              <a:solidFill>
                <a:srgbClr val="000000"/>
              </a:solidFill>
              <a:latin typeface="Arial"/>
            </a:endParaRPr>
          </a:p>
        </p:txBody>
      </p:sp>
      <p:sp>
        <p:nvSpPr>
          <p:cNvPr id="298" name="Rectangle 7178"/>
          <p:cNvSpPr/>
          <p:nvPr/>
        </p:nvSpPr>
        <p:spPr>
          <a:xfrm>
            <a:off x="4643640" y="2563920"/>
            <a:ext cx="5580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 </a:t>
            </a:r>
            <a:endParaRPr b="0" lang="en-GB" sz="1600" spc="-1" strike="noStrike">
              <a:solidFill>
                <a:srgbClr val="000000"/>
              </a:solidFill>
              <a:latin typeface="Arial"/>
            </a:endParaRPr>
          </a:p>
        </p:txBody>
      </p:sp>
      <p:sp>
        <p:nvSpPr>
          <p:cNvPr id="299" name="Rectangle 7179"/>
          <p:cNvSpPr/>
          <p:nvPr/>
        </p:nvSpPr>
        <p:spPr>
          <a:xfrm>
            <a:off x="2484360" y="2811600"/>
            <a:ext cx="839520" cy="24408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(&gt; 20%)</a:t>
            </a:r>
            <a:endParaRPr b="0" lang="en-GB" sz="1600" spc="-1" strike="noStrike">
              <a:solidFill>
                <a:srgbClr val="000000"/>
              </a:solidFill>
              <a:latin typeface="Arial"/>
            </a:endParaRPr>
          </a:p>
        </p:txBody>
      </p:sp>
      <p:sp>
        <p:nvSpPr>
          <p:cNvPr id="300" name="Rectangle 7180"/>
          <p:cNvSpPr/>
          <p:nvPr/>
        </p:nvSpPr>
        <p:spPr>
          <a:xfrm>
            <a:off x="5209920" y="2679840"/>
            <a:ext cx="214092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kurzfr. Verbindlichkeiten</a:t>
            </a:r>
            <a:endParaRPr b="0" lang="en-GB" sz="1600" spc="-1" strike="noStrike">
              <a:solidFill>
                <a:srgbClr val="000000"/>
              </a:solidFill>
              <a:latin typeface="Arial"/>
            </a:endParaRPr>
          </a:p>
        </p:txBody>
      </p:sp>
      <p:sp>
        <p:nvSpPr>
          <p:cNvPr id="301" name="Rectangle 7181"/>
          <p:cNvSpPr/>
          <p:nvPr/>
        </p:nvSpPr>
        <p:spPr>
          <a:xfrm>
            <a:off x="4618080" y="3471840"/>
            <a:ext cx="331884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Zahlungsmittel + kurzfr. Forderungen</a:t>
            </a:r>
            <a:endParaRPr b="0" lang="en-GB" sz="1600" spc="-1" strike="noStrike">
              <a:solidFill>
                <a:srgbClr val="000000"/>
              </a:solidFill>
              <a:latin typeface="Arial"/>
            </a:endParaRPr>
          </a:p>
        </p:txBody>
      </p:sp>
      <p:sp>
        <p:nvSpPr>
          <p:cNvPr id="302" name="Rectangle 7182"/>
          <p:cNvSpPr/>
          <p:nvPr/>
        </p:nvSpPr>
        <p:spPr>
          <a:xfrm>
            <a:off x="2484360" y="3687840"/>
            <a:ext cx="1952280" cy="24408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Liquidität 2. Grades =</a:t>
            </a:r>
            <a:endParaRPr b="0" lang="en-GB" sz="1600" spc="-1" strike="noStrike">
              <a:solidFill>
                <a:srgbClr val="000000"/>
              </a:solidFill>
              <a:latin typeface="Arial"/>
            </a:endParaRPr>
          </a:p>
        </p:txBody>
      </p:sp>
      <p:sp>
        <p:nvSpPr>
          <p:cNvPr id="303" name="Rectangle 7184"/>
          <p:cNvSpPr/>
          <p:nvPr/>
        </p:nvSpPr>
        <p:spPr>
          <a:xfrm>
            <a:off x="2484360" y="3935520"/>
            <a:ext cx="1510920" cy="24408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(&gt; 100%)</a:t>
            </a:r>
            <a:endParaRPr b="0" lang="en-GB" sz="1600" spc="-1" strike="noStrike">
              <a:solidFill>
                <a:srgbClr val="000000"/>
              </a:solidFill>
              <a:latin typeface="Arial"/>
            </a:endParaRPr>
          </a:p>
        </p:txBody>
      </p:sp>
      <p:sp>
        <p:nvSpPr>
          <p:cNvPr id="304" name="Rectangle 7185"/>
          <p:cNvSpPr/>
          <p:nvPr/>
        </p:nvSpPr>
        <p:spPr>
          <a:xfrm>
            <a:off x="5209920" y="3860640"/>
            <a:ext cx="214092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kurzfr. Verbindlichkeiten</a:t>
            </a:r>
            <a:endParaRPr b="0" lang="en-GB" sz="1600" spc="-1" strike="noStrike">
              <a:solidFill>
                <a:srgbClr val="000000"/>
              </a:solidFill>
              <a:latin typeface="Arial"/>
            </a:endParaRPr>
          </a:p>
        </p:txBody>
      </p:sp>
      <p:sp>
        <p:nvSpPr>
          <p:cNvPr id="305" name="Rectangle 7186"/>
          <p:cNvSpPr/>
          <p:nvPr/>
        </p:nvSpPr>
        <p:spPr>
          <a:xfrm>
            <a:off x="5511240" y="4564080"/>
            <a:ext cx="154332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Umlaufvermögen</a:t>
            </a:r>
            <a:endParaRPr b="0" lang="en-GB" sz="1600" spc="-1" strike="noStrike">
              <a:solidFill>
                <a:srgbClr val="000000"/>
              </a:solidFill>
              <a:latin typeface="Arial"/>
            </a:endParaRPr>
          </a:p>
        </p:txBody>
      </p:sp>
      <p:sp>
        <p:nvSpPr>
          <p:cNvPr id="306" name="Rectangle 7187"/>
          <p:cNvSpPr/>
          <p:nvPr/>
        </p:nvSpPr>
        <p:spPr>
          <a:xfrm>
            <a:off x="2501640" y="4811760"/>
            <a:ext cx="193212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Liquidität 3. Grades =</a:t>
            </a:r>
            <a:endParaRPr b="0" lang="en-GB" sz="1600" spc="-1" strike="noStrike">
              <a:solidFill>
                <a:srgbClr val="000000"/>
              </a:solidFill>
              <a:latin typeface="Arial"/>
            </a:endParaRPr>
          </a:p>
        </p:txBody>
      </p:sp>
      <p:sp>
        <p:nvSpPr>
          <p:cNvPr id="307" name="Rectangle 7189"/>
          <p:cNvSpPr/>
          <p:nvPr/>
        </p:nvSpPr>
        <p:spPr>
          <a:xfrm>
            <a:off x="2484360" y="5059440"/>
            <a:ext cx="1439640" cy="24408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(&gt; 200%)</a:t>
            </a:r>
            <a:endParaRPr b="0" lang="en-GB" sz="1600" spc="-1" strike="noStrike">
              <a:solidFill>
                <a:srgbClr val="000000"/>
              </a:solidFill>
              <a:latin typeface="Arial"/>
            </a:endParaRPr>
          </a:p>
        </p:txBody>
      </p:sp>
      <p:sp>
        <p:nvSpPr>
          <p:cNvPr id="308" name="Rectangle 7190"/>
          <p:cNvSpPr/>
          <p:nvPr/>
        </p:nvSpPr>
        <p:spPr>
          <a:xfrm>
            <a:off x="5209920" y="5059440"/>
            <a:ext cx="214092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kurzfr. Verbindlichkeiten</a:t>
            </a:r>
            <a:endParaRPr b="0" lang="en-GB" sz="1600" spc="-1" strike="noStrike">
              <a:solidFill>
                <a:srgbClr val="000000"/>
              </a:solidFill>
              <a:latin typeface="Arial"/>
            </a:endParaRPr>
          </a:p>
        </p:txBody>
      </p:sp>
      <p:sp>
        <p:nvSpPr>
          <p:cNvPr id="309" name="Rectangle 7191"/>
          <p:cNvSpPr/>
          <p:nvPr/>
        </p:nvSpPr>
        <p:spPr>
          <a:xfrm>
            <a:off x="1908000" y="5950080"/>
            <a:ext cx="6624360" cy="24408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Working Capital = kurzfr. Umlaufvermögen - kurzfr. Verbindlichkeiten </a:t>
            </a:r>
            <a:endParaRPr b="0" lang="en-GB" sz="1600" spc="-1" strike="noStrike">
              <a:solidFill>
                <a:srgbClr val="000000"/>
              </a:solidFill>
              <a:latin typeface="Arial"/>
            </a:endParaRPr>
          </a:p>
        </p:txBody>
      </p:sp>
      <p:sp>
        <p:nvSpPr>
          <p:cNvPr id="310" name="Line 7193"/>
          <p:cNvSpPr/>
          <p:nvPr/>
        </p:nvSpPr>
        <p:spPr>
          <a:xfrm>
            <a:off x="5003640" y="2636640"/>
            <a:ext cx="244800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0" lang="de-DE" sz="2400" spc="-1" strike="noStrike">
              <a:solidFill>
                <a:schemeClr val="dk1"/>
              </a:solidFill>
              <a:latin typeface="Book Antiqua"/>
            </a:endParaRPr>
          </a:p>
        </p:txBody>
      </p:sp>
      <p:sp>
        <p:nvSpPr>
          <p:cNvPr id="311" name="Line 7194"/>
          <p:cNvSpPr/>
          <p:nvPr/>
        </p:nvSpPr>
        <p:spPr>
          <a:xfrm>
            <a:off x="4500360" y="3789360"/>
            <a:ext cx="35272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0" lang="de-DE" sz="2400" spc="-1" strike="noStrike">
              <a:solidFill>
                <a:schemeClr val="dk1"/>
              </a:solidFill>
              <a:latin typeface="Book Antiqua"/>
            </a:endParaRPr>
          </a:p>
        </p:txBody>
      </p:sp>
      <p:sp>
        <p:nvSpPr>
          <p:cNvPr id="312"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13" name="Line 7196"/>
          <p:cNvSpPr/>
          <p:nvPr/>
        </p:nvSpPr>
        <p:spPr>
          <a:xfrm>
            <a:off x="5148000" y="4941720"/>
            <a:ext cx="23036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0" lang="de-DE" sz="2400" spc="-1" strike="noStrike">
              <a:solidFill>
                <a:schemeClr val="dk1"/>
              </a:solidFill>
              <a:latin typeface="Book Antiqua"/>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1908000" y="38088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Bilanzanalyse: Erfolgsanalyse</a:t>
            </a:r>
            <a:endParaRPr b="0" lang="en-US" sz="2800" spc="-1" strike="noStrike">
              <a:solidFill>
                <a:schemeClr val="dk1"/>
              </a:solidFill>
              <a:latin typeface="Book Antiqua"/>
            </a:endParaRPr>
          </a:p>
        </p:txBody>
      </p:sp>
      <p:sp>
        <p:nvSpPr>
          <p:cNvPr id="315" name="PlaceHolder 2"/>
          <p:cNvSpPr>
            <a:spLocks noGrp="1"/>
          </p:cNvSpPr>
          <p:nvPr>
            <p:ph/>
          </p:nvPr>
        </p:nvSpPr>
        <p:spPr>
          <a:xfrm>
            <a:off x="1908000" y="1484280"/>
            <a:ext cx="6911640" cy="4968360"/>
          </a:xfrm>
          <a:prstGeom prst="rect">
            <a:avLst/>
          </a:prstGeom>
          <a:noFill/>
          <a:ln w="0">
            <a:noFill/>
          </a:ln>
        </p:spPr>
        <p:txBody>
          <a:bodyPr numCol="1" spcCol="0" lIns="92160" rIns="92160" tIns="46080" bIns="46080" anchor="t">
            <a:noAutofit/>
          </a:bodyPr>
          <a:p>
            <a:pPr marL="343080" indent="-343080">
              <a:lnSpc>
                <a:spcPct val="80000"/>
              </a:lnSpc>
              <a:spcBef>
                <a:spcPts val="320"/>
              </a:spcBef>
              <a:buNone/>
              <a:tabLst>
                <a:tab algn="l" pos="0"/>
              </a:tabLst>
            </a:pPr>
            <a:r>
              <a:rPr b="0" lang="de-DE" sz="1600" spc="-1" strike="noStrike">
                <a:solidFill>
                  <a:schemeClr val="dk1"/>
                </a:solidFill>
                <a:latin typeface="Arial"/>
              </a:rPr>
              <a:t>a) </a:t>
            </a:r>
            <a:r>
              <a:rPr b="1" lang="de-DE" sz="1600" spc="-1" strike="noStrike" u="sng">
                <a:solidFill>
                  <a:schemeClr val="dk1"/>
                </a:solidFill>
                <a:uFillTx/>
                <a:latin typeface="Arial"/>
              </a:rPr>
              <a:t>Erfolg und Rentabilität</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Ist überhaupt ein Erfolg entstanden? (Vergleich gegenüber früheren Jahren und anderen Unternehmen derselben Branche)</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hoch ist die Eigenkapitalrentabilität? Ist die Gesamtkapitalrentabilität im Vergleich zu anderen Anlagemöglichkeiten genug hoch?</a:t>
            </a:r>
            <a:endParaRPr b="0" lang="en-US" sz="1600" spc="-1" strike="noStrike">
              <a:solidFill>
                <a:schemeClr val="dk1"/>
              </a:solidFill>
              <a:latin typeface="Times New Roman"/>
            </a:endParaRPr>
          </a:p>
          <a:p>
            <a:pPr indent="0">
              <a:lnSpc>
                <a:spcPct val="80000"/>
              </a:lnSpc>
              <a:spcBef>
                <a:spcPts val="320"/>
              </a:spcBef>
              <a:buNone/>
              <a:tabLst>
                <a:tab algn="l" pos="0"/>
              </a:tabLst>
            </a:pPr>
            <a:endParaRPr b="0" lang="en-US" sz="1600" spc="-1" strike="noStrike">
              <a:solidFill>
                <a:schemeClr val="dk1"/>
              </a:solidFill>
              <a:latin typeface="Times New Roman"/>
            </a:endParaRPr>
          </a:p>
          <a:p>
            <a:pPr marL="343080" indent="-343080">
              <a:lnSpc>
                <a:spcPct val="80000"/>
              </a:lnSpc>
              <a:spcBef>
                <a:spcPts val="320"/>
              </a:spcBef>
              <a:buNone/>
              <a:tabLst>
                <a:tab algn="l" pos="0"/>
              </a:tabLst>
            </a:pPr>
            <a:r>
              <a:rPr b="0" lang="de-DE" sz="1600" spc="-1" strike="noStrike">
                <a:solidFill>
                  <a:schemeClr val="dk1"/>
                </a:solidFill>
                <a:latin typeface="Arial"/>
              </a:rPr>
              <a:t>b) </a:t>
            </a:r>
            <a:r>
              <a:rPr b="1" lang="de-DE" sz="1600" spc="-1" strike="noStrike" u="sng">
                <a:solidFill>
                  <a:schemeClr val="dk1"/>
                </a:solidFill>
                <a:uFillTx/>
                <a:latin typeface="Arial"/>
              </a:rPr>
              <a:t>Erfolgsquellen</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In welchen Verhältnis stehen die Erfolgsquellen zueinander (Betriebserfolg, sonstige oder außerordentliche Erträge) ?</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hat sich der Betriebserfolg entwickelt?</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Welcher Teil der Leistung geht auf den Umsatz zurück?</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hat sich der Umsatz entwickelt?</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haben sich Materialaufwand und Personalaufwand im Verhältnis zur Umsatzentwicklung verändert?</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haben sich die Abschreibungen verändert?</a:t>
            </a:r>
            <a:endParaRPr b="0" lang="en-US" sz="1600" spc="-1" strike="noStrike">
              <a:solidFill>
                <a:schemeClr val="dk1"/>
              </a:solidFill>
              <a:latin typeface="Times New Roman"/>
            </a:endParaRPr>
          </a:p>
          <a:p>
            <a:pPr indent="0">
              <a:lnSpc>
                <a:spcPct val="80000"/>
              </a:lnSpc>
              <a:spcBef>
                <a:spcPts val="320"/>
              </a:spcBef>
              <a:buNone/>
              <a:tabLst>
                <a:tab algn="l" pos="0"/>
              </a:tabLst>
            </a:pPr>
            <a:endParaRPr b="0" lang="en-US" sz="1600" spc="-1" strike="noStrike">
              <a:solidFill>
                <a:schemeClr val="dk1"/>
              </a:solidFill>
              <a:latin typeface="Times New Roman"/>
            </a:endParaRPr>
          </a:p>
          <a:p>
            <a:pPr marL="343080" indent="-343080">
              <a:lnSpc>
                <a:spcPct val="80000"/>
              </a:lnSpc>
              <a:spcBef>
                <a:spcPts val="320"/>
              </a:spcBef>
              <a:buNone/>
              <a:tabLst>
                <a:tab algn="l" pos="0"/>
              </a:tabLst>
            </a:pPr>
            <a:r>
              <a:rPr b="0" lang="de-DE" sz="1600" spc="-1" strike="noStrike">
                <a:solidFill>
                  <a:schemeClr val="dk1"/>
                </a:solidFill>
                <a:latin typeface="Arial"/>
              </a:rPr>
              <a:t>c) </a:t>
            </a:r>
            <a:r>
              <a:rPr b="1" lang="de-DE" sz="1600" spc="-1" strike="noStrike" u="sng">
                <a:solidFill>
                  <a:schemeClr val="dk1"/>
                </a:solidFill>
                <a:uFillTx/>
                <a:latin typeface="Arial"/>
              </a:rPr>
              <a:t>Erfolgsverwendung</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Welche Teile des Erfolgs wurden ausgeschüttet bzw. zurückbehalten?</a:t>
            </a:r>
            <a:endParaRPr b="0" lang="en-US" sz="1600" spc="-1" strike="noStrike">
              <a:solidFill>
                <a:schemeClr val="dk1"/>
              </a:solidFill>
              <a:latin typeface="Times New Roman"/>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Werden die Ausschüttungen konstant gehalten?</a:t>
            </a:r>
            <a:endParaRPr b="0" lang="en-US" sz="1600" spc="-1" strike="noStrike">
              <a:solidFill>
                <a:schemeClr val="dk1"/>
              </a:solidFill>
              <a:latin typeface="Times New Roman"/>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1908000" y="-27000"/>
            <a:ext cx="676728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Bilanzanalyse - Rentabilität, Kapitalstruktur</a:t>
            </a:r>
            <a:endParaRPr b="0" lang="en-US" sz="2800" spc="-1" strike="noStrike">
              <a:solidFill>
                <a:schemeClr val="dk1"/>
              </a:solidFill>
              <a:latin typeface="Book Antiqua"/>
            </a:endParaRPr>
          </a:p>
        </p:txBody>
      </p:sp>
      <p:sp>
        <p:nvSpPr>
          <p:cNvPr id="317" name="Rectangle 5"/>
          <p:cNvSpPr/>
          <p:nvPr/>
        </p:nvSpPr>
        <p:spPr>
          <a:xfrm>
            <a:off x="2486160" y="3213000"/>
            <a:ext cx="36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endParaRPr b="0" lang="de-DE" sz="1600" spc="-1" strike="noStrike">
              <a:solidFill>
                <a:schemeClr val="dk1"/>
              </a:solidFill>
              <a:latin typeface="Book Antiqua"/>
            </a:endParaRPr>
          </a:p>
        </p:txBody>
      </p:sp>
      <p:sp>
        <p:nvSpPr>
          <p:cNvPr id="318" name="Rectangle 6"/>
          <p:cNvSpPr/>
          <p:nvPr/>
        </p:nvSpPr>
        <p:spPr>
          <a:xfrm>
            <a:off x="5942160" y="3284640"/>
            <a:ext cx="360" cy="244080"/>
          </a:xfrm>
          <a:prstGeom prst="rect">
            <a:avLst/>
          </a:prstGeom>
          <a:noFill/>
          <a:ln w="0">
            <a:noFill/>
          </a:ln>
        </p:spPr>
        <p:style>
          <a:lnRef idx="0"/>
          <a:fillRef idx="0"/>
          <a:effectRef idx="0"/>
          <a:fontRef idx="minor"/>
        </p:style>
        <p:txBody>
          <a:bodyPr wrap="none" lIns="0" rIns="0" tIns="0" bIns="0" anchor="t">
            <a:spAutoFit/>
          </a:bodyPr>
          <a:p>
            <a:pPr>
              <a:lnSpc>
                <a:spcPct val="100000"/>
              </a:lnSpc>
            </a:pPr>
            <a:endParaRPr b="0" lang="de-DE" sz="1600" spc="-1" strike="noStrike">
              <a:solidFill>
                <a:schemeClr val="dk1"/>
              </a:solidFill>
              <a:latin typeface="Book Antiqua"/>
            </a:endParaRPr>
          </a:p>
        </p:txBody>
      </p:sp>
      <p:sp>
        <p:nvSpPr>
          <p:cNvPr id="319" name="Rectangle 7"/>
          <p:cNvSpPr/>
          <p:nvPr/>
        </p:nvSpPr>
        <p:spPr>
          <a:xfrm>
            <a:off x="3501360" y="4976640"/>
            <a:ext cx="1375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Jahresüberschuß</a:t>
            </a:r>
            <a:endParaRPr b="0" lang="en-GB" sz="1400" spc="-1" strike="noStrike">
              <a:solidFill>
                <a:srgbClr val="000000"/>
              </a:solidFill>
              <a:latin typeface="Arial"/>
            </a:endParaRPr>
          </a:p>
        </p:txBody>
      </p:sp>
      <p:sp>
        <p:nvSpPr>
          <p:cNvPr id="320" name="Rectangle 8"/>
          <p:cNvSpPr/>
          <p:nvPr/>
        </p:nvSpPr>
        <p:spPr>
          <a:xfrm>
            <a:off x="7283520" y="3944880"/>
            <a:ext cx="10299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Fremdkapital</a:t>
            </a:r>
            <a:endParaRPr b="0" lang="en-GB" sz="1400" spc="-1" strike="noStrike">
              <a:solidFill>
                <a:srgbClr val="000000"/>
              </a:solidFill>
              <a:latin typeface="Arial"/>
            </a:endParaRPr>
          </a:p>
        </p:txBody>
      </p:sp>
      <p:sp>
        <p:nvSpPr>
          <p:cNvPr id="321" name="Rectangle 9"/>
          <p:cNvSpPr/>
          <p:nvPr/>
        </p:nvSpPr>
        <p:spPr>
          <a:xfrm>
            <a:off x="1392120" y="5086440"/>
            <a:ext cx="34210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Eigenkapitalrentabilität = ------------------------</a:t>
            </a:r>
            <a:endParaRPr b="0" lang="en-GB" sz="1400" spc="-1" strike="noStrike">
              <a:solidFill>
                <a:srgbClr val="000000"/>
              </a:solidFill>
              <a:latin typeface="Arial"/>
            </a:endParaRPr>
          </a:p>
        </p:txBody>
      </p:sp>
      <p:sp>
        <p:nvSpPr>
          <p:cNvPr id="322" name="Rectangle 11"/>
          <p:cNvSpPr/>
          <p:nvPr/>
        </p:nvSpPr>
        <p:spPr>
          <a:xfrm>
            <a:off x="5358960" y="4149720"/>
            <a:ext cx="29167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Verschuldungsgrad = --------------------</a:t>
            </a:r>
            <a:endParaRPr b="0" lang="en-GB" sz="1400" spc="-1" strike="noStrike">
              <a:solidFill>
                <a:srgbClr val="000000"/>
              </a:solidFill>
              <a:latin typeface="Arial"/>
            </a:endParaRPr>
          </a:p>
        </p:txBody>
      </p:sp>
      <p:sp>
        <p:nvSpPr>
          <p:cNvPr id="323" name="Rectangle 13"/>
          <p:cNvSpPr/>
          <p:nvPr/>
        </p:nvSpPr>
        <p:spPr>
          <a:xfrm>
            <a:off x="3689280" y="5238720"/>
            <a:ext cx="9705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a:t>
            </a:r>
            <a:endParaRPr b="0" lang="en-GB" sz="1400" spc="-1" strike="noStrike">
              <a:solidFill>
                <a:srgbClr val="000000"/>
              </a:solidFill>
              <a:latin typeface="Arial"/>
            </a:endParaRPr>
          </a:p>
        </p:txBody>
      </p:sp>
      <p:sp>
        <p:nvSpPr>
          <p:cNvPr id="324" name="Rectangle 14"/>
          <p:cNvSpPr/>
          <p:nvPr/>
        </p:nvSpPr>
        <p:spPr>
          <a:xfrm>
            <a:off x="7284960" y="4325760"/>
            <a:ext cx="9705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a:t>
            </a:r>
            <a:endParaRPr b="0" lang="en-GB" sz="1400" spc="-1" strike="noStrike">
              <a:solidFill>
                <a:srgbClr val="000000"/>
              </a:solidFill>
              <a:latin typeface="Arial"/>
            </a:endParaRPr>
          </a:p>
        </p:txBody>
      </p:sp>
      <p:sp>
        <p:nvSpPr>
          <p:cNvPr id="325" name="Rectangle 15"/>
          <p:cNvSpPr/>
          <p:nvPr/>
        </p:nvSpPr>
        <p:spPr>
          <a:xfrm>
            <a:off x="3196440" y="5884920"/>
            <a:ext cx="1375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Jahresüberschuß</a:t>
            </a:r>
            <a:endParaRPr b="0" lang="en-GB" sz="1400" spc="-1" strike="noStrike">
              <a:solidFill>
                <a:srgbClr val="000000"/>
              </a:solidFill>
              <a:latin typeface="Arial"/>
            </a:endParaRPr>
          </a:p>
        </p:txBody>
      </p:sp>
      <p:sp>
        <p:nvSpPr>
          <p:cNvPr id="326" name="Rectangle 16"/>
          <p:cNvSpPr/>
          <p:nvPr/>
        </p:nvSpPr>
        <p:spPr>
          <a:xfrm>
            <a:off x="7042320" y="4776840"/>
            <a:ext cx="1564920" cy="4266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 +</a:t>
            </a:r>
            <a:br>
              <a:rPr sz="1400"/>
            </a:br>
            <a:r>
              <a:rPr b="0" lang="de-DE" sz="1400" spc="-1" strike="noStrike">
                <a:solidFill>
                  <a:srgbClr val="000000"/>
                </a:solidFill>
                <a:latin typeface="Arial"/>
              </a:rPr>
              <a:t>langfr. Fremdkapital</a:t>
            </a:r>
            <a:endParaRPr b="0" lang="en-GB" sz="1400" spc="-1" strike="noStrike">
              <a:solidFill>
                <a:srgbClr val="000000"/>
              </a:solidFill>
              <a:latin typeface="Arial"/>
            </a:endParaRPr>
          </a:p>
        </p:txBody>
      </p:sp>
      <p:sp>
        <p:nvSpPr>
          <p:cNvPr id="327" name="Rectangle 17"/>
          <p:cNvSpPr/>
          <p:nvPr/>
        </p:nvSpPr>
        <p:spPr>
          <a:xfrm>
            <a:off x="1392840" y="6021360"/>
            <a:ext cx="3212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Umsatzrentabilität =   -------------------------</a:t>
            </a:r>
            <a:endParaRPr b="0" lang="en-GB" sz="1400" spc="-1" strike="noStrike">
              <a:solidFill>
                <a:srgbClr val="000000"/>
              </a:solidFill>
              <a:latin typeface="Arial"/>
            </a:endParaRPr>
          </a:p>
        </p:txBody>
      </p:sp>
      <p:sp>
        <p:nvSpPr>
          <p:cNvPr id="328" name="Rectangle 19"/>
          <p:cNvSpPr/>
          <p:nvPr/>
        </p:nvSpPr>
        <p:spPr>
          <a:xfrm>
            <a:off x="5352840" y="5157720"/>
            <a:ext cx="32518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Anlagendeckung = -----------------------------</a:t>
            </a:r>
            <a:endParaRPr b="0" lang="en-GB" sz="1400" spc="-1" strike="noStrike">
              <a:solidFill>
                <a:srgbClr val="000000"/>
              </a:solidFill>
              <a:latin typeface="Arial"/>
            </a:endParaRPr>
          </a:p>
        </p:txBody>
      </p:sp>
      <p:sp>
        <p:nvSpPr>
          <p:cNvPr id="329" name="Rectangle 21"/>
          <p:cNvSpPr/>
          <p:nvPr/>
        </p:nvSpPr>
        <p:spPr>
          <a:xfrm>
            <a:off x="3537720" y="6249960"/>
            <a:ext cx="60300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Umsatz</a:t>
            </a:r>
            <a:endParaRPr b="0" lang="en-GB" sz="1400" spc="-1" strike="noStrike">
              <a:solidFill>
                <a:srgbClr val="000000"/>
              </a:solidFill>
              <a:latin typeface="Arial"/>
            </a:endParaRPr>
          </a:p>
        </p:txBody>
      </p:sp>
      <p:sp>
        <p:nvSpPr>
          <p:cNvPr id="330" name="Rectangle 22"/>
          <p:cNvSpPr/>
          <p:nvPr/>
        </p:nvSpPr>
        <p:spPr>
          <a:xfrm>
            <a:off x="7114680" y="5310360"/>
            <a:ext cx="1346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Anlagevermögen</a:t>
            </a:r>
            <a:endParaRPr b="0" lang="en-GB" sz="1400" spc="-1" strike="noStrike">
              <a:solidFill>
                <a:srgbClr val="000000"/>
              </a:solidFill>
              <a:latin typeface="Arial"/>
            </a:endParaRPr>
          </a:p>
        </p:txBody>
      </p:sp>
      <p:sp>
        <p:nvSpPr>
          <p:cNvPr id="331" name="Rectangle 24"/>
          <p:cNvSpPr/>
          <p:nvPr/>
        </p:nvSpPr>
        <p:spPr>
          <a:xfrm>
            <a:off x="7191000" y="5797440"/>
            <a:ext cx="1346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Anlagevermögen</a:t>
            </a:r>
            <a:endParaRPr b="0" lang="en-GB" sz="1400" spc="-1" strike="noStrike">
              <a:solidFill>
                <a:srgbClr val="000000"/>
              </a:solidFill>
              <a:latin typeface="Arial"/>
            </a:endParaRPr>
          </a:p>
        </p:txBody>
      </p:sp>
      <p:sp>
        <p:nvSpPr>
          <p:cNvPr id="332" name="Rectangle 27"/>
          <p:cNvSpPr/>
          <p:nvPr/>
        </p:nvSpPr>
        <p:spPr>
          <a:xfrm>
            <a:off x="5356800" y="5950080"/>
            <a:ext cx="3302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Vermögensaufbau =  ---------------------------</a:t>
            </a:r>
            <a:endParaRPr b="0" lang="en-GB" sz="1400" spc="-1" strike="noStrike">
              <a:solidFill>
                <a:srgbClr val="000000"/>
              </a:solidFill>
              <a:latin typeface="Arial"/>
            </a:endParaRPr>
          </a:p>
        </p:txBody>
      </p:sp>
      <p:sp>
        <p:nvSpPr>
          <p:cNvPr id="333" name="Rectangle 31"/>
          <p:cNvSpPr/>
          <p:nvPr/>
        </p:nvSpPr>
        <p:spPr>
          <a:xfrm>
            <a:off x="7191000" y="6102360"/>
            <a:ext cx="13561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Umlaufvermögen</a:t>
            </a:r>
            <a:endParaRPr b="0" lang="en-GB" sz="1400" spc="-1" strike="noStrike">
              <a:solidFill>
                <a:srgbClr val="000000"/>
              </a:solidFill>
              <a:latin typeface="Arial"/>
            </a:endParaRPr>
          </a:p>
        </p:txBody>
      </p:sp>
      <p:graphicFrame>
        <p:nvGraphicFramePr>
          <p:cNvPr id="334" name="Group 65"/>
          <p:cNvGraphicFramePr/>
          <p:nvPr/>
        </p:nvGraphicFramePr>
        <p:xfrm>
          <a:off x="1044720" y="2997360"/>
          <a:ext cx="7919640" cy="3671640"/>
        </p:xfrm>
        <a:graphic>
          <a:graphicData uri="http://schemas.openxmlformats.org/drawingml/2006/table">
            <a:tbl>
              <a:tblPr/>
              <a:tblGrid>
                <a:gridCol w="3960720"/>
                <a:gridCol w="3958920"/>
              </a:tblGrid>
              <a:tr h="718920">
                <a:tc>
                  <a:txBody>
                    <a:bodyPr anchor="ctr">
                      <a:noAutofit/>
                    </a:bodyPr>
                    <a:p>
                      <a:pPr defTabSz="914400">
                        <a:lnSpc>
                          <a:spcPct val="100000"/>
                        </a:lnSpc>
                        <a:tabLst>
                          <a:tab algn="l" pos="0"/>
                        </a:tabLst>
                      </a:pPr>
                      <a:r>
                        <a:rPr b="0" lang="de-DE" sz="2000" spc="-1" strike="noStrike">
                          <a:solidFill>
                            <a:srgbClr val="000000"/>
                          </a:solidFill>
                          <a:latin typeface="Arial"/>
                        </a:rPr>
                        <a:t>  </a:t>
                      </a:r>
                      <a:r>
                        <a:rPr b="0" lang="de-DE" sz="2000" spc="-1" strike="noStrike">
                          <a:solidFill>
                            <a:srgbClr val="000000"/>
                          </a:solidFill>
                          <a:latin typeface="Arial"/>
                        </a:rPr>
                        <a:t>Rentabilitätskennzahlen</a:t>
                      </a:r>
                      <a:endParaRPr b="0" lang="en-GB" sz="2000" spc="-1" strike="noStrike">
                        <a:solidFill>
                          <a:srgbClr val="000000"/>
                        </a:solidFill>
                        <a:latin typeface="Arial"/>
                      </a:endParaRPr>
                    </a:p>
                  </a:txBody>
                  <a:tcPr anchor="ctr" marL="91440" marR="91440">
                    <a:lnL w="28080">
                      <a:solidFill>
                        <a:srgbClr val="000000"/>
                      </a:solidFill>
                      <a:prstDash val="solid"/>
                    </a:lnL>
                    <a:lnR w="12240">
                      <a:solidFill>
                        <a:srgbClr val="000000"/>
                      </a:solidFill>
                      <a:prstDash val="solid"/>
                    </a:lnR>
                    <a:lnT w="28080">
                      <a:solidFill>
                        <a:srgbClr val="000000"/>
                      </a:solidFill>
                      <a:prstDash val="solid"/>
                    </a:lnT>
                    <a:lnB w="12240">
                      <a:solidFill>
                        <a:srgbClr val="000000"/>
                      </a:solidFill>
                      <a:prstDash val="solid"/>
                    </a:lnB>
                    <a:noFill/>
                  </a:tcPr>
                </a:tc>
                <a:tc>
                  <a:txBody>
                    <a:bodyPr anchor="ctr">
                      <a:noAutofit/>
                    </a:bodyPr>
                    <a:p>
                      <a:pPr defTabSz="914400">
                        <a:lnSpc>
                          <a:spcPct val="100000"/>
                        </a:lnSpc>
                        <a:tabLst>
                          <a:tab algn="l" pos="0"/>
                        </a:tabLst>
                      </a:pPr>
                      <a:r>
                        <a:rPr b="0" lang="de-DE" sz="2000" spc="-1" strike="noStrike">
                          <a:solidFill>
                            <a:srgbClr val="000000"/>
                          </a:solidFill>
                          <a:latin typeface="Arial"/>
                        </a:rPr>
                        <a:t>   </a:t>
                      </a:r>
                      <a:r>
                        <a:rPr b="0" lang="de-DE" sz="2000" spc="-1" strike="noStrike">
                          <a:solidFill>
                            <a:srgbClr val="000000"/>
                          </a:solidFill>
                          <a:latin typeface="Arial"/>
                        </a:rPr>
                        <a:t>Kapitalstruktur</a:t>
                      </a:r>
                      <a:endParaRPr b="0" lang="en-GB" sz="2000" spc="-1" strike="noStrike">
                        <a:solidFill>
                          <a:srgbClr val="000000"/>
                        </a:solidFill>
                        <a:latin typeface="Arial"/>
                      </a:endParaRPr>
                    </a:p>
                  </a:txBody>
                  <a:tcPr anchor="ctr" marL="91440" marR="91440">
                    <a:lnL w="12240">
                      <a:solidFill>
                        <a:srgbClr val="000000"/>
                      </a:solidFill>
                      <a:prstDash val="solid"/>
                    </a:lnL>
                    <a:lnR w="28080">
                      <a:solidFill>
                        <a:srgbClr val="000000"/>
                      </a:solidFill>
                      <a:prstDash val="solid"/>
                    </a:lnR>
                    <a:lnT w="28080">
                      <a:solidFill>
                        <a:srgbClr val="000000"/>
                      </a:solidFill>
                      <a:prstDash val="solid"/>
                    </a:lnT>
                    <a:lnB w="12240">
                      <a:solidFill>
                        <a:srgbClr val="000000"/>
                      </a:solidFill>
                      <a:prstDash val="solid"/>
                    </a:lnB>
                    <a:noFill/>
                  </a:tcPr>
                </a:tc>
              </a:tr>
              <a:tr h="984240">
                <a:tc>
                  <a:txBody>
                    <a:bodyPr anchor="t">
                      <a:noAutofit/>
                    </a:bodyPr>
                    <a:p>
                      <a:endParaRPr b="0" lang="en-US" sz="20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endParaRPr b="0" lang="en-US" sz="2000" spc="-1" strike="noStrike">
                        <a:solidFill>
                          <a:schemeClr val="dk1"/>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984240">
                <a:tc>
                  <a:txBody>
                    <a:bodyPr anchor="t">
                      <a:noAutofit/>
                    </a:bodyPr>
                    <a:p>
                      <a:endParaRPr b="0" lang="en-US" sz="20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endParaRPr b="0" lang="en-US" sz="2000" spc="-1" strike="noStrike">
                        <a:solidFill>
                          <a:schemeClr val="dk1"/>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984240">
                <a:tc>
                  <a:txBody>
                    <a:bodyPr anchor="t">
                      <a:noAutofit/>
                    </a:bodyPr>
                    <a:p>
                      <a:endParaRPr b="0" lang="en-US" sz="20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28080">
                      <a:solidFill>
                        <a:srgbClr val="000000"/>
                      </a:solidFill>
                      <a:prstDash val="solid"/>
                    </a:lnB>
                    <a:noFill/>
                  </a:tcPr>
                </a:tc>
                <a:tc>
                  <a:txBody>
                    <a:bodyPr anchor="t">
                      <a:noAutofit/>
                    </a:bodyPr>
                    <a:p>
                      <a:endParaRPr b="0" lang="en-US" sz="2000" spc="-1" strike="noStrike">
                        <a:solidFill>
                          <a:schemeClr val="dk1"/>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28080">
                      <a:solidFill>
                        <a:srgbClr val="000000"/>
                      </a:solidFill>
                      <a:prstDash val="solid"/>
                    </a:lnB>
                    <a:noFill/>
                  </a:tcPr>
                </a:tc>
              </a:tr>
            </a:tbl>
          </a:graphicData>
        </a:graphic>
      </p:graphicFrame>
      <p:sp>
        <p:nvSpPr>
          <p:cNvPr id="335" name="Rectangle 66"/>
          <p:cNvSpPr/>
          <p:nvPr/>
        </p:nvSpPr>
        <p:spPr>
          <a:xfrm>
            <a:off x="3842640" y="3925800"/>
            <a:ext cx="60300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Umsatz</a:t>
            </a:r>
            <a:endParaRPr b="0" lang="en-GB" sz="1400" spc="-1" strike="noStrike">
              <a:solidFill>
                <a:srgbClr val="000000"/>
              </a:solidFill>
              <a:latin typeface="Arial"/>
            </a:endParaRPr>
          </a:p>
        </p:txBody>
      </p:sp>
      <p:sp>
        <p:nvSpPr>
          <p:cNvPr id="336" name="Rectangle 67"/>
          <p:cNvSpPr/>
          <p:nvPr/>
        </p:nvSpPr>
        <p:spPr>
          <a:xfrm>
            <a:off x="1392480" y="4078440"/>
            <a:ext cx="33616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Umschlagshäufigkeit  =   -----------------------</a:t>
            </a:r>
            <a:endParaRPr b="0" lang="en-GB" sz="1400" spc="-1" strike="noStrike">
              <a:solidFill>
                <a:srgbClr val="000000"/>
              </a:solidFill>
              <a:latin typeface="Arial"/>
            </a:endParaRPr>
          </a:p>
        </p:txBody>
      </p:sp>
      <p:sp>
        <p:nvSpPr>
          <p:cNvPr id="337" name="Rectangle 68"/>
          <p:cNvSpPr/>
          <p:nvPr/>
        </p:nvSpPr>
        <p:spPr>
          <a:xfrm>
            <a:off x="1400760" y="4307040"/>
            <a:ext cx="18115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des Gesamtkapitals     </a:t>
            </a:r>
            <a:endParaRPr b="0" lang="en-GB" sz="1400" spc="-1" strike="noStrike">
              <a:solidFill>
                <a:srgbClr val="000000"/>
              </a:solidFill>
              <a:latin typeface="Arial"/>
            </a:endParaRPr>
          </a:p>
        </p:txBody>
      </p:sp>
      <p:sp>
        <p:nvSpPr>
          <p:cNvPr id="338" name="Rectangle 69"/>
          <p:cNvSpPr/>
          <p:nvPr/>
        </p:nvSpPr>
        <p:spPr>
          <a:xfrm>
            <a:off x="3612600" y="4230720"/>
            <a:ext cx="11379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Gesamtkapital</a:t>
            </a:r>
            <a:endParaRPr b="0" lang="en-GB" sz="1400" spc="-1" strike="noStrike">
              <a:solidFill>
                <a:srgbClr val="000000"/>
              </a:solidFill>
              <a:latin typeface="Arial"/>
            </a:endParaRPr>
          </a:p>
        </p:txBody>
      </p:sp>
      <p:sp>
        <p:nvSpPr>
          <p:cNvPr id="339" name="Rectangle 1"/>
          <p:cNvSpPr/>
          <p:nvPr/>
        </p:nvSpPr>
        <p:spPr>
          <a:xfrm>
            <a:off x="1547640" y="836640"/>
            <a:ext cx="8208720" cy="2054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rgbClr val="000000"/>
                </a:solidFill>
                <a:latin typeface="Arial"/>
              </a:rPr>
              <a:t>Wie gut nutzt die Unternehmensführung das gesamte eingesetzte Vermögen zur Ergebniserzielung?</a:t>
            </a:r>
            <a:endParaRPr b="0" lang="en-GB" sz="1600" spc="-1" strike="noStrike">
              <a:solidFill>
                <a:srgbClr val="000000"/>
              </a:solidFill>
              <a:latin typeface="Arial"/>
            </a:endParaRPr>
          </a:p>
          <a:p>
            <a:pPr marL="285840" indent="-285840">
              <a:lnSpc>
                <a:spcPct val="100000"/>
              </a:lnSpc>
              <a:buClr>
                <a:srgbClr val="000000"/>
              </a:buClr>
              <a:buFont typeface="Arial"/>
              <a:buChar char="•"/>
            </a:pPr>
            <a:r>
              <a:rPr b="0" lang="de-DE" sz="1600" spc="-1" strike="noStrike">
                <a:solidFill>
                  <a:srgbClr val="000000"/>
                </a:solidFill>
                <a:latin typeface="Arial"/>
              </a:rPr>
              <a:t>In welcher Höhe verzinst sich das Eigenkapital?</a:t>
            </a:r>
            <a:endParaRPr b="0" lang="en-GB" sz="1600" spc="-1" strike="noStrike">
              <a:solidFill>
                <a:srgbClr val="000000"/>
              </a:solidFill>
              <a:latin typeface="Arial"/>
            </a:endParaRPr>
          </a:p>
          <a:p>
            <a:pPr marL="285840" indent="-285840">
              <a:lnSpc>
                <a:spcPct val="100000"/>
              </a:lnSpc>
              <a:buClr>
                <a:srgbClr val="000000"/>
              </a:buClr>
              <a:buFont typeface="Arial"/>
              <a:buChar char="•"/>
            </a:pPr>
            <a:r>
              <a:rPr b="0" lang="de-DE" sz="1600" spc="-1" strike="noStrike">
                <a:solidFill>
                  <a:srgbClr val="000000"/>
                </a:solidFill>
                <a:latin typeface="Arial"/>
              </a:rPr>
              <a:t>Wie groß ist die Vorteilhaftigkeit einer einzelnen Investition? </a:t>
            </a:r>
            <a:endParaRPr b="0" lang="en-GB" sz="1600" spc="-1" strike="noStrike">
              <a:solidFill>
                <a:srgbClr val="000000"/>
              </a:solidFill>
              <a:latin typeface="Arial"/>
            </a:endParaRPr>
          </a:p>
          <a:p>
            <a:pPr>
              <a:lnSpc>
                <a:spcPct val="100000"/>
              </a:lnSpc>
            </a:pPr>
            <a:endParaRPr b="0" lang="en-GB" sz="1000" spc="-1" strike="noStrike">
              <a:solidFill>
                <a:srgbClr val="000000"/>
              </a:solidFill>
              <a:latin typeface="Arial"/>
            </a:endParaRPr>
          </a:p>
          <a:p>
            <a:pPr>
              <a:lnSpc>
                <a:spcPct val="100000"/>
              </a:lnSpc>
            </a:pPr>
            <a:r>
              <a:rPr b="0" lang="de-DE" sz="1600" spc="-1" strike="noStrike">
                <a:solidFill>
                  <a:srgbClr val="000000"/>
                </a:solidFill>
                <a:latin typeface="Arial"/>
              </a:rPr>
              <a:t>Rentabilitätskennzahlen geben die passende Antwort</a:t>
            </a:r>
            <a:endParaRPr b="0" lang="en-GB" sz="1600" spc="-1" strike="noStrike">
              <a:solidFill>
                <a:srgbClr val="000000"/>
              </a:solidFill>
              <a:latin typeface="Arial"/>
            </a:endParaRPr>
          </a:p>
          <a:p>
            <a:pPr>
              <a:lnSpc>
                <a:spcPct val="100000"/>
              </a:lnSpc>
            </a:pPr>
            <a:endParaRPr b="0" lang="en-GB" sz="700" spc="-1" strike="noStrike">
              <a:solidFill>
                <a:srgbClr val="000000"/>
              </a:solidFill>
              <a:latin typeface="Arial"/>
            </a:endParaRPr>
          </a:p>
          <a:p>
            <a:pPr>
              <a:lnSpc>
                <a:spcPct val="100000"/>
              </a:lnSpc>
            </a:pPr>
            <a:r>
              <a:rPr b="0" lang="de-DE" sz="1600" spc="-1" strike="noStrike">
                <a:solidFill>
                  <a:srgbClr val="000000"/>
                </a:solidFill>
                <a:latin typeface="Arial"/>
              </a:rPr>
              <a:t>Kapitalstruktur ist die Zusammensetzung des Gesamtkapitals eines Unternehmens aus EK und FK</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1908000" y="380880"/>
            <a:ext cx="691164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Eigenkapital – Fremdkapital</a:t>
            </a:r>
            <a:endParaRPr b="0" lang="en-US" sz="2800" spc="-1" strike="noStrike">
              <a:solidFill>
                <a:schemeClr val="dk1"/>
              </a:solidFill>
              <a:latin typeface="Book Antiqua"/>
            </a:endParaRPr>
          </a:p>
        </p:txBody>
      </p:sp>
      <p:graphicFrame>
        <p:nvGraphicFramePr>
          <p:cNvPr id="341" name="Group 117"/>
          <p:cNvGraphicFramePr/>
          <p:nvPr/>
        </p:nvGraphicFramePr>
        <p:xfrm>
          <a:off x="1258920" y="1557360"/>
          <a:ext cx="7559280" cy="4615920"/>
        </p:xfrm>
        <a:graphic>
          <a:graphicData uri="http://schemas.openxmlformats.org/drawingml/2006/table">
            <a:tbl>
              <a:tblPr/>
              <a:tblGrid>
                <a:gridCol w="1873080"/>
                <a:gridCol w="2842920"/>
                <a:gridCol w="2842920"/>
              </a:tblGrid>
              <a:tr h="335160">
                <a:tc>
                  <a:txBody>
                    <a:bodyPr anchor="t">
                      <a:noAutofit/>
                    </a:bodyPr>
                    <a:p>
                      <a:endParaRPr b="0" lang="en-US" sz="16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2808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1" lang="de-DE" sz="1600" spc="-1" strike="noStrike">
                          <a:solidFill>
                            <a:srgbClr val="000000"/>
                          </a:solidFill>
                          <a:latin typeface="Arial"/>
                        </a:rPr>
                        <a:t>Eigenkapital</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2808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1" lang="de-DE" sz="1600" spc="-1" strike="noStrike">
                          <a:solidFill>
                            <a:srgbClr val="000000"/>
                          </a:solidFill>
                          <a:latin typeface="Arial"/>
                        </a:rPr>
                        <a:t>Fremdkapital</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2808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Rechtsstellung</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Risikokapital</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Gläubigerkapital</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Fristigkeit</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im Prinzip unbefristet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grundsätzlich befristet</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Mitsprache</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gegeben</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ausgeschlossen</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Haftung</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Un- / beschränkt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Keine Haftung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60300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Ertragsanteil</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volle Teilhabe am Gewinn und Verlust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vom Gewinn unabhängige Zinszahlung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8229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Vermögensanteil</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Anteil am Liquidationserlös</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fester Rückzahlungsan-spruch in Höhe der Forderung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Liquiditätswirkung</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Liquiditätsstärkung</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Liquiditätsschwächung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5889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Kapitalstruktur</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Basis für Verschuldungskapazität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reduziert Bonität</a:t>
                      </a:r>
                      <a:br>
                        <a:rPr sz="1600"/>
                      </a:b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5889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Gewinnsteuern</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2808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Ausschüttungen nicht abzugsberechtigt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2808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Kreditkosten mindern Steuerbasis</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2808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Tesla Gewinn- und Verlustrechnung (GuV)</a:t>
            </a:r>
            <a:endParaRPr b="0" lang="en-US" sz="2800" spc="-1" strike="noStrike">
              <a:solidFill>
                <a:schemeClr val="dk1"/>
              </a:solidFill>
              <a:latin typeface="Book Antiqua"/>
            </a:endParaRPr>
          </a:p>
        </p:txBody>
      </p:sp>
      <p:sp>
        <p:nvSpPr>
          <p:cNvPr id="343"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44" name="Rectangle 7175"/>
          <p:cNvSpPr/>
          <p:nvPr/>
        </p:nvSpPr>
        <p:spPr>
          <a:xfrm>
            <a:off x="1618920" y="1460160"/>
            <a:ext cx="647820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2020: Erster Gewinn.</a:t>
            </a:r>
            <a:endParaRPr b="0" lang="en-GB" sz="1600" spc="-1" strike="noStrike">
              <a:solidFill>
                <a:srgbClr val="000000"/>
              </a:solidFill>
              <a:latin typeface="Arial"/>
            </a:endParaRPr>
          </a:p>
        </p:txBody>
      </p:sp>
      <p:sp>
        <p:nvSpPr>
          <p:cNvPr id="345"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46" name="Picture 1" descr=""/>
          <p:cNvPicPr/>
          <p:nvPr/>
        </p:nvPicPr>
        <p:blipFill>
          <a:blip r:embed="rId3"/>
          <a:stretch/>
        </p:blipFill>
        <p:spPr>
          <a:xfrm>
            <a:off x="171000" y="2252880"/>
            <a:ext cx="8972640" cy="358740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Tesla Bilanz</a:t>
            </a:r>
            <a:endParaRPr b="0" lang="en-US" sz="2800" spc="-1" strike="noStrike">
              <a:solidFill>
                <a:schemeClr val="dk1"/>
              </a:solidFill>
              <a:latin typeface="Book Antiqua"/>
            </a:endParaRPr>
          </a:p>
        </p:txBody>
      </p:sp>
      <p:sp>
        <p:nvSpPr>
          <p:cNvPr id="348"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49" name="Rectangle 7175"/>
          <p:cNvSpPr/>
          <p:nvPr/>
        </p:nvSpPr>
        <p:spPr>
          <a:xfrm>
            <a:off x="1622160" y="1460160"/>
            <a:ext cx="708624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Warum steigt 2020 das Eigenkapital? Ausgabe neuer Aktien = Kapitalerhöhung</a:t>
            </a:r>
            <a:endParaRPr b="0" lang="en-GB" sz="1600" spc="-1" strike="noStrike">
              <a:solidFill>
                <a:srgbClr val="000000"/>
              </a:solidFill>
              <a:latin typeface="Arial"/>
            </a:endParaRPr>
          </a:p>
        </p:txBody>
      </p:sp>
      <p:sp>
        <p:nvSpPr>
          <p:cNvPr id="350"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51" name="Picture 2" descr=""/>
          <p:cNvPicPr/>
          <p:nvPr/>
        </p:nvPicPr>
        <p:blipFill>
          <a:blip r:embed="rId3"/>
          <a:stretch/>
        </p:blipFill>
        <p:spPr>
          <a:xfrm>
            <a:off x="1115640" y="2071800"/>
            <a:ext cx="7740360" cy="46501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Tesla Bilanz</a:t>
            </a:r>
            <a:endParaRPr b="0" lang="en-US" sz="2800" spc="-1" strike="noStrike">
              <a:solidFill>
                <a:schemeClr val="dk1"/>
              </a:solidFill>
              <a:latin typeface="Book Antiqua"/>
            </a:endParaRPr>
          </a:p>
        </p:txBody>
      </p:sp>
      <p:sp>
        <p:nvSpPr>
          <p:cNvPr id="92"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93" name="Rectangle 7175"/>
          <p:cNvSpPr/>
          <p:nvPr/>
        </p:nvSpPr>
        <p:spPr>
          <a:xfrm>
            <a:off x="1622160" y="1460160"/>
            <a:ext cx="708624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Warum steigt 2020 das Eigenkapital? Ausgabe neuer Aktien = Kapitalerhöhung</a:t>
            </a:r>
            <a:endParaRPr b="0" lang="en-GB" sz="1600" spc="-1" strike="noStrike">
              <a:solidFill>
                <a:srgbClr val="000000"/>
              </a:solidFill>
              <a:latin typeface="Arial"/>
            </a:endParaRPr>
          </a:p>
        </p:txBody>
      </p:sp>
      <p:sp>
        <p:nvSpPr>
          <p:cNvPr id="94"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95" name="Picture 1" descr=""/>
          <p:cNvPicPr/>
          <p:nvPr/>
        </p:nvPicPr>
        <p:blipFill>
          <a:blip r:embed="rId3"/>
          <a:stretch/>
        </p:blipFill>
        <p:spPr>
          <a:xfrm>
            <a:off x="1143360" y="2105640"/>
            <a:ext cx="7605000" cy="4580640"/>
          </a:xfrm>
          <a:prstGeom prst="rect">
            <a:avLst/>
          </a:prstGeom>
          <a:ln w="0">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Lufthansa Gewinn- und Verlustrechnung (GuV)</a:t>
            </a:r>
            <a:endParaRPr b="0" lang="en-US" sz="2800" spc="-1" strike="noStrike">
              <a:solidFill>
                <a:schemeClr val="dk1"/>
              </a:solidFill>
              <a:latin typeface="Book Antiqua"/>
            </a:endParaRPr>
          </a:p>
        </p:txBody>
      </p:sp>
      <p:sp>
        <p:nvSpPr>
          <p:cNvPr id="353"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54" name="Rectangle 7175"/>
          <p:cNvSpPr/>
          <p:nvPr/>
        </p:nvSpPr>
        <p:spPr>
          <a:xfrm>
            <a:off x="1621800" y="1460160"/>
            <a:ext cx="686196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www.boerse.de/fundamental-analyse/Lufthansa-Aktie/DE0008232125</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sp>
        <p:nvSpPr>
          <p:cNvPr id="355"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56" name="Picture 1" descr=""/>
          <p:cNvPicPr/>
          <p:nvPr/>
        </p:nvPicPr>
        <p:blipFill>
          <a:blip r:embed="rId3"/>
          <a:stretch/>
        </p:blipFill>
        <p:spPr>
          <a:xfrm>
            <a:off x="683640" y="2385720"/>
            <a:ext cx="8172000" cy="342288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Lufthansa Bilanz</a:t>
            </a:r>
            <a:endParaRPr b="0" lang="en-US" sz="2800" spc="-1" strike="noStrike">
              <a:solidFill>
                <a:schemeClr val="dk1"/>
              </a:solidFill>
              <a:latin typeface="Book Antiqua"/>
            </a:endParaRPr>
          </a:p>
        </p:txBody>
      </p:sp>
      <p:sp>
        <p:nvSpPr>
          <p:cNvPr id="358"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59" name="Rectangle 7175"/>
          <p:cNvSpPr/>
          <p:nvPr/>
        </p:nvSpPr>
        <p:spPr>
          <a:xfrm>
            <a:off x="1621800" y="1460160"/>
            <a:ext cx="686196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www.boerse.de/fundamental-analyse/Lufthansa-Aktie/DE0008232125</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sp>
        <p:nvSpPr>
          <p:cNvPr id="360"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61" name="Picture 2" descr=""/>
          <p:cNvPicPr/>
          <p:nvPr/>
        </p:nvPicPr>
        <p:blipFill>
          <a:blip r:embed="rId3"/>
          <a:stretch/>
        </p:blipFill>
        <p:spPr>
          <a:xfrm>
            <a:off x="1403280" y="2182320"/>
            <a:ext cx="7020000" cy="4162320"/>
          </a:xfrm>
          <a:prstGeom prst="rect">
            <a:avLst/>
          </a:prstGeom>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1908000" y="380880"/>
            <a:ext cx="6840000" cy="960120"/>
          </a:xfrm>
          <a:prstGeom prst="rect">
            <a:avLst/>
          </a:prstGeom>
          <a:noFill/>
          <a:ln w="0">
            <a:noFill/>
          </a:ln>
        </p:spPr>
        <p:txBody>
          <a:bodyPr numCol="1" spcCol="0" lIns="92160" rIns="92160" tIns="46080" bIns="46080" anchor="b">
            <a:noAutofit/>
          </a:bodyPr>
          <a:p>
            <a:pPr indent="0" algn="r">
              <a:lnSpc>
                <a:spcPct val="100000"/>
              </a:lnSpc>
              <a:buNone/>
            </a:pPr>
            <a:r>
              <a:rPr b="0" lang="de-DE" sz="2800" spc="-1" strike="noStrike">
                <a:solidFill>
                  <a:schemeClr val="dk2"/>
                </a:solidFill>
                <a:latin typeface="Arial"/>
              </a:rPr>
              <a:t>Beispiel: Lufthansa Rentabilität</a:t>
            </a:r>
            <a:endParaRPr b="0" lang="en-US" sz="2800" spc="-1" strike="noStrike">
              <a:solidFill>
                <a:schemeClr val="dk1"/>
              </a:solidFill>
              <a:latin typeface="Book Antiqua"/>
            </a:endParaRPr>
          </a:p>
        </p:txBody>
      </p:sp>
      <p:sp>
        <p:nvSpPr>
          <p:cNvPr id="363" name="AutoShape 7173"/>
          <p:cNvSpPr/>
          <p:nvPr/>
        </p:nvSpPr>
        <p:spPr>
          <a:xfrm>
            <a:off x="1476360" y="184464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64" name="Rectangle 7175"/>
          <p:cNvSpPr/>
          <p:nvPr/>
        </p:nvSpPr>
        <p:spPr>
          <a:xfrm>
            <a:off x="1621800" y="1460160"/>
            <a:ext cx="6861960" cy="4878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www.boerse.de/fundamental-analyse/Lufthansa-Aktie/DE0008232125</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sp>
        <p:nvSpPr>
          <p:cNvPr id="365" name="AutoShape 7195"/>
          <p:cNvSpPr/>
          <p:nvPr/>
        </p:nvSpPr>
        <p:spPr>
          <a:xfrm>
            <a:off x="1403280" y="2997360"/>
            <a:ext cx="7536960" cy="40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66" name="Picture 1" descr=""/>
          <p:cNvPicPr/>
          <p:nvPr/>
        </p:nvPicPr>
        <p:blipFill>
          <a:blip r:embed="rId3"/>
          <a:stretch/>
        </p:blipFill>
        <p:spPr>
          <a:xfrm>
            <a:off x="755640" y="2741400"/>
            <a:ext cx="8067600" cy="3132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400" spc="-1" strike="noStrike">
                <a:solidFill>
                  <a:schemeClr val="dk2"/>
                </a:solidFill>
                <a:latin typeface="Arial"/>
              </a:rPr>
              <a:t>Beispiel aus dem Alltag: Finanzierung einer Immobilie</a:t>
            </a:r>
            <a:endParaRPr b="0" lang="en-US" sz="2400" spc="-1" strike="noStrike">
              <a:solidFill>
                <a:schemeClr val="dk1"/>
              </a:solidFill>
              <a:latin typeface="Book Antiqua"/>
            </a:endParaRPr>
          </a:p>
        </p:txBody>
      </p:sp>
      <p:sp>
        <p:nvSpPr>
          <p:cNvPr id="97" name="Rectangle 3"/>
          <p:cNvSpPr/>
          <p:nvPr/>
        </p:nvSpPr>
        <p:spPr>
          <a:xfrm>
            <a:off x="1547640" y="1684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98"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99" name="Rectangle 3"/>
          <p:cNvSpPr/>
          <p:nvPr/>
        </p:nvSpPr>
        <p:spPr>
          <a:xfrm>
            <a:off x="1475640" y="171936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Sie möchten ein Haus kaufen. Für den Kaufpreis von €300.000 nehmen Sie einen Kredit von der Bank von €200.000 auf und finanzieren den Rest aus Ihren Ersparnissen.</a:t>
            </a:r>
            <a:endParaRPr b="0" lang="en-GB" sz="1800" spc="-1" strike="noStrike">
              <a:solidFill>
                <a:srgbClr val="000000"/>
              </a:solidFill>
              <a:latin typeface="Arial"/>
            </a:endParaRPr>
          </a:p>
        </p:txBody>
      </p:sp>
      <p:sp>
        <p:nvSpPr>
          <p:cNvPr id="100" name="TextBox 3"/>
          <p:cNvSpPr/>
          <p:nvPr/>
        </p:nvSpPr>
        <p:spPr>
          <a:xfrm>
            <a:off x="1763640" y="3285000"/>
            <a:ext cx="1656000" cy="237600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300.000</a:t>
            </a:r>
            <a:endParaRPr b="0" lang="en-GB" sz="1800" spc="-1" strike="noStrike">
              <a:solidFill>
                <a:srgbClr val="000000"/>
              </a:solidFill>
              <a:latin typeface="Arial"/>
            </a:endParaRPr>
          </a:p>
        </p:txBody>
      </p:sp>
      <p:sp>
        <p:nvSpPr>
          <p:cNvPr id="101" name="TextBox 8"/>
          <p:cNvSpPr/>
          <p:nvPr/>
        </p:nvSpPr>
        <p:spPr>
          <a:xfrm>
            <a:off x="3697920" y="3273120"/>
            <a:ext cx="1656000" cy="80352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100.000</a:t>
            </a:r>
            <a:endParaRPr b="0" lang="en-GB" sz="1800" spc="-1" strike="noStrike">
              <a:solidFill>
                <a:srgbClr val="000000"/>
              </a:solidFill>
              <a:latin typeface="Arial"/>
            </a:endParaRPr>
          </a:p>
        </p:txBody>
      </p:sp>
      <p:sp>
        <p:nvSpPr>
          <p:cNvPr id="102" name="TextBox 9"/>
          <p:cNvSpPr/>
          <p:nvPr/>
        </p:nvSpPr>
        <p:spPr>
          <a:xfrm>
            <a:off x="3697920" y="4066920"/>
            <a:ext cx="1656000" cy="159372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03" name="Rectangle 3"/>
          <p:cNvSpPr/>
          <p:nvPr/>
        </p:nvSpPr>
        <p:spPr>
          <a:xfrm>
            <a:off x="5465520" y="3269880"/>
            <a:ext cx="3220920" cy="70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Entspricht dem Wert des Hauses minus Darlehen</a:t>
            </a:r>
            <a:endParaRPr b="0" lang="en-GB" sz="1800" spc="-1" strike="noStrike">
              <a:solidFill>
                <a:srgbClr val="000000"/>
              </a:solidFill>
              <a:latin typeface="Arial"/>
            </a:endParaRPr>
          </a:p>
        </p:txBody>
      </p:sp>
      <p:sp>
        <p:nvSpPr>
          <p:cNvPr id="104" name="Rectangle 3"/>
          <p:cNvSpPr/>
          <p:nvPr/>
        </p:nvSpPr>
        <p:spPr>
          <a:xfrm>
            <a:off x="5464800" y="4444560"/>
            <a:ext cx="3220920" cy="70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Muss an die Bank zurückgezahlt werden</a:t>
            </a:r>
            <a:endParaRPr b="0" lang="en-GB" sz="1800" spc="-1" strike="noStrike">
              <a:solidFill>
                <a:srgbClr val="000000"/>
              </a:solidFill>
              <a:latin typeface="Arial"/>
            </a:endParaRPr>
          </a:p>
        </p:txBody>
      </p:sp>
      <p:sp>
        <p:nvSpPr>
          <p:cNvPr id="105" name="Rectangle 3"/>
          <p:cNvSpPr/>
          <p:nvPr/>
        </p:nvSpPr>
        <p:spPr>
          <a:xfrm>
            <a:off x="1888200" y="2724120"/>
            <a:ext cx="1374840" cy="399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a:p>
            <a:pPr algn="ctr">
              <a:lnSpc>
                <a:spcPct val="100000"/>
              </a:lnSpc>
              <a:spcBef>
                <a:spcPts val="221"/>
              </a:spcBef>
              <a:tabLst>
                <a:tab algn="l" pos="0"/>
              </a:tabLst>
            </a:pPr>
            <a:r>
              <a:rPr b="0" lang="de-DE" sz="1100" spc="-1" strike="noStrike">
                <a:solidFill>
                  <a:schemeClr val="dk1"/>
                </a:solidFill>
                <a:latin typeface="Arial"/>
              </a:rPr>
              <a:t>(Mittelverwendung)</a:t>
            </a:r>
            <a:endParaRPr b="0" lang="en-GB" sz="1100" spc="-1" strike="noStrike">
              <a:solidFill>
                <a:srgbClr val="000000"/>
              </a:solidFill>
              <a:latin typeface="Arial"/>
            </a:endParaRPr>
          </a:p>
        </p:txBody>
      </p:sp>
      <p:sp>
        <p:nvSpPr>
          <p:cNvPr id="106" name="Rectangle 3"/>
          <p:cNvSpPr/>
          <p:nvPr/>
        </p:nvSpPr>
        <p:spPr>
          <a:xfrm>
            <a:off x="4001040" y="2712240"/>
            <a:ext cx="1290600" cy="399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a:p>
            <a:pPr algn="ctr">
              <a:lnSpc>
                <a:spcPct val="100000"/>
              </a:lnSpc>
              <a:spcBef>
                <a:spcPts val="221"/>
              </a:spcBef>
              <a:tabLst>
                <a:tab algn="l" pos="0"/>
              </a:tabLst>
            </a:pPr>
            <a:r>
              <a:rPr b="0" lang="de-DE" sz="1100" spc="-1" strike="noStrike">
                <a:solidFill>
                  <a:schemeClr val="dk1"/>
                </a:solidFill>
                <a:latin typeface="Arial"/>
              </a:rPr>
              <a:t>(Mittelherkunft)</a:t>
            </a:r>
            <a:endParaRPr b="0" lang="en-GB"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400" spc="-1" strike="noStrike">
                <a:solidFill>
                  <a:schemeClr val="dk2"/>
                </a:solidFill>
                <a:latin typeface="Arial"/>
              </a:rPr>
              <a:t>Beispiel aus dem Alltag: Finanzierung einer Immobilie</a:t>
            </a:r>
            <a:endParaRPr b="0" lang="en-US" sz="2400" spc="-1" strike="noStrike">
              <a:solidFill>
                <a:schemeClr val="dk1"/>
              </a:solidFill>
              <a:latin typeface="Book Antiqua"/>
            </a:endParaRPr>
          </a:p>
        </p:txBody>
      </p:sp>
      <p:sp>
        <p:nvSpPr>
          <p:cNvPr id="108" name="Rectangle 3"/>
          <p:cNvSpPr/>
          <p:nvPr/>
        </p:nvSpPr>
        <p:spPr>
          <a:xfrm>
            <a:off x="1547640" y="1684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109"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10" name="Rectangle 3"/>
          <p:cNvSpPr/>
          <p:nvPr/>
        </p:nvSpPr>
        <p:spPr>
          <a:xfrm>
            <a:off x="1475640" y="184500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Nach 10 Jahren haben Sie eine Hälfe des Kredits zurückgezahlt.</a:t>
            </a:r>
            <a:endParaRPr b="0" lang="en-GB" sz="1800" spc="-1" strike="noStrike">
              <a:solidFill>
                <a:srgbClr val="000000"/>
              </a:solidFill>
              <a:latin typeface="Arial"/>
            </a:endParaRPr>
          </a:p>
        </p:txBody>
      </p:sp>
      <p:sp>
        <p:nvSpPr>
          <p:cNvPr id="111" name="TextBox 3"/>
          <p:cNvSpPr/>
          <p:nvPr/>
        </p:nvSpPr>
        <p:spPr>
          <a:xfrm>
            <a:off x="1763640" y="3285000"/>
            <a:ext cx="1656000" cy="237600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300.000</a:t>
            </a:r>
            <a:endParaRPr b="0" lang="en-GB" sz="1800" spc="-1" strike="noStrike">
              <a:solidFill>
                <a:srgbClr val="000000"/>
              </a:solidFill>
              <a:latin typeface="Arial"/>
            </a:endParaRPr>
          </a:p>
        </p:txBody>
      </p:sp>
      <p:sp>
        <p:nvSpPr>
          <p:cNvPr id="112" name="TextBox 8"/>
          <p:cNvSpPr/>
          <p:nvPr/>
        </p:nvSpPr>
        <p:spPr>
          <a:xfrm>
            <a:off x="3697920" y="3273120"/>
            <a:ext cx="1656000" cy="152352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13" name="TextBox 9"/>
          <p:cNvSpPr/>
          <p:nvPr/>
        </p:nvSpPr>
        <p:spPr>
          <a:xfrm>
            <a:off x="3697920" y="4797000"/>
            <a:ext cx="1656000" cy="86364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100.000</a:t>
            </a:r>
            <a:endParaRPr b="0" lang="en-GB" sz="1800" spc="-1" strike="noStrike">
              <a:solidFill>
                <a:srgbClr val="000000"/>
              </a:solidFill>
              <a:latin typeface="Arial"/>
            </a:endParaRPr>
          </a:p>
        </p:txBody>
      </p:sp>
      <p:sp>
        <p:nvSpPr>
          <p:cNvPr id="114" name="Rectangle 3"/>
          <p:cNvSpPr/>
          <p:nvPr/>
        </p:nvSpPr>
        <p:spPr>
          <a:xfrm>
            <a:off x="5464800" y="3434760"/>
            <a:ext cx="3220920" cy="70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Entspricht dem Wert des Hauses minus verbleibenden Darlehen</a:t>
            </a:r>
            <a:endParaRPr b="0" lang="en-GB" sz="1800" spc="-1" strike="noStrike">
              <a:solidFill>
                <a:srgbClr val="000000"/>
              </a:solidFill>
              <a:latin typeface="Arial"/>
            </a:endParaRPr>
          </a:p>
        </p:txBody>
      </p:sp>
      <p:sp>
        <p:nvSpPr>
          <p:cNvPr id="115" name="Rectangle 3"/>
          <p:cNvSpPr/>
          <p:nvPr/>
        </p:nvSpPr>
        <p:spPr>
          <a:xfrm>
            <a:off x="5464800" y="4875480"/>
            <a:ext cx="3220920" cy="70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Muss an die Bank noch zurückgezahlt werden</a:t>
            </a:r>
            <a:endParaRPr b="0" lang="en-GB" sz="1800" spc="-1" strike="noStrike">
              <a:solidFill>
                <a:srgbClr val="000000"/>
              </a:solidFill>
              <a:latin typeface="Arial"/>
            </a:endParaRPr>
          </a:p>
        </p:txBody>
      </p:sp>
      <p:sp>
        <p:nvSpPr>
          <p:cNvPr id="116" name="Rectangle 3"/>
          <p:cNvSpPr/>
          <p:nvPr/>
        </p:nvSpPr>
        <p:spPr>
          <a:xfrm>
            <a:off x="2155680" y="2869560"/>
            <a:ext cx="879840" cy="399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p:txBody>
      </p:sp>
      <p:sp>
        <p:nvSpPr>
          <p:cNvPr id="117" name="Rectangle 3"/>
          <p:cNvSpPr/>
          <p:nvPr/>
        </p:nvSpPr>
        <p:spPr>
          <a:xfrm>
            <a:off x="4001040" y="2875680"/>
            <a:ext cx="1049760" cy="399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400" spc="-1" strike="noStrike">
                <a:solidFill>
                  <a:schemeClr val="dk2"/>
                </a:solidFill>
                <a:latin typeface="Arial"/>
              </a:rPr>
              <a:t>Beispiel aus dem Alltag: Finanzierung einer Immobilie</a:t>
            </a:r>
            <a:endParaRPr b="0" lang="en-US" sz="2400" spc="-1" strike="noStrike">
              <a:solidFill>
                <a:schemeClr val="dk1"/>
              </a:solidFill>
              <a:latin typeface="Book Antiqua"/>
            </a:endParaRPr>
          </a:p>
        </p:txBody>
      </p:sp>
      <p:sp>
        <p:nvSpPr>
          <p:cNvPr id="119" name="Rectangle 3"/>
          <p:cNvSpPr/>
          <p:nvPr/>
        </p:nvSpPr>
        <p:spPr>
          <a:xfrm>
            <a:off x="1547640" y="1684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120"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21" name="Rectangle 3"/>
          <p:cNvSpPr/>
          <p:nvPr/>
        </p:nvSpPr>
        <p:spPr>
          <a:xfrm>
            <a:off x="1475640" y="184500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Der Wert des Hauses steigt, bevor Sie die erste Zinszahlung an die Bank überwiesen haben. Ihr Eigenkapital steigt, aber die Bank profitiert nicht davon.</a:t>
            </a:r>
            <a:endParaRPr b="0" lang="en-GB" sz="1800" spc="-1" strike="noStrike">
              <a:solidFill>
                <a:srgbClr val="000000"/>
              </a:solidFill>
              <a:latin typeface="Arial"/>
            </a:endParaRPr>
          </a:p>
        </p:txBody>
      </p:sp>
      <p:sp>
        <p:nvSpPr>
          <p:cNvPr id="122" name="TextBox 3"/>
          <p:cNvSpPr/>
          <p:nvPr/>
        </p:nvSpPr>
        <p:spPr>
          <a:xfrm>
            <a:off x="1763640" y="3285000"/>
            <a:ext cx="1656000" cy="280764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350.000</a:t>
            </a:r>
            <a:endParaRPr b="0" lang="en-GB" sz="1800" spc="-1" strike="noStrike">
              <a:solidFill>
                <a:srgbClr val="000000"/>
              </a:solidFill>
              <a:latin typeface="Arial"/>
            </a:endParaRPr>
          </a:p>
        </p:txBody>
      </p:sp>
      <p:sp>
        <p:nvSpPr>
          <p:cNvPr id="123" name="TextBox 8"/>
          <p:cNvSpPr/>
          <p:nvPr/>
        </p:nvSpPr>
        <p:spPr>
          <a:xfrm>
            <a:off x="3697920" y="3273120"/>
            <a:ext cx="1656000" cy="122508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150.000</a:t>
            </a:r>
            <a:endParaRPr b="0" lang="en-GB" sz="1800" spc="-1" strike="noStrike">
              <a:solidFill>
                <a:srgbClr val="000000"/>
              </a:solidFill>
              <a:latin typeface="Arial"/>
            </a:endParaRPr>
          </a:p>
        </p:txBody>
      </p:sp>
      <p:sp>
        <p:nvSpPr>
          <p:cNvPr id="124" name="TextBox 9"/>
          <p:cNvSpPr/>
          <p:nvPr/>
        </p:nvSpPr>
        <p:spPr>
          <a:xfrm>
            <a:off x="3697920" y="4498560"/>
            <a:ext cx="1656000" cy="159372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25" name="Rectangle 3"/>
          <p:cNvSpPr/>
          <p:nvPr/>
        </p:nvSpPr>
        <p:spPr>
          <a:xfrm>
            <a:off x="5465520" y="3532320"/>
            <a:ext cx="3220920" cy="70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Steigt um 50%</a:t>
            </a:r>
            <a:endParaRPr b="0" lang="en-GB" sz="1800" spc="-1" strike="noStrike">
              <a:solidFill>
                <a:srgbClr val="000000"/>
              </a:solidFill>
              <a:latin typeface="Arial"/>
            </a:endParaRPr>
          </a:p>
        </p:txBody>
      </p:sp>
      <p:sp>
        <p:nvSpPr>
          <p:cNvPr id="126" name="Rectangle 3"/>
          <p:cNvSpPr/>
          <p:nvPr/>
        </p:nvSpPr>
        <p:spPr>
          <a:xfrm>
            <a:off x="5476680" y="4701600"/>
            <a:ext cx="3220920" cy="70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Bleibt gleich</a:t>
            </a:r>
            <a:endParaRPr b="0" lang="en-GB" sz="1800" spc="-1" strike="noStrike">
              <a:solidFill>
                <a:srgbClr val="000000"/>
              </a:solidFill>
              <a:latin typeface="Arial"/>
            </a:endParaRPr>
          </a:p>
        </p:txBody>
      </p:sp>
      <p:sp>
        <p:nvSpPr>
          <p:cNvPr id="127" name="Rectangle 3"/>
          <p:cNvSpPr/>
          <p:nvPr/>
        </p:nvSpPr>
        <p:spPr>
          <a:xfrm>
            <a:off x="2155680" y="2869560"/>
            <a:ext cx="879840" cy="399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p:txBody>
      </p:sp>
      <p:sp>
        <p:nvSpPr>
          <p:cNvPr id="128" name="Rectangle 3"/>
          <p:cNvSpPr/>
          <p:nvPr/>
        </p:nvSpPr>
        <p:spPr>
          <a:xfrm>
            <a:off x="4001040" y="2875680"/>
            <a:ext cx="1049760" cy="399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1908000" y="380880"/>
            <a:ext cx="6778440" cy="960120"/>
          </a:xfrm>
          <a:prstGeom prst="rect">
            <a:avLst/>
          </a:prstGeom>
          <a:noFill/>
          <a:ln w="0">
            <a:noFill/>
          </a:ln>
        </p:spPr>
        <p:txBody>
          <a:bodyPr numCol="1" spcCol="0" lIns="92160" rIns="92160" tIns="46080" bIns="46080" anchor="b">
            <a:noAutofit/>
          </a:bodyPr>
          <a:p>
            <a:pPr indent="0" algn="r">
              <a:lnSpc>
                <a:spcPct val="90000"/>
              </a:lnSpc>
              <a:buNone/>
            </a:pPr>
            <a:r>
              <a:rPr b="0" lang="de-DE" sz="2400" spc="-1" strike="noStrike">
                <a:solidFill>
                  <a:schemeClr val="dk2"/>
                </a:solidFill>
                <a:latin typeface="Arial"/>
              </a:rPr>
              <a:t>Beispiel aus dem Alltag: Finanzierung einer Immobilie</a:t>
            </a:r>
            <a:endParaRPr b="0" lang="en-US" sz="2400" spc="-1" strike="noStrike">
              <a:solidFill>
                <a:schemeClr val="dk1"/>
              </a:solidFill>
              <a:latin typeface="Book Antiqua"/>
            </a:endParaRPr>
          </a:p>
        </p:txBody>
      </p:sp>
      <p:sp>
        <p:nvSpPr>
          <p:cNvPr id="130" name="Rectangle 3"/>
          <p:cNvSpPr/>
          <p:nvPr/>
        </p:nvSpPr>
        <p:spPr>
          <a:xfrm>
            <a:off x="1547640" y="168444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131" name="Rectangle 165"/>
          <p:cNvSpPr/>
          <p:nvPr/>
        </p:nvSpPr>
        <p:spPr>
          <a:xfrm>
            <a:off x="0" y="5402160"/>
            <a:ext cx="914364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32" name="Rectangle 3"/>
          <p:cNvSpPr/>
          <p:nvPr/>
        </p:nvSpPr>
        <p:spPr>
          <a:xfrm>
            <a:off x="1475640" y="1845000"/>
            <a:ext cx="6933960" cy="440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Der Immobilienmarkt schrumpft, bevor Sie die erste Zinszahlung an die Bank getätigt haben. Sie müssen einen totalen Verlust Ihres Eigenkapitals verkraften. Ihre Schulden bleiben unverändert.</a:t>
            </a:r>
            <a:endParaRPr b="0" lang="en-GB" sz="1800" spc="-1" strike="noStrike">
              <a:solidFill>
                <a:srgbClr val="000000"/>
              </a:solidFill>
              <a:latin typeface="Arial"/>
            </a:endParaRPr>
          </a:p>
        </p:txBody>
      </p:sp>
      <p:sp>
        <p:nvSpPr>
          <p:cNvPr id="133" name="TextBox 3"/>
          <p:cNvSpPr/>
          <p:nvPr/>
        </p:nvSpPr>
        <p:spPr>
          <a:xfrm>
            <a:off x="1763640" y="3285000"/>
            <a:ext cx="1656000" cy="159372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34" name="TextBox 9"/>
          <p:cNvSpPr/>
          <p:nvPr/>
        </p:nvSpPr>
        <p:spPr>
          <a:xfrm>
            <a:off x="3697920" y="3285000"/>
            <a:ext cx="1656000" cy="159372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35" name="Rectangle 3"/>
          <p:cNvSpPr/>
          <p:nvPr/>
        </p:nvSpPr>
        <p:spPr>
          <a:xfrm>
            <a:off x="5480280" y="3336120"/>
            <a:ext cx="3483720" cy="70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Eigenkapital ist jetzt null – Gefahr von negativem Eigenkapital (hat in den 90er Jahren in Japan und Großbritannien viele getroffen).</a:t>
            </a:r>
            <a:endParaRPr b="0" lang="en-GB" sz="1800" spc="-1" strike="noStrike">
              <a:solidFill>
                <a:srgbClr val="000000"/>
              </a:solidFill>
              <a:latin typeface="Arial"/>
            </a:endParaRPr>
          </a:p>
        </p:txBody>
      </p:sp>
      <p:sp>
        <p:nvSpPr>
          <p:cNvPr id="136" name="Rectangle 3"/>
          <p:cNvSpPr/>
          <p:nvPr/>
        </p:nvSpPr>
        <p:spPr>
          <a:xfrm>
            <a:off x="2155680" y="2869560"/>
            <a:ext cx="879840" cy="399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p:txBody>
      </p:sp>
      <p:sp>
        <p:nvSpPr>
          <p:cNvPr id="137" name="Rectangle 3"/>
          <p:cNvSpPr/>
          <p:nvPr/>
        </p:nvSpPr>
        <p:spPr>
          <a:xfrm>
            <a:off x="4001040" y="2875680"/>
            <a:ext cx="1049760" cy="399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1</TotalTime>
  <Application>LibreOffice/24.2.7.2$Linux_X86_64 LibreOffice_project/420$Build-2</Application>
  <AppVersion>15.0000</AppVersion>
  <Words>2967</Words>
  <Paragraphs>598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Lisa Koch</dc:creator>
  <dc:description/>
  <dc:language>en-GB</dc:language>
  <cp:lastModifiedBy/>
  <cp:lastPrinted>2020-04-29T06:56:35Z</cp:lastPrinted>
  <dcterms:modified xsi:type="dcterms:W3CDTF">2026-04-13T16:14:12Z</dcterms:modified>
  <cp:revision>270</cp:revision>
  <dc:subject/>
  <dc:title>Wirtschaftswissenschaftliche Grundlagen: Bilanzen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20</vt:i4>
  </property>
  <property fmtid="{D5CDD505-2E9C-101B-9397-08002B2CF9AE}" pid="3" name="PresentationFormat">
    <vt:lpwstr>On-screen Show (4:3)</vt:lpwstr>
  </property>
  <property fmtid="{D5CDD505-2E9C-101B-9397-08002B2CF9AE}" pid="4" name="Slides">
    <vt:i4>52</vt:i4>
  </property>
</Properties>
</file>