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4.png" ContentType="image/png"/>
  <Override PartName="/ppt/media/image5.png" ContentType="image/png"/>
  <Override PartName="/ppt/media/image37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6.png" ContentType="image/png"/>
  <Override PartName="/ppt/media/image38.png" ContentType="image/png"/>
  <Override PartName="/ppt/media/image41.wmf" ContentType="image/x-wmf"/>
  <Override PartName="/ppt/media/image1.png" ContentType="image/png"/>
  <Override PartName="/ppt/media/image33.png" ContentType="image/png"/>
  <Override PartName="/ppt/media/image10.png" ContentType="image/png"/>
  <Override PartName="/ppt/media/image47.png" ContentType="image/png"/>
  <Override PartName="/ppt/media/image13.png" ContentType="image/png"/>
  <Override PartName="/ppt/media/image50.png" ContentType="image/png"/>
  <Override PartName="/ppt/media/image35.png" ContentType="image/png"/>
  <Override PartName="/ppt/media/image42.png" ContentType="image/png"/>
  <Override PartName="/ppt/media/image31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51.png" ContentType="image/png"/>
  <Override PartName="/ppt/media/image40.png" ContentType="image/png"/>
  <Override PartName="/ppt/media/image52.png" ContentType="image/png"/>
  <Override PartName="/ppt/media/image4.png" ContentType="image/png"/>
  <Override PartName="/ppt/media/image36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49.png" ContentType="image/png"/>
  <Override PartName="/ppt/media/image12.png" ContentType="image/png"/>
  <Override PartName="/ppt/media/image8.png" ContentType="image/png"/>
  <Override PartName="/ppt/media/image17.png" ContentType="image/png"/>
  <Override PartName="/ppt/media/image2.png" ContentType="image/png"/>
  <Override PartName="/ppt/media/image34.png" ContentType="image/png"/>
  <Override PartName="/ppt/media/image39.png" ContentType="image/png"/>
  <Override PartName="/ppt/media/image7.png" ContentType="image/png"/>
  <Override PartName="/ppt/media/image1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_rels/notesSlide3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2157FB5-227A-4B9D-B581-39D511EAC6A0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PlaceHolder 1"/>
          <p:cNvSpPr>
            <a:spLocks noGrp="1"/>
          </p:cNvSpPr>
          <p:nvPr>
            <p:ph type="sldNum" idx="4"/>
          </p:nvPr>
        </p:nvSpPr>
        <p:spPr>
          <a:xfrm>
            <a:off x="4022640" y="9723600"/>
            <a:ext cx="3075840" cy="51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21BA7D9E-60FE-4898-84BC-24973133FD9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1358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400" cy="389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PlaceHolder 1"/>
          <p:cNvSpPr>
            <a:spLocks noGrp="1"/>
          </p:cNvSpPr>
          <p:nvPr>
            <p:ph type="sldNum" idx="5"/>
          </p:nvPr>
        </p:nvSpPr>
        <p:spPr>
          <a:xfrm>
            <a:off x="4022640" y="9723600"/>
            <a:ext cx="3075840" cy="51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E96ED64B-5A6C-4898-8E3F-19B7D77EBBD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1361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400" cy="389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PlaceHolder 1"/>
          <p:cNvSpPr>
            <a:spLocks noGrp="1"/>
          </p:cNvSpPr>
          <p:nvPr>
            <p:ph type="sldNum" idx="9"/>
          </p:nvPr>
        </p:nvSpPr>
        <p:spPr>
          <a:xfrm>
            <a:off x="4022640" y="9723600"/>
            <a:ext cx="3075840" cy="51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048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0480">
              <a:lnSpc>
                <a:spcPct val="100000"/>
              </a:lnSpc>
              <a:buNone/>
              <a:tabLst>
                <a:tab algn="l" pos="0"/>
              </a:tabLst>
            </a:pPr>
            <a:fld id="{69A6C012-89C6-4903-B1F0-A846F844F38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2" name="PlaceHolder 2"/>
          <p:cNvSpPr>
            <a:spLocks noGrp="1"/>
          </p:cNvSpPr>
          <p:nvPr>
            <p:ph type="sldImg"/>
          </p:nvPr>
        </p:nvSpPr>
        <p:spPr>
          <a:xfrm>
            <a:off x="223920" y="317520"/>
            <a:ext cx="6571440" cy="4928400"/>
          </a:xfrm>
          <a:prstGeom prst="rect">
            <a:avLst/>
          </a:prstGeom>
          <a:ln w="0">
            <a:noFill/>
          </a:ln>
        </p:spPr>
      </p:sp>
      <p:sp>
        <p:nvSpPr>
          <p:cNvPr id="1373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400" cy="389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PlaceHolder 1"/>
          <p:cNvSpPr>
            <a:spLocks noGrp="1"/>
          </p:cNvSpPr>
          <p:nvPr>
            <p:ph type="sldNum" idx="6"/>
          </p:nvPr>
        </p:nvSpPr>
        <p:spPr>
          <a:xfrm>
            <a:off x="4022640" y="9723600"/>
            <a:ext cx="3075840" cy="51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A20E26D6-9554-4F09-8FA8-332FF007734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1364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400" cy="389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laceHolder 1"/>
          <p:cNvSpPr>
            <a:spLocks noGrp="1"/>
          </p:cNvSpPr>
          <p:nvPr>
            <p:ph type="sldNum" idx="7"/>
          </p:nvPr>
        </p:nvSpPr>
        <p:spPr>
          <a:xfrm>
            <a:off x="4022640" y="9723600"/>
            <a:ext cx="3075840" cy="51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DED91DD9-6DD0-4120-94B5-083CD591957A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1367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400" cy="389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sldNum" idx="8"/>
          </p:nvPr>
        </p:nvSpPr>
        <p:spPr>
          <a:xfrm>
            <a:off x="4022640" y="9723600"/>
            <a:ext cx="3075840" cy="51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tabLst>
                <a:tab algn="l" pos="0"/>
              </a:tabLst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  <a:tabLst>
                <a:tab algn="l" pos="0"/>
              </a:tabLst>
            </a:pPr>
            <a:fld id="{2F9E4AB5-9986-4AF4-81C9-0239AC3F3AB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240" cy="4930200"/>
          </a:xfrm>
          <a:prstGeom prst="rect">
            <a:avLst/>
          </a:prstGeom>
          <a:ln w="0">
            <a:noFill/>
          </a:ln>
        </p:spPr>
      </p:sp>
      <p:sp>
        <p:nvSpPr>
          <p:cNvPr id="1370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3400" cy="389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156024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156024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156024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76104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10000"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07560" y="1981080"/>
            <a:ext cx="76104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91" lnSpcReduction="10000"/>
          </a:bodyPr>
          <a:p>
            <a:pPr indent="0">
              <a:spcBef>
                <a:spcPts val="1417"/>
              </a:spcBef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8A5DD285-7E08-4E23-B39F-6D6A8AE81774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2AE27CF4-289C-440D-8729-E8BC497F40C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494607F-099C-4143-849B-00DEF4E2DD3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F659043-18F2-4180-A727-D28ABE2973A6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6D9B8CA-350E-48D7-9344-628760BF9449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80581A03-45DC-485C-9336-F364BE1659A7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6A8B329-E935-4FCE-B10E-974800CC446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19824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F5764F02-8F82-4B86-A8F0-E74A11F47A8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19824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D837128-DC91-41C3-A725-AB2232C58DB2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B62CC5C-90BD-4841-9DEE-86D3F496F331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156024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47080" y="1981080"/>
            <a:ext cx="1560240" cy="4114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8B7F986A-1D37-42E0-92C9-4C04C3F0A61A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4"/>
          <p:cNvSpPr/>
          <p:nvPr/>
        </p:nvSpPr>
        <p:spPr>
          <a:xfrm>
            <a:off x="762120" y="6248520"/>
            <a:ext cx="608760" cy="26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F4806175-E32C-49AA-ABBA-72B6CF8933DB}" type="slidenum">
              <a:rPr b="0" lang="de-DE" sz="1000" spc="-1" strike="noStrike">
                <a:solidFill>
                  <a:schemeClr val="dk1"/>
                </a:solidFill>
                <a:latin typeface="Book Antiqua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000" cy="73440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tub-ensys.github.io/" TargetMode="External"/><Relationship Id="rId2" Type="http://schemas.openxmlformats.org/officeDocument/2006/relationships/hyperlink" Target="https://tub-ensys.github.io/" TargetMode="External"/><Relationship Id="rId3" Type="http://schemas.openxmlformats.org/officeDocument/2006/relationships/hyperlink" Target="https://tub-ensys.github.io/" TargetMode="Externa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0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10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1.wmf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800040" cy="2493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Wirtschaftliche Grundlagen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Sommersemester 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Kostenorientierte Produktionsplanung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Rectangle 7"/>
          <p:cNvSpPr/>
          <p:nvPr/>
        </p:nvSpPr>
        <p:spPr>
          <a:xfrm>
            <a:off x="863640" y="5060880"/>
            <a:ext cx="600372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2"/>
              </a:rPr>
              <a:t>Wandel in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3"/>
              </a:rPr>
              <a:t>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Prinzip der Deckungsbeitragsrechnung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 Box 5"/>
          <p:cNvSpPr/>
          <p:nvPr/>
        </p:nvSpPr>
        <p:spPr>
          <a:xfrm>
            <a:off x="2178000" y="1863720"/>
            <a:ext cx="2878920" cy="589680"/>
          </a:xfrm>
          <a:prstGeom prst="rect">
            <a:avLst/>
          </a:prstGeom>
          <a:solidFill>
            <a:srgbClr val="ffffc5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Vollkostenrechnung</a:t>
            </a:r>
            <a:br>
              <a:rPr sz="18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(Preiskalkulation)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 Box 8"/>
          <p:cNvSpPr/>
          <p:nvPr/>
        </p:nvSpPr>
        <p:spPr>
          <a:xfrm>
            <a:off x="5592600" y="1863720"/>
            <a:ext cx="2878920" cy="589680"/>
          </a:xfrm>
          <a:prstGeom prst="rect">
            <a:avLst/>
          </a:prstGeom>
          <a:solidFill>
            <a:srgbClr val="ffffc5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Teilkostenrechnung</a:t>
            </a:r>
            <a:br>
              <a:rPr sz="18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(Entscheidungsvorbereitung)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 Box 11"/>
          <p:cNvSpPr/>
          <p:nvPr/>
        </p:nvSpPr>
        <p:spPr>
          <a:xfrm>
            <a:off x="2344680" y="4000680"/>
            <a:ext cx="2270880" cy="14742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Umsatzerlöse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 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 fixe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201"/>
              </a:spcBef>
            </a:pPr>
            <a:endParaRPr b="0" lang="en-GB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Periodenerfolg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 Box 12"/>
          <p:cNvSpPr/>
          <p:nvPr/>
        </p:nvSpPr>
        <p:spPr>
          <a:xfrm>
            <a:off x="5759280" y="4000680"/>
            <a:ext cx="2270880" cy="14742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Umsatzerlöse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- 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720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Bruttoerfolg (Deckungsbeitrag I)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 Box 13"/>
          <p:cNvSpPr/>
          <p:nvPr/>
        </p:nvSpPr>
        <p:spPr>
          <a:xfrm>
            <a:off x="2178000" y="2521080"/>
            <a:ext cx="2878920" cy="13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561"/>
              </a:spcBef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periodengerechte Erfassung aller (kalkulatorischen) Kostenarten und deren Zuweisung auf Kostenträger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 Box 14"/>
          <p:cNvSpPr/>
          <p:nvPr/>
        </p:nvSpPr>
        <p:spPr>
          <a:xfrm>
            <a:off x="5592600" y="2521080"/>
            <a:ext cx="2878920" cy="13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561"/>
              </a:spcBef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Unterteilung nach fixen und vari-ablen Kosten und Vergleich der variablen Kosten mit den vom Markt vorgegebenen Verkaufs-preisen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15"/>
          <p:cNvSpPr/>
          <p:nvPr/>
        </p:nvSpPr>
        <p:spPr>
          <a:xfrm>
            <a:off x="2427120" y="4954320"/>
            <a:ext cx="2014560" cy="1800"/>
          </a:xfrm>
          <a:prstGeom prst="line">
            <a:avLst/>
          </a:prstGeom>
          <a:ln w="2540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" name="Line 16"/>
          <p:cNvSpPr/>
          <p:nvPr/>
        </p:nvSpPr>
        <p:spPr>
          <a:xfrm>
            <a:off x="5827680" y="4789440"/>
            <a:ext cx="2014560" cy="1440"/>
          </a:xfrm>
          <a:prstGeom prst="line">
            <a:avLst/>
          </a:prstGeom>
          <a:ln w="2540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5" name="Text Box 17"/>
          <p:cNvSpPr/>
          <p:nvPr/>
        </p:nvSpPr>
        <p:spPr>
          <a:xfrm>
            <a:off x="2178000" y="5756400"/>
            <a:ext cx="6595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Deckungsbeitrag I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Beitrag zur Deckung der fixen Kosten sowie des Gewinns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 für die Deckungsbeitragsrechnung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7" name="Group 112"/>
          <p:cNvGraphicFramePr/>
          <p:nvPr/>
        </p:nvGraphicFramePr>
        <p:xfrm>
          <a:off x="1908000" y="1641600"/>
          <a:ext cx="6640920" cy="2705760"/>
        </p:xfrm>
        <a:graphic>
          <a:graphicData uri="http://schemas.openxmlformats.org/drawingml/2006/table">
            <a:tbl>
              <a:tblPr/>
              <a:tblGrid>
                <a:gridCol w="2606400"/>
                <a:gridCol w="1500120"/>
                <a:gridCol w="1496880"/>
                <a:gridCol w="1037880"/>
              </a:tblGrid>
              <a:tr h="518040">
                <a:tc>
                  <a:txBody>
                    <a:bodyPr anchor="t">
                      <a:noAutofit/>
                    </a:bodyPr>
                    <a:p>
                      <a:endParaRPr b="0" lang="de-DE" sz="14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Produkt 1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(Kostenträger 1)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Produkt 2 (Kostenträger 2)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Summe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40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Umsatz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./. direkt zurechenbare </a:t>
                      </a:r>
                      <a:br>
                        <a:rPr sz="1400"/>
                      </a:b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variable Kosten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50‘000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-34‘000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92‘000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-54‘000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1091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Deckungsbeitrag I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./. Produktions-Fixkosten</a:t>
                      </a:r>
                      <a:br>
                        <a:rPr sz="1400"/>
                      </a:br>
                      <a:r>
                        <a:rPr b="0" lang="de-DE" sz="12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(produkt-bezogene Werbungs-,</a:t>
                      </a:r>
                      <a:br>
                        <a:rPr sz="1200"/>
                      </a:br>
                      <a:r>
                        <a:rPr b="0" lang="de-DE" sz="12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Entwicklungs- und andere direkt</a:t>
                      </a:r>
                      <a:br>
                        <a:rPr sz="1200"/>
                      </a:br>
                      <a:r>
                        <a:rPr b="0" lang="de-DE" sz="12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     zurechenbare fixe Kosten)</a:t>
                      </a:r>
                      <a:endParaRPr b="0" lang="en-GB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16‘000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 </a:t>
                      </a: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38‘000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-32‘000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456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Deckungsbeitrag II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-4‘000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10‘000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spcBef>
                          <a:spcPts val="281"/>
                        </a:spcBef>
                        <a:tabLst>
                          <a:tab algn="l" pos="0"/>
                        </a:tabLst>
                      </a:pPr>
                      <a:r>
                        <a:rPr b="0" lang="de-DE" sz="14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6‘000</a:t>
                      </a:r>
                      <a:endParaRPr b="0" lang="en-GB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" name="Text Box 113"/>
          <p:cNvSpPr/>
          <p:nvPr/>
        </p:nvSpPr>
        <p:spPr>
          <a:xfrm>
            <a:off x="1132920" y="4605480"/>
            <a:ext cx="752760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Wenn die Firma mehrere Produkte hat, bildet man den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Deckungsbeitrag II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chemeClr val="dk1"/>
                </a:solidFill>
                <a:latin typeface="Arial"/>
              </a:rPr>
              <a:t>Deckungsbeitrag II = Deckungsbeitrag I – Produkt-spezifische Fixkosten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Produkt-spezifische Fixkosten oder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Produktionsfixkosten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 Fixkosten, die durch das Produkt verursacht werden. Der Deckungsbeitrag II trägt zur Deckung der übrigen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Unternehmensfixkosten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bei, die nicht zu bestimmten Produkten zuordnen lassen (z.B. Image-Werbung, Büro-Mieten, Personalverwaltung, usw.).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Ziele der Deckungsbeitragsrechnung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 Box 113"/>
          <p:cNvSpPr/>
          <p:nvPr/>
        </p:nvSpPr>
        <p:spPr>
          <a:xfrm>
            <a:off x="1496520" y="2239920"/>
            <a:ext cx="6652800" cy="25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Kurzfristige Entscheidungsfindung für Produktion, Beschaffung und Vertrieb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Bestimmung von Preisuntergrenzen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Vergleichbarkeit von Produktgruppen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Programmoptimierung (gewinnmaximaler Produktionsplan)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Kostentransparenz in hierarchischen Mehrebenen-Systemen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Deckungsbeitrag – Zsfg. 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 Box 113"/>
          <p:cNvSpPr/>
          <p:nvPr/>
        </p:nvSpPr>
        <p:spPr>
          <a:xfrm>
            <a:off x="782640" y="1950840"/>
            <a:ext cx="7892280" cy="47894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 195"/>
          <p:cNvSpPr/>
          <p:nvPr/>
        </p:nvSpPr>
        <p:spPr>
          <a:xfrm>
            <a:off x="1436400" y="4609800"/>
            <a:ext cx="6921720" cy="360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Gesamtkostenfunktion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Line 9"/>
          <p:cNvSpPr/>
          <p:nvPr/>
        </p:nvSpPr>
        <p:spPr>
          <a:xfrm>
            <a:off x="1385640" y="58356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6" name="Line 10"/>
          <p:cNvSpPr/>
          <p:nvPr/>
        </p:nvSpPr>
        <p:spPr>
          <a:xfrm>
            <a:off x="1385640" y="50022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7" name="Line 11"/>
          <p:cNvSpPr/>
          <p:nvPr/>
        </p:nvSpPr>
        <p:spPr>
          <a:xfrm>
            <a:off x="1385640" y="417024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8" name="Line 12"/>
          <p:cNvSpPr/>
          <p:nvPr/>
        </p:nvSpPr>
        <p:spPr>
          <a:xfrm>
            <a:off x="1385640" y="33289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9" name="Line 13"/>
          <p:cNvSpPr/>
          <p:nvPr/>
        </p:nvSpPr>
        <p:spPr>
          <a:xfrm>
            <a:off x="1385640" y="24955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" name="Line 15"/>
          <p:cNvSpPr/>
          <p:nvPr/>
        </p:nvSpPr>
        <p:spPr>
          <a:xfrm flipV="1">
            <a:off x="143640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1" name="Line 16"/>
          <p:cNvSpPr/>
          <p:nvPr/>
        </p:nvSpPr>
        <p:spPr>
          <a:xfrm flipV="1">
            <a:off x="240156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" name="Line 17"/>
          <p:cNvSpPr/>
          <p:nvPr/>
        </p:nvSpPr>
        <p:spPr>
          <a:xfrm flipV="1">
            <a:off x="336852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" name="Line 18"/>
          <p:cNvSpPr/>
          <p:nvPr/>
        </p:nvSpPr>
        <p:spPr>
          <a:xfrm flipV="1">
            <a:off x="43336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4" name="Line 19"/>
          <p:cNvSpPr/>
          <p:nvPr/>
        </p:nvSpPr>
        <p:spPr>
          <a:xfrm flipV="1">
            <a:off x="529092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5" name="Line 20"/>
          <p:cNvSpPr/>
          <p:nvPr/>
        </p:nvSpPr>
        <p:spPr>
          <a:xfrm flipV="1">
            <a:off x="62578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6" name="Line 21"/>
          <p:cNvSpPr/>
          <p:nvPr/>
        </p:nvSpPr>
        <p:spPr>
          <a:xfrm flipV="1">
            <a:off x="722304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" name="Freeform 23"/>
          <p:cNvSpPr/>
          <p:nvPr/>
        </p:nvSpPr>
        <p:spPr>
          <a:xfrm>
            <a:off x="1436760" y="4386240"/>
            <a:ext cx="240480" cy="199440"/>
          </a:xfrm>
          <a:custGeom>
            <a:avLst/>
            <a:gdLst>
              <a:gd name="textAreaLeft" fmla="*/ 0 w 240480"/>
              <a:gd name="textAreaRight" fmla="*/ 241200 w 240480"/>
              <a:gd name="textAreaTop" fmla="*/ 0 h 199440"/>
              <a:gd name="textAreaBottom" fmla="*/ 200160 h 199440"/>
            </a:gdLst>
            <a:ahLst/>
            <a:rect l="textAreaLeft" t="textAreaTop" r="textAreaRight" b="textAreaBottom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8" name="Freeform 24"/>
          <p:cNvSpPr/>
          <p:nvPr/>
        </p:nvSpPr>
        <p:spPr>
          <a:xfrm>
            <a:off x="1677960" y="4227480"/>
            <a:ext cx="240480" cy="158040"/>
          </a:xfrm>
          <a:custGeom>
            <a:avLst/>
            <a:gdLst>
              <a:gd name="textAreaLeft" fmla="*/ 0 w 240480"/>
              <a:gd name="textAreaRight" fmla="*/ 241200 w 240480"/>
              <a:gd name="textAreaTop" fmla="*/ 0 h 158040"/>
              <a:gd name="textAreaBottom" fmla="*/ 158760 h 158040"/>
            </a:gdLst>
            <a:ahLst/>
            <a:rect l="textAreaLeft" t="textAreaTop" r="textAreaRight" b="textAreaBottom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" name="Freeform 25"/>
          <p:cNvSpPr/>
          <p:nvPr/>
        </p:nvSpPr>
        <p:spPr>
          <a:xfrm>
            <a:off x="1919160" y="4086360"/>
            <a:ext cx="240480" cy="140400"/>
          </a:xfrm>
          <a:custGeom>
            <a:avLst/>
            <a:gdLst>
              <a:gd name="textAreaLeft" fmla="*/ 0 w 240480"/>
              <a:gd name="textAreaRight" fmla="*/ 241200 w 240480"/>
              <a:gd name="textAreaTop" fmla="*/ 0 h 140400"/>
              <a:gd name="textAreaBottom" fmla="*/ 141120 h 140400"/>
            </a:gdLst>
            <a:ahLst/>
            <a:rect l="textAreaLeft" t="textAreaTop" r="textAreaRight" b="textAreaBottom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0" name="Freeform 26"/>
          <p:cNvSpPr/>
          <p:nvPr/>
        </p:nvSpPr>
        <p:spPr>
          <a:xfrm>
            <a:off x="2160720" y="3970440"/>
            <a:ext cx="240480" cy="115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15200"/>
              <a:gd name="textAreaBottom" fmla="*/ 115920 h 11520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1" name="Freeform 27"/>
          <p:cNvSpPr/>
          <p:nvPr/>
        </p:nvSpPr>
        <p:spPr>
          <a:xfrm>
            <a:off x="2401920" y="3878280"/>
            <a:ext cx="240480" cy="91440"/>
          </a:xfrm>
          <a:custGeom>
            <a:avLst/>
            <a:gdLst>
              <a:gd name="textAreaLeft" fmla="*/ 0 w 240480"/>
              <a:gd name="textAreaRight" fmla="*/ 241200 w 240480"/>
              <a:gd name="textAreaTop" fmla="*/ 0 h 91440"/>
              <a:gd name="textAreaBottom" fmla="*/ 92160 h 9144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" name="Line 28"/>
          <p:cNvSpPr/>
          <p:nvPr/>
        </p:nvSpPr>
        <p:spPr>
          <a:xfrm flipV="1">
            <a:off x="2643120" y="3803400"/>
            <a:ext cx="24264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" name="Freeform 29"/>
          <p:cNvSpPr/>
          <p:nvPr/>
        </p:nvSpPr>
        <p:spPr>
          <a:xfrm>
            <a:off x="2886120" y="3736800"/>
            <a:ext cx="240480" cy="65880"/>
          </a:xfrm>
          <a:custGeom>
            <a:avLst/>
            <a:gdLst>
              <a:gd name="textAreaLeft" fmla="*/ 0 w 240480"/>
              <a:gd name="textAreaRight" fmla="*/ 241200 w 240480"/>
              <a:gd name="textAreaTop" fmla="*/ 0 h 65880"/>
              <a:gd name="textAreaBottom" fmla="*/ 66600 h 65880"/>
            </a:gdLst>
            <a:ahLst/>
            <a:rect l="textAreaLeft" t="textAreaTop" r="textAreaRight" b="textAreaBottom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" name="Freeform 30"/>
          <p:cNvSpPr/>
          <p:nvPr/>
        </p:nvSpPr>
        <p:spPr>
          <a:xfrm>
            <a:off x="3127320" y="3695760"/>
            <a:ext cx="240480" cy="40680"/>
          </a:xfrm>
          <a:custGeom>
            <a:avLst/>
            <a:gdLst>
              <a:gd name="textAreaLeft" fmla="*/ 0 w 240480"/>
              <a:gd name="textAreaRight" fmla="*/ 241200 w 240480"/>
              <a:gd name="textAreaTop" fmla="*/ 0 h 40680"/>
              <a:gd name="textAreaBottom" fmla="*/ 41400 h 40680"/>
            </a:gdLst>
            <a:ahLst/>
            <a:rect l="textAreaLeft" t="textAreaTop" r="textAreaRight" b="textAreaBottom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5" name="Freeform 31"/>
          <p:cNvSpPr/>
          <p:nvPr/>
        </p:nvSpPr>
        <p:spPr>
          <a:xfrm>
            <a:off x="3368520" y="3652920"/>
            <a:ext cx="240480" cy="42120"/>
          </a:xfrm>
          <a:custGeom>
            <a:avLst/>
            <a:gdLst>
              <a:gd name="textAreaLeft" fmla="*/ 0 w 240480"/>
              <a:gd name="textAreaRight" fmla="*/ 241200 w 240480"/>
              <a:gd name="textAreaTop" fmla="*/ 0 h 42120"/>
              <a:gd name="textAreaBottom" fmla="*/ 42840 h 42120"/>
            </a:gdLst>
            <a:ahLst/>
            <a:rect l="textAreaLeft" t="textAreaTop" r="textAreaRight" b="textAreaBottom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" name="Freeform 32"/>
          <p:cNvSpPr/>
          <p:nvPr/>
        </p:nvSpPr>
        <p:spPr>
          <a:xfrm>
            <a:off x="3610080" y="3629160"/>
            <a:ext cx="240480" cy="23040"/>
          </a:xfrm>
          <a:custGeom>
            <a:avLst/>
            <a:gdLst>
              <a:gd name="textAreaLeft" fmla="*/ 0 w 240480"/>
              <a:gd name="textAreaRight" fmla="*/ 241200 w 240480"/>
              <a:gd name="textAreaTop" fmla="*/ 0 h 23040"/>
              <a:gd name="textAreaBottom" fmla="*/ 23760 h 23040"/>
            </a:gdLst>
            <a:ahLst/>
            <a:rect l="textAreaLeft" t="textAreaTop" r="textAreaRight" b="textAreaBottom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" name="Line 33"/>
          <p:cNvSpPr/>
          <p:nvPr/>
        </p:nvSpPr>
        <p:spPr>
          <a:xfrm flipV="1">
            <a:off x="3850920" y="3603600"/>
            <a:ext cx="241560" cy="252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" name="Line 34"/>
          <p:cNvSpPr/>
          <p:nvPr/>
        </p:nvSpPr>
        <p:spPr>
          <a:xfrm flipV="1">
            <a:off x="4092480" y="3578040"/>
            <a:ext cx="2412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" name="Line 35"/>
          <p:cNvSpPr/>
          <p:nvPr/>
        </p:nvSpPr>
        <p:spPr>
          <a:xfrm flipV="1">
            <a:off x="4333680" y="3562200"/>
            <a:ext cx="241200" cy="1584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" name="Line 36"/>
          <p:cNvSpPr/>
          <p:nvPr/>
        </p:nvSpPr>
        <p:spPr>
          <a:xfrm flipV="1">
            <a:off x="4574880" y="3536640"/>
            <a:ext cx="2430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" name="Freeform 37"/>
          <p:cNvSpPr/>
          <p:nvPr/>
        </p:nvSpPr>
        <p:spPr>
          <a:xfrm>
            <a:off x="4818240" y="3511440"/>
            <a:ext cx="240480" cy="24840"/>
          </a:xfrm>
          <a:custGeom>
            <a:avLst/>
            <a:gdLst>
              <a:gd name="textAreaLeft" fmla="*/ 0 w 240480"/>
              <a:gd name="textAreaRight" fmla="*/ 241200 w 240480"/>
              <a:gd name="textAreaTop" fmla="*/ 0 h 24840"/>
              <a:gd name="textAreaBottom" fmla="*/ 25560 h 24840"/>
            </a:gdLst>
            <a:ahLst/>
            <a:rect l="textAreaLeft" t="textAreaTop" r="textAreaRight" b="textAreaBottom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" name="Freeform 38"/>
          <p:cNvSpPr/>
          <p:nvPr/>
        </p:nvSpPr>
        <p:spPr>
          <a:xfrm>
            <a:off x="5059440" y="3470400"/>
            <a:ext cx="231120" cy="40680"/>
          </a:xfrm>
          <a:custGeom>
            <a:avLst/>
            <a:gdLst>
              <a:gd name="textAreaLeft" fmla="*/ 0 w 231120"/>
              <a:gd name="textAreaRight" fmla="*/ 231840 w 231120"/>
              <a:gd name="textAreaTop" fmla="*/ 0 h 40680"/>
              <a:gd name="textAreaBottom" fmla="*/ 41400 h 40680"/>
            </a:gdLst>
            <a:ahLst/>
            <a:rect l="textAreaLeft" t="textAreaTop" r="textAreaRight" b="textAreaBottom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" name="Line 39"/>
          <p:cNvSpPr/>
          <p:nvPr/>
        </p:nvSpPr>
        <p:spPr>
          <a:xfrm flipV="1">
            <a:off x="5290920" y="3420720"/>
            <a:ext cx="243000" cy="493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" name="Line 40"/>
          <p:cNvSpPr/>
          <p:nvPr/>
        </p:nvSpPr>
        <p:spPr>
          <a:xfrm flipV="1">
            <a:off x="5533920" y="3362040"/>
            <a:ext cx="241200" cy="586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" name="Line 41"/>
          <p:cNvSpPr/>
          <p:nvPr/>
        </p:nvSpPr>
        <p:spPr>
          <a:xfrm flipV="1">
            <a:off x="5775120" y="3287520"/>
            <a:ext cx="24120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" name="Freeform 42"/>
          <p:cNvSpPr/>
          <p:nvPr/>
        </p:nvSpPr>
        <p:spPr>
          <a:xfrm>
            <a:off x="6016680" y="3195720"/>
            <a:ext cx="240480" cy="91440"/>
          </a:xfrm>
          <a:custGeom>
            <a:avLst/>
            <a:gdLst>
              <a:gd name="textAreaLeft" fmla="*/ 0 w 240480"/>
              <a:gd name="textAreaRight" fmla="*/ 241200 w 240480"/>
              <a:gd name="textAreaTop" fmla="*/ 0 h 91440"/>
              <a:gd name="textAreaBottom" fmla="*/ 92160 h 9144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" name="Freeform 43"/>
          <p:cNvSpPr/>
          <p:nvPr/>
        </p:nvSpPr>
        <p:spPr>
          <a:xfrm>
            <a:off x="6257880" y="3079800"/>
            <a:ext cx="240480" cy="115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15200"/>
              <a:gd name="textAreaBottom" fmla="*/ 115920 h 11520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" name="Freeform 44"/>
          <p:cNvSpPr/>
          <p:nvPr/>
        </p:nvSpPr>
        <p:spPr>
          <a:xfrm>
            <a:off x="6499080" y="2936880"/>
            <a:ext cx="240480" cy="142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42200"/>
              <a:gd name="textAreaBottom" fmla="*/ 142920 h 142200"/>
            </a:gdLst>
            <a:ahLst/>
            <a:rect l="textAreaLeft" t="textAreaTop" r="textAreaRight" b="textAreaBottom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" name="Freeform 45"/>
          <p:cNvSpPr/>
          <p:nvPr/>
        </p:nvSpPr>
        <p:spPr>
          <a:xfrm>
            <a:off x="6740640" y="2771640"/>
            <a:ext cx="240480" cy="164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64520"/>
              <a:gd name="textAreaBottom" fmla="*/ 165240 h 164520"/>
            </a:gdLst>
            <a:ahLst/>
            <a:rect l="textAreaLeft" t="textAreaTop" r="textAreaRight" b="textAreaBottom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" name="Freeform 46"/>
          <p:cNvSpPr/>
          <p:nvPr/>
        </p:nvSpPr>
        <p:spPr>
          <a:xfrm>
            <a:off x="6981840" y="2579760"/>
            <a:ext cx="240480" cy="191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91520"/>
              <a:gd name="textAreaBottom" fmla="*/ 192240 h 191520"/>
            </a:gdLst>
            <a:ahLst/>
            <a:rect l="textAreaLeft" t="textAreaTop" r="textAreaRight" b="textAreaBottom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" name="Freeform 47"/>
          <p:cNvSpPr/>
          <p:nvPr/>
        </p:nvSpPr>
        <p:spPr>
          <a:xfrm>
            <a:off x="7223040" y="2354400"/>
            <a:ext cx="242280" cy="224640"/>
          </a:xfrm>
          <a:custGeom>
            <a:avLst/>
            <a:gdLst>
              <a:gd name="textAreaLeft" fmla="*/ 0 w 242280"/>
              <a:gd name="textAreaRight" fmla="*/ 243000 w 242280"/>
              <a:gd name="textAreaTop" fmla="*/ 0 h 224640"/>
              <a:gd name="textAreaBottom" fmla="*/ 225360 h 224640"/>
            </a:gdLst>
            <a:ahLst/>
            <a:rect l="textAreaLeft" t="textAreaTop" r="textAreaRight" b="textAreaBottom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" name="Freeform 48"/>
          <p:cNvSpPr/>
          <p:nvPr/>
        </p:nvSpPr>
        <p:spPr>
          <a:xfrm>
            <a:off x="7466040" y="2097000"/>
            <a:ext cx="240480" cy="25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256320"/>
              <a:gd name="textAreaBottom" fmla="*/ 257040 h 256320"/>
            </a:gdLst>
            <a:ahLst/>
            <a:rect l="textAreaLeft" t="textAreaTop" r="textAreaRight" b="textAreaBottom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" name="Freeform 49"/>
          <p:cNvSpPr/>
          <p:nvPr/>
        </p:nvSpPr>
        <p:spPr>
          <a:xfrm>
            <a:off x="7707240" y="1805040"/>
            <a:ext cx="240480" cy="291240"/>
          </a:xfrm>
          <a:custGeom>
            <a:avLst/>
            <a:gdLst>
              <a:gd name="textAreaLeft" fmla="*/ 0 w 240480"/>
              <a:gd name="textAreaRight" fmla="*/ 241200 w 240480"/>
              <a:gd name="textAreaTop" fmla="*/ 0 h 291240"/>
              <a:gd name="textAreaBottom" fmla="*/ 291960 h 291240"/>
            </a:gdLst>
            <a:ahLst/>
            <a:rect l="textAreaLeft" t="textAreaTop" r="textAreaRight" b="textAreaBottom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" name="Rectangle 143"/>
          <p:cNvSpPr/>
          <p:nvPr/>
        </p:nvSpPr>
        <p:spPr>
          <a:xfrm>
            <a:off x="1192320" y="574344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tangle 144"/>
          <p:cNvSpPr/>
          <p:nvPr/>
        </p:nvSpPr>
        <p:spPr>
          <a:xfrm>
            <a:off x="1101600" y="49100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145"/>
          <p:cNvSpPr/>
          <p:nvPr/>
        </p:nvSpPr>
        <p:spPr>
          <a:xfrm>
            <a:off x="1101600" y="40784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146"/>
          <p:cNvSpPr/>
          <p:nvPr/>
        </p:nvSpPr>
        <p:spPr>
          <a:xfrm>
            <a:off x="1101600" y="323676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147"/>
          <p:cNvSpPr/>
          <p:nvPr/>
        </p:nvSpPr>
        <p:spPr>
          <a:xfrm>
            <a:off x="1101600" y="240516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148"/>
          <p:cNvSpPr/>
          <p:nvPr/>
        </p:nvSpPr>
        <p:spPr>
          <a:xfrm>
            <a:off x="139536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ectangle 149"/>
          <p:cNvSpPr/>
          <p:nvPr/>
        </p:nvSpPr>
        <p:spPr>
          <a:xfrm>
            <a:off x="236052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Rectangle 150"/>
          <p:cNvSpPr/>
          <p:nvPr/>
        </p:nvSpPr>
        <p:spPr>
          <a:xfrm>
            <a:off x="33274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ctangle 151"/>
          <p:cNvSpPr/>
          <p:nvPr/>
        </p:nvSpPr>
        <p:spPr>
          <a:xfrm>
            <a:off x="429264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ctangle 152"/>
          <p:cNvSpPr/>
          <p:nvPr/>
        </p:nvSpPr>
        <p:spPr>
          <a:xfrm>
            <a:off x="52498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Rectangle 153"/>
          <p:cNvSpPr/>
          <p:nvPr/>
        </p:nvSpPr>
        <p:spPr>
          <a:xfrm>
            <a:off x="62164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 154"/>
          <p:cNvSpPr/>
          <p:nvPr/>
        </p:nvSpPr>
        <p:spPr>
          <a:xfrm>
            <a:off x="718200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angle 156"/>
          <p:cNvSpPr/>
          <p:nvPr/>
        </p:nvSpPr>
        <p:spPr>
          <a:xfrm>
            <a:off x="762120" y="1380960"/>
            <a:ext cx="360" cy="364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7" name="Rectangle 157"/>
          <p:cNvSpPr/>
          <p:nvPr/>
        </p:nvSpPr>
        <p:spPr>
          <a:xfrm>
            <a:off x="7565760" y="594216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159"/>
          <p:cNvSpPr/>
          <p:nvPr/>
        </p:nvSpPr>
        <p:spPr>
          <a:xfrm>
            <a:off x="3243240" y="3278160"/>
            <a:ext cx="13820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9" name="Rectangle 160"/>
          <p:cNvSpPr/>
          <p:nvPr/>
        </p:nvSpPr>
        <p:spPr>
          <a:xfrm>
            <a:off x="5958720" y="1846080"/>
            <a:ext cx="184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Gesamtkosten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K(Q)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Rectangle 162"/>
          <p:cNvSpPr/>
          <p:nvPr/>
        </p:nvSpPr>
        <p:spPr>
          <a:xfrm>
            <a:off x="5899320" y="4303800"/>
            <a:ext cx="117396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1" name="Rectangle 166"/>
          <p:cNvSpPr/>
          <p:nvPr/>
        </p:nvSpPr>
        <p:spPr>
          <a:xfrm>
            <a:off x="1477800" y="1889280"/>
            <a:ext cx="30553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2" name="Rectangle 167"/>
          <p:cNvSpPr/>
          <p:nvPr/>
        </p:nvSpPr>
        <p:spPr>
          <a:xfrm>
            <a:off x="1539720" y="1847880"/>
            <a:ext cx="38347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 [€]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Line 180"/>
          <p:cNvSpPr/>
          <p:nvPr/>
        </p:nvSpPr>
        <p:spPr>
          <a:xfrm flipV="1">
            <a:off x="1439640" y="1753920"/>
            <a:ext cx="360" cy="407052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4" name="Line 181"/>
          <p:cNvSpPr/>
          <p:nvPr/>
        </p:nvSpPr>
        <p:spPr>
          <a:xfrm>
            <a:off x="1430280" y="5832360"/>
            <a:ext cx="700704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55" name="Group 201"/>
          <p:cNvGrpSpPr/>
          <p:nvPr/>
        </p:nvGrpSpPr>
        <p:grpSpPr>
          <a:xfrm>
            <a:off x="4932360" y="3549600"/>
            <a:ext cx="1825560" cy="2297160"/>
            <a:chOff x="4932360" y="3549600"/>
            <a:chExt cx="1825560" cy="2297160"/>
          </a:xfrm>
        </p:grpSpPr>
        <p:sp>
          <p:nvSpPr>
            <p:cNvPr id="156" name="Rectangle 163"/>
            <p:cNvSpPr/>
            <p:nvPr/>
          </p:nvSpPr>
          <p:spPr>
            <a:xfrm>
              <a:off x="5027400" y="5057640"/>
              <a:ext cx="11757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Fixkosten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fix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" name="Rectangle 198"/>
            <p:cNvSpPr/>
            <p:nvPr/>
          </p:nvSpPr>
          <p:spPr>
            <a:xfrm>
              <a:off x="5009040" y="3895560"/>
              <a:ext cx="174888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variable 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var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" name="Line 199"/>
            <p:cNvSpPr/>
            <p:nvPr/>
          </p:nvSpPr>
          <p:spPr>
            <a:xfrm>
              <a:off x="4932360" y="4622760"/>
              <a:ext cx="360" cy="122400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59" name="Line 200"/>
            <p:cNvSpPr/>
            <p:nvPr/>
          </p:nvSpPr>
          <p:spPr>
            <a:xfrm>
              <a:off x="4941720" y="3549600"/>
              <a:ext cx="360" cy="1069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Variable und fixe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 Box 113"/>
          <p:cNvSpPr/>
          <p:nvPr/>
        </p:nvSpPr>
        <p:spPr>
          <a:xfrm>
            <a:off x="782640" y="2029320"/>
            <a:ext cx="7892280" cy="37850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Grenzkostenfunktion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 Box 113"/>
          <p:cNvSpPr/>
          <p:nvPr/>
        </p:nvSpPr>
        <p:spPr>
          <a:xfrm>
            <a:off x="531000" y="1555200"/>
            <a:ext cx="8143920" cy="9640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Rectangle 1118"/>
          <p:cNvSpPr/>
          <p:nvPr/>
        </p:nvSpPr>
        <p:spPr>
          <a:xfrm>
            <a:off x="2693160" y="3921120"/>
            <a:ext cx="3828240" cy="408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Freeform 809"/>
          <p:cNvSpPr/>
          <p:nvPr/>
        </p:nvSpPr>
        <p:spPr>
          <a:xfrm>
            <a:off x="7529760" y="2465640"/>
            <a:ext cx="240480" cy="52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526320"/>
              <a:gd name="textAreaBottom" fmla="*/ 527040 h 52632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66" name="Group 138"/>
          <p:cNvGrpSpPr/>
          <p:nvPr/>
        </p:nvGrpSpPr>
        <p:grpSpPr>
          <a:xfrm>
            <a:off x="442440" y="2841120"/>
            <a:ext cx="8366040" cy="3821760"/>
            <a:chOff x="442440" y="2841120"/>
            <a:chExt cx="8366040" cy="3821760"/>
          </a:xfrm>
        </p:grpSpPr>
        <p:sp>
          <p:nvSpPr>
            <p:cNvPr id="167" name="Line 771"/>
            <p:cNvSpPr/>
            <p:nvPr/>
          </p:nvSpPr>
          <p:spPr>
            <a:xfrm flipV="1">
              <a:off x="1382040" y="2841120"/>
              <a:ext cx="20880" cy="343296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8" name="Line 772"/>
            <p:cNvSpPr/>
            <p:nvPr/>
          </p:nvSpPr>
          <p:spPr>
            <a:xfrm>
              <a:off x="1325520" y="6274080"/>
              <a:ext cx="60480" cy="144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69" name="Line 773"/>
            <p:cNvSpPr/>
            <p:nvPr/>
          </p:nvSpPr>
          <p:spPr>
            <a:xfrm>
              <a:off x="1325520" y="4836240"/>
              <a:ext cx="60480" cy="1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0" bIns="-432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0" name="Line 774"/>
            <p:cNvSpPr/>
            <p:nvPr/>
          </p:nvSpPr>
          <p:spPr>
            <a:xfrm>
              <a:off x="1325520" y="3400200"/>
              <a:ext cx="60480" cy="144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1" name="Line 775"/>
            <p:cNvSpPr/>
            <p:nvPr/>
          </p:nvSpPr>
          <p:spPr>
            <a:xfrm>
              <a:off x="1411200" y="6274080"/>
              <a:ext cx="7363080" cy="1440"/>
            </a:xfrm>
            <a:prstGeom prst="line">
              <a:avLst/>
            </a:prstGeom>
            <a:ln w="25400">
              <a:solidFill>
                <a:srgbClr val="000000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2" name="Line 776"/>
            <p:cNvSpPr/>
            <p:nvPr/>
          </p:nvSpPr>
          <p:spPr>
            <a:xfrm flipV="1">
              <a:off x="138600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3" name="Line 777"/>
            <p:cNvSpPr/>
            <p:nvPr/>
          </p:nvSpPr>
          <p:spPr>
            <a:xfrm flipV="1">
              <a:off x="237024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4" name="Line 778"/>
            <p:cNvSpPr/>
            <p:nvPr/>
          </p:nvSpPr>
          <p:spPr>
            <a:xfrm flipV="1">
              <a:off x="335592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5" name="Line 779"/>
            <p:cNvSpPr/>
            <p:nvPr/>
          </p:nvSpPr>
          <p:spPr>
            <a:xfrm flipV="1">
              <a:off x="434016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6" name="Line 780"/>
            <p:cNvSpPr/>
            <p:nvPr/>
          </p:nvSpPr>
          <p:spPr>
            <a:xfrm flipV="1">
              <a:off x="532620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7" name="Line 781"/>
            <p:cNvSpPr/>
            <p:nvPr/>
          </p:nvSpPr>
          <p:spPr>
            <a:xfrm flipV="1">
              <a:off x="631188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8" name="Line 782"/>
            <p:cNvSpPr/>
            <p:nvPr/>
          </p:nvSpPr>
          <p:spPr>
            <a:xfrm flipV="1">
              <a:off x="7296120" y="6274080"/>
              <a:ext cx="180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79" name="Line 783"/>
            <p:cNvSpPr/>
            <p:nvPr/>
          </p:nvSpPr>
          <p:spPr>
            <a:xfrm flipV="1">
              <a:off x="8282160" y="6274080"/>
              <a:ext cx="1440" cy="55800"/>
            </a:xfrm>
            <a:prstGeom prst="line">
              <a:avLst/>
            </a:prstGeom>
            <a:ln w="17463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0" name="Rectangle 1106"/>
            <p:cNvSpPr/>
            <p:nvPr/>
          </p:nvSpPr>
          <p:spPr>
            <a:xfrm>
              <a:off x="1135440" y="618624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1" name="Rectangle 1107"/>
            <p:cNvSpPr/>
            <p:nvPr/>
          </p:nvSpPr>
          <p:spPr>
            <a:xfrm>
              <a:off x="1135440" y="474984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Rectangle 1108"/>
            <p:cNvSpPr/>
            <p:nvPr/>
          </p:nvSpPr>
          <p:spPr>
            <a:xfrm>
              <a:off x="1032120" y="3312360"/>
              <a:ext cx="22464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Rectangle 1109"/>
            <p:cNvSpPr/>
            <p:nvPr/>
          </p:nvSpPr>
          <p:spPr>
            <a:xfrm>
              <a:off x="133380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Rectangle 1110"/>
            <p:cNvSpPr/>
            <p:nvPr/>
          </p:nvSpPr>
          <p:spPr>
            <a:xfrm>
              <a:off x="231948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Rectangle 1111"/>
            <p:cNvSpPr/>
            <p:nvPr/>
          </p:nvSpPr>
          <p:spPr>
            <a:xfrm>
              <a:off x="330372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2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Rectangle 1112"/>
            <p:cNvSpPr/>
            <p:nvPr/>
          </p:nvSpPr>
          <p:spPr>
            <a:xfrm>
              <a:off x="428976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3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Rectangle 1113"/>
            <p:cNvSpPr/>
            <p:nvPr/>
          </p:nvSpPr>
          <p:spPr>
            <a:xfrm>
              <a:off x="527400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4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Rectangle 1114"/>
            <p:cNvSpPr/>
            <p:nvPr/>
          </p:nvSpPr>
          <p:spPr>
            <a:xfrm>
              <a:off x="625968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5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9" name="Rectangle 1115"/>
            <p:cNvSpPr/>
            <p:nvPr/>
          </p:nvSpPr>
          <p:spPr>
            <a:xfrm>
              <a:off x="724392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6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0" name="Rectangle 1116"/>
            <p:cNvSpPr/>
            <p:nvPr/>
          </p:nvSpPr>
          <p:spPr>
            <a:xfrm>
              <a:off x="8229960" y="6419520"/>
              <a:ext cx="11196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7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1" name="Rectangle 1117"/>
            <p:cNvSpPr/>
            <p:nvPr/>
          </p:nvSpPr>
          <p:spPr>
            <a:xfrm>
              <a:off x="6415200" y="2841480"/>
              <a:ext cx="1113840" cy="42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2" name="Rectangle 1123"/>
            <p:cNvSpPr/>
            <p:nvPr/>
          </p:nvSpPr>
          <p:spPr>
            <a:xfrm>
              <a:off x="3840480" y="2841480"/>
              <a:ext cx="1269360" cy="42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3" name="Rectangle 1129"/>
            <p:cNvSpPr/>
            <p:nvPr/>
          </p:nvSpPr>
          <p:spPr>
            <a:xfrm>
              <a:off x="7417080" y="5045040"/>
              <a:ext cx="1269360" cy="630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4" name="Rectangle 1137"/>
            <p:cNvSpPr/>
            <p:nvPr/>
          </p:nvSpPr>
          <p:spPr>
            <a:xfrm>
              <a:off x="633600" y="3878640"/>
              <a:ext cx="716760" cy="24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5" name="Freeform 795"/>
            <p:cNvSpPr/>
            <p:nvPr/>
          </p:nvSpPr>
          <p:spPr>
            <a:xfrm>
              <a:off x="4098960" y="5970600"/>
              <a:ext cx="240480" cy="1548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15480"/>
                <a:gd name="textAreaBottom" fmla="*/ 16200 h 15480"/>
              </a:gdLst>
              <a:ahLst/>
              <a:rect l="textAreaLeft" t="textAreaTop" r="textAreaRight" b="textAreaBottom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6" name="Freeform 784"/>
            <p:cNvSpPr/>
            <p:nvPr/>
          </p:nvSpPr>
          <p:spPr>
            <a:xfrm>
              <a:off x="1386000" y="3400200"/>
              <a:ext cx="250200" cy="41436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414360"/>
                <a:gd name="textAreaBottom" fmla="*/ 415080 h 414360"/>
              </a:gdLst>
              <a:ahLst/>
              <a:rect l="textAreaLeft" t="textAreaTop" r="textAreaRight" b="textAreaBottom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7" name="Freeform 785"/>
            <p:cNvSpPr/>
            <p:nvPr/>
          </p:nvSpPr>
          <p:spPr>
            <a:xfrm>
              <a:off x="1636920" y="3815640"/>
              <a:ext cx="240480" cy="37476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374760"/>
                <a:gd name="textAreaBottom" fmla="*/ 375480 h 374760"/>
              </a:gdLst>
              <a:ahLst/>
              <a:rect l="textAreaLeft" t="textAreaTop" r="textAreaRight" b="textAreaBottom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8" name="Freeform 786"/>
            <p:cNvSpPr/>
            <p:nvPr/>
          </p:nvSpPr>
          <p:spPr>
            <a:xfrm>
              <a:off x="1878120" y="4191120"/>
              <a:ext cx="250200" cy="34272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342720"/>
                <a:gd name="textAreaBottom" fmla="*/ 343440 h 342720"/>
              </a:gdLst>
              <a:ahLst/>
              <a:rect l="textAreaLeft" t="textAreaTop" r="textAreaRight" b="textAreaBottom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9" name="Freeform 787"/>
            <p:cNvSpPr/>
            <p:nvPr/>
          </p:nvSpPr>
          <p:spPr>
            <a:xfrm>
              <a:off x="2129040" y="4534200"/>
              <a:ext cx="240480" cy="30132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301320"/>
                <a:gd name="textAreaBottom" fmla="*/ 302040 h 301320"/>
              </a:gdLst>
              <a:ahLst/>
              <a:rect l="textAreaLeft" t="textAreaTop" r="textAreaRight" b="textAreaBottom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0" name="Freeform 788"/>
            <p:cNvSpPr/>
            <p:nvPr/>
          </p:nvSpPr>
          <p:spPr>
            <a:xfrm>
              <a:off x="2370240" y="4836600"/>
              <a:ext cx="250200" cy="27216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272160"/>
                <a:gd name="textAreaBottom" fmla="*/ 272880 h 272160"/>
              </a:gdLst>
              <a:ahLst/>
              <a:rect l="textAreaLeft" t="textAreaTop" r="textAreaRight" b="textAreaBottom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1" name="Freeform 789"/>
            <p:cNvSpPr/>
            <p:nvPr/>
          </p:nvSpPr>
          <p:spPr>
            <a:xfrm>
              <a:off x="2621160" y="5109480"/>
              <a:ext cx="242280" cy="22968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229680"/>
                <a:gd name="textAreaBottom" fmla="*/ 230400 h 229680"/>
              </a:gdLst>
              <a:ahLst/>
              <a:rect l="textAreaLeft" t="textAreaTop" r="textAreaRight" b="textAreaBottom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2" name="Freeform 790"/>
            <p:cNvSpPr/>
            <p:nvPr/>
          </p:nvSpPr>
          <p:spPr>
            <a:xfrm>
              <a:off x="2864160" y="5339880"/>
              <a:ext cx="248400" cy="198720"/>
            </a:xfrm>
            <a:custGeom>
              <a:avLst/>
              <a:gdLst>
                <a:gd name="textAreaLeft" fmla="*/ 0 w 248400"/>
                <a:gd name="textAreaRight" fmla="*/ 249120 w 248400"/>
                <a:gd name="textAreaTop" fmla="*/ 0 h 198720"/>
                <a:gd name="textAreaBottom" fmla="*/ 199440 h 198720"/>
              </a:gdLst>
              <a:ahLst/>
              <a:rect l="textAreaLeft" t="textAreaTop" r="textAreaRight" b="textAreaBottom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3" name="Freeform 791"/>
            <p:cNvSpPr/>
            <p:nvPr/>
          </p:nvSpPr>
          <p:spPr>
            <a:xfrm>
              <a:off x="3113280" y="5539320"/>
              <a:ext cx="242280" cy="15912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159120"/>
                <a:gd name="textAreaBottom" fmla="*/ 159840 h 159120"/>
              </a:gdLst>
              <a:ahLst/>
              <a:rect l="textAreaLeft" t="textAreaTop" r="textAreaRight" b="textAreaBottom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4" name="Freeform 792"/>
            <p:cNvSpPr/>
            <p:nvPr/>
          </p:nvSpPr>
          <p:spPr>
            <a:xfrm>
              <a:off x="3356280" y="5699160"/>
              <a:ext cx="250200" cy="1270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127080"/>
                <a:gd name="textAreaBottom" fmla="*/ 127800 h 127080"/>
              </a:gdLst>
              <a:ahLst/>
              <a:rect l="textAreaLeft" t="textAreaTop" r="textAreaRight" b="textAreaBottom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5" name="Freeform 793"/>
            <p:cNvSpPr/>
            <p:nvPr/>
          </p:nvSpPr>
          <p:spPr>
            <a:xfrm>
              <a:off x="3606840" y="5826960"/>
              <a:ext cx="240480" cy="8748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87480"/>
                <a:gd name="textAreaBottom" fmla="*/ 88200 h 87480"/>
              </a:gdLst>
              <a:ahLst/>
              <a:rect l="textAreaLeft" t="textAreaTop" r="textAreaRight" b="textAreaBottom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6" name="Freeform 794"/>
            <p:cNvSpPr/>
            <p:nvPr/>
          </p:nvSpPr>
          <p:spPr>
            <a:xfrm>
              <a:off x="3848400" y="5914800"/>
              <a:ext cx="250200" cy="550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55080"/>
                <a:gd name="textAreaBottom" fmla="*/ 55800 h 55080"/>
              </a:gdLst>
              <a:ahLst/>
              <a:rect l="textAreaLeft" t="textAreaTop" r="textAreaRight" b="textAreaBottom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7" name="Freeform 796"/>
            <p:cNvSpPr/>
            <p:nvPr/>
          </p:nvSpPr>
          <p:spPr>
            <a:xfrm>
              <a:off x="4340520" y="5970600"/>
              <a:ext cx="250200" cy="154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15480"/>
                <a:gd name="textAreaBottom" fmla="*/ 16200 h 15480"/>
              </a:gdLst>
              <a:ahLst/>
              <a:rect l="textAreaLeft" t="textAreaTop" r="textAreaRight" b="textAreaBottom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0" bIns="-28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8" name="Freeform 797"/>
            <p:cNvSpPr/>
            <p:nvPr/>
          </p:nvSpPr>
          <p:spPr>
            <a:xfrm>
              <a:off x="4591080" y="5914800"/>
              <a:ext cx="242280" cy="5508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55080"/>
                <a:gd name="textAreaBottom" fmla="*/ 55800 h 55080"/>
              </a:gdLst>
              <a:ahLst/>
              <a:rect l="textAreaLeft" t="textAreaTop" r="textAreaRight" b="textAreaBottom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09" name="Freeform 798"/>
            <p:cNvSpPr/>
            <p:nvPr/>
          </p:nvSpPr>
          <p:spPr>
            <a:xfrm>
              <a:off x="4834080" y="5826960"/>
              <a:ext cx="250200" cy="874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87480"/>
                <a:gd name="textAreaBottom" fmla="*/ 88200 h 87480"/>
              </a:gdLst>
              <a:ahLst/>
              <a:rect l="textAreaLeft" t="textAreaTop" r="textAreaRight" b="textAreaBottom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0" name="Freeform 799"/>
            <p:cNvSpPr/>
            <p:nvPr/>
          </p:nvSpPr>
          <p:spPr>
            <a:xfrm>
              <a:off x="5085000" y="5699160"/>
              <a:ext cx="240480" cy="12708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127080"/>
                <a:gd name="textAreaBottom" fmla="*/ 127800 h 127080"/>
              </a:gdLst>
              <a:ahLst/>
              <a:rect l="textAreaLeft" t="textAreaTop" r="textAreaRight" b="textAreaBottom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1" name="Freeform 800"/>
            <p:cNvSpPr/>
            <p:nvPr/>
          </p:nvSpPr>
          <p:spPr>
            <a:xfrm>
              <a:off x="5326200" y="5539320"/>
              <a:ext cx="250200" cy="15912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159120"/>
                <a:gd name="textAreaBottom" fmla="*/ 159840 h 159120"/>
              </a:gdLst>
              <a:ahLst/>
              <a:rect l="textAreaLeft" t="textAreaTop" r="textAreaRight" b="textAreaBottom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2" name="Freeform 801"/>
            <p:cNvSpPr/>
            <p:nvPr/>
          </p:nvSpPr>
          <p:spPr>
            <a:xfrm>
              <a:off x="5577120" y="5339880"/>
              <a:ext cx="240480" cy="19872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198720"/>
                <a:gd name="textAreaBottom" fmla="*/ 199440 h 198720"/>
              </a:gdLst>
              <a:ahLst/>
              <a:rect l="textAreaLeft" t="textAreaTop" r="textAreaRight" b="textAreaBottom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3" name="Freeform 802"/>
            <p:cNvSpPr/>
            <p:nvPr/>
          </p:nvSpPr>
          <p:spPr>
            <a:xfrm>
              <a:off x="5818320" y="5109480"/>
              <a:ext cx="250200" cy="2296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229680"/>
                <a:gd name="textAreaBottom" fmla="*/ 230400 h 229680"/>
              </a:gdLst>
              <a:ahLst/>
              <a:rect l="textAreaLeft" t="textAreaTop" r="textAreaRight" b="textAreaBottom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4" name="Freeform 803"/>
            <p:cNvSpPr/>
            <p:nvPr/>
          </p:nvSpPr>
          <p:spPr>
            <a:xfrm>
              <a:off x="6069240" y="4836600"/>
              <a:ext cx="242280" cy="27216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272160"/>
                <a:gd name="textAreaBottom" fmla="*/ 272880 h 272160"/>
              </a:gdLst>
              <a:ahLst/>
              <a:rect l="textAreaLeft" t="textAreaTop" r="textAreaRight" b="textAreaBottom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5" name="Freeform 804"/>
            <p:cNvSpPr/>
            <p:nvPr/>
          </p:nvSpPr>
          <p:spPr>
            <a:xfrm>
              <a:off x="6312240" y="4534200"/>
              <a:ext cx="248400" cy="301320"/>
            </a:xfrm>
            <a:custGeom>
              <a:avLst/>
              <a:gdLst>
                <a:gd name="textAreaLeft" fmla="*/ 0 w 248400"/>
                <a:gd name="textAreaRight" fmla="*/ 249120 w 248400"/>
                <a:gd name="textAreaTop" fmla="*/ 0 h 301320"/>
                <a:gd name="textAreaBottom" fmla="*/ 302040 h 301320"/>
              </a:gdLst>
              <a:ahLst/>
              <a:rect l="textAreaLeft" t="textAreaTop" r="textAreaRight" b="textAreaBottom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6" name="Freeform 805"/>
            <p:cNvSpPr/>
            <p:nvPr/>
          </p:nvSpPr>
          <p:spPr>
            <a:xfrm>
              <a:off x="6561360" y="4191120"/>
              <a:ext cx="242280" cy="34272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342720"/>
                <a:gd name="textAreaBottom" fmla="*/ 343440 h 342720"/>
              </a:gdLst>
              <a:ahLst/>
              <a:rect l="textAreaLeft" t="textAreaTop" r="textAreaRight" b="textAreaBottom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7" name="Freeform 806"/>
            <p:cNvSpPr/>
            <p:nvPr/>
          </p:nvSpPr>
          <p:spPr>
            <a:xfrm>
              <a:off x="6804360" y="3815640"/>
              <a:ext cx="250200" cy="37476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374760"/>
                <a:gd name="textAreaBottom" fmla="*/ 375480 h 374760"/>
              </a:gdLst>
              <a:ahLst/>
              <a:rect l="textAreaLeft" t="textAreaTop" r="textAreaRight" b="textAreaBottom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8" name="Freeform 807"/>
            <p:cNvSpPr/>
            <p:nvPr/>
          </p:nvSpPr>
          <p:spPr>
            <a:xfrm>
              <a:off x="7054920" y="3400200"/>
              <a:ext cx="240480" cy="41436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414360"/>
                <a:gd name="textAreaBottom" fmla="*/ 415080 h 414360"/>
              </a:gdLst>
              <a:ahLst/>
              <a:rect l="textAreaLeft" t="textAreaTop" r="textAreaRight" b="textAreaBottom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9" name="Freeform 808"/>
            <p:cNvSpPr/>
            <p:nvPr/>
          </p:nvSpPr>
          <p:spPr>
            <a:xfrm>
              <a:off x="7296480" y="2952720"/>
              <a:ext cx="250200" cy="44676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446760"/>
                <a:gd name="textAreaBottom" fmla="*/ 447480 h 446760"/>
              </a:gdLst>
              <a:ahLst/>
              <a:rect l="textAreaLeft" t="textAreaTop" r="textAreaRight" b="textAreaBottom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0" name="Rectangle 1141"/>
            <p:cNvSpPr/>
            <p:nvPr/>
          </p:nvSpPr>
          <p:spPr>
            <a:xfrm>
              <a:off x="7926480" y="6363720"/>
              <a:ext cx="882000" cy="245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1" name="Rectangle 1144"/>
            <p:cNvSpPr/>
            <p:nvPr/>
          </p:nvSpPr>
          <p:spPr>
            <a:xfrm>
              <a:off x="6804360" y="6331680"/>
              <a:ext cx="258120" cy="25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2" name="Rectangle 1138"/>
            <p:cNvSpPr/>
            <p:nvPr/>
          </p:nvSpPr>
          <p:spPr>
            <a:xfrm>
              <a:off x="442440" y="2876760"/>
              <a:ext cx="844920" cy="48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Preis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[€/Stück] 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3" name="Rectangle 1142"/>
            <p:cNvSpPr/>
            <p:nvPr/>
          </p:nvSpPr>
          <p:spPr>
            <a:xfrm>
              <a:off x="7813440" y="6381360"/>
              <a:ext cx="88740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Menge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 Box 113"/>
          <p:cNvSpPr/>
          <p:nvPr/>
        </p:nvSpPr>
        <p:spPr>
          <a:xfrm>
            <a:off x="782640" y="1421640"/>
            <a:ext cx="7892280" cy="52621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 als Schnittpunkt von Umsatz und variablen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Line 9"/>
          <p:cNvSpPr/>
          <p:nvPr/>
        </p:nvSpPr>
        <p:spPr>
          <a:xfrm>
            <a:off x="1385640" y="58356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8" name="Line 10"/>
          <p:cNvSpPr/>
          <p:nvPr/>
        </p:nvSpPr>
        <p:spPr>
          <a:xfrm>
            <a:off x="1385640" y="50022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29" name="Line 11"/>
          <p:cNvSpPr/>
          <p:nvPr/>
        </p:nvSpPr>
        <p:spPr>
          <a:xfrm>
            <a:off x="1385640" y="417024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0" name="Line 12"/>
          <p:cNvSpPr/>
          <p:nvPr/>
        </p:nvSpPr>
        <p:spPr>
          <a:xfrm>
            <a:off x="1385640" y="33289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1" name="Line 13"/>
          <p:cNvSpPr/>
          <p:nvPr/>
        </p:nvSpPr>
        <p:spPr>
          <a:xfrm>
            <a:off x="1385640" y="24955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2" name="Line 15"/>
          <p:cNvSpPr/>
          <p:nvPr/>
        </p:nvSpPr>
        <p:spPr>
          <a:xfrm flipV="1">
            <a:off x="143640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3" name="Line 16"/>
          <p:cNvSpPr/>
          <p:nvPr/>
        </p:nvSpPr>
        <p:spPr>
          <a:xfrm flipV="1">
            <a:off x="240156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4" name="Line 17"/>
          <p:cNvSpPr/>
          <p:nvPr/>
        </p:nvSpPr>
        <p:spPr>
          <a:xfrm flipV="1">
            <a:off x="336852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5" name="Line 18"/>
          <p:cNvSpPr/>
          <p:nvPr/>
        </p:nvSpPr>
        <p:spPr>
          <a:xfrm flipV="1">
            <a:off x="43336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6" name="Line 19"/>
          <p:cNvSpPr/>
          <p:nvPr/>
        </p:nvSpPr>
        <p:spPr>
          <a:xfrm flipV="1">
            <a:off x="529092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7" name="Line 20"/>
          <p:cNvSpPr/>
          <p:nvPr/>
        </p:nvSpPr>
        <p:spPr>
          <a:xfrm flipV="1">
            <a:off x="62578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8" name="Line 21"/>
          <p:cNvSpPr/>
          <p:nvPr/>
        </p:nvSpPr>
        <p:spPr>
          <a:xfrm flipV="1">
            <a:off x="722304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9" name="Freeform 23"/>
          <p:cNvSpPr/>
          <p:nvPr/>
        </p:nvSpPr>
        <p:spPr>
          <a:xfrm>
            <a:off x="1436760" y="4386240"/>
            <a:ext cx="240480" cy="199440"/>
          </a:xfrm>
          <a:custGeom>
            <a:avLst/>
            <a:gdLst>
              <a:gd name="textAreaLeft" fmla="*/ 0 w 240480"/>
              <a:gd name="textAreaRight" fmla="*/ 241200 w 240480"/>
              <a:gd name="textAreaTop" fmla="*/ 0 h 199440"/>
              <a:gd name="textAreaBottom" fmla="*/ 200160 h 199440"/>
            </a:gdLst>
            <a:ahLst/>
            <a:rect l="textAreaLeft" t="textAreaTop" r="textAreaRight" b="textAreaBottom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0" name="Freeform 24"/>
          <p:cNvSpPr/>
          <p:nvPr/>
        </p:nvSpPr>
        <p:spPr>
          <a:xfrm>
            <a:off x="1677960" y="4227480"/>
            <a:ext cx="240480" cy="158040"/>
          </a:xfrm>
          <a:custGeom>
            <a:avLst/>
            <a:gdLst>
              <a:gd name="textAreaLeft" fmla="*/ 0 w 240480"/>
              <a:gd name="textAreaRight" fmla="*/ 241200 w 240480"/>
              <a:gd name="textAreaTop" fmla="*/ 0 h 158040"/>
              <a:gd name="textAreaBottom" fmla="*/ 158760 h 158040"/>
            </a:gdLst>
            <a:ahLst/>
            <a:rect l="textAreaLeft" t="textAreaTop" r="textAreaRight" b="textAreaBottom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1" name="Freeform 25"/>
          <p:cNvSpPr/>
          <p:nvPr/>
        </p:nvSpPr>
        <p:spPr>
          <a:xfrm>
            <a:off x="1919160" y="4086360"/>
            <a:ext cx="240480" cy="140400"/>
          </a:xfrm>
          <a:custGeom>
            <a:avLst/>
            <a:gdLst>
              <a:gd name="textAreaLeft" fmla="*/ 0 w 240480"/>
              <a:gd name="textAreaRight" fmla="*/ 241200 w 240480"/>
              <a:gd name="textAreaTop" fmla="*/ 0 h 140400"/>
              <a:gd name="textAreaBottom" fmla="*/ 141120 h 140400"/>
            </a:gdLst>
            <a:ahLst/>
            <a:rect l="textAreaLeft" t="textAreaTop" r="textAreaRight" b="textAreaBottom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2" name="Freeform 26"/>
          <p:cNvSpPr/>
          <p:nvPr/>
        </p:nvSpPr>
        <p:spPr>
          <a:xfrm>
            <a:off x="2160720" y="3970440"/>
            <a:ext cx="240480" cy="115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15200"/>
              <a:gd name="textAreaBottom" fmla="*/ 115920 h 11520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3" name="Freeform 27"/>
          <p:cNvSpPr/>
          <p:nvPr/>
        </p:nvSpPr>
        <p:spPr>
          <a:xfrm>
            <a:off x="2401920" y="3878280"/>
            <a:ext cx="240480" cy="91440"/>
          </a:xfrm>
          <a:custGeom>
            <a:avLst/>
            <a:gdLst>
              <a:gd name="textAreaLeft" fmla="*/ 0 w 240480"/>
              <a:gd name="textAreaRight" fmla="*/ 241200 w 240480"/>
              <a:gd name="textAreaTop" fmla="*/ 0 h 91440"/>
              <a:gd name="textAreaBottom" fmla="*/ 92160 h 9144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4" name="Line 28"/>
          <p:cNvSpPr/>
          <p:nvPr/>
        </p:nvSpPr>
        <p:spPr>
          <a:xfrm flipV="1">
            <a:off x="2643120" y="3803400"/>
            <a:ext cx="24264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5" name="Freeform 29"/>
          <p:cNvSpPr/>
          <p:nvPr/>
        </p:nvSpPr>
        <p:spPr>
          <a:xfrm>
            <a:off x="2886120" y="3736800"/>
            <a:ext cx="240480" cy="65880"/>
          </a:xfrm>
          <a:custGeom>
            <a:avLst/>
            <a:gdLst>
              <a:gd name="textAreaLeft" fmla="*/ 0 w 240480"/>
              <a:gd name="textAreaRight" fmla="*/ 241200 w 240480"/>
              <a:gd name="textAreaTop" fmla="*/ 0 h 65880"/>
              <a:gd name="textAreaBottom" fmla="*/ 66600 h 65880"/>
            </a:gdLst>
            <a:ahLst/>
            <a:rect l="textAreaLeft" t="textAreaTop" r="textAreaRight" b="textAreaBottom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6" name="Freeform 30"/>
          <p:cNvSpPr/>
          <p:nvPr/>
        </p:nvSpPr>
        <p:spPr>
          <a:xfrm>
            <a:off x="3127320" y="3695760"/>
            <a:ext cx="240480" cy="40680"/>
          </a:xfrm>
          <a:custGeom>
            <a:avLst/>
            <a:gdLst>
              <a:gd name="textAreaLeft" fmla="*/ 0 w 240480"/>
              <a:gd name="textAreaRight" fmla="*/ 241200 w 240480"/>
              <a:gd name="textAreaTop" fmla="*/ 0 h 40680"/>
              <a:gd name="textAreaBottom" fmla="*/ 41400 h 40680"/>
            </a:gdLst>
            <a:ahLst/>
            <a:rect l="textAreaLeft" t="textAreaTop" r="textAreaRight" b="textAreaBottom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7" name="Freeform 31"/>
          <p:cNvSpPr/>
          <p:nvPr/>
        </p:nvSpPr>
        <p:spPr>
          <a:xfrm>
            <a:off x="3368520" y="3652920"/>
            <a:ext cx="240480" cy="42120"/>
          </a:xfrm>
          <a:custGeom>
            <a:avLst/>
            <a:gdLst>
              <a:gd name="textAreaLeft" fmla="*/ 0 w 240480"/>
              <a:gd name="textAreaRight" fmla="*/ 241200 w 240480"/>
              <a:gd name="textAreaTop" fmla="*/ 0 h 42120"/>
              <a:gd name="textAreaBottom" fmla="*/ 42840 h 42120"/>
            </a:gdLst>
            <a:ahLst/>
            <a:rect l="textAreaLeft" t="textAreaTop" r="textAreaRight" b="textAreaBottom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8" name="Freeform 32"/>
          <p:cNvSpPr/>
          <p:nvPr/>
        </p:nvSpPr>
        <p:spPr>
          <a:xfrm>
            <a:off x="3610080" y="3629160"/>
            <a:ext cx="240480" cy="23040"/>
          </a:xfrm>
          <a:custGeom>
            <a:avLst/>
            <a:gdLst>
              <a:gd name="textAreaLeft" fmla="*/ 0 w 240480"/>
              <a:gd name="textAreaRight" fmla="*/ 241200 w 240480"/>
              <a:gd name="textAreaTop" fmla="*/ 0 h 23040"/>
              <a:gd name="textAreaBottom" fmla="*/ 23760 h 23040"/>
            </a:gdLst>
            <a:ahLst/>
            <a:rect l="textAreaLeft" t="textAreaTop" r="textAreaRight" b="textAreaBottom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9" name="Line 33"/>
          <p:cNvSpPr/>
          <p:nvPr/>
        </p:nvSpPr>
        <p:spPr>
          <a:xfrm flipV="1">
            <a:off x="3850920" y="3603600"/>
            <a:ext cx="241560" cy="252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0" name="Line 34"/>
          <p:cNvSpPr/>
          <p:nvPr/>
        </p:nvSpPr>
        <p:spPr>
          <a:xfrm flipV="1">
            <a:off x="4092480" y="3578040"/>
            <a:ext cx="2412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1" name="Line 35"/>
          <p:cNvSpPr/>
          <p:nvPr/>
        </p:nvSpPr>
        <p:spPr>
          <a:xfrm flipV="1">
            <a:off x="4333680" y="3562200"/>
            <a:ext cx="241200" cy="1584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2" name="Line 36"/>
          <p:cNvSpPr/>
          <p:nvPr/>
        </p:nvSpPr>
        <p:spPr>
          <a:xfrm flipV="1">
            <a:off x="4574880" y="3536640"/>
            <a:ext cx="2430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3" name="Freeform 37"/>
          <p:cNvSpPr/>
          <p:nvPr/>
        </p:nvSpPr>
        <p:spPr>
          <a:xfrm>
            <a:off x="4818240" y="3511440"/>
            <a:ext cx="240480" cy="24840"/>
          </a:xfrm>
          <a:custGeom>
            <a:avLst/>
            <a:gdLst>
              <a:gd name="textAreaLeft" fmla="*/ 0 w 240480"/>
              <a:gd name="textAreaRight" fmla="*/ 241200 w 240480"/>
              <a:gd name="textAreaTop" fmla="*/ 0 h 24840"/>
              <a:gd name="textAreaBottom" fmla="*/ 25560 h 24840"/>
            </a:gdLst>
            <a:ahLst/>
            <a:rect l="textAreaLeft" t="textAreaTop" r="textAreaRight" b="textAreaBottom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4" name="Freeform 38"/>
          <p:cNvSpPr/>
          <p:nvPr/>
        </p:nvSpPr>
        <p:spPr>
          <a:xfrm>
            <a:off x="5059440" y="3470400"/>
            <a:ext cx="231120" cy="40680"/>
          </a:xfrm>
          <a:custGeom>
            <a:avLst/>
            <a:gdLst>
              <a:gd name="textAreaLeft" fmla="*/ 0 w 231120"/>
              <a:gd name="textAreaRight" fmla="*/ 231840 w 231120"/>
              <a:gd name="textAreaTop" fmla="*/ 0 h 40680"/>
              <a:gd name="textAreaBottom" fmla="*/ 41400 h 40680"/>
            </a:gdLst>
            <a:ahLst/>
            <a:rect l="textAreaLeft" t="textAreaTop" r="textAreaRight" b="textAreaBottom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5" name="Line 39"/>
          <p:cNvSpPr/>
          <p:nvPr/>
        </p:nvSpPr>
        <p:spPr>
          <a:xfrm flipV="1">
            <a:off x="5290920" y="3420720"/>
            <a:ext cx="243000" cy="493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6" name="Line 40"/>
          <p:cNvSpPr/>
          <p:nvPr/>
        </p:nvSpPr>
        <p:spPr>
          <a:xfrm flipV="1">
            <a:off x="5533920" y="3362040"/>
            <a:ext cx="241200" cy="586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7" name="Line 41"/>
          <p:cNvSpPr/>
          <p:nvPr/>
        </p:nvSpPr>
        <p:spPr>
          <a:xfrm flipV="1">
            <a:off x="5775120" y="3287520"/>
            <a:ext cx="24120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8" name="Freeform 42"/>
          <p:cNvSpPr/>
          <p:nvPr/>
        </p:nvSpPr>
        <p:spPr>
          <a:xfrm>
            <a:off x="6016680" y="3195720"/>
            <a:ext cx="240480" cy="91440"/>
          </a:xfrm>
          <a:custGeom>
            <a:avLst/>
            <a:gdLst>
              <a:gd name="textAreaLeft" fmla="*/ 0 w 240480"/>
              <a:gd name="textAreaRight" fmla="*/ 241200 w 240480"/>
              <a:gd name="textAreaTop" fmla="*/ 0 h 91440"/>
              <a:gd name="textAreaBottom" fmla="*/ 92160 h 9144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9" name="Freeform 43"/>
          <p:cNvSpPr/>
          <p:nvPr/>
        </p:nvSpPr>
        <p:spPr>
          <a:xfrm>
            <a:off x="6257880" y="3079800"/>
            <a:ext cx="240480" cy="115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15200"/>
              <a:gd name="textAreaBottom" fmla="*/ 115920 h 11520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0" name="Freeform 44"/>
          <p:cNvSpPr/>
          <p:nvPr/>
        </p:nvSpPr>
        <p:spPr>
          <a:xfrm>
            <a:off x="6499080" y="2936880"/>
            <a:ext cx="240480" cy="142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42200"/>
              <a:gd name="textAreaBottom" fmla="*/ 142920 h 142200"/>
            </a:gdLst>
            <a:ahLst/>
            <a:rect l="textAreaLeft" t="textAreaTop" r="textAreaRight" b="textAreaBottom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1" name="Freeform 45"/>
          <p:cNvSpPr/>
          <p:nvPr/>
        </p:nvSpPr>
        <p:spPr>
          <a:xfrm>
            <a:off x="6740640" y="2771640"/>
            <a:ext cx="240480" cy="164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64520"/>
              <a:gd name="textAreaBottom" fmla="*/ 165240 h 164520"/>
            </a:gdLst>
            <a:ahLst/>
            <a:rect l="textAreaLeft" t="textAreaTop" r="textAreaRight" b="textAreaBottom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2" name="Freeform 46"/>
          <p:cNvSpPr/>
          <p:nvPr/>
        </p:nvSpPr>
        <p:spPr>
          <a:xfrm>
            <a:off x="6981840" y="2579760"/>
            <a:ext cx="240480" cy="191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91520"/>
              <a:gd name="textAreaBottom" fmla="*/ 192240 h 191520"/>
            </a:gdLst>
            <a:ahLst/>
            <a:rect l="textAreaLeft" t="textAreaTop" r="textAreaRight" b="textAreaBottom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3" name="Freeform 47"/>
          <p:cNvSpPr/>
          <p:nvPr/>
        </p:nvSpPr>
        <p:spPr>
          <a:xfrm>
            <a:off x="7223040" y="2354400"/>
            <a:ext cx="242280" cy="224640"/>
          </a:xfrm>
          <a:custGeom>
            <a:avLst/>
            <a:gdLst>
              <a:gd name="textAreaLeft" fmla="*/ 0 w 242280"/>
              <a:gd name="textAreaRight" fmla="*/ 243000 w 242280"/>
              <a:gd name="textAreaTop" fmla="*/ 0 h 224640"/>
              <a:gd name="textAreaBottom" fmla="*/ 225360 h 224640"/>
            </a:gdLst>
            <a:ahLst/>
            <a:rect l="textAreaLeft" t="textAreaTop" r="textAreaRight" b="textAreaBottom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4" name="Freeform 48"/>
          <p:cNvSpPr/>
          <p:nvPr/>
        </p:nvSpPr>
        <p:spPr>
          <a:xfrm>
            <a:off x="7466040" y="2097000"/>
            <a:ext cx="240480" cy="25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256320"/>
              <a:gd name="textAreaBottom" fmla="*/ 257040 h 256320"/>
            </a:gdLst>
            <a:ahLst/>
            <a:rect l="textAreaLeft" t="textAreaTop" r="textAreaRight" b="textAreaBottom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5" name="Freeform 49"/>
          <p:cNvSpPr/>
          <p:nvPr/>
        </p:nvSpPr>
        <p:spPr>
          <a:xfrm>
            <a:off x="7707240" y="1805040"/>
            <a:ext cx="240480" cy="291240"/>
          </a:xfrm>
          <a:custGeom>
            <a:avLst/>
            <a:gdLst>
              <a:gd name="textAreaLeft" fmla="*/ 0 w 240480"/>
              <a:gd name="textAreaRight" fmla="*/ 241200 w 240480"/>
              <a:gd name="textAreaTop" fmla="*/ 0 h 291240"/>
              <a:gd name="textAreaBottom" fmla="*/ 291960 h 291240"/>
            </a:gdLst>
            <a:ahLst/>
            <a:rect l="textAreaLeft" t="textAreaTop" r="textAreaRight" b="textAreaBottom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66" name="Rectangle 143"/>
          <p:cNvSpPr/>
          <p:nvPr/>
        </p:nvSpPr>
        <p:spPr>
          <a:xfrm>
            <a:off x="1192320" y="574344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Rectangle 144"/>
          <p:cNvSpPr/>
          <p:nvPr/>
        </p:nvSpPr>
        <p:spPr>
          <a:xfrm>
            <a:off x="1101600" y="49100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Rectangle 145"/>
          <p:cNvSpPr/>
          <p:nvPr/>
        </p:nvSpPr>
        <p:spPr>
          <a:xfrm>
            <a:off x="1101600" y="40784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Rectangle 146"/>
          <p:cNvSpPr/>
          <p:nvPr/>
        </p:nvSpPr>
        <p:spPr>
          <a:xfrm>
            <a:off x="1101600" y="323676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Rectangle 147"/>
          <p:cNvSpPr/>
          <p:nvPr/>
        </p:nvSpPr>
        <p:spPr>
          <a:xfrm>
            <a:off x="1101600" y="240516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Rectangle 148"/>
          <p:cNvSpPr/>
          <p:nvPr/>
        </p:nvSpPr>
        <p:spPr>
          <a:xfrm>
            <a:off x="139536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Rectangle 149"/>
          <p:cNvSpPr/>
          <p:nvPr/>
        </p:nvSpPr>
        <p:spPr>
          <a:xfrm>
            <a:off x="236052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Rectangle 150"/>
          <p:cNvSpPr/>
          <p:nvPr/>
        </p:nvSpPr>
        <p:spPr>
          <a:xfrm>
            <a:off x="33274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Rectangle 151"/>
          <p:cNvSpPr/>
          <p:nvPr/>
        </p:nvSpPr>
        <p:spPr>
          <a:xfrm>
            <a:off x="429264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Rectangle 152"/>
          <p:cNvSpPr/>
          <p:nvPr/>
        </p:nvSpPr>
        <p:spPr>
          <a:xfrm>
            <a:off x="52498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Rectangle 153"/>
          <p:cNvSpPr/>
          <p:nvPr/>
        </p:nvSpPr>
        <p:spPr>
          <a:xfrm>
            <a:off x="62164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Rectangle 154"/>
          <p:cNvSpPr/>
          <p:nvPr/>
        </p:nvSpPr>
        <p:spPr>
          <a:xfrm>
            <a:off x="718200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Rectangle 156"/>
          <p:cNvSpPr/>
          <p:nvPr/>
        </p:nvSpPr>
        <p:spPr>
          <a:xfrm>
            <a:off x="762120" y="1380960"/>
            <a:ext cx="360" cy="364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9" name="Rectangle 157"/>
          <p:cNvSpPr/>
          <p:nvPr/>
        </p:nvSpPr>
        <p:spPr>
          <a:xfrm>
            <a:off x="7565760" y="594216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Rectangle 159"/>
          <p:cNvSpPr/>
          <p:nvPr/>
        </p:nvSpPr>
        <p:spPr>
          <a:xfrm>
            <a:off x="3243240" y="3278160"/>
            <a:ext cx="13820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1" name="Rectangle 160"/>
          <p:cNvSpPr/>
          <p:nvPr/>
        </p:nvSpPr>
        <p:spPr>
          <a:xfrm>
            <a:off x="6062760" y="1846440"/>
            <a:ext cx="15523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Gesamtkosten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tangle 162"/>
          <p:cNvSpPr/>
          <p:nvPr/>
        </p:nvSpPr>
        <p:spPr>
          <a:xfrm>
            <a:off x="5899320" y="4303800"/>
            <a:ext cx="117396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3" name="Rectangle 166"/>
          <p:cNvSpPr/>
          <p:nvPr/>
        </p:nvSpPr>
        <p:spPr>
          <a:xfrm>
            <a:off x="1477800" y="1889280"/>
            <a:ext cx="30553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4" name="Rectangle 167"/>
          <p:cNvSpPr/>
          <p:nvPr/>
        </p:nvSpPr>
        <p:spPr>
          <a:xfrm>
            <a:off x="1539720" y="1847880"/>
            <a:ext cx="38347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 [€]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Line 180"/>
          <p:cNvSpPr/>
          <p:nvPr/>
        </p:nvSpPr>
        <p:spPr>
          <a:xfrm flipV="1">
            <a:off x="1439640" y="1753920"/>
            <a:ext cx="360" cy="407052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86" name="Line 181"/>
          <p:cNvSpPr/>
          <p:nvPr/>
        </p:nvSpPr>
        <p:spPr>
          <a:xfrm>
            <a:off x="1430280" y="5832360"/>
            <a:ext cx="700704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87" name="Group 196"/>
          <p:cNvGrpSpPr/>
          <p:nvPr/>
        </p:nvGrpSpPr>
        <p:grpSpPr>
          <a:xfrm>
            <a:off x="1427040" y="2760480"/>
            <a:ext cx="6487920" cy="1862280"/>
            <a:chOff x="1427040" y="2760480"/>
            <a:chExt cx="6487920" cy="1862280"/>
          </a:xfrm>
        </p:grpSpPr>
        <p:sp>
          <p:nvSpPr>
            <p:cNvPr id="288" name="Line 193"/>
            <p:cNvSpPr/>
            <p:nvPr/>
          </p:nvSpPr>
          <p:spPr>
            <a:xfrm flipV="1">
              <a:off x="1427040" y="2760480"/>
              <a:ext cx="6487920" cy="1862280"/>
            </a:xfrm>
            <a:prstGeom prst="line">
              <a:avLst/>
            </a:prstGeom>
            <a:ln w="9525">
              <a:solidFill>
                <a:srgbClr val="cc33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9" name="AutoShape 194"/>
            <p:cNvSpPr/>
            <p:nvPr/>
          </p:nvSpPr>
          <p:spPr>
            <a:xfrm>
              <a:off x="5807880" y="3300480"/>
              <a:ext cx="75960" cy="756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90" name="Line 195"/>
          <p:cNvSpPr/>
          <p:nvPr/>
        </p:nvSpPr>
        <p:spPr>
          <a:xfrm>
            <a:off x="1481040" y="4609800"/>
            <a:ext cx="6877080" cy="360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91" name="Group 201"/>
          <p:cNvGrpSpPr/>
          <p:nvPr/>
        </p:nvGrpSpPr>
        <p:grpSpPr>
          <a:xfrm>
            <a:off x="4932360" y="3549600"/>
            <a:ext cx="1825560" cy="2297160"/>
            <a:chOff x="4932360" y="3549600"/>
            <a:chExt cx="1825560" cy="2297160"/>
          </a:xfrm>
        </p:grpSpPr>
        <p:sp>
          <p:nvSpPr>
            <p:cNvPr id="292" name="Rectangle 163"/>
            <p:cNvSpPr/>
            <p:nvPr/>
          </p:nvSpPr>
          <p:spPr>
            <a:xfrm>
              <a:off x="5027400" y="5057640"/>
              <a:ext cx="11757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Fixkosten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fix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3" name="Rectangle 198"/>
            <p:cNvSpPr/>
            <p:nvPr/>
          </p:nvSpPr>
          <p:spPr>
            <a:xfrm>
              <a:off x="5009040" y="3895560"/>
              <a:ext cx="1748880" cy="52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variable 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var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4" name="Line 199"/>
            <p:cNvSpPr/>
            <p:nvPr/>
          </p:nvSpPr>
          <p:spPr>
            <a:xfrm>
              <a:off x="4932360" y="4622760"/>
              <a:ext cx="360" cy="122400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95" name="Line 200"/>
            <p:cNvSpPr/>
            <p:nvPr/>
          </p:nvSpPr>
          <p:spPr>
            <a:xfrm>
              <a:off x="4941720" y="3549600"/>
              <a:ext cx="360" cy="1069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96" name="Text Box 1170"/>
          <p:cNvSpPr/>
          <p:nvPr/>
        </p:nvSpPr>
        <p:spPr>
          <a:xfrm>
            <a:off x="4348080" y="2845440"/>
            <a:ext cx="2027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Text Box 1170"/>
          <p:cNvSpPr/>
          <p:nvPr/>
        </p:nvSpPr>
        <p:spPr>
          <a:xfrm>
            <a:off x="5940720" y="3255120"/>
            <a:ext cx="2049840" cy="337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1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 als Minimum von variablen Stückkosten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0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1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2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3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4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5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6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7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8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9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0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1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2" name="Rectangle 1106"/>
          <p:cNvSpPr/>
          <p:nvPr/>
        </p:nvSpPr>
        <p:spPr>
          <a:xfrm>
            <a:off x="1027080" y="573552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ectangle 1107"/>
          <p:cNvSpPr/>
          <p:nvPr/>
        </p:nvSpPr>
        <p:spPr>
          <a:xfrm>
            <a:off x="1027080" y="418140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Rectangle 1108"/>
          <p:cNvSpPr/>
          <p:nvPr/>
        </p:nvSpPr>
        <p:spPr>
          <a:xfrm>
            <a:off x="923760" y="26258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Rectangle 1109"/>
          <p:cNvSpPr/>
          <p:nvPr/>
        </p:nvSpPr>
        <p:spPr>
          <a:xfrm>
            <a:off x="12254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Rectangle 1110"/>
          <p:cNvSpPr/>
          <p:nvPr/>
        </p:nvSpPr>
        <p:spPr>
          <a:xfrm>
            <a:off x="22114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Rectangle 1111"/>
          <p:cNvSpPr/>
          <p:nvPr/>
        </p:nvSpPr>
        <p:spPr>
          <a:xfrm>
            <a:off x="31957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Rectangle 1112"/>
          <p:cNvSpPr/>
          <p:nvPr/>
        </p:nvSpPr>
        <p:spPr>
          <a:xfrm>
            <a:off x="41814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Rectangle 1113"/>
          <p:cNvSpPr/>
          <p:nvPr/>
        </p:nvSpPr>
        <p:spPr>
          <a:xfrm>
            <a:off x="51656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Rectangle 1114"/>
          <p:cNvSpPr/>
          <p:nvPr/>
        </p:nvSpPr>
        <p:spPr>
          <a:xfrm>
            <a:off x="61516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Rectangle 1115"/>
          <p:cNvSpPr/>
          <p:nvPr/>
        </p:nvSpPr>
        <p:spPr>
          <a:xfrm>
            <a:off x="71359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ectangle 1116"/>
          <p:cNvSpPr/>
          <p:nvPr/>
        </p:nvSpPr>
        <p:spPr>
          <a:xfrm>
            <a:off x="81216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1117"/>
          <p:cNvSpPr/>
          <p:nvPr/>
        </p:nvSpPr>
        <p:spPr>
          <a:xfrm>
            <a:off x="6307200" y="2116080"/>
            <a:ext cx="11138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4" name="Rectangle 1123"/>
          <p:cNvSpPr/>
          <p:nvPr/>
        </p:nvSpPr>
        <p:spPr>
          <a:xfrm>
            <a:off x="3732120" y="2116080"/>
            <a:ext cx="1269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5" name="Rectangle 1129"/>
          <p:cNvSpPr/>
          <p:nvPr/>
        </p:nvSpPr>
        <p:spPr>
          <a:xfrm>
            <a:off x="7308720" y="4500720"/>
            <a:ext cx="1269360" cy="6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6" name="Rectangle 1137"/>
          <p:cNvSpPr/>
          <p:nvPr/>
        </p:nvSpPr>
        <p:spPr>
          <a:xfrm>
            <a:off x="525600" y="3238560"/>
            <a:ext cx="716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7" name="Rectangle 1138"/>
          <p:cNvSpPr/>
          <p:nvPr/>
        </p:nvSpPr>
        <p:spPr>
          <a:xfrm>
            <a:off x="560880" y="3273480"/>
            <a:ext cx="683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Rectangle 1141"/>
          <p:cNvSpPr/>
          <p:nvPr/>
        </p:nvSpPr>
        <p:spPr>
          <a:xfrm>
            <a:off x="7818480" y="5927760"/>
            <a:ext cx="882000" cy="2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9" name="Rectangle 1142"/>
          <p:cNvSpPr/>
          <p:nvPr/>
        </p:nvSpPr>
        <p:spPr>
          <a:xfrm>
            <a:off x="7705440" y="594684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Rectangle 1144"/>
          <p:cNvSpPr/>
          <p:nvPr/>
        </p:nvSpPr>
        <p:spPr>
          <a:xfrm>
            <a:off x="6696000" y="5892840"/>
            <a:ext cx="258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31" name="Group 1161"/>
          <p:cNvGrpSpPr/>
          <p:nvPr/>
        </p:nvGrpSpPr>
        <p:grpSpPr>
          <a:xfrm>
            <a:off x="1476360" y="2965320"/>
            <a:ext cx="7068600" cy="1939320"/>
            <a:chOff x="1476360" y="2965320"/>
            <a:chExt cx="7068600" cy="1939320"/>
          </a:xfrm>
        </p:grpSpPr>
        <p:sp>
          <p:nvSpPr>
            <p:cNvPr id="332" name="Freeform 1008"/>
            <p:cNvSpPr/>
            <p:nvPr/>
          </p:nvSpPr>
          <p:spPr>
            <a:xfrm>
              <a:off x="1476360" y="2965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3" name="Freeform 1010"/>
            <p:cNvSpPr/>
            <p:nvPr/>
          </p:nvSpPr>
          <p:spPr>
            <a:xfrm>
              <a:off x="1719360" y="3181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4" name="Freeform 1012"/>
            <p:cNvSpPr/>
            <p:nvPr/>
          </p:nvSpPr>
          <p:spPr>
            <a:xfrm>
              <a:off x="1969920" y="3381480"/>
              <a:ext cx="162720" cy="13752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5" name="Freeform 1014"/>
            <p:cNvSpPr/>
            <p:nvPr/>
          </p:nvSpPr>
          <p:spPr>
            <a:xfrm>
              <a:off x="2211480" y="357012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6" name="Freeform 1016"/>
            <p:cNvSpPr/>
            <p:nvPr/>
          </p:nvSpPr>
          <p:spPr>
            <a:xfrm>
              <a:off x="2462040" y="374328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7" name="Freeform 1018"/>
            <p:cNvSpPr/>
            <p:nvPr/>
          </p:nvSpPr>
          <p:spPr>
            <a:xfrm>
              <a:off x="2703600" y="39085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8" name="Freeform 1020"/>
            <p:cNvSpPr/>
            <p:nvPr/>
          </p:nvSpPr>
          <p:spPr>
            <a:xfrm>
              <a:off x="2954160" y="40543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9" name="Freeform 1022"/>
            <p:cNvSpPr/>
            <p:nvPr/>
          </p:nvSpPr>
          <p:spPr>
            <a:xfrm>
              <a:off x="3205080" y="420228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0" name="Freeform 1024"/>
            <p:cNvSpPr/>
            <p:nvPr/>
          </p:nvSpPr>
          <p:spPr>
            <a:xfrm>
              <a:off x="3456000" y="4322880"/>
              <a:ext cx="180360" cy="10260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1" name="Freeform 1025"/>
            <p:cNvSpPr/>
            <p:nvPr/>
          </p:nvSpPr>
          <p:spPr>
            <a:xfrm>
              <a:off x="3697200" y="443556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2" name="Freeform 1026"/>
            <p:cNvSpPr/>
            <p:nvPr/>
          </p:nvSpPr>
          <p:spPr>
            <a:xfrm>
              <a:off x="3948120" y="453060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3" name="Freeform 1027"/>
            <p:cNvSpPr/>
            <p:nvPr/>
          </p:nvSpPr>
          <p:spPr>
            <a:xfrm>
              <a:off x="4191120" y="461628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4" name="Freeform 1028"/>
            <p:cNvSpPr/>
            <p:nvPr/>
          </p:nvSpPr>
          <p:spPr>
            <a:xfrm>
              <a:off x="4440240" y="4686480"/>
              <a:ext cx="189720" cy="676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5" name="Freeform 1029"/>
            <p:cNvSpPr/>
            <p:nvPr/>
          </p:nvSpPr>
          <p:spPr>
            <a:xfrm>
              <a:off x="4683240" y="4746600"/>
              <a:ext cx="189720" cy="500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6" name="Freeform 1030"/>
            <p:cNvSpPr/>
            <p:nvPr/>
          </p:nvSpPr>
          <p:spPr>
            <a:xfrm>
              <a:off x="4933800" y="478944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7" name="Freeform 1031"/>
            <p:cNvSpPr/>
            <p:nvPr/>
          </p:nvSpPr>
          <p:spPr>
            <a:xfrm>
              <a:off x="5175360" y="482436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8" name="Freeform 1032"/>
            <p:cNvSpPr/>
            <p:nvPr/>
          </p:nvSpPr>
          <p:spPr>
            <a:xfrm>
              <a:off x="542592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9" name="Freeform 1033"/>
            <p:cNvSpPr/>
            <p:nvPr/>
          </p:nvSpPr>
          <p:spPr>
            <a:xfrm>
              <a:off x="566748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0" name="Freeform 1034"/>
            <p:cNvSpPr/>
            <p:nvPr/>
          </p:nvSpPr>
          <p:spPr>
            <a:xfrm>
              <a:off x="5918040" y="4832280"/>
              <a:ext cx="189720" cy="3420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4200"/>
                <a:gd name="textAreaBottom" fmla="*/ 34920 h 3420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1" name="Freeform 1035"/>
            <p:cNvSpPr/>
            <p:nvPr/>
          </p:nvSpPr>
          <p:spPr>
            <a:xfrm>
              <a:off x="6161040" y="479736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2" name="Freeform 1036"/>
            <p:cNvSpPr/>
            <p:nvPr/>
          </p:nvSpPr>
          <p:spPr>
            <a:xfrm>
              <a:off x="6410160" y="475452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3" name="Freeform 1037"/>
            <p:cNvSpPr/>
            <p:nvPr/>
          </p:nvSpPr>
          <p:spPr>
            <a:xfrm>
              <a:off x="6653160" y="4702320"/>
              <a:ext cx="189720" cy="691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4" name="Freeform 1038"/>
            <p:cNvSpPr/>
            <p:nvPr/>
          </p:nvSpPr>
          <p:spPr>
            <a:xfrm>
              <a:off x="6904080" y="464184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5" name="Freeform 1039"/>
            <p:cNvSpPr/>
            <p:nvPr/>
          </p:nvSpPr>
          <p:spPr>
            <a:xfrm>
              <a:off x="7145280" y="455616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6" name="Freeform 1040"/>
            <p:cNvSpPr/>
            <p:nvPr/>
          </p:nvSpPr>
          <p:spPr>
            <a:xfrm>
              <a:off x="7396200" y="4468680"/>
              <a:ext cx="180360" cy="867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7" name="Freeform 1041"/>
            <p:cNvSpPr/>
            <p:nvPr/>
          </p:nvSpPr>
          <p:spPr>
            <a:xfrm>
              <a:off x="7637400" y="4365720"/>
              <a:ext cx="181800" cy="9468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8" name="Freeform 1042"/>
            <p:cNvSpPr/>
            <p:nvPr/>
          </p:nvSpPr>
          <p:spPr>
            <a:xfrm>
              <a:off x="7888320" y="424512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9" name="Freeform 1043"/>
            <p:cNvSpPr/>
            <p:nvPr/>
          </p:nvSpPr>
          <p:spPr>
            <a:xfrm>
              <a:off x="8121600" y="412416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0" name="Freeform 1045"/>
            <p:cNvSpPr/>
            <p:nvPr/>
          </p:nvSpPr>
          <p:spPr>
            <a:xfrm>
              <a:off x="8372520" y="396864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1" name="Freeform 1147"/>
            <p:cNvSpPr/>
            <p:nvPr/>
          </p:nvSpPr>
          <p:spPr>
            <a:xfrm>
              <a:off x="5630760" y="482760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362" name="Text Box 1170"/>
          <p:cNvSpPr/>
          <p:nvPr/>
        </p:nvSpPr>
        <p:spPr>
          <a:xfrm>
            <a:off x="4785840" y="4981320"/>
            <a:ext cx="2027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Rectangle 1150"/>
          <p:cNvSpPr/>
          <p:nvPr/>
        </p:nvSpPr>
        <p:spPr>
          <a:xfrm>
            <a:off x="1827360" y="2644920"/>
            <a:ext cx="2466360" cy="3744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nodeType="clickEffect" fill="hold">
                      <p:stCondLst>
                        <p:cond delay="indefinite"/>
                      </p:stCondLst>
                      <p:childTnLst>
                        <p:par>
                          <p:cTn id="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Typische Fragen der Produktionsplanung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0"/>
          <p:cNvSpPr/>
          <p:nvPr/>
        </p:nvSpPr>
        <p:spPr>
          <a:xfrm>
            <a:off x="1070280" y="1764360"/>
            <a:ext cx="779544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Kosten für die Produktion hängen von der produzierten Menge ab. Wie passt eine Firma die Menge an, um den Gewinn zu maximieren?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Umsatz muss langfristig sowohl variable Kosten (Material, Energie) als auch Fixkosten (Gebäude, Mieten, Zinsen) decken. Wie unterscheidet man zwischen diesen Kostenklassen?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unterscheidet die Produktionsplanung in einem Polypol von einem Monopol oder einem Oligopol?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892160" y="380880"/>
            <a:ext cx="6813000" cy="96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Rechteck 12"/>
          <p:cNvSpPr/>
          <p:nvPr/>
        </p:nvSpPr>
        <p:spPr>
          <a:xfrm>
            <a:off x="6159600" y="4381200"/>
            <a:ext cx="3245760" cy="16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verkaufte Menge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Gesamtkosten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v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variable Kosten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f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Fixkosten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 Box 9"/>
          <p:cNvSpPr/>
          <p:nvPr/>
        </p:nvSpPr>
        <p:spPr>
          <a:xfrm>
            <a:off x="1892160" y="4559040"/>
            <a:ext cx="2831760" cy="7218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Rechteck 13"/>
          <p:cNvSpPr/>
          <p:nvPr/>
        </p:nvSpPr>
        <p:spPr>
          <a:xfrm>
            <a:off x="1224000" y="3495240"/>
            <a:ext cx="70779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An der Produktionsschwelle sind die Grenzkosten und die variable Stückkosten gleich: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Rectangle 1"/>
          <p:cNvSpPr/>
          <p:nvPr/>
        </p:nvSpPr>
        <p:spPr>
          <a:xfrm>
            <a:off x="1037160" y="1756800"/>
            <a:ext cx="7264800" cy="58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Produktionsschwelle stellt das Minimum von den variablen Stückkosten dar: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 Box 9"/>
          <p:cNvSpPr/>
          <p:nvPr/>
        </p:nvSpPr>
        <p:spPr>
          <a:xfrm>
            <a:off x="1852920" y="2364120"/>
            <a:ext cx="6238440" cy="9972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Produktionsschwelle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2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3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4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5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6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7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8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9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0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1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2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3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4" name="Rectangle 1106"/>
          <p:cNvSpPr/>
          <p:nvPr/>
        </p:nvSpPr>
        <p:spPr>
          <a:xfrm>
            <a:off x="1027080" y="573552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Rectangle 1107"/>
          <p:cNvSpPr/>
          <p:nvPr/>
        </p:nvSpPr>
        <p:spPr>
          <a:xfrm>
            <a:off x="1027080" y="418140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Rectangle 1108"/>
          <p:cNvSpPr/>
          <p:nvPr/>
        </p:nvSpPr>
        <p:spPr>
          <a:xfrm>
            <a:off x="923760" y="26258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Rectangle 1109"/>
          <p:cNvSpPr/>
          <p:nvPr/>
        </p:nvSpPr>
        <p:spPr>
          <a:xfrm>
            <a:off x="12254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Rectangle 1110"/>
          <p:cNvSpPr/>
          <p:nvPr/>
        </p:nvSpPr>
        <p:spPr>
          <a:xfrm>
            <a:off x="22114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Rectangle 1111"/>
          <p:cNvSpPr/>
          <p:nvPr/>
        </p:nvSpPr>
        <p:spPr>
          <a:xfrm>
            <a:off x="31957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Rectangle 1112"/>
          <p:cNvSpPr/>
          <p:nvPr/>
        </p:nvSpPr>
        <p:spPr>
          <a:xfrm>
            <a:off x="41814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Rectangle 1113"/>
          <p:cNvSpPr/>
          <p:nvPr/>
        </p:nvSpPr>
        <p:spPr>
          <a:xfrm>
            <a:off x="51656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Rectangle 1114"/>
          <p:cNvSpPr/>
          <p:nvPr/>
        </p:nvSpPr>
        <p:spPr>
          <a:xfrm>
            <a:off x="61516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Rectangle 1115"/>
          <p:cNvSpPr/>
          <p:nvPr/>
        </p:nvSpPr>
        <p:spPr>
          <a:xfrm>
            <a:off x="71359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Rectangle 1116"/>
          <p:cNvSpPr/>
          <p:nvPr/>
        </p:nvSpPr>
        <p:spPr>
          <a:xfrm>
            <a:off x="81216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Rectangle 1117"/>
          <p:cNvSpPr/>
          <p:nvPr/>
        </p:nvSpPr>
        <p:spPr>
          <a:xfrm>
            <a:off x="6307200" y="2116080"/>
            <a:ext cx="11138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6" name="Rectangle 1123"/>
          <p:cNvSpPr/>
          <p:nvPr/>
        </p:nvSpPr>
        <p:spPr>
          <a:xfrm>
            <a:off x="3732120" y="2116080"/>
            <a:ext cx="1269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7" name="Rectangle 1129"/>
          <p:cNvSpPr/>
          <p:nvPr/>
        </p:nvSpPr>
        <p:spPr>
          <a:xfrm>
            <a:off x="7308720" y="4500720"/>
            <a:ext cx="1269360" cy="6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8" name="Rectangle 1137"/>
          <p:cNvSpPr/>
          <p:nvPr/>
        </p:nvSpPr>
        <p:spPr>
          <a:xfrm>
            <a:off x="525600" y="3238560"/>
            <a:ext cx="716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9" name="Rectangle 1138"/>
          <p:cNvSpPr/>
          <p:nvPr/>
        </p:nvSpPr>
        <p:spPr>
          <a:xfrm>
            <a:off x="560880" y="3273480"/>
            <a:ext cx="683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Rectangle 1118"/>
          <p:cNvSpPr/>
          <p:nvPr/>
        </p:nvSpPr>
        <p:spPr>
          <a:xfrm>
            <a:off x="5654520" y="1741320"/>
            <a:ext cx="1649520" cy="3794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Freeform 795"/>
          <p:cNvSpPr/>
          <p:nvPr/>
        </p:nvSpPr>
        <p:spPr>
          <a:xfrm>
            <a:off x="3990960" y="5502240"/>
            <a:ext cx="240480" cy="16920"/>
          </a:xfrm>
          <a:custGeom>
            <a:avLst/>
            <a:gdLst>
              <a:gd name="textAreaLeft" fmla="*/ 0 w 240480"/>
              <a:gd name="textAreaRight" fmla="*/ 241200 w 240480"/>
              <a:gd name="textAreaTop" fmla="*/ 0 h 16920"/>
              <a:gd name="textAreaBottom" fmla="*/ 17640 h 16920"/>
            </a:gdLst>
            <a:ahLst/>
            <a:rect l="textAreaLeft" t="textAreaTop" r="textAreaRight" b="textAreaBottom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2" name="Freeform 784"/>
          <p:cNvSpPr/>
          <p:nvPr/>
        </p:nvSpPr>
        <p:spPr>
          <a:xfrm>
            <a:off x="1278000" y="2720880"/>
            <a:ext cx="250200" cy="448560"/>
          </a:xfrm>
          <a:custGeom>
            <a:avLst/>
            <a:gdLst>
              <a:gd name="textAreaLeft" fmla="*/ 0 w 250200"/>
              <a:gd name="textAreaRight" fmla="*/ 250920 w 250200"/>
              <a:gd name="textAreaTop" fmla="*/ 0 h 448560"/>
              <a:gd name="textAreaBottom" fmla="*/ 449280 h 448560"/>
            </a:gdLst>
            <a:ahLst/>
            <a:rect l="textAreaLeft" t="textAreaTop" r="textAreaRight" b="textAreaBottom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3" name="Freeform 785"/>
          <p:cNvSpPr/>
          <p:nvPr/>
        </p:nvSpPr>
        <p:spPr>
          <a:xfrm>
            <a:off x="1528920" y="3170160"/>
            <a:ext cx="240480" cy="405720"/>
          </a:xfrm>
          <a:custGeom>
            <a:avLst/>
            <a:gdLst>
              <a:gd name="textAreaLeft" fmla="*/ 0 w 240480"/>
              <a:gd name="textAreaRight" fmla="*/ 241200 w 240480"/>
              <a:gd name="textAreaTop" fmla="*/ 0 h 405720"/>
              <a:gd name="textAreaBottom" fmla="*/ 406440 h 405720"/>
            </a:gdLst>
            <a:ahLst/>
            <a:rect l="textAreaLeft" t="textAreaTop" r="textAreaRight" b="textAreaBottom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4" name="Freeform 786"/>
          <p:cNvSpPr/>
          <p:nvPr/>
        </p:nvSpPr>
        <p:spPr>
          <a:xfrm>
            <a:off x="1770120" y="3576600"/>
            <a:ext cx="250200" cy="370800"/>
          </a:xfrm>
          <a:custGeom>
            <a:avLst/>
            <a:gdLst>
              <a:gd name="textAreaLeft" fmla="*/ 0 w 250200"/>
              <a:gd name="textAreaRight" fmla="*/ 250920 w 250200"/>
              <a:gd name="textAreaTop" fmla="*/ 0 h 370800"/>
              <a:gd name="textAreaBottom" fmla="*/ 371520 h 370800"/>
            </a:gdLst>
            <a:ahLst/>
            <a:rect l="textAreaLeft" t="textAreaTop" r="textAreaRight" b="textAreaBottom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5" name="Freeform 787"/>
          <p:cNvSpPr/>
          <p:nvPr/>
        </p:nvSpPr>
        <p:spPr>
          <a:xfrm>
            <a:off x="2021040" y="3948120"/>
            <a:ext cx="240480" cy="326160"/>
          </a:xfrm>
          <a:custGeom>
            <a:avLst/>
            <a:gdLst>
              <a:gd name="textAreaLeft" fmla="*/ 0 w 240480"/>
              <a:gd name="textAreaRight" fmla="*/ 241200 w 240480"/>
              <a:gd name="textAreaTop" fmla="*/ 0 h 326160"/>
              <a:gd name="textAreaBottom" fmla="*/ 326880 h 326160"/>
            </a:gdLst>
            <a:ahLst/>
            <a:rect l="textAreaLeft" t="textAreaTop" r="textAreaRight" b="textAreaBottom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6" name="Freeform 788"/>
          <p:cNvSpPr/>
          <p:nvPr/>
        </p:nvSpPr>
        <p:spPr>
          <a:xfrm>
            <a:off x="2262240" y="4275000"/>
            <a:ext cx="250200" cy="294480"/>
          </a:xfrm>
          <a:custGeom>
            <a:avLst/>
            <a:gdLst>
              <a:gd name="textAreaLeft" fmla="*/ 0 w 250200"/>
              <a:gd name="textAreaRight" fmla="*/ 250920 w 250200"/>
              <a:gd name="textAreaTop" fmla="*/ 0 h 294480"/>
              <a:gd name="textAreaBottom" fmla="*/ 295200 h 294480"/>
            </a:gdLst>
            <a:ahLst/>
            <a:rect l="textAreaLeft" t="textAreaTop" r="textAreaRight" b="textAreaBottom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7" name="Freeform 789"/>
          <p:cNvSpPr/>
          <p:nvPr/>
        </p:nvSpPr>
        <p:spPr>
          <a:xfrm>
            <a:off x="2513160" y="4570560"/>
            <a:ext cx="242280" cy="248400"/>
          </a:xfrm>
          <a:custGeom>
            <a:avLst/>
            <a:gdLst>
              <a:gd name="textAreaLeft" fmla="*/ 0 w 242280"/>
              <a:gd name="textAreaRight" fmla="*/ 243000 w 242280"/>
              <a:gd name="textAreaTop" fmla="*/ 0 h 248400"/>
              <a:gd name="textAreaBottom" fmla="*/ 249120 h 248400"/>
            </a:gdLst>
            <a:ahLst/>
            <a:rect l="textAreaLeft" t="textAreaTop" r="textAreaRight" b="textAreaBottom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8" name="Freeform 790"/>
          <p:cNvSpPr/>
          <p:nvPr/>
        </p:nvSpPr>
        <p:spPr>
          <a:xfrm>
            <a:off x="2755800" y="4819680"/>
            <a:ext cx="248400" cy="215280"/>
          </a:xfrm>
          <a:custGeom>
            <a:avLst/>
            <a:gdLst>
              <a:gd name="textAreaLeft" fmla="*/ 0 w 248400"/>
              <a:gd name="textAreaRight" fmla="*/ 249120 w 248400"/>
              <a:gd name="textAreaTop" fmla="*/ 0 h 215280"/>
              <a:gd name="textAreaBottom" fmla="*/ 216000 h 215280"/>
            </a:gdLst>
            <a:ahLst/>
            <a:rect l="textAreaLeft" t="textAreaTop" r="textAreaRight" b="textAreaBottom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9" name="Freeform 791"/>
          <p:cNvSpPr/>
          <p:nvPr/>
        </p:nvSpPr>
        <p:spPr>
          <a:xfrm>
            <a:off x="3005280" y="5035680"/>
            <a:ext cx="242280" cy="172440"/>
          </a:xfrm>
          <a:custGeom>
            <a:avLst/>
            <a:gdLst>
              <a:gd name="textAreaLeft" fmla="*/ 0 w 242280"/>
              <a:gd name="textAreaRight" fmla="*/ 243000 w 242280"/>
              <a:gd name="textAreaTop" fmla="*/ 0 h 172440"/>
              <a:gd name="textAreaBottom" fmla="*/ 173160 h 172440"/>
            </a:gdLst>
            <a:ahLst/>
            <a:rect l="textAreaLeft" t="textAreaTop" r="textAreaRight" b="textAreaBottom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0" name="Freeform 792"/>
          <p:cNvSpPr/>
          <p:nvPr/>
        </p:nvSpPr>
        <p:spPr>
          <a:xfrm>
            <a:off x="3247920" y="5208480"/>
            <a:ext cx="250200" cy="137520"/>
          </a:xfrm>
          <a:custGeom>
            <a:avLst/>
            <a:gdLst>
              <a:gd name="textAreaLeft" fmla="*/ 0 w 250200"/>
              <a:gd name="textAreaRight" fmla="*/ 250920 w 250200"/>
              <a:gd name="textAreaTop" fmla="*/ 0 h 137520"/>
              <a:gd name="textAreaBottom" fmla="*/ 138240 h 137520"/>
            </a:gdLst>
            <a:ahLst/>
            <a:rect l="textAreaLeft" t="textAreaTop" r="textAreaRight" b="textAreaBottom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1" name="Freeform 793"/>
          <p:cNvSpPr/>
          <p:nvPr/>
        </p:nvSpPr>
        <p:spPr>
          <a:xfrm>
            <a:off x="3498840" y="5346720"/>
            <a:ext cx="240480" cy="94680"/>
          </a:xfrm>
          <a:custGeom>
            <a:avLst/>
            <a:gdLst>
              <a:gd name="textAreaLeft" fmla="*/ 0 w 240480"/>
              <a:gd name="textAreaRight" fmla="*/ 241200 w 240480"/>
              <a:gd name="textAreaTop" fmla="*/ 0 h 94680"/>
              <a:gd name="textAreaBottom" fmla="*/ 95400 h 94680"/>
            </a:gdLst>
            <a:ahLst/>
            <a:rect l="textAreaLeft" t="textAreaTop" r="textAreaRight" b="textAreaBottom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2" name="Freeform 794"/>
          <p:cNvSpPr/>
          <p:nvPr/>
        </p:nvSpPr>
        <p:spPr>
          <a:xfrm>
            <a:off x="3740040" y="5442120"/>
            <a:ext cx="250200" cy="59760"/>
          </a:xfrm>
          <a:custGeom>
            <a:avLst/>
            <a:gdLst>
              <a:gd name="textAreaLeft" fmla="*/ 0 w 250200"/>
              <a:gd name="textAreaRight" fmla="*/ 250920 w 25020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3" name="Freeform 796"/>
          <p:cNvSpPr/>
          <p:nvPr/>
        </p:nvSpPr>
        <p:spPr>
          <a:xfrm>
            <a:off x="4232160" y="5502240"/>
            <a:ext cx="250200" cy="16920"/>
          </a:xfrm>
          <a:custGeom>
            <a:avLst/>
            <a:gdLst>
              <a:gd name="textAreaLeft" fmla="*/ 0 w 250200"/>
              <a:gd name="textAreaRight" fmla="*/ 250920 w 250200"/>
              <a:gd name="textAreaTop" fmla="*/ 0 h 16920"/>
              <a:gd name="textAreaBottom" fmla="*/ 17640 h 16920"/>
            </a:gdLst>
            <a:ahLst/>
            <a:rect l="textAreaLeft" t="textAreaTop" r="textAreaRight" b="textAreaBottom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4" name="Freeform 797"/>
          <p:cNvSpPr/>
          <p:nvPr/>
        </p:nvSpPr>
        <p:spPr>
          <a:xfrm>
            <a:off x="4483080" y="5442120"/>
            <a:ext cx="242280" cy="59760"/>
          </a:xfrm>
          <a:custGeom>
            <a:avLst/>
            <a:gdLst>
              <a:gd name="textAreaLeft" fmla="*/ 0 w 242280"/>
              <a:gd name="textAreaRight" fmla="*/ 243000 w 24228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5" name="Freeform 798"/>
          <p:cNvSpPr/>
          <p:nvPr/>
        </p:nvSpPr>
        <p:spPr>
          <a:xfrm>
            <a:off x="4726080" y="5346720"/>
            <a:ext cx="250200" cy="94680"/>
          </a:xfrm>
          <a:custGeom>
            <a:avLst/>
            <a:gdLst>
              <a:gd name="textAreaLeft" fmla="*/ 0 w 250200"/>
              <a:gd name="textAreaRight" fmla="*/ 250920 w 250200"/>
              <a:gd name="textAreaTop" fmla="*/ 0 h 94680"/>
              <a:gd name="textAreaBottom" fmla="*/ 95400 h 94680"/>
            </a:gdLst>
            <a:ahLst/>
            <a:rect l="textAreaLeft" t="textAreaTop" r="textAreaRight" b="textAreaBottom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6" name="Freeform 799"/>
          <p:cNvSpPr/>
          <p:nvPr/>
        </p:nvSpPr>
        <p:spPr>
          <a:xfrm>
            <a:off x="4976640" y="5208480"/>
            <a:ext cx="240480" cy="137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37520"/>
              <a:gd name="textAreaBottom" fmla="*/ 138240 h 137520"/>
            </a:gdLst>
            <a:ahLst/>
            <a:rect l="textAreaLeft" t="textAreaTop" r="textAreaRight" b="textAreaBottom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7" name="Freeform 800"/>
          <p:cNvSpPr/>
          <p:nvPr/>
        </p:nvSpPr>
        <p:spPr>
          <a:xfrm>
            <a:off x="5218200" y="5035680"/>
            <a:ext cx="250200" cy="172440"/>
          </a:xfrm>
          <a:custGeom>
            <a:avLst/>
            <a:gdLst>
              <a:gd name="textAreaLeft" fmla="*/ 0 w 250200"/>
              <a:gd name="textAreaRight" fmla="*/ 250920 w 250200"/>
              <a:gd name="textAreaTop" fmla="*/ 0 h 172440"/>
              <a:gd name="textAreaBottom" fmla="*/ 173160 h 172440"/>
            </a:gdLst>
            <a:ahLst/>
            <a:rect l="textAreaLeft" t="textAreaTop" r="textAreaRight" b="textAreaBottom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8" name="Freeform 801"/>
          <p:cNvSpPr/>
          <p:nvPr/>
        </p:nvSpPr>
        <p:spPr>
          <a:xfrm>
            <a:off x="5468760" y="4819680"/>
            <a:ext cx="240480" cy="215280"/>
          </a:xfrm>
          <a:custGeom>
            <a:avLst/>
            <a:gdLst>
              <a:gd name="textAreaLeft" fmla="*/ 0 w 240480"/>
              <a:gd name="textAreaRight" fmla="*/ 241200 w 240480"/>
              <a:gd name="textAreaTop" fmla="*/ 0 h 215280"/>
              <a:gd name="textAreaBottom" fmla="*/ 216000 h 215280"/>
            </a:gdLst>
            <a:ahLst/>
            <a:rect l="textAreaLeft" t="textAreaTop" r="textAreaRight" b="textAreaBottom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9" name="Freeform 802"/>
          <p:cNvSpPr/>
          <p:nvPr/>
        </p:nvSpPr>
        <p:spPr>
          <a:xfrm>
            <a:off x="5710320" y="4570560"/>
            <a:ext cx="250200" cy="248400"/>
          </a:xfrm>
          <a:custGeom>
            <a:avLst/>
            <a:gdLst>
              <a:gd name="textAreaLeft" fmla="*/ 0 w 250200"/>
              <a:gd name="textAreaRight" fmla="*/ 250920 w 250200"/>
              <a:gd name="textAreaTop" fmla="*/ 0 h 248400"/>
              <a:gd name="textAreaBottom" fmla="*/ 249120 h 24840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0" name="Freeform 803"/>
          <p:cNvSpPr/>
          <p:nvPr/>
        </p:nvSpPr>
        <p:spPr>
          <a:xfrm>
            <a:off x="5961240" y="4275000"/>
            <a:ext cx="242280" cy="294480"/>
          </a:xfrm>
          <a:custGeom>
            <a:avLst/>
            <a:gdLst>
              <a:gd name="textAreaLeft" fmla="*/ 0 w 242280"/>
              <a:gd name="textAreaRight" fmla="*/ 243000 w 242280"/>
              <a:gd name="textAreaTop" fmla="*/ 0 h 294480"/>
              <a:gd name="textAreaBottom" fmla="*/ 295200 h 29448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1" name="Freeform 804"/>
          <p:cNvSpPr/>
          <p:nvPr/>
        </p:nvSpPr>
        <p:spPr>
          <a:xfrm>
            <a:off x="6203880" y="3948120"/>
            <a:ext cx="248400" cy="326160"/>
          </a:xfrm>
          <a:custGeom>
            <a:avLst/>
            <a:gdLst>
              <a:gd name="textAreaLeft" fmla="*/ 0 w 248400"/>
              <a:gd name="textAreaRight" fmla="*/ 249120 w 248400"/>
              <a:gd name="textAreaTop" fmla="*/ 0 h 326160"/>
              <a:gd name="textAreaBottom" fmla="*/ 326880 h 32616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2" name="Freeform 805"/>
          <p:cNvSpPr/>
          <p:nvPr/>
        </p:nvSpPr>
        <p:spPr>
          <a:xfrm>
            <a:off x="6453360" y="3576600"/>
            <a:ext cx="242280" cy="370800"/>
          </a:xfrm>
          <a:custGeom>
            <a:avLst/>
            <a:gdLst>
              <a:gd name="textAreaLeft" fmla="*/ 0 w 242280"/>
              <a:gd name="textAreaRight" fmla="*/ 243000 w 242280"/>
              <a:gd name="textAreaTop" fmla="*/ 0 h 370800"/>
              <a:gd name="textAreaBottom" fmla="*/ 371520 h 37080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3" name="Freeform 806"/>
          <p:cNvSpPr/>
          <p:nvPr/>
        </p:nvSpPr>
        <p:spPr>
          <a:xfrm>
            <a:off x="6696000" y="3170160"/>
            <a:ext cx="250200" cy="405720"/>
          </a:xfrm>
          <a:custGeom>
            <a:avLst/>
            <a:gdLst>
              <a:gd name="textAreaLeft" fmla="*/ 0 w 250200"/>
              <a:gd name="textAreaRight" fmla="*/ 250920 w 250200"/>
              <a:gd name="textAreaTop" fmla="*/ 0 h 405720"/>
              <a:gd name="textAreaBottom" fmla="*/ 406440 h 40572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4" name="Freeform 807"/>
          <p:cNvSpPr/>
          <p:nvPr/>
        </p:nvSpPr>
        <p:spPr>
          <a:xfrm>
            <a:off x="6946920" y="2720880"/>
            <a:ext cx="240480" cy="448560"/>
          </a:xfrm>
          <a:custGeom>
            <a:avLst/>
            <a:gdLst>
              <a:gd name="textAreaLeft" fmla="*/ 0 w 240480"/>
              <a:gd name="textAreaRight" fmla="*/ 241200 w 240480"/>
              <a:gd name="textAreaTop" fmla="*/ 0 h 448560"/>
              <a:gd name="textAreaBottom" fmla="*/ 449280 h 44856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5" name="Freeform 808"/>
          <p:cNvSpPr/>
          <p:nvPr/>
        </p:nvSpPr>
        <p:spPr>
          <a:xfrm>
            <a:off x="7188120" y="2236680"/>
            <a:ext cx="250200" cy="483480"/>
          </a:xfrm>
          <a:custGeom>
            <a:avLst/>
            <a:gdLst>
              <a:gd name="textAreaLeft" fmla="*/ 0 w 250200"/>
              <a:gd name="textAreaRight" fmla="*/ 250920 w 250200"/>
              <a:gd name="textAreaTop" fmla="*/ 0 h 483480"/>
              <a:gd name="textAreaBottom" fmla="*/ 484200 h 48348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6" name="Freeform 809"/>
          <p:cNvSpPr/>
          <p:nvPr/>
        </p:nvSpPr>
        <p:spPr>
          <a:xfrm>
            <a:off x="7439040" y="1709640"/>
            <a:ext cx="240480" cy="52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526320"/>
              <a:gd name="textAreaBottom" fmla="*/ 527040 h 52632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Rectangle 1141"/>
          <p:cNvSpPr/>
          <p:nvPr/>
        </p:nvSpPr>
        <p:spPr>
          <a:xfrm>
            <a:off x="7818480" y="5927760"/>
            <a:ext cx="882000" cy="2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8" name="Rectangle 1142"/>
          <p:cNvSpPr/>
          <p:nvPr/>
        </p:nvSpPr>
        <p:spPr>
          <a:xfrm>
            <a:off x="7705440" y="594684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Rectangle 1144"/>
          <p:cNvSpPr/>
          <p:nvPr/>
        </p:nvSpPr>
        <p:spPr>
          <a:xfrm>
            <a:off x="6696000" y="5892840"/>
            <a:ext cx="258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30" name="Group 1161"/>
          <p:cNvGrpSpPr/>
          <p:nvPr/>
        </p:nvGrpSpPr>
        <p:grpSpPr>
          <a:xfrm>
            <a:off x="1476360" y="2965320"/>
            <a:ext cx="7068600" cy="1939320"/>
            <a:chOff x="1476360" y="2965320"/>
            <a:chExt cx="7068600" cy="1939320"/>
          </a:xfrm>
        </p:grpSpPr>
        <p:sp>
          <p:nvSpPr>
            <p:cNvPr id="431" name="Freeform 1008"/>
            <p:cNvSpPr/>
            <p:nvPr/>
          </p:nvSpPr>
          <p:spPr>
            <a:xfrm>
              <a:off x="1476360" y="2965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2" name="Freeform 1010"/>
            <p:cNvSpPr/>
            <p:nvPr/>
          </p:nvSpPr>
          <p:spPr>
            <a:xfrm>
              <a:off x="1719360" y="3181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3" name="Freeform 1012"/>
            <p:cNvSpPr/>
            <p:nvPr/>
          </p:nvSpPr>
          <p:spPr>
            <a:xfrm>
              <a:off x="1969920" y="3381480"/>
              <a:ext cx="162720" cy="13752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4" name="Freeform 1014"/>
            <p:cNvSpPr/>
            <p:nvPr/>
          </p:nvSpPr>
          <p:spPr>
            <a:xfrm>
              <a:off x="2211480" y="357012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5" name="Freeform 1016"/>
            <p:cNvSpPr/>
            <p:nvPr/>
          </p:nvSpPr>
          <p:spPr>
            <a:xfrm>
              <a:off x="2462040" y="374328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6" name="Freeform 1018"/>
            <p:cNvSpPr/>
            <p:nvPr/>
          </p:nvSpPr>
          <p:spPr>
            <a:xfrm>
              <a:off x="2703600" y="39085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7" name="Freeform 1020"/>
            <p:cNvSpPr/>
            <p:nvPr/>
          </p:nvSpPr>
          <p:spPr>
            <a:xfrm>
              <a:off x="2954160" y="40543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8" name="Freeform 1022"/>
            <p:cNvSpPr/>
            <p:nvPr/>
          </p:nvSpPr>
          <p:spPr>
            <a:xfrm>
              <a:off x="3205080" y="420228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39" name="Freeform 1024"/>
            <p:cNvSpPr/>
            <p:nvPr/>
          </p:nvSpPr>
          <p:spPr>
            <a:xfrm>
              <a:off x="3456000" y="4322880"/>
              <a:ext cx="180360" cy="10260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0" name="Freeform 1025"/>
            <p:cNvSpPr/>
            <p:nvPr/>
          </p:nvSpPr>
          <p:spPr>
            <a:xfrm>
              <a:off x="3697200" y="443556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1" name="Freeform 1026"/>
            <p:cNvSpPr/>
            <p:nvPr/>
          </p:nvSpPr>
          <p:spPr>
            <a:xfrm>
              <a:off x="3948120" y="453060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2" name="Freeform 1027"/>
            <p:cNvSpPr/>
            <p:nvPr/>
          </p:nvSpPr>
          <p:spPr>
            <a:xfrm>
              <a:off x="4191120" y="461628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3" name="Freeform 1028"/>
            <p:cNvSpPr/>
            <p:nvPr/>
          </p:nvSpPr>
          <p:spPr>
            <a:xfrm>
              <a:off x="4440240" y="4686480"/>
              <a:ext cx="189720" cy="676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4" name="Freeform 1029"/>
            <p:cNvSpPr/>
            <p:nvPr/>
          </p:nvSpPr>
          <p:spPr>
            <a:xfrm>
              <a:off x="4683240" y="4746600"/>
              <a:ext cx="189720" cy="500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5" name="Freeform 1030"/>
            <p:cNvSpPr/>
            <p:nvPr/>
          </p:nvSpPr>
          <p:spPr>
            <a:xfrm>
              <a:off x="4933800" y="478944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6" name="Freeform 1031"/>
            <p:cNvSpPr/>
            <p:nvPr/>
          </p:nvSpPr>
          <p:spPr>
            <a:xfrm>
              <a:off x="5175360" y="482436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7" name="Freeform 1032"/>
            <p:cNvSpPr/>
            <p:nvPr/>
          </p:nvSpPr>
          <p:spPr>
            <a:xfrm>
              <a:off x="542592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8" name="Freeform 1033"/>
            <p:cNvSpPr/>
            <p:nvPr/>
          </p:nvSpPr>
          <p:spPr>
            <a:xfrm>
              <a:off x="566748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9" name="Freeform 1034"/>
            <p:cNvSpPr/>
            <p:nvPr/>
          </p:nvSpPr>
          <p:spPr>
            <a:xfrm>
              <a:off x="5918040" y="4832280"/>
              <a:ext cx="189720" cy="3420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4200"/>
                <a:gd name="textAreaBottom" fmla="*/ 34920 h 3420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0" name="Freeform 1035"/>
            <p:cNvSpPr/>
            <p:nvPr/>
          </p:nvSpPr>
          <p:spPr>
            <a:xfrm>
              <a:off x="6161040" y="479736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1" name="Freeform 1036"/>
            <p:cNvSpPr/>
            <p:nvPr/>
          </p:nvSpPr>
          <p:spPr>
            <a:xfrm>
              <a:off x="6410160" y="475452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2" name="Freeform 1037"/>
            <p:cNvSpPr/>
            <p:nvPr/>
          </p:nvSpPr>
          <p:spPr>
            <a:xfrm>
              <a:off x="6653160" y="4702320"/>
              <a:ext cx="189720" cy="691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3" name="Freeform 1038"/>
            <p:cNvSpPr/>
            <p:nvPr/>
          </p:nvSpPr>
          <p:spPr>
            <a:xfrm>
              <a:off x="6904080" y="464184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4" name="Freeform 1039"/>
            <p:cNvSpPr/>
            <p:nvPr/>
          </p:nvSpPr>
          <p:spPr>
            <a:xfrm>
              <a:off x="7145280" y="455616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5" name="Freeform 1040"/>
            <p:cNvSpPr/>
            <p:nvPr/>
          </p:nvSpPr>
          <p:spPr>
            <a:xfrm>
              <a:off x="7396200" y="4468680"/>
              <a:ext cx="180360" cy="867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6" name="Freeform 1041"/>
            <p:cNvSpPr/>
            <p:nvPr/>
          </p:nvSpPr>
          <p:spPr>
            <a:xfrm>
              <a:off x="7637400" y="4365720"/>
              <a:ext cx="181800" cy="9468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7" name="Freeform 1042"/>
            <p:cNvSpPr/>
            <p:nvPr/>
          </p:nvSpPr>
          <p:spPr>
            <a:xfrm>
              <a:off x="7888320" y="424512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8" name="Freeform 1043"/>
            <p:cNvSpPr/>
            <p:nvPr/>
          </p:nvSpPr>
          <p:spPr>
            <a:xfrm>
              <a:off x="8121600" y="412416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59" name="Freeform 1045"/>
            <p:cNvSpPr/>
            <p:nvPr/>
          </p:nvSpPr>
          <p:spPr>
            <a:xfrm>
              <a:off x="8372520" y="396864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0" name="Freeform 1147"/>
            <p:cNvSpPr/>
            <p:nvPr/>
          </p:nvSpPr>
          <p:spPr>
            <a:xfrm>
              <a:off x="5630760" y="482760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61" name="Rectangle 1150"/>
          <p:cNvSpPr/>
          <p:nvPr/>
        </p:nvSpPr>
        <p:spPr>
          <a:xfrm>
            <a:off x="1827360" y="2644920"/>
            <a:ext cx="2466360" cy="3744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Text Box 1170"/>
          <p:cNvSpPr/>
          <p:nvPr/>
        </p:nvSpPr>
        <p:spPr>
          <a:xfrm>
            <a:off x="5616000" y="5047200"/>
            <a:ext cx="2027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Text Box 113"/>
          <p:cNvSpPr/>
          <p:nvPr/>
        </p:nvSpPr>
        <p:spPr>
          <a:xfrm>
            <a:off x="782640" y="1510200"/>
            <a:ext cx="7892280" cy="51645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 als Schnittpunkt von Umsatz und Gesamtkosten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Line 9"/>
          <p:cNvSpPr/>
          <p:nvPr/>
        </p:nvSpPr>
        <p:spPr>
          <a:xfrm>
            <a:off x="1385640" y="58356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7" name="Line 10"/>
          <p:cNvSpPr/>
          <p:nvPr/>
        </p:nvSpPr>
        <p:spPr>
          <a:xfrm>
            <a:off x="1385640" y="500220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8" name="Line 11"/>
          <p:cNvSpPr/>
          <p:nvPr/>
        </p:nvSpPr>
        <p:spPr>
          <a:xfrm>
            <a:off x="1385640" y="417024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9" name="Line 12"/>
          <p:cNvSpPr/>
          <p:nvPr/>
        </p:nvSpPr>
        <p:spPr>
          <a:xfrm>
            <a:off x="1385640" y="33289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0" name="Line 13"/>
          <p:cNvSpPr/>
          <p:nvPr/>
        </p:nvSpPr>
        <p:spPr>
          <a:xfrm>
            <a:off x="1385640" y="2495520"/>
            <a:ext cx="50760" cy="144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1" name="Line 15"/>
          <p:cNvSpPr/>
          <p:nvPr/>
        </p:nvSpPr>
        <p:spPr>
          <a:xfrm flipV="1">
            <a:off x="143640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2" name="Line 16"/>
          <p:cNvSpPr/>
          <p:nvPr/>
        </p:nvSpPr>
        <p:spPr>
          <a:xfrm flipV="1">
            <a:off x="240156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3" name="Line 17"/>
          <p:cNvSpPr/>
          <p:nvPr/>
        </p:nvSpPr>
        <p:spPr>
          <a:xfrm flipV="1">
            <a:off x="336852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4" name="Line 18"/>
          <p:cNvSpPr/>
          <p:nvPr/>
        </p:nvSpPr>
        <p:spPr>
          <a:xfrm flipV="1">
            <a:off x="43336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5" name="Line 19"/>
          <p:cNvSpPr/>
          <p:nvPr/>
        </p:nvSpPr>
        <p:spPr>
          <a:xfrm flipV="1">
            <a:off x="5290920" y="5835600"/>
            <a:ext cx="180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6" name="Line 20"/>
          <p:cNvSpPr/>
          <p:nvPr/>
        </p:nvSpPr>
        <p:spPr>
          <a:xfrm flipV="1">
            <a:off x="625788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7" name="Line 21"/>
          <p:cNvSpPr/>
          <p:nvPr/>
        </p:nvSpPr>
        <p:spPr>
          <a:xfrm flipV="1">
            <a:off x="7223040" y="5835600"/>
            <a:ext cx="1440" cy="48960"/>
          </a:xfrm>
          <a:prstGeom prst="line">
            <a:avLst/>
          </a:prstGeom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8" name="Freeform 23"/>
          <p:cNvSpPr/>
          <p:nvPr/>
        </p:nvSpPr>
        <p:spPr>
          <a:xfrm>
            <a:off x="1436760" y="4386240"/>
            <a:ext cx="240480" cy="199440"/>
          </a:xfrm>
          <a:custGeom>
            <a:avLst/>
            <a:gdLst>
              <a:gd name="textAreaLeft" fmla="*/ 0 w 240480"/>
              <a:gd name="textAreaRight" fmla="*/ 241200 w 240480"/>
              <a:gd name="textAreaTop" fmla="*/ 0 h 199440"/>
              <a:gd name="textAreaBottom" fmla="*/ 200160 h 199440"/>
            </a:gdLst>
            <a:ahLst/>
            <a:rect l="textAreaLeft" t="textAreaTop" r="textAreaRight" b="textAreaBottom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9" name="Freeform 24"/>
          <p:cNvSpPr/>
          <p:nvPr/>
        </p:nvSpPr>
        <p:spPr>
          <a:xfrm>
            <a:off x="1677960" y="4227480"/>
            <a:ext cx="240480" cy="158040"/>
          </a:xfrm>
          <a:custGeom>
            <a:avLst/>
            <a:gdLst>
              <a:gd name="textAreaLeft" fmla="*/ 0 w 240480"/>
              <a:gd name="textAreaRight" fmla="*/ 241200 w 240480"/>
              <a:gd name="textAreaTop" fmla="*/ 0 h 158040"/>
              <a:gd name="textAreaBottom" fmla="*/ 158760 h 158040"/>
            </a:gdLst>
            <a:ahLst/>
            <a:rect l="textAreaLeft" t="textAreaTop" r="textAreaRight" b="textAreaBottom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0" name="Freeform 25"/>
          <p:cNvSpPr/>
          <p:nvPr/>
        </p:nvSpPr>
        <p:spPr>
          <a:xfrm>
            <a:off x="1919160" y="4086360"/>
            <a:ext cx="240480" cy="140400"/>
          </a:xfrm>
          <a:custGeom>
            <a:avLst/>
            <a:gdLst>
              <a:gd name="textAreaLeft" fmla="*/ 0 w 240480"/>
              <a:gd name="textAreaRight" fmla="*/ 241200 w 240480"/>
              <a:gd name="textAreaTop" fmla="*/ 0 h 140400"/>
              <a:gd name="textAreaBottom" fmla="*/ 141120 h 140400"/>
            </a:gdLst>
            <a:ahLst/>
            <a:rect l="textAreaLeft" t="textAreaTop" r="textAreaRight" b="textAreaBottom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1" name="Freeform 26"/>
          <p:cNvSpPr/>
          <p:nvPr/>
        </p:nvSpPr>
        <p:spPr>
          <a:xfrm>
            <a:off x="2160720" y="3970440"/>
            <a:ext cx="240480" cy="115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15200"/>
              <a:gd name="textAreaBottom" fmla="*/ 115920 h 11520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2" name="Freeform 27"/>
          <p:cNvSpPr/>
          <p:nvPr/>
        </p:nvSpPr>
        <p:spPr>
          <a:xfrm>
            <a:off x="2401920" y="3878280"/>
            <a:ext cx="240480" cy="91440"/>
          </a:xfrm>
          <a:custGeom>
            <a:avLst/>
            <a:gdLst>
              <a:gd name="textAreaLeft" fmla="*/ 0 w 240480"/>
              <a:gd name="textAreaRight" fmla="*/ 241200 w 240480"/>
              <a:gd name="textAreaTop" fmla="*/ 0 h 91440"/>
              <a:gd name="textAreaBottom" fmla="*/ 92160 h 9144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3" name="Line 28"/>
          <p:cNvSpPr/>
          <p:nvPr/>
        </p:nvSpPr>
        <p:spPr>
          <a:xfrm flipV="1">
            <a:off x="2643120" y="3803400"/>
            <a:ext cx="24264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4" name="Freeform 29"/>
          <p:cNvSpPr/>
          <p:nvPr/>
        </p:nvSpPr>
        <p:spPr>
          <a:xfrm>
            <a:off x="2886120" y="3736800"/>
            <a:ext cx="240480" cy="65880"/>
          </a:xfrm>
          <a:custGeom>
            <a:avLst/>
            <a:gdLst>
              <a:gd name="textAreaLeft" fmla="*/ 0 w 240480"/>
              <a:gd name="textAreaRight" fmla="*/ 241200 w 240480"/>
              <a:gd name="textAreaTop" fmla="*/ 0 h 65880"/>
              <a:gd name="textAreaBottom" fmla="*/ 66600 h 65880"/>
            </a:gdLst>
            <a:ahLst/>
            <a:rect l="textAreaLeft" t="textAreaTop" r="textAreaRight" b="textAreaBottom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5" name="Freeform 30"/>
          <p:cNvSpPr/>
          <p:nvPr/>
        </p:nvSpPr>
        <p:spPr>
          <a:xfrm>
            <a:off x="3127320" y="3695760"/>
            <a:ext cx="240480" cy="40680"/>
          </a:xfrm>
          <a:custGeom>
            <a:avLst/>
            <a:gdLst>
              <a:gd name="textAreaLeft" fmla="*/ 0 w 240480"/>
              <a:gd name="textAreaRight" fmla="*/ 241200 w 240480"/>
              <a:gd name="textAreaTop" fmla="*/ 0 h 40680"/>
              <a:gd name="textAreaBottom" fmla="*/ 41400 h 40680"/>
            </a:gdLst>
            <a:ahLst/>
            <a:rect l="textAreaLeft" t="textAreaTop" r="textAreaRight" b="textAreaBottom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6" name="Freeform 31"/>
          <p:cNvSpPr/>
          <p:nvPr/>
        </p:nvSpPr>
        <p:spPr>
          <a:xfrm>
            <a:off x="3368520" y="3652920"/>
            <a:ext cx="240480" cy="42120"/>
          </a:xfrm>
          <a:custGeom>
            <a:avLst/>
            <a:gdLst>
              <a:gd name="textAreaLeft" fmla="*/ 0 w 240480"/>
              <a:gd name="textAreaRight" fmla="*/ 241200 w 240480"/>
              <a:gd name="textAreaTop" fmla="*/ 0 h 42120"/>
              <a:gd name="textAreaBottom" fmla="*/ 42840 h 42120"/>
            </a:gdLst>
            <a:ahLst/>
            <a:rect l="textAreaLeft" t="textAreaTop" r="textAreaRight" b="textAreaBottom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7" name="Freeform 32"/>
          <p:cNvSpPr/>
          <p:nvPr/>
        </p:nvSpPr>
        <p:spPr>
          <a:xfrm>
            <a:off x="3610080" y="3629160"/>
            <a:ext cx="240480" cy="23040"/>
          </a:xfrm>
          <a:custGeom>
            <a:avLst/>
            <a:gdLst>
              <a:gd name="textAreaLeft" fmla="*/ 0 w 240480"/>
              <a:gd name="textAreaRight" fmla="*/ 241200 w 240480"/>
              <a:gd name="textAreaTop" fmla="*/ 0 h 23040"/>
              <a:gd name="textAreaBottom" fmla="*/ 23760 h 23040"/>
            </a:gdLst>
            <a:ahLst/>
            <a:rect l="textAreaLeft" t="textAreaTop" r="textAreaRight" b="textAreaBottom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8" name="Line 33"/>
          <p:cNvSpPr/>
          <p:nvPr/>
        </p:nvSpPr>
        <p:spPr>
          <a:xfrm flipV="1">
            <a:off x="3850920" y="3603600"/>
            <a:ext cx="241560" cy="2520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9" name="Line 34"/>
          <p:cNvSpPr/>
          <p:nvPr/>
        </p:nvSpPr>
        <p:spPr>
          <a:xfrm flipV="1">
            <a:off x="4092480" y="3578040"/>
            <a:ext cx="2412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0" name="Line 35"/>
          <p:cNvSpPr/>
          <p:nvPr/>
        </p:nvSpPr>
        <p:spPr>
          <a:xfrm flipV="1">
            <a:off x="4333680" y="3562200"/>
            <a:ext cx="241200" cy="1584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1" name="Line 36"/>
          <p:cNvSpPr/>
          <p:nvPr/>
        </p:nvSpPr>
        <p:spPr>
          <a:xfrm flipV="1">
            <a:off x="4574880" y="3536640"/>
            <a:ext cx="243000" cy="2556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2" name="Freeform 37"/>
          <p:cNvSpPr/>
          <p:nvPr/>
        </p:nvSpPr>
        <p:spPr>
          <a:xfrm>
            <a:off x="4818240" y="3511440"/>
            <a:ext cx="240480" cy="24840"/>
          </a:xfrm>
          <a:custGeom>
            <a:avLst/>
            <a:gdLst>
              <a:gd name="textAreaLeft" fmla="*/ 0 w 240480"/>
              <a:gd name="textAreaRight" fmla="*/ 241200 w 240480"/>
              <a:gd name="textAreaTop" fmla="*/ 0 h 24840"/>
              <a:gd name="textAreaBottom" fmla="*/ 25560 h 24840"/>
            </a:gdLst>
            <a:ahLst/>
            <a:rect l="textAreaLeft" t="textAreaTop" r="textAreaRight" b="textAreaBottom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3" name="Freeform 38"/>
          <p:cNvSpPr/>
          <p:nvPr/>
        </p:nvSpPr>
        <p:spPr>
          <a:xfrm>
            <a:off x="5059440" y="3470400"/>
            <a:ext cx="231120" cy="40680"/>
          </a:xfrm>
          <a:custGeom>
            <a:avLst/>
            <a:gdLst>
              <a:gd name="textAreaLeft" fmla="*/ 0 w 231120"/>
              <a:gd name="textAreaRight" fmla="*/ 231840 w 231120"/>
              <a:gd name="textAreaTop" fmla="*/ 0 h 40680"/>
              <a:gd name="textAreaBottom" fmla="*/ 41400 h 40680"/>
            </a:gdLst>
            <a:ahLst/>
            <a:rect l="textAreaLeft" t="textAreaTop" r="textAreaRight" b="textAreaBottom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4" name="Line 39"/>
          <p:cNvSpPr/>
          <p:nvPr/>
        </p:nvSpPr>
        <p:spPr>
          <a:xfrm flipV="1">
            <a:off x="5290920" y="3420720"/>
            <a:ext cx="243000" cy="493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5" name="Line 40"/>
          <p:cNvSpPr/>
          <p:nvPr/>
        </p:nvSpPr>
        <p:spPr>
          <a:xfrm flipV="1">
            <a:off x="5533920" y="3362040"/>
            <a:ext cx="241200" cy="5868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6" name="Line 41"/>
          <p:cNvSpPr/>
          <p:nvPr/>
        </p:nvSpPr>
        <p:spPr>
          <a:xfrm flipV="1">
            <a:off x="5775120" y="3287520"/>
            <a:ext cx="241200" cy="74520"/>
          </a:xfrm>
          <a:prstGeom prst="line">
            <a:avLst/>
          </a:prstGeom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7" name="Freeform 42"/>
          <p:cNvSpPr/>
          <p:nvPr/>
        </p:nvSpPr>
        <p:spPr>
          <a:xfrm>
            <a:off x="6016680" y="3195720"/>
            <a:ext cx="240480" cy="91440"/>
          </a:xfrm>
          <a:custGeom>
            <a:avLst/>
            <a:gdLst>
              <a:gd name="textAreaLeft" fmla="*/ 0 w 240480"/>
              <a:gd name="textAreaRight" fmla="*/ 241200 w 240480"/>
              <a:gd name="textAreaTop" fmla="*/ 0 h 91440"/>
              <a:gd name="textAreaBottom" fmla="*/ 92160 h 91440"/>
            </a:gdLst>
            <a:ahLst/>
            <a:rect l="textAreaLeft" t="textAreaTop" r="textAreaRight" b="textAreaBottom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8" name="Freeform 43"/>
          <p:cNvSpPr/>
          <p:nvPr/>
        </p:nvSpPr>
        <p:spPr>
          <a:xfrm>
            <a:off x="6257880" y="3079800"/>
            <a:ext cx="240480" cy="115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15200"/>
              <a:gd name="textAreaBottom" fmla="*/ 115920 h 115200"/>
            </a:gdLst>
            <a:ahLst/>
            <a:rect l="textAreaLeft" t="textAreaTop" r="textAreaRight" b="textAreaBottom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99" name="Freeform 44"/>
          <p:cNvSpPr/>
          <p:nvPr/>
        </p:nvSpPr>
        <p:spPr>
          <a:xfrm>
            <a:off x="6499080" y="2936880"/>
            <a:ext cx="240480" cy="142200"/>
          </a:xfrm>
          <a:custGeom>
            <a:avLst/>
            <a:gdLst>
              <a:gd name="textAreaLeft" fmla="*/ 0 w 240480"/>
              <a:gd name="textAreaRight" fmla="*/ 241200 w 240480"/>
              <a:gd name="textAreaTop" fmla="*/ 0 h 142200"/>
              <a:gd name="textAreaBottom" fmla="*/ 142920 h 142200"/>
            </a:gdLst>
            <a:ahLst/>
            <a:rect l="textAreaLeft" t="textAreaTop" r="textAreaRight" b="textAreaBottom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0" name="Freeform 45"/>
          <p:cNvSpPr/>
          <p:nvPr/>
        </p:nvSpPr>
        <p:spPr>
          <a:xfrm>
            <a:off x="6740640" y="2771640"/>
            <a:ext cx="240480" cy="164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64520"/>
              <a:gd name="textAreaBottom" fmla="*/ 165240 h 164520"/>
            </a:gdLst>
            <a:ahLst/>
            <a:rect l="textAreaLeft" t="textAreaTop" r="textAreaRight" b="textAreaBottom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1" name="Freeform 46"/>
          <p:cNvSpPr/>
          <p:nvPr/>
        </p:nvSpPr>
        <p:spPr>
          <a:xfrm>
            <a:off x="6981840" y="2579760"/>
            <a:ext cx="240480" cy="191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91520"/>
              <a:gd name="textAreaBottom" fmla="*/ 192240 h 191520"/>
            </a:gdLst>
            <a:ahLst/>
            <a:rect l="textAreaLeft" t="textAreaTop" r="textAreaRight" b="textAreaBottom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2" name="Freeform 47"/>
          <p:cNvSpPr/>
          <p:nvPr/>
        </p:nvSpPr>
        <p:spPr>
          <a:xfrm>
            <a:off x="7223040" y="2354400"/>
            <a:ext cx="242280" cy="224640"/>
          </a:xfrm>
          <a:custGeom>
            <a:avLst/>
            <a:gdLst>
              <a:gd name="textAreaLeft" fmla="*/ 0 w 242280"/>
              <a:gd name="textAreaRight" fmla="*/ 243000 w 242280"/>
              <a:gd name="textAreaTop" fmla="*/ 0 h 224640"/>
              <a:gd name="textAreaBottom" fmla="*/ 225360 h 224640"/>
            </a:gdLst>
            <a:ahLst/>
            <a:rect l="textAreaLeft" t="textAreaTop" r="textAreaRight" b="textAreaBottom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3" name="Freeform 48"/>
          <p:cNvSpPr/>
          <p:nvPr/>
        </p:nvSpPr>
        <p:spPr>
          <a:xfrm>
            <a:off x="7466040" y="2097000"/>
            <a:ext cx="240480" cy="25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256320"/>
              <a:gd name="textAreaBottom" fmla="*/ 257040 h 256320"/>
            </a:gdLst>
            <a:ahLst/>
            <a:rect l="textAreaLeft" t="textAreaTop" r="textAreaRight" b="textAreaBottom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4" name="Freeform 49"/>
          <p:cNvSpPr/>
          <p:nvPr/>
        </p:nvSpPr>
        <p:spPr>
          <a:xfrm>
            <a:off x="7707240" y="1805040"/>
            <a:ext cx="240480" cy="291240"/>
          </a:xfrm>
          <a:custGeom>
            <a:avLst/>
            <a:gdLst>
              <a:gd name="textAreaLeft" fmla="*/ 0 w 240480"/>
              <a:gd name="textAreaRight" fmla="*/ 241200 w 240480"/>
              <a:gd name="textAreaTop" fmla="*/ 0 h 291240"/>
              <a:gd name="textAreaBottom" fmla="*/ 291960 h 291240"/>
            </a:gdLst>
            <a:ahLst/>
            <a:rect l="textAreaLeft" t="textAreaTop" r="textAreaRight" b="textAreaBottom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05" name="Rectangle 143"/>
          <p:cNvSpPr/>
          <p:nvPr/>
        </p:nvSpPr>
        <p:spPr>
          <a:xfrm>
            <a:off x="1192320" y="574344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Rectangle 144"/>
          <p:cNvSpPr/>
          <p:nvPr/>
        </p:nvSpPr>
        <p:spPr>
          <a:xfrm>
            <a:off x="1101600" y="49100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Rectangle 145"/>
          <p:cNvSpPr/>
          <p:nvPr/>
        </p:nvSpPr>
        <p:spPr>
          <a:xfrm>
            <a:off x="1101600" y="40784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Rectangle 146"/>
          <p:cNvSpPr/>
          <p:nvPr/>
        </p:nvSpPr>
        <p:spPr>
          <a:xfrm>
            <a:off x="1101600" y="323676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Rectangle 147"/>
          <p:cNvSpPr/>
          <p:nvPr/>
        </p:nvSpPr>
        <p:spPr>
          <a:xfrm>
            <a:off x="1101600" y="240516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Rectangle 148"/>
          <p:cNvSpPr/>
          <p:nvPr/>
        </p:nvSpPr>
        <p:spPr>
          <a:xfrm>
            <a:off x="139536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Rectangle 149"/>
          <p:cNvSpPr/>
          <p:nvPr/>
        </p:nvSpPr>
        <p:spPr>
          <a:xfrm>
            <a:off x="236052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Rectangle 150"/>
          <p:cNvSpPr/>
          <p:nvPr/>
        </p:nvSpPr>
        <p:spPr>
          <a:xfrm>
            <a:off x="33274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Rectangle 151"/>
          <p:cNvSpPr/>
          <p:nvPr/>
        </p:nvSpPr>
        <p:spPr>
          <a:xfrm>
            <a:off x="429264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Rectangle 152"/>
          <p:cNvSpPr/>
          <p:nvPr/>
        </p:nvSpPr>
        <p:spPr>
          <a:xfrm>
            <a:off x="52498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Rectangle 153"/>
          <p:cNvSpPr/>
          <p:nvPr/>
        </p:nvSpPr>
        <p:spPr>
          <a:xfrm>
            <a:off x="621648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Rectangle 154"/>
          <p:cNvSpPr/>
          <p:nvPr/>
        </p:nvSpPr>
        <p:spPr>
          <a:xfrm>
            <a:off x="7182000" y="59770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Rectangle 156"/>
          <p:cNvSpPr/>
          <p:nvPr/>
        </p:nvSpPr>
        <p:spPr>
          <a:xfrm>
            <a:off x="762120" y="1380960"/>
            <a:ext cx="360" cy="364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18" name="Rectangle 157"/>
          <p:cNvSpPr/>
          <p:nvPr/>
        </p:nvSpPr>
        <p:spPr>
          <a:xfrm>
            <a:off x="7565760" y="594216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Rectangle 159"/>
          <p:cNvSpPr/>
          <p:nvPr/>
        </p:nvSpPr>
        <p:spPr>
          <a:xfrm>
            <a:off x="3243240" y="3278160"/>
            <a:ext cx="138204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0" name="Rectangle 160"/>
          <p:cNvSpPr/>
          <p:nvPr/>
        </p:nvSpPr>
        <p:spPr>
          <a:xfrm>
            <a:off x="6062760" y="1846440"/>
            <a:ext cx="15523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Gesamtkosten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Rectangle 162"/>
          <p:cNvSpPr/>
          <p:nvPr/>
        </p:nvSpPr>
        <p:spPr>
          <a:xfrm>
            <a:off x="5899320" y="4303800"/>
            <a:ext cx="117396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2" name="Rectangle 166"/>
          <p:cNvSpPr/>
          <p:nvPr/>
        </p:nvSpPr>
        <p:spPr>
          <a:xfrm>
            <a:off x="1477800" y="1889280"/>
            <a:ext cx="305532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3" name="Rectangle 167"/>
          <p:cNvSpPr/>
          <p:nvPr/>
        </p:nvSpPr>
        <p:spPr>
          <a:xfrm>
            <a:off x="1539720" y="1847880"/>
            <a:ext cx="38347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 [€]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Line 180"/>
          <p:cNvSpPr/>
          <p:nvPr/>
        </p:nvSpPr>
        <p:spPr>
          <a:xfrm flipV="1">
            <a:off x="1439640" y="1753920"/>
            <a:ext cx="360" cy="407052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25" name="Line 181"/>
          <p:cNvSpPr/>
          <p:nvPr/>
        </p:nvSpPr>
        <p:spPr>
          <a:xfrm>
            <a:off x="1430280" y="5832360"/>
            <a:ext cx="700704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26" name="Group 186"/>
          <p:cNvGrpSpPr/>
          <p:nvPr/>
        </p:nvGrpSpPr>
        <p:grpSpPr>
          <a:xfrm>
            <a:off x="1447560" y="2361960"/>
            <a:ext cx="6400800" cy="3454560"/>
            <a:chOff x="1447560" y="2361960"/>
            <a:chExt cx="6400800" cy="3454560"/>
          </a:xfrm>
        </p:grpSpPr>
        <p:sp>
          <p:nvSpPr>
            <p:cNvPr id="527" name="Line 4"/>
            <p:cNvSpPr/>
            <p:nvPr/>
          </p:nvSpPr>
          <p:spPr>
            <a:xfrm flipV="1">
              <a:off x="1447560" y="2361960"/>
              <a:ext cx="6400800" cy="3454560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28" name="AutoShape 5"/>
            <p:cNvSpPr/>
            <p:nvPr/>
          </p:nvSpPr>
          <p:spPr>
            <a:xfrm>
              <a:off x="6416640" y="3065400"/>
              <a:ext cx="75600" cy="756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529" name="Group 196"/>
          <p:cNvGrpSpPr/>
          <p:nvPr/>
        </p:nvGrpSpPr>
        <p:grpSpPr>
          <a:xfrm>
            <a:off x="1427040" y="2760480"/>
            <a:ext cx="6487920" cy="1862280"/>
            <a:chOff x="1427040" y="2760480"/>
            <a:chExt cx="6487920" cy="1862280"/>
          </a:xfrm>
        </p:grpSpPr>
        <p:sp>
          <p:nvSpPr>
            <p:cNvPr id="530" name="Line 193"/>
            <p:cNvSpPr/>
            <p:nvPr/>
          </p:nvSpPr>
          <p:spPr>
            <a:xfrm flipV="1">
              <a:off x="1427040" y="2760480"/>
              <a:ext cx="6487920" cy="1862280"/>
            </a:xfrm>
            <a:prstGeom prst="line">
              <a:avLst/>
            </a:prstGeom>
            <a:ln w="9525">
              <a:solidFill>
                <a:srgbClr val="cc33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31" name="AutoShape 194"/>
            <p:cNvSpPr/>
            <p:nvPr/>
          </p:nvSpPr>
          <p:spPr>
            <a:xfrm>
              <a:off x="5807880" y="3300480"/>
              <a:ext cx="75960" cy="756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532" name="Line 195"/>
          <p:cNvSpPr/>
          <p:nvPr/>
        </p:nvSpPr>
        <p:spPr>
          <a:xfrm>
            <a:off x="1481040" y="4609800"/>
            <a:ext cx="6877080" cy="360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33" name="Group 201"/>
          <p:cNvGrpSpPr/>
          <p:nvPr/>
        </p:nvGrpSpPr>
        <p:grpSpPr>
          <a:xfrm>
            <a:off x="4932360" y="3549600"/>
            <a:ext cx="1825560" cy="2297160"/>
            <a:chOff x="4932360" y="3549600"/>
            <a:chExt cx="1825560" cy="2297160"/>
          </a:xfrm>
        </p:grpSpPr>
        <p:sp>
          <p:nvSpPr>
            <p:cNvPr id="534" name="Rectangle 163"/>
            <p:cNvSpPr/>
            <p:nvPr/>
          </p:nvSpPr>
          <p:spPr>
            <a:xfrm>
              <a:off x="5027400" y="5057640"/>
              <a:ext cx="117576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Fixkosten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fix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5" name="Rectangle 198"/>
            <p:cNvSpPr/>
            <p:nvPr/>
          </p:nvSpPr>
          <p:spPr>
            <a:xfrm>
              <a:off x="5009040" y="3895560"/>
              <a:ext cx="1748880" cy="52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variable 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i="1" lang="de-DE" sz="1600" spc="-1" strike="noStrike" baseline="-25000">
                  <a:solidFill>
                    <a:srgbClr val="000000"/>
                  </a:solidFill>
                  <a:latin typeface="Arial"/>
                </a:rPr>
                <a:t>var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6" name="Line 199"/>
            <p:cNvSpPr/>
            <p:nvPr/>
          </p:nvSpPr>
          <p:spPr>
            <a:xfrm>
              <a:off x="4932360" y="4622760"/>
              <a:ext cx="360" cy="122400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37" name="Line 200"/>
            <p:cNvSpPr/>
            <p:nvPr/>
          </p:nvSpPr>
          <p:spPr>
            <a:xfrm>
              <a:off x="4941720" y="3549600"/>
              <a:ext cx="360" cy="1069920"/>
            </a:xfrm>
            <a:prstGeom prst="line">
              <a:avLst/>
            </a:prstGeom>
            <a:ln w="9525">
              <a:solidFill>
                <a:srgbClr val="000000"/>
              </a:solidFill>
              <a:round/>
              <a:headEnd len="lg" type="triangle" w="med"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538" name="Text Box 1170"/>
          <p:cNvSpPr/>
          <p:nvPr/>
        </p:nvSpPr>
        <p:spPr>
          <a:xfrm>
            <a:off x="4940640" y="2737080"/>
            <a:ext cx="1645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Text Box 1170"/>
          <p:cNvSpPr/>
          <p:nvPr/>
        </p:nvSpPr>
        <p:spPr>
          <a:xfrm>
            <a:off x="3682080" y="3105720"/>
            <a:ext cx="2027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Rectangle 6"/>
          <p:cNvSpPr/>
          <p:nvPr/>
        </p:nvSpPr>
        <p:spPr>
          <a:xfrm>
            <a:off x="6357240" y="3164040"/>
            <a:ext cx="2786040" cy="3574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5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nodeType="clickEffect" fill="hold">
                      <p:stCondLst>
                        <p:cond delay="indefinite"/>
                      </p:stCondLst>
                      <p:childTnLst>
                        <p:par>
                          <p:cTn id="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6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 als Minimum von Durchschnittskosten/Stückkosten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3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4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5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6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7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8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49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0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1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2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3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4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5" name="Rectangle 1106"/>
          <p:cNvSpPr/>
          <p:nvPr/>
        </p:nvSpPr>
        <p:spPr>
          <a:xfrm>
            <a:off x="1027080" y="573552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Rectangle 1107"/>
          <p:cNvSpPr/>
          <p:nvPr/>
        </p:nvSpPr>
        <p:spPr>
          <a:xfrm>
            <a:off x="1027080" y="418140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Rectangle 1108"/>
          <p:cNvSpPr/>
          <p:nvPr/>
        </p:nvSpPr>
        <p:spPr>
          <a:xfrm>
            <a:off x="923760" y="26258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Rectangle 1109"/>
          <p:cNvSpPr/>
          <p:nvPr/>
        </p:nvSpPr>
        <p:spPr>
          <a:xfrm>
            <a:off x="12254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Rectangle 1110"/>
          <p:cNvSpPr/>
          <p:nvPr/>
        </p:nvSpPr>
        <p:spPr>
          <a:xfrm>
            <a:off x="22114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Rectangle 1111"/>
          <p:cNvSpPr/>
          <p:nvPr/>
        </p:nvSpPr>
        <p:spPr>
          <a:xfrm>
            <a:off x="31957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Rectangle 1112"/>
          <p:cNvSpPr/>
          <p:nvPr/>
        </p:nvSpPr>
        <p:spPr>
          <a:xfrm>
            <a:off x="41814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Rectangle 1113"/>
          <p:cNvSpPr/>
          <p:nvPr/>
        </p:nvSpPr>
        <p:spPr>
          <a:xfrm>
            <a:off x="51656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Rectangle 1114"/>
          <p:cNvSpPr/>
          <p:nvPr/>
        </p:nvSpPr>
        <p:spPr>
          <a:xfrm>
            <a:off x="61516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Rectangle 1115"/>
          <p:cNvSpPr/>
          <p:nvPr/>
        </p:nvSpPr>
        <p:spPr>
          <a:xfrm>
            <a:off x="71359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Rectangle 1116"/>
          <p:cNvSpPr/>
          <p:nvPr/>
        </p:nvSpPr>
        <p:spPr>
          <a:xfrm>
            <a:off x="81216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Rectangle 1117"/>
          <p:cNvSpPr/>
          <p:nvPr/>
        </p:nvSpPr>
        <p:spPr>
          <a:xfrm>
            <a:off x="6307200" y="2116080"/>
            <a:ext cx="11138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7" name="Rectangle 1123"/>
          <p:cNvSpPr/>
          <p:nvPr/>
        </p:nvSpPr>
        <p:spPr>
          <a:xfrm>
            <a:off x="3732120" y="2116080"/>
            <a:ext cx="1269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8" name="Rectangle 1129"/>
          <p:cNvSpPr/>
          <p:nvPr/>
        </p:nvSpPr>
        <p:spPr>
          <a:xfrm>
            <a:off x="7308720" y="4500720"/>
            <a:ext cx="1269360" cy="6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69" name="Rectangle 1137"/>
          <p:cNvSpPr/>
          <p:nvPr/>
        </p:nvSpPr>
        <p:spPr>
          <a:xfrm>
            <a:off x="525600" y="3238560"/>
            <a:ext cx="716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70" name="Rectangle 1138"/>
          <p:cNvSpPr/>
          <p:nvPr/>
        </p:nvSpPr>
        <p:spPr>
          <a:xfrm>
            <a:off x="560880" y="3273480"/>
            <a:ext cx="683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Rectangle 1141"/>
          <p:cNvSpPr/>
          <p:nvPr/>
        </p:nvSpPr>
        <p:spPr>
          <a:xfrm>
            <a:off x="7818480" y="5927760"/>
            <a:ext cx="882000" cy="2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72" name="Rectangle 1142"/>
          <p:cNvSpPr/>
          <p:nvPr/>
        </p:nvSpPr>
        <p:spPr>
          <a:xfrm>
            <a:off x="7705440" y="594684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Rectangle 1144"/>
          <p:cNvSpPr/>
          <p:nvPr/>
        </p:nvSpPr>
        <p:spPr>
          <a:xfrm>
            <a:off x="6696000" y="5892840"/>
            <a:ext cx="258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74" name="Group 1158"/>
          <p:cNvGrpSpPr/>
          <p:nvPr/>
        </p:nvGrpSpPr>
        <p:grpSpPr>
          <a:xfrm>
            <a:off x="3117960" y="1600200"/>
            <a:ext cx="5434920" cy="2315520"/>
            <a:chOff x="3117960" y="1600200"/>
            <a:chExt cx="5434920" cy="2315520"/>
          </a:xfrm>
        </p:grpSpPr>
        <p:sp>
          <p:nvSpPr>
            <p:cNvPr id="575" name="Rectangle 1124"/>
            <p:cNvSpPr/>
            <p:nvPr/>
          </p:nvSpPr>
          <p:spPr>
            <a:xfrm>
              <a:off x="3624120" y="1676520"/>
              <a:ext cx="2391480" cy="619920"/>
            </a:xfrm>
            <a:prstGeom prst="rect">
              <a:avLst/>
            </a:prstGeom>
            <a:blipFill rotWithShape="0">
              <a:blip r:embed="rId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r>
                <a:rPr b="0" lang="de-DE" sz="2400" spc="-1" strike="noStrike">
                  <a:solidFill>
                    <a:srgbClr val="ffffff">
                      <a:alpha val="1000"/>
                    </a:srgbClr>
                  </a:solidFill>
                  <a:latin typeface="Book Antiqua"/>
                </a:rPr>
                <a:t> </a:t>
              </a:r>
              <a:endParaRPr b="0" lang="en-GB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Freeform 942"/>
            <p:cNvSpPr/>
            <p:nvPr/>
          </p:nvSpPr>
          <p:spPr>
            <a:xfrm>
              <a:off x="3117960" y="1600200"/>
              <a:ext cx="86760" cy="15480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54800"/>
                <a:gd name="textAreaBottom" fmla="*/ 155520 h 154800"/>
              </a:gdLst>
              <a:ahLst/>
              <a:rect l="textAreaLeft" t="textAreaTop" r="textAreaRight" b="textAreaBottom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77" name="Freeform 943"/>
            <p:cNvSpPr/>
            <p:nvPr/>
          </p:nvSpPr>
          <p:spPr>
            <a:xfrm>
              <a:off x="3178080" y="1712880"/>
              <a:ext cx="34200" cy="32760"/>
            </a:xfrm>
            <a:custGeom>
              <a:avLst/>
              <a:gdLst>
                <a:gd name="textAreaLeft" fmla="*/ 0 w 34200"/>
                <a:gd name="textAreaRight" fmla="*/ 34920 w 3420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78" name="Freeform 944"/>
            <p:cNvSpPr/>
            <p:nvPr/>
          </p:nvSpPr>
          <p:spPr>
            <a:xfrm>
              <a:off x="3230640" y="1833480"/>
              <a:ext cx="34200" cy="24840"/>
            </a:xfrm>
            <a:custGeom>
              <a:avLst/>
              <a:gdLst>
                <a:gd name="textAreaLeft" fmla="*/ 0 w 34200"/>
                <a:gd name="textAreaRight" fmla="*/ 34920 w 34200"/>
                <a:gd name="textAreaTop" fmla="*/ 0 h 24840"/>
                <a:gd name="textAreaBottom" fmla="*/ 25560 h 24840"/>
              </a:gdLst>
              <a:ahLst/>
              <a:rect l="textAreaLeft" t="textAreaTop" r="textAreaRight" b="textAreaBottom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79" name="Freeform 945"/>
            <p:cNvSpPr/>
            <p:nvPr/>
          </p:nvSpPr>
          <p:spPr>
            <a:xfrm>
              <a:off x="3238560" y="1816200"/>
              <a:ext cx="86760" cy="14688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46880"/>
                <a:gd name="textAreaBottom" fmla="*/ 147600 h 146880"/>
              </a:gdLst>
              <a:ahLst/>
              <a:rect l="textAreaLeft" t="textAreaTop" r="textAreaRight" b="textAreaBottom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0" name="Freeform 946"/>
            <p:cNvSpPr/>
            <p:nvPr/>
          </p:nvSpPr>
          <p:spPr>
            <a:xfrm>
              <a:off x="3300480" y="1919160"/>
              <a:ext cx="42120" cy="43560"/>
            </a:xfrm>
            <a:custGeom>
              <a:avLst/>
              <a:gdLst>
                <a:gd name="textAreaLeft" fmla="*/ 0 w 42120"/>
                <a:gd name="textAreaRight" fmla="*/ 42840 w 42120"/>
                <a:gd name="textAreaTop" fmla="*/ 0 h 43560"/>
                <a:gd name="textAreaBottom" fmla="*/ 44280 h 43560"/>
              </a:gdLst>
              <a:ahLst/>
              <a:rect l="textAreaLeft" t="textAreaTop" r="textAreaRight" b="textAreaBottom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1" name="Freeform 947"/>
            <p:cNvSpPr/>
            <p:nvPr/>
          </p:nvSpPr>
          <p:spPr>
            <a:xfrm>
              <a:off x="3351240" y="2014560"/>
              <a:ext cx="129600" cy="16452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64520"/>
                <a:gd name="textAreaBottom" fmla="*/ 165240 h 164520"/>
              </a:gdLst>
              <a:ahLst/>
              <a:rect l="textAreaLeft" t="textAreaTop" r="textAreaRight" b="textAreaBottom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2" name="Freeform 948"/>
            <p:cNvSpPr/>
            <p:nvPr/>
          </p:nvSpPr>
          <p:spPr>
            <a:xfrm>
              <a:off x="3481560" y="2197080"/>
              <a:ext cx="129600" cy="17064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70640"/>
                <a:gd name="textAreaBottom" fmla="*/ 171360 h 170640"/>
              </a:gdLst>
              <a:ahLst/>
              <a:rect l="textAreaLeft" t="textAreaTop" r="textAreaRight" b="textAreaBottom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3" name="Freeform 949"/>
            <p:cNvSpPr/>
            <p:nvPr/>
          </p:nvSpPr>
          <p:spPr>
            <a:xfrm>
              <a:off x="3637080" y="2413080"/>
              <a:ext cx="59760" cy="50040"/>
            </a:xfrm>
            <a:custGeom>
              <a:avLst/>
              <a:gdLst>
                <a:gd name="textAreaLeft" fmla="*/ 0 w 59760"/>
                <a:gd name="textAreaRight" fmla="*/ 60480 w 5976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4" name="Freeform 950"/>
            <p:cNvSpPr/>
            <p:nvPr/>
          </p:nvSpPr>
          <p:spPr>
            <a:xfrm>
              <a:off x="3714840" y="2541600"/>
              <a:ext cx="42120" cy="16920"/>
            </a:xfrm>
            <a:custGeom>
              <a:avLst/>
              <a:gdLst>
                <a:gd name="textAreaLeft" fmla="*/ 0 w 42120"/>
                <a:gd name="textAreaRight" fmla="*/ 42840 w 42120"/>
                <a:gd name="textAreaTop" fmla="*/ 0 h 16920"/>
                <a:gd name="textAreaBottom" fmla="*/ 17640 h 16920"/>
              </a:gdLst>
              <a:ahLst/>
              <a:rect l="textAreaLeft" t="textAreaTop" r="textAreaRight" b="textAreaBottom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5" name="Freeform 951"/>
            <p:cNvSpPr/>
            <p:nvPr/>
          </p:nvSpPr>
          <p:spPr>
            <a:xfrm>
              <a:off x="3722760" y="2516040"/>
              <a:ext cx="137520" cy="162720"/>
            </a:xfrm>
            <a:custGeom>
              <a:avLst/>
              <a:gdLst>
                <a:gd name="textAreaLeft" fmla="*/ 0 w 137520"/>
                <a:gd name="textAreaRight" fmla="*/ 138240 w 137520"/>
                <a:gd name="textAreaTop" fmla="*/ 0 h 162720"/>
                <a:gd name="textAreaBottom" fmla="*/ 163440 h 162720"/>
              </a:gdLst>
              <a:ahLst/>
              <a:rect l="textAreaLeft" t="textAreaTop" r="textAreaRight" b="textAreaBottom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6" name="Freeform 952"/>
            <p:cNvSpPr/>
            <p:nvPr/>
          </p:nvSpPr>
          <p:spPr>
            <a:xfrm>
              <a:off x="3895560" y="2714760"/>
              <a:ext cx="59760" cy="51840"/>
            </a:xfrm>
            <a:custGeom>
              <a:avLst/>
              <a:gdLst>
                <a:gd name="textAreaLeft" fmla="*/ 0 w 59760"/>
                <a:gd name="textAreaRight" fmla="*/ 60480 w 5976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7" name="Freeform 953"/>
            <p:cNvSpPr/>
            <p:nvPr/>
          </p:nvSpPr>
          <p:spPr>
            <a:xfrm>
              <a:off x="3973680" y="2784600"/>
              <a:ext cx="146880" cy="15480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154800"/>
                <a:gd name="textAreaBottom" fmla="*/ 155520 h 154800"/>
              </a:gdLst>
              <a:ahLst/>
              <a:rect l="textAreaLeft" t="textAreaTop" r="textAreaRight" b="textAreaBottom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8" name="Freeform 955"/>
            <p:cNvSpPr/>
            <p:nvPr/>
          </p:nvSpPr>
          <p:spPr>
            <a:xfrm>
              <a:off x="4206960" y="3017880"/>
              <a:ext cx="164520" cy="12780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127800"/>
                <a:gd name="textAreaBottom" fmla="*/ 128520 h 127800"/>
              </a:gdLst>
              <a:ahLst/>
              <a:rect l="textAreaLeft" t="textAreaTop" r="textAreaRight" b="textAreaBottom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89" name="Freeform 957"/>
            <p:cNvSpPr/>
            <p:nvPr/>
          </p:nvSpPr>
          <p:spPr>
            <a:xfrm>
              <a:off x="4457880" y="3206880"/>
              <a:ext cx="162720" cy="12168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1680"/>
                <a:gd name="textAreaBottom" fmla="*/ 122400 h 121680"/>
              </a:gdLst>
              <a:ahLst/>
              <a:rect l="textAreaLeft" t="textAreaTop" r="textAreaRight" b="textAreaBottom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0" name="Freeform 960"/>
            <p:cNvSpPr/>
            <p:nvPr/>
          </p:nvSpPr>
          <p:spPr>
            <a:xfrm>
              <a:off x="4699080" y="3379680"/>
              <a:ext cx="164520" cy="9468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1" name="Freeform 963"/>
            <p:cNvSpPr/>
            <p:nvPr/>
          </p:nvSpPr>
          <p:spPr>
            <a:xfrm>
              <a:off x="4959360" y="3510000"/>
              <a:ext cx="145440" cy="849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2" name="Freeform 966"/>
            <p:cNvSpPr/>
            <p:nvPr/>
          </p:nvSpPr>
          <p:spPr>
            <a:xfrm>
              <a:off x="5200560" y="3622680"/>
              <a:ext cx="146880" cy="6768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3" name="Freeform 968"/>
            <p:cNvSpPr/>
            <p:nvPr/>
          </p:nvSpPr>
          <p:spPr>
            <a:xfrm>
              <a:off x="5451480" y="370836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4" name="Freeform 969"/>
            <p:cNvSpPr/>
            <p:nvPr/>
          </p:nvSpPr>
          <p:spPr>
            <a:xfrm>
              <a:off x="5692680" y="3778200"/>
              <a:ext cx="146880" cy="5004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5" name="Freeform 972"/>
            <p:cNvSpPr/>
            <p:nvPr/>
          </p:nvSpPr>
          <p:spPr>
            <a:xfrm>
              <a:off x="5943600" y="3828960"/>
              <a:ext cx="146880" cy="4356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43560"/>
                <a:gd name="textAreaBottom" fmla="*/ 44280 h 43560"/>
              </a:gdLst>
              <a:ahLst/>
              <a:rect l="textAreaLeft" t="textAreaTop" r="textAreaRight" b="textAreaBottom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6" name="Freeform 974"/>
            <p:cNvSpPr/>
            <p:nvPr/>
          </p:nvSpPr>
          <p:spPr>
            <a:xfrm>
              <a:off x="6186600" y="3855960"/>
              <a:ext cx="188280" cy="3276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7" name="Rectangle 976"/>
            <p:cNvSpPr/>
            <p:nvPr/>
          </p:nvSpPr>
          <p:spPr>
            <a:xfrm>
              <a:off x="6566040" y="3863880"/>
              <a:ext cx="42120" cy="248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8" name="Freeform 977"/>
            <p:cNvSpPr/>
            <p:nvPr/>
          </p:nvSpPr>
          <p:spPr>
            <a:xfrm>
              <a:off x="6678720" y="3855960"/>
              <a:ext cx="145440" cy="327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99" name="Freeform 979"/>
            <p:cNvSpPr/>
            <p:nvPr/>
          </p:nvSpPr>
          <p:spPr>
            <a:xfrm>
              <a:off x="6929280" y="3811680"/>
              <a:ext cx="189720" cy="518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0" name="Freeform 980"/>
            <p:cNvSpPr/>
            <p:nvPr/>
          </p:nvSpPr>
          <p:spPr>
            <a:xfrm>
              <a:off x="7170840" y="376884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1" name="Freeform 981"/>
            <p:cNvSpPr/>
            <p:nvPr/>
          </p:nvSpPr>
          <p:spPr>
            <a:xfrm>
              <a:off x="7421400" y="370836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2" name="Freeform 982"/>
            <p:cNvSpPr/>
            <p:nvPr/>
          </p:nvSpPr>
          <p:spPr>
            <a:xfrm>
              <a:off x="7662960" y="362268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3" name="Freeform 983"/>
            <p:cNvSpPr/>
            <p:nvPr/>
          </p:nvSpPr>
          <p:spPr>
            <a:xfrm>
              <a:off x="7913520" y="3535200"/>
              <a:ext cx="181800" cy="867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4" name="Freeform 984"/>
            <p:cNvSpPr/>
            <p:nvPr/>
          </p:nvSpPr>
          <p:spPr>
            <a:xfrm>
              <a:off x="8156520" y="3432240"/>
              <a:ext cx="180360" cy="9468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5" name="Freeform 985"/>
            <p:cNvSpPr/>
            <p:nvPr/>
          </p:nvSpPr>
          <p:spPr>
            <a:xfrm>
              <a:off x="8407440" y="3328920"/>
              <a:ext cx="145440" cy="849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6" name="Freeform 1148"/>
            <p:cNvSpPr/>
            <p:nvPr/>
          </p:nvSpPr>
          <p:spPr>
            <a:xfrm>
              <a:off x="6453360" y="383868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607" name="Group 1161"/>
          <p:cNvGrpSpPr/>
          <p:nvPr/>
        </p:nvGrpSpPr>
        <p:grpSpPr>
          <a:xfrm>
            <a:off x="1476360" y="2965320"/>
            <a:ext cx="7068600" cy="1939320"/>
            <a:chOff x="1476360" y="2965320"/>
            <a:chExt cx="7068600" cy="1939320"/>
          </a:xfrm>
        </p:grpSpPr>
        <p:sp>
          <p:nvSpPr>
            <p:cNvPr id="608" name="Freeform 1008"/>
            <p:cNvSpPr/>
            <p:nvPr/>
          </p:nvSpPr>
          <p:spPr>
            <a:xfrm>
              <a:off x="1476360" y="2965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09" name="Freeform 1010"/>
            <p:cNvSpPr/>
            <p:nvPr/>
          </p:nvSpPr>
          <p:spPr>
            <a:xfrm>
              <a:off x="1719360" y="3181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0" name="Freeform 1012"/>
            <p:cNvSpPr/>
            <p:nvPr/>
          </p:nvSpPr>
          <p:spPr>
            <a:xfrm>
              <a:off x="1969920" y="3381480"/>
              <a:ext cx="162720" cy="13752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1" name="Freeform 1014"/>
            <p:cNvSpPr/>
            <p:nvPr/>
          </p:nvSpPr>
          <p:spPr>
            <a:xfrm>
              <a:off x="2211480" y="357012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2" name="Freeform 1016"/>
            <p:cNvSpPr/>
            <p:nvPr/>
          </p:nvSpPr>
          <p:spPr>
            <a:xfrm>
              <a:off x="2462040" y="374328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3" name="Freeform 1018"/>
            <p:cNvSpPr/>
            <p:nvPr/>
          </p:nvSpPr>
          <p:spPr>
            <a:xfrm>
              <a:off x="2703600" y="39085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4" name="Freeform 1020"/>
            <p:cNvSpPr/>
            <p:nvPr/>
          </p:nvSpPr>
          <p:spPr>
            <a:xfrm>
              <a:off x="2954160" y="40543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5" name="Freeform 1022"/>
            <p:cNvSpPr/>
            <p:nvPr/>
          </p:nvSpPr>
          <p:spPr>
            <a:xfrm>
              <a:off x="3205080" y="420228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6" name="Freeform 1024"/>
            <p:cNvSpPr/>
            <p:nvPr/>
          </p:nvSpPr>
          <p:spPr>
            <a:xfrm>
              <a:off x="3456000" y="4322880"/>
              <a:ext cx="180360" cy="10260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7" name="Freeform 1025"/>
            <p:cNvSpPr/>
            <p:nvPr/>
          </p:nvSpPr>
          <p:spPr>
            <a:xfrm>
              <a:off x="3697200" y="443556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8" name="Freeform 1026"/>
            <p:cNvSpPr/>
            <p:nvPr/>
          </p:nvSpPr>
          <p:spPr>
            <a:xfrm>
              <a:off x="3948120" y="453060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19" name="Freeform 1027"/>
            <p:cNvSpPr/>
            <p:nvPr/>
          </p:nvSpPr>
          <p:spPr>
            <a:xfrm>
              <a:off x="4191120" y="461628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0" name="Freeform 1028"/>
            <p:cNvSpPr/>
            <p:nvPr/>
          </p:nvSpPr>
          <p:spPr>
            <a:xfrm>
              <a:off x="4440240" y="4686480"/>
              <a:ext cx="189720" cy="676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1" name="Freeform 1029"/>
            <p:cNvSpPr/>
            <p:nvPr/>
          </p:nvSpPr>
          <p:spPr>
            <a:xfrm>
              <a:off x="4683240" y="4746600"/>
              <a:ext cx="189720" cy="500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2" name="Freeform 1030"/>
            <p:cNvSpPr/>
            <p:nvPr/>
          </p:nvSpPr>
          <p:spPr>
            <a:xfrm>
              <a:off x="4933800" y="478944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3" name="Freeform 1031"/>
            <p:cNvSpPr/>
            <p:nvPr/>
          </p:nvSpPr>
          <p:spPr>
            <a:xfrm>
              <a:off x="5175360" y="482436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4" name="Freeform 1032"/>
            <p:cNvSpPr/>
            <p:nvPr/>
          </p:nvSpPr>
          <p:spPr>
            <a:xfrm>
              <a:off x="542592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5" name="Freeform 1033"/>
            <p:cNvSpPr/>
            <p:nvPr/>
          </p:nvSpPr>
          <p:spPr>
            <a:xfrm>
              <a:off x="566748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6" name="Freeform 1034"/>
            <p:cNvSpPr/>
            <p:nvPr/>
          </p:nvSpPr>
          <p:spPr>
            <a:xfrm>
              <a:off x="5918040" y="4832280"/>
              <a:ext cx="189720" cy="3420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4200"/>
                <a:gd name="textAreaBottom" fmla="*/ 34920 h 3420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7" name="Freeform 1035"/>
            <p:cNvSpPr/>
            <p:nvPr/>
          </p:nvSpPr>
          <p:spPr>
            <a:xfrm>
              <a:off x="6161040" y="479736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8" name="Freeform 1036"/>
            <p:cNvSpPr/>
            <p:nvPr/>
          </p:nvSpPr>
          <p:spPr>
            <a:xfrm>
              <a:off x="6410160" y="475452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29" name="Freeform 1037"/>
            <p:cNvSpPr/>
            <p:nvPr/>
          </p:nvSpPr>
          <p:spPr>
            <a:xfrm>
              <a:off x="6653160" y="4702320"/>
              <a:ext cx="189720" cy="691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0" name="Freeform 1038"/>
            <p:cNvSpPr/>
            <p:nvPr/>
          </p:nvSpPr>
          <p:spPr>
            <a:xfrm>
              <a:off x="6904080" y="464184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1" name="Freeform 1039"/>
            <p:cNvSpPr/>
            <p:nvPr/>
          </p:nvSpPr>
          <p:spPr>
            <a:xfrm>
              <a:off x="7145280" y="455616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2" name="Freeform 1040"/>
            <p:cNvSpPr/>
            <p:nvPr/>
          </p:nvSpPr>
          <p:spPr>
            <a:xfrm>
              <a:off x="7396200" y="4468680"/>
              <a:ext cx="180360" cy="867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3" name="Freeform 1041"/>
            <p:cNvSpPr/>
            <p:nvPr/>
          </p:nvSpPr>
          <p:spPr>
            <a:xfrm>
              <a:off x="7637400" y="4365720"/>
              <a:ext cx="181800" cy="9468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4" name="Freeform 1042"/>
            <p:cNvSpPr/>
            <p:nvPr/>
          </p:nvSpPr>
          <p:spPr>
            <a:xfrm>
              <a:off x="7888320" y="424512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5" name="Freeform 1043"/>
            <p:cNvSpPr/>
            <p:nvPr/>
          </p:nvSpPr>
          <p:spPr>
            <a:xfrm>
              <a:off x="8121600" y="412416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6" name="Freeform 1045"/>
            <p:cNvSpPr/>
            <p:nvPr/>
          </p:nvSpPr>
          <p:spPr>
            <a:xfrm>
              <a:off x="8372520" y="396864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637" name="Freeform 1147"/>
            <p:cNvSpPr/>
            <p:nvPr/>
          </p:nvSpPr>
          <p:spPr>
            <a:xfrm>
              <a:off x="5630760" y="482760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638" name="Rectangle 1150"/>
          <p:cNvSpPr/>
          <p:nvPr/>
        </p:nvSpPr>
        <p:spPr>
          <a:xfrm>
            <a:off x="1631880" y="2750760"/>
            <a:ext cx="2466360" cy="3744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Text Box 1170"/>
          <p:cNvSpPr/>
          <p:nvPr/>
        </p:nvSpPr>
        <p:spPr>
          <a:xfrm>
            <a:off x="5700960" y="4054320"/>
            <a:ext cx="1645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Text Box 1170"/>
          <p:cNvSpPr/>
          <p:nvPr/>
        </p:nvSpPr>
        <p:spPr>
          <a:xfrm>
            <a:off x="5090040" y="4992840"/>
            <a:ext cx="2027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" dur="indefinite" restart="never" nodeType="tmRoot">
          <p:childTnLst>
            <p:seq>
              <p:cTn id="75" dur="indefinite" nodeType="mainSeq">
                <p:childTnLst>
                  <p:par>
                    <p:cTn id="76" nodeType="clickEffect" fill="hold">
                      <p:stCondLst>
                        <p:cond delay="indefinite"/>
                      </p:stCondLst>
                      <p:childTnLst>
                        <p:par>
                          <p:cTn id="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nodeType="clickEffect" fill="hold">
                      <p:stCondLst>
                        <p:cond delay="indefinite"/>
                      </p:stCondLst>
                      <p:childTnLst>
                        <p:par>
                          <p:cTn id="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1892160" y="380880"/>
            <a:ext cx="6813000" cy="96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Rechteck 12"/>
          <p:cNvSpPr/>
          <p:nvPr/>
        </p:nvSpPr>
        <p:spPr>
          <a:xfrm>
            <a:off x="6179400" y="4395600"/>
            <a:ext cx="3245760" cy="13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verkaufte Menge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Gesamtkosten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v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variable Kosten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f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Fixkosten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Text Box 9"/>
          <p:cNvSpPr/>
          <p:nvPr/>
        </p:nvSpPr>
        <p:spPr>
          <a:xfrm>
            <a:off x="1521360" y="4513680"/>
            <a:ext cx="2831760" cy="7423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Rechteck 13"/>
          <p:cNvSpPr/>
          <p:nvPr/>
        </p:nvSpPr>
        <p:spPr>
          <a:xfrm>
            <a:off x="893520" y="3681360"/>
            <a:ext cx="74714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An der Gewinnschwelle sind die Stückkosten und Grenzkosten gleich: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Rectangle 1"/>
          <p:cNvSpPr/>
          <p:nvPr/>
        </p:nvSpPr>
        <p:spPr>
          <a:xfrm>
            <a:off x="854280" y="1878120"/>
            <a:ext cx="7549920" cy="5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9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Gewinnschwelle stellt das Minimum von den Stückkosten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K/Q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dar: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Text Box 9"/>
          <p:cNvSpPr/>
          <p:nvPr/>
        </p:nvSpPr>
        <p:spPr>
          <a:xfrm>
            <a:off x="1892160" y="2495520"/>
            <a:ext cx="5473440" cy="10270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Gewinnschwelle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49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0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1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2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3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4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5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6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7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8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59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60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61" name="Rectangle 1106"/>
          <p:cNvSpPr/>
          <p:nvPr/>
        </p:nvSpPr>
        <p:spPr>
          <a:xfrm>
            <a:off x="1027080" y="573552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Rectangle 1107"/>
          <p:cNvSpPr/>
          <p:nvPr/>
        </p:nvSpPr>
        <p:spPr>
          <a:xfrm>
            <a:off x="1027080" y="418140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Rectangle 1108"/>
          <p:cNvSpPr/>
          <p:nvPr/>
        </p:nvSpPr>
        <p:spPr>
          <a:xfrm>
            <a:off x="923760" y="26258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Rectangle 1109"/>
          <p:cNvSpPr/>
          <p:nvPr/>
        </p:nvSpPr>
        <p:spPr>
          <a:xfrm>
            <a:off x="12254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Rectangle 1110"/>
          <p:cNvSpPr/>
          <p:nvPr/>
        </p:nvSpPr>
        <p:spPr>
          <a:xfrm>
            <a:off x="22114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6" name="Rectangle 1111"/>
          <p:cNvSpPr/>
          <p:nvPr/>
        </p:nvSpPr>
        <p:spPr>
          <a:xfrm>
            <a:off x="31957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Rectangle 1112"/>
          <p:cNvSpPr/>
          <p:nvPr/>
        </p:nvSpPr>
        <p:spPr>
          <a:xfrm>
            <a:off x="41814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8" name="Rectangle 1113"/>
          <p:cNvSpPr/>
          <p:nvPr/>
        </p:nvSpPr>
        <p:spPr>
          <a:xfrm>
            <a:off x="51656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Rectangle 1114"/>
          <p:cNvSpPr/>
          <p:nvPr/>
        </p:nvSpPr>
        <p:spPr>
          <a:xfrm>
            <a:off x="61516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Rectangle 1115"/>
          <p:cNvSpPr/>
          <p:nvPr/>
        </p:nvSpPr>
        <p:spPr>
          <a:xfrm>
            <a:off x="71359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Rectangle 1116"/>
          <p:cNvSpPr/>
          <p:nvPr/>
        </p:nvSpPr>
        <p:spPr>
          <a:xfrm>
            <a:off x="81216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2" name="Rectangle 1117"/>
          <p:cNvSpPr/>
          <p:nvPr/>
        </p:nvSpPr>
        <p:spPr>
          <a:xfrm>
            <a:off x="6307200" y="2116080"/>
            <a:ext cx="11138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3" name="Rectangle 1123"/>
          <p:cNvSpPr/>
          <p:nvPr/>
        </p:nvSpPr>
        <p:spPr>
          <a:xfrm>
            <a:off x="3732120" y="2116080"/>
            <a:ext cx="1269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4" name="Rectangle 1129"/>
          <p:cNvSpPr/>
          <p:nvPr/>
        </p:nvSpPr>
        <p:spPr>
          <a:xfrm>
            <a:off x="7308720" y="4500720"/>
            <a:ext cx="1269360" cy="6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5" name="Rectangle 1137"/>
          <p:cNvSpPr/>
          <p:nvPr/>
        </p:nvSpPr>
        <p:spPr>
          <a:xfrm>
            <a:off x="525600" y="3238560"/>
            <a:ext cx="716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6" name="Rectangle 1138"/>
          <p:cNvSpPr/>
          <p:nvPr/>
        </p:nvSpPr>
        <p:spPr>
          <a:xfrm>
            <a:off x="560880" y="3273480"/>
            <a:ext cx="683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Freeform 795"/>
          <p:cNvSpPr/>
          <p:nvPr/>
        </p:nvSpPr>
        <p:spPr>
          <a:xfrm>
            <a:off x="3990960" y="5502240"/>
            <a:ext cx="240480" cy="16920"/>
          </a:xfrm>
          <a:custGeom>
            <a:avLst/>
            <a:gdLst>
              <a:gd name="textAreaLeft" fmla="*/ 0 w 240480"/>
              <a:gd name="textAreaRight" fmla="*/ 241200 w 240480"/>
              <a:gd name="textAreaTop" fmla="*/ 0 h 16920"/>
              <a:gd name="textAreaBottom" fmla="*/ 17640 h 16920"/>
            </a:gdLst>
            <a:ahLst/>
            <a:rect l="textAreaLeft" t="textAreaTop" r="textAreaRight" b="textAreaBottom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8" name="Freeform 784"/>
          <p:cNvSpPr/>
          <p:nvPr/>
        </p:nvSpPr>
        <p:spPr>
          <a:xfrm>
            <a:off x="1278000" y="2720880"/>
            <a:ext cx="250200" cy="448560"/>
          </a:xfrm>
          <a:custGeom>
            <a:avLst/>
            <a:gdLst>
              <a:gd name="textAreaLeft" fmla="*/ 0 w 250200"/>
              <a:gd name="textAreaRight" fmla="*/ 250920 w 250200"/>
              <a:gd name="textAreaTop" fmla="*/ 0 h 448560"/>
              <a:gd name="textAreaBottom" fmla="*/ 449280 h 448560"/>
            </a:gdLst>
            <a:ahLst/>
            <a:rect l="textAreaLeft" t="textAreaTop" r="textAreaRight" b="textAreaBottom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79" name="Freeform 785"/>
          <p:cNvSpPr/>
          <p:nvPr/>
        </p:nvSpPr>
        <p:spPr>
          <a:xfrm>
            <a:off x="1528920" y="3170160"/>
            <a:ext cx="240480" cy="405720"/>
          </a:xfrm>
          <a:custGeom>
            <a:avLst/>
            <a:gdLst>
              <a:gd name="textAreaLeft" fmla="*/ 0 w 240480"/>
              <a:gd name="textAreaRight" fmla="*/ 241200 w 240480"/>
              <a:gd name="textAreaTop" fmla="*/ 0 h 405720"/>
              <a:gd name="textAreaBottom" fmla="*/ 406440 h 405720"/>
            </a:gdLst>
            <a:ahLst/>
            <a:rect l="textAreaLeft" t="textAreaTop" r="textAreaRight" b="textAreaBottom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0" name="Freeform 786"/>
          <p:cNvSpPr/>
          <p:nvPr/>
        </p:nvSpPr>
        <p:spPr>
          <a:xfrm>
            <a:off x="1770120" y="3576600"/>
            <a:ext cx="250200" cy="370800"/>
          </a:xfrm>
          <a:custGeom>
            <a:avLst/>
            <a:gdLst>
              <a:gd name="textAreaLeft" fmla="*/ 0 w 250200"/>
              <a:gd name="textAreaRight" fmla="*/ 250920 w 250200"/>
              <a:gd name="textAreaTop" fmla="*/ 0 h 370800"/>
              <a:gd name="textAreaBottom" fmla="*/ 371520 h 370800"/>
            </a:gdLst>
            <a:ahLst/>
            <a:rect l="textAreaLeft" t="textAreaTop" r="textAreaRight" b="textAreaBottom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1" name="Freeform 787"/>
          <p:cNvSpPr/>
          <p:nvPr/>
        </p:nvSpPr>
        <p:spPr>
          <a:xfrm>
            <a:off x="2021040" y="3948120"/>
            <a:ext cx="240480" cy="326160"/>
          </a:xfrm>
          <a:custGeom>
            <a:avLst/>
            <a:gdLst>
              <a:gd name="textAreaLeft" fmla="*/ 0 w 240480"/>
              <a:gd name="textAreaRight" fmla="*/ 241200 w 240480"/>
              <a:gd name="textAreaTop" fmla="*/ 0 h 326160"/>
              <a:gd name="textAreaBottom" fmla="*/ 326880 h 326160"/>
            </a:gdLst>
            <a:ahLst/>
            <a:rect l="textAreaLeft" t="textAreaTop" r="textAreaRight" b="textAreaBottom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2" name="Freeform 788"/>
          <p:cNvSpPr/>
          <p:nvPr/>
        </p:nvSpPr>
        <p:spPr>
          <a:xfrm>
            <a:off x="2262240" y="4275000"/>
            <a:ext cx="250200" cy="294480"/>
          </a:xfrm>
          <a:custGeom>
            <a:avLst/>
            <a:gdLst>
              <a:gd name="textAreaLeft" fmla="*/ 0 w 250200"/>
              <a:gd name="textAreaRight" fmla="*/ 250920 w 250200"/>
              <a:gd name="textAreaTop" fmla="*/ 0 h 294480"/>
              <a:gd name="textAreaBottom" fmla="*/ 295200 h 294480"/>
            </a:gdLst>
            <a:ahLst/>
            <a:rect l="textAreaLeft" t="textAreaTop" r="textAreaRight" b="textAreaBottom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3" name="Freeform 789"/>
          <p:cNvSpPr/>
          <p:nvPr/>
        </p:nvSpPr>
        <p:spPr>
          <a:xfrm>
            <a:off x="2513160" y="4570560"/>
            <a:ext cx="242280" cy="248400"/>
          </a:xfrm>
          <a:custGeom>
            <a:avLst/>
            <a:gdLst>
              <a:gd name="textAreaLeft" fmla="*/ 0 w 242280"/>
              <a:gd name="textAreaRight" fmla="*/ 243000 w 242280"/>
              <a:gd name="textAreaTop" fmla="*/ 0 h 248400"/>
              <a:gd name="textAreaBottom" fmla="*/ 249120 h 248400"/>
            </a:gdLst>
            <a:ahLst/>
            <a:rect l="textAreaLeft" t="textAreaTop" r="textAreaRight" b="textAreaBottom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4" name="Freeform 790"/>
          <p:cNvSpPr/>
          <p:nvPr/>
        </p:nvSpPr>
        <p:spPr>
          <a:xfrm>
            <a:off x="2755800" y="4819680"/>
            <a:ext cx="248400" cy="215280"/>
          </a:xfrm>
          <a:custGeom>
            <a:avLst/>
            <a:gdLst>
              <a:gd name="textAreaLeft" fmla="*/ 0 w 248400"/>
              <a:gd name="textAreaRight" fmla="*/ 249120 w 248400"/>
              <a:gd name="textAreaTop" fmla="*/ 0 h 215280"/>
              <a:gd name="textAreaBottom" fmla="*/ 216000 h 215280"/>
            </a:gdLst>
            <a:ahLst/>
            <a:rect l="textAreaLeft" t="textAreaTop" r="textAreaRight" b="textAreaBottom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5" name="Freeform 791"/>
          <p:cNvSpPr/>
          <p:nvPr/>
        </p:nvSpPr>
        <p:spPr>
          <a:xfrm>
            <a:off x="3005280" y="5035680"/>
            <a:ext cx="242280" cy="172440"/>
          </a:xfrm>
          <a:custGeom>
            <a:avLst/>
            <a:gdLst>
              <a:gd name="textAreaLeft" fmla="*/ 0 w 242280"/>
              <a:gd name="textAreaRight" fmla="*/ 243000 w 242280"/>
              <a:gd name="textAreaTop" fmla="*/ 0 h 172440"/>
              <a:gd name="textAreaBottom" fmla="*/ 173160 h 172440"/>
            </a:gdLst>
            <a:ahLst/>
            <a:rect l="textAreaLeft" t="textAreaTop" r="textAreaRight" b="textAreaBottom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6" name="Freeform 792"/>
          <p:cNvSpPr/>
          <p:nvPr/>
        </p:nvSpPr>
        <p:spPr>
          <a:xfrm>
            <a:off x="3247920" y="5208480"/>
            <a:ext cx="250200" cy="137520"/>
          </a:xfrm>
          <a:custGeom>
            <a:avLst/>
            <a:gdLst>
              <a:gd name="textAreaLeft" fmla="*/ 0 w 250200"/>
              <a:gd name="textAreaRight" fmla="*/ 250920 w 250200"/>
              <a:gd name="textAreaTop" fmla="*/ 0 h 137520"/>
              <a:gd name="textAreaBottom" fmla="*/ 138240 h 137520"/>
            </a:gdLst>
            <a:ahLst/>
            <a:rect l="textAreaLeft" t="textAreaTop" r="textAreaRight" b="textAreaBottom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7" name="Freeform 793"/>
          <p:cNvSpPr/>
          <p:nvPr/>
        </p:nvSpPr>
        <p:spPr>
          <a:xfrm>
            <a:off x="3498840" y="5346720"/>
            <a:ext cx="240480" cy="94680"/>
          </a:xfrm>
          <a:custGeom>
            <a:avLst/>
            <a:gdLst>
              <a:gd name="textAreaLeft" fmla="*/ 0 w 240480"/>
              <a:gd name="textAreaRight" fmla="*/ 241200 w 240480"/>
              <a:gd name="textAreaTop" fmla="*/ 0 h 94680"/>
              <a:gd name="textAreaBottom" fmla="*/ 95400 h 94680"/>
            </a:gdLst>
            <a:ahLst/>
            <a:rect l="textAreaLeft" t="textAreaTop" r="textAreaRight" b="textAreaBottom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8" name="Freeform 794"/>
          <p:cNvSpPr/>
          <p:nvPr/>
        </p:nvSpPr>
        <p:spPr>
          <a:xfrm>
            <a:off x="3740040" y="5442120"/>
            <a:ext cx="250200" cy="59760"/>
          </a:xfrm>
          <a:custGeom>
            <a:avLst/>
            <a:gdLst>
              <a:gd name="textAreaLeft" fmla="*/ 0 w 250200"/>
              <a:gd name="textAreaRight" fmla="*/ 250920 w 25020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89" name="Freeform 796"/>
          <p:cNvSpPr/>
          <p:nvPr/>
        </p:nvSpPr>
        <p:spPr>
          <a:xfrm>
            <a:off x="4232160" y="5502240"/>
            <a:ext cx="250200" cy="16920"/>
          </a:xfrm>
          <a:custGeom>
            <a:avLst/>
            <a:gdLst>
              <a:gd name="textAreaLeft" fmla="*/ 0 w 250200"/>
              <a:gd name="textAreaRight" fmla="*/ 250920 w 250200"/>
              <a:gd name="textAreaTop" fmla="*/ 0 h 16920"/>
              <a:gd name="textAreaBottom" fmla="*/ 17640 h 16920"/>
            </a:gdLst>
            <a:ahLst/>
            <a:rect l="textAreaLeft" t="textAreaTop" r="textAreaRight" b="textAreaBottom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0" name="Freeform 797"/>
          <p:cNvSpPr/>
          <p:nvPr/>
        </p:nvSpPr>
        <p:spPr>
          <a:xfrm>
            <a:off x="4483080" y="5442120"/>
            <a:ext cx="242280" cy="59760"/>
          </a:xfrm>
          <a:custGeom>
            <a:avLst/>
            <a:gdLst>
              <a:gd name="textAreaLeft" fmla="*/ 0 w 242280"/>
              <a:gd name="textAreaRight" fmla="*/ 243000 w 24228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1" name="Freeform 798"/>
          <p:cNvSpPr/>
          <p:nvPr/>
        </p:nvSpPr>
        <p:spPr>
          <a:xfrm>
            <a:off x="4726080" y="5346720"/>
            <a:ext cx="250200" cy="94680"/>
          </a:xfrm>
          <a:custGeom>
            <a:avLst/>
            <a:gdLst>
              <a:gd name="textAreaLeft" fmla="*/ 0 w 250200"/>
              <a:gd name="textAreaRight" fmla="*/ 250920 w 250200"/>
              <a:gd name="textAreaTop" fmla="*/ 0 h 94680"/>
              <a:gd name="textAreaBottom" fmla="*/ 95400 h 94680"/>
            </a:gdLst>
            <a:ahLst/>
            <a:rect l="textAreaLeft" t="textAreaTop" r="textAreaRight" b="textAreaBottom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2" name="Freeform 799"/>
          <p:cNvSpPr/>
          <p:nvPr/>
        </p:nvSpPr>
        <p:spPr>
          <a:xfrm>
            <a:off x="4976640" y="5208480"/>
            <a:ext cx="240480" cy="137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37520"/>
              <a:gd name="textAreaBottom" fmla="*/ 138240 h 137520"/>
            </a:gdLst>
            <a:ahLst/>
            <a:rect l="textAreaLeft" t="textAreaTop" r="textAreaRight" b="textAreaBottom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3" name="Freeform 800"/>
          <p:cNvSpPr/>
          <p:nvPr/>
        </p:nvSpPr>
        <p:spPr>
          <a:xfrm>
            <a:off x="5218200" y="5035680"/>
            <a:ext cx="250200" cy="172440"/>
          </a:xfrm>
          <a:custGeom>
            <a:avLst/>
            <a:gdLst>
              <a:gd name="textAreaLeft" fmla="*/ 0 w 250200"/>
              <a:gd name="textAreaRight" fmla="*/ 250920 w 250200"/>
              <a:gd name="textAreaTop" fmla="*/ 0 h 172440"/>
              <a:gd name="textAreaBottom" fmla="*/ 173160 h 172440"/>
            </a:gdLst>
            <a:ahLst/>
            <a:rect l="textAreaLeft" t="textAreaTop" r="textAreaRight" b="textAreaBottom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4" name="Freeform 801"/>
          <p:cNvSpPr/>
          <p:nvPr/>
        </p:nvSpPr>
        <p:spPr>
          <a:xfrm>
            <a:off x="5468760" y="4819680"/>
            <a:ext cx="240480" cy="215280"/>
          </a:xfrm>
          <a:custGeom>
            <a:avLst/>
            <a:gdLst>
              <a:gd name="textAreaLeft" fmla="*/ 0 w 240480"/>
              <a:gd name="textAreaRight" fmla="*/ 241200 w 240480"/>
              <a:gd name="textAreaTop" fmla="*/ 0 h 215280"/>
              <a:gd name="textAreaBottom" fmla="*/ 216000 h 215280"/>
            </a:gdLst>
            <a:ahLst/>
            <a:rect l="textAreaLeft" t="textAreaTop" r="textAreaRight" b="textAreaBottom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5" name="Freeform 802"/>
          <p:cNvSpPr/>
          <p:nvPr/>
        </p:nvSpPr>
        <p:spPr>
          <a:xfrm>
            <a:off x="5710320" y="4570560"/>
            <a:ext cx="250200" cy="248400"/>
          </a:xfrm>
          <a:custGeom>
            <a:avLst/>
            <a:gdLst>
              <a:gd name="textAreaLeft" fmla="*/ 0 w 250200"/>
              <a:gd name="textAreaRight" fmla="*/ 250920 w 250200"/>
              <a:gd name="textAreaTop" fmla="*/ 0 h 248400"/>
              <a:gd name="textAreaBottom" fmla="*/ 249120 h 24840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6" name="Freeform 803"/>
          <p:cNvSpPr/>
          <p:nvPr/>
        </p:nvSpPr>
        <p:spPr>
          <a:xfrm>
            <a:off x="5961240" y="4275000"/>
            <a:ext cx="242280" cy="294480"/>
          </a:xfrm>
          <a:custGeom>
            <a:avLst/>
            <a:gdLst>
              <a:gd name="textAreaLeft" fmla="*/ 0 w 242280"/>
              <a:gd name="textAreaRight" fmla="*/ 243000 w 242280"/>
              <a:gd name="textAreaTop" fmla="*/ 0 h 294480"/>
              <a:gd name="textAreaBottom" fmla="*/ 295200 h 29448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7" name="Freeform 804"/>
          <p:cNvSpPr/>
          <p:nvPr/>
        </p:nvSpPr>
        <p:spPr>
          <a:xfrm>
            <a:off x="6203880" y="3948120"/>
            <a:ext cx="248400" cy="326160"/>
          </a:xfrm>
          <a:custGeom>
            <a:avLst/>
            <a:gdLst>
              <a:gd name="textAreaLeft" fmla="*/ 0 w 248400"/>
              <a:gd name="textAreaRight" fmla="*/ 249120 w 248400"/>
              <a:gd name="textAreaTop" fmla="*/ 0 h 326160"/>
              <a:gd name="textAreaBottom" fmla="*/ 326880 h 32616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8" name="Freeform 805"/>
          <p:cNvSpPr/>
          <p:nvPr/>
        </p:nvSpPr>
        <p:spPr>
          <a:xfrm>
            <a:off x="6453360" y="3576600"/>
            <a:ext cx="242280" cy="370800"/>
          </a:xfrm>
          <a:custGeom>
            <a:avLst/>
            <a:gdLst>
              <a:gd name="textAreaLeft" fmla="*/ 0 w 242280"/>
              <a:gd name="textAreaRight" fmla="*/ 243000 w 242280"/>
              <a:gd name="textAreaTop" fmla="*/ 0 h 370800"/>
              <a:gd name="textAreaBottom" fmla="*/ 371520 h 37080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9" name="Freeform 806"/>
          <p:cNvSpPr/>
          <p:nvPr/>
        </p:nvSpPr>
        <p:spPr>
          <a:xfrm>
            <a:off x="6696000" y="3170160"/>
            <a:ext cx="250200" cy="405720"/>
          </a:xfrm>
          <a:custGeom>
            <a:avLst/>
            <a:gdLst>
              <a:gd name="textAreaLeft" fmla="*/ 0 w 250200"/>
              <a:gd name="textAreaRight" fmla="*/ 250920 w 250200"/>
              <a:gd name="textAreaTop" fmla="*/ 0 h 405720"/>
              <a:gd name="textAreaBottom" fmla="*/ 406440 h 40572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0" name="Freeform 807"/>
          <p:cNvSpPr/>
          <p:nvPr/>
        </p:nvSpPr>
        <p:spPr>
          <a:xfrm>
            <a:off x="6946920" y="2720880"/>
            <a:ext cx="240480" cy="448560"/>
          </a:xfrm>
          <a:custGeom>
            <a:avLst/>
            <a:gdLst>
              <a:gd name="textAreaLeft" fmla="*/ 0 w 240480"/>
              <a:gd name="textAreaRight" fmla="*/ 241200 w 240480"/>
              <a:gd name="textAreaTop" fmla="*/ 0 h 448560"/>
              <a:gd name="textAreaBottom" fmla="*/ 449280 h 44856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1" name="Freeform 808"/>
          <p:cNvSpPr/>
          <p:nvPr/>
        </p:nvSpPr>
        <p:spPr>
          <a:xfrm>
            <a:off x="7188120" y="2236680"/>
            <a:ext cx="250200" cy="483480"/>
          </a:xfrm>
          <a:custGeom>
            <a:avLst/>
            <a:gdLst>
              <a:gd name="textAreaLeft" fmla="*/ 0 w 250200"/>
              <a:gd name="textAreaRight" fmla="*/ 250920 w 250200"/>
              <a:gd name="textAreaTop" fmla="*/ 0 h 483480"/>
              <a:gd name="textAreaBottom" fmla="*/ 484200 h 48348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2" name="Freeform 809"/>
          <p:cNvSpPr/>
          <p:nvPr/>
        </p:nvSpPr>
        <p:spPr>
          <a:xfrm>
            <a:off x="7439040" y="1709640"/>
            <a:ext cx="240480" cy="52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526320"/>
              <a:gd name="textAreaBottom" fmla="*/ 527040 h 52632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3" name="Rectangle 1141"/>
          <p:cNvSpPr/>
          <p:nvPr/>
        </p:nvSpPr>
        <p:spPr>
          <a:xfrm>
            <a:off x="7818480" y="5927760"/>
            <a:ext cx="882000" cy="2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04" name="Rectangle 1142"/>
          <p:cNvSpPr/>
          <p:nvPr/>
        </p:nvSpPr>
        <p:spPr>
          <a:xfrm>
            <a:off x="7705440" y="594684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Rectangle 1144"/>
          <p:cNvSpPr/>
          <p:nvPr/>
        </p:nvSpPr>
        <p:spPr>
          <a:xfrm>
            <a:off x="6696000" y="5892840"/>
            <a:ext cx="258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706" name="Group 1158"/>
          <p:cNvGrpSpPr/>
          <p:nvPr/>
        </p:nvGrpSpPr>
        <p:grpSpPr>
          <a:xfrm>
            <a:off x="3117960" y="1600200"/>
            <a:ext cx="5434920" cy="2315520"/>
            <a:chOff x="3117960" y="1600200"/>
            <a:chExt cx="5434920" cy="2315520"/>
          </a:xfrm>
        </p:grpSpPr>
        <p:sp>
          <p:nvSpPr>
            <p:cNvPr id="707" name="Freeform 942"/>
            <p:cNvSpPr/>
            <p:nvPr/>
          </p:nvSpPr>
          <p:spPr>
            <a:xfrm>
              <a:off x="3117960" y="1600200"/>
              <a:ext cx="86760" cy="15480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54800"/>
                <a:gd name="textAreaBottom" fmla="*/ 155520 h 154800"/>
              </a:gdLst>
              <a:ahLst/>
              <a:rect l="textAreaLeft" t="textAreaTop" r="textAreaRight" b="textAreaBottom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08" name="Freeform 943"/>
            <p:cNvSpPr/>
            <p:nvPr/>
          </p:nvSpPr>
          <p:spPr>
            <a:xfrm>
              <a:off x="3178080" y="1712880"/>
              <a:ext cx="34200" cy="32760"/>
            </a:xfrm>
            <a:custGeom>
              <a:avLst/>
              <a:gdLst>
                <a:gd name="textAreaLeft" fmla="*/ 0 w 34200"/>
                <a:gd name="textAreaRight" fmla="*/ 34920 w 3420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09" name="Freeform 944"/>
            <p:cNvSpPr/>
            <p:nvPr/>
          </p:nvSpPr>
          <p:spPr>
            <a:xfrm>
              <a:off x="3230640" y="1833480"/>
              <a:ext cx="34200" cy="24840"/>
            </a:xfrm>
            <a:custGeom>
              <a:avLst/>
              <a:gdLst>
                <a:gd name="textAreaLeft" fmla="*/ 0 w 34200"/>
                <a:gd name="textAreaRight" fmla="*/ 34920 w 34200"/>
                <a:gd name="textAreaTop" fmla="*/ 0 h 24840"/>
                <a:gd name="textAreaBottom" fmla="*/ 25560 h 24840"/>
              </a:gdLst>
              <a:ahLst/>
              <a:rect l="textAreaLeft" t="textAreaTop" r="textAreaRight" b="textAreaBottom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0" name="Freeform 945"/>
            <p:cNvSpPr/>
            <p:nvPr/>
          </p:nvSpPr>
          <p:spPr>
            <a:xfrm>
              <a:off x="3238560" y="1816200"/>
              <a:ext cx="86760" cy="14688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46880"/>
                <a:gd name="textAreaBottom" fmla="*/ 147600 h 146880"/>
              </a:gdLst>
              <a:ahLst/>
              <a:rect l="textAreaLeft" t="textAreaTop" r="textAreaRight" b="textAreaBottom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1" name="Freeform 946"/>
            <p:cNvSpPr/>
            <p:nvPr/>
          </p:nvSpPr>
          <p:spPr>
            <a:xfrm>
              <a:off x="3300480" y="1919160"/>
              <a:ext cx="42120" cy="43560"/>
            </a:xfrm>
            <a:custGeom>
              <a:avLst/>
              <a:gdLst>
                <a:gd name="textAreaLeft" fmla="*/ 0 w 42120"/>
                <a:gd name="textAreaRight" fmla="*/ 42840 w 42120"/>
                <a:gd name="textAreaTop" fmla="*/ 0 h 43560"/>
                <a:gd name="textAreaBottom" fmla="*/ 44280 h 43560"/>
              </a:gdLst>
              <a:ahLst/>
              <a:rect l="textAreaLeft" t="textAreaTop" r="textAreaRight" b="textAreaBottom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2" name="Freeform 947"/>
            <p:cNvSpPr/>
            <p:nvPr/>
          </p:nvSpPr>
          <p:spPr>
            <a:xfrm>
              <a:off x="3351240" y="2014560"/>
              <a:ext cx="129600" cy="16452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64520"/>
                <a:gd name="textAreaBottom" fmla="*/ 165240 h 164520"/>
              </a:gdLst>
              <a:ahLst/>
              <a:rect l="textAreaLeft" t="textAreaTop" r="textAreaRight" b="textAreaBottom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3" name="Freeform 948"/>
            <p:cNvSpPr/>
            <p:nvPr/>
          </p:nvSpPr>
          <p:spPr>
            <a:xfrm>
              <a:off x="3481560" y="2197080"/>
              <a:ext cx="129600" cy="17064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70640"/>
                <a:gd name="textAreaBottom" fmla="*/ 171360 h 170640"/>
              </a:gdLst>
              <a:ahLst/>
              <a:rect l="textAreaLeft" t="textAreaTop" r="textAreaRight" b="textAreaBottom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4" name="Freeform 949"/>
            <p:cNvSpPr/>
            <p:nvPr/>
          </p:nvSpPr>
          <p:spPr>
            <a:xfrm>
              <a:off x="3637080" y="2413080"/>
              <a:ext cx="59760" cy="50040"/>
            </a:xfrm>
            <a:custGeom>
              <a:avLst/>
              <a:gdLst>
                <a:gd name="textAreaLeft" fmla="*/ 0 w 59760"/>
                <a:gd name="textAreaRight" fmla="*/ 60480 w 5976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5" name="Freeform 950"/>
            <p:cNvSpPr/>
            <p:nvPr/>
          </p:nvSpPr>
          <p:spPr>
            <a:xfrm>
              <a:off x="3714840" y="2541600"/>
              <a:ext cx="42120" cy="16920"/>
            </a:xfrm>
            <a:custGeom>
              <a:avLst/>
              <a:gdLst>
                <a:gd name="textAreaLeft" fmla="*/ 0 w 42120"/>
                <a:gd name="textAreaRight" fmla="*/ 42840 w 42120"/>
                <a:gd name="textAreaTop" fmla="*/ 0 h 16920"/>
                <a:gd name="textAreaBottom" fmla="*/ 17640 h 16920"/>
              </a:gdLst>
              <a:ahLst/>
              <a:rect l="textAreaLeft" t="textAreaTop" r="textAreaRight" b="textAreaBottom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6" name="Freeform 951"/>
            <p:cNvSpPr/>
            <p:nvPr/>
          </p:nvSpPr>
          <p:spPr>
            <a:xfrm>
              <a:off x="3722760" y="2516040"/>
              <a:ext cx="137520" cy="162720"/>
            </a:xfrm>
            <a:custGeom>
              <a:avLst/>
              <a:gdLst>
                <a:gd name="textAreaLeft" fmla="*/ 0 w 137520"/>
                <a:gd name="textAreaRight" fmla="*/ 138240 w 137520"/>
                <a:gd name="textAreaTop" fmla="*/ 0 h 162720"/>
                <a:gd name="textAreaBottom" fmla="*/ 163440 h 162720"/>
              </a:gdLst>
              <a:ahLst/>
              <a:rect l="textAreaLeft" t="textAreaTop" r="textAreaRight" b="textAreaBottom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7" name="Freeform 952"/>
            <p:cNvSpPr/>
            <p:nvPr/>
          </p:nvSpPr>
          <p:spPr>
            <a:xfrm>
              <a:off x="3895560" y="2714760"/>
              <a:ext cx="59760" cy="51840"/>
            </a:xfrm>
            <a:custGeom>
              <a:avLst/>
              <a:gdLst>
                <a:gd name="textAreaLeft" fmla="*/ 0 w 59760"/>
                <a:gd name="textAreaRight" fmla="*/ 60480 w 5976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8" name="Freeform 953"/>
            <p:cNvSpPr/>
            <p:nvPr/>
          </p:nvSpPr>
          <p:spPr>
            <a:xfrm>
              <a:off x="3973680" y="2784600"/>
              <a:ext cx="146880" cy="15480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154800"/>
                <a:gd name="textAreaBottom" fmla="*/ 155520 h 154800"/>
              </a:gdLst>
              <a:ahLst/>
              <a:rect l="textAreaLeft" t="textAreaTop" r="textAreaRight" b="textAreaBottom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19" name="Freeform 955"/>
            <p:cNvSpPr/>
            <p:nvPr/>
          </p:nvSpPr>
          <p:spPr>
            <a:xfrm>
              <a:off x="4206960" y="3017880"/>
              <a:ext cx="164520" cy="12780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127800"/>
                <a:gd name="textAreaBottom" fmla="*/ 128520 h 127800"/>
              </a:gdLst>
              <a:ahLst/>
              <a:rect l="textAreaLeft" t="textAreaTop" r="textAreaRight" b="textAreaBottom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0" name="Freeform 957"/>
            <p:cNvSpPr/>
            <p:nvPr/>
          </p:nvSpPr>
          <p:spPr>
            <a:xfrm>
              <a:off x="4457880" y="3206880"/>
              <a:ext cx="162720" cy="12168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1680"/>
                <a:gd name="textAreaBottom" fmla="*/ 122400 h 121680"/>
              </a:gdLst>
              <a:ahLst/>
              <a:rect l="textAreaLeft" t="textAreaTop" r="textAreaRight" b="textAreaBottom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1" name="Freeform 960"/>
            <p:cNvSpPr/>
            <p:nvPr/>
          </p:nvSpPr>
          <p:spPr>
            <a:xfrm>
              <a:off x="4699080" y="3379680"/>
              <a:ext cx="164520" cy="9468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2" name="Freeform 963"/>
            <p:cNvSpPr/>
            <p:nvPr/>
          </p:nvSpPr>
          <p:spPr>
            <a:xfrm>
              <a:off x="4959360" y="3510000"/>
              <a:ext cx="145440" cy="849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3" name="Freeform 966"/>
            <p:cNvSpPr/>
            <p:nvPr/>
          </p:nvSpPr>
          <p:spPr>
            <a:xfrm>
              <a:off x="5200560" y="3622680"/>
              <a:ext cx="146880" cy="6768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4" name="Freeform 968"/>
            <p:cNvSpPr/>
            <p:nvPr/>
          </p:nvSpPr>
          <p:spPr>
            <a:xfrm>
              <a:off x="5451480" y="370836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5" name="Freeform 969"/>
            <p:cNvSpPr/>
            <p:nvPr/>
          </p:nvSpPr>
          <p:spPr>
            <a:xfrm>
              <a:off x="5692680" y="3778200"/>
              <a:ext cx="146880" cy="5004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6" name="Freeform 972"/>
            <p:cNvSpPr/>
            <p:nvPr/>
          </p:nvSpPr>
          <p:spPr>
            <a:xfrm>
              <a:off x="5943600" y="3828960"/>
              <a:ext cx="146880" cy="4356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43560"/>
                <a:gd name="textAreaBottom" fmla="*/ 44280 h 43560"/>
              </a:gdLst>
              <a:ahLst/>
              <a:rect l="textAreaLeft" t="textAreaTop" r="textAreaRight" b="textAreaBottom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7" name="Freeform 974"/>
            <p:cNvSpPr/>
            <p:nvPr/>
          </p:nvSpPr>
          <p:spPr>
            <a:xfrm>
              <a:off x="6186600" y="3855960"/>
              <a:ext cx="188280" cy="3276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8" name="Rectangle 976"/>
            <p:cNvSpPr/>
            <p:nvPr/>
          </p:nvSpPr>
          <p:spPr>
            <a:xfrm>
              <a:off x="6566040" y="3863880"/>
              <a:ext cx="42120" cy="248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29" name="Freeform 977"/>
            <p:cNvSpPr/>
            <p:nvPr/>
          </p:nvSpPr>
          <p:spPr>
            <a:xfrm>
              <a:off x="6678720" y="3855960"/>
              <a:ext cx="145440" cy="327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0" name="Freeform 979"/>
            <p:cNvSpPr/>
            <p:nvPr/>
          </p:nvSpPr>
          <p:spPr>
            <a:xfrm>
              <a:off x="6929280" y="3811680"/>
              <a:ext cx="189720" cy="518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1" name="Freeform 980"/>
            <p:cNvSpPr/>
            <p:nvPr/>
          </p:nvSpPr>
          <p:spPr>
            <a:xfrm>
              <a:off x="7170840" y="376884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2" name="Freeform 981"/>
            <p:cNvSpPr/>
            <p:nvPr/>
          </p:nvSpPr>
          <p:spPr>
            <a:xfrm>
              <a:off x="7421400" y="370836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3" name="Freeform 982"/>
            <p:cNvSpPr/>
            <p:nvPr/>
          </p:nvSpPr>
          <p:spPr>
            <a:xfrm>
              <a:off x="7662960" y="362268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4" name="Freeform 983"/>
            <p:cNvSpPr/>
            <p:nvPr/>
          </p:nvSpPr>
          <p:spPr>
            <a:xfrm>
              <a:off x="7913520" y="3535200"/>
              <a:ext cx="181800" cy="867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5" name="Freeform 984"/>
            <p:cNvSpPr/>
            <p:nvPr/>
          </p:nvSpPr>
          <p:spPr>
            <a:xfrm>
              <a:off x="8156520" y="3432240"/>
              <a:ext cx="180360" cy="9468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6" name="Freeform 985"/>
            <p:cNvSpPr/>
            <p:nvPr/>
          </p:nvSpPr>
          <p:spPr>
            <a:xfrm>
              <a:off x="8407440" y="3328920"/>
              <a:ext cx="145440" cy="849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37" name="Freeform 1148"/>
            <p:cNvSpPr/>
            <p:nvPr/>
          </p:nvSpPr>
          <p:spPr>
            <a:xfrm>
              <a:off x="6453360" y="383868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738" name="Group 1161"/>
          <p:cNvGrpSpPr/>
          <p:nvPr/>
        </p:nvGrpSpPr>
        <p:grpSpPr>
          <a:xfrm>
            <a:off x="1476360" y="2965320"/>
            <a:ext cx="7068600" cy="1939320"/>
            <a:chOff x="1476360" y="2965320"/>
            <a:chExt cx="7068600" cy="1939320"/>
          </a:xfrm>
        </p:grpSpPr>
        <p:sp>
          <p:nvSpPr>
            <p:cNvPr id="739" name="Freeform 1008"/>
            <p:cNvSpPr/>
            <p:nvPr/>
          </p:nvSpPr>
          <p:spPr>
            <a:xfrm>
              <a:off x="1476360" y="2965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0" name="Freeform 1010"/>
            <p:cNvSpPr/>
            <p:nvPr/>
          </p:nvSpPr>
          <p:spPr>
            <a:xfrm>
              <a:off x="1719360" y="3181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1" name="Freeform 1012"/>
            <p:cNvSpPr/>
            <p:nvPr/>
          </p:nvSpPr>
          <p:spPr>
            <a:xfrm>
              <a:off x="1969920" y="3381480"/>
              <a:ext cx="162720" cy="13752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2" name="Freeform 1014"/>
            <p:cNvSpPr/>
            <p:nvPr/>
          </p:nvSpPr>
          <p:spPr>
            <a:xfrm>
              <a:off x="2211480" y="357012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3" name="Freeform 1016"/>
            <p:cNvSpPr/>
            <p:nvPr/>
          </p:nvSpPr>
          <p:spPr>
            <a:xfrm>
              <a:off x="2462040" y="374328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4" name="Freeform 1018"/>
            <p:cNvSpPr/>
            <p:nvPr/>
          </p:nvSpPr>
          <p:spPr>
            <a:xfrm>
              <a:off x="2703600" y="39085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5" name="Freeform 1020"/>
            <p:cNvSpPr/>
            <p:nvPr/>
          </p:nvSpPr>
          <p:spPr>
            <a:xfrm>
              <a:off x="2954160" y="40543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6" name="Freeform 1022"/>
            <p:cNvSpPr/>
            <p:nvPr/>
          </p:nvSpPr>
          <p:spPr>
            <a:xfrm>
              <a:off x="3205080" y="420228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7" name="Freeform 1024"/>
            <p:cNvSpPr/>
            <p:nvPr/>
          </p:nvSpPr>
          <p:spPr>
            <a:xfrm>
              <a:off x="3456000" y="4322880"/>
              <a:ext cx="180360" cy="10260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8" name="Freeform 1025"/>
            <p:cNvSpPr/>
            <p:nvPr/>
          </p:nvSpPr>
          <p:spPr>
            <a:xfrm>
              <a:off x="3697200" y="443556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49" name="Freeform 1026"/>
            <p:cNvSpPr/>
            <p:nvPr/>
          </p:nvSpPr>
          <p:spPr>
            <a:xfrm>
              <a:off x="3948120" y="453060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0" name="Freeform 1027"/>
            <p:cNvSpPr/>
            <p:nvPr/>
          </p:nvSpPr>
          <p:spPr>
            <a:xfrm>
              <a:off x="4191120" y="461628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1" name="Freeform 1028"/>
            <p:cNvSpPr/>
            <p:nvPr/>
          </p:nvSpPr>
          <p:spPr>
            <a:xfrm>
              <a:off x="4440240" y="4686480"/>
              <a:ext cx="189720" cy="676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2" name="Freeform 1029"/>
            <p:cNvSpPr/>
            <p:nvPr/>
          </p:nvSpPr>
          <p:spPr>
            <a:xfrm>
              <a:off x="4683240" y="4746600"/>
              <a:ext cx="189720" cy="500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3" name="Freeform 1030"/>
            <p:cNvSpPr/>
            <p:nvPr/>
          </p:nvSpPr>
          <p:spPr>
            <a:xfrm>
              <a:off x="4933800" y="478944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4" name="Freeform 1031"/>
            <p:cNvSpPr/>
            <p:nvPr/>
          </p:nvSpPr>
          <p:spPr>
            <a:xfrm>
              <a:off x="5175360" y="482436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5" name="Freeform 1032"/>
            <p:cNvSpPr/>
            <p:nvPr/>
          </p:nvSpPr>
          <p:spPr>
            <a:xfrm>
              <a:off x="542592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6" name="Freeform 1033"/>
            <p:cNvSpPr/>
            <p:nvPr/>
          </p:nvSpPr>
          <p:spPr>
            <a:xfrm>
              <a:off x="566748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7" name="Freeform 1034"/>
            <p:cNvSpPr/>
            <p:nvPr/>
          </p:nvSpPr>
          <p:spPr>
            <a:xfrm>
              <a:off x="5918040" y="4832280"/>
              <a:ext cx="189720" cy="3420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4200"/>
                <a:gd name="textAreaBottom" fmla="*/ 34920 h 3420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8" name="Freeform 1035"/>
            <p:cNvSpPr/>
            <p:nvPr/>
          </p:nvSpPr>
          <p:spPr>
            <a:xfrm>
              <a:off x="6161040" y="479736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59" name="Freeform 1036"/>
            <p:cNvSpPr/>
            <p:nvPr/>
          </p:nvSpPr>
          <p:spPr>
            <a:xfrm>
              <a:off x="6410160" y="475452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0" name="Freeform 1037"/>
            <p:cNvSpPr/>
            <p:nvPr/>
          </p:nvSpPr>
          <p:spPr>
            <a:xfrm>
              <a:off x="6653160" y="4702320"/>
              <a:ext cx="189720" cy="691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1" name="Freeform 1038"/>
            <p:cNvSpPr/>
            <p:nvPr/>
          </p:nvSpPr>
          <p:spPr>
            <a:xfrm>
              <a:off x="6904080" y="464184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2" name="Freeform 1039"/>
            <p:cNvSpPr/>
            <p:nvPr/>
          </p:nvSpPr>
          <p:spPr>
            <a:xfrm>
              <a:off x="7145280" y="455616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3" name="Freeform 1040"/>
            <p:cNvSpPr/>
            <p:nvPr/>
          </p:nvSpPr>
          <p:spPr>
            <a:xfrm>
              <a:off x="7396200" y="4468680"/>
              <a:ext cx="180360" cy="867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4" name="Freeform 1041"/>
            <p:cNvSpPr/>
            <p:nvPr/>
          </p:nvSpPr>
          <p:spPr>
            <a:xfrm>
              <a:off x="7637400" y="4365720"/>
              <a:ext cx="181800" cy="9468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5" name="Freeform 1042"/>
            <p:cNvSpPr/>
            <p:nvPr/>
          </p:nvSpPr>
          <p:spPr>
            <a:xfrm>
              <a:off x="7888320" y="424512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6" name="Freeform 1043"/>
            <p:cNvSpPr/>
            <p:nvPr/>
          </p:nvSpPr>
          <p:spPr>
            <a:xfrm>
              <a:off x="8121600" y="412416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7" name="Freeform 1045"/>
            <p:cNvSpPr/>
            <p:nvPr/>
          </p:nvSpPr>
          <p:spPr>
            <a:xfrm>
              <a:off x="8372520" y="396864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768" name="Freeform 1147"/>
            <p:cNvSpPr/>
            <p:nvPr/>
          </p:nvSpPr>
          <p:spPr>
            <a:xfrm>
              <a:off x="5630760" y="482760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769" name="Rectangle 1150"/>
          <p:cNvSpPr/>
          <p:nvPr/>
        </p:nvSpPr>
        <p:spPr>
          <a:xfrm>
            <a:off x="1631880" y="2750760"/>
            <a:ext cx="2466360" cy="3744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0" name="Text Box 1170"/>
          <p:cNvSpPr/>
          <p:nvPr/>
        </p:nvSpPr>
        <p:spPr>
          <a:xfrm>
            <a:off x="6425640" y="3906360"/>
            <a:ext cx="1645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1" name="Text Box 1170"/>
          <p:cNvSpPr/>
          <p:nvPr/>
        </p:nvSpPr>
        <p:spPr>
          <a:xfrm>
            <a:off x="5552640" y="4962960"/>
            <a:ext cx="2027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Produktionsschwelle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2" name="Rectangle 1124"/>
          <p:cNvSpPr/>
          <p:nvPr/>
        </p:nvSpPr>
        <p:spPr>
          <a:xfrm>
            <a:off x="3624120" y="1676520"/>
            <a:ext cx="2391480" cy="6199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3" name="Rectangle 1118"/>
          <p:cNvSpPr/>
          <p:nvPr/>
        </p:nvSpPr>
        <p:spPr>
          <a:xfrm>
            <a:off x="7409160" y="2253960"/>
            <a:ext cx="1649520" cy="3794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nodeType="clickEffect" fill="hold">
                      <p:stCondLst>
                        <p:cond delay="indefinite"/>
                      </p:stCondLst>
                      <p:childTnLst>
                        <p:par>
                          <p:cTn id="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nodeType="clickEffect" fill="hold">
                      <p:stCondLst>
                        <p:cond delay="indefinite"/>
                      </p:stCondLst>
                      <p:childTnLst>
                        <p:par>
                          <p:cTn id="1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9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2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15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PlaceHolder 1"/>
          <p:cNvSpPr>
            <a:spLocks noGrp="1"/>
          </p:cNvSpPr>
          <p:nvPr>
            <p:ph type="title"/>
          </p:nvPr>
        </p:nvSpPr>
        <p:spPr>
          <a:xfrm>
            <a:off x="1892160" y="380880"/>
            <a:ext cx="6813000" cy="961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Polypol: Gewinnmaximale Angebotsstrategie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5" name="Text Box 9"/>
          <p:cNvSpPr/>
          <p:nvPr/>
        </p:nvSpPr>
        <p:spPr>
          <a:xfrm>
            <a:off x="1600920" y="2373840"/>
            <a:ext cx="36237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Maximieren: </a:t>
            </a:r>
            <a:r>
              <a:rPr b="0" i="1" lang="de-DE" sz="2000" spc="-1" strike="noStrike">
                <a:solidFill>
                  <a:schemeClr val="dk1"/>
                </a:solidFill>
                <a:latin typeface="Times New Roman"/>
              </a:rPr>
              <a:t>Π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 = p∙Q – 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(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6" name="Line 13"/>
          <p:cNvSpPr/>
          <p:nvPr/>
        </p:nvSpPr>
        <p:spPr>
          <a:xfrm>
            <a:off x="3173400" y="5409360"/>
            <a:ext cx="460440" cy="360"/>
          </a:xfrm>
          <a:prstGeom prst="line">
            <a:avLst/>
          </a:prstGeom>
          <a:ln w="127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77" name="Rechteck 12"/>
          <p:cNvSpPr/>
          <p:nvPr/>
        </p:nvSpPr>
        <p:spPr>
          <a:xfrm>
            <a:off x="6179400" y="2271960"/>
            <a:ext cx="3245760" cy="20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Π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Periodengewinn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p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Verkaufspreis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verkaufte Menge</a:t>
            </a:r>
            <a:br>
              <a:rPr sz="2000"/>
            </a:b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Gesamtkosten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defTabSz="536400">
              <a:lnSpc>
                <a:spcPct val="100000"/>
              </a:lnSpc>
            </a:pP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v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variable Kosten</a:t>
            </a:r>
            <a:br>
              <a:rPr sz="2000"/>
            </a:b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K</a:t>
            </a:r>
            <a:r>
              <a:rPr b="0" i="1" lang="de-DE" sz="2000" spc="-1" strike="noStrike" baseline="-25000">
                <a:solidFill>
                  <a:schemeClr val="dk1"/>
                </a:solidFill>
                <a:latin typeface="Calibri"/>
              </a:rPr>
              <a:t>f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	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Fixkosten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8" name="Rechteck 13"/>
          <p:cNvSpPr/>
          <p:nvPr/>
        </p:nvSpPr>
        <p:spPr>
          <a:xfrm>
            <a:off x="1190520" y="1432440"/>
            <a:ext cx="7154280" cy="1014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Rechteck 14"/>
          <p:cNvSpPr/>
          <p:nvPr/>
        </p:nvSpPr>
        <p:spPr>
          <a:xfrm>
            <a:off x="3250440" y="5932080"/>
            <a:ext cx="29282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„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Grenzkosten-Preis-Regel“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AutoShape 15"/>
          <p:cNvSpPr/>
          <p:nvPr/>
        </p:nvSpPr>
        <p:spPr>
          <a:xfrm rot="5400000">
            <a:off x="2651040" y="4777920"/>
            <a:ext cx="81720" cy="60876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1" name="Text Box 16"/>
          <p:cNvSpPr/>
          <p:nvPr/>
        </p:nvSpPr>
        <p:spPr>
          <a:xfrm>
            <a:off x="2445480" y="5189400"/>
            <a:ext cx="5500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= 0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2" name="Text Box 9"/>
          <p:cNvSpPr/>
          <p:nvPr/>
        </p:nvSpPr>
        <p:spPr>
          <a:xfrm>
            <a:off x="1659600" y="3306600"/>
            <a:ext cx="3130200" cy="7236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3" name="Text Box 9"/>
          <p:cNvSpPr/>
          <p:nvPr/>
        </p:nvSpPr>
        <p:spPr>
          <a:xfrm>
            <a:off x="1778760" y="4253760"/>
            <a:ext cx="3268080" cy="7218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4" name="Text Box 9"/>
          <p:cNvSpPr/>
          <p:nvPr/>
        </p:nvSpPr>
        <p:spPr>
          <a:xfrm>
            <a:off x="3174840" y="5018040"/>
            <a:ext cx="3268080" cy="7423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2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5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roup 1167"/>
          <p:cNvGrpSpPr/>
          <p:nvPr/>
        </p:nvGrpSpPr>
        <p:grpSpPr>
          <a:xfrm>
            <a:off x="6738840" y="3387600"/>
            <a:ext cx="236880" cy="2809080"/>
            <a:chOff x="6738840" y="3387600"/>
            <a:chExt cx="236880" cy="2809080"/>
          </a:xfrm>
        </p:grpSpPr>
        <p:sp>
          <p:nvSpPr>
            <p:cNvPr id="786" name="Rectangle 1145"/>
            <p:cNvSpPr/>
            <p:nvPr/>
          </p:nvSpPr>
          <p:spPr>
            <a:xfrm>
              <a:off x="6738840" y="5952960"/>
              <a:ext cx="23688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600" spc="-1" strike="noStrike">
                  <a:solidFill>
                    <a:srgbClr val="000000"/>
                  </a:solidFill>
                  <a:latin typeface="Arial"/>
                </a:rPr>
                <a:t>Q*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7" name="Line 1166"/>
            <p:cNvSpPr/>
            <p:nvPr/>
          </p:nvSpPr>
          <p:spPr>
            <a:xfrm>
              <a:off x="6838920" y="3387600"/>
              <a:ext cx="360" cy="24336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788" name="Line 1157"/>
          <p:cNvSpPr/>
          <p:nvPr/>
        </p:nvSpPr>
        <p:spPr>
          <a:xfrm>
            <a:off x="1287360" y="3360600"/>
            <a:ext cx="6813360" cy="360"/>
          </a:xfrm>
          <a:prstGeom prst="line">
            <a:avLst/>
          </a:prstGeom>
          <a:ln w="254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Angebot eines Mengenanpassers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0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1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2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3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4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5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6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7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8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99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0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1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2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3" name="Rectangle 1106"/>
          <p:cNvSpPr/>
          <p:nvPr/>
        </p:nvSpPr>
        <p:spPr>
          <a:xfrm>
            <a:off x="1027080" y="573552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4" name="Rectangle 1107"/>
          <p:cNvSpPr/>
          <p:nvPr/>
        </p:nvSpPr>
        <p:spPr>
          <a:xfrm>
            <a:off x="1027080" y="418140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5" name="Rectangle 1108"/>
          <p:cNvSpPr/>
          <p:nvPr/>
        </p:nvSpPr>
        <p:spPr>
          <a:xfrm>
            <a:off x="923760" y="26258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6" name="Rectangle 1109"/>
          <p:cNvSpPr/>
          <p:nvPr/>
        </p:nvSpPr>
        <p:spPr>
          <a:xfrm>
            <a:off x="12254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Rectangle 1110"/>
          <p:cNvSpPr/>
          <p:nvPr/>
        </p:nvSpPr>
        <p:spPr>
          <a:xfrm>
            <a:off x="22114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" name="Rectangle 1111"/>
          <p:cNvSpPr/>
          <p:nvPr/>
        </p:nvSpPr>
        <p:spPr>
          <a:xfrm>
            <a:off x="31957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9" name="Rectangle 1112"/>
          <p:cNvSpPr/>
          <p:nvPr/>
        </p:nvSpPr>
        <p:spPr>
          <a:xfrm>
            <a:off x="41814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Rectangle 1113"/>
          <p:cNvSpPr/>
          <p:nvPr/>
        </p:nvSpPr>
        <p:spPr>
          <a:xfrm>
            <a:off x="51656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1" name="Rectangle 1114"/>
          <p:cNvSpPr/>
          <p:nvPr/>
        </p:nvSpPr>
        <p:spPr>
          <a:xfrm>
            <a:off x="61516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2" name="Rectangle 1115"/>
          <p:cNvSpPr/>
          <p:nvPr/>
        </p:nvSpPr>
        <p:spPr>
          <a:xfrm>
            <a:off x="71359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3" name="Rectangle 1116"/>
          <p:cNvSpPr/>
          <p:nvPr/>
        </p:nvSpPr>
        <p:spPr>
          <a:xfrm>
            <a:off x="81216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Rectangle 1117"/>
          <p:cNvSpPr/>
          <p:nvPr/>
        </p:nvSpPr>
        <p:spPr>
          <a:xfrm>
            <a:off x="6307200" y="2116080"/>
            <a:ext cx="11138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5" name="Rectangle 1123"/>
          <p:cNvSpPr/>
          <p:nvPr/>
        </p:nvSpPr>
        <p:spPr>
          <a:xfrm>
            <a:off x="3732120" y="2116080"/>
            <a:ext cx="1269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6" name="Rectangle 1129"/>
          <p:cNvSpPr/>
          <p:nvPr/>
        </p:nvSpPr>
        <p:spPr>
          <a:xfrm>
            <a:off x="7308720" y="4500720"/>
            <a:ext cx="1269360" cy="6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7" name="Rectangle 1137"/>
          <p:cNvSpPr/>
          <p:nvPr/>
        </p:nvSpPr>
        <p:spPr>
          <a:xfrm>
            <a:off x="525600" y="3238560"/>
            <a:ext cx="716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18" name="Rectangle 1138"/>
          <p:cNvSpPr/>
          <p:nvPr/>
        </p:nvSpPr>
        <p:spPr>
          <a:xfrm>
            <a:off x="560880" y="3273480"/>
            <a:ext cx="683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9" name="Freeform 795"/>
          <p:cNvSpPr/>
          <p:nvPr/>
        </p:nvSpPr>
        <p:spPr>
          <a:xfrm>
            <a:off x="3990960" y="5502240"/>
            <a:ext cx="240480" cy="16920"/>
          </a:xfrm>
          <a:custGeom>
            <a:avLst/>
            <a:gdLst>
              <a:gd name="textAreaLeft" fmla="*/ 0 w 240480"/>
              <a:gd name="textAreaRight" fmla="*/ 241200 w 240480"/>
              <a:gd name="textAreaTop" fmla="*/ 0 h 16920"/>
              <a:gd name="textAreaBottom" fmla="*/ 17640 h 16920"/>
            </a:gdLst>
            <a:ahLst/>
            <a:rect l="textAreaLeft" t="textAreaTop" r="textAreaRight" b="textAreaBottom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0" name="Freeform 784"/>
          <p:cNvSpPr/>
          <p:nvPr/>
        </p:nvSpPr>
        <p:spPr>
          <a:xfrm>
            <a:off x="1278000" y="2720880"/>
            <a:ext cx="250200" cy="448560"/>
          </a:xfrm>
          <a:custGeom>
            <a:avLst/>
            <a:gdLst>
              <a:gd name="textAreaLeft" fmla="*/ 0 w 250200"/>
              <a:gd name="textAreaRight" fmla="*/ 250920 w 250200"/>
              <a:gd name="textAreaTop" fmla="*/ 0 h 448560"/>
              <a:gd name="textAreaBottom" fmla="*/ 449280 h 448560"/>
            </a:gdLst>
            <a:ahLst/>
            <a:rect l="textAreaLeft" t="textAreaTop" r="textAreaRight" b="textAreaBottom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1" name="Freeform 785"/>
          <p:cNvSpPr/>
          <p:nvPr/>
        </p:nvSpPr>
        <p:spPr>
          <a:xfrm>
            <a:off x="1528920" y="3170160"/>
            <a:ext cx="240480" cy="405720"/>
          </a:xfrm>
          <a:custGeom>
            <a:avLst/>
            <a:gdLst>
              <a:gd name="textAreaLeft" fmla="*/ 0 w 240480"/>
              <a:gd name="textAreaRight" fmla="*/ 241200 w 240480"/>
              <a:gd name="textAreaTop" fmla="*/ 0 h 405720"/>
              <a:gd name="textAreaBottom" fmla="*/ 406440 h 405720"/>
            </a:gdLst>
            <a:ahLst/>
            <a:rect l="textAreaLeft" t="textAreaTop" r="textAreaRight" b="textAreaBottom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2" name="Freeform 786"/>
          <p:cNvSpPr/>
          <p:nvPr/>
        </p:nvSpPr>
        <p:spPr>
          <a:xfrm>
            <a:off x="1770120" y="3576600"/>
            <a:ext cx="250200" cy="370800"/>
          </a:xfrm>
          <a:custGeom>
            <a:avLst/>
            <a:gdLst>
              <a:gd name="textAreaLeft" fmla="*/ 0 w 250200"/>
              <a:gd name="textAreaRight" fmla="*/ 250920 w 250200"/>
              <a:gd name="textAreaTop" fmla="*/ 0 h 370800"/>
              <a:gd name="textAreaBottom" fmla="*/ 371520 h 370800"/>
            </a:gdLst>
            <a:ahLst/>
            <a:rect l="textAreaLeft" t="textAreaTop" r="textAreaRight" b="textAreaBottom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3" name="Freeform 787"/>
          <p:cNvSpPr/>
          <p:nvPr/>
        </p:nvSpPr>
        <p:spPr>
          <a:xfrm>
            <a:off x="2021040" y="3948120"/>
            <a:ext cx="240480" cy="326160"/>
          </a:xfrm>
          <a:custGeom>
            <a:avLst/>
            <a:gdLst>
              <a:gd name="textAreaLeft" fmla="*/ 0 w 240480"/>
              <a:gd name="textAreaRight" fmla="*/ 241200 w 240480"/>
              <a:gd name="textAreaTop" fmla="*/ 0 h 326160"/>
              <a:gd name="textAreaBottom" fmla="*/ 326880 h 326160"/>
            </a:gdLst>
            <a:ahLst/>
            <a:rect l="textAreaLeft" t="textAreaTop" r="textAreaRight" b="textAreaBottom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4" name="Freeform 788"/>
          <p:cNvSpPr/>
          <p:nvPr/>
        </p:nvSpPr>
        <p:spPr>
          <a:xfrm>
            <a:off x="2262240" y="4275000"/>
            <a:ext cx="250200" cy="294480"/>
          </a:xfrm>
          <a:custGeom>
            <a:avLst/>
            <a:gdLst>
              <a:gd name="textAreaLeft" fmla="*/ 0 w 250200"/>
              <a:gd name="textAreaRight" fmla="*/ 250920 w 250200"/>
              <a:gd name="textAreaTop" fmla="*/ 0 h 294480"/>
              <a:gd name="textAreaBottom" fmla="*/ 295200 h 294480"/>
            </a:gdLst>
            <a:ahLst/>
            <a:rect l="textAreaLeft" t="textAreaTop" r="textAreaRight" b="textAreaBottom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5" name="Freeform 789"/>
          <p:cNvSpPr/>
          <p:nvPr/>
        </p:nvSpPr>
        <p:spPr>
          <a:xfrm>
            <a:off x="2513160" y="4570560"/>
            <a:ext cx="242280" cy="248400"/>
          </a:xfrm>
          <a:custGeom>
            <a:avLst/>
            <a:gdLst>
              <a:gd name="textAreaLeft" fmla="*/ 0 w 242280"/>
              <a:gd name="textAreaRight" fmla="*/ 243000 w 242280"/>
              <a:gd name="textAreaTop" fmla="*/ 0 h 248400"/>
              <a:gd name="textAreaBottom" fmla="*/ 249120 h 248400"/>
            </a:gdLst>
            <a:ahLst/>
            <a:rect l="textAreaLeft" t="textAreaTop" r="textAreaRight" b="textAreaBottom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6" name="Freeform 790"/>
          <p:cNvSpPr/>
          <p:nvPr/>
        </p:nvSpPr>
        <p:spPr>
          <a:xfrm>
            <a:off x="2755800" y="4819680"/>
            <a:ext cx="248400" cy="215280"/>
          </a:xfrm>
          <a:custGeom>
            <a:avLst/>
            <a:gdLst>
              <a:gd name="textAreaLeft" fmla="*/ 0 w 248400"/>
              <a:gd name="textAreaRight" fmla="*/ 249120 w 248400"/>
              <a:gd name="textAreaTop" fmla="*/ 0 h 215280"/>
              <a:gd name="textAreaBottom" fmla="*/ 216000 h 215280"/>
            </a:gdLst>
            <a:ahLst/>
            <a:rect l="textAreaLeft" t="textAreaTop" r="textAreaRight" b="textAreaBottom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7" name="Freeform 791"/>
          <p:cNvSpPr/>
          <p:nvPr/>
        </p:nvSpPr>
        <p:spPr>
          <a:xfrm>
            <a:off x="3005280" y="5035680"/>
            <a:ext cx="242280" cy="172440"/>
          </a:xfrm>
          <a:custGeom>
            <a:avLst/>
            <a:gdLst>
              <a:gd name="textAreaLeft" fmla="*/ 0 w 242280"/>
              <a:gd name="textAreaRight" fmla="*/ 243000 w 242280"/>
              <a:gd name="textAreaTop" fmla="*/ 0 h 172440"/>
              <a:gd name="textAreaBottom" fmla="*/ 173160 h 172440"/>
            </a:gdLst>
            <a:ahLst/>
            <a:rect l="textAreaLeft" t="textAreaTop" r="textAreaRight" b="textAreaBottom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8" name="Freeform 792"/>
          <p:cNvSpPr/>
          <p:nvPr/>
        </p:nvSpPr>
        <p:spPr>
          <a:xfrm>
            <a:off x="3247920" y="5208480"/>
            <a:ext cx="250200" cy="137520"/>
          </a:xfrm>
          <a:custGeom>
            <a:avLst/>
            <a:gdLst>
              <a:gd name="textAreaLeft" fmla="*/ 0 w 250200"/>
              <a:gd name="textAreaRight" fmla="*/ 250920 w 250200"/>
              <a:gd name="textAreaTop" fmla="*/ 0 h 137520"/>
              <a:gd name="textAreaBottom" fmla="*/ 138240 h 137520"/>
            </a:gdLst>
            <a:ahLst/>
            <a:rect l="textAreaLeft" t="textAreaTop" r="textAreaRight" b="textAreaBottom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9" name="Freeform 793"/>
          <p:cNvSpPr/>
          <p:nvPr/>
        </p:nvSpPr>
        <p:spPr>
          <a:xfrm>
            <a:off x="3498840" y="5346720"/>
            <a:ext cx="240480" cy="94680"/>
          </a:xfrm>
          <a:custGeom>
            <a:avLst/>
            <a:gdLst>
              <a:gd name="textAreaLeft" fmla="*/ 0 w 240480"/>
              <a:gd name="textAreaRight" fmla="*/ 241200 w 240480"/>
              <a:gd name="textAreaTop" fmla="*/ 0 h 94680"/>
              <a:gd name="textAreaBottom" fmla="*/ 95400 h 94680"/>
            </a:gdLst>
            <a:ahLst/>
            <a:rect l="textAreaLeft" t="textAreaTop" r="textAreaRight" b="textAreaBottom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0" name="Freeform 794"/>
          <p:cNvSpPr/>
          <p:nvPr/>
        </p:nvSpPr>
        <p:spPr>
          <a:xfrm>
            <a:off x="3740040" y="5442120"/>
            <a:ext cx="250200" cy="59760"/>
          </a:xfrm>
          <a:custGeom>
            <a:avLst/>
            <a:gdLst>
              <a:gd name="textAreaLeft" fmla="*/ 0 w 250200"/>
              <a:gd name="textAreaRight" fmla="*/ 250920 w 25020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1" name="Freeform 796"/>
          <p:cNvSpPr/>
          <p:nvPr/>
        </p:nvSpPr>
        <p:spPr>
          <a:xfrm>
            <a:off x="4232160" y="5502240"/>
            <a:ext cx="250200" cy="16920"/>
          </a:xfrm>
          <a:custGeom>
            <a:avLst/>
            <a:gdLst>
              <a:gd name="textAreaLeft" fmla="*/ 0 w 250200"/>
              <a:gd name="textAreaRight" fmla="*/ 250920 w 250200"/>
              <a:gd name="textAreaTop" fmla="*/ 0 h 16920"/>
              <a:gd name="textAreaBottom" fmla="*/ 17640 h 16920"/>
            </a:gdLst>
            <a:ahLst/>
            <a:rect l="textAreaLeft" t="textAreaTop" r="textAreaRight" b="textAreaBottom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2" name="Freeform 797"/>
          <p:cNvSpPr/>
          <p:nvPr/>
        </p:nvSpPr>
        <p:spPr>
          <a:xfrm>
            <a:off x="4483080" y="5442120"/>
            <a:ext cx="242280" cy="59760"/>
          </a:xfrm>
          <a:custGeom>
            <a:avLst/>
            <a:gdLst>
              <a:gd name="textAreaLeft" fmla="*/ 0 w 242280"/>
              <a:gd name="textAreaRight" fmla="*/ 243000 w 24228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3" name="Freeform 798"/>
          <p:cNvSpPr/>
          <p:nvPr/>
        </p:nvSpPr>
        <p:spPr>
          <a:xfrm>
            <a:off x="4726080" y="5346720"/>
            <a:ext cx="250200" cy="94680"/>
          </a:xfrm>
          <a:custGeom>
            <a:avLst/>
            <a:gdLst>
              <a:gd name="textAreaLeft" fmla="*/ 0 w 250200"/>
              <a:gd name="textAreaRight" fmla="*/ 250920 w 250200"/>
              <a:gd name="textAreaTop" fmla="*/ 0 h 94680"/>
              <a:gd name="textAreaBottom" fmla="*/ 95400 h 94680"/>
            </a:gdLst>
            <a:ahLst/>
            <a:rect l="textAreaLeft" t="textAreaTop" r="textAreaRight" b="textAreaBottom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4" name="Freeform 799"/>
          <p:cNvSpPr/>
          <p:nvPr/>
        </p:nvSpPr>
        <p:spPr>
          <a:xfrm>
            <a:off x="4976640" y="5208480"/>
            <a:ext cx="240480" cy="137520"/>
          </a:xfrm>
          <a:custGeom>
            <a:avLst/>
            <a:gdLst>
              <a:gd name="textAreaLeft" fmla="*/ 0 w 240480"/>
              <a:gd name="textAreaRight" fmla="*/ 241200 w 240480"/>
              <a:gd name="textAreaTop" fmla="*/ 0 h 137520"/>
              <a:gd name="textAreaBottom" fmla="*/ 138240 h 137520"/>
            </a:gdLst>
            <a:ahLst/>
            <a:rect l="textAreaLeft" t="textAreaTop" r="textAreaRight" b="textAreaBottom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5" name="Freeform 800"/>
          <p:cNvSpPr/>
          <p:nvPr/>
        </p:nvSpPr>
        <p:spPr>
          <a:xfrm>
            <a:off x="5218200" y="5035680"/>
            <a:ext cx="250200" cy="172440"/>
          </a:xfrm>
          <a:custGeom>
            <a:avLst/>
            <a:gdLst>
              <a:gd name="textAreaLeft" fmla="*/ 0 w 250200"/>
              <a:gd name="textAreaRight" fmla="*/ 250920 w 250200"/>
              <a:gd name="textAreaTop" fmla="*/ 0 h 172440"/>
              <a:gd name="textAreaBottom" fmla="*/ 173160 h 172440"/>
            </a:gdLst>
            <a:ahLst/>
            <a:rect l="textAreaLeft" t="textAreaTop" r="textAreaRight" b="textAreaBottom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6" name="Freeform 801"/>
          <p:cNvSpPr/>
          <p:nvPr/>
        </p:nvSpPr>
        <p:spPr>
          <a:xfrm>
            <a:off x="5468760" y="4819680"/>
            <a:ext cx="240480" cy="215280"/>
          </a:xfrm>
          <a:custGeom>
            <a:avLst/>
            <a:gdLst>
              <a:gd name="textAreaLeft" fmla="*/ 0 w 240480"/>
              <a:gd name="textAreaRight" fmla="*/ 241200 w 240480"/>
              <a:gd name="textAreaTop" fmla="*/ 0 h 215280"/>
              <a:gd name="textAreaBottom" fmla="*/ 216000 h 215280"/>
            </a:gdLst>
            <a:ahLst/>
            <a:rect l="textAreaLeft" t="textAreaTop" r="textAreaRight" b="textAreaBottom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7" name="Freeform 802"/>
          <p:cNvSpPr/>
          <p:nvPr/>
        </p:nvSpPr>
        <p:spPr>
          <a:xfrm>
            <a:off x="5710320" y="4570560"/>
            <a:ext cx="250200" cy="248400"/>
          </a:xfrm>
          <a:custGeom>
            <a:avLst/>
            <a:gdLst>
              <a:gd name="textAreaLeft" fmla="*/ 0 w 250200"/>
              <a:gd name="textAreaRight" fmla="*/ 250920 w 250200"/>
              <a:gd name="textAreaTop" fmla="*/ 0 h 248400"/>
              <a:gd name="textAreaBottom" fmla="*/ 249120 h 24840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8" name="Freeform 803"/>
          <p:cNvSpPr/>
          <p:nvPr/>
        </p:nvSpPr>
        <p:spPr>
          <a:xfrm>
            <a:off x="5961240" y="4275000"/>
            <a:ext cx="242280" cy="294480"/>
          </a:xfrm>
          <a:custGeom>
            <a:avLst/>
            <a:gdLst>
              <a:gd name="textAreaLeft" fmla="*/ 0 w 242280"/>
              <a:gd name="textAreaRight" fmla="*/ 243000 w 242280"/>
              <a:gd name="textAreaTop" fmla="*/ 0 h 294480"/>
              <a:gd name="textAreaBottom" fmla="*/ 295200 h 29448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39" name="Freeform 804"/>
          <p:cNvSpPr/>
          <p:nvPr/>
        </p:nvSpPr>
        <p:spPr>
          <a:xfrm>
            <a:off x="6203880" y="3948120"/>
            <a:ext cx="248400" cy="326160"/>
          </a:xfrm>
          <a:custGeom>
            <a:avLst/>
            <a:gdLst>
              <a:gd name="textAreaLeft" fmla="*/ 0 w 248400"/>
              <a:gd name="textAreaRight" fmla="*/ 249120 w 248400"/>
              <a:gd name="textAreaTop" fmla="*/ 0 h 326160"/>
              <a:gd name="textAreaBottom" fmla="*/ 326880 h 32616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0" name="Freeform 805"/>
          <p:cNvSpPr/>
          <p:nvPr/>
        </p:nvSpPr>
        <p:spPr>
          <a:xfrm>
            <a:off x="6453360" y="3576600"/>
            <a:ext cx="242280" cy="370800"/>
          </a:xfrm>
          <a:custGeom>
            <a:avLst/>
            <a:gdLst>
              <a:gd name="textAreaLeft" fmla="*/ 0 w 242280"/>
              <a:gd name="textAreaRight" fmla="*/ 243000 w 242280"/>
              <a:gd name="textAreaTop" fmla="*/ 0 h 370800"/>
              <a:gd name="textAreaBottom" fmla="*/ 371520 h 37080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1" name="Freeform 806"/>
          <p:cNvSpPr/>
          <p:nvPr/>
        </p:nvSpPr>
        <p:spPr>
          <a:xfrm>
            <a:off x="6696000" y="3170160"/>
            <a:ext cx="250200" cy="405720"/>
          </a:xfrm>
          <a:custGeom>
            <a:avLst/>
            <a:gdLst>
              <a:gd name="textAreaLeft" fmla="*/ 0 w 250200"/>
              <a:gd name="textAreaRight" fmla="*/ 250920 w 250200"/>
              <a:gd name="textAreaTop" fmla="*/ 0 h 405720"/>
              <a:gd name="textAreaBottom" fmla="*/ 406440 h 40572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2" name="Freeform 807"/>
          <p:cNvSpPr/>
          <p:nvPr/>
        </p:nvSpPr>
        <p:spPr>
          <a:xfrm>
            <a:off x="6946920" y="2720880"/>
            <a:ext cx="240480" cy="448560"/>
          </a:xfrm>
          <a:custGeom>
            <a:avLst/>
            <a:gdLst>
              <a:gd name="textAreaLeft" fmla="*/ 0 w 240480"/>
              <a:gd name="textAreaRight" fmla="*/ 241200 w 240480"/>
              <a:gd name="textAreaTop" fmla="*/ 0 h 448560"/>
              <a:gd name="textAreaBottom" fmla="*/ 449280 h 44856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3" name="Freeform 808"/>
          <p:cNvSpPr/>
          <p:nvPr/>
        </p:nvSpPr>
        <p:spPr>
          <a:xfrm>
            <a:off x="7188120" y="2236680"/>
            <a:ext cx="250200" cy="483480"/>
          </a:xfrm>
          <a:custGeom>
            <a:avLst/>
            <a:gdLst>
              <a:gd name="textAreaLeft" fmla="*/ 0 w 250200"/>
              <a:gd name="textAreaRight" fmla="*/ 250920 w 250200"/>
              <a:gd name="textAreaTop" fmla="*/ 0 h 483480"/>
              <a:gd name="textAreaBottom" fmla="*/ 484200 h 48348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4" name="Freeform 809"/>
          <p:cNvSpPr/>
          <p:nvPr/>
        </p:nvSpPr>
        <p:spPr>
          <a:xfrm>
            <a:off x="7439040" y="1709640"/>
            <a:ext cx="240480" cy="52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526320"/>
              <a:gd name="textAreaBottom" fmla="*/ 527040 h 52632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5" name="Freeform 1140"/>
          <p:cNvSpPr/>
          <p:nvPr/>
        </p:nvSpPr>
        <p:spPr>
          <a:xfrm>
            <a:off x="6799320" y="3308400"/>
            <a:ext cx="77040" cy="84960"/>
          </a:xfrm>
          <a:custGeom>
            <a:avLst/>
            <a:gdLst>
              <a:gd name="textAreaLeft" fmla="*/ 0 w 77040"/>
              <a:gd name="textAreaRight" fmla="*/ 77760 w 77040"/>
              <a:gd name="textAreaTop" fmla="*/ 0 h 84960"/>
              <a:gd name="textAreaBottom" fmla="*/ 85680 h 84960"/>
            </a:gdLst>
            <a:ahLst/>
            <a:rect l="textAreaLeft" t="textAreaTop" r="textAreaRight" b="textAreaBottom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6" name="Rectangle 1141"/>
          <p:cNvSpPr/>
          <p:nvPr/>
        </p:nvSpPr>
        <p:spPr>
          <a:xfrm>
            <a:off x="7818480" y="5927760"/>
            <a:ext cx="882000" cy="2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7" name="Rectangle 1142"/>
          <p:cNvSpPr/>
          <p:nvPr/>
        </p:nvSpPr>
        <p:spPr>
          <a:xfrm>
            <a:off x="7705440" y="594684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Rectangle 1144"/>
          <p:cNvSpPr/>
          <p:nvPr/>
        </p:nvSpPr>
        <p:spPr>
          <a:xfrm>
            <a:off x="6696000" y="5892840"/>
            <a:ext cx="258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9" name="Text Box 1168"/>
          <p:cNvSpPr/>
          <p:nvPr/>
        </p:nvSpPr>
        <p:spPr>
          <a:xfrm>
            <a:off x="5013000" y="2866320"/>
            <a:ext cx="1746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Gewinnmaximum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Rectangle 1118"/>
          <p:cNvSpPr/>
          <p:nvPr/>
        </p:nvSpPr>
        <p:spPr>
          <a:xfrm>
            <a:off x="5731200" y="1761840"/>
            <a:ext cx="1649520" cy="3794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nodeType="clickEffect" fill="hold">
                      <p:stCondLst>
                        <p:cond delay="0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2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nodeType="clickEffect" fill="hold">
                      <p:stCondLst>
                        <p:cond delay="indefinite"/>
                      </p:stCondLst>
                      <p:childTnLst>
                        <p:par>
                          <p:cTn id="1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roup 1167"/>
          <p:cNvGrpSpPr/>
          <p:nvPr/>
        </p:nvGrpSpPr>
        <p:grpSpPr>
          <a:xfrm>
            <a:off x="6738840" y="3387600"/>
            <a:ext cx="236880" cy="2809080"/>
            <a:chOff x="6738840" y="3387600"/>
            <a:chExt cx="236880" cy="2809080"/>
          </a:xfrm>
        </p:grpSpPr>
        <p:sp>
          <p:nvSpPr>
            <p:cNvPr id="852" name="Rectangle 1145"/>
            <p:cNvSpPr/>
            <p:nvPr/>
          </p:nvSpPr>
          <p:spPr>
            <a:xfrm>
              <a:off x="6738840" y="5952960"/>
              <a:ext cx="23688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600" spc="-1" strike="noStrike">
                  <a:solidFill>
                    <a:srgbClr val="000000"/>
                  </a:solidFill>
                  <a:latin typeface="Arial"/>
                </a:rPr>
                <a:t>Q*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3" name="Line 1166"/>
            <p:cNvSpPr/>
            <p:nvPr/>
          </p:nvSpPr>
          <p:spPr>
            <a:xfrm>
              <a:off x="6838920" y="3387600"/>
              <a:ext cx="360" cy="243360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854" name="Rectangle 2"/>
          <p:cNvSpPr/>
          <p:nvPr/>
        </p:nvSpPr>
        <p:spPr>
          <a:xfrm>
            <a:off x="1308240" y="3352680"/>
            <a:ext cx="5517360" cy="519840"/>
          </a:xfrm>
          <a:prstGeom prst="rect">
            <a:avLst/>
          </a:prstGeom>
          <a:solidFill>
            <a:srgbClr val="ffcc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 e w i n 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Line 1157"/>
          <p:cNvSpPr/>
          <p:nvPr/>
        </p:nvSpPr>
        <p:spPr>
          <a:xfrm>
            <a:off x="1287360" y="3360600"/>
            <a:ext cx="6813360" cy="360"/>
          </a:xfrm>
          <a:prstGeom prst="line">
            <a:avLst/>
          </a:prstGeom>
          <a:ln w="25400">
            <a:solidFill>
              <a:srgbClr val="33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Angebot eines Mengenanpassers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57" name="Group 1162"/>
          <p:cNvGrpSpPr/>
          <p:nvPr/>
        </p:nvGrpSpPr>
        <p:grpSpPr>
          <a:xfrm>
            <a:off x="6794640" y="3355920"/>
            <a:ext cx="89640" cy="2429640"/>
            <a:chOff x="6794640" y="3355920"/>
            <a:chExt cx="89640" cy="2429640"/>
          </a:xfrm>
        </p:grpSpPr>
        <p:sp>
          <p:nvSpPr>
            <p:cNvPr id="858" name="AutoShape 766"/>
            <p:cNvSpPr/>
            <p:nvPr/>
          </p:nvSpPr>
          <p:spPr>
            <a:xfrm>
              <a:off x="6794640" y="3875040"/>
              <a:ext cx="81720" cy="816840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59" name="AutoShape 767"/>
            <p:cNvSpPr/>
            <p:nvPr/>
          </p:nvSpPr>
          <p:spPr>
            <a:xfrm>
              <a:off x="6794640" y="4689360"/>
              <a:ext cx="84960" cy="1096200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60" name="AutoShape 768"/>
            <p:cNvSpPr/>
            <p:nvPr/>
          </p:nvSpPr>
          <p:spPr>
            <a:xfrm>
              <a:off x="6794640" y="3355920"/>
              <a:ext cx="89640" cy="502560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861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2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3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4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5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6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7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8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69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0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1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2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3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4" name="Rectangle 1106"/>
          <p:cNvSpPr/>
          <p:nvPr/>
        </p:nvSpPr>
        <p:spPr>
          <a:xfrm>
            <a:off x="1027080" y="573552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Rectangle 1107"/>
          <p:cNvSpPr/>
          <p:nvPr/>
        </p:nvSpPr>
        <p:spPr>
          <a:xfrm>
            <a:off x="1027080" y="418140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Rectangle 1108"/>
          <p:cNvSpPr/>
          <p:nvPr/>
        </p:nvSpPr>
        <p:spPr>
          <a:xfrm>
            <a:off x="923760" y="26258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7" name="Rectangle 1109"/>
          <p:cNvSpPr/>
          <p:nvPr/>
        </p:nvSpPr>
        <p:spPr>
          <a:xfrm>
            <a:off x="12254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8" name="Rectangle 1110"/>
          <p:cNvSpPr/>
          <p:nvPr/>
        </p:nvSpPr>
        <p:spPr>
          <a:xfrm>
            <a:off x="22114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9" name="Rectangle 1111"/>
          <p:cNvSpPr/>
          <p:nvPr/>
        </p:nvSpPr>
        <p:spPr>
          <a:xfrm>
            <a:off x="31957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" name="Rectangle 1112"/>
          <p:cNvSpPr/>
          <p:nvPr/>
        </p:nvSpPr>
        <p:spPr>
          <a:xfrm>
            <a:off x="41814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1" name="Rectangle 1113"/>
          <p:cNvSpPr/>
          <p:nvPr/>
        </p:nvSpPr>
        <p:spPr>
          <a:xfrm>
            <a:off x="51656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Rectangle 1114"/>
          <p:cNvSpPr/>
          <p:nvPr/>
        </p:nvSpPr>
        <p:spPr>
          <a:xfrm>
            <a:off x="61516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3" name="Rectangle 1115"/>
          <p:cNvSpPr/>
          <p:nvPr/>
        </p:nvSpPr>
        <p:spPr>
          <a:xfrm>
            <a:off x="71359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4" name="Rectangle 1116"/>
          <p:cNvSpPr/>
          <p:nvPr/>
        </p:nvSpPr>
        <p:spPr>
          <a:xfrm>
            <a:off x="81216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Rectangle 1117"/>
          <p:cNvSpPr/>
          <p:nvPr/>
        </p:nvSpPr>
        <p:spPr>
          <a:xfrm>
            <a:off x="6307200" y="2116080"/>
            <a:ext cx="11138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6" name="Rectangle 1123"/>
          <p:cNvSpPr/>
          <p:nvPr/>
        </p:nvSpPr>
        <p:spPr>
          <a:xfrm>
            <a:off x="3732120" y="2116080"/>
            <a:ext cx="1269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7" name="Rectangle 1129"/>
          <p:cNvSpPr/>
          <p:nvPr/>
        </p:nvSpPr>
        <p:spPr>
          <a:xfrm>
            <a:off x="7308720" y="4500720"/>
            <a:ext cx="1269360" cy="6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8" name="Rectangle 1137"/>
          <p:cNvSpPr/>
          <p:nvPr/>
        </p:nvSpPr>
        <p:spPr>
          <a:xfrm>
            <a:off x="525600" y="3238560"/>
            <a:ext cx="716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89" name="Rectangle 1138"/>
          <p:cNvSpPr/>
          <p:nvPr/>
        </p:nvSpPr>
        <p:spPr>
          <a:xfrm>
            <a:off x="560880" y="3273480"/>
            <a:ext cx="683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90" name="Group 1165"/>
          <p:cNvGrpSpPr/>
          <p:nvPr/>
        </p:nvGrpSpPr>
        <p:grpSpPr>
          <a:xfrm>
            <a:off x="1278000" y="1709640"/>
            <a:ext cx="6401520" cy="3809520"/>
            <a:chOff x="1278000" y="1709640"/>
            <a:chExt cx="6401520" cy="3809520"/>
          </a:xfrm>
        </p:grpSpPr>
        <p:sp>
          <p:nvSpPr>
            <p:cNvPr id="891" name="Rectangle 1118"/>
            <p:cNvSpPr/>
            <p:nvPr/>
          </p:nvSpPr>
          <p:spPr>
            <a:xfrm>
              <a:off x="5666040" y="1741320"/>
              <a:ext cx="177912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Grenzkosten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dK/dQ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2" name="Freeform 795"/>
            <p:cNvSpPr/>
            <p:nvPr/>
          </p:nvSpPr>
          <p:spPr>
            <a:xfrm>
              <a:off x="3990960" y="5502240"/>
              <a:ext cx="240480" cy="1692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16920"/>
                <a:gd name="textAreaBottom" fmla="*/ 17640 h 16920"/>
              </a:gdLst>
              <a:ahLst/>
              <a:rect l="textAreaLeft" t="textAreaTop" r="textAreaRight" b="textAreaBottom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3" name="Freeform 784"/>
            <p:cNvSpPr/>
            <p:nvPr/>
          </p:nvSpPr>
          <p:spPr>
            <a:xfrm>
              <a:off x="1278000" y="2720880"/>
              <a:ext cx="250200" cy="44856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448560"/>
                <a:gd name="textAreaBottom" fmla="*/ 449280 h 448560"/>
              </a:gdLst>
              <a:ahLst/>
              <a:rect l="textAreaLeft" t="textAreaTop" r="textAreaRight" b="textAreaBottom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4" name="Freeform 785"/>
            <p:cNvSpPr/>
            <p:nvPr/>
          </p:nvSpPr>
          <p:spPr>
            <a:xfrm>
              <a:off x="1528920" y="3170160"/>
              <a:ext cx="240480" cy="40572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405720"/>
                <a:gd name="textAreaBottom" fmla="*/ 406440 h 405720"/>
              </a:gdLst>
              <a:ahLst/>
              <a:rect l="textAreaLeft" t="textAreaTop" r="textAreaRight" b="textAreaBottom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5" name="Freeform 786"/>
            <p:cNvSpPr/>
            <p:nvPr/>
          </p:nvSpPr>
          <p:spPr>
            <a:xfrm>
              <a:off x="1770120" y="3576600"/>
              <a:ext cx="250200" cy="37080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370800"/>
                <a:gd name="textAreaBottom" fmla="*/ 371520 h 370800"/>
              </a:gdLst>
              <a:ahLst/>
              <a:rect l="textAreaLeft" t="textAreaTop" r="textAreaRight" b="textAreaBottom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6" name="Freeform 787"/>
            <p:cNvSpPr/>
            <p:nvPr/>
          </p:nvSpPr>
          <p:spPr>
            <a:xfrm>
              <a:off x="2021040" y="3948120"/>
              <a:ext cx="240480" cy="32616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326160"/>
                <a:gd name="textAreaBottom" fmla="*/ 326880 h 326160"/>
              </a:gdLst>
              <a:ahLst/>
              <a:rect l="textAreaLeft" t="textAreaTop" r="textAreaRight" b="textAreaBottom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7" name="Freeform 788"/>
            <p:cNvSpPr/>
            <p:nvPr/>
          </p:nvSpPr>
          <p:spPr>
            <a:xfrm>
              <a:off x="2262240" y="4275000"/>
              <a:ext cx="250200" cy="2944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294480"/>
                <a:gd name="textAreaBottom" fmla="*/ 295200 h 294480"/>
              </a:gdLst>
              <a:ahLst/>
              <a:rect l="textAreaLeft" t="textAreaTop" r="textAreaRight" b="textAreaBottom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8" name="Freeform 789"/>
            <p:cNvSpPr/>
            <p:nvPr/>
          </p:nvSpPr>
          <p:spPr>
            <a:xfrm>
              <a:off x="2513160" y="4570560"/>
              <a:ext cx="242280" cy="24840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248400"/>
                <a:gd name="textAreaBottom" fmla="*/ 249120 h 248400"/>
              </a:gdLst>
              <a:ahLst/>
              <a:rect l="textAreaLeft" t="textAreaTop" r="textAreaRight" b="textAreaBottom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899" name="Freeform 790"/>
            <p:cNvSpPr/>
            <p:nvPr/>
          </p:nvSpPr>
          <p:spPr>
            <a:xfrm>
              <a:off x="2755800" y="4819680"/>
              <a:ext cx="248400" cy="215280"/>
            </a:xfrm>
            <a:custGeom>
              <a:avLst/>
              <a:gdLst>
                <a:gd name="textAreaLeft" fmla="*/ 0 w 248400"/>
                <a:gd name="textAreaRight" fmla="*/ 249120 w 248400"/>
                <a:gd name="textAreaTop" fmla="*/ 0 h 215280"/>
                <a:gd name="textAreaBottom" fmla="*/ 216000 h 215280"/>
              </a:gdLst>
              <a:ahLst/>
              <a:rect l="textAreaLeft" t="textAreaTop" r="textAreaRight" b="textAreaBottom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0" name="Freeform 791"/>
            <p:cNvSpPr/>
            <p:nvPr/>
          </p:nvSpPr>
          <p:spPr>
            <a:xfrm>
              <a:off x="3005280" y="5035680"/>
              <a:ext cx="242280" cy="17244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172440"/>
                <a:gd name="textAreaBottom" fmla="*/ 173160 h 172440"/>
              </a:gdLst>
              <a:ahLst/>
              <a:rect l="textAreaLeft" t="textAreaTop" r="textAreaRight" b="textAreaBottom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1" name="Freeform 792"/>
            <p:cNvSpPr/>
            <p:nvPr/>
          </p:nvSpPr>
          <p:spPr>
            <a:xfrm>
              <a:off x="3247920" y="5208480"/>
              <a:ext cx="250200" cy="13752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2" name="Freeform 793"/>
            <p:cNvSpPr/>
            <p:nvPr/>
          </p:nvSpPr>
          <p:spPr>
            <a:xfrm>
              <a:off x="3498840" y="5346720"/>
              <a:ext cx="240480" cy="9468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3" name="Freeform 794"/>
            <p:cNvSpPr/>
            <p:nvPr/>
          </p:nvSpPr>
          <p:spPr>
            <a:xfrm>
              <a:off x="3740040" y="5442120"/>
              <a:ext cx="250200" cy="5976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4" name="Freeform 796"/>
            <p:cNvSpPr/>
            <p:nvPr/>
          </p:nvSpPr>
          <p:spPr>
            <a:xfrm>
              <a:off x="4232160" y="5502240"/>
              <a:ext cx="250200" cy="1692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16920"/>
                <a:gd name="textAreaBottom" fmla="*/ 17640 h 16920"/>
              </a:gdLst>
              <a:ahLst/>
              <a:rect l="textAreaLeft" t="textAreaTop" r="textAreaRight" b="textAreaBottom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5" name="Freeform 797"/>
            <p:cNvSpPr/>
            <p:nvPr/>
          </p:nvSpPr>
          <p:spPr>
            <a:xfrm>
              <a:off x="4483080" y="5442120"/>
              <a:ext cx="242280" cy="5976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6" name="Freeform 798"/>
            <p:cNvSpPr/>
            <p:nvPr/>
          </p:nvSpPr>
          <p:spPr>
            <a:xfrm>
              <a:off x="4726080" y="5346720"/>
              <a:ext cx="250200" cy="946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7" name="Freeform 799"/>
            <p:cNvSpPr/>
            <p:nvPr/>
          </p:nvSpPr>
          <p:spPr>
            <a:xfrm>
              <a:off x="4976640" y="5208480"/>
              <a:ext cx="240480" cy="13752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8" name="Freeform 800"/>
            <p:cNvSpPr/>
            <p:nvPr/>
          </p:nvSpPr>
          <p:spPr>
            <a:xfrm>
              <a:off x="5218200" y="5035680"/>
              <a:ext cx="250200" cy="17244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172440"/>
                <a:gd name="textAreaBottom" fmla="*/ 173160 h 172440"/>
              </a:gdLst>
              <a:ahLst/>
              <a:rect l="textAreaLeft" t="textAreaTop" r="textAreaRight" b="textAreaBottom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09" name="Freeform 801"/>
            <p:cNvSpPr/>
            <p:nvPr/>
          </p:nvSpPr>
          <p:spPr>
            <a:xfrm>
              <a:off x="5468760" y="4819680"/>
              <a:ext cx="240480" cy="21528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215280"/>
                <a:gd name="textAreaBottom" fmla="*/ 216000 h 215280"/>
              </a:gdLst>
              <a:ahLst/>
              <a:rect l="textAreaLeft" t="textAreaTop" r="textAreaRight" b="textAreaBottom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0" name="Freeform 802"/>
            <p:cNvSpPr/>
            <p:nvPr/>
          </p:nvSpPr>
          <p:spPr>
            <a:xfrm>
              <a:off x="5710320" y="4570560"/>
              <a:ext cx="250200" cy="24840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248400"/>
                <a:gd name="textAreaBottom" fmla="*/ 249120 h 248400"/>
              </a:gdLst>
              <a:ahLst/>
              <a:rect l="textAreaLeft" t="textAreaTop" r="textAreaRight" b="textAreaBottom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1" name="Freeform 803"/>
            <p:cNvSpPr/>
            <p:nvPr/>
          </p:nvSpPr>
          <p:spPr>
            <a:xfrm>
              <a:off x="5961240" y="4275000"/>
              <a:ext cx="242280" cy="29448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294480"/>
                <a:gd name="textAreaBottom" fmla="*/ 295200 h 294480"/>
              </a:gdLst>
              <a:ahLst/>
              <a:rect l="textAreaLeft" t="textAreaTop" r="textAreaRight" b="textAreaBottom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2" name="Freeform 804"/>
            <p:cNvSpPr/>
            <p:nvPr/>
          </p:nvSpPr>
          <p:spPr>
            <a:xfrm>
              <a:off x="6203880" y="3948120"/>
              <a:ext cx="248400" cy="326160"/>
            </a:xfrm>
            <a:custGeom>
              <a:avLst/>
              <a:gdLst>
                <a:gd name="textAreaLeft" fmla="*/ 0 w 248400"/>
                <a:gd name="textAreaRight" fmla="*/ 249120 w 248400"/>
                <a:gd name="textAreaTop" fmla="*/ 0 h 326160"/>
                <a:gd name="textAreaBottom" fmla="*/ 326880 h 326160"/>
              </a:gdLst>
              <a:ahLst/>
              <a:rect l="textAreaLeft" t="textAreaTop" r="textAreaRight" b="textAreaBottom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3" name="Freeform 805"/>
            <p:cNvSpPr/>
            <p:nvPr/>
          </p:nvSpPr>
          <p:spPr>
            <a:xfrm>
              <a:off x="6453360" y="3576600"/>
              <a:ext cx="242280" cy="370800"/>
            </a:xfrm>
            <a:custGeom>
              <a:avLst/>
              <a:gdLst>
                <a:gd name="textAreaLeft" fmla="*/ 0 w 242280"/>
                <a:gd name="textAreaRight" fmla="*/ 243000 w 242280"/>
                <a:gd name="textAreaTop" fmla="*/ 0 h 370800"/>
                <a:gd name="textAreaBottom" fmla="*/ 371520 h 370800"/>
              </a:gdLst>
              <a:ahLst/>
              <a:rect l="textAreaLeft" t="textAreaTop" r="textAreaRight" b="textAreaBottom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4" name="Freeform 806"/>
            <p:cNvSpPr/>
            <p:nvPr/>
          </p:nvSpPr>
          <p:spPr>
            <a:xfrm>
              <a:off x="6696000" y="3170160"/>
              <a:ext cx="250200" cy="40572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405720"/>
                <a:gd name="textAreaBottom" fmla="*/ 406440 h 405720"/>
              </a:gdLst>
              <a:ahLst/>
              <a:rect l="textAreaLeft" t="textAreaTop" r="textAreaRight" b="textAreaBottom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5" name="Freeform 807"/>
            <p:cNvSpPr/>
            <p:nvPr/>
          </p:nvSpPr>
          <p:spPr>
            <a:xfrm>
              <a:off x="6946920" y="2720880"/>
              <a:ext cx="240480" cy="44856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448560"/>
                <a:gd name="textAreaBottom" fmla="*/ 449280 h 448560"/>
              </a:gdLst>
              <a:ahLst/>
              <a:rect l="textAreaLeft" t="textAreaTop" r="textAreaRight" b="textAreaBottom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6" name="Freeform 808"/>
            <p:cNvSpPr/>
            <p:nvPr/>
          </p:nvSpPr>
          <p:spPr>
            <a:xfrm>
              <a:off x="7188120" y="2236680"/>
              <a:ext cx="250200" cy="483480"/>
            </a:xfrm>
            <a:custGeom>
              <a:avLst/>
              <a:gdLst>
                <a:gd name="textAreaLeft" fmla="*/ 0 w 250200"/>
                <a:gd name="textAreaRight" fmla="*/ 250920 w 250200"/>
                <a:gd name="textAreaTop" fmla="*/ 0 h 483480"/>
                <a:gd name="textAreaBottom" fmla="*/ 484200 h 483480"/>
              </a:gdLst>
              <a:ahLst/>
              <a:rect l="textAreaLeft" t="textAreaTop" r="textAreaRight" b="textAreaBottom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7" name="Freeform 809"/>
            <p:cNvSpPr/>
            <p:nvPr/>
          </p:nvSpPr>
          <p:spPr>
            <a:xfrm>
              <a:off x="7439040" y="1709640"/>
              <a:ext cx="240480" cy="526320"/>
            </a:xfrm>
            <a:custGeom>
              <a:avLst/>
              <a:gdLst>
                <a:gd name="textAreaLeft" fmla="*/ 0 w 240480"/>
                <a:gd name="textAreaRight" fmla="*/ 241200 w 240480"/>
                <a:gd name="textAreaTop" fmla="*/ 0 h 526320"/>
                <a:gd name="textAreaBottom" fmla="*/ 527040 h 526320"/>
              </a:gdLst>
              <a:ahLst/>
              <a:rect l="textAreaLeft" t="textAreaTop" r="textAreaRight" b="textAreaBottom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18" name="Freeform 1140"/>
            <p:cNvSpPr/>
            <p:nvPr/>
          </p:nvSpPr>
          <p:spPr>
            <a:xfrm>
              <a:off x="6799320" y="3308400"/>
              <a:ext cx="77040" cy="8496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919" name="Rectangle 1141"/>
          <p:cNvSpPr/>
          <p:nvPr/>
        </p:nvSpPr>
        <p:spPr>
          <a:xfrm>
            <a:off x="7818480" y="5927760"/>
            <a:ext cx="882000" cy="2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20" name="Rectangle 1142"/>
          <p:cNvSpPr/>
          <p:nvPr/>
        </p:nvSpPr>
        <p:spPr>
          <a:xfrm>
            <a:off x="7705440" y="594684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1" name="Rectangle 1144"/>
          <p:cNvSpPr/>
          <p:nvPr/>
        </p:nvSpPr>
        <p:spPr>
          <a:xfrm>
            <a:off x="6696000" y="5892840"/>
            <a:ext cx="258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922" name="Group 1158"/>
          <p:cNvGrpSpPr/>
          <p:nvPr/>
        </p:nvGrpSpPr>
        <p:grpSpPr>
          <a:xfrm>
            <a:off x="3117960" y="1600200"/>
            <a:ext cx="5434920" cy="2315520"/>
            <a:chOff x="3117960" y="1600200"/>
            <a:chExt cx="5434920" cy="2315520"/>
          </a:xfrm>
        </p:grpSpPr>
        <p:sp>
          <p:nvSpPr>
            <p:cNvPr id="923" name="Rectangle 1124"/>
            <p:cNvSpPr/>
            <p:nvPr/>
          </p:nvSpPr>
          <p:spPr>
            <a:xfrm>
              <a:off x="3625560" y="1676520"/>
              <a:ext cx="1294560" cy="73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Durchschnitts-</a:t>
              </a:r>
              <a:br>
                <a:rPr sz="1600"/>
              </a:b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kosten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K/Q</a:t>
              </a:r>
              <a:br>
                <a:rPr sz="1600"/>
              </a:b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(Stückkosten)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4" name="Freeform 942"/>
            <p:cNvSpPr/>
            <p:nvPr/>
          </p:nvSpPr>
          <p:spPr>
            <a:xfrm>
              <a:off x="3117960" y="1600200"/>
              <a:ext cx="86760" cy="15480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54800"/>
                <a:gd name="textAreaBottom" fmla="*/ 155520 h 154800"/>
              </a:gdLst>
              <a:ahLst/>
              <a:rect l="textAreaLeft" t="textAreaTop" r="textAreaRight" b="textAreaBottom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5" name="Freeform 943"/>
            <p:cNvSpPr/>
            <p:nvPr/>
          </p:nvSpPr>
          <p:spPr>
            <a:xfrm>
              <a:off x="3178080" y="1712880"/>
              <a:ext cx="34200" cy="32760"/>
            </a:xfrm>
            <a:custGeom>
              <a:avLst/>
              <a:gdLst>
                <a:gd name="textAreaLeft" fmla="*/ 0 w 34200"/>
                <a:gd name="textAreaRight" fmla="*/ 34920 w 3420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6" name="Freeform 944"/>
            <p:cNvSpPr/>
            <p:nvPr/>
          </p:nvSpPr>
          <p:spPr>
            <a:xfrm>
              <a:off x="3230640" y="1833480"/>
              <a:ext cx="34200" cy="24840"/>
            </a:xfrm>
            <a:custGeom>
              <a:avLst/>
              <a:gdLst>
                <a:gd name="textAreaLeft" fmla="*/ 0 w 34200"/>
                <a:gd name="textAreaRight" fmla="*/ 34920 w 34200"/>
                <a:gd name="textAreaTop" fmla="*/ 0 h 24840"/>
                <a:gd name="textAreaBottom" fmla="*/ 25560 h 24840"/>
              </a:gdLst>
              <a:ahLst/>
              <a:rect l="textAreaLeft" t="textAreaTop" r="textAreaRight" b="textAreaBottom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7" name="Freeform 945"/>
            <p:cNvSpPr/>
            <p:nvPr/>
          </p:nvSpPr>
          <p:spPr>
            <a:xfrm>
              <a:off x="3238560" y="1816200"/>
              <a:ext cx="86760" cy="146880"/>
            </a:xfrm>
            <a:custGeom>
              <a:avLst/>
              <a:gdLst>
                <a:gd name="textAreaLeft" fmla="*/ 0 w 86760"/>
                <a:gd name="textAreaRight" fmla="*/ 87480 w 86760"/>
                <a:gd name="textAreaTop" fmla="*/ 0 h 146880"/>
                <a:gd name="textAreaBottom" fmla="*/ 147600 h 146880"/>
              </a:gdLst>
              <a:ahLst/>
              <a:rect l="textAreaLeft" t="textAreaTop" r="textAreaRight" b="textAreaBottom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8" name="Freeform 946"/>
            <p:cNvSpPr/>
            <p:nvPr/>
          </p:nvSpPr>
          <p:spPr>
            <a:xfrm>
              <a:off x="3300480" y="1919160"/>
              <a:ext cx="42120" cy="43560"/>
            </a:xfrm>
            <a:custGeom>
              <a:avLst/>
              <a:gdLst>
                <a:gd name="textAreaLeft" fmla="*/ 0 w 42120"/>
                <a:gd name="textAreaRight" fmla="*/ 42840 w 42120"/>
                <a:gd name="textAreaTop" fmla="*/ 0 h 43560"/>
                <a:gd name="textAreaBottom" fmla="*/ 44280 h 43560"/>
              </a:gdLst>
              <a:ahLst/>
              <a:rect l="textAreaLeft" t="textAreaTop" r="textAreaRight" b="textAreaBottom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29" name="Freeform 947"/>
            <p:cNvSpPr/>
            <p:nvPr/>
          </p:nvSpPr>
          <p:spPr>
            <a:xfrm>
              <a:off x="3351240" y="2014560"/>
              <a:ext cx="129600" cy="16452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64520"/>
                <a:gd name="textAreaBottom" fmla="*/ 165240 h 164520"/>
              </a:gdLst>
              <a:ahLst/>
              <a:rect l="textAreaLeft" t="textAreaTop" r="textAreaRight" b="textAreaBottom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0" name="Freeform 948"/>
            <p:cNvSpPr/>
            <p:nvPr/>
          </p:nvSpPr>
          <p:spPr>
            <a:xfrm>
              <a:off x="3481560" y="2197080"/>
              <a:ext cx="129600" cy="17064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70640"/>
                <a:gd name="textAreaBottom" fmla="*/ 171360 h 170640"/>
              </a:gdLst>
              <a:ahLst/>
              <a:rect l="textAreaLeft" t="textAreaTop" r="textAreaRight" b="textAreaBottom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1" name="Freeform 949"/>
            <p:cNvSpPr/>
            <p:nvPr/>
          </p:nvSpPr>
          <p:spPr>
            <a:xfrm>
              <a:off x="3637080" y="2413080"/>
              <a:ext cx="59760" cy="50040"/>
            </a:xfrm>
            <a:custGeom>
              <a:avLst/>
              <a:gdLst>
                <a:gd name="textAreaLeft" fmla="*/ 0 w 59760"/>
                <a:gd name="textAreaRight" fmla="*/ 60480 w 5976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2" name="Freeform 950"/>
            <p:cNvSpPr/>
            <p:nvPr/>
          </p:nvSpPr>
          <p:spPr>
            <a:xfrm>
              <a:off x="3714840" y="2541600"/>
              <a:ext cx="42120" cy="16920"/>
            </a:xfrm>
            <a:custGeom>
              <a:avLst/>
              <a:gdLst>
                <a:gd name="textAreaLeft" fmla="*/ 0 w 42120"/>
                <a:gd name="textAreaRight" fmla="*/ 42840 w 42120"/>
                <a:gd name="textAreaTop" fmla="*/ 0 h 16920"/>
                <a:gd name="textAreaBottom" fmla="*/ 17640 h 16920"/>
              </a:gdLst>
              <a:ahLst/>
              <a:rect l="textAreaLeft" t="textAreaTop" r="textAreaRight" b="textAreaBottom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3" name="Freeform 951"/>
            <p:cNvSpPr/>
            <p:nvPr/>
          </p:nvSpPr>
          <p:spPr>
            <a:xfrm>
              <a:off x="3722760" y="2516040"/>
              <a:ext cx="137520" cy="162720"/>
            </a:xfrm>
            <a:custGeom>
              <a:avLst/>
              <a:gdLst>
                <a:gd name="textAreaLeft" fmla="*/ 0 w 137520"/>
                <a:gd name="textAreaRight" fmla="*/ 138240 w 137520"/>
                <a:gd name="textAreaTop" fmla="*/ 0 h 162720"/>
                <a:gd name="textAreaBottom" fmla="*/ 163440 h 162720"/>
              </a:gdLst>
              <a:ahLst/>
              <a:rect l="textAreaLeft" t="textAreaTop" r="textAreaRight" b="textAreaBottom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4" name="Freeform 952"/>
            <p:cNvSpPr/>
            <p:nvPr/>
          </p:nvSpPr>
          <p:spPr>
            <a:xfrm>
              <a:off x="3895560" y="2714760"/>
              <a:ext cx="59760" cy="51840"/>
            </a:xfrm>
            <a:custGeom>
              <a:avLst/>
              <a:gdLst>
                <a:gd name="textAreaLeft" fmla="*/ 0 w 59760"/>
                <a:gd name="textAreaRight" fmla="*/ 60480 w 5976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5" name="Freeform 953"/>
            <p:cNvSpPr/>
            <p:nvPr/>
          </p:nvSpPr>
          <p:spPr>
            <a:xfrm>
              <a:off x="3973680" y="2784600"/>
              <a:ext cx="146880" cy="15480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154800"/>
                <a:gd name="textAreaBottom" fmla="*/ 155520 h 154800"/>
              </a:gdLst>
              <a:ahLst/>
              <a:rect l="textAreaLeft" t="textAreaTop" r="textAreaRight" b="textAreaBottom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6" name="Freeform 955"/>
            <p:cNvSpPr/>
            <p:nvPr/>
          </p:nvSpPr>
          <p:spPr>
            <a:xfrm>
              <a:off x="4206960" y="3017880"/>
              <a:ext cx="164520" cy="12780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127800"/>
                <a:gd name="textAreaBottom" fmla="*/ 128520 h 127800"/>
              </a:gdLst>
              <a:ahLst/>
              <a:rect l="textAreaLeft" t="textAreaTop" r="textAreaRight" b="textAreaBottom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7" name="Freeform 957"/>
            <p:cNvSpPr/>
            <p:nvPr/>
          </p:nvSpPr>
          <p:spPr>
            <a:xfrm>
              <a:off x="4457880" y="3206880"/>
              <a:ext cx="162720" cy="12168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1680"/>
                <a:gd name="textAreaBottom" fmla="*/ 122400 h 121680"/>
              </a:gdLst>
              <a:ahLst/>
              <a:rect l="textAreaLeft" t="textAreaTop" r="textAreaRight" b="textAreaBottom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8" name="Freeform 960"/>
            <p:cNvSpPr/>
            <p:nvPr/>
          </p:nvSpPr>
          <p:spPr>
            <a:xfrm>
              <a:off x="4699080" y="3379680"/>
              <a:ext cx="164520" cy="9468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39" name="Freeform 963"/>
            <p:cNvSpPr/>
            <p:nvPr/>
          </p:nvSpPr>
          <p:spPr>
            <a:xfrm>
              <a:off x="4959360" y="3510000"/>
              <a:ext cx="145440" cy="849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0" name="Freeform 966"/>
            <p:cNvSpPr/>
            <p:nvPr/>
          </p:nvSpPr>
          <p:spPr>
            <a:xfrm>
              <a:off x="5200560" y="3622680"/>
              <a:ext cx="146880" cy="6768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1" name="Freeform 968"/>
            <p:cNvSpPr/>
            <p:nvPr/>
          </p:nvSpPr>
          <p:spPr>
            <a:xfrm>
              <a:off x="5451480" y="370836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2" name="Freeform 969"/>
            <p:cNvSpPr/>
            <p:nvPr/>
          </p:nvSpPr>
          <p:spPr>
            <a:xfrm>
              <a:off x="5692680" y="3778200"/>
              <a:ext cx="146880" cy="5004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3" name="Freeform 972"/>
            <p:cNvSpPr/>
            <p:nvPr/>
          </p:nvSpPr>
          <p:spPr>
            <a:xfrm>
              <a:off x="5943600" y="3828960"/>
              <a:ext cx="146880" cy="43560"/>
            </a:xfrm>
            <a:custGeom>
              <a:avLst/>
              <a:gdLst>
                <a:gd name="textAreaLeft" fmla="*/ 0 w 146880"/>
                <a:gd name="textAreaRight" fmla="*/ 147600 w 146880"/>
                <a:gd name="textAreaTop" fmla="*/ 0 h 43560"/>
                <a:gd name="textAreaBottom" fmla="*/ 44280 h 43560"/>
              </a:gdLst>
              <a:ahLst/>
              <a:rect l="textAreaLeft" t="textAreaTop" r="textAreaRight" b="textAreaBottom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4" name="Freeform 974"/>
            <p:cNvSpPr/>
            <p:nvPr/>
          </p:nvSpPr>
          <p:spPr>
            <a:xfrm>
              <a:off x="6186600" y="3855960"/>
              <a:ext cx="188280" cy="3276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5" name="Rectangle 976"/>
            <p:cNvSpPr/>
            <p:nvPr/>
          </p:nvSpPr>
          <p:spPr>
            <a:xfrm>
              <a:off x="6566040" y="3863880"/>
              <a:ext cx="42120" cy="248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6" name="Freeform 977"/>
            <p:cNvSpPr/>
            <p:nvPr/>
          </p:nvSpPr>
          <p:spPr>
            <a:xfrm>
              <a:off x="6678720" y="3855960"/>
              <a:ext cx="145440" cy="327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7" name="Freeform 979"/>
            <p:cNvSpPr/>
            <p:nvPr/>
          </p:nvSpPr>
          <p:spPr>
            <a:xfrm>
              <a:off x="6929280" y="3811680"/>
              <a:ext cx="189720" cy="518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8" name="Freeform 980"/>
            <p:cNvSpPr/>
            <p:nvPr/>
          </p:nvSpPr>
          <p:spPr>
            <a:xfrm>
              <a:off x="7170840" y="376884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49" name="Freeform 981"/>
            <p:cNvSpPr/>
            <p:nvPr/>
          </p:nvSpPr>
          <p:spPr>
            <a:xfrm>
              <a:off x="7421400" y="370836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0" name="Freeform 982"/>
            <p:cNvSpPr/>
            <p:nvPr/>
          </p:nvSpPr>
          <p:spPr>
            <a:xfrm>
              <a:off x="7662960" y="362268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1" name="Freeform 983"/>
            <p:cNvSpPr/>
            <p:nvPr/>
          </p:nvSpPr>
          <p:spPr>
            <a:xfrm>
              <a:off x="7913520" y="3535200"/>
              <a:ext cx="181800" cy="867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2" name="Freeform 984"/>
            <p:cNvSpPr/>
            <p:nvPr/>
          </p:nvSpPr>
          <p:spPr>
            <a:xfrm>
              <a:off x="8156520" y="3432240"/>
              <a:ext cx="180360" cy="9468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3" name="Freeform 985"/>
            <p:cNvSpPr/>
            <p:nvPr/>
          </p:nvSpPr>
          <p:spPr>
            <a:xfrm>
              <a:off x="8407440" y="3328920"/>
              <a:ext cx="145440" cy="84960"/>
            </a:xfrm>
            <a:custGeom>
              <a:avLst/>
              <a:gdLst>
                <a:gd name="textAreaLeft" fmla="*/ 0 w 145440"/>
                <a:gd name="textAreaRight" fmla="*/ 146160 w 14544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4" name="Freeform 1148"/>
            <p:cNvSpPr/>
            <p:nvPr/>
          </p:nvSpPr>
          <p:spPr>
            <a:xfrm>
              <a:off x="6453360" y="383868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955" name="Group 1161"/>
          <p:cNvGrpSpPr/>
          <p:nvPr/>
        </p:nvGrpSpPr>
        <p:grpSpPr>
          <a:xfrm>
            <a:off x="1476360" y="2965320"/>
            <a:ext cx="7068600" cy="1939320"/>
            <a:chOff x="1476360" y="2965320"/>
            <a:chExt cx="7068600" cy="1939320"/>
          </a:xfrm>
        </p:grpSpPr>
        <p:sp>
          <p:nvSpPr>
            <p:cNvPr id="956" name="Freeform 1008"/>
            <p:cNvSpPr/>
            <p:nvPr/>
          </p:nvSpPr>
          <p:spPr>
            <a:xfrm>
              <a:off x="1476360" y="2965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7" name="Freeform 1010"/>
            <p:cNvSpPr/>
            <p:nvPr/>
          </p:nvSpPr>
          <p:spPr>
            <a:xfrm>
              <a:off x="1719360" y="3181320"/>
              <a:ext cx="154800" cy="137520"/>
            </a:xfrm>
            <a:custGeom>
              <a:avLst/>
              <a:gdLst>
                <a:gd name="textAreaLeft" fmla="*/ 0 w 154800"/>
                <a:gd name="textAreaRight" fmla="*/ 155520 w 15480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8" name="Freeform 1012"/>
            <p:cNvSpPr/>
            <p:nvPr/>
          </p:nvSpPr>
          <p:spPr>
            <a:xfrm>
              <a:off x="1969920" y="3381480"/>
              <a:ext cx="162720" cy="13752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37520"/>
                <a:gd name="textAreaBottom" fmla="*/ 138240 h 137520"/>
              </a:gdLst>
              <a:ahLst/>
              <a:rect l="textAreaLeft" t="textAreaTop" r="textAreaRight" b="textAreaBottom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59" name="Freeform 1014"/>
            <p:cNvSpPr/>
            <p:nvPr/>
          </p:nvSpPr>
          <p:spPr>
            <a:xfrm>
              <a:off x="2211480" y="357012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0" name="Freeform 1016"/>
            <p:cNvSpPr/>
            <p:nvPr/>
          </p:nvSpPr>
          <p:spPr>
            <a:xfrm>
              <a:off x="2462040" y="3743280"/>
              <a:ext cx="162720" cy="129600"/>
            </a:xfrm>
            <a:custGeom>
              <a:avLst/>
              <a:gdLst>
                <a:gd name="textAreaLeft" fmla="*/ 0 w 162720"/>
                <a:gd name="textAreaRight" fmla="*/ 163440 w 162720"/>
                <a:gd name="textAreaTop" fmla="*/ 0 h 129600"/>
                <a:gd name="textAreaBottom" fmla="*/ 130320 h 129600"/>
              </a:gdLst>
              <a:ahLst/>
              <a:rect l="textAreaLeft" t="textAreaTop" r="textAreaRight" b="textAreaBottom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1" name="Freeform 1018"/>
            <p:cNvSpPr/>
            <p:nvPr/>
          </p:nvSpPr>
          <p:spPr>
            <a:xfrm>
              <a:off x="2703600" y="39085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2" name="Freeform 1020"/>
            <p:cNvSpPr/>
            <p:nvPr/>
          </p:nvSpPr>
          <p:spPr>
            <a:xfrm>
              <a:off x="2954160" y="405432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3" name="Freeform 1022"/>
            <p:cNvSpPr/>
            <p:nvPr/>
          </p:nvSpPr>
          <p:spPr>
            <a:xfrm>
              <a:off x="3205080" y="420228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4" name="Freeform 1024"/>
            <p:cNvSpPr/>
            <p:nvPr/>
          </p:nvSpPr>
          <p:spPr>
            <a:xfrm>
              <a:off x="3456000" y="4322880"/>
              <a:ext cx="180360" cy="10260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5" name="Freeform 1025"/>
            <p:cNvSpPr/>
            <p:nvPr/>
          </p:nvSpPr>
          <p:spPr>
            <a:xfrm>
              <a:off x="3697200" y="4435560"/>
              <a:ext cx="181800" cy="8496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6" name="Freeform 1026"/>
            <p:cNvSpPr/>
            <p:nvPr/>
          </p:nvSpPr>
          <p:spPr>
            <a:xfrm>
              <a:off x="3948120" y="453060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7" name="Freeform 1027"/>
            <p:cNvSpPr/>
            <p:nvPr/>
          </p:nvSpPr>
          <p:spPr>
            <a:xfrm>
              <a:off x="4191120" y="461628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8" name="Freeform 1028"/>
            <p:cNvSpPr/>
            <p:nvPr/>
          </p:nvSpPr>
          <p:spPr>
            <a:xfrm>
              <a:off x="4440240" y="4686480"/>
              <a:ext cx="189720" cy="6768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7680"/>
                <a:gd name="textAreaBottom" fmla="*/ 68400 h 67680"/>
              </a:gdLst>
              <a:ahLst/>
              <a:rect l="textAreaLeft" t="textAreaTop" r="textAreaRight" b="textAreaBottom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69" name="Freeform 1029"/>
            <p:cNvSpPr/>
            <p:nvPr/>
          </p:nvSpPr>
          <p:spPr>
            <a:xfrm>
              <a:off x="4683240" y="4746600"/>
              <a:ext cx="189720" cy="5004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0040"/>
                <a:gd name="textAreaBottom" fmla="*/ 50760 h 50040"/>
              </a:gdLst>
              <a:ahLst/>
              <a:rect l="textAreaLeft" t="textAreaTop" r="textAreaRight" b="textAreaBottom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0" name="Freeform 1030"/>
            <p:cNvSpPr/>
            <p:nvPr/>
          </p:nvSpPr>
          <p:spPr>
            <a:xfrm>
              <a:off x="4933800" y="478944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1" name="Freeform 1031"/>
            <p:cNvSpPr/>
            <p:nvPr/>
          </p:nvSpPr>
          <p:spPr>
            <a:xfrm>
              <a:off x="5175360" y="482436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2" name="Freeform 1032"/>
            <p:cNvSpPr/>
            <p:nvPr/>
          </p:nvSpPr>
          <p:spPr>
            <a:xfrm>
              <a:off x="542592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3" name="Freeform 1033"/>
            <p:cNvSpPr/>
            <p:nvPr/>
          </p:nvSpPr>
          <p:spPr>
            <a:xfrm>
              <a:off x="5667480" y="4842000"/>
              <a:ext cx="189720" cy="32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2760"/>
                <a:gd name="textAreaBottom" fmla="*/ 33480 h 32760"/>
              </a:gdLst>
              <a:ahLst/>
              <a:rect l="textAreaLeft" t="textAreaTop" r="textAreaRight" b="textAreaBottom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4" name="Freeform 1034"/>
            <p:cNvSpPr/>
            <p:nvPr/>
          </p:nvSpPr>
          <p:spPr>
            <a:xfrm>
              <a:off x="5918040" y="4832280"/>
              <a:ext cx="189720" cy="3420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34200"/>
                <a:gd name="textAreaBottom" fmla="*/ 34920 h 34200"/>
              </a:gdLst>
              <a:ahLst/>
              <a:rect l="textAreaLeft" t="textAreaTop" r="textAreaRight" b="textAreaBottom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5" name="Freeform 1035"/>
            <p:cNvSpPr/>
            <p:nvPr/>
          </p:nvSpPr>
          <p:spPr>
            <a:xfrm>
              <a:off x="6161040" y="4797360"/>
              <a:ext cx="188280" cy="51840"/>
            </a:xfrm>
            <a:custGeom>
              <a:avLst/>
              <a:gdLst>
                <a:gd name="textAreaLeft" fmla="*/ 0 w 188280"/>
                <a:gd name="textAreaRight" fmla="*/ 189000 w 188280"/>
                <a:gd name="textAreaTop" fmla="*/ 0 h 51840"/>
                <a:gd name="textAreaBottom" fmla="*/ 52560 h 51840"/>
              </a:gdLst>
              <a:ahLst/>
              <a:rect l="textAreaLeft" t="textAreaTop" r="textAreaRight" b="textAreaBottom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6" name="Freeform 1036"/>
            <p:cNvSpPr/>
            <p:nvPr/>
          </p:nvSpPr>
          <p:spPr>
            <a:xfrm>
              <a:off x="6410160" y="4754520"/>
              <a:ext cx="189720" cy="5976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59760"/>
                <a:gd name="textAreaBottom" fmla="*/ 60480 h 59760"/>
              </a:gdLst>
              <a:ahLst/>
              <a:rect l="textAreaLeft" t="textAreaTop" r="textAreaRight" b="textAreaBottom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480" bIns="15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7" name="Freeform 1037"/>
            <p:cNvSpPr/>
            <p:nvPr/>
          </p:nvSpPr>
          <p:spPr>
            <a:xfrm>
              <a:off x="6653160" y="4702320"/>
              <a:ext cx="189720" cy="691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8" name="Freeform 1038"/>
            <p:cNvSpPr/>
            <p:nvPr/>
          </p:nvSpPr>
          <p:spPr>
            <a:xfrm>
              <a:off x="6904080" y="4641840"/>
              <a:ext cx="180360" cy="6912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69120"/>
                <a:gd name="textAreaBottom" fmla="*/ 69840 h 69120"/>
              </a:gdLst>
              <a:ahLst/>
              <a:rect l="textAreaLeft" t="textAreaTop" r="textAreaRight" b="textAreaBottom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79" name="Freeform 1039"/>
            <p:cNvSpPr/>
            <p:nvPr/>
          </p:nvSpPr>
          <p:spPr>
            <a:xfrm>
              <a:off x="7145280" y="4556160"/>
              <a:ext cx="180360" cy="849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4960"/>
                <a:gd name="textAreaBottom" fmla="*/ 85680 h 84960"/>
              </a:gdLst>
              <a:ahLst/>
              <a:rect l="textAreaLeft" t="textAreaTop" r="textAreaRight" b="textAreaBottom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0" name="Freeform 1040"/>
            <p:cNvSpPr/>
            <p:nvPr/>
          </p:nvSpPr>
          <p:spPr>
            <a:xfrm>
              <a:off x="7396200" y="4468680"/>
              <a:ext cx="180360" cy="86760"/>
            </a:xfrm>
            <a:custGeom>
              <a:avLst/>
              <a:gdLst>
                <a:gd name="textAreaLeft" fmla="*/ 0 w 180360"/>
                <a:gd name="textAreaRight" fmla="*/ 181080 w 180360"/>
                <a:gd name="textAreaTop" fmla="*/ 0 h 86760"/>
                <a:gd name="textAreaBottom" fmla="*/ 87480 h 86760"/>
              </a:gdLst>
              <a:ahLst/>
              <a:rect l="textAreaLeft" t="textAreaTop" r="textAreaRight" b="textAreaBottom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1" name="Freeform 1041"/>
            <p:cNvSpPr/>
            <p:nvPr/>
          </p:nvSpPr>
          <p:spPr>
            <a:xfrm>
              <a:off x="7637400" y="4365720"/>
              <a:ext cx="181800" cy="94680"/>
            </a:xfrm>
            <a:custGeom>
              <a:avLst/>
              <a:gdLst>
                <a:gd name="textAreaLeft" fmla="*/ 0 w 181800"/>
                <a:gd name="textAreaRight" fmla="*/ 182520 w 181800"/>
                <a:gd name="textAreaTop" fmla="*/ 0 h 94680"/>
                <a:gd name="textAreaBottom" fmla="*/ 95400 h 94680"/>
              </a:gdLst>
              <a:ahLst/>
              <a:rect l="textAreaLeft" t="textAreaTop" r="textAreaRight" b="textAreaBottom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2" name="Freeform 1042"/>
            <p:cNvSpPr/>
            <p:nvPr/>
          </p:nvSpPr>
          <p:spPr>
            <a:xfrm>
              <a:off x="7888320" y="424512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3" name="Freeform 1043"/>
            <p:cNvSpPr/>
            <p:nvPr/>
          </p:nvSpPr>
          <p:spPr>
            <a:xfrm>
              <a:off x="8121600" y="4124160"/>
              <a:ext cx="172440" cy="10260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02600"/>
                <a:gd name="textAreaBottom" fmla="*/ 103320 h 102600"/>
              </a:gdLst>
              <a:ahLst/>
              <a:rect l="textAreaLeft" t="textAreaTop" r="textAreaRight" b="textAreaBottom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4" name="Freeform 1045"/>
            <p:cNvSpPr/>
            <p:nvPr/>
          </p:nvSpPr>
          <p:spPr>
            <a:xfrm>
              <a:off x="8372520" y="3968640"/>
              <a:ext cx="172440" cy="119880"/>
            </a:xfrm>
            <a:custGeom>
              <a:avLst/>
              <a:gdLst>
                <a:gd name="textAreaLeft" fmla="*/ 0 w 172440"/>
                <a:gd name="textAreaRight" fmla="*/ 173160 w 17244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985" name="Freeform 1147"/>
            <p:cNvSpPr/>
            <p:nvPr/>
          </p:nvSpPr>
          <p:spPr>
            <a:xfrm>
              <a:off x="5630760" y="4827600"/>
              <a:ext cx="77040" cy="77040"/>
            </a:xfrm>
            <a:custGeom>
              <a:avLst/>
              <a:gdLst>
                <a:gd name="textAreaLeft" fmla="*/ 0 w 77040"/>
                <a:gd name="textAreaRight" fmla="*/ 77760 w 77040"/>
                <a:gd name="textAreaTop" fmla="*/ 0 h 77040"/>
                <a:gd name="textAreaBottom" fmla="*/ 77760 h 77040"/>
              </a:gdLst>
              <a:ahLst/>
              <a:rect l="textAreaLeft" t="textAreaTop" r="textAreaRight" b="textAreaBottom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986" name="Text Box 1168"/>
          <p:cNvSpPr/>
          <p:nvPr/>
        </p:nvSpPr>
        <p:spPr>
          <a:xfrm>
            <a:off x="6557760" y="2994120"/>
            <a:ext cx="315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7" name="Text Box 1169"/>
          <p:cNvSpPr/>
          <p:nvPr/>
        </p:nvSpPr>
        <p:spPr>
          <a:xfrm>
            <a:off x="6381720" y="3889440"/>
            <a:ext cx="3150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8" name="Text Box 1170"/>
          <p:cNvSpPr/>
          <p:nvPr/>
        </p:nvSpPr>
        <p:spPr>
          <a:xfrm>
            <a:off x="5454000" y="4478400"/>
            <a:ext cx="32688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C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9" name="Rectangle 1150"/>
          <p:cNvSpPr/>
          <p:nvPr/>
        </p:nvSpPr>
        <p:spPr>
          <a:xfrm>
            <a:off x="6949800" y="4971960"/>
            <a:ext cx="1104120" cy="4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variable</a:t>
            </a:r>
            <a:br>
              <a:rPr sz="1600"/>
            </a:b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Stückkosten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0" name="Rectangle 1159"/>
          <p:cNvSpPr/>
          <p:nvPr/>
        </p:nvSpPr>
        <p:spPr>
          <a:xfrm>
            <a:off x="6970320" y="3927600"/>
            <a:ext cx="945720" cy="48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fixe Stück-</a:t>
            </a:r>
            <a:br>
              <a:rPr sz="1600"/>
            </a:b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1" name="Rectangle 2"/>
          <p:cNvSpPr/>
          <p:nvPr/>
        </p:nvSpPr>
        <p:spPr>
          <a:xfrm>
            <a:off x="1303200" y="3895560"/>
            <a:ext cx="5522040" cy="845280"/>
          </a:xfrm>
          <a:prstGeom prst="rect">
            <a:avLst/>
          </a:prstGeom>
          <a:solidFill>
            <a:srgbClr val="ffcc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Fixkosten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2" name="Rectangle 2"/>
          <p:cNvSpPr/>
          <p:nvPr/>
        </p:nvSpPr>
        <p:spPr>
          <a:xfrm>
            <a:off x="1317600" y="4762440"/>
            <a:ext cx="5508000" cy="1037520"/>
          </a:xfrm>
          <a:prstGeom prst="rect">
            <a:avLst/>
          </a:prstGeom>
          <a:solidFill>
            <a:srgbClr val="ffcc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Rechteck 13"/>
          <p:cNvSpPr/>
          <p:nvPr/>
        </p:nvSpPr>
        <p:spPr>
          <a:xfrm>
            <a:off x="1358280" y="6300360"/>
            <a:ext cx="72525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A: Gewinnmaximum, B: Gewinnschwelle, C: Produktionsschwelle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4" name="Rectangle 1150"/>
          <p:cNvSpPr/>
          <p:nvPr/>
        </p:nvSpPr>
        <p:spPr>
          <a:xfrm>
            <a:off x="1707120" y="2542680"/>
            <a:ext cx="2466360" cy="620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nodeType="clickEffect" fill="hold">
                      <p:stCondLst>
                        <p:cond delay="indefinite"/>
                      </p:stCondLst>
                      <p:childTnLst>
                        <p:par>
                          <p:cTn id="1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7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nodeType="clickEffect" fill="hold">
                      <p:stCondLst>
                        <p:cond delay="indefinite"/>
                      </p:stCondLst>
                      <p:childTnLst>
                        <p:par>
                          <p:cTn id="1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2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nodeType="clickEffect" fill="hold">
                      <p:stCondLst>
                        <p:cond delay="indefinite"/>
                      </p:stCondLst>
                      <p:childTnLst>
                        <p:par>
                          <p:cTn id="1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5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0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nodeType="clickEffect" fill="hold">
                      <p:stCondLst>
                        <p:cond delay="indefinite"/>
                      </p:stCondLst>
                      <p:childTnLst>
                        <p:par>
                          <p:cTn id="1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5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68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nodeType="clickEffect" fill="hold">
                      <p:stCondLst>
                        <p:cond delay="indefinite"/>
                      </p:stCondLst>
                      <p:childTnLst>
                        <p:par>
                          <p:cTn id="1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3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6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9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nodeType="clickEffect" fill="hold">
                      <p:stCondLst>
                        <p:cond delay="indefinite"/>
                      </p:stCondLst>
                      <p:childTnLst>
                        <p:par>
                          <p:cTn id="1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4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nodeType="clickEffect" fill="hold">
                      <p:stCondLst>
                        <p:cond delay="indefinite"/>
                      </p:stCondLst>
                      <p:childTnLst>
                        <p:par>
                          <p:cTn id="1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9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nodeType="clickEffect" fill="hold">
                      <p:stCondLst>
                        <p:cond delay="indefinite"/>
                      </p:stCondLst>
                      <p:childTnLst>
                        <p:par>
                          <p:cTn id="1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4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7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Variable Kosten und Fixkosten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 Box 113"/>
          <p:cNvSpPr/>
          <p:nvPr/>
        </p:nvSpPr>
        <p:spPr>
          <a:xfrm>
            <a:off x="782640" y="2029320"/>
            <a:ext cx="7892280" cy="34156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7808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 eines Mengenanpassers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6" name="Line 771"/>
          <p:cNvSpPr/>
          <p:nvPr/>
        </p:nvSpPr>
        <p:spPr>
          <a:xfrm flipV="1">
            <a:off x="1293480" y="1606320"/>
            <a:ext cx="24120" cy="4226040"/>
          </a:xfrm>
          <a:prstGeom prst="line">
            <a:avLst/>
          </a:prstGeom>
          <a:ln>
            <a:solidFill>
              <a:srgbClr val="000000"/>
            </a:solidFill>
            <a:round/>
            <a:tailEnd len="lg" type="triangle" w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97" name="Line 772"/>
          <p:cNvSpPr/>
          <p:nvPr/>
        </p:nvSpPr>
        <p:spPr>
          <a:xfrm>
            <a:off x="1217520" y="5830560"/>
            <a:ext cx="60120" cy="180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98" name="Line 773"/>
          <p:cNvSpPr/>
          <p:nvPr/>
        </p:nvSpPr>
        <p:spPr>
          <a:xfrm>
            <a:off x="1217520" y="427500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99" name="Line 774"/>
          <p:cNvSpPr/>
          <p:nvPr/>
        </p:nvSpPr>
        <p:spPr>
          <a:xfrm>
            <a:off x="1217520" y="2720880"/>
            <a:ext cx="60120" cy="144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0" name="Line 775"/>
          <p:cNvSpPr/>
          <p:nvPr/>
        </p:nvSpPr>
        <p:spPr>
          <a:xfrm>
            <a:off x="1303200" y="5830560"/>
            <a:ext cx="736272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1" name="Line 776"/>
          <p:cNvSpPr/>
          <p:nvPr/>
        </p:nvSpPr>
        <p:spPr>
          <a:xfrm flipV="1">
            <a:off x="12776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2" name="Line 777"/>
          <p:cNvSpPr/>
          <p:nvPr/>
        </p:nvSpPr>
        <p:spPr>
          <a:xfrm flipV="1">
            <a:off x="226188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3" name="Line 778"/>
          <p:cNvSpPr/>
          <p:nvPr/>
        </p:nvSpPr>
        <p:spPr>
          <a:xfrm flipV="1">
            <a:off x="32479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4" name="Line 779"/>
          <p:cNvSpPr/>
          <p:nvPr/>
        </p:nvSpPr>
        <p:spPr>
          <a:xfrm flipV="1">
            <a:off x="423216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5" name="Line 780"/>
          <p:cNvSpPr/>
          <p:nvPr/>
        </p:nvSpPr>
        <p:spPr>
          <a:xfrm flipV="1">
            <a:off x="521784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6" name="Line 781"/>
          <p:cNvSpPr/>
          <p:nvPr/>
        </p:nvSpPr>
        <p:spPr>
          <a:xfrm flipV="1">
            <a:off x="620388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7" name="Line 782"/>
          <p:cNvSpPr/>
          <p:nvPr/>
        </p:nvSpPr>
        <p:spPr>
          <a:xfrm flipV="1">
            <a:off x="7188120" y="5830560"/>
            <a:ext cx="144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8" name="Line 783"/>
          <p:cNvSpPr/>
          <p:nvPr/>
        </p:nvSpPr>
        <p:spPr>
          <a:xfrm flipV="1">
            <a:off x="8173800" y="5830560"/>
            <a:ext cx="1800" cy="60480"/>
          </a:xfrm>
          <a:prstGeom prst="line">
            <a:avLst/>
          </a:prstGeom>
          <a:ln w="174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09" name="Rectangle 1106"/>
          <p:cNvSpPr/>
          <p:nvPr/>
        </p:nvSpPr>
        <p:spPr>
          <a:xfrm>
            <a:off x="1027080" y="573552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0" name="Rectangle 1107"/>
          <p:cNvSpPr/>
          <p:nvPr/>
        </p:nvSpPr>
        <p:spPr>
          <a:xfrm>
            <a:off x="1027080" y="418140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1" name="Rectangle 1108"/>
          <p:cNvSpPr/>
          <p:nvPr/>
        </p:nvSpPr>
        <p:spPr>
          <a:xfrm>
            <a:off x="923760" y="2625840"/>
            <a:ext cx="2246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2" name="Rectangle 1109"/>
          <p:cNvSpPr/>
          <p:nvPr/>
        </p:nvSpPr>
        <p:spPr>
          <a:xfrm>
            <a:off x="12254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0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3" name="Rectangle 1110"/>
          <p:cNvSpPr/>
          <p:nvPr/>
        </p:nvSpPr>
        <p:spPr>
          <a:xfrm>
            <a:off x="22114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4" name="Rectangle 1111"/>
          <p:cNvSpPr/>
          <p:nvPr/>
        </p:nvSpPr>
        <p:spPr>
          <a:xfrm>
            <a:off x="31957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5" name="Rectangle 1112"/>
          <p:cNvSpPr/>
          <p:nvPr/>
        </p:nvSpPr>
        <p:spPr>
          <a:xfrm>
            <a:off x="41814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Rectangle 1113"/>
          <p:cNvSpPr/>
          <p:nvPr/>
        </p:nvSpPr>
        <p:spPr>
          <a:xfrm>
            <a:off x="516564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7" name="Rectangle 1114"/>
          <p:cNvSpPr/>
          <p:nvPr/>
        </p:nvSpPr>
        <p:spPr>
          <a:xfrm>
            <a:off x="615168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8" name="Rectangle 1115"/>
          <p:cNvSpPr/>
          <p:nvPr/>
        </p:nvSpPr>
        <p:spPr>
          <a:xfrm>
            <a:off x="713592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9" name="Rectangle 1116"/>
          <p:cNvSpPr/>
          <p:nvPr/>
        </p:nvSpPr>
        <p:spPr>
          <a:xfrm>
            <a:off x="8121600" y="5987880"/>
            <a:ext cx="11196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7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0" name="Rectangle 1117"/>
          <p:cNvSpPr/>
          <p:nvPr/>
        </p:nvSpPr>
        <p:spPr>
          <a:xfrm>
            <a:off x="6307200" y="2116080"/>
            <a:ext cx="11138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1" name="Rectangle 1123"/>
          <p:cNvSpPr/>
          <p:nvPr/>
        </p:nvSpPr>
        <p:spPr>
          <a:xfrm>
            <a:off x="3732120" y="2116080"/>
            <a:ext cx="1269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2" name="Rectangle 1129"/>
          <p:cNvSpPr/>
          <p:nvPr/>
        </p:nvSpPr>
        <p:spPr>
          <a:xfrm>
            <a:off x="7308720" y="4500720"/>
            <a:ext cx="1269360" cy="6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3" name="Rectangle 1137"/>
          <p:cNvSpPr/>
          <p:nvPr/>
        </p:nvSpPr>
        <p:spPr>
          <a:xfrm>
            <a:off x="525600" y="3238560"/>
            <a:ext cx="7167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4" name="Rectangle 1138"/>
          <p:cNvSpPr/>
          <p:nvPr/>
        </p:nvSpPr>
        <p:spPr>
          <a:xfrm>
            <a:off x="560880" y="3273480"/>
            <a:ext cx="6832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5" name="Rectangle 1118"/>
          <p:cNvSpPr/>
          <p:nvPr/>
        </p:nvSpPr>
        <p:spPr>
          <a:xfrm>
            <a:off x="5666040" y="1741320"/>
            <a:ext cx="17791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Grenzkosten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dK/dQ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6" name="Freeform 802"/>
          <p:cNvSpPr/>
          <p:nvPr/>
        </p:nvSpPr>
        <p:spPr>
          <a:xfrm>
            <a:off x="5710320" y="4570560"/>
            <a:ext cx="250200" cy="248400"/>
          </a:xfrm>
          <a:custGeom>
            <a:avLst/>
            <a:gdLst>
              <a:gd name="textAreaLeft" fmla="*/ 0 w 250200"/>
              <a:gd name="textAreaRight" fmla="*/ 250920 w 250200"/>
              <a:gd name="textAreaTop" fmla="*/ 0 h 248400"/>
              <a:gd name="textAreaBottom" fmla="*/ 249120 h 248400"/>
            </a:gdLst>
            <a:ahLst/>
            <a:rect l="textAreaLeft" t="textAreaTop" r="textAreaRight" b="textAreaBottom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7" name="Freeform 803"/>
          <p:cNvSpPr/>
          <p:nvPr/>
        </p:nvSpPr>
        <p:spPr>
          <a:xfrm>
            <a:off x="5961240" y="4275000"/>
            <a:ext cx="242280" cy="294480"/>
          </a:xfrm>
          <a:custGeom>
            <a:avLst/>
            <a:gdLst>
              <a:gd name="textAreaLeft" fmla="*/ 0 w 242280"/>
              <a:gd name="textAreaRight" fmla="*/ 243000 w 242280"/>
              <a:gd name="textAreaTop" fmla="*/ 0 h 294480"/>
              <a:gd name="textAreaBottom" fmla="*/ 295200 h 294480"/>
            </a:gdLst>
            <a:ahLst/>
            <a:rect l="textAreaLeft" t="textAreaTop" r="textAreaRight" b="textAreaBottom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8" name="Freeform 804"/>
          <p:cNvSpPr/>
          <p:nvPr/>
        </p:nvSpPr>
        <p:spPr>
          <a:xfrm>
            <a:off x="6203880" y="3948120"/>
            <a:ext cx="248400" cy="326160"/>
          </a:xfrm>
          <a:custGeom>
            <a:avLst/>
            <a:gdLst>
              <a:gd name="textAreaLeft" fmla="*/ 0 w 248400"/>
              <a:gd name="textAreaRight" fmla="*/ 249120 w 248400"/>
              <a:gd name="textAreaTop" fmla="*/ 0 h 326160"/>
              <a:gd name="textAreaBottom" fmla="*/ 326880 h 326160"/>
            </a:gdLst>
            <a:ahLst/>
            <a:rect l="textAreaLeft" t="textAreaTop" r="textAreaRight" b="textAreaBottom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29" name="Freeform 805"/>
          <p:cNvSpPr/>
          <p:nvPr/>
        </p:nvSpPr>
        <p:spPr>
          <a:xfrm>
            <a:off x="6453360" y="3576600"/>
            <a:ext cx="242280" cy="370800"/>
          </a:xfrm>
          <a:custGeom>
            <a:avLst/>
            <a:gdLst>
              <a:gd name="textAreaLeft" fmla="*/ 0 w 242280"/>
              <a:gd name="textAreaRight" fmla="*/ 243000 w 242280"/>
              <a:gd name="textAreaTop" fmla="*/ 0 h 370800"/>
              <a:gd name="textAreaBottom" fmla="*/ 371520 h 370800"/>
            </a:gdLst>
            <a:ahLst/>
            <a:rect l="textAreaLeft" t="textAreaTop" r="textAreaRight" b="textAreaBottom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0" name="Freeform 806"/>
          <p:cNvSpPr/>
          <p:nvPr/>
        </p:nvSpPr>
        <p:spPr>
          <a:xfrm>
            <a:off x="6696000" y="3170160"/>
            <a:ext cx="250200" cy="405720"/>
          </a:xfrm>
          <a:custGeom>
            <a:avLst/>
            <a:gdLst>
              <a:gd name="textAreaLeft" fmla="*/ 0 w 250200"/>
              <a:gd name="textAreaRight" fmla="*/ 250920 w 250200"/>
              <a:gd name="textAreaTop" fmla="*/ 0 h 405720"/>
              <a:gd name="textAreaBottom" fmla="*/ 406440 h 405720"/>
            </a:gdLst>
            <a:ahLst/>
            <a:rect l="textAreaLeft" t="textAreaTop" r="textAreaRight" b="textAreaBottom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1" name="Freeform 807"/>
          <p:cNvSpPr/>
          <p:nvPr/>
        </p:nvSpPr>
        <p:spPr>
          <a:xfrm>
            <a:off x="6946920" y="2720880"/>
            <a:ext cx="240480" cy="448560"/>
          </a:xfrm>
          <a:custGeom>
            <a:avLst/>
            <a:gdLst>
              <a:gd name="textAreaLeft" fmla="*/ 0 w 240480"/>
              <a:gd name="textAreaRight" fmla="*/ 241200 w 240480"/>
              <a:gd name="textAreaTop" fmla="*/ 0 h 448560"/>
              <a:gd name="textAreaBottom" fmla="*/ 449280 h 448560"/>
            </a:gdLst>
            <a:ahLst/>
            <a:rect l="textAreaLeft" t="textAreaTop" r="textAreaRight" b="textAreaBottom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2" name="Freeform 808"/>
          <p:cNvSpPr/>
          <p:nvPr/>
        </p:nvSpPr>
        <p:spPr>
          <a:xfrm>
            <a:off x="7188120" y="2236680"/>
            <a:ext cx="250200" cy="483480"/>
          </a:xfrm>
          <a:custGeom>
            <a:avLst/>
            <a:gdLst>
              <a:gd name="textAreaLeft" fmla="*/ 0 w 250200"/>
              <a:gd name="textAreaRight" fmla="*/ 250920 w 250200"/>
              <a:gd name="textAreaTop" fmla="*/ 0 h 483480"/>
              <a:gd name="textAreaBottom" fmla="*/ 484200 h 483480"/>
            </a:gdLst>
            <a:ahLst/>
            <a:rect l="textAreaLeft" t="textAreaTop" r="textAreaRight" b="textAreaBottom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3" name="Freeform 809"/>
          <p:cNvSpPr/>
          <p:nvPr/>
        </p:nvSpPr>
        <p:spPr>
          <a:xfrm>
            <a:off x="7439040" y="1709640"/>
            <a:ext cx="240480" cy="526320"/>
          </a:xfrm>
          <a:custGeom>
            <a:avLst/>
            <a:gdLst>
              <a:gd name="textAreaLeft" fmla="*/ 0 w 240480"/>
              <a:gd name="textAreaRight" fmla="*/ 241200 w 240480"/>
              <a:gd name="textAreaTop" fmla="*/ 0 h 526320"/>
              <a:gd name="textAreaBottom" fmla="*/ 527040 h 526320"/>
            </a:gdLst>
            <a:ahLst/>
            <a:rect l="textAreaLeft" t="textAreaTop" r="textAreaRight" b="textAreaBottom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4" name="Rectangle 1141"/>
          <p:cNvSpPr/>
          <p:nvPr/>
        </p:nvSpPr>
        <p:spPr>
          <a:xfrm>
            <a:off x="7818480" y="5927760"/>
            <a:ext cx="882000" cy="266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5" name="Rectangle 1142"/>
          <p:cNvSpPr/>
          <p:nvPr/>
        </p:nvSpPr>
        <p:spPr>
          <a:xfrm>
            <a:off x="7705440" y="5946840"/>
            <a:ext cx="88740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1144"/>
          <p:cNvSpPr/>
          <p:nvPr/>
        </p:nvSpPr>
        <p:spPr>
          <a:xfrm>
            <a:off x="6696000" y="5892840"/>
            <a:ext cx="2581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7" name="Rechteck 13"/>
          <p:cNvSpPr/>
          <p:nvPr/>
        </p:nvSpPr>
        <p:spPr>
          <a:xfrm>
            <a:off x="5654520" y="4883040"/>
            <a:ext cx="2320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Produktionsschwelle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8" name="Freeform 1140"/>
          <p:cNvSpPr/>
          <p:nvPr/>
        </p:nvSpPr>
        <p:spPr>
          <a:xfrm>
            <a:off x="5640480" y="4808520"/>
            <a:ext cx="77040" cy="84960"/>
          </a:xfrm>
          <a:custGeom>
            <a:avLst/>
            <a:gdLst>
              <a:gd name="textAreaLeft" fmla="*/ 0 w 77040"/>
              <a:gd name="textAreaRight" fmla="*/ 77760 w 77040"/>
              <a:gd name="textAreaTop" fmla="*/ 0 h 84960"/>
              <a:gd name="textAreaBottom" fmla="*/ 85680 h 84960"/>
            </a:gdLst>
            <a:ahLst/>
            <a:rect l="textAreaLeft" t="textAreaTop" r="textAreaRight" b="textAreaBottom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39" name="Freeform 12"/>
          <p:cNvSpPr/>
          <p:nvPr/>
        </p:nvSpPr>
        <p:spPr>
          <a:xfrm>
            <a:off x="1327320" y="4857120"/>
            <a:ext cx="4354920" cy="360"/>
          </a:xfrm>
          <a:custGeom>
            <a:avLst/>
            <a:gdLst>
              <a:gd name="textAreaLeft" fmla="*/ 0 w 4354920"/>
              <a:gd name="textAreaRight" fmla="*/ 4355640 w 435492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4355690" h="0">
                <a:moveTo>
                  <a:pt x="4355690" y="0"/>
                </a:moveTo>
                <a:lnTo>
                  <a:pt x="0" y="0"/>
                </a:lnTo>
              </a:path>
            </a:pathLst>
          </a:custGeom>
          <a:noFill/>
          <a:ln w="53975">
            <a:solidFill>
              <a:srgbClr val="b40059"/>
            </a:solidFill>
            <a:prstDash val="dash"/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/>
        </p:style>
        <p:txBody>
          <a:bodyPr numCol="1" spcCol="0" lIns="90000" rIns="90000" tIns="360" bIns="36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40" name="Rechteck 13"/>
          <p:cNvSpPr/>
          <p:nvPr/>
        </p:nvSpPr>
        <p:spPr>
          <a:xfrm>
            <a:off x="2029320" y="2437920"/>
            <a:ext cx="39546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Die (inverse) Angebotsfunktion fängt erst an der Produktionssschwelle an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Begriffe der Kostenrechnung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/>
          </p:nvPr>
        </p:nvSpPr>
        <p:spPr>
          <a:xfrm>
            <a:off x="2170080" y="1603440"/>
            <a:ext cx="6635160" cy="476028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Times New Roman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Arten von Kostenkurven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" name="Rectangle 3"/>
          <p:cNvSpPr/>
          <p:nvPr/>
        </p:nvSpPr>
        <p:spPr>
          <a:xfrm>
            <a:off x="5722200" y="1773360"/>
            <a:ext cx="3421080" cy="47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Progressiv steigend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sinkende Fertigungseffizienz, z.B. Management, Ackerfläche, Überstundenzuschläge, Strommarkt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Linear steigend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z.B. Materialkosten ohne Skaleneffekte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Degressiv steigend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steigende Fertigungseffizienz, z.B. effizientere Maschinen, Lerneffekte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gemischt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z.B. Dieselgenerator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  <a:tabLst>
                <a:tab algn="l" pos="0"/>
              </a:tabLst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Rectangle 3"/>
          <p:cNvSpPr/>
          <p:nvPr/>
        </p:nvSpPr>
        <p:spPr>
          <a:xfrm>
            <a:off x="349200" y="1469160"/>
            <a:ext cx="5293800" cy="431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6" name="Content Placeholder 3" descr=""/>
          <p:cNvPicPr/>
          <p:nvPr/>
        </p:nvPicPr>
        <p:blipFill>
          <a:blip r:embed="rId2"/>
          <a:stretch/>
        </p:blipFill>
        <p:spPr>
          <a:xfrm>
            <a:off x="1031400" y="1808640"/>
            <a:ext cx="4690080" cy="469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Bespiel: </a:t>
            </a:r>
            <a:r>
              <a:rPr b="0" lang="de-DE" sz="2800" spc="-1" strike="noStrike">
                <a:solidFill>
                  <a:schemeClr val="dk2"/>
                </a:solidFill>
                <a:latin typeface="Calibri"/>
              </a:rPr>
              <a:t>Aufgabe 4.2a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Rechteck 13"/>
          <p:cNvSpPr/>
          <p:nvPr/>
        </p:nvSpPr>
        <p:spPr>
          <a:xfrm>
            <a:off x="1190520" y="1432440"/>
            <a:ext cx="7154280" cy="4332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Aufgabe 4.2b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0" name="Rechteck 13"/>
          <p:cNvSpPr/>
          <p:nvPr/>
        </p:nvSpPr>
        <p:spPr>
          <a:xfrm>
            <a:off x="1190520" y="1432440"/>
            <a:ext cx="7154280" cy="45691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Aufgabe 4.2d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2" name="Rechteck 13"/>
          <p:cNvSpPr/>
          <p:nvPr/>
        </p:nvSpPr>
        <p:spPr>
          <a:xfrm>
            <a:off x="1190520" y="1432440"/>
            <a:ext cx="7154280" cy="53395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Grundlegende Marktformen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54" name="Table 2"/>
          <p:cNvGraphicFramePr/>
          <p:nvPr/>
        </p:nvGraphicFramePr>
        <p:xfrm>
          <a:off x="1097280" y="1829520"/>
          <a:ext cx="7497360" cy="4591080"/>
        </p:xfrm>
        <a:graphic>
          <a:graphicData uri="http://schemas.openxmlformats.org/drawingml/2006/table">
            <a:tbl>
              <a:tblPr/>
              <a:tblGrid>
                <a:gridCol w="936720"/>
                <a:gridCol w="936720"/>
                <a:gridCol w="1873440"/>
                <a:gridCol w="1873440"/>
                <a:gridCol w="1877400"/>
              </a:tblGrid>
              <a:tr h="474480">
                <a:tc gridSpan="2" rowSpan="2">
                  <a:txBody>
                    <a:bodyPr lIns="90000" rIns="9000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Anzahl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Anbietende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74480"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</a:tr>
              <a:tr h="1083960">
                <a:tc rowSpan="3"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bilaterales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Nachfrage-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083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Oligopolistische Marktformen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Angebots-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vollkommene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Konkurrenz / Polypol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055" name="TextShape 3"/>
          <p:cNvSpPr/>
          <p:nvPr/>
        </p:nvSpPr>
        <p:spPr>
          <a:xfrm rot="16200000">
            <a:off x="618840" y="3962160"/>
            <a:ext cx="189936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Nachfragende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18432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Gewinnmaximales Angebot bei Monopol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Rectangle 8"/>
          <p:cNvSpPr/>
          <p:nvPr/>
        </p:nvSpPr>
        <p:spPr>
          <a:xfrm>
            <a:off x="0" y="324972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58" name="Rectangle 10"/>
          <p:cNvSpPr/>
          <p:nvPr/>
        </p:nvSpPr>
        <p:spPr>
          <a:xfrm>
            <a:off x="0" y="324972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59" name="Rectangle 12"/>
          <p:cNvSpPr/>
          <p:nvPr/>
        </p:nvSpPr>
        <p:spPr>
          <a:xfrm>
            <a:off x="0" y="324972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60" name="Rectangle 15"/>
          <p:cNvSpPr/>
          <p:nvPr/>
        </p:nvSpPr>
        <p:spPr>
          <a:xfrm>
            <a:off x="0" y="3224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61" name="Rectangle 29"/>
          <p:cNvSpPr/>
          <p:nvPr/>
        </p:nvSpPr>
        <p:spPr>
          <a:xfrm>
            <a:off x="1458000" y="4604040"/>
            <a:ext cx="4127040" cy="4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5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mit der Preiselastizität der Nachfrage 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</a:rPr>
              <a:t>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Times New Roman"/>
              </a:rPr>
              <a:t>p,Q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.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2" name="Rectangle 39"/>
          <p:cNvSpPr/>
          <p:nvPr/>
        </p:nvSpPr>
        <p:spPr>
          <a:xfrm>
            <a:off x="5172120" y="5224680"/>
            <a:ext cx="1620360" cy="4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wegen 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</a:rPr>
              <a:t>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Times New Roman"/>
              </a:rPr>
              <a:t>p,Q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&lt; 0.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3" name="Rechteck 15"/>
          <p:cNvSpPr/>
          <p:nvPr/>
        </p:nvSpPr>
        <p:spPr>
          <a:xfrm>
            <a:off x="5723280" y="2207520"/>
            <a:ext cx="3245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536400"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Π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Periodengewinn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p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Verkaufspreis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Q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verkaufte Menge</a:t>
            </a:r>
            <a:br>
              <a:rPr sz="1800"/>
            </a:b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K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Text Box 9"/>
          <p:cNvSpPr/>
          <p:nvPr/>
        </p:nvSpPr>
        <p:spPr>
          <a:xfrm>
            <a:off x="2373120" y="2331720"/>
            <a:ext cx="21981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i="1" lang="en-US" sz="2000" spc="-1" strike="noStrike">
                <a:solidFill>
                  <a:schemeClr val="dk1"/>
                </a:solidFill>
                <a:latin typeface="Times New Roman"/>
              </a:rPr>
              <a:t>Π</a:t>
            </a:r>
            <a:r>
              <a:rPr b="0" i="1" lang="en-US" sz="2000" spc="-1" strike="noStrike">
                <a:solidFill>
                  <a:schemeClr val="dk1"/>
                </a:solidFill>
                <a:latin typeface="Calibri"/>
              </a:rPr>
              <a:t> = p(Q)∙Q – K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(</a:t>
            </a:r>
            <a:r>
              <a:rPr b="0" i="1" lang="en-US" sz="2000" spc="-1" strike="noStrike">
                <a:solidFill>
                  <a:schemeClr val="dk1"/>
                </a:solidFill>
                <a:latin typeface="Calibri"/>
              </a:rPr>
              <a:t>Q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) 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5" name="Text Box 9"/>
          <p:cNvSpPr/>
          <p:nvPr/>
        </p:nvSpPr>
        <p:spPr>
          <a:xfrm>
            <a:off x="1672920" y="2935080"/>
            <a:ext cx="3501360" cy="723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6" name="Text Box 9"/>
          <p:cNvSpPr/>
          <p:nvPr/>
        </p:nvSpPr>
        <p:spPr>
          <a:xfrm>
            <a:off x="668520" y="3812760"/>
            <a:ext cx="7941240" cy="78300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9"/>
          <p:cNvSpPr/>
          <p:nvPr/>
        </p:nvSpPr>
        <p:spPr>
          <a:xfrm>
            <a:off x="-297720" y="5106960"/>
            <a:ext cx="7941240" cy="7830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8" name="Rechteck 13"/>
          <p:cNvSpPr/>
          <p:nvPr/>
        </p:nvSpPr>
        <p:spPr>
          <a:xfrm>
            <a:off x="672120" y="1420560"/>
            <a:ext cx="81100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27120"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Im </a:t>
            </a:r>
            <a:r>
              <a:rPr b="1" lang="de-DE" sz="2000" spc="-1" strike="noStrike">
                <a:solidFill>
                  <a:srgbClr val="c00000"/>
                </a:solidFill>
                <a:latin typeface="Calibri"/>
              </a:rPr>
              <a:t>Monopol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 kann der Anbieter den Preis </a:t>
            </a:r>
            <a:r>
              <a:rPr b="0" i="1" lang="de-DE" sz="2000" spc="-1" strike="noStrike">
                <a:solidFill>
                  <a:schemeClr val="dk1"/>
                </a:solidFill>
                <a:latin typeface="Calibri"/>
              </a:rPr>
              <a:t>p(Q) </a:t>
            </a: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beeinflussen, um seinen Gewinn zu maximieren. Der Preis ist nicht mehr extern gegeben.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9" name="Rechteck 13"/>
          <p:cNvSpPr/>
          <p:nvPr/>
        </p:nvSpPr>
        <p:spPr>
          <a:xfrm>
            <a:off x="1527120" y="6117480"/>
            <a:ext cx="8110080" cy="5666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/>
          </p:cNvSpPr>
          <p:nvPr>
            <p:ph type="title"/>
          </p:nvPr>
        </p:nvSpPr>
        <p:spPr>
          <a:xfrm>
            <a:off x="1911240" y="50760"/>
            <a:ext cx="674604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1" name="Rectangle 29"/>
          <p:cNvSpPr/>
          <p:nvPr/>
        </p:nvSpPr>
        <p:spPr>
          <a:xfrm>
            <a:off x="1017720" y="4140000"/>
            <a:ext cx="7854120" cy="239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5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Preiselastizität: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- Relative Änderung des Angebots oder der Nachfrage im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Anschluss an eine Preisänderung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5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5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Je höher der Betrag der Preiselastizität, desto stärker reagiert die Menge auf die Preisänderung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5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Times New Roman"/>
              </a:rPr>
              <a:t>Preiselastizität eines Gesamtmarktes tendenziell, geringer als die Elastizität eines einzelnen Gutes – Substitutionseffekt bei Preisänderung, gegen ein anderes ausgetauscht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72" name="Object 4"/>
          <p:cNvGraphicFramePr/>
          <p:nvPr/>
        </p:nvGraphicFramePr>
        <p:xfrm>
          <a:off x="1980000" y="1494000"/>
          <a:ext cx="5177880" cy="666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73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80000" y="1494000"/>
                    <a:ext cx="5177880" cy="6660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4" name="Rectangle 5"/>
          <p:cNvSpPr/>
          <p:nvPr/>
        </p:nvSpPr>
        <p:spPr>
          <a:xfrm>
            <a:off x="2497320" y="2237760"/>
            <a:ext cx="7582680" cy="214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Nachfragemenge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(gilt meistens)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-1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0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unelastische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</a:t>
            </a:r>
            <a:r>
              <a:rPr b="0" i="1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∞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&lt;  </a:t>
            </a:r>
            <a:r>
              <a:rPr b="0" i="1" lang="de-DE" sz="1800" spc="-1" strike="noStrike">
                <a:solidFill>
                  <a:schemeClr val="dk1"/>
                </a:solidFill>
                <a:latin typeface="DejaVu Sans"/>
                <a:ea typeface="DejaVu Sans"/>
              </a:rPr>
              <a:t>η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≤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-1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PlaceHolder 1"/>
          <p:cNvSpPr>
            <a:spLocks noGrp="1"/>
          </p:cNvSpPr>
          <p:nvPr>
            <p:ph type="title"/>
          </p:nvPr>
        </p:nvSpPr>
        <p:spPr>
          <a:xfrm>
            <a:off x="18432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Spezialfall: Lineare Preis-Absatz-Funktion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6" name="Rectangle 8"/>
          <p:cNvSpPr/>
          <p:nvPr/>
        </p:nvSpPr>
        <p:spPr>
          <a:xfrm>
            <a:off x="0" y="324972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7" name="Rectangle 10"/>
          <p:cNvSpPr/>
          <p:nvPr/>
        </p:nvSpPr>
        <p:spPr>
          <a:xfrm>
            <a:off x="0" y="324972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8" name="Rectangle 12"/>
          <p:cNvSpPr/>
          <p:nvPr/>
        </p:nvSpPr>
        <p:spPr>
          <a:xfrm>
            <a:off x="0" y="324972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79" name="Rectangle 15"/>
          <p:cNvSpPr/>
          <p:nvPr/>
        </p:nvSpPr>
        <p:spPr>
          <a:xfrm>
            <a:off x="0" y="322416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4280" bIns="-44280" anchor="ctr">
            <a:sp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80" name="Rectangle 26"/>
          <p:cNvSpPr/>
          <p:nvPr/>
        </p:nvSpPr>
        <p:spPr>
          <a:xfrm>
            <a:off x="1041480" y="1809000"/>
            <a:ext cx="7219080" cy="368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1" name="Rectangle 26"/>
          <p:cNvSpPr/>
          <p:nvPr/>
        </p:nvSpPr>
        <p:spPr>
          <a:xfrm>
            <a:off x="2201760" y="2528280"/>
            <a:ext cx="3281040" cy="3686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2" name="Rectangle 26"/>
          <p:cNvSpPr/>
          <p:nvPr/>
        </p:nvSpPr>
        <p:spPr>
          <a:xfrm>
            <a:off x="1843200" y="3126240"/>
            <a:ext cx="3546720" cy="5256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3" name="Rectangle 26"/>
          <p:cNvSpPr/>
          <p:nvPr/>
        </p:nvSpPr>
        <p:spPr>
          <a:xfrm>
            <a:off x="1874520" y="3846600"/>
            <a:ext cx="62384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(Gerade mit </a:t>
            </a:r>
            <a:r>
              <a:rPr b="1" lang="de-DE" sz="1800" spc="-1" strike="noStrike">
                <a:solidFill>
                  <a:schemeClr val="dk2"/>
                </a:solidFill>
                <a:latin typeface="Arial"/>
              </a:rPr>
              <a:t>doppelter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Steigung der Preis-Absatz-Funktion)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4" name="Rectangle 26"/>
          <p:cNvSpPr/>
          <p:nvPr/>
        </p:nvSpPr>
        <p:spPr>
          <a:xfrm>
            <a:off x="2207520" y="4841640"/>
            <a:ext cx="380160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Gewinnmaximum des Monopolisten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5" name="Rectangle 26"/>
          <p:cNvSpPr/>
          <p:nvPr/>
        </p:nvSpPr>
        <p:spPr>
          <a:xfrm>
            <a:off x="2144880" y="5504760"/>
            <a:ext cx="4503240" cy="65880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Variable Kosten und Fixkosten: Beispiele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2" name="Table 1"/>
          <p:cNvGraphicFramePr/>
          <p:nvPr/>
        </p:nvGraphicFramePr>
        <p:xfrm>
          <a:off x="1070280" y="1774440"/>
          <a:ext cx="7374600" cy="4444560"/>
        </p:xfrm>
        <a:graphic>
          <a:graphicData uri="http://schemas.openxmlformats.org/drawingml/2006/table">
            <a:tbl>
              <a:tblPr/>
              <a:tblGrid>
                <a:gridCol w="1605600"/>
                <a:gridCol w="2731320"/>
                <a:gridCol w="3038040"/>
              </a:tblGrid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Produkt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variable Kosten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de-DE" sz="18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Fixkosten</a:t>
                      </a:r>
                      <a:endParaRPr b="0" lang="en-GB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Buch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Papier, Klebstoff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Aufwand der*s Autor*in, Mieten für den Verlag, usw.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e-Buch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fast keine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Aufwand der*s Autor*in, Mieten für den Verlag, usw.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Strom aus Kohle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Brennstoff, CO</a:t>
                      </a:r>
                      <a:r>
                        <a:rPr b="0" lang="de-DE" sz="1800" spc="-1" strike="noStrike" baseline="-25000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Zertifikate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Darlehen für Kraftwerk, Löhne, Mieten, Wartung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Strom aus Wind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fast keine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Darlehen für Windrad, Landpacht, Wartung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Dose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Material, Energie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Darlehen für Fabrik, Löhne, Mieten, Wartung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60192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Impfstoff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Material, Verpackung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de-DE" sz="18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Forschung und Entwicklung, Darlehen für Fabrik, usw.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Lineare Preis-Absatz-Funktion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7" name="Text Box 18"/>
          <p:cNvSpPr/>
          <p:nvPr/>
        </p:nvSpPr>
        <p:spPr>
          <a:xfrm>
            <a:off x="6227640" y="5097600"/>
            <a:ext cx="2458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Erlös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 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</a:rPr>
              <a:t>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" name="Freeform 21"/>
          <p:cNvSpPr/>
          <p:nvPr/>
        </p:nvSpPr>
        <p:spPr>
          <a:xfrm>
            <a:off x="2800440" y="4695840"/>
            <a:ext cx="4469760" cy="1540800"/>
          </a:xfrm>
          <a:custGeom>
            <a:avLst/>
            <a:gdLst>
              <a:gd name="textAreaLeft" fmla="*/ 0 w 4469760"/>
              <a:gd name="textAreaRight" fmla="*/ 4470480 w 4469760"/>
              <a:gd name="textAreaTop" fmla="*/ 0 h 1540800"/>
              <a:gd name="textAreaBottom" fmla="*/ 1541520 h 1540800"/>
            </a:gdLst>
            <a:ahLst/>
            <a:rect l="textAreaLeft" t="textAreaTop" r="textAreaRight" b="textAreaBottom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89" name="Text Box 26"/>
          <p:cNvSpPr/>
          <p:nvPr/>
        </p:nvSpPr>
        <p:spPr>
          <a:xfrm>
            <a:off x="1892160" y="4361040"/>
            <a:ext cx="982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Erlös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0" name="Line 27"/>
          <p:cNvSpPr/>
          <p:nvPr/>
        </p:nvSpPr>
        <p:spPr>
          <a:xfrm flipV="1">
            <a:off x="5035320" y="4628880"/>
            <a:ext cx="360" cy="160812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1" name="Line 28"/>
          <p:cNvSpPr/>
          <p:nvPr/>
        </p:nvSpPr>
        <p:spPr>
          <a:xfrm flipV="1">
            <a:off x="2803320" y="4325760"/>
            <a:ext cx="360" cy="189540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2" name="Line 30"/>
          <p:cNvSpPr/>
          <p:nvPr/>
        </p:nvSpPr>
        <p:spPr>
          <a:xfrm>
            <a:off x="2801880" y="6215040"/>
            <a:ext cx="552420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3" name="Line 13"/>
          <p:cNvSpPr/>
          <p:nvPr/>
        </p:nvSpPr>
        <p:spPr>
          <a:xfrm>
            <a:off x="2801880" y="1947600"/>
            <a:ext cx="4470120" cy="179712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4" name="Text Box 16"/>
          <p:cNvSpPr/>
          <p:nvPr/>
        </p:nvSpPr>
        <p:spPr>
          <a:xfrm>
            <a:off x="4313160" y="2251080"/>
            <a:ext cx="418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Preis-Absatz-Funktion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p=f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" name="Text Box 19"/>
          <p:cNvSpPr/>
          <p:nvPr/>
        </p:nvSpPr>
        <p:spPr>
          <a:xfrm>
            <a:off x="1908000" y="1681200"/>
            <a:ext cx="104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6" name="Line 20"/>
          <p:cNvSpPr/>
          <p:nvPr/>
        </p:nvSpPr>
        <p:spPr>
          <a:xfrm flipV="1">
            <a:off x="5037120" y="2746080"/>
            <a:ext cx="360" cy="99864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7" name="Text Box 22"/>
          <p:cNvSpPr/>
          <p:nvPr/>
        </p:nvSpPr>
        <p:spPr>
          <a:xfrm>
            <a:off x="7050240" y="3678120"/>
            <a:ext cx="5947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98" name="Group 39"/>
          <p:cNvGrpSpPr/>
          <p:nvPr/>
        </p:nvGrpSpPr>
        <p:grpSpPr>
          <a:xfrm>
            <a:off x="2801880" y="1947960"/>
            <a:ext cx="2980440" cy="2256120"/>
            <a:chOff x="2801880" y="1947960"/>
            <a:chExt cx="2980440" cy="2256120"/>
          </a:xfrm>
        </p:grpSpPr>
        <p:sp>
          <p:nvSpPr>
            <p:cNvPr id="1099" name="Freeform 14"/>
            <p:cNvSpPr/>
            <p:nvPr/>
          </p:nvSpPr>
          <p:spPr>
            <a:xfrm>
              <a:off x="2801880" y="1947960"/>
              <a:ext cx="2234520" cy="1783800"/>
            </a:xfrm>
            <a:custGeom>
              <a:avLst/>
              <a:gdLst>
                <a:gd name="textAreaLeft" fmla="*/ 0 w 2234520"/>
                <a:gd name="textAreaRight" fmla="*/ 2235240 w 2234520"/>
                <a:gd name="textAreaTop" fmla="*/ 0 h 1783800"/>
                <a:gd name="textAreaBottom" fmla="*/ 1784520 h 1783800"/>
              </a:gdLst>
              <a:ahLst/>
              <a:rect l="textAreaLeft" t="textAreaTop" r="textAreaRight" b="textAreaBottom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00" name="Text Box 15"/>
            <p:cNvSpPr/>
            <p:nvPr/>
          </p:nvSpPr>
          <p:spPr>
            <a:xfrm>
              <a:off x="2805120" y="3024360"/>
              <a:ext cx="15422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  <a:spcBef>
                  <a:spcPts val="901"/>
                </a:spcBef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Grenzerlös</a:t>
              </a:r>
              <a:br>
                <a:rPr sz="1800"/>
              </a:b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d</a:t>
              </a: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E</a:t>
              </a: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/d</a:t>
              </a: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1" name="Text Box 23"/>
            <p:cNvSpPr/>
            <p:nvPr/>
          </p:nvSpPr>
          <p:spPr>
            <a:xfrm>
              <a:off x="4740120" y="3678120"/>
              <a:ext cx="1042200" cy="52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40000"/>
                </a:lnSpc>
                <a:spcBef>
                  <a:spcPts val="901"/>
                </a:spcBef>
              </a:pP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Q</a:t>
              </a:r>
              <a:r>
                <a:rPr b="0" i="1" lang="de-DE" sz="1800" spc="-1" strike="noStrike" baseline="-25000">
                  <a:solidFill>
                    <a:schemeClr val="dk1"/>
                  </a:solidFill>
                  <a:latin typeface="Arial"/>
                </a:rPr>
                <a:t>s</a:t>
              </a:r>
              <a:r>
                <a:rPr b="0" i="1" lang="de-DE" sz="1800" spc="-1" strike="noStrike">
                  <a:solidFill>
                    <a:schemeClr val="dk1"/>
                  </a:solidFill>
                  <a:latin typeface="Arial"/>
                </a:rPr>
                <a:t>/2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02" name="Group 37"/>
          <p:cNvGrpSpPr/>
          <p:nvPr/>
        </p:nvGrpSpPr>
        <p:grpSpPr>
          <a:xfrm>
            <a:off x="3489480" y="1884240"/>
            <a:ext cx="5271480" cy="1361160"/>
            <a:chOff x="3489480" y="1884240"/>
            <a:chExt cx="5271480" cy="1361160"/>
          </a:xfrm>
        </p:grpSpPr>
        <p:sp>
          <p:nvSpPr>
            <p:cNvPr id="1103" name="Text Box 17"/>
            <p:cNvSpPr/>
            <p:nvPr/>
          </p:nvSpPr>
          <p:spPr>
            <a:xfrm>
              <a:off x="5037120" y="2546280"/>
              <a:ext cx="1227960" cy="38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2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Symbol"/>
                </a:rPr>
                <a:t></a:t>
              </a:r>
              <a:r>
                <a:rPr b="0" i="1" lang="de-DE" sz="1400" spc="-1" strike="noStrike" baseline="-25000">
                  <a:solidFill>
                    <a:schemeClr val="dk1"/>
                  </a:solidFill>
                  <a:latin typeface="Arial"/>
                </a:rPr>
                <a:t>pQ</a:t>
              </a: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=-1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4" name="Text Box 24"/>
            <p:cNvSpPr/>
            <p:nvPr/>
          </p:nvSpPr>
          <p:spPr>
            <a:xfrm>
              <a:off x="6089760" y="2913120"/>
              <a:ext cx="267120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Symbol"/>
                </a:rPr>
                <a:t></a:t>
              </a:r>
              <a:r>
                <a:rPr b="0" i="1" lang="de-DE" sz="1400" spc="-1" strike="noStrike" baseline="-25000">
                  <a:solidFill>
                    <a:schemeClr val="dk1"/>
                  </a:solidFill>
                  <a:latin typeface="Arial"/>
                </a:rPr>
                <a:t>pQ</a:t>
              </a: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&gt;-1 (unelastischer Bereich)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Text Box 25"/>
            <p:cNvSpPr/>
            <p:nvPr/>
          </p:nvSpPr>
          <p:spPr>
            <a:xfrm>
              <a:off x="3489480" y="1884240"/>
              <a:ext cx="3426840" cy="38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20000"/>
                </a:lnSpc>
                <a:spcBef>
                  <a:spcPts val="700"/>
                </a:spcBef>
              </a:pPr>
              <a:r>
                <a:rPr b="0" i="1" lang="de-DE" sz="1400" spc="-1" strike="noStrike">
                  <a:solidFill>
                    <a:schemeClr val="dk1"/>
                  </a:solidFill>
                  <a:latin typeface="Symbol"/>
                </a:rPr>
                <a:t></a:t>
              </a:r>
              <a:r>
                <a:rPr b="0" i="1" lang="de-DE" sz="1400" spc="-1" strike="noStrike" baseline="-25000">
                  <a:solidFill>
                    <a:schemeClr val="dk1"/>
                  </a:solidFill>
                  <a:latin typeface="Arial"/>
                </a:rPr>
                <a:t>pQ</a:t>
              </a:r>
              <a:r>
                <a:rPr b="0" lang="de-DE" sz="1400" spc="-1" strike="noStrike">
                  <a:solidFill>
                    <a:schemeClr val="dk1"/>
                  </a:solidFill>
                  <a:latin typeface="Arial"/>
                </a:rPr>
                <a:t>&lt;-1 (elastischer Bereich)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06" name="Line 29"/>
          <p:cNvSpPr/>
          <p:nvPr/>
        </p:nvSpPr>
        <p:spPr>
          <a:xfrm flipV="1">
            <a:off x="2796840" y="1720800"/>
            <a:ext cx="7920" cy="203328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07" name="Line 31"/>
          <p:cNvSpPr/>
          <p:nvPr/>
        </p:nvSpPr>
        <p:spPr>
          <a:xfrm>
            <a:off x="2803320" y="3747960"/>
            <a:ext cx="552456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08" name="AutoShape 36"/>
          <p:cNvSpPr/>
          <p:nvPr/>
        </p:nvSpPr>
        <p:spPr>
          <a:xfrm>
            <a:off x="4998960" y="2806560"/>
            <a:ext cx="75600" cy="756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8" dur="indefinite" restart="never" nodeType="tmRoot">
          <p:childTnLst>
            <p:seq>
              <p:cTn id="199" dur="indefinite" nodeType="mainSeq">
                <p:childTnLst>
                  <p:par>
                    <p:cTn id="200" nodeType="clickEffect" fill="hold">
                      <p:stCondLst>
                        <p:cond delay="indefinite"/>
                      </p:stCondLst>
                      <p:childTnLst>
                        <p:par>
                          <p:cTn id="2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4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nodeType="clickEffect" fill="hold">
                      <p:stCondLst>
                        <p:cond delay="indefinite"/>
                      </p:stCondLst>
                      <p:childTnLst>
                        <p:par>
                          <p:cTn id="2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208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roup 2"/>
          <p:cNvGrpSpPr/>
          <p:nvPr/>
        </p:nvGrpSpPr>
        <p:grpSpPr>
          <a:xfrm>
            <a:off x="2906640" y="3006720"/>
            <a:ext cx="1371600" cy="1244520"/>
            <a:chOff x="2906640" y="3006720"/>
            <a:chExt cx="1371600" cy="1244520"/>
          </a:xfrm>
        </p:grpSpPr>
        <p:sp>
          <p:nvSpPr>
            <p:cNvPr id="1110" name="Line 3"/>
            <p:cNvSpPr/>
            <p:nvPr/>
          </p:nvSpPr>
          <p:spPr>
            <a:xfrm flipH="1">
              <a:off x="3912840" y="4042800"/>
              <a:ext cx="346320" cy="1094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1" name="Line 4"/>
            <p:cNvSpPr/>
            <p:nvPr/>
          </p:nvSpPr>
          <p:spPr>
            <a:xfrm flipV="1">
              <a:off x="3190680" y="3911040"/>
              <a:ext cx="1087560" cy="34020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2" name="Line 5"/>
            <p:cNvSpPr/>
            <p:nvPr/>
          </p:nvSpPr>
          <p:spPr>
            <a:xfrm flipV="1">
              <a:off x="2906640" y="3762000"/>
              <a:ext cx="1371600" cy="45072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3" name="Line 6"/>
            <p:cNvSpPr/>
            <p:nvPr/>
          </p:nvSpPr>
          <p:spPr>
            <a:xfrm flipV="1">
              <a:off x="2906640" y="3315600"/>
              <a:ext cx="1371600" cy="44640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4" name="Line 7"/>
            <p:cNvSpPr/>
            <p:nvPr/>
          </p:nvSpPr>
          <p:spPr>
            <a:xfrm flipV="1">
              <a:off x="2906640" y="3463200"/>
              <a:ext cx="1371600" cy="4478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5" name="Line 8"/>
            <p:cNvSpPr/>
            <p:nvPr/>
          </p:nvSpPr>
          <p:spPr>
            <a:xfrm flipV="1">
              <a:off x="2906640" y="3614040"/>
              <a:ext cx="1371600" cy="4478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6" name="Line 9"/>
            <p:cNvSpPr/>
            <p:nvPr/>
          </p:nvSpPr>
          <p:spPr>
            <a:xfrm flipV="1">
              <a:off x="2906640" y="3006720"/>
              <a:ext cx="543600" cy="1580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7" name="Line 10"/>
            <p:cNvSpPr/>
            <p:nvPr/>
          </p:nvSpPr>
          <p:spPr>
            <a:xfrm flipV="1">
              <a:off x="2906640" y="3006720"/>
              <a:ext cx="922320" cy="30888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8" name="Line 11"/>
            <p:cNvSpPr/>
            <p:nvPr/>
          </p:nvSpPr>
          <p:spPr>
            <a:xfrm flipV="1">
              <a:off x="2906640" y="3015360"/>
              <a:ext cx="1371600" cy="44784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19" name="Line 12"/>
            <p:cNvSpPr/>
            <p:nvPr/>
          </p:nvSpPr>
          <p:spPr>
            <a:xfrm flipV="1">
              <a:off x="2906640" y="3164760"/>
              <a:ext cx="1371600" cy="449280"/>
            </a:xfrm>
            <a:prstGeom prst="line">
              <a:avLst/>
            </a:prstGeom>
            <a:ln w="4826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20" name="Line 14"/>
          <p:cNvSpPr/>
          <p:nvPr/>
        </p:nvSpPr>
        <p:spPr>
          <a:xfrm>
            <a:off x="2854080" y="1800000"/>
            <a:ext cx="3519720" cy="2973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1" name="Freeform 15"/>
          <p:cNvSpPr/>
          <p:nvPr/>
        </p:nvSpPr>
        <p:spPr>
          <a:xfrm>
            <a:off x="2851200" y="1811160"/>
            <a:ext cx="1877400" cy="3044160"/>
          </a:xfrm>
          <a:custGeom>
            <a:avLst/>
            <a:gdLst>
              <a:gd name="textAreaLeft" fmla="*/ 0 w 1877400"/>
              <a:gd name="textAreaRight" fmla="*/ 1878120 w 1877400"/>
              <a:gd name="textAreaTop" fmla="*/ 0 h 3044160"/>
              <a:gd name="textAreaBottom" fmla="*/ 3044880 h 304416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2" name="Line 16"/>
          <p:cNvSpPr/>
          <p:nvPr/>
        </p:nvSpPr>
        <p:spPr>
          <a:xfrm>
            <a:off x="2893680" y="4798800"/>
            <a:ext cx="5305680" cy="180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3200" bIns="-432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3" name="Line 17"/>
          <p:cNvSpPr/>
          <p:nvPr/>
        </p:nvSpPr>
        <p:spPr>
          <a:xfrm flipV="1">
            <a:off x="2877840" y="1498320"/>
            <a:ext cx="9720" cy="3318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91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Monopolpreisbildung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5" name="Rectangle 19"/>
          <p:cNvSpPr/>
          <p:nvPr/>
        </p:nvSpPr>
        <p:spPr>
          <a:xfrm>
            <a:off x="6100920" y="4233960"/>
            <a:ext cx="107244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6" name="Rectangle 20"/>
          <p:cNvSpPr/>
          <p:nvPr/>
        </p:nvSpPr>
        <p:spPr>
          <a:xfrm>
            <a:off x="6202440" y="4238640"/>
            <a:ext cx="111024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" name="Rectangle 21"/>
          <p:cNvSpPr/>
          <p:nvPr/>
        </p:nvSpPr>
        <p:spPr>
          <a:xfrm>
            <a:off x="6883560" y="3573360"/>
            <a:ext cx="128196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8" name="Line 23"/>
          <p:cNvSpPr/>
          <p:nvPr/>
        </p:nvSpPr>
        <p:spPr>
          <a:xfrm flipV="1">
            <a:off x="4255920" y="4105080"/>
            <a:ext cx="1440" cy="1908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29" name="Rectangle 24"/>
          <p:cNvSpPr/>
          <p:nvPr/>
        </p:nvSpPr>
        <p:spPr>
          <a:xfrm>
            <a:off x="6707160" y="4754520"/>
            <a:ext cx="97560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0" name="Rectangle 25"/>
          <p:cNvSpPr/>
          <p:nvPr/>
        </p:nvSpPr>
        <p:spPr>
          <a:xfrm>
            <a:off x="6967080" y="4826160"/>
            <a:ext cx="105516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1" name="Rectangle 26"/>
          <p:cNvSpPr/>
          <p:nvPr/>
        </p:nvSpPr>
        <p:spPr>
          <a:xfrm>
            <a:off x="4354560" y="1557360"/>
            <a:ext cx="74052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2" name="Rectangle 27"/>
          <p:cNvSpPr/>
          <p:nvPr/>
        </p:nvSpPr>
        <p:spPr>
          <a:xfrm>
            <a:off x="2899800" y="1484280"/>
            <a:ext cx="81288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3" name="Rectangle 28"/>
          <p:cNvSpPr/>
          <p:nvPr/>
        </p:nvSpPr>
        <p:spPr>
          <a:xfrm>
            <a:off x="5875200" y="3909960"/>
            <a:ext cx="200880" cy="2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4" name="Rectangle 29"/>
          <p:cNvSpPr/>
          <p:nvPr/>
        </p:nvSpPr>
        <p:spPr>
          <a:xfrm>
            <a:off x="4449600" y="4449600"/>
            <a:ext cx="1175760" cy="231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5" name="Rectangle 30"/>
          <p:cNvSpPr/>
          <p:nvPr/>
        </p:nvSpPr>
        <p:spPr>
          <a:xfrm>
            <a:off x="4456080" y="4332240"/>
            <a:ext cx="112464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6" name="Rectangle 31"/>
          <p:cNvSpPr/>
          <p:nvPr/>
        </p:nvSpPr>
        <p:spPr>
          <a:xfrm>
            <a:off x="4459320" y="4376880"/>
            <a:ext cx="1177200" cy="2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900" spc="-1" strike="noStrike">
                <a:solidFill>
                  <a:srgbClr val="000000"/>
                </a:solidFill>
                <a:latin typeface="Arial"/>
              </a:rPr>
              <a:t>Grenzerlös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7" name="Rectangle 32"/>
          <p:cNvSpPr/>
          <p:nvPr/>
        </p:nvSpPr>
        <p:spPr>
          <a:xfrm>
            <a:off x="2684520" y="3892680"/>
            <a:ext cx="19764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8" name="Rectangle 33"/>
          <p:cNvSpPr/>
          <p:nvPr/>
        </p:nvSpPr>
        <p:spPr>
          <a:xfrm>
            <a:off x="2684520" y="4214880"/>
            <a:ext cx="197640" cy="26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39" name="Rectangle 34"/>
          <p:cNvSpPr/>
          <p:nvPr/>
        </p:nvSpPr>
        <p:spPr>
          <a:xfrm>
            <a:off x="2622600" y="4176720"/>
            <a:ext cx="12312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0" name="Rectangle 35"/>
          <p:cNvSpPr/>
          <p:nvPr/>
        </p:nvSpPr>
        <p:spPr>
          <a:xfrm>
            <a:off x="2684520" y="1805040"/>
            <a:ext cx="20880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1" name="Rectangle 36"/>
          <p:cNvSpPr/>
          <p:nvPr/>
        </p:nvSpPr>
        <p:spPr>
          <a:xfrm>
            <a:off x="2647800" y="1741320"/>
            <a:ext cx="13752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2" name="Rectangle 37"/>
          <p:cNvSpPr/>
          <p:nvPr/>
        </p:nvSpPr>
        <p:spPr>
          <a:xfrm>
            <a:off x="4387680" y="4145040"/>
            <a:ext cx="2214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3" name="Rectangle 38"/>
          <p:cNvSpPr/>
          <p:nvPr/>
        </p:nvSpPr>
        <p:spPr>
          <a:xfrm>
            <a:off x="2063880" y="5316480"/>
            <a:ext cx="659844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4" name="Rectangle 39"/>
          <p:cNvSpPr/>
          <p:nvPr/>
        </p:nvSpPr>
        <p:spPr>
          <a:xfrm>
            <a:off x="2063880" y="5599080"/>
            <a:ext cx="644148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5" name="Rectangle 40"/>
          <p:cNvSpPr/>
          <p:nvPr/>
        </p:nvSpPr>
        <p:spPr>
          <a:xfrm>
            <a:off x="2063880" y="5880240"/>
            <a:ext cx="665244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6" name="Rectangle 41"/>
          <p:cNvSpPr/>
          <p:nvPr/>
        </p:nvSpPr>
        <p:spPr>
          <a:xfrm>
            <a:off x="2064960" y="5919840"/>
            <a:ext cx="77796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DBGF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7" name="Rectangle 42"/>
          <p:cNvSpPr/>
          <p:nvPr/>
        </p:nvSpPr>
        <p:spPr>
          <a:xfrm>
            <a:off x="2793960" y="5919840"/>
            <a:ext cx="505692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Produzentenrente bei Monopol bzw. Kartellverhalten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8" name="Rectangle 44"/>
          <p:cNvSpPr/>
          <p:nvPr/>
        </p:nvSpPr>
        <p:spPr>
          <a:xfrm>
            <a:off x="2072160" y="5356080"/>
            <a:ext cx="58428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FAE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9" name="Rectangle 45"/>
          <p:cNvSpPr/>
          <p:nvPr/>
        </p:nvSpPr>
        <p:spPr>
          <a:xfrm>
            <a:off x="2790720" y="5356080"/>
            <a:ext cx="402516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Produzentenrente bei Wettbewerb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0" name="Rectangle 46"/>
          <p:cNvSpPr/>
          <p:nvPr/>
        </p:nvSpPr>
        <p:spPr>
          <a:xfrm>
            <a:off x="2063880" y="5638680"/>
            <a:ext cx="62460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CAE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Rectangle 47"/>
          <p:cNvSpPr/>
          <p:nvPr/>
        </p:nvSpPr>
        <p:spPr>
          <a:xfrm>
            <a:off x="2798640" y="5638680"/>
            <a:ext cx="4106160" cy="25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Konsumentenrente bei Wettbewerb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2" name="Rectangle 49"/>
          <p:cNvSpPr/>
          <p:nvPr/>
        </p:nvSpPr>
        <p:spPr>
          <a:xfrm>
            <a:off x="2063880" y="3794040"/>
            <a:ext cx="19724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153" name="Group 75"/>
          <p:cNvGrpSpPr/>
          <p:nvPr/>
        </p:nvGrpSpPr>
        <p:grpSpPr>
          <a:xfrm>
            <a:off x="895320" y="3720960"/>
            <a:ext cx="4368600" cy="243720"/>
            <a:chOff x="895320" y="3720960"/>
            <a:chExt cx="4368600" cy="243720"/>
          </a:xfrm>
        </p:grpSpPr>
        <p:sp>
          <p:nvSpPr>
            <p:cNvPr id="1154" name="Line 48"/>
            <p:cNvSpPr/>
            <p:nvPr/>
          </p:nvSpPr>
          <p:spPr>
            <a:xfrm flipH="1">
              <a:off x="2870640" y="3860640"/>
              <a:ext cx="2393280" cy="11160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55" name="Rectangle 51"/>
            <p:cNvSpPr/>
            <p:nvPr/>
          </p:nvSpPr>
          <p:spPr>
            <a:xfrm>
              <a:off x="895320" y="3720960"/>
              <a:ext cx="1860840" cy="24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Wettbewerbspreis </a:t>
              </a:r>
              <a:r>
                <a:rPr b="0" i="1" lang="de-DE" sz="1600" spc="-1" strike="noStrike">
                  <a:solidFill>
                    <a:srgbClr val="000000"/>
                  </a:solidFill>
                  <a:latin typeface="Arial"/>
                </a:rPr>
                <a:t>E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6" name="Freeform 54"/>
            <p:cNvSpPr/>
            <p:nvPr/>
          </p:nvSpPr>
          <p:spPr>
            <a:xfrm>
              <a:off x="2851200" y="3841920"/>
              <a:ext cx="61200" cy="57960"/>
            </a:xfrm>
            <a:custGeom>
              <a:avLst/>
              <a:gdLst>
                <a:gd name="textAreaLeft" fmla="*/ 0 w 61200"/>
                <a:gd name="textAreaRight" fmla="*/ 61920 w 61200"/>
                <a:gd name="textAreaTop" fmla="*/ 0 h 57960"/>
                <a:gd name="textAreaBottom" fmla="*/ 58680 h 57960"/>
              </a:gdLst>
              <a:ahLst/>
              <a:rect l="textAreaLeft" t="textAreaTop" r="textAreaRight" b="textAreaBottom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57" name="Freeform 56"/>
          <p:cNvSpPr/>
          <p:nvPr/>
        </p:nvSpPr>
        <p:spPr>
          <a:xfrm>
            <a:off x="2847960" y="1789200"/>
            <a:ext cx="59760" cy="59760"/>
          </a:xfrm>
          <a:custGeom>
            <a:avLst/>
            <a:gdLst>
              <a:gd name="textAreaLeft" fmla="*/ 0 w 59760"/>
              <a:gd name="textAreaRight" fmla="*/ 60480 w 5976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58" name="Line 59"/>
          <p:cNvSpPr/>
          <p:nvPr/>
        </p:nvSpPr>
        <p:spPr>
          <a:xfrm>
            <a:off x="2890800" y="2987640"/>
            <a:ext cx="1398600" cy="190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59" name="Line 60"/>
          <p:cNvSpPr/>
          <p:nvPr/>
        </p:nvSpPr>
        <p:spPr>
          <a:xfrm>
            <a:off x="4287600" y="2993760"/>
            <a:ext cx="360" cy="183672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0" name="Rectangle 61"/>
          <p:cNvSpPr/>
          <p:nvPr/>
        </p:nvSpPr>
        <p:spPr>
          <a:xfrm>
            <a:off x="2684520" y="2849400"/>
            <a:ext cx="221400" cy="26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1" name="Rectangle 63"/>
          <p:cNvSpPr/>
          <p:nvPr/>
        </p:nvSpPr>
        <p:spPr>
          <a:xfrm>
            <a:off x="2511360" y="2851200"/>
            <a:ext cx="1413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2" name="Rectangle 64"/>
          <p:cNvSpPr/>
          <p:nvPr/>
        </p:nvSpPr>
        <p:spPr>
          <a:xfrm>
            <a:off x="1246680" y="2863800"/>
            <a:ext cx="14194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Monopolpreis </a:t>
            </a: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3" name="Freeform 65"/>
          <p:cNvSpPr/>
          <p:nvPr/>
        </p:nvSpPr>
        <p:spPr>
          <a:xfrm>
            <a:off x="2878200" y="2913120"/>
            <a:ext cx="720" cy="3960"/>
          </a:xfrm>
          <a:custGeom>
            <a:avLst/>
            <a:gdLst>
              <a:gd name="textAreaLeft" fmla="*/ 0 w 720"/>
              <a:gd name="textAreaRight" fmla="*/ 1440 w 720"/>
              <a:gd name="textAreaTop" fmla="*/ 0 h 3960"/>
              <a:gd name="textAreaBottom" fmla="*/ 4680 h 396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4" name="Line 66"/>
          <p:cNvSpPr/>
          <p:nvPr/>
        </p:nvSpPr>
        <p:spPr>
          <a:xfrm flipH="1">
            <a:off x="2877840" y="2914560"/>
            <a:ext cx="15840" cy="324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65" name="Rectangle 67"/>
          <p:cNvSpPr/>
          <p:nvPr/>
        </p:nvSpPr>
        <p:spPr>
          <a:xfrm>
            <a:off x="4335480" y="2790720"/>
            <a:ext cx="12636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6" name="Freeform 68"/>
          <p:cNvSpPr/>
          <p:nvPr/>
        </p:nvSpPr>
        <p:spPr>
          <a:xfrm>
            <a:off x="4260960" y="2975040"/>
            <a:ext cx="59760" cy="59760"/>
          </a:xfrm>
          <a:custGeom>
            <a:avLst/>
            <a:gdLst>
              <a:gd name="textAreaLeft" fmla="*/ 0 w 59760"/>
              <a:gd name="textAreaRight" fmla="*/ 60480 w 5976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167" name="Group 71"/>
          <p:cNvGrpSpPr/>
          <p:nvPr/>
        </p:nvGrpSpPr>
        <p:grpSpPr>
          <a:xfrm>
            <a:off x="2886120" y="2732040"/>
            <a:ext cx="5382720" cy="1617120"/>
            <a:chOff x="2886120" y="2732040"/>
            <a:chExt cx="5382720" cy="1617120"/>
          </a:xfrm>
        </p:grpSpPr>
        <p:sp>
          <p:nvSpPr>
            <p:cNvPr id="1168" name="Freeform 13"/>
            <p:cNvSpPr/>
            <p:nvPr/>
          </p:nvSpPr>
          <p:spPr>
            <a:xfrm>
              <a:off x="2886120" y="3045600"/>
              <a:ext cx="3850200" cy="1275120"/>
            </a:xfrm>
            <a:custGeom>
              <a:avLst/>
              <a:gdLst>
                <a:gd name="textAreaLeft" fmla="*/ 0 w 3850200"/>
                <a:gd name="textAreaRight" fmla="*/ 3850920 w 3850200"/>
                <a:gd name="textAreaTop" fmla="*/ 0 h 1275120"/>
                <a:gd name="textAreaBottom" fmla="*/ 1275840 h 1275120"/>
              </a:gdLst>
              <a:ahLst/>
              <a:rect l="textAreaLeft" t="textAreaTop" r="textAreaRight" b="textAreaBottom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69" name="Rectangle 22"/>
            <p:cNvSpPr/>
            <p:nvPr/>
          </p:nvSpPr>
          <p:spPr>
            <a:xfrm>
              <a:off x="6157080" y="2732040"/>
              <a:ext cx="2111760" cy="28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900" spc="-1" strike="noStrike">
                  <a:solidFill>
                    <a:srgbClr val="000000"/>
                  </a:solidFill>
                  <a:latin typeface="Arial"/>
                </a:rPr>
                <a:t>Grenzkosten d</a:t>
              </a:r>
              <a:r>
                <a:rPr b="0" i="1" lang="de-DE" sz="1900" spc="-1" strike="noStrike">
                  <a:solidFill>
                    <a:srgbClr val="000000"/>
                  </a:solidFill>
                  <a:latin typeface="Arial"/>
                </a:rPr>
                <a:t>K</a:t>
              </a:r>
              <a:r>
                <a:rPr b="0" lang="de-DE" sz="1900" spc="-1" strike="noStrike">
                  <a:solidFill>
                    <a:srgbClr val="000000"/>
                  </a:solidFill>
                  <a:latin typeface="Arial"/>
                </a:rPr>
                <a:t>/d</a:t>
              </a:r>
              <a:r>
                <a:rPr b="0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0" name="Rectangle 52"/>
            <p:cNvSpPr/>
            <p:nvPr/>
          </p:nvSpPr>
          <p:spPr>
            <a:xfrm>
              <a:off x="5213160" y="3596400"/>
              <a:ext cx="12672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5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endParaRPr b="0" lang="en-GB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1" name="Freeform 53"/>
            <p:cNvSpPr/>
            <p:nvPr/>
          </p:nvSpPr>
          <p:spPr>
            <a:xfrm>
              <a:off x="5264640" y="3833640"/>
              <a:ext cx="60480" cy="60840"/>
            </a:xfrm>
            <a:custGeom>
              <a:avLst/>
              <a:gdLst>
                <a:gd name="textAreaLeft" fmla="*/ 0 w 60480"/>
                <a:gd name="textAreaRight" fmla="*/ 61200 w 60480"/>
                <a:gd name="textAreaTop" fmla="*/ 0 h 60840"/>
                <a:gd name="textAreaBottom" fmla="*/ 61560 h 60840"/>
              </a:gdLst>
              <a:ahLst/>
              <a:rect l="textAreaLeft" t="textAreaTop" r="textAreaRight" b="textAreaBottom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172" name="Rectangle 58"/>
            <p:cNvSpPr/>
            <p:nvPr/>
          </p:nvSpPr>
          <p:spPr>
            <a:xfrm>
              <a:off x="4385880" y="4120920"/>
              <a:ext cx="147600" cy="228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500" spc="-1" strike="noStrike">
                  <a:solidFill>
                    <a:srgbClr val="000000"/>
                  </a:solidFill>
                  <a:latin typeface="Arial"/>
                </a:rPr>
                <a:t>G</a:t>
              </a:r>
              <a:endParaRPr b="0" lang="en-GB" sz="15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3" name="Freeform 69"/>
            <p:cNvSpPr/>
            <p:nvPr/>
          </p:nvSpPr>
          <p:spPr>
            <a:xfrm>
              <a:off x="4255200" y="4070880"/>
              <a:ext cx="63720" cy="60840"/>
            </a:xfrm>
            <a:custGeom>
              <a:avLst/>
              <a:gdLst>
                <a:gd name="textAreaLeft" fmla="*/ 0 w 63720"/>
                <a:gd name="textAreaRight" fmla="*/ 64440 w 63720"/>
                <a:gd name="textAreaTop" fmla="*/ 0 h 60840"/>
                <a:gd name="textAreaBottom" fmla="*/ 61560 h 60840"/>
              </a:gdLst>
              <a:ahLst/>
              <a:rect l="textAreaLeft" t="textAreaTop" r="textAreaRight" b="textAreaBottom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174" name="Freeform 70"/>
          <p:cNvSpPr/>
          <p:nvPr/>
        </p:nvSpPr>
        <p:spPr>
          <a:xfrm>
            <a:off x="2843280" y="2960640"/>
            <a:ext cx="59760" cy="57960"/>
          </a:xfrm>
          <a:custGeom>
            <a:avLst/>
            <a:gdLst>
              <a:gd name="textAreaLeft" fmla="*/ 0 w 59760"/>
              <a:gd name="textAreaRight" fmla="*/ 60480 w 59760"/>
              <a:gd name="textAreaTop" fmla="*/ 0 h 57960"/>
              <a:gd name="textAreaBottom" fmla="*/ 58680 h 5796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5" name="Text Box 73"/>
          <p:cNvSpPr/>
          <p:nvPr/>
        </p:nvSpPr>
        <p:spPr>
          <a:xfrm>
            <a:off x="6316560" y="4707000"/>
            <a:ext cx="5947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6" name="Text Box 74"/>
          <p:cNvSpPr/>
          <p:nvPr/>
        </p:nvSpPr>
        <p:spPr>
          <a:xfrm>
            <a:off x="4446720" y="4703760"/>
            <a:ext cx="7484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7" name="Freeform 55"/>
          <p:cNvSpPr/>
          <p:nvPr/>
        </p:nvSpPr>
        <p:spPr>
          <a:xfrm>
            <a:off x="2841480" y="4289400"/>
            <a:ext cx="59760" cy="59760"/>
          </a:xfrm>
          <a:custGeom>
            <a:avLst/>
            <a:gdLst>
              <a:gd name="textAreaLeft" fmla="*/ 0 w 59760"/>
              <a:gd name="textAreaRight" fmla="*/ 60480 w 59760"/>
              <a:gd name="textAreaTop" fmla="*/ 0 h 59760"/>
              <a:gd name="textAreaBottom" fmla="*/ 60480 h 597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480" bIns="15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78" name="Text Box 73"/>
          <p:cNvSpPr/>
          <p:nvPr/>
        </p:nvSpPr>
        <p:spPr>
          <a:xfrm>
            <a:off x="5164920" y="4710240"/>
            <a:ext cx="5947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W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9" name="Text Box 73"/>
          <p:cNvSpPr/>
          <p:nvPr/>
        </p:nvSpPr>
        <p:spPr>
          <a:xfrm>
            <a:off x="3989880" y="4717440"/>
            <a:ext cx="5947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0" name="Line 60"/>
          <p:cNvSpPr/>
          <p:nvPr/>
        </p:nvSpPr>
        <p:spPr>
          <a:xfrm flipH="1">
            <a:off x="5284440" y="3841560"/>
            <a:ext cx="3240" cy="9478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1" name="Rectangle 41"/>
          <p:cNvSpPr/>
          <p:nvPr/>
        </p:nvSpPr>
        <p:spPr>
          <a:xfrm>
            <a:off x="2062800" y="6239160"/>
            <a:ext cx="637920" cy="2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700" spc="-1" strike="noStrike">
                <a:solidFill>
                  <a:srgbClr val="000000"/>
                </a:solidFill>
                <a:latin typeface="Arial"/>
              </a:rPr>
              <a:t>DBC   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2" name="Rectangle 42"/>
          <p:cNvSpPr/>
          <p:nvPr/>
        </p:nvSpPr>
        <p:spPr>
          <a:xfrm>
            <a:off x="2790720" y="6225120"/>
            <a:ext cx="5508000" cy="25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700" spc="-1" strike="noStrike">
                <a:solidFill>
                  <a:srgbClr val="000000"/>
                </a:solidFill>
                <a:latin typeface="Arial"/>
              </a:rPr>
              <a:t>Konsumentenrente bei Monopol bzw. Kartellverhalten</a:t>
            </a:r>
            <a:endParaRPr b="0" lang="en-GB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nodeType="clickEffect" fill="hold">
                      <p:stCondLst>
                        <p:cond delay="indefinite"/>
                      </p:stCondLst>
                      <p:childTnLst>
                        <p:par>
                          <p:cTn id="2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19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2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25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nodeType="clickEffect" fill="hold">
                      <p:stCondLst>
                        <p:cond delay="indefinite"/>
                      </p:stCondLst>
                      <p:childTnLst>
                        <p:par>
                          <p:cTn id="2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0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3" presetSubtype="1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2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3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nodeType="withEffect" fill="hold" presetClass="entr" presetID="3" presetSubtype="10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2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6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39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2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1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nodeType="clickEffect" fill="hold">
                      <p:stCondLst>
                        <p:cond delay="indefinite"/>
                      </p:stCondLst>
                      <p:childTnLst>
                        <p:par>
                          <p:cTn id="2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2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nodeType="clickEffect" fill="hold">
                      <p:stCondLst>
                        <p:cond delay="indefinite"/>
                      </p:stCondLst>
                      <p:childTnLst>
                        <p:par>
                          <p:cTn id="2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67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0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3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9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2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5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8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1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4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Konsumenten-/Produzentenrente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4" name="PlaceHolder 2"/>
          <p:cNvSpPr>
            <a:spLocks noGrp="1"/>
          </p:cNvSpPr>
          <p:nvPr>
            <p:ph/>
          </p:nvPr>
        </p:nvSpPr>
        <p:spPr>
          <a:xfrm>
            <a:off x="2170080" y="1603440"/>
            <a:ext cx="6635160" cy="4760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Konsumentenrente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Produzentenrente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Von der Kostenstruktur der jeweiligen Unternehmen abhängig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Marktpreis gleich den Produktionskosten des Anbieters, der sich gerade noch am Markt halten kann (Grenzanbieter)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Unternehmen die günstiger produzieren als Grenzanbieter erwirtschaften Extragewinne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Arial"/>
              </a:rPr>
              <a:t>Keine Extragewinne, eher Belohnung dafür, dass Unternehmen kostengünstiger produzieren als Grenzanbieter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Freeform 9"/>
          <p:cNvSpPr/>
          <p:nvPr/>
        </p:nvSpPr>
        <p:spPr>
          <a:xfrm>
            <a:off x="5388120" y="3146400"/>
            <a:ext cx="1071000" cy="884160"/>
          </a:xfrm>
          <a:custGeom>
            <a:avLst/>
            <a:gdLst>
              <a:gd name="textAreaLeft" fmla="*/ 0 w 1071000"/>
              <a:gd name="textAreaRight" fmla="*/ 1071720 w 1071000"/>
              <a:gd name="textAreaTop" fmla="*/ 0 h 884160"/>
              <a:gd name="textAreaBottom" fmla="*/ 884880 h 884160"/>
            </a:gdLst>
            <a:ahLst/>
            <a:rect l="textAreaLeft" t="textAreaTop" r="textAreaRight" b="textAreaBottom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6" name="Freeform 8"/>
          <p:cNvSpPr/>
          <p:nvPr/>
        </p:nvSpPr>
        <p:spPr>
          <a:xfrm>
            <a:off x="5396400" y="4028760"/>
            <a:ext cx="1073160" cy="994320"/>
          </a:xfrm>
          <a:custGeom>
            <a:avLst/>
            <a:gdLst>
              <a:gd name="textAreaLeft" fmla="*/ 0 w 1073160"/>
              <a:gd name="textAreaRight" fmla="*/ 1073880 w 1073160"/>
              <a:gd name="textAreaTop" fmla="*/ 0 h 994320"/>
              <a:gd name="textAreaBottom" fmla="*/ 995040 h 994320"/>
            </a:gdLst>
            <a:ahLst/>
            <a:rect l="textAreaLeft" t="textAreaTop" r="textAreaRight" b="textAreaBottom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7" name="Freeform 7"/>
          <p:cNvSpPr/>
          <p:nvPr/>
        </p:nvSpPr>
        <p:spPr>
          <a:xfrm>
            <a:off x="1209240" y="3126600"/>
            <a:ext cx="1835280" cy="1584360"/>
          </a:xfrm>
          <a:custGeom>
            <a:avLst/>
            <a:gdLst>
              <a:gd name="textAreaLeft" fmla="*/ 0 w 1835280"/>
              <a:gd name="textAreaRight" fmla="*/ 1836000 w 1835280"/>
              <a:gd name="textAreaTop" fmla="*/ 0 h 1584360"/>
              <a:gd name="textAreaBottom" fmla="*/ 1585080 h 1584360"/>
            </a:gdLst>
            <a:ahLst/>
            <a:rect l="textAreaLeft" t="textAreaTop" r="textAreaRight" b="textAreaBottom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8" name="Freeform 6"/>
          <p:cNvSpPr/>
          <p:nvPr/>
        </p:nvSpPr>
        <p:spPr>
          <a:xfrm>
            <a:off x="1199520" y="4690080"/>
            <a:ext cx="1867320" cy="343440"/>
          </a:xfrm>
          <a:custGeom>
            <a:avLst/>
            <a:gdLst>
              <a:gd name="textAreaLeft" fmla="*/ 0 w 1867320"/>
              <a:gd name="textAreaRight" fmla="*/ 1868040 w 1867320"/>
              <a:gd name="textAreaTop" fmla="*/ 0 h 343440"/>
              <a:gd name="textAreaBottom" fmla="*/ 344160 h 343440"/>
            </a:gdLst>
            <a:ahLst/>
            <a:rect l="textAreaLeft" t="textAreaTop" r="textAreaRight" b="textAreaBottom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91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Polypol gegenüber Monopol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0" name="Rectangle 40"/>
          <p:cNvSpPr/>
          <p:nvPr/>
        </p:nvSpPr>
        <p:spPr>
          <a:xfrm>
            <a:off x="2063880" y="5880240"/>
            <a:ext cx="665244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1" name="Rectangle 24"/>
          <p:cNvSpPr/>
          <p:nvPr/>
        </p:nvSpPr>
        <p:spPr>
          <a:xfrm>
            <a:off x="6707160" y="4754520"/>
            <a:ext cx="97560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2" name="Line 14"/>
          <p:cNvSpPr/>
          <p:nvPr/>
        </p:nvSpPr>
        <p:spPr>
          <a:xfrm>
            <a:off x="119196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3" name="Freeform 15"/>
          <p:cNvSpPr/>
          <p:nvPr/>
        </p:nvSpPr>
        <p:spPr>
          <a:xfrm>
            <a:off x="1189800" y="3120840"/>
            <a:ext cx="1434240" cy="2325600"/>
          </a:xfrm>
          <a:custGeom>
            <a:avLst/>
            <a:gdLst>
              <a:gd name="textAreaLeft" fmla="*/ 0 w 1434240"/>
              <a:gd name="textAreaRight" fmla="*/ 1434960 w 1434240"/>
              <a:gd name="textAreaTop" fmla="*/ 0 h 2325600"/>
              <a:gd name="textAreaBottom" fmla="*/ 2326320 h 232560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4" name="Line 16"/>
          <p:cNvSpPr/>
          <p:nvPr/>
        </p:nvSpPr>
        <p:spPr>
          <a:xfrm>
            <a:off x="122220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5" name="Line 17"/>
          <p:cNvSpPr/>
          <p:nvPr/>
        </p:nvSpPr>
        <p:spPr>
          <a:xfrm flipV="1">
            <a:off x="121032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6" name="Rectangle 19"/>
          <p:cNvSpPr/>
          <p:nvPr/>
        </p:nvSpPr>
        <p:spPr>
          <a:xfrm>
            <a:off x="3672720" y="4971600"/>
            <a:ext cx="8193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7" name="Line 23"/>
          <p:cNvSpPr/>
          <p:nvPr/>
        </p:nvSpPr>
        <p:spPr>
          <a:xfrm flipV="1">
            <a:off x="2262960" y="4873320"/>
            <a:ext cx="144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8" name="Rectangle 26"/>
          <p:cNvSpPr/>
          <p:nvPr/>
        </p:nvSpPr>
        <p:spPr>
          <a:xfrm>
            <a:off x="2338560" y="2926800"/>
            <a:ext cx="5655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99" name="Rectangle 28"/>
          <p:cNvSpPr/>
          <p:nvPr/>
        </p:nvSpPr>
        <p:spPr>
          <a:xfrm>
            <a:off x="3500280" y="4724280"/>
            <a:ext cx="15336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0" name="Rectangle 29"/>
          <p:cNvSpPr/>
          <p:nvPr/>
        </p:nvSpPr>
        <p:spPr>
          <a:xfrm>
            <a:off x="2411280" y="5136480"/>
            <a:ext cx="898200" cy="176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1" name="Rectangle 30"/>
          <p:cNvSpPr/>
          <p:nvPr/>
        </p:nvSpPr>
        <p:spPr>
          <a:xfrm>
            <a:off x="2415960" y="5046840"/>
            <a:ext cx="8593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2" name="Rectangle 32"/>
          <p:cNvSpPr/>
          <p:nvPr/>
        </p:nvSpPr>
        <p:spPr>
          <a:xfrm>
            <a:off x="1062360" y="4710960"/>
            <a:ext cx="15084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3" name="Rectangle 33"/>
          <p:cNvSpPr/>
          <p:nvPr/>
        </p:nvSpPr>
        <p:spPr>
          <a:xfrm>
            <a:off x="1062360" y="4957200"/>
            <a:ext cx="15084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4" name="Rectangle 34"/>
          <p:cNvSpPr/>
          <p:nvPr/>
        </p:nvSpPr>
        <p:spPr>
          <a:xfrm>
            <a:off x="1000800" y="4928040"/>
            <a:ext cx="1231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5" name="Rectangle 35"/>
          <p:cNvSpPr/>
          <p:nvPr/>
        </p:nvSpPr>
        <p:spPr>
          <a:xfrm>
            <a:off x="1062360" y="3115800"/>
            <a:ext cx="15948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6" name="Rectangle 36"/>
          <p:cNvSpPr/>
          <p:nvPr/>
        </p:nvSpPr>
        <p:spPr>
          <a:xfrm>
            <a:off x="1018800" y="3067200"/>
            <a:ext cx="136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7" name="Rectangle 37"/>
          <p:cNvSpPr/>
          <p:nvPr/>
        </p:nvSpPr>
        <p:spPr>
          <a:xfrm>
            <a:off x="2363760" y="490356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08" name="Rectangle 49"/>
          <p:cNvSpPr/>
          <p:nvPr/>
        </p:nvSpPr>
        <p:spPr>
          <a:xfrm>
            <a:off x="588240" y="4635720"/>
            <a:ext cx="150696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209" name="Group 75"/>
          <p:cNvGrpSpPr/>
          <p:nvPr/>
        </p:nvGrpSpPr>
        <p:grpSpPr>
          <a:xfrm>
            <a:off x="1038240" y="4588200"/>
            <a:ext cx="1995120" cy="243360"/>
            <a:chOff x="1038240" y="4588200"/>
            <a:chExt cx="1995120" cy="243360"/>
          </a:xfrm>
        </p:grpSpPr>
        <p:sp>
          <p:nvSpPr>
            <p:cNvPr id="1210" name="Line 48"/>
            <p:cNvSpPr/>
            <p:nvPr/>
          </p:nvSpPr>
          <p:spPr>
            <a:xfrm flipH="1">
              <a:off x="1204560" y="4686480"/>
              <a:ext cx="1828800" cy="8280"/>
            </a:xfrm>
            <a:prstGeom prst="line">
              <a:avLst/>
            </a:prstGeom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1" name="Rectangle 51"/>
            <p:cNvSpPr/>
            <p:nvPr/>
          </p:nvSpPr>
          <p:spPr>
            <a:xfrm>
              <a:off x="1038240" y="4588200"/>
              <a:ext cx="1421640" cy="24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000000"/>
                  </a:solidFill>
                  <a:latin typeface="Arial"/>
                </a:rPr>
                <a:t>E</a:t>
              </a:r>
              <a:endParaRPr b="0" lang="en-GB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2" name="Freeform 54"/>
            <p:cNvSpPr/>
            <p:nvPr/>
          </p:nvSpPr>
          <p:spPr>
            <a:xfrm>
              <a:off x="1189800" y="4672080"/>
              <a:ext cx="46440" cy="44280"/>
            </a:xfrm>
            <a:custGeom>
              <a:avLst/>
              <a:gdLst>
                <a:gd name="textAreaLeft" fmla="*/ 0 w 46440"/>
                <a:gd name="textAreaRight" fmla="*/ 47160 w 46440"/>
                <a:gd name="textAreaTop" fmla="*/ 0 h 44280"/>
                <a:gd name="textAreaBottom" fmla="*/ 45000 h 44280"/>
              </a:gdLst>
              <a:ahLst/>
              <a:rect l="textAreaLeft" t="textAreaTop" r="textAreaRight" b="textAreaBottom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13" name="Freeform 56"/>
          <p:cNvSpPr/>
          <p:nvPr/>
        </p:nvSpPr>
        <p:spPr>
          <a:xfrm>
            <a:off x="1187280" y="310392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4" name="Rectangle 61"/>
          <p:cNvSpPr/>
          <p:nvPr/>
        </p:nvSpPr>
        <p:spPr>
          <a:xfrm>
            <a:off x="1062360" y="391392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5" name="Rectangle 63"/>
          <p:cNvSpPr/>
          <p:nvPr/>
        </p:nvSpPr>
        <p:spPr>
          <a:xfrm>
            <a:off x="930240" y="3915360"/>
            <a:ext cx="1080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6" name="Rectangle 64"/>
          <p:cNvSpPr/>
          <p:nvPr/>
        </p:nvSpPr>
        <p:spPr>
          <a:xfrm>
            <a:off x="1005480" y="3954600"/>
            <a:ext cx="1458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7" name="Freeform 65"/>
          <p:cNvSpPr/>
          <p:nvPr/>
        </p:nvSpPr>
        <p:spPr>
          <a:xfrm>
            <a:off x="1210320" y="3962520"/>
            <a:ext cx="360" cy="2880"/>
          </a:xfrm>
          <a:custGeom>
            <a:avLst/>
            <a:gdLst>
              <a:gd name="textAreaLeft" fmla="*/ 0 w 360"/>
              <a:gd name="textAreaRight" fmla="*/ 1080 w 360"/>
              <a:gd name="textAreaTop" fmla="*/ 0 h 2880"/>
              <a:gd name="textAreaBottom" fmla="*/ 3600 h 288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8" name="Line 66"/>
          <p:cNvSpPr/>
          <p:nvPr/>
        </p:nvSpPr>
        <p:spPr>
          <a:xfrm flipH="1">
            <a:off x="121032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19" name="Rectangle 67"/>
          <p:cNvSpPr/>
          <p:nvPr/>
        </p:nvSpPr>
        <p:spPr>
          <a:xfrm>
            <a:off x="2309400" y="386928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0" name="Freeform 68"/>
          <p:cNvSpPr/>
          <p:nvPr/>
        </p:nvSpPr>
        <p:spPr>
          <a:xfrm>
            <a:off x="2266920" y="400968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1" name="Freeform 13"/>
          <p:cNvSpPr/>
          <p:nvPr/>
        </p:nvSpPr>
        <p:spPr>
          <a:xfrm>
            <a:off x="1216440" y="4063680"/>
            <a:ext cx="2941560" cy="974160"/>
          </a:xfrm>
          <a:custGeom>
            <a:avLst/>
            <a:gdLst>
              <a:gd name="textAreaLeft" fmla="*/ 0 w 2941560"/>
              <a:gd name="textAreaRight" fmla="*/ 2942280 w 2941560"/>
              <a:gd name="textAreaTop" fmla="*/ 0 h 974160"/>
              <a:gd name="textAreaBottom" fmla="*/ 974880 h 974160"/>
            </a:gdLst>
            <a:ahLst/>
            <a:rect l="textAreaLeft" t="textAreaTop" r="textAreaRight" b="textAreaBottom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2" name="Rectangle 52"/>
          <p:cNvSpPr/>
          <p:nvPr/>
        </p:nvSpPr>
        <p:spPr>
          <a:xfrm>
            <a:off x="2980080" y="44845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3" name="Freeform 53"/>
          <p:cNvSpPr/>
          <p:nvPr/>
        </p:nvSpPr>
        <p:spPr>
          <a:xfrm>
            <a:off x="3033720" y="4665960"/>
            <a:ext cx="46080" cy="46080"/>
          </a:xfrm>
          <a:custGeom>
            <a:avLst/>
            <a:gdLst>
              <a:gd name="textAreaLeft" fmla="*/ 0 w 46080"/>
              <a:gd name="textAreaRight" fmla="*/ 46800 w 46080"/>
              <a:gd name="textAreaTop" fmla="*/ 0 h 46080"/>
              <a:gd name="textAreaBottom" fmla="*/ 46800 h 46080"/>
            </a:gdLst>
            <a:ahLst/>
            <a:rect l="textAreaLeft" t="textAreaTop" r="textAreaRight" b="textAreaBottom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4" name="Rectangle 58"/>
          <p:cNvSpPr/>
          <p:nvPr/>
        </p:nvSpPr>
        <p:spPr>
          <a:xfrm>
            <a:off x="2345040" y="4885200"/>
            <a:ext cx="1476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G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5" name="Freeform 69"/>
          <p:cNvSpPr/>
          <p:nvPr/>
        </p:nvSpPr>
        <p:spPr>
          <a:xfrm>
            <a:off x="2262600" y="4847400"/>
            <a:ext cx="48600" cy="46080"/>
          </a:xfrm>
          <a:custGeom>
            <a:avLst/>
            <a:gdLst>
              <a:gd name="textAreaLeft" fmla="*/ 0 w 48600"/>
              <a:gd name="textAreaRight" fmla="*/ 49320 w 48600"/>
              <a:gd name="textAreaTop" fmla="*/ 0 h 46080"/>
              <a:gd name="textAreaBottom" fmla="*/ 46800 h 46080"/>
            </a:gdLst>
            <a:ahLst/>
            <a:rect l="textAreaLeft" t="textAreaTop" r="textAreaRight" b="textAreaBottom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6" name="Freeform 70"/>
          <p:cNvSpPr/>
          <p:nvPr/>
        </p:nvSpPr>
        <p:spPr>
          <a:xfrm>
            <a:off x="1183680" y="3998880"/>
            <a:ext cx="45360" cy="44280"/>
          </a:xfrm>
          <a:custGeom>
            <a:avLst/>
            <a:gdLst>
              <a:gd name="textAreaLeft" fmla="*/ 0 w 45360"/>
              <a:gd name="textAreaRight" fmla="*/ 46080 w 45360"/>
              <a:gd name="textAreaTop" fmla="*/ 0 h 44280"/>
              <a:gd name="textAreaBottom" fmla="*/ 45000 h 4428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27" name="Text Box 73"/>
          <p:cNvSpPr/>
          <p:nvPr/>
        </p:nvSpPr>
        <p:spPr>
          <a:xfrm>
            <a:off x="3837600" y="5333040"/>
            <a:ext cx="4539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8" name="Text Box 74"/>
          <p:cNvSpPr/>
          <p:nvPr/>
        </p:nvSpPr>
        <p:spPr>
          <a:xfrm>
            <a:off x="2408760" y="5330520"/>
            <a:ext cx="6822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9" name="Freeform 55"/>
          <p:cNvSpPr/>
          <p:nvPr/>
        </p:nvSpPr>
        <p:spPr>
          <a:xfrm>
            <a:off x="1182600" y="501408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0" name="Text Box 73"/>
          <p:cNvSpPr/>
          <p:nvPr/>
        </p:nvSpPr>
        <p:spPr>
          <a:xfrm>
            <a:off x="2957760" y="5335560"/>
            <a:ext cx="5763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W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1" name="Text Box 73"/>
          <p:cNvSpPr/>
          <p:nvPr/>
        </p:nvSpPr>
        <p:spPr>
          <a:xfrm>
            <a:off x="1955160" y="5341320"/>
            <a:ext cx="5587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" name="Line 60"/>
          <p:cNvSpPr/>
          <p:nvPr/>
        </p:nvSpPr>
        <p:spPr>
          <a:xfrm flipH="1">
            <a:off x="3048840" y="4671720"/>
            <a:ext cx="2520" cy="72432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3" name="Line 14"/>
          <p:cNvSpPr/>
          <p:nvPr/>
        </p:nvSpPr>
        <p:spPr>
          <a:xfrm>
            <a:off x="537012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4" name="Freeform 15"/>
          <p:cNvSpPr/>
          <p:nvPr/>
        </p:nvSpPr>
        <p:spPr>
          <a:xfrm>
            <a:off x="5367960" y="3120840"/>
            <a:ext cx="1434240" cy="2325600"/>
          </a:xfrm>
          <a:custGeom>
            <a:avLst/>
            <a:gdLst>
              <a:gd name="textAreaLeft" fmla="*/ 0 w 1434240"/>
              <a:gd name="textAreaRight" fmla="*/ 1434960 w 1434240"/>
              <a:gd name="textAreaTop" fmla="*/ 0 h 2325600"/>
              <a:gd name="textAreaBottom" fmla="*/ 2326320 h 232560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5" name="Line 16"/>
          <p:cNvSpPr/>
          <p:nvPr/>
        </p:nvSpPr>
        <p:spPr>
          <a:xfrm>
            <a:off x="540036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6" name="Line 17"/>
          <p:cNvSpPr/>
          <p:nvPr/>
        </p:nvSpPr>
        <p:spPr>
          <a:xfrm flipV="1">
            <a:off x="538848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7" name="Rectangle 19"/>
          <p:cNvSpPr/>
          <p:nvPr/>
        </p:nvSpPr>
        <p:spPr>
          <a:xfrm>
            <a:off x="7850880" y="4971600"/>
            <a:ext cx="8193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8" name="Line 23"/>
          <p:cNvSpPr/>
          <p:nvPr/>
        </p:nvSpPr>
        <p:spPr>
          <a:xfrm flipV="1">
            <a:off x="6441120" y="4873320"/>
            <a:ext cx="108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39" name="Rectangle 28"/>
          <p:cNvSpPr/>
          <p:nvPr/>
        </p:nvSpPr>
        <p:spPr>
          <a:xfrm>
            <a:off x="7678440" y="4724280"/>
            <a:ext cx="15336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0" name="Rectangle 29"/>
          <p:cNvSpPr/>
          <p:nvPr/>
        </p:nvSpPr>
        <p:spPr>
          <a:xfrm>
            <a:off x="6589440" y="5136480"/>
            <a:ext cx="898200" cy="176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1" name="Rectangle 30"/>
          <p:cNvSpPr/>
          <p:nvPr/>
        </p:nvSpPr>
        <p:spPr>
          <a:xfrm>
            <a:off x="6594120" y="5046840"/>
            <a:ext cx="8593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2" name="Rectangle 32"/>
          <p:cNvSpPr/>
          <p:nvPr/>
        </p:nvSpPr>
        <p:spPr>
          <a:xfrm>
            <a:off x="5240520" y="4710960"/>
            <a:ext cx="15084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3" name="Rectangle 33"/>
          <p:cNvSpPr/>
          <p:nvPr/>
        </p:nvSpPr>
        <p:spPr>
          <a:xfrm>
            <a:off x="5240520" y="4957200"/>
            <a:ext cx="15084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4" name="Rectangle 34"/>
          <p:cNvSpPr/>
          <p:nvPr/>
        </p:nvSpPr>
        <p:spPr>
          <a:xfrm>
            <a:off x="5178960" y="4928040"/>
            <a:ext cx="12312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5" name="Rectangle 35"/>
          <p:cNvSpPr/>
          <p:nvPr/>
        </p:nvSpPr>
        <p:spPr>
          <a:xfrm>
            <a:off x="5240520" y="3115800"/>
            <a:ext cx="15948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6" name="Rectangle 36"/>
          <p:cNvSpPr/>
          <p:nvPr/>
        </p:nvSpPr>
        <p:spPr>
          <a:xfrm>
            <a:off x="5196960" y="3067200"/>
            <a:ext cx="1368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7" name="Rectangle 37"/>
          <p:cNvSpPr/>
          <p:nvPr/>
        </p:nvSpPr>
        <p:spPr>
          <a:xfrm>
            <a:off x="6541920" y="490356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8" name="Rectangle 49"/>
          <p:cNvSpPr/>
          <p:nvPr/>
        </p:nvSpPr>
        <p:spPr>
          <a:xfrm>
            <a:off x="4766400" y="4635720"/>
            <a:ext cx="150696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9" name="Freeform 56"/>
          <p:cNvSpPr/>
          <p:nvPr/>
        </p:nvSpPr>
        <p:spPr>
          <a:xfrm>
            <a:off x="5365440" y="310392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0" name="Line 59"/>
          <p:cNvSpPr/>
          <p:nvPr/>
        </p:nvSpPr>
        <p:spPr>
          <a:xfrm>
            <a:off x="5505480" y="4019400"/>
            <a:ext cx="1068480" cy="1476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240" bIns="-302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1" name="Line 60"/>
          <p:cNvSpPr/>
          <p:nvPr/>
        </p:nvSpPr>
        <p:spPr>
          <a:xfrm>
            <a:off x="6465240" y="4024080"/>
            <a:ext cx="360" cy="14032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2" name="Rectangle 61"/>
          <p:cNvSpPr/>
          <p:nvPr/>
        </p:nvSpPr>
        <p:spPr>
          <a:xfrm>
            <a:off x="5240520" y="391392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3" name="Rectangle 63"/>
          <p:cNvSpPr/>
          <p:nvPr/>
        </p:nvSpPr>
        <p:spPr>
          <a:xfrm>
            <a:off x="5108400" y="3915360"/>
            <a:ext cx="1080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4" name="Rectangle 64"/>
          <p:cNvSpPr/>
          <p:nvPr/>
        </p:nvSpPr>
        <p:spPr>
          <a:xfrm>
            <a:off x="5183640" y="3954600"/>
            <a:ext cx="1458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5" name="Freeform 65"/>
          <p:cNvSpPr/>
          <p:nvPr/>
        </p:nvSpPr>
        <p:spPr>
          <a:xfrm>
            <a:off x="5388480" y="3962520"/>
            <a:ext cx="360" cy="2880"/>
          </a:xfrm>
          <a:custGeom>
            <a:avLst/>
            <a:gdLst>
              <a:gd name="textAreaLeft" fmla="*/ 0 w 360"/>
              <a:gd name="textAreaRight" fmla="*/ 1080 w 360"/>
              <a:gd name="textAreaTop" fmla="*/ 0 h 2880"/>
              <a:gd name="textAreaBottom" fmla="*/ 3600 h 288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6" name="Line 66"/>
          <p:cNvSpPr/>
          <p:nvPr/>
        </p:nvSpPr>
        <p:spPr>
          <a:xfrm flipH="1">
            <a:off x="538848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7" name="Rectangle 67"/>
          <p:cNvSpPr/>
          <p:nvPr/>
        </p:nvSpPr>
        <p:spPr>
          <a:xfrm>
            <a:off x="6487560" y="386928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8" name="Freeform 68"/>
          <p:cNvSpPr/>
          <p:nvPr/>
        </p:nvSpPr>
        <p:spPr>
          <a:xfrm>
            <a:off x="6445080" y="400968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59" name="Freeform 13"/>
          <p:cNvSpPr/>
          <p:nvPr/>
        </p:nvSpPr>
        <p:spPr>
          <a:xfrm>
            <a:off x="5394600" y="4063680"/>
            <a:ext cx="2941560" cy="974160"/>
          </a:xfrm>
          <a:custGeom>
            <a:avLst/>
            <a:gdLst>
              <a:gd name="textAreaLeft" fmla="*/ 0 w 2941560"/>
              <a:gd name="textAreaRight" fmla="*/ 2942280 w 2941560"/>
              <a:gd name="textAreaTop" fmla="*/ 0 h 974160"/>
              <a:gd name="textAreaBottom" fmla="*/ 974880 h 974160"/>
            </a:gdLst>
            <a:ahLst/>
            <a:rect l="textAreaLeft" t="textAreaTop" r="textAreaRight" b="textAreaBottom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0" name="Rectangle 52"/>
          <p:cNvSpPr/>
          <p:nvPr/>
        </p:nvSpPr>
        <p:spPr>
          <a:xfrm>
            <a:off x="7158240" y="44845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1" name="Freeform 53"/>
          <p:cNvSpPr/>
          <p:nvPr/>
        </p:nvSpPr>
        <p:spPr>
          <a:xfrm>
            <a:off x="7211880" y="4665960"/>
            <a:ext cx="46080" cy="46080"/>
          </a:xfrm>
          <a:custGeom>
            <a:avLst/>
            <a:gdLst>
              <a:gd name="textAreaLeft" fmla="*/ 0 w 46080"/>
              <a:gd name="textAreaRight" fmla="*/ 46800 w 46080"/>
              <a:gd name="textAreaTop" fmla="*/ 0 h 46080"/>
              <a:gd name="textAreaBottom" fmla="*/ 46800 h 46080"/>
            </a:gdLst>
            <a:ahLst/>
            <a:rect l="textAreaLeft" t="textAreaTop" r="textAreaRight" b="textAreaBottom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2" name="Rectangle 58"/>
          <p:cNvSpPr/>
          <p:nvPr/>
        </p:nvSpPr>
        <p:spPr>
          <a:xfrm>
            <a:off x="6523200" y="4885200"/>
            <a:ext cx="1476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G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Freeform 69"/>
          <p:cNvSpPr/>
          <p:nvPr/>
        </p:nvSpPr>
        <p:spPr>
          <a:xfrm>
            <a:off x="6440760" y="4847400"/>
            <a:ext cx="48600" cy="46080"/>
          </a:xfrm>
          <a:custGeom>
            <a:avLst/>
            <a:gdLst>
              <a:gd name="textAreaLeft" fmla="*/ 0 w 48600"/>
              <a:gd name="textAreaRight" fmla="*/ 49320 w 48600"/>
              <a:gd name="textAreaTop" fmla="*/ 0 h 46080"/>
              <a:gd name="textAreaBottom" fmla="*/ 46800 h 46080"/>
            </a:gdLst>
            <a:ahLst/>
            <a:rect l="textAreaLeft" t="textAreaTop" r="textAreaRight" b="textAreaBottom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4" name="Freeform 70"/>
          <p:cNvSpPr/>
          <p:nvPr/>
        </p:nvSpPr>
        <p:spPr>
          <a:xfrm>
            <a:off x="5361840" y="3998880"/>
            <a:ext cx="45360" cy="44280"/>
          </a:xfrm>
          <a:custGeom>
            <a:avLst/>
            <a:gdLst>
              <a:gd name="textAreaLeft" fmla="*/ 0 w 45360"/>
              <a:gd name="textAreaRight" fmla="*/ 46080 w 45360"/>
              <a:gd name="textAreaTop" fmla="*/ 0 h 44280"/>
              <a:gd name="textAreaBottom" fmla="*/ 45000 h 4428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5" name="Text Box 73"/>
          <p:cNvSpPr/>
          <p:nvPr/>
        </p:nvSpPr>
        <p:spPr>
          <a:xfrm>
            <a:off x="8015760" y="5333040"/>
            <a:ext cx="4539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6" name="Text Box 74"/>
          <p:cNvSpPr/>
          <p:nvPr/>
        </p:nvSpPr>
        <p:spPr>
          <a:xfrm>
            <a:off x="6586920" y="5330520"/>
            <a:ext cx="6422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7" name="Freeform 55"/>
          <p:cNvSpPr/>
          <p:nvPr/>
        </p:nvSpPr>
        <p:spPr>
          <a:xfrm>
            <a:off x="5360760" y="501408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68" name="Text Box 73"/>
          <p:cNvSpPr/>
          <p:nvPr/>
        </p:nvSpPr>
        <p:spPr>
          <a:xfrm>
            <a:off x="7135560" y="5335560"/>
            <a:ext cx="5472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W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9" name="Text Box 73"/>
          <p:cNvSpPr/>
          <p:nvPr/>
        </p:nvSpPr>
        <p:spPr>
          <a:xfrm>
            <a:off x="6237720" y="5341320"/>
            <a:ext cx="5641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M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0" name="TextBox 10"/>
          <p:cNvSpPr/>
          <p:nvPr/>
        </p:nvSpPr>
        <p:spPr>
          <a:xfrm>
            <a:off x="2262600" y="2881800"/>
            <a:ext cx="189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Angebotspolypol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TextBox 200"/>
          <p:cNvSpPr/>
          <p:nvPr/>
        </p:nvSpPr>
        <p:spPr>
          <a:xfrm>
            <a:off x="6584040" y="2947320"/>
            <a:ext cx="2132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Angebotsmonopol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2" name="TextBox 202"/>
          <p:cNvSpPr/>
          <p:nvPr/>
        </p:nvSpPr>
        <p:spPr>
          <a:xfrm>
            <a:off x="552600" y="1512000"/>
            <a:ext cx="8335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Angebotsmonopol erlaubt dem Anbieter, seine Produzentenrente (grün) zu steigern, auf Kosten von der Konsumentenrente (gelb).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Freeform 9"/>
          <p:cNvSpPr/>
          <p:nvPr/>
        </p:nvSpPr>
        <p:spPr>
          <a:xfrm>
            <a:off x="5388120" y="3146400"/>
            <a:ext cx="1071000" cy="884160"/>
          </a:xfrm>
          <a:custGeom>
            <a:avLst/>
            <a:gdLst>
              <a:gd name="textAreaLeft" fmla="*/ 0 w 1071000"/>
              <a:gd name="textAreaRight" fmla="*/ 1071720 w 1071000"/>
              <a:gd name="textAreaTop" fmla="*/ 0 h 884160"/>
              <a:gd name="textAreaBottom" fmla="*/ 884880 h 884160"/>
            </a:gdLst>
            <a:ahLst/>
            <a:rect l="textAreaLeft" t="textAreaTop" r="textAreaRight" b="textAreaBottom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4" name="Freeform 8"/>
          <p:cNvSpPr/>
          <p:nvPr/>
        </p:nvSpPr>
        <p:spPr>
          <a:xfrm>
            <a:off x="5397120" y="4009680"/>
            <a:ext cx="1131480" cy="1051560"/>
          </a:xfrm>
          <a:custGeom>
            <a:avLst/>
            <a:gdLst>
              <a:gd name="textAreaLeft" fmla="*/ 0 w 1131480"/>
              <a:gd name="textAreaRight" fmla="*/ 1132200 w 1131480"/>
              <a:gd name="textAreaTop" fmla="*/ 0 h 1051560"/>
              <a:gd name="textAreaBottom" fmla="*/ 1052280 h 1051560"/>
            </a:gdLst>
            <a:ahLst/>
            <a:rect l="textAreaLeft" t="textAreaTop" r="textAreaRight" b="textAreaBottom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5" name="Freeform 7"/>
          <p:cNvSpPr/>
          <p:nvPr/>
        </p:nvSpPr>
        <p:spPr>
          <a:xfrm>
            <a:off x="1232280" y="3175920"/>
            <a:ext cx="2281680" cy="1958040"/>
          </a:xfrm>
          <a:custGeom>
            <a:avLst/>
            <a:gdLst>
              <a:gd name="textAreaLeft" fmla="*/ 0 w 2281680"/>
              <a:gd name="textAreaRight" fmla="*/ 2282400 w 2281680"/>
              <a:gd name="textAreaTop" fmla="*/ 0 h 1958040"/>
              <a:gd name="textAreaBottom" fmla="*/ 1958760 h 1958040"/>
            </a:gdLst>
            <a:ahLst/>
            <a:rect l="textAreaLeft" t="textAreaTop" r="textAreaRight" b="textAreaBottom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91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Polypol gegenüber Monopol: </a:t>
            </a:r>
            <a:br>
              <a:rPr sz="2800"/>
            </a:b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lineare 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7" name="Rectangle 40"/>
          <p:cNvSpPr/>
          <p:nvPr/>
        </p:nvSpPr>
        <p:spPr>
          <a:xfrm>
            <a:off x="2063880" y="5880240"/>
            <a:ext cx="6652440" cy="2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8" name="Rectangle 24"/>
          <p:cNvSpPr/>
          <p:nvPr/>
        </p:nvSpPr>
        <p:spPr>
          <a:xfrm>
            <a:off x="6707160" y="4754520"/>
            <a:ext cx="975600" cy="31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79" name="Line 14"/>
          <p:cNvSpPr/>
          <p:nvPr/>
        </p:nvSpPr>
        <p:spPr>
          <a:xfrm>
            <a:off x="119196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0" name="Freeform 15"/>
          <p:cNvSpPr/>
          <p:nvPr/>
        </p:nvSpPr>
        <p:spPr>
          <a:xfrm>
            <a:off x="1189800" y="3120840"/>
            <a:ext cx="1434240" cy="2325600"/>
          </a:xfrm>
          <a:custGeom>
            <a:avLst/>
            <a:gdLst>
              <a:gd name="textAreaLeft" fmla="*/ 0 w 1434240"/>
              <a:gd name="textAreaRight" fmla="*/ 1434960 w 1434240"/>
              <a:gd name="textAreaTop" fmla="*/ 0 h 2325600"/>
              <a:gd name="textAreaBottom" fmla="*/ 2326320 h 232560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1" name="Line 16"/>
          <p:cNvSpPr/>
          <p:nvPr/>
        </p:nvSpPr>
        <p:spPr>
          <a:xfrm>
            <a:off x="122220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2" name="Line 17"/>
          <p:cNvSpPr/>
          <p:nvPr/>
        </p:nvSpPr>
        <p:spPr>
          <a:xfrm flipV="1">
            <a:off x="121032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3" name="Rectangle 19"/>
          <p:cNvSpPr/>
          <p:nvPr/>
        </p:nvSpPr>
        <p:spPr>
          <a:xfrm>
            <a:off x="3672720" y="4971600"/>
            <a:ext cx="8193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4" name="Line 23"/>
          <p:cNvSpPr/>
          <p:nvPr/>
        </p:nvSpPr>
        <p:spPr>
          <a:xfrm flipV="1">
            <a:off x="2262960" y="4873320"/>
            <a:ext cx="144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5" name="Rectangle 26"/>
          <p:cNvSpPr/>
          <p:nvPr/>
        </p:nvSpPr>
        <p:spPr>
          <a:xfrm>
            <a:off x="2338560" y="2926800"/>
            <a:ext cx="5655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6" name="Rectangle 28"/>
          <p:cNvSpPr/>
          <p:nvPr/>
        </p:nvSpPr>
        <p:spPr>
          <a:xfrm>
            <a:off x="3500280" y="4724280"/>
            <a:ext cx="15336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7" name="Rectangle 29"/>
          <p:cNvSpPr/>
          <p:nvPr/>
        </p:nvSpPr>
        <p:spPr>
          <a:xfrm>
            <a:off x="2411280" y="5136480"/>
            <a:ext cx="898200" cy="176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8" name="Rectangle 30"/>
          <p:cNvSpPr/>
          <p:nvPr/>
        </p:nvSpPr>
        <p:spPr>
          <a:xfrm>
            <a:off x="2415960" y="5046840"/>
            <a:ext cx="8593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9" name="Rectangle 32"/>
          <p:cNvSpPr/>
          <p:nvPr/>
        </p:nvSpPr>
        <p:spPr>
          <a:xfrm>
            <a:off x="1062360" y="4710960"/>
            <a:ext cx="15084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0" name="Rectangle 33"/>
          <p:cNvSpPr/>
          <p:nvPr/>
        </p:nvSpPr>
        <p:spPr>
          <a:xfrm>
            <a:off x="1062360" y="4957200"/>
            <a:ext cx="15084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1" name="Rectangle 34"/>
          <p:cNvSpPr/>
          <p:nvPr/>
        </p:nvSpPr>
        <p:spPr>
          <a:xfrm>
            <a:off x="40320" y="4987080"/>
            <a:ext cx="12214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 = E: c = p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2" name="Rectangle 35"/>
          <p:cNvSpPr/>
          <p:nvPr/>
        </p:nvSpPr>
        <p:spPr>
          <a:xfrm>
            <a:off x="1062360" y="3115800"/>
            <a:ext cx="15948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3" name="Rectangle 36"/>
          <p:cNvSpPr/>
          <p:nvPr/>
        </p:nvSpPr>
        <p:spPr>
          <a:xfrm>
            <a:off x="738000" y="2995560"/>
            <a:ext cx="5043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C: 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4" name="Rectangle 37"/>
          <p:cNvSpPr/>
          <p:nvPr/>
        </p:nvSpPr>
        <p:spPr>
          <a:xfrm>
            <a:off x="2363760" y="490356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5" name="Rectangle 49"/>
          <p:cNvSpPr/>
          <p:nvPr/>
        </p:nvSpPr>
        <p:spPr>
          <a:xfrm>
            <a:off x="588240" y="4635720"/>
            <a:ext cx="150696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6" name="Freeform 56"/>
          <p:cNvSpPr/>
          <p:nvPr/>
        </p:nvSpPr>
        <p:spPr>
          <a:xfrm>
            <a:off x="1187280" y="310392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7" name="Rectangle 61"/>
          <p:cNvSpPr/>
          <p:nvPr/>
        </p:nvSpPr>
        <p:spPr>
          <a:xfrm>
            <a:off x="1062360" y="391392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8" name="Rectangle 63"/>
          <p:cNvSpPr/>
          <p:nvPr/>
        </p:nvSpPr>
        <p:spPr>
          <a:xfrm>
            <a:off x="930240" y="3915360"/>
            <a:ext cx="1080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9" name="Freeform 65"/>
          <p:cNvSpPr/>
          <p:nvPr/>
        </p:nvSpPr>
        <p:spPr>
          <a:xfrm>
            <a:off x="1210320" y="3962520"/>
            <a:ext cx="360" cy="2880"/>
          </a:xfrm>
          <a:custGeom>
            <a:avLst/>
            <a:gdLst>
              <a:gd name="textAreaLeft" fmla="*/ 0 w 360"/>
              <a:gd name="textAreaRight" fmla="*/ 1080 w 360"/>
              <a:gd name="textAreaTop" fmla="*/ 0 h 2880"/>
              <a:gd name="textAreaBottom" fmla="*/ 3600 h 288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0" name="Line 66"/>
          <p:cNvSpPr/>
          <p:nvPr/>
        </p:nvSpPr>
        <p:spPr>
          <a:xfrm flipH="1">
            <a:off x="121032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1" name="Freeform 13"/>
          <p:cNvSpPr/>
          <p:nvPr/>
        </p:nvSpPr>
        <p:spPr>
          <a:xfrm>
            <a:off x="1216440" y="5124240"/>
            <a:ext cx="3134160" cy="5400"/>
          </a:xfrm>
          <a:custGeom>
            <a:avLst/>
            <a:gdLst>
              <a:gd name="textAreaLeft" fmla="*/ 0 w 3134160"/>
              <a:gd name="textAreaRight" fmla="*/ 3134880 w 3134160"/>
              <a:gd name="textAreaTop" fmla="*/ 0 h 5400"/>
              <a:gd name="textAreaBottom" fmla="*/ 6120 h 5400"/>
            </a:gdLst>
            <a:ahLst/>
            <a:rect l="textAreaLeft" t="textAreaTop" r="textAreaRight" b="textAreaBottom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2" name="Rectangle 52"/>
          <p:cNvSpPr/>
          <p:nvPr/>
        </p:nvSpPr>
        <p:spPr>
          <a:xfrm>
            <a:off x="3671280" y="4850280"/>
            <a:ext cx="5832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3" name="Text Box 73"/>
          <p:cNvSpPr/>
          <p:nvPr/>
        </p:nvSpPr>
        <p:spPr>
          <a:xfrm>
            <a:off x="3837600" y="5333040"/>
            <a:ext cx="4539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4" name="Text Box 74"/>
          <p:cNvSpPr/>
          <p:nvPr/>
        </p:nvSpPr>
        <p:spPr>
          <a:xfrm>
            <a:off x="2408760" y="5330520"/>
            <a:ext cx="6822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5" name="Freeform 55"/>
          <p:cNvSpPr/>
          <p:nvPr/>
        </p:nvSpPr>
        <p:spPr>
          <a:xfrm>
            <a:off x="1182240" y="508356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6" name="Text Box 73"/>
          <p:cNvSpPr/>
          <p:nvPr/>
        </p:nvSpPr>
        <p:spPr>
          <a:xfrm>
            <a:off x="2991240" y="5771160"/>
            <a:ext cx="1359360" cy="565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7" name="Line 60"/>
          <p:cNvSpPr/>
          <p:nvPr/>
        </p:nvSpPr>
        <p:spPr>
          <a:xfrm>
            <a:off x="3624840" y="5118840"/>
            <a:ext cx="360" cy="29124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8" name="Line 14"/>
          <p:cNvSpPr/>
          <p:nvPr/>
        </p:nvSpPr>
        <p:spPr>
          <a:xfrm>
            <a:off x="5370120" y="3112200"/>
            <a:ext cx="2689200" cy="2271600"/>
          </a:xfrm>
          <a:prstGeom prst="line">
            <a:avLst/>
          </a:prstGeom>
          <a:ln w="3810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09" name="Freeform 15"/>
          <p:cNvSpPr/>
          <p:nvPr/>
        </p:nvSpPr>
        <p:spPr>
          <a:xfrm>
            <a:off x="5367960" y="3120840"/>
            <a:ext cx="1434240" cy="2325600"/>
          </a:xfrm>
          <a:custGeom>
            <a:avLst/>
            <a:gdLst>
              <a:gd name="textAreaLeft" fmla="*/ 0 w 1434240"/>
              <a:gd name="textAreaRight" fmla="*/ 1434960 w 1434240"/>
              <a:gd name="textAreaTop" fmla="*/ 0 h 2325600"/>
              <a:gd name="textAreaBottom" fmla="*/ 2326320 h 2325600"/>
            </a:gdLst>
            <a:ahLst/>
            <a:rect l="textAreaLeft" t="textAreaTop" r="textAreaRight" b="textAreaBottom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0" name="Line 16"/>
          <p:cNvSpPr/>
          <p:nvPr/>
        </p:nvSpPr>
        <p:spPr>
          <a:xfrm>
            <a:off x="5400360" y="5403240"/>
            <a:ext cx="30481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1" name="Line 17"/>
          <p:cNvSpPr/>
          <p:nvPr/>
        </p:nvSpPr>
        <p:spPr>
          <a:xfrm flipV="1">
            <a:off x="5388480" y="2881440"/>
            <a:ext cx="7200" cy="253512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2" name="Rectangle 19"/>
          <p:cNvSpPr/>
          <p:nvPr/>
        </p:nvSpPr>
        <p:spPr>
          <a:xfrm>
            <a:off x="7850880" y="4971600"/>
            <a:ext cx="81936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3" name="Line 23"/>
          <p:cNvSpPr/>
          <p:nvPr/>
        </p:nvSpPr>
        <p:spPr>
          <a:xfrm flipV="1">
            <a:off x="6441120" y="4873320"/>
            <a:ext cx="1080" cy="1440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600" bIns="-306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4" name="Rectangle 28"/>
          <p:cNvSpPr/>
          <p:nvPr/>
        </p:nvSpPr>
        <p:spPr>
          <a:xfrm>
            <a:off x="7678440" y="4724280"/>
            <a:ext cx="15336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5" name="Rectangle 29"/>
          <p:cNvSpPr/>
          <p:nvPr/>
        </p:nvSpPr>
        <p:spPr>
          <a:xfrm>
            <a:off x="6589440" y="5136480"/>
            <a:ext cx="898200" cy="176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6" name="Rectangle 30"/>
          <p:cNvSpPr/>
          <p:nvPr/>
        </p:nvSpPr>
        <p:spPr>
          <a:xfrm>
            <a:off x="6594120" y="5046840"/>
            <a:ext cx="8593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7" name="Rectangle 32"/>
          <p:cNvSpPr/>
          <p:nvPr/>
        </p:nvSpPr>
        <p:spPr>
          <a:xfrm>
            <a:off x="5240520" y="4710960"/>
            <a:ext cx="15084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8" name="Rectangle 33"/>
          <p:cNvSpPr/>
          <p:nvPr/>
        </p:nvSpPr>
        <p:spPr>
          <a:xfrm>
            <a:off x="5240520" y="4957200"/>
            <a:ext cx="150840" cy="1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19" name="Rectangle 34"/>
          <p:cNvSpPr/>
          <p:nvPr/>
        </p:nvSpPr>
        <p:spPr>
          <a:xfrm>
            <a:off x="4974120" y="4907160"/>
            <a:ext cx="7966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600" spc="-1" strike="noStrike">
                <a:solidFill>
                  <a:srgbClr val="000000"/>
                </a:solidFill>
                <a:latin typeface="Arial"/>
              </a:rPr>
              <a:t>F: c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0" name="Rectangle 35"/>
          <p:cNvSpPr/>
          <p:nvPr/>
        </p:nvSpPr>
        <p:spPr>
          <a:xfrm>
            <a:off x="5240520" y="3115800"/>
            <a:ext cx="15948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1" name="Rectangle 36"/>
          <p:cNvSpPr/>
          <p:nvPr/>
        </p:nvSpPr>
        <p:spPr>
          <a:xfrm>
            <a:off x="4844880" y="3028320"/>
            <a:ext cx="46080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C = 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2" name="Rectangle 37"/>
          <p:cNvSpPr/>
          <p:nvPr/>
        </p:nvSpPr>
        <p:spPr>
          <a:xfrm>
            <a:off x="6541920" y="490356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3" name="Rectangle 49"/>
          <p:cNvSpPr/>
          <p:nvPr/>
        </p:nvSpPr>
        <p:spPr>
          <a:xfrm>
            <a:off x="4766400" y="4635720"/>
            <a:ext cx="150696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4" name="Freeform 56"/>
          <p:cNvSpPr/>
          <p:nvPr/>
        </p:nvSpPr>
        <p:spPr>
          <a:xfrm>
            <a:off x="5365440" y="310392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5" name="Line 59"/>
          <p:cNvSpPr/>
          <p:nvPr/>
        </p:nvSpPr>
        <p:spPr>
          <a:xfrm>
            <a:off x="5505480" y="4019400"/>
            <a:ext cx="1068480" cy="1476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240" bIns="-302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6" name="Line 60"/>
          <p:cNvSpPr/>
          <p:nvPr/>
        </p:nvSpPr>
        <p:spPr>
          <a:xfrm>
            <a:off x="6514920" y="4043520"/>
            <a:ext cx="360" cy="1403280"/>
          </a:xfrm>
          <a:prstGeom prst="line">
            <a:avLst/>
          </a:prstGeom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7" name="Rectangle 61"/>
          <p:cNvSpPr/>
          <p:nvPr/>
        </p:nvSpPr>
        <p:spPr>
          <a:xfrm>
            <a:off x="5240520" y="3913920"/>
            <a:ext cx="169200" cy="2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8" name="Rectangle 63"/>
          <p:cNvSpPr/>
          <p:nvPr/>
        </p:nvSpPr>
        <p:spPr>
          <a:xfrm>
            <a:off x="5108400" y="3915360"/>
            <a:ext cx="1080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29" name="Rectangle 64"/>
          <p:cNvSpPr/>
          <p:nvPr/>
        </p:nvSpPr>
        <p:spPr>
          <a:xfrm>
            <a:off x="4242600" y="3913920"/>
            <a:ext cx="1069200" cy="3394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0" name="Freeform 65"/>
          <p:cNvSpPr/>
          <p:nvPr/>
        </p:nvSpPr>
        <p:spPr>
          <a:xfrm>
            <a:off x="5388480" y="3962520"/>
            <a:ext cx="360" cy="2880"/>
          </a:xfrm>
          <a:custGeom>
            <a:avLst/>
            <a:gdLst>
              <a:gd name="textAreaLeft" fmla="*/ 0 w 360"/>
              <a:gd name="textAreaRight" fmla="*/ 1080 w 360"/>
              <a:gd name="textAreaTop" fmla="*/ 0 h 2880"/>
              <a:gd name="textAreaBottom" fmla="*/ 3600 h 2880"/>
            </a:gdLst>
            <a:ahLst/>
            <a:rect l="textAreaLeft" t="textAreaTop" r="textAreaRight" b="textAreaBottom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400" bIns="-414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1" name="Line 66"/>
          <p:cNvSpPr/>
          <p:nvPr/>
        </p:nvSpPr>
        <p:spPr>
          <a:xfrm flipH="1">
            <a:off x="5388480" y="3963600"/>
            <a:ext cx="11880" cy="2520"/>
          </a:xfrm>
          <a:prstGeom prst="line">
            <a:avLst/>
          </a:prstGeom>
          <a:ln w="4763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2" name="Rectangle 67"/>
          <p:cNvSpPr/>
          <p:nvPr/>
        </p:nvSpPr>
        <p:spPr>
          <a:xfrm>
            <a:off x="6556680" y="38419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B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3" name="Freeform 68"/>
          <p:cNvSpPr/>
          <p:nvPr/>
        </p:nvSpPr>
        <p:spPr>
          <a:xfrm>
            <a:off x="6483240" y="4048560"/>
            <a:ext cx="46080" cy="60840"/>
          </a:xfrm>
          <a:custGeom>
            <a:avLst/>
            <a:gdLst>
              <a:gd name="textAreaLeft" fmla="*/ 0 w 46080"/>
              <a:gd name="textAreaRight" fmla="*/ 46800 w 46080"/>
              <a:gd name="textAreaTop" fmla="*/ 0 h 60840"/>
              <a:gd name="textAreaBottom" fmla="*/ 61560 h 6084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4" name="Rectangle 52"/>
          <p:cNvSpPr/>
          <p:nvPr/>
        </p:nvSpPr>
        <p:spPr>
          <a:xfrm>
            <a:off x="7158240" y="4484520"/>
            <a:ext cx="1260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A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5" name="Freeform 53"/>
          <p:cNvSpPr/>
          <p:nvPr/>
        </p:nvSpPr>
        <p:spPr>
          <a:xfrm>
            <a:off x="7211880" y="4665960"/>
            <a:ext cx="46080" cy="46080"/>
          </a:xfrm>
          <a:custGeom>
            <a:avLst/>
            <a:gdLst>
              <a:gd name="textAreaLeft" fmla="*/ 0 w 46080"/>
              <a:gd name="textAreaRight" fmla="*/ 46800 w 46080"/>
              <a:gd name="textAreaTop" fmla="*/ 0 h 46080"/>
              <a:gd name="textAreaBottom" fmla="*/ 46800 h 46080"/>
            </a:gdLst>
            <a:ahLst/>
            <a:rect l="textAreaLeft" t="textAreaTop" r="textAreaRight" b="textAreaBottom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6" name="Rectangle 58"/>
          <p:cNvSpPr/>
          <p:nvPr/>
        </p:nvSpPr>
        <p:spPr>
          <a:xfrm>
            <a:off x="6700680" y="5045400"/>
            <a:ext cx="14760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500" spc="-1" strike="noStrike">
                <a:solidFill>
                  <a:srgbClr val="000000"/>
                </a:solidFill>
                <a:latin typeface="Arial"/>
              </a:rPr>
              <a:t>G</a:t>
            </a:r>
            <a:endParaRPr b="0" lang="en-GB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7" name="Freeform 69"/>
          <p:cNvSpPr/>
          <p:nvPr/>
        </p:nvSpPr>
        <p:spPr>
          <a:xfrm>
            <a:off x="6510240" y="5007600"/>
            <a:ext cx="48600" cy="46080"/>
          </a:xfrm>
          <a:custGeom>
            <a:avLst/>
            <a:gdLst>
              <a:gd name="textAreaLeft" fmla="*/ 0 w 48600"/>
              <a:gd name="textAreaRight" fmla="*/ 49320 w 48600"/>
              <a:gd name="textAreaTop" fmla="*/ 0 h 46080"/>
              <a:gd name="textAreaBottom" fmla="*/ 46800 h 46080"/>
            </a:gdLst>
            <a:ahLst/>
            <a:rect l="textAreaLeft" t="textAreaTop" r="textAreaRight" b="textAreaBottom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8" name="Freeform 70"/>
          <p:cNvSpPr/>
          <p:nvPr/>
        </p:nvSpPr>
        <p:spPr>
          <a:xfrm>
            <a:off x="5361840" y="3998880"/>
            <a:ext cx="45360" cy="44280"/>
          </a:xfrm>
          <a:custGeom>
            <a:avLst/>
            <a:gdLst>
              <a:gd name="textAreaLeft" fmla="*/ 0 w 45360"/>
              <a:gd name="textAreaRight" fmla="*/ 46080 w 45360"/>
              <a:gd name="textAreaTop" fmla="*/ 0 h 44280"/>
              <a:gd name="textAreaBottom" fmla="*/ 45000 h 44280"/>
            </a:gdLst>
            <a:ahLst/>
            <a:rect l="textAreaLeft" t="textAreaTop" r="textAreaRight" b="textAreaBottom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39" name="Text Box 73"/>
          <p:cNvSpPr/>
          <p:nvPr/>
        </p:nvSpPr>
        <p:spPr>
          <a:xfrm>
            <a:off x="8015760" y="5333040"/>
            <a:ext cx="45396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0" name="Text Box 74"/>
          <p:cNvSpPr/>
          <p:nvPr/>
        </p:nvSpPr>
        <p:spPr>
          <a:xfrm>
            <a:off x="6586920" y="5330520"/>
            <a:ext cx="6422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40000"/>
              </a:lnSpc>
              <a:spcBef>
                <a:spcPts val="9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</a:rPr>
              <a:t>s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/2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" name="Freeform 55"/>
          <p:cNvSpPr/>
          <p:nvPr/>
        </p:nvSpPr>
        <p:spPr>
          <a:xfrm>
            <a:off x="5360760" y="5014080"/>
            <a:ext cx="45360" cy="45360"/>
          </a:xfrm>
          <a:custGeom>
            <a:avLst/>
            <a:gdLst>
              <a:gd name="textAreaLeft" fmla="*/ 0 w 45360"/>
              <a:gd name="textAreaRight" fmla="*/ 46080 w 45360"/>
              <a:gd name="textAreaTop" fmla="*/ 0 h 45360"/>
              <a:gd name="textAreaBottom" fmla="*/ 46080 h 45360"/>
            </a:gdLst>
            <a:ahLst/>
            <a:rect l="textAreaLeft" t="textAreaTop" r="textAreaRight" b="textAreaBottom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2" name="TextBox 10"/>
          <p:cNvSpPr/>
          <p:nvPr/>
        </p:nvSpPr>
        <p:spPr>
          <a:xfrm>
            <a:off x="2262600" y="2881800"/>
            <a:ext cx="189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Angebotspolypol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3" name="TextBox 200"/>
          <p:cNvSpPr/>
          <p:nvPr/>
        </p:nvSpPr>
        <p:spPr>
          <a:xfrm>
            <a:off x="6584040" y="2947320"/>
            <a:ext cx="2132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Angebotsmonopol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4" name="TextBox 202"/>
          <p:cNvSpPr/>
          <p:nvPr/>
        </p:nvSpPr>
        <p:spPr>
          <a:xfrm>
            <a:off x="552600" y="1512000"/>
            <a:ext cx="8335080" cy="64548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5" name="Freeform 13"/>
          <p:cNvSpPr/>
          <p:nvPr/>
        </p:nvSpPr>
        <p:spPr>
          <a:xfrm>
            <a:off x="5414040" y="5038200"/>
            <a:ext cx="3134160" cy="5400"/>
          </a:xfrm>
          <a:custGeom>
            <a:avLst/>
            <a:gdLst>
              <a:gd name="textAreaLeft" fmla="*/ 0 w 3134160"/>
              <a:gd name="textAreaRight" fmla="*/ 3134880 w 3134160"/>
              <a:gd name="textAreaTop" fmla="*/ 0 h 5400"/>
              <a:gd name="textAreaBottom" fmla="*/ 6120 h 5400"/>
            </a:gdLst>
            <a:ahLst/>
            <a:rect l="textAreaLeft" t="textAreaTop" r="textAreaRight" b="textAreaBottom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6" name="Text Box 73"/>
          <p:cNvSpPr/>
          <p:nvPr/>
        </p:nvSpPr>
        <p:spPr>
          <a:xfrm>
            <a:off x="5856840" y="5785200"/>
            <a:ext cx="1359360" cy="5659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Cournot-Oligopol / Cournot-Duopol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8" name="PlaceHolder 2"/>
          <p:cNvSpPr>
            <a:spLocks noGrp="1"/>
          </p:cNvSpPr>
          <p:nvPr>
            <p:ph/>
          </p:nvPr>
        </p:nvSpPr>
        <p:spPr>
          <a:xfrm>
            <a:off x="2170080" y="1603440"/>
            <a:ext cx="6635160" cy="4760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Verhalten zweier oder mehrerer Konkurrenten auf einem unvollkommenen Markt, auf dem die Angebotsmenge die „strategische Variable“ ist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Cournotsches Oligopolmodell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einfaches und grundlegendes Modell in der Markt- und Preistheorie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Marktsituationen des Monopols und des Polypols als Grenzfälle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Annahmen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Duopol: Nur 2 Anbieter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Homogene Güter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Vollkommene Information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Zeitgleiche schnelle Reaktionszeit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Gewinnmaximierung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Herleitung: Duopol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0" name="Rectangle 3"/>
          <p:cNvSpPr/>
          <p:nvPr/>
        </p:nvSpPr>
        <p:spPr>
          <a:xfrm>
            <a:off x="1150200" y="1603440"/>
            <a:ext cx="7654680" cy="4760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Herleitung: Duopol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2" name="Rectangle 3"/>
          <p:cNvSpPr/>
          <p:nvPr/>
        </p:nvSpPr>
        <p:spPr>
          <a:xfrm>
            <a:off x="796320" y="1603440"/>
            <a:ext cx="8008560" cy="4760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Vergleich: Monopol, Duopol, Oligopol, Polypol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4" name="Rectangle 3"/>
          <p:cNvSpPr/>
          <p:nvPr/>
        </p:nvSpPr>
        <p:spPr>
          <a:xfrm>
            <a:off x="177120" y="1603440"/>
            <a:ext cx="9212040" cy="4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2160" rIns="92160" tIns="46080" bIns="46080" anchor="t">
            <a:noAutofit/>
          </a:bodyPr>
          <a:p>
            <a:pPr>
              <a:lnSpc>
                <a:spcPct val="9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Mit dem Cournotischen Ansatz kann man zwischen Monopol und Polypol interpolieren: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5" name="" descr=""/>
          <p:cNvPicPr/>
          <p:nvPr/>
        </p:nvPicPr>
        <p:blipFill>
          <a:blip r:embed="rId1"/>
          <a:stretch/>
        </p:blipFill>
        <p:spPr>
          <a:xfrm>
            <a:off x="1260000" y="2388240"/>
            <a:ext cx="6934320" cy="319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Eine Gesellschaft ohne variable Kosten?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5526720" y="1494360"/>
            <a:ext cx="3083400" cy="4900320"/>
          </a:xfrm>
          <a:prstGeom prst="rect">
            <a:avLst/>
          </a:prstGeom>
          <a:ln w="0">
            <a:noFill/>
          </a:ln>
        </p:spPr>
      </p:pic>
      <p:sp>
        <p:nvSpPr>
          <p:cNvPr id="66" name="TextBox 5"/>
          <p:cNvSpPr/>
          <p:nvPr/>
        </p:nvSpPr>
        <p:spPr>
          <a:xfrm>
            <a:off x="716400" y="1833120"/>
            <a:ext cx="4140000" cy="42465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1760" cy="88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Kurz- und langfristige Entscheidungen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22"/>
          <p:cNvSpPr/>
          <p:nvPr/>
        </p:nvSpPr>
        <p:spPr>
          <a:xfrm>
            <a:off x="7170480" y="7569360"/>
            <a:ext cx="13572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10"/>
          <p:cNvSpPr/>
          <p:nvPr/>
        </p:nvSpPr>
        <p:spPr>
          <a:xfrm>
            <a:off x="1070280" y="1764360"/>
            <a:ext cx="779544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kurzen Frist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Entscheidungen über Investitionen in Gebäuden und Maschinen, angestellte Mitarbeiter:innen, usw., wurden schon getätigt und können nicht geändert werden. Alle Produktionskapazitäten stehen fest. Nur die produzierte Menge kann angepasst werden.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langen Frist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neue Investitionen dürfen getätigt werden, Maschinen dürfen erneuert / ausgebaut werden. Sowohl Produktionskapazitäten als auch produzierte Mengen dürfen angepasst werden.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Heute beschäftigen wir uns mit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kurzfristigen Entscheidungen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über Produktion.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Vorlesung „Investitionen“ beschäftigen wir uns mit langfristigen Entscheidungen.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Wichtiger Unterschied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In der kurzen Frist hat man keinen Einfluss auf Fixkosten, die nicht von der produzierten Menge abhängen.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Vollkostenrechnung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Picture 1" descr=""/>
          <p:cNvPicPr/>
          <p:nvPr/>
        </p:nvPicPr>
        <p:blipFill>
          <a:blip r:embed="rId1"/>
          <a:stretch/>
        </p:blipFill>
        <p:spPr>
          <a:xfrm>
            <a:off x="808200" y="1609560"/>
            <a:ext cx="7784280" cy="460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Vollkostenrechnung ohne Produkt C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744480" y="1557360"/>
            <a:ext cx="7776360" cy="458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6920" cy="95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Teilkosten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3" descr=""/>
          <p:cNvPicPr/>
          <p:nvPr/>
        </p:nvPicPr>
        <p:blipFill>
          <a:blip r:embed="rId1"/>
          <a:stretch/>
        </p:blipFill>
        <p:spPr>
          <a:xfrm>
            <a:off x="770040" y="1528920"/>
            <a:ext cx="7904880" cy="463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12</TotalTime>
  <Application>LibreOffice/24.2.7.2$Linux_X86_64 LibreOffice_project/420$Build-2</Application>
  <AppVersion>15.0000</AppVersion>
  <Words>4202</Words>
  <Paragraphs>643</Paragraphs>
  <Company>TU-Berlin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2001-05-16T07:45:55Z</dcterms:created>
  <dc:creator>Erdmann</dc:creator>
  <dc:description/>
  <dc:language>en-GB</dc:language>
  <cp:lastModifiedBy/>
  <cp:lastPrinted>2019-11-06T09:02:04Z</cp:lastPrinted>
  <dcterms:modified xsi:type="dcterms:W3CDTF">2026-04-13T16:12:37Z</dcterms:modified>
  <cp:revision>204</cp:revision>
  <dc:subject/>
  <dc:title>Gesetz von Angebot und Nachfrage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On-screen Show (4:3)</vt:lpwstr>
  </property>
  <property fmtid="{D5CDD505-2E9C-101B-9397-08002B2CF9AE}" pid="4" name="Slides">
    <vt:i4>48</vt:i4>
  </property>
</Properties>
</file>