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24"/>
  </p:notesMasterIdLst>
  <p:handoutMasterIdLst>
    <p:handoutMasterId r:id="rId25"/>
  </p:handoutMasterIdLst>
  <p:sldIdLst>
    <p:sldId id="316" r:id="rId2"/>
    <p:sldId id="336" r:id="rId3"/>
    <p:sldId id="274" r:id="rId4"/>
    <p:sldId id="317" r:id="rId5"/>
    <p:sldId id="318" r:id="rId6"/>
    <p:sldId id="319" r:id="rId7"/>
    <p:sldId id="321" r:id="rId8"/>
    <p:sldId id="322" r:id="rId9"/>
    <p:sldId id="326" r:id="rId10"/>
    <p:sldId id="334" r:id="rId11"/>
    <p:sldId id="327" r:id="rId12"/>
    <p:sldId id="328" r:id="rId13"/>
    <p:sldId id="329" r:id="rId14"/>
    <p:sldId id="330" r:id="rId15"/>
    <p:sldId id="331" r:id="rId16"/>
    <p:sldId id="325" r:id="rId17"/>
    <p:sldId id="332" r:id="rId18"/>
    <p:sldId id="323" r:id="rId19"/>
    <p:sldId id="333" r:id="rId20"/>
    <p:sldId id="324" r:id="rId21"/>
    <p:sldId id="337" r:id="rId22"/>
    <p:sldId id="335" r:id="rId23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>
          <p15:clr>
            <a:srgbClr val="A4A3A4"/>
          </p15:clr>
        </p15:guide>
        <p15:guide id="2" pos="12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948" autoAdjust="0"/>
    <p:restoredTop sz="86383" autoAdjust="0"/>
  </p:normalViewPr>
  <p:slideViewPr>
    <p:cSldViewPr>
      <p:cViewPr varScale="1">
        <p:scale>
          <a:sx n="99" d="100"/>
          <a:sy n="99" d="100"/>
        </p:scale>
        <p:origin x="1464" y="90"/>
      </p:cViewPr>
      <p:guideLst>
        <p:guide orient="horz" pos="845"/>
        <p:guide pos="12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416" y="-78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46D07E3D-D650-F54B-B7D9-B9E87DE316B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8C405694-4FE3-B446-9B46-423671FABF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60825" y="0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A3EEA772-1A80-6740-8A17-B771EC80A75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55188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A5145330-61B7-104E-9AE3-5915003F2B4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60825" y="9755188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785261E-FAAA-414E-B849-A8DF92D2FC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690B5DB-F7B2-4449-BC52-6D51458A90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4FE515D-7A2C-EB43-8917-1B21202AAEE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2250" y="315913"/>
            <a:ext cx="6575425" cy="4930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5AE2DB5B-776F-234C-A199-C0FC774F0D6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07988" y="5565775"/>
            <a:ext cx="5962650" cy="39020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F46B13A0-8800-F842-BD8E-E103F75E5C0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BB3322BF-5FE4-ED4C-93E4-84CA47C41B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C40726E-5D8C-443C-A651-ABAAC79098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fld id="{BCE26FFE-E9CD-46EC-BF56-92F90A00BA33}" type="slidenum">
              <a:rPr lang="de-DE" altLang="en-US" sz="1300" smtClean="0">
                <a:latin typeface="Times New Roman" panose="02020603050405020304" pitchFamily="18" charset="0"/>
              </a:rPr>
              <a:pPr/>
              <a:t>1</a:t>
            </a:fld>
            <a:endParaRPr lang="de-DE" altLang="en-US" sz="1300" smtClean="0">
              <a:latin typeface="Times New Roman" panose="02020603050405020304" pitchFamily="18" charset="0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7013" y="317500"/>
            <a:ext cx="6573837" cy="4930775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de-DE" altLang="en-US" noProof="1" smtClean="0"/>
          </a:p>
        </p:txBody>
      </p:sp>
    </p:spTree>
    <p:extLst>
      <p:ext uri="{BB962C8B-B14F-4D97-AF65-F5344CB8AC3E}">
        <p14:creationId xmlns:p14="http://schemas.microsoft.com/office/powerpoint/2010/main" val="361957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05174955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0061193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92950" y="381000"/>
            <a:ext cx="1727200" cy="57150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908175" y="381000"/>
            <a:ext cx="5032375" cy="57150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4318781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908175" y="1981200"/>
            <a:ext cx="6911975" cy="4114800"/>
          </a:xfrm>
        </p:spPr>
        <p:txBody>
          <a:bodyPr/>
          <a:lstStyle/>
          <a:p>
            <a:pPr lvl="0"/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12101715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2866443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4249238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74013976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4816475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2660472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20139370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393707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0998644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2662942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381000"/>
            <a:ext cx="6767513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Master-Titelformat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981200"/>
            <a:ext cx="69119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Master-Textformat zu bearbeiten.</a:t>
            </a:r>
          </a:p>
          <a:p>
            <a:pPr lvl="1"/>
            <a:r>
              <a:rPr lang="en-US" altLang="en-US" smtClean="0"/>
              <a:t>Zweite Ebene</a:t>
            </a:r>
          </a:p>
          <a:p>
            <a:pPr lvl="2"/>
            <a:r>
              <a:rPr lang="en-US" altLang="en-US" smtClean="0"/>
              <a:t>Dritte Ebene</a:t>
            </a:r>
          </a:p>
          <a:p>
            <a:pPr lvl="3"/>
            <a:r>
              <a:rPr lang="en-US" altLang="en-US" smtClean="0"/>
              <a:t>Vierte Ebene</a:t>
            </a:r>
          </a:p>
          <a:p>
            <a:pPr lvl="4"/>
            <a:r>
              <a:rPr lang="en-US" altLang="en-US" smtClean="0"/>
              <a:t>Fünfte Ebene Prof. Dr. Georg Erdmann</a:t>
            </a:r>
          </a:p>
        </p:txBody>
      </p:sp>
      <p:sp>
        <p:nvSpPr>
          <p:cNvPr id="6158" name="Text Box 14">
            <a:extLst>
              <a:ext uri="{FF2B5EF4-FFF2-40B4-BE49-F238E27FC236}">
                <a16:creationId xmlns:a16="http://schemas.microsoft.com/office/drawing/2014/main" id="{A45565F5-BA1D-0E4C-B9BE-A6A9144D8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248400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fld id="{6998AEA4-49D9-480F-B6FD-A750EE95CA27}" type="slidenum">
              <a:rPr lang="de-DE" altLang="en-US" sz="1000" smtClean="0"/>
              <a:pPr>
                <a:spcBef>
                  <a:spcPct val="50000"/>
                </a:spcBef>
                <a:defRPr/>
              </a:pPr>
              <a:t>‹#›</a:t>
            </a:fld>
            <a:endParaRPr lang="de-DE" altLang="en-US"/>
          </a:p>
        </p:txBody>
      </p:sp>
      <p:pic>
        <p:nvPicPr>
          <p:cNvPr id="1029" name="Picture 15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06425"/>
            <a:ext cx="936625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ransition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ub-ensys.github.io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920875" y="1262063"/>
            <a:ext cx="6800850" cy="2493962"/>
          </a:xfrm>
        </p:spPr>
        <p:txBody>
          <a:bodyPr/>
          <a:lstStyle/>
          <a:p>
            <a:r>
              <a:rPr lang="de-DE" altLang="en-US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Wirtschaftliche Grundlagen </a:t>
            </a:r>
            <a: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i="0" smtClean="0">
                <a:latin typeface="Arial" panose="020B0604020202020204" pitchFamily="34" charset="0"/>
                <a:cs typeface="Arial" panose="020B0604020202020204" pitchFamily="34" charset="0"/>
              </a:rPr>
              <a:t>im </a:t>
            </a:r>
            <a:r>
              <a:rPr lang="de-DE" altLang="en-US" sz="2400" smtClean="0"/>
              <a:t>Sommer</a:t>
            </a:r>
            <a:r>
              <a:rPr lang="de-DE" altLang="en-US" sz="2400" i="0" smtClean="0">
                <a:latin typeface="Arial" panose="020B0604020202020204" pitchFamily="34" charset="0"/>
                <a:cs typeface="Arial" panose="020B0604020202020204" pitchFamily="34" charset="0"/>
              </a:rPr>
              <a:t>semester 2025</a:t>
            </a:r>
            <a: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dirty="0" smtClean="0"/>
              <a:t/>
            </a:r>
            <a:br>
              <a:rPr lang="de-DE" altLang="en-US" sz="2400" dirty="0" smtClean="0"/>
            </a:br>
            <a:r>
              <a:rPr lang="de-DE" altLang="en-US" sz="2400" b="1" dirty="0" smtClean="0"/>
              <a:t>Unternehmensformen</a:t>
            </a:r>
            <a:endParaRPr lang="en-GB" altLang="en-US" i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Rectangle 7">
            <a:extLst>
              <a:ext uri="{FF2B5EF4-FFF2-40B4-BE49-F238E27FC236}">
                <a16:creationId xmlns:a16="http://schemas.microsoft.com/office/drawing/2014/main" id="{E560D621-3922-3F44-BBCE-5928D5D33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00" y="5060950"/>
            <a:ext cx="586864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047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04775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Prof. Tom Brown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Fachgebiet </a:t>
            </a: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hlinkClick r:id="rId3"/>
              </a:rPr>
              <a:t>Digitaler Wandel in Energiesystemen</a:t>
            </a: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 / TU Berlin</a:t>
            </a:r>
          </a:p>
        </p:txBody>
      </p:sp>
    </p:spTree>
    <p:extLst>
      <p:ext uri="{BB962C8B-B14F-4D97-AF65-F5344CB8AC3E}">
        <p14:creationId xmlns:p14="http://schemas.microsoft.com/office/powerpoint/2010/main" val="23242115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Personen- und Kapitalgesellschaften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1016273" y="1908075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 smtClean="0">
                <a:latin typeface="Arial" panose="020B0604020202020204" pitchFamily="34" charset="0"/>
              </a:rPr>
              <a:t>Personengesellschaft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5588422" y="1901169"/>
            <a:ext cx="2286000" cy="3762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Kapitalgesellschaft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683568" y="2541290"/>
            <a:ext cx="3979614" cy="302433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Zusammenschluss aus mindestens zwei Rechtsträgern, die einen gemeinsamen Zweck verfolgen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Haftung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mindestens eine Person haftet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unbeschränkt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mit Privatvermögen</a:t>
            </a:r>
          </a:p>
          <a:p>
            <a:pPr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Kein Mindestkapital nötig</a:t>
            </a:r>
          </a:p>
          <a:p>
            <a:pPr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keine juristische Person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einfache Gründung</a:t>
            </a: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5028479" y="2537470"/>
            <a:ext cx="3453534" cy="269334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Haftung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beschränkt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auf gezeichnetes Kapital (Stammkapital für GmbH, Grundkapital für AG)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Vorschrift Mindestkapital (€25.000 für GmbH, €1 für UG, €50.000 für AG)</a:t>
            </a:r>
          </a:p>
          <a:p>
            <a:pPr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juristische Person (eigene Rechte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Pflichten, kann klagen und verklagt werden)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aufwendige Gründung</a:t>
            </a:r>
          </a:p>
        </p:txBody>
      </p:sp>
    </p:spTree>
    <p:extLst>
      <p:ext uri="{BB962C8B-B14F-4D97-AF65-F5344CB8AC3E}">
        <p14:creationId xmlns:p14="http://schemas.microsoft.com/office/powerpoint/2010/main" val="37440929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Gesellschaft bürgerlichen Rechts (§ 705 BGB)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„mehrere Personen verpflichten sich gegenseitig die Erreichung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eines gemeinsamen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Zweckes in einer bestimmten Weise zu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fördern“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konkludentes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Handeln / Gesellschaftsvertrag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einfache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Gründung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Anteile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am Gewinn / Verlust und an der Liquidation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jeder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Gesellschafter haftet mit seinem Privatvermögen für alle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kein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Eintrag ins Handelsregister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Grundform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der Kooperation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Wohngemeinschaft, Lottogemeinschaft, Anwaltssozietät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3667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Offene Handelsgesellschaft (§ 105 HGB)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„eine Gesellschaft, deren Zweck auf den Betrieb eines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Handelsgewerbes unter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gemeinschaftlicher Firma gerichtet ist, wenn bei keinem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der Gesellschafter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die Haftung gegenüber den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Gesellschaftsgläubigern beschränkt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ist.“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rechtlich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selbständige Gesellschaft, Kaufmann im Sinne des HGB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kann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Rechte erwerben und Verbindlichkeiten eingehen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Handelsregistereintrag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Führt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Firma, darf Prokura erteilen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Buchführungspflicht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Haftung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wie bei der GbR mit Privatvermögen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spezielle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Gewinnverteilung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: Restaurants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5498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Kommanditgesellschaft (§ 161 HGB)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Unterscheidet sich von OHG nur dadurch, dass sie zwei Gruppen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von Gesellschaftern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umfasst: </a:t>
            </a:r>
            <a:r>
              <a:rPr lang="de-DE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Komplementär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de-DE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Kommanditist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oder mehrere persönlich haftende </a:t>
            </a:r>
            <a:r>
              <a:rPr lang="de-DE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Komplementäre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die das Geschäft führen</a:t>
            </a:r>
            <a:endParaRPr lang="de-DE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de-DE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Kommanditisten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haften nur mit ihrer Einlage, sind dafür von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der Geschäftsführung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ausgeschlossen, haben nur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Kontrollrechte sowie Gewinnanspruch</a:t>
            </a:r>
          </a:p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für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Unternehmende,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die zusätzliches Startkapital suchen, aber eigenverantwortlich bleiben wollen</a:t>
            </a: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Restaurants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Geschichte: Venedig!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6930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Gesellschaft mit beschränkter Haftung </a:t>
            </a:r>
            <a:r>
              <a:rPr lang="de-DE" altLang="en-US" sz="2400" dirty="0" smtClean="0"/>
              <a:t>(GmbH)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899592" y="1484784"/>
            <a:ext cx="7582421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juristische Personen (Körperschaften) mit eigenen Organen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Publizitätspflicht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Mindest-Stammkapital 25.000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Haftung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der Gesellschafter auf die Einlage beschränkt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Kapital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bestimmt Rechte und Pflichten der Gesellschafter</a:t>
            </a:r>
          </a:p>
          <a:p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Geschäftsführer:in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und Gesellschafterversammlung als Organe, evtl.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auch Aufsichtsrat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Gesellschafterversammlung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Jahresabschluss,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Gewinnverwendung; Bestellung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von Prokuristen; kann Änderungen des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Gesellschaftsvertrags beschließen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UG/Mini-GmbH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Einlage 1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– 24.999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€; einfache Gründung;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schärfere Insolvenzvorschriften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als bei GmbH; 25% des Jahresüberschusses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muss einbehalten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werden, bis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25.000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 Eigenkapital erreicht sind;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sonstige Regelungen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wie bei GmbH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5805264"/>
            <a:ext cx="3138166" cy="750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6993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Aktiengesellschaft (AG)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Klassische Rechtsform für privatrechtliche Großunternehmen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juristische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Personen (Körperschaften) mit eigenen Organen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Publizitätspflicht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Mindest-Grundkapital 50.000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Verbriefung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und damit Handelbarkeit der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Gesellschaftsanteile (Kapitalsammelfunktion)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Fähigkeit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große Eigenkapitalbeträge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flexibel aufzunehmen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Aktie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Wertpapier, Verbriefung von Forderungsrechten (Dividende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), Verbriefung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der Mitgliedschaftsrechte des Aktionärs (Teilnahmerecht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 der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Hauptversammlung, Stimmrecht)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5361" y="5493902"/>
            <a:ext cx="3034680" cy="5334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512351"/>
            <a:ext cx="3115551" cy="496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2596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Organe einer Aktiengesellschaft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004048" y="1987550"/>
            <a:ext cx="3386137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Außerdem: Ausbalancierung der  Rechte von (Minderheits-) Aktionären, Arbeitnehmern, Gläubigern, Staat und Öffentlichkeit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691680" y="2003425"/>
            <a:ext cx="25844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Problem: Entkopplung von </a:t>
            </a:r>
            <a:r>
              <a:rPr lang="de-DE" altLang="en-US" sz="1600" dirty="0" err="1" smtClean="0">
                <a:latin typeface="Arial" panose="020B0604020202020204" pitchFamily="34" charset="0"/>
              </a:rPr>
              <a:t>Gesellschafter:innen</a:t>
            </a:r>
            <a:r>
              <a:rPr lang="de-DE" altLang="en-US" sz="1600" dirty="0" smtClean="0">
                <a:latin typeface="Arial" panose="020B0604020202020204" pitchFamily="34" charset="0"/>
              </a:rPr>
              <a:t> </a:t>
            </a:r>
            <a:r>
              <a:rPr lang="de-DE" altLang="en-US" sz="1600" dirty="0">
                <a:latin typeface="Arial" panose="020B0604020202020204" pitchFamily="34" charset="0"/>
              </a:rPr>
              <a:t>und Geschäftsführung</a:t>
            </a:r>
            <a:br>
              <a:rPr lang="de-DE" altLang="en-US" sz="1600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(</a:t>
            </a:r>
            <a:r>
              <a:rPr lang="de-DE" altLang="en-US" sz="1600" dirty="0" err="1">
                <a:latin typeface="Arial" panose="020B0604020202020204" pitchFamily="34" charset="0"/>
              </a:rPr>
              <a:t>Principal</a:t>
            </a:r>
            <a:r>
              <a:rPr lang="de-DE" altLang="en-US" sz="1600" dirty="0">
                <a:latin typeface="Arial" panose="020B0604020202020204" pitchFamily="34" charset="0"/>
              </a:rPr>
              <a:t>-Agent-Problem)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93750" y="3810000"/>
            <a:ext cx="2627313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Hauptversammlung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11563" y="3810000"/>
            <a:ext cx="2363787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Aufsichtsrat (AR)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6102350" y="3810000"/>
            <a:ext cx="2627313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Vorstand (VS)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782638" y="4286250"/>
            <a:ext cx="2714625" cy="1791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Gewinnverwendung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Entlastung von VS &amp; AR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Wahl der Aktionärsvertreter in den AR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 smtClean="0">
                <a:latin typeface="Arial" panose="020B0604020202020204" pitchFamily="34" charset="0"/>
              </a:rPr>
              <a:t>Satzungsänderungen </a:t>
            </a:r>
            <a:r>
              <a:rPr lang="de-DE" altLang="en-US" sz="1600" dirty="0">
                <a:latin typeface="Arial" panose="020B0604020202020204" pitchFamily="34" charset="0"/>
              </a:rPr>
              <a:t/>
            </a:r>
            <a:br>
              <a:rPr lang="de-DE" altLang="en-US" sz="1600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(z.B. Kapitalerhöhungen)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3611563" y="4286250"/>
            <a:ext cx="2363787" cy="201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Überwachung des VS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Ernennung / Abberu-fung des VS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Prüfung des Jahresab-schlusses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Vorschlag für die Ver-wendung des Gewinns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6135688" y="4286250"/>
            <a:ext cx="2365375" cy="110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Leitung der AG in eigener Verantwortung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Vertretung der AG nach außen</a:t>
            </a:r>
          </a:p>
        </p:txBody>
      </p:sp>
    </p:spTree>
    <p:extLst>
      <p:ext uri="{BB962C8B-B14F-4D97-AF65-F5344CB8AC3E}">
        <p14:creationId xmlns:p14="http://schemas.microsoft.com/office/powerpoint/2010/main" val="3930071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Unternehmen: Mischformen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4716014" y="2262783"/>
            <a:ext cx="3960291" cy="59253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Kommandit-Gesellschaft (KG), deren voll haftender Komplementär eine GmbH ist</a:t>
            </a:r>
          </a:p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Beispiel: Otto</a:t>
            </a: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1331640" y="2450384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GmbH &amp; Co KG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1331640" y="3668118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KGaA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4733520" y="3432710"/>
            <a:ext cx="3960291" cy="59253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Kommandit-Gesellschaft (KG), wobei Anteile der Kommanditisten in Aktien zerlegt sind</a:t>
            </a:r>
          </a:p>
          <a:p>
            <a:pPr marL="0" indent="0">
              <a:buNone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Beispiel: Merck KGaA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4716015" y="4819742"/>
            <a:ext cx="3960291" cy="59253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Selbsthilfe-Organisation ohne Gewinnerzielungsabsicht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332989" y="4961730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Genossenschaft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1925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Anzahl Unternehmen in Deutschland </a:t>
            </a:r>
            <a:r>
              <a:rPr lang="de-DE" altLang="en-US" sz="2400" dirty="0" smtClean="0"/>
              <a:t>2018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584" y="173114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</a:t>
            </a:r>
            <a:r>
              <a:rPr lang="de-DE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Statista.de</a:t>
            </a:r>
            <a:endParaRPr lang="de-DE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039660"/>
              </p:ext>
            </p:extLst>
          </p:nvPr>
        </p:nvGraphicFramePr>
        <p:xfrm>
          <a:off x="400074" y="2054954"/>
          <a:ext cx="8343852" cy="4508400"/>
        </p:xfrm>
        <a:graphic>
          <a:graphicData uri="http://schemas.openxmlformats.org/drawingml/2006/table">
            <a:tbl>
              <a:tblPr firstRow="1" firstCol="1">
                <a:tableStyleId>{073A0DAA-6AF3-43AB-8588-CEC1D06C72B9}</a:tableStyleId>
              </a:tblPr>
              <a:tblGrid>
                <a:gridCol w="2011686">
                  <a:extLst>
                    <a:ext uri="{9D8B030D-6E8A-4147-A177-3AD203B41FA5}">
                      <a16:colId xmlns:a16="http://schemas.microsoft.com/office/drawing/2014/main" val="366695331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62747345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5303147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8601813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357721233"/>
                    </a:ext>
                  </a:extLst>
                </a:gridCol>
                <a:gridCol w="1075582">
                  <a:extLst>
                    <a:ext uri="{9D8B030D-6E8A-4147-A177-3AD203B41FA5}">
                      <a16:colId xmlns:a16="http://schemas.microsoft.com/office/drawing/2014/main" val="830616778"/>
                    </a:ext>
                  </a:extLst>
                </a:gridCol>
              </a:tblGrid>
              <a:tr h="925009">
                <a:tc>
                  <a:txBody>
                    <a:bodyPr/>
                    <a:lstStyle/>
                    <a:p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 smtClean="0"/>
                        <a:t>0 </a:t>
                      </a:r>
                      <a:r>
                        <a:rPr lang="de-DE" sz="1400" dirty="0"/>
                        <a:t>bis 9 </a:t>
                      </a:r>
                      <a:r>
                        <a:rPr lang="de-DE" sz="1400" dirty="0" smtClean="0"/>
                        <a:t>Beschäftigte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10 bis 49 Beschäftigte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50 bis 249 Beschäftigte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250 Beschäftigte und mehr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Insgesamt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1603640877"/>
                  </a:ext>
                </a:extLst>
              </a:tr>
              <a:tr h="496412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/>
                        <a:t>Einzelunternehmer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2.078.768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64.740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2.457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78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2.146.043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3939507430"/>
                  </a:ext>
                </a:extLst>
              </a:tr>
              <a:tr h="1139307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dirty="0"/>
                        <a:t>Personengesellschaften (zum Beispiel OHG, KG)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324.411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55.038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13.013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2.953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395.415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2185152847"/>
                  </a:ext>
                </a:extLst>
              </a:tr>
              <a:tr h="925009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/>
                        <a:t>Kapitalgesellschaften (GmbH, AG)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530.852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152.527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42.920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9.980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736.279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2386425512"/>
                  </a:ext>
                </a:extLst>
              </a:tr>
              <a:tr h="710710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/>
                        <a:t>Sonstige Rechtsformen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169.865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26.569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7.079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2.441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205.954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846783712"/>
                  </a:ext>
                </a:extLst>
              </a:tr>
              <a:tr h="311953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dirty="0"/>
                        <a:t>Insgesamt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3.103.896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298.874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65.469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15.452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3.483.691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3411393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4798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Anzahl Unternehmen </a:t>
            </a:r>
            <a:r>
              <a:rPr lang="de-DE" altLang="en-US" sz="2400" dirty="0" smtClean="0"/>
              <a:t>wächst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584" y="173114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</a:t>
            </a:r>
            <a:r>
              <a:rPr lang="de-DE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Statista.de</a:t>
            </a:r>
            <a:endParaRPr lang="de-DE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207" y="1341438"/>
            <a:ext cx="5136754" cy="5346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2099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Unternehmen: Fragen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Was ist überhaupt ein Unternehmen?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Warum gründet man ein Unternehmen?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unterscheiden sich die Rechtsformen AG, GmbH, OHG, KG und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e.K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Welche Rechtsform ist für meine Geschäftsidee geeignet?</a:t>
            </a:r>
          </a:p>
          <a:p>
            <a:pPr marL="0" indent="0">
              <a:buNone/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 haftet, wenn das Unternehmen erfolgreich verklagt wird?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 beteiligt sich am Gewinn des Unternehmens?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 haftet,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wenn das Unternehmen Insolvenz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anmelden muss?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 führt das Unternehmen?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0491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Kriterien für die Wahl</a:t>
            </a:r>
            <a:br>
              <a:rPr lang="de-DE" altLang="en-US" sz="2400" dirty="0"/>
            </a:br>
            <a:r>
              <a:rPr lang="de-DE" altLang="en-US" sz="2400" dirty="0"/>
              <a:t>der Unternehmensrechtsform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Haftung </a:t>
            </a:r>
            <a:r>
              <a:rPr lang="de-DE" altLang="en-US" sz="1600" dirty="0" smtClean="0">
                <a:latin typeface="Arial" panose="020B0604020202020204" pitchFamily="34" charset="0"/>
              </a:rPr>
              <a:t>der </a:t>
            </a:r>
            <a:r>
              <a:rPr lang="de-DE" altLang="en-US" sz="1600" dirty="0">
                <a:latin typeface="Arial" panose="020B0604020202020204" pitchFamily="34" charset="0"/>
              </a:rPr>
              <a:t>Gesellschafter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Leitungsbefugnis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Beteiligung am Gewinn / Verlust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Kapitalbeschaffung und Finanzierungsmöglichkeiten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Steuerliche Aspekte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Rechtsformabhängige Aufwendungen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Publizitätspflichten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Mitbestimmung der Arbeitnehmer</a:t>
            </a:r>
            <a:endParaRPr lang="de-DE" altLang="en-US" sz="1600" dirty="0"/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5418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Quiz: Welche Rechtsform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Sie haben eine Geschäftsidee, haben genug Ersparnisse, um das Unternehmen für das erste Jahr zu finanzieren, und möchten bei Ihren Geschäftspartner*innen </a:t>
            </a:r>
            <a:r>
              <a:rPr lang="de-DE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ein großes Vertrauen </a:t>
            </a: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erwecken.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de-DE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Sie haben eine Geschäftsidee, haben genug Ersparnisse, um das Unternehmen für das erste Jahr zu finanzieren</a:t>
            </a: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aber möchten nicht persönlich für Schaden haften.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de-DE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Sie </a:t>
            </a: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sind </a:t>
            </a:r>
            <a:r>
              <a:rPr lang="de-DE" alt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Elon</a:t>
            </a: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Musk</a:t>
            </a: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haben eine </a:t>
            </a: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Geschäftsidee, möchten keine eigenen Ersparnisse aufbringen, aber brauchen €10.000.000 Kapital.</a:t>
            </a:r>
            <a:endParaRPr lang="de-DE" altLang="en-US" sz="2000" dirty="0"/>
          </a:p>
          <a:p>
            <a:pPr marL="0" indent="0">
              <a:buNone/>
              <a:defRPr/>
            </a:pP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de-DE" altLang="en-US" sz="2000" dirty="0" smtClean="0"/>
          </a:p>
          <a:p>
            <a:pPr marL="0" indent="0">
              <a:buNone/>
              <a:defRPr/>
            </a:pPr>
            <a:endParaRPr lang="de-D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5608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Kriterien für die Wahl</a:t>
            </a:r>
            <a:br>
              <a:rPr lang="de-DE" altLang="en-US" sz="2400" dirty="0"/>
            </a:br>
            <a:r>
              <a:rPr lang="de-DE" altLang="en-US" sz="2400" dirty="0"/>
              <a:t>der Unternehmensrechtsform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484784"/>
            <a:ext cx="7956376" cy="52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6919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Unternehmen: mögliche Definitionen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betreiben die Erzeugung von (knappen) Gütern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Diensten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durch eine Kombination von Produktionsfaktoren (Arbeit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Kapital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Aufgabenbereiche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sind u.a. die Faktorbeschaffung (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z.B. Finanzierung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), der Transformationsprozess (Produktion)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 Absatz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Marketing)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sind eine Institution zur Maximierung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von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Produktivität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(Output /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Input)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Wirtschaftlichkeit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(Ertrag /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Aufwand)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Rentabilität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(Gewinn /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Kapital)</a:t>
            </a:r>
          </a:p>
          <a:p>
            <a:pPr marL="457200" lvl="1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dienen der Selbstverwirklichung,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Machtausübung, Ausbeutung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oder dem Prestige der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Unternehmenden</a:t>
            </a:r>
          </a:p>
          <a:p>
            <a:pPr marL="5715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sind Institutionen mit dem Ziel des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Selbsterhalts (Nachhaltigkeit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 als Form der Kooperation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</a:t>
            </a:r>
            <a:r>
              <a:rPr lang="de-DE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Spremann</a:t>
            </a: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1996: 661</a:t>
            </a:r>
            <a:endParaRPr lang="de-DE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„Unter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Firma kooperieren Abteilungen für Produktion,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Logistik, Absatz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Rechnungswesen. Unter der Firma arbeiten weiter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Arbeiter, Führungskräfte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Lieferanten, Kunden, Kreditgeber ebenso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kommunale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Behörden zusammen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</a:p>
          <a:p>
            <a:pPr>
              <a:defRPr/>
            </a:pP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Ein:e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Ingenieur:in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bietet nicht nur physische Anwesenheit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während festgesetzter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Zeiten gegen Gehaltszahlungen (klare,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leicht beobachtbare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und kontrollierbare Tauschbedingung).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Der/die Vorgesetzte erwartet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auch Fleiß, technisches Wissen, Kreativität, Loyalität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Verschwiegenheit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. Umgekehrt erwartet der Mitarbeiter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Anerkennung, Karrieremöglichkeit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gutes Betriebsklima etc. „Das Bündel des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von dem/der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Ingenieur:in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Gebotenen und das Bündel des dafür Erwarteten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sind komplexer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langfristiger, bedingter, unsicherer, schwerer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beobachtbar und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weniger leicht kontrollierbar, als dies beim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elementaren Markttausch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Fall ist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</a:p>
          <a:p>
            <a:pPr>
              <a:defRPr/>
            </a:pP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„Die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Unternehmung ist demnach ein Nexus, ein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Kernbündel gerade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nicht mehr marktfähiger Kooperationskontrakte,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die dennoch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nicht so komplex sind,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dass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sie eine staatliche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Institution erfordern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würden.“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4083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Existenzursachen von Unternehmen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</a:t>
            </a:r>
            <a:r>
              <a:rPr lang="de-DE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Spremann</a:t>
            </a: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1996: 663</a:t>
            </a:r>
          </a:p>
          <a:p>
            <a:pPr marL="0" indent="0">
              <a:buNone/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Es gibt Firmen, weil es nicht-marktfähige Kooperationswünsche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gibt, für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die eine staatliche Organisation zu kompliziert und damit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ineffizient wäre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. Ursachen für nicht-marktfähige Kooperationswünsche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Transaktionskosten (Ronald H.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Coase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1937): hohe Kosten für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die Benutzung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Märkte (z.B. Kosten für den Abschluss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das Monitoring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von Verträgen). Ursachen können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sein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Unvollständigkeit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von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Verträgen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zeitliches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Auseinanderfallen von Leistung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Gegenleistung</a:t>
            </a: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nicht-marktfähige Zwischenprodukte / Faktorspezifität (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Oliver Williamson)</a:t>
            </a: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Synergieeffekte im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Team → nicht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separat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ausweisbare Einzelleistungen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Alchian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Demsetz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Markt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kann nicht feststellen, ob ein mangelhaftes Produkt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 fehlendes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Engagement oder auf Zufälle zurückzuführen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ist → </a:t>
            </a:r>
            <a:r>
              <a:rPr lang="de-DE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Moral </a:t>
            </a:r>
            <a:r>
              <a:rPr lang="de-DE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Hazard</a:t>
            </a:r>
            <a:r>
              <a:rPr lang="de-DE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„moralische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Wagnis“ (Kenneth J. Arrow)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0712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Grundbegriffe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Lexikon der Wirtschaft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Gewerbe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jede selbständige Tätigkeit, die auf Dauer ausgeübt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wird, um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Gewinne zu erzielen. (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Unternehmen des Handels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Handwerks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u.a.; Ausnahmen: Agrarsektor, Ärzte, Rechtsanwälte u.a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Kaufmann/Kauffrau/Kaufleute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Wer ein Gewerbe betreibt und den Betrieb in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das Handelsregister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eintragen lässt, gemäß HGB.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2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Grundbegriffe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Lexikon der Wirtschaft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Gesellschaftsvertrag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vertragliche Grundlage einer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Gesellschaft, enthält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Bestimmungen über Geschäftsführung und Sitz u.a.</a:t>
            </a:r>
          </a:p>
          <a:p>
            <a:pPr>
              <a:defRPr/>
            </a:pPr>
            <a:r>
              <a:rPr lang="de-DE" sz="1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Gesellschafter:in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Anteilseigner:in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einer Gesellschaft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Publizitätspflicht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gesetzlich vorgeschriebene Information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 Öffentlichkeit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Rechtsform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verschiedene Möglichkeiten für die rechtliche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Struktur eines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Unternehmens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Rechtspersönlichkeit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es existieren natürliche und juristische Personen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Prokura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Vollmacht zur Vertretung eines Unternehmens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Handelsregister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öffentliches Verzeichnis in dem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rechtliche Verhältnisse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Handelsgewerbe aufgezeichnet sind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Verbindlichkeiten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Verpflichtungen oder Schulden eines Unternehmens</a:t>
            </a:r>
          </a:p>
          <a:p>
            <a:pPr>
              <a:defRPr/>
            </a:pPr>
            <a:r>
              <a:rPr lang="de-DE" sz="1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Gläubiger:in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jemand,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der/die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berechtigt ist, von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einem/r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Schuldner:in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eine Leistung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zu fordern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3436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Privatrechtliche Unternehmen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402000" y="2717064"/>
            <a:ext cx="2420938" cy="923330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Gesellschaft bürgerlichen Rechts (GbR)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402000" y="5436452"/>
            <a:ext cx="2420938" cy="64611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Kommandit-gesellschaft (KG)</a:t>
            </a:r>
            <a:endParaRPr lang="de-DE" altLang="en-US" sz="1800">
              <a:latin typeface="Book Antiqua" panose="02040602050305030304" pitchFamily="18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394075" y="4135438"/>
            <a:ext cx="2420938" cy="92392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Offene Handelsgesellschaft (OHG)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3394075" y="1731226"/>
            <a:ext cx="2420938" cy="65087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Personen-gesellschaft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727075" y="1720850"/>
            <a:ext cx="2420938" cy="3762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Einzelunternehmen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6192178" y="2713171"/>
            <a:ext cx="2286000" cy="92392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Gesellschaft mit beschränkter Haftung (GmbH)</a:t>
            </a:r>
            <a:endParaRPr lang="de-DE" altLang="en-US" sz="1800">
              <a:latin typeface="Book Antiqua" panose="02040602050305030304" pitchFamily="18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6209958" y="5436451"/>
            <a:ext cx="2286000" cy="646113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Aktiengesellschaft (AG)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6194083" y="1731226"/>
            <a:ext cx="2286000" cy="3762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Kapitalgesellschaft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192178" y="4035851"/>
            <a:ext cx="2286000" cy="9223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Unternehmer-gesellschaft </a:t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dirty="0" smtClean="0">
                <a:latin typeface="Arial" panose="020B0604020202020204" pitchFamily="34" charset="0"/>
              </a:rPr>
              <a:t>(UG/„Mini-GmbH</a:t>
            </a:r>
            <a:r>
              <a:rPr lang="de-DE" altLang="en-US" sz="1800" dirty="0">
                <a:latin typeface="Arial" panose="020B0604020202020204" pitchFamily="34" charset="0"/>
              </a:rPr>
              <a:t>“)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697706" y="3353891"/>
            <a:ext cx="2420938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Freiberufler*in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697706" y="2733975"/>
            <a:ext cx="2420938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Kauffrau / Kaufmann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697706" y="3941439"/>
            <a:ext cx="2420938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Land- und </a:t>
            </a:r>
            <a:r>
              <a:rPr lang="de-DE" altLang="en-US" sz="1800" dirty="0" smtClean="0">
                <a:latin typeface="Arial" panose="020B0604020202020204" pitchFamily="34" charset="0"/>
              </a:rPr>
              <a:t>Forstwirt*in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6468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Einzelunternehmen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einzeln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agierende:r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Unternehmer:in</a:t>
            </a: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für Einstieg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gut geeignet (z. B. für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Handwerker:in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Kleingewerbetreibende,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Dienstleister:in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unbeschränkte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Haftung mit dem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Privatvermögen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kein Mindestkapital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entsteht automatisch bei Geschäftseröffnung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kein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Eintrag ins Handelsregister vorgeschrieben</a:t>
            </a:r>
          </a:p>
          <a:p>
            <a:pPr marL="0" indent="0">
              <a:buNone/>
            </a:pP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Anton Schlecker </a:t>
            </a:r>
            <a:r>
              <a:rPr lang="de-DE" sz="1800" dirty="0" err="1">
                <a:latin typeface="Arial" panose="020B0604020202020204" pitchFamily="34" charset="0"/>
                <a:cs typeface="Arial" panose="020B0604020202020204" pitchFamily="34" charset="0"/>
              </a:rPr>
              <a:t>e.K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8863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rdmannvorlage">
  <a:themeElements>
    <a:clrScheme name="">
      <a:dk1>
        <a:srgbClr val="000000"/>
      </a:dk1>
      <a:lt1>
        <a:srgbClr val="FFFFFF"/>
      </a:lt1>
      <a:dk2>
        <a:srgbClr val="CC3300"/>
      </a:dk2>
      <a:lt2>
        <a:srgbClr val="5F5F5F"/>
      </a:lt2>
      <a:accent1>
        <a:srgbClr val="CC6600"/>
      </a:accent1>
      <a:accent2>
        <a:srgbClr val="CC0066"/>
      </a:accent2>
      <a:accent3>
        <a:srgbClr val="FFFFFF"/>
      </a:accent3>
      <a:accent4>
        <a:srgbClr val="000000"/>
      </a:accent4>
      <a:accent5>
        <a:srgbClr val="E2B8AA"/>
      </a:accent5>
      <a:accent6>
        <a:srgbClr val="B9005C"/>
      </a:accent6>
      <a:hlink>
        <a:srgbClr val="CC00CC"/>
      </a:hlink>
      <a:folHlink>
        <a:srgbClr val="990099"/>
      </a:folHlink>
    </a:clrScheme>
    <a:fontScheme name="erdmannvorlage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erdmannvorlage.pot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dmannvorlage.pot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dmannvorlage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Office\Vorlagen\erdmannvorlage.pot</Template>
  <TotalTime>0</TotalTime>
  <Words>1489</Words>
  <Application>Microsoft Office PowerPoint</Application>
  <PresentationFormat>On-screen Show (4:3)</PresentationFormat>
  <Paragraphs>236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Book Antiqua</vt:lpstr>
      <vt:lpstr>Times New Roman</vt:lpstr>
      <vt:lpstr>erdmannvorlage</vt:lpstr>
      <vt:lpstr>Wirtschaftliche Grundlagen  im Sommersemester 2025  Unternehmensformen</vt:lpstr>
      <vt:lpstr>Unternehmen: Fragen</vt:lpstr>
      <vt:lpstr>Unternehmen: mögliche Definitionen</vt:lpstr>
      <vt:lpstr>Unternehmen als Form der Kooperation</vt:lpstr>
      <vt:lpstr>Existenzursachen von Unternehmen</vt:lpstr>
      <vt:lpstr>Grundbegriffe</vt:lpstr>
      <vt:lpstr>Grundbegriffe</vt:lpstr>
      <vt:lpstr>Privatrechtliche Unternehmen</vt:lpstr>
      <vt:lpstr>Einzelunternehmen</vt:lpstr>
      <vt:lpstr>Personen- und Kapitalgesellschaften</vt:lpstr>
      <vt:lpstr>Gesellschaft bürgerlichen Rechts (§ 705 BGB)</vt:lpstr>
      <vt:lpstr>Offene Handelsgesellschaft (§ 105 HGB)</vt:lpstr>
      <vt:lpstr>Kommanditgesellschaft (§ 161 HGB)</vt:lpstr>
      <vt:lpstr>Gesellschaft mit beschränkter Haftung (GmbH)</vt:lpstr>
      <vt:lpstr>Aktiengesellschaft (AG)</vt:lpstr>
      <vt:lpstr>Organe einer Aktiengesellschaft</vt:lpstr>
      <vt:lpstr>Unternehmen: Mischformen</vt:lpstr>
      <vt:lpstr>Anzahl Unternehmen in Deutschland 2018</vt:lpstr>
      <vt:lpstr>Anzahl Unternehmen wächst</vt:lpstr>
      <vt:lpstr>Kriterien für die Wahl der Unternehmensrechtsform</vt:lpstr>
      <vt:lpstr>Quiz: Welche Rechtsform</vt:lpstr>
      <vt:lpstr>Kriterien für die Wahl der Unternehmensrechtsform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Wirtschaftswissenschaftliche Grundlagen: Unternehmen</dc:title>
  <dc:creator>Lisa Koch</dc:creator>
  <cp:lastModifiedBy>Tom Brown</cp:lastModifiedBy>
  <cp:revision>263</cp:revision>
  <cp:lastPrinted>2020-04-29T06:56:35Z</cp:lastPrinted>
  <dcterms:created xsi:type="dcterms:W3CDTF">1601-01-01T00:00:00Z</dcterms:created>
  <dcterms:modified xsi:type="dcterms:W3CDTF">2025-05-21T15:30:18Z</dcterms:modified>
</cp:coreProperties>
</file>