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61" r:id="rId13"/>
    <p:sldId id="308" r:id="rId14"/>
    <p:sldId id="339" r:id="rId15"/>
    <p:sldId id="340" r:id="rId16"/>
    <p:sldId id="341" r:id="rId17"/>
    <p:sldId id="309" r:id="rId18"/>
    <p:sldId id="355" r:id="rId19"/>
    <p:sldId id="351" r:id="rId20"/>
    <p:sldId id="350" r:id="rId21"/>
    <p:sldId id="349" r:id="rId22"/>
    <p:sldId id="342" r:id="rId23"/>
    <p:sldId id="354" r:id="rId24"/>
    <p:sldId id="353" r:id="rId25"/>
    <p:sldId id="344" r:id="rId26"/>
    <p:sldId id="352" r:id="rId27"/>
    <p:sldId id="293" r:id="rId28"/>
    <p:sldId id="356" r:id="rId29"/>
    <p:sldId id="261" r:id="rId30"/>
    <p:sldId id="357" r:id="rId31"/>
    <p:sldId id="288" r:id="rId32"/>
    <p:sldId id="358" r:id="rId33"/>
    <p:sldId id="320" r:id="rId34"/>
    <p:sldId id="310" r:id="rId35"/>
    <p:sldId id="345" r:id="rId36"/>
    <p:sldId id="304" r:id="rId37"/>
    <p:sldId id="266" r:id="rId38"/>
    <p:sldId id="290" r:id="rId39"/>
    <p:sldId id="295" r:id="rId40"/>
    <p:sldId id="278" r:id="rId41"/>
    <p:sldId id="283" r:id="rId42"/>
    <p:sldId id="331" r:id="rId43"/>
    <p:sldId id="359" r:id="rId44"/>
    <p:sldId id="360" r:id="rId45"/>
    <p:sldId id="332" r:id="rId46"/>
    <p:sldId id="333" r:id="rId47"/>
    <p:sldId id="334" r:id="rId48"/>
    <p:sldId id="335" r:id="rId4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 autoAdjust="0"/>
    <p:restoredTop sz="95122" autoAdjust="0"/>
  </p:normalViewPr>
  <p:slideViewPr>
    <p:cSldViewPr snapToGrid="0">
      <p:cViewPr varScale="1">
        <p:scale>
          <a:sx n="95" d="100"/>
          <a:sy n="95" d="100"/>
        </p:scale>
        <p:origin x="1584" y="72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smtClean="0"/>
              <a:t>Sommer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variable Kosten</a:t>
            </a:r>
            <a:endParaRPr lang="de-DE" altLang="en-US" sz="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Deckungsbeitrag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r>
              <a:rPr lang="de-DE" altLang="en-US" sz="1600" dirty="0" smtClean="0">
                <a:latin typeface="Arial" panose="020B0604020202020204" pitchFamily="34" charset="0"/>
              </a:rPr>
              <a:t>: Beitrag </a:t>
            </a:r>
            <a:r>
              <a:rPr lang="de-DE" altLang="en-US" sz="1600" dirty="0">
                <a:latin typeface="Arial" panose="020B0604020202020204" pitchFamily="34" charset="0"/>
              </a:rPr>
              <a:t>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919616"/>
              </p:ext>
            </p:extLst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Produktions-Fixkosten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133061" y="4605338"/>
            <a:ext cx="75283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Wenn die Firma mehrere Produkte hat, bildet man den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Deckungsbeitrag II</a:t>
            </a:r>
            <a:r>
              <a:rPr lang="de-DE" altLang="en-US" sz="16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dirty="0" smtClean="0">
                <a:latin typeface="Arial" panose="020B0604020202020204" pitchFamily="34" charset="0"/>
              </a:rPr>
              <a:t>Deckungsbeitrag II = Deckungsbeitrag I – Produkt-spezifische Fixkosten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Produkt-spezifische Fixkosten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Produktionsfixkosten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sind Fixkosten, die durch das Produkt verursacht werden. Der Deckungsbeitrag II trägt zur Deckung der übrigen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Unternehmensfixkosten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bei, die nicht zu bestimmten Produkten zuordnen lassen (z.B. Image-Werbung, Büro-Mieten, Personalverwaltung, usw.).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Ziele der Deckungsbeitragsrechnung</a:t>
            </a:r>
            <a:endParaRPr lang="de-DE" altLang="en-US" noProof="1" smtClean="0"/>
          </a:p>
        </p:txBody>
      </p:sp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496392" y="2239825"/>
            <a:ext cx="6653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 smtClean="0">
                <a:latin typeface="Arial" panose="020B0604020202020204" pitchFamily="34" charset="0"/>
              </a:rPr>
              <a:t>Kurzfristige </a:t>
            </a:r>
            <a:r>
              <a:rPr lang="de-DE" altLang="en-US" sz="2000" dirty="0">
                <a:latin typeface="Arial" panose="020B0604020202020204" pitchFamily="34" charset="0"/>
              </a:rPr>
              <a:t>Entscheidungsfindung für </a:t>
            </a:r>
            <a:r>
              <a:rPr lang="de-DE" altLang="en-US" sz="2000" dirty="0" smtClean="0">
                <a:latin typeface="Arial" panose="020B0604020202020204" pitchFamily="34" charset="0"/>
              </a:rPr>
              <a:t>Produktion, Beschaffung </a:t>
            </a:r>
            <a:r>
              <a:rPr lang="de-DE" altLang="en-US" sz="2000" dirty="0">
                <a:latin typeface="Arial" panose="020B0604020202020204" pitchFamily="34" charset="0"/>
              </a:rPr>
              <a:t>und </a:t>
            </a:r>
            <a:r>
              <a:rPr lang="de-DE" altLang="en-US" sz="2000" dirty="0" smtClean="0">
                <a:latin typeface="Arial" panose="020B0604020202020204" pitchFamily="34" charset="0"/>
              </a:rPr>
              <a:t>Vertrieb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Bestimmung von Preisuntergrenzen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Vergleichbarkeit von Produktgruppen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Programmoptimierung (gewinnmaximaler Produktionsplan)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2000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graphicFrame>
        <p:nvGraphicFramePr>
          <p:cNvPr id="4" name="Table 2"/>
          <p:cNvGraphicFramePr/>
          <p:nvPr>
            <p:extLst>
              <p:ext uri="{D42A27DB-BD31-4B8C-83A1-F6EECF244321}">
                <p14:modId xmlns:p14="http://schemas.microsoft.com/office/powerpoint/2010/main" val="2879221988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7115" y="4009800"/>
            <a:ext cx="1132204" cy="1052259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  <a:gd name="connsiteX0" fmla="*/ 9833 w 1142382"/>
              <a:gd name="connsiteY0" fmla="*/ 0 h 1012722"/>
              <a:gd name="connsiteX1" fmla="*/ 1081549 w 1142382"/>
              <a:gd name="connsiteY1" fmla="*/ 9832 h 1012722"/>
              <a:gd name="connsiteX2" fmla="*/ 1142382 w 1142382"/>
              <a:gd name="connsiteY2" fmla="*/ 969929 h 1012722"/>
              <a:gd name="connsiteX3" fmla="*/ 0 w 1142382"/>
              <a:gd name="connsiteY3" fmla="*/ 1012722 h 1012722"/>
              <a:gd name="connsiteX4" fmla="*/ 9833 w 1142382"/>
              <a:gd name="connsiteY4" fmla="*/ 0 h 1012722"/>
              <a:gd name="connsiteX0" fmla="*/ 9833 w 1091908"/>
              <a:gd name="connsiteY0" fmla="*/ 0 h 1012722"/>
              <a:gd name="connsiteX1" fmla="*/ 1081549 w 1091908"/>
              <a:gd name="connsiteY1" fmla="*/ 9832 h 1012722"/>
              <a:gd name="connsiteX2" fmla="*/ 1091908 w 1091908"/>
              <a:gd name="connsiteY2" fmla="*/ 969929 h 1012722"/>
              <a:gd name="connsiteX3" fmla="*/ 0 w 1091908"/>
              <a:gd name="connsiteY3" fmla="*/ 1012722 h 1012722"/>
              <a:gd name="connsiteX4" fmla="*/ 9833 w 1091908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32452" y="3176066"/>
            <a:ext cx="2282251" cy="1958872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Monopol: </a:t>
            </a:r>
            <a:br>
              <a:rPr lang="de-DE" altLang="en-US" dirty="0" smtClean="0"/>
            </a:br>
            <a:r>
              <a:rPr lang="de-DE" altLang="en-US" dirty="0" smtClean="0"/>
              <a:t>lineare Kosten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40378" y="4987020"/>
            <a:ext cx="122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 = E: c = p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737955" y="2995601"/>
            <a:ext cx="5052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C: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50" y="5124125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3671388" y="4850334"/>
            <a:ext cx="583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337" y="5083651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𝑊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625066" y="5118997"/>
            <a:ext cx="74" cy="291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4974090" y="4907105"/>
            <a:ext cx="79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F: c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843366" y="3028310"/>
            <a:ext cx="464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 =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514927" y="4043762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D: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altLang="en-US" sz="1600" i="1" noProof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blipFill>
                <a:blip r:embed="rId3"/>
                <a:stretch>
                  <a:fillRect l="-11932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71056" y="3841839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83354" y="4048614"/>
            <a:ext cx="46790" cy="61604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717781" y="5045525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510176" y="5007505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den Spezialfall, in dem alle Anbietenden lineare Kostenfunktionen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haben, wie bilden sich die Preise im Polypol und Monopol?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blipFill>
                <a:blip r:embed="rId4"/>
                <a:stretch>
                  <a:fillRect l="-65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13"/>
          <p:cNvSpPr>
            <a:spLocks/>
          </p:cNvSpPr>
          <p:nvPr/>
        </p:nvSpPr>
        <p:spPr bwMode="auto">
          <a:xfrm>
            <a:off x="5413978" y="5038112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3"/>
              <p:cNvSpPr txBox="1">
                <a:spLocks noChangeArrowheads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2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kurzfristigen Entscheidungen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Produktion.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4202</Words>
  <Application>Microsoft Office PowerPoint</Application>
  <PresentationFormat>On-screen Show (4:3)</PresentationFormat>
  <Paragraphs>643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2025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Ziele der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Polypol gegenüber Monopol:  lineare Kosten</vt:lpstr>
      <vt:lpstr>Cournot-Oligopol / Cournot-Duopol</vt:lpstr>
      <vt:lpstr>Herleitung: Duopol</vt:lpstr>
      <vt:lpstr>Herleitung: Duopol</vt:lpstr>
      <vt:lpstr>Vergleich: Monopol, Duopol, Oligopol, Polypol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201</cp:revision>
  <cp:lastPrinted>2019-11-06T09:02:04Z</cp:lastPrinted>
  <dcterms:created xsi:type="dcterms:W3CDTF">2001-05-16T07:45:55Z</dcterms:created>
  <dcterms:modified xsi:type="dcterms:W3CDTF">2025-05-15T13:41:47Z</dcterms:modified>
</cp:coreProperties>
</file>