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78" r:id="rId22"/>
    <p:sldId id="355" r:id="rId23"/>
    <p:sldId id="359" r:id="rId24"/>
    <p:sldId id="356" r:id="rId25"/>
    <p:sldId id="357" r:id="rId26"/>
    <p:sldId id="358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9" r:id="rId35"/>
    <p:sldId id="367" r:id="rId36"/>
    <p:sldId id="370" r:id="rId37"/>
    <p:sldId id="371" r:id="rId38"/>
    <p:sldId id="368" r:id="rId39"/>
    <p:sldId id="373" r:id="rId40"/>
    <p:sldId id="372" r:id="rId41"/>
    <p:sldId id="374" r:id="rId42"/>
    <p:sldId id="375" r:id="rId43"/>
    <p:sldId id="376" r:id="rId44"/>
    <p:sldId id="37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2023/4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 (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CF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=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pQ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V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B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Z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)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344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924800" y="1557338"/>
            <a:ext cx="68262" cy="1790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34338" y="1600201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T</a:t>
            </a:r>
            <a:endParaRPr lang="de-DE" altLang="en-US" sz="1800" i="1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74326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47833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196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970463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1117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6258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038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95630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09600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44842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65881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94055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0802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5723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4523840" y="1781176"/>
            <a:ext cx="3405723" cy="1138238"/>
          </a:xfrm>
          <a:custGeom>
            <a:avLst/>
            <a:gdLst>
              <a:gd name="T0" fmla="*/ 0 w 2544"/>
              <a:gd name="T1" fmla="*/ 2147483646 h 336"/>
              <a:gd name="T2" fmla="*/ 3 w 2544"/>
              <a:gd name="T3" fmla="*/ 2147483646 h 336"/>
              <a:gd name="T4" fmla="*/ 7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995863" y="1922464"/>
            <a:ext cx="2933700" cy="996950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2147483646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5521806" y="2065339"/>
            <a:ext cx="2407757" cy="854075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1375111905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060616" y="2208214"/>
            <a:ext cx="1868947" cy="711200"/>
          </a:xfrm>
          <a:custGeom>
            <a:avLst/>
            <a:gdLst>
              <a:gd name="T0" fmla="*/ 0 w 2544"/>
              <a:gd name="T1" fmla="*/ 7924980 h 336"/>
              <a:gd name="T2" fmla="*/ 0 w 2544"/>
              <a:gd name="T3" fmla="*/ 2268919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51174" y="2349501"/>
            <a:ext cx="1378389" cy="569913"/>
          </a:xfrm>
          <a:custGeom>
            <a:avLst/>
            <a:gdLst>
              <a:gd name="T0" fmla="*/ 0 w 2544"/>
              <a:gd name="T1" fmla="*/ 3416 h 336"/>
              <a:gd name="T2" fmla="*/ 0 w 2544"/>
              <a:gd name="T3" fmla="*/ 99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7064250" y="2492376"/>
            <a:ext cx="865313" cy="427038"/>
          </a:xfrm>
          <a:custGeom>
            <a:avLst/>
            <a:gdLst>
              <a:gd name="T0" fmla="*/ 0 w 2544"/>
              <a:gd name="T1" fmla="*/ 2 h 336"/>
              <a:gd name="T2" fmla="*/ 0 w 2544"/>
              <a:gd name="T3" fmla="*/ 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7553200" y="2635251"/>
            <a:ext cx="376363" cy="284163"/>
          </a:xfrm>
          <a:custGeom>
            <a:avLst/>
            <a:gdLst>
              <a:gd name="T0" fmla="*/ 0 w 2544"/>
              <a:gd name="T1" fmla="*/ 1 h 336"/>
              <a:gd name="T2" fmla="*/ 0 w 2544"/>
              <a:gd name="T3" fmla="*/ 1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949263" y="1664496"/>
            <a:ext cx="4083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9152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Investitionskosten gegenüber regelmäßige Zahlungsflüsse (Cashflows)?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 Wird der Cashflow von den verkauften Autos die Investitionskosten ausgleichen?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Fabrik A mit einer Investition in Fabrik B?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</a:t>
            </a:r>
            <a:r>
              <a:rPr lang="de-DE" altLang="en-US" sz="2400" dirty="0" smtClean="0"/>
              <a:t>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periodengleicher </a:t>
            </a:r>
            <a:r>
              <a:rPr lang="de-DE" altLang="en-US" sz="2400" dirty="0"/>
              <a:t>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Dynamisches Verfahren: </a:t>
            </a:r>
            <a:r>
              <a:rPr lang="de-DE" altLang="en-US" sz="2400" dirty="0" smtClean="0"/>
              <a:t>Kapitalwertmethode als Grafik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80646" y="1425166"/>
            <a:ext cx="4506154" cy="1903455"/>
            <a:chOff x="4180646" y="1425166"/>
            <a:chExt cx="3950420" cy="1382551"/>
          </a:xfrm>
        </p:grpSpPr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4180646" y="1998285"/>
              <a:ext cx="3712775" cy="197627"/>
              <a:chOff x="2206" y="3490"/>
              <a:chExt cx="3234" cy="308"/>
            </a:xfrm>
          </p:grpSpPr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2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6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4561844" y="2037742"/>
              <a:ext cx="42477" cy="769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4570812" y="2568170"/>
              <a:ext cx="343266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7412389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66"/>
            <p:cNvSpPr>
              <a:spLocks noChangeArrowheads="1"/>
            </p:cNvSpPr>
            <p:nvPr/>
          </p:nvSpPr>
          <p:spPr bwMode="auto">
            <a:xfrm>
              <a:off x="4918838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4555597" y="1807046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8"/>
            <p:cNvSpPr>
              <a:spLocks noChangeArrowheads="1"/>
            </p:cNvSpPr>
            <p:nvPr/>
          </p:nvSpPr>
          <p:spPr bwMode="auto">
            <a:xfrm>
              <a:off x="5275880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70"/>
            <p:cNvSpPr>
              <a:spLocks noChangeArrowheads="1"/>
            </p:cNvSpPr>
            <p:nvPr/>
          </p:nvSpPr>
          <p:spPr bwMode="auto">
            <a:xfrm>
              <a:off x="5631774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5987667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343561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6700602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78"/>
            <p:cNvSpPr>
              <a:spLocks noChangeArrowheads="1"/>
            </p:cNvSpPr>
            <p:nvPr/>
          </p:nvSpPr>
          <p:spPr bwMode="auto">
            <a:xfrm>
              <a:off x="7056496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 bwMode="auto">
            <a:xfrm flipV="1">
              <a:off x="4180646" y="1425166"/>
              <a:ext cx="5194" cy="618676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6005294" y="1775763"/>
              <a:ext cx="402390" cy="13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7842907" y="2054493"/>
              <a:ext cx="288159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7" name="Text Box 67"/>
            <p:cNvSpPr txBox="1">
              <a:spLocks noChangeArrowheads="1"/>
            </p:cNvSpPr>
            <p:nvPr/>
          </p:nvSpPr>
          <p:spPr bwMode="auto">
            <a:xfrm>
              <a:off x="4921494" y="1801554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 Box 67"/>
            <p:cNvSpPr txBox="1">
              <a:spLocks noChangeArrowheads="1"/>
            </p:cNvSpPr>
            <p:nvPr/>
          </p:nvSpPr>
          <p:spPr bwMode="auto">
            <a:xfrm>
              <a:off x="5255873" y="1807889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 Box 67"/>
            <p:cNvSpPr txBox="1">
              <a:spLocks noChangeArrowheads="1"/>
            </p:cNvSpPr>
            <p:nvPr/>
          </p:nvSpPr>
          <p:spPr bwMode="auto">
            <a:xfrm>
              <a:off x="7013385" y="1790438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221745" y="4060898"/>
            <a:ext cx="4506154" cy="1860159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Ausgangssituation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04794" y="4051067"/>
            <a:ext cx="3474569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Summe ist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800" kern="0" dirty="0" smtClean="0">
                <a:latin typeface="Arial" panose="020B0604020202020204" pitchFamily="34" charset="0"/>
              </a:rPr>
              <a:t>Wenn Kapitalwert &gt; 0, lohnt sich die Investition</a:t>
            </a:r>
            <a:endParaRPr 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Return“)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27475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Kapitalwert (NPV) 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[1000 Euro]</a:t>
            </a:r>
            <a:endParaRPr lang="de-DE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0,084 €/kWh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0,1 €/kWh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Maschine ohne die Kapazität zu ändern. </a:t>
            </a:r>
            <a:r>
              <a:rPr lang="de-DE" altLang="en-US" sz="1800" kern="0" dirty="0">
                <a:latin typeface="Arial" panose="020B0604020202020204" pitchFamily="34" charset="0"/>
              </a:rPr>
              <a:t>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</a:t>
            </a:r>
            <a:r>
              <a:rPr lang="de-DE" altLang="en-US" sz="1800" kern="0" dirty="0">
                <a:latin typeface="Arial" panose="020B0604020202020204" pitchFamily="34" charset="0"/>
              </a:rPr>
              <a:t>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rhöhung von Produktivität durch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46910"/>
            <a:ext cx="4682478" cy="27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Null, Zins 4%.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  <a:blipFill>
                <a:blip r:embed="rId2"/>
                <a:stretch>
                  <a:fillRect l="-770" t="-2924" r="-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4894</Words>
  <Application>Microsoft Office PowerPoint</Application>
  <PresentationFormat>On-screen Show (4:3)</PresentationFormat>
  <Paragraphs>1144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2023/4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von T periodengleicher Zahlungen</vt:lpstr>
      <vt:lpstr>Abzinsung von T periodengleicher Zahlungen</vt:lpstr>
      <vt:lpstr>Dynamisches Verfahren: Kapitalwertmethode als Grafik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301</cp:revision>
  <cp:lastPrinted>2020-04-29T06:56:35Z</cp:lastPrinted>
  <dcterms:created xsi:type="dcterms:W3CDTF">1601-01-01T00:00:00Z</dcterms:created>
  <dcterms:modified xsi:type="dcterms:W3CDTF">2023-12-07T10:19:21Z</dcterms:modified>
</cp:coreProperties>
</file>