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50"/>
  </p:notesMasterIdLst>
  <p:handoutMasterIdLst>
    <p:handoutMasterId r:id="rId51"/>
  </p:handoutMasterIdLst>
  <p:sldIdLst>
    <p:sldId id="336" r:id="rId2"/>
    <p:sldId id="337" r:id="rId3"/>
    <p:sldId id="348" r:id="rId4"/>
    <p:sldId id="346" r:id="rId5"/>
    <p:sldId id="347" r:id="rId6"/>
    <p:sldId id="338" r:id="rId7"/>
    <p:sldId id="299" r:id="rId8"/>
    <p:sldId id="302" r:id="rId9"/>
    <p:sldId id="303" r:id="rId10"/>
    <p:sldId id="280" r:id="rId11"/>
    <p:sldId id="281" r:id="rId12"/>
    <p:sldId id="361" r:id="rId13"/>
    <p:sldId id="308" r:id="rId14"/>
    <p:sldId id="339" r:id="rId15"/>
    <p:sldId id="340" r:id="rId16"/>
    <p:sldId id="341" r:id="rId17"/>
    <p:sldId id="309" r:id="rId18"/>
    <p:sldId id="355" r:id="rId19"/>
    <p:sldId id="351" r:id="rId20"/>
    <p:sldId id="350" r:id="rId21"/>
    <p:sldId id="349" r:id="rId22"/>
    <p:sldId id="342" r:id="rId23"/>
    <p:sldId id="354" r:id="rId24"/>
    <p:sldId id="353" r:id="rId25"/>
    <p:sldId id="344" r:id="rId26"/>
    <p:sldId id="352" r:id="rId27"/>
    <p:sldId id="293" r:id="rId28"/>
    <p:sldId id="356" r:id="rId29"/>
    <p:sldId id="261" r:id="rId30"/>
    <p:sldId id="357" r:id="rId31"/>
    <p:sldId id="288" r:id="rId32"/>
    <p:sldId id="358" r:id="rId33"/>
    <p:sldId id="320" r:id="rId34"/>
    <p:sldId id="310" r:id="rId35"/>
    <p:sldId id="345" r:id="rId36"/>
    <p:sldId id="304" r:id="rId37"/>
    <p:sldId id="266" r:id="rId38"/>
    <p:sldId id="290" r:id="rId39"/>
    <p:sldId id="295" r:id="rId40"/>
    <p:sldId id="278" r:id="rId41"/>
    <p:sldId id="283" r:id="rId42"/>
    <p:sldId id="331" r:id="rId43"/>
    <p:sldId id="359" r:id="rId44"/>
    <p:sldId id="360" r:id="rId45"/>
    <p:sldId id="332" r:id="rId46"/>
    <p:sldId id="333" r:id="rId47"/>
    <p:sldId id="334" r:id="rId48"/>
    <p:sldId id="335" r:id="rId49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72" autoAdjust="0"/>
    <p:restoredTop sz="95122" autoAdjust="0"/>
  </p:normalViewPr>
  <p:slideViewPr>
    <p:cSldViewPr snapToGrid="0">
      <p:cViewPr varScale="1">
        <p:scale>
          <a:sx n="82" d="100"/>
          <a:sy n="82" d="100"/>
        </p:scale>
        <p:origin x="1812" y="60"/>
      </p:cViewPr>
      <p:guideLst>
        <p:guide orient="horz" pos="845"/>
        <p:guide pos="1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976"/>
    </p:cViewPr>
  </p:sorterViewPr>
  <p:notesViewPr>
    <p:cSldViewPr snapToGrid="0"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567C5DD-B2D7-3F47-B870-FB1B3E24C1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A71306C-114A-4F4C-8158-6DA3C568A5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58201DA7-EA85-D446-8BE4-6D703D82821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6850F31-09B7-7342-987F-9569462F1EA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3F44A7-3D22-44CE-B1C5-FEBE86B6A6A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69D4ADF-4D66-B04C-AC75-68169F647B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E780BAF-DCAB-B147-8636-544F3ED336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838" y="317500"/>
            <a:ext cx="6572250" cy="4929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DD1FD136-3546-FD45-89A3-B7DD9101FC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5775"/>
            <a:ext cx="5964238" cy="38989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20E558AB-3F49-8740-8C0D-FC149F80DA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C8DB2E93-0EE0-824A-8055-44A97DEFD6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CD1E39-2EBB-450D-91A6-0C7FA23D6DD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0940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981933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8982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5150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458792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39456BE0-D4AE-4E57-94D4-0DC320F60E3F}" type="slidenum">
              <a:rPr lang="de-DE" altLang="en-US" sz="1300" smtClean="0">
                <a:latin typeface="Times New Roman" panose="02020603050405020304" pitchFamily="18" charset="0"/>
              </a:rPr>
              <a:pPr/>
              <a:t>38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172550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672319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85000" y="381000"/>
            <a:ext cx="1690688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492442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829032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914613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090947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597422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1988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59388" y="1981200"/>
            <a:ext cx="3198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723380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67766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823018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5511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40812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971920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5500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46BDD972-0F36-444B-899C-E44FD39C3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2A1DF1F5-0098-465D-A3FD-D65E334D6D55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im Wintersemester 2023/4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Kostenorientierte Produktionsplanung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599" y="5060950"/>
            <a:ext cx="600433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Wandel in 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Energiesystemen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TU 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9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Prinzip der Deckungsbeitragsrechnung</a:t>
            </a:r>
            <a:endParaRPr lang="de-DE" altLang="en-US" noProof="1" smtClean="0"/>
          </a:p>
        </p:txBody>
      </p:sp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2178050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Vollkostenrechnung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(Preiskalkulation)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5592763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Teilkostenrechnung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(Entscheidungsvorbereitung)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2344738" y="4000500"/>
            <a:ext cx="2271712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variable Kosten</a:t>
            </a:r>
            <a:endParaRPr lang="de-DE" altLang="en-US" sz="10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fixe Kosten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endParaRPr lang="de-DE" altLang="en-US" sz="1000" u="sng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Periodenerfolg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5759450" y="4000500"/>
            <a:ext cx="2271713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./. variable Kosten</a:t>
            </a:r>
            <a:endParaRPr lang="de-DE" altLang="en-US" sz="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endParaRPr lang="de-DE" altLang="en-US" sz="800" u="sng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Bruttoerfolg (Deckungsbeitrag I)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2" name="Text Box 13"/>
          <p:cNvSpPr txBox="1">
            <a:spLocks noChangeArrowheads="1"/>
          </p:cNvSpPr>
          <p:nvPr/>
        </p:nvSpPr>
        <p:spPr bwMode="auto">
          <a:xfrm>
            <a:off x="2178050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periodengerechte Erfassung aller (kalkulatorischen) Kostenarten und deren Zuweisung auf Kostenträger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3" name="Text Box 14"/>
          <p:cNvSpPr txBox="1">
            <a:spLocks noChangeArrowheads="1"/>
          </p:cNvSpPr>
          <p:nvPr/>
        </p:nvSpPr>
        <p:spPr bwMode="auto">
          <a:xfrm>
            <a:off x="5592763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Unterteilung nach fixen und vari-ablen Kosten und Vergleich der variablen Kosten mit den vom Markt vorgegebenen Verkaufs-preisen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4" name="Line 15"/>
          <p:cNvSpPr>
            <a:spLocks noChangeShapeType="1"/>
          </p:cNvSpPr>
          <p:nvPr/>
        </p:nvSpPr>
        <p:spPr bwMode="auto">
          <a:xfrm>
            <a:off x="2427288" y="49545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5" name="Line 16"/>
          <p:cNvSpPr>
            <a:spLocks noChangeShapeType="1"/>
          </p:cNvSpPr>
          <p:nvPr/>
        </p:nvSpPr>
        <p:spPr bwMode="auto">
          <a:xfrm>
            <a:off x="5827713" y="47894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6" name="Text Box 17"/>
          <p:cNvSpPr txBox="1">
            <a:spLocks noChangeArrowheads="1"/>
          </p:cNvSpPr>
          <p:nvPr/>
        </p:nvSpPr>
        <p:spPr bwMode="auto">
          <a:xfrm>
            <a:off x="2178050" y="5756275"/>
            <a:ext cx="6596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Deckungsbeitrag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I</a:t>
            </a:r>
            <a:r>
              <a:rPr lang="de-DE" altLang="en-US" sz="1600" dirty="0" smtClean="0">
                <a:latin typeface="Arial" panose="020B0604020202020204" pitchFamily="34" charset="0"/>
              </a:rPr>
              <a:t>: Beitrag </a:t>
            </a:r>
            <a:r>
              <a:rPr lang="de-DE" altLang="en-US" sz="1600" dirty="0">
                <a:latin typeface="Arial" panose="020B0604020202020204" pitchFamily="34" charset="0"/>
              </a:rPr>
              <a:t>zur Deckung der fixen Kosten sowie des Gewinns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Beispiel für die Deckungsbeitragsrechnung</a:t>
            </a:r>
            <a:endParaRPr lang="de-DE" altLang="en-US" noProof="1" smtClean="0"/>
          </a:p>
        </p:txBody>
      </p:sp>
      <p:graphicFrame>
        <p:nvGraphicFramePr>
          <p:cNvPr id="280688" name="Group 112">
            <a:extLst>
              <a:ext uri="{FF2B5EF4-FFF2-40B4-BE49-F238E27FC236}">
                <a16:creationId xmlns:a16="http://schemas.microsoft.com/office/drawing/2014/main" id="{F2406F85-B72D-394E-BC2D-CC0892DC8DC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05919616"/>
              </p:ext>
            </p:extLst>
          </p:nvPr>
        </p:nvGraphicFramePr>
        <p:xfrm>
          <a:off x="1908175" y="1641475"/>
          <a:ext cx="6642100" cy="2706687"/>
        </p:xfrm>
        <a:graphic>
          <a:graphicData uri="http://schemas.openxmlformats.org/drawingml/2006/table">
            <a:tbl>
              <a:tblPr/>
              <a:tblGrid>
                <a:gridCol w="260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1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(Kostenträger 1)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2 (Kostenträger 2)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Summe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2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Umsatz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direkt zurechenbare 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variable Kosten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50‘000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9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Produktions-Fixkosten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(produkt-bezogene Werbungs-,</a:t>
                      </a:r>
                      <a:b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Entwicklungs- und andere direkt</a:t>
                      </a:r>
                      <a:b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zurechenbare fixe Kosten)</a:t>
                      </a:r>
                      <a:endParaRPr kumimoji="0" lang="de-DE" sz="12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38‘000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II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69" name="Text Box 113"/>
          <p:cNvSpPr txBox="1">
            <a:spLocks noChangeArrowheads="1"/>
          </p:cNvSpPr>
          <p:nvPr/>
        </p:nvSpPr>
        <p:spPr bwMode="auto">
          <a:xfrm>
            <a:off x="1133061" y="4605338"/>
            <a:ext cx="752833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Wenn die Firma mehrere Produkte hat, bildet man den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Deckungsbeitrag II</a:t>
            </a:r>
            <a:r>
              <a:rPr lang="de-DE" altLang="en-US" sz="1600" dirty="0" smtClean="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dirty="0" smtClean="0">
                <a:latin typeface="Arial" panose="020B0604020202020204" pitchFamily="34" charset="0"/>
              </a:rPr>
              <a:t>Deckungsbeitrag II = Deckungsbeitrag I – Produkt-spezifische Fixkosten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Produkt-spezifische Fixkosten oder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Produktionsfixkosten</a:t>
            </a:r>
            <a:r>
              <a:rPr lang="de-DE" altLang="en-US" sz="1600" dirty="0" smtClean="0">
                <a:latin typeface="Arial" panose="020B0604020202020204" pitchFamily="34" charset="0"/>
              </a:rPr>
              <a:t> sind Fixkosten, die durch das Produkt verursacht werden. Der Deckungsbeitrag II trägt zur Deckung der übrigen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Unternehmensfixkosten</a:t>
            </a:r>
            <a:r>
              <a:rPr lang="de-DE" altLang="en-US" sz="1600" dirty="0" smtClean="0">
                <a:latin typeface="Arial" panose="020B0604020202020204" pitchFamily="34" charset="0"/>
              </a:rPr>
              <a:t> bei, die nicht zu bestimmten Produkten zuordnen lassen (z.B. Image-Werbung, Büro-Mieten, Personalverwaltung, usw.).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Ziele der Deckungsbeitragsrechnung</a:t>
            </a:r>
            <a:endParaRPr lang="de-DE" altLang="en-US" noProof="1" smtClean="0"/>
          </a:p>
        </p:txBody>
      </p:sp>
      <p:sp>
        <p:nvSpPr>
          <p:cNvPr id="10269" name="Text Box 113"/>
          <p:cNvSpPr txBox="1">
            <a:spLocks noChangeArrowheads="1"/>
          </p:cNvSpPr>
          <p:nvPr/>
        </p:nvSpPr>
        <p:spPr bwMode="auto">
          <a:xfrm>
            <a:off x="1496392" y="2239825"/>
            <a:ext cx="665369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 smtClean="0">
                <a:latin typeface="Arial" panose="020B0604020202020204" pitchFamily="34" charset="0"/>
              </a:rPr>
              <a:t>Kurzfristige </a:t>
            </a:r>
            <a:r>
              <a:rPr lang="de-DE" altLang="en-US" sz="2000" dirty="0">
                <a:latin typeface="Arial" panose="020B0604020202020204" pitchFamily="34" charset="0"/>
              </a:rPr>
              <a:t>Entscheidungsfindung für </a:t>
            </a:r>
            <a:r>
              <a:rPr lang="de-DE" altLang="en-US" sz="2000" dirty="0" smtClean="0">
                <a:latin typeface="Arial" panose="020B0604020202020204" pitchFamily="34" charset="0"/>
              </a:rPr>
              <a:t>Produktion, Beschaffung </a:t>
            </a:r>
            <a:r>
              <a:rPr lang="de-DE" altLang="en-US" sz="2000" dirty="0">
                <a:latin typeface="Arial" panose="020B0604020202020204" pitchFamily="34" charset="0"/>
              </a:rPr>
              <a:t>und </a:t>
            </a:r>
            <a:r>
              <a:rPr lang="de-DE" altLang="en-US" sz="2000" dirty="0" smtClean="0">
                <a:latin typeface="Arial" panose="020B0604020202020204" pitchFamily="34" charset="0"/>
              </a:rPr>
              <a:t>Vertrieb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>
                <a:latin typeface="Arial" panose="020B0604020202020204" pitchFamily="34" charset="0"/>
              </a:rPr>
              <a:t>Bestimmung von Preisuntergrenzen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>
                <a:latin typeface="Arial" panose="020B0604020202020204" pitchFamily="34" charset="0"/>
              </a:rPr>
              <a:t>Vergleichbarkeit von Produktgruppen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>
                <a:latin typeface="Arial" panose="020B0604020202020204" pitchFamily="34" charset="0"/>
              </a:rPr>
              <a:t>Programmoptimierung (gewinnmaximaler Produktionsplan)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>
                <a:latin typeface="Arial" panose="020B0604020202020204" pitchFamily="34" charset="0"/>
              </a:rPr>
              <a:t>Kostentransparenz in hierarchischen Mehrebenen-Systemen</a:t>
            </a:r>
            <a:endParaRPr lang="de-DE" altLang="en-US" sz="2000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155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Deckungsbeitrag – Zsfg. 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1950834"/>
                <a:ext cx="7893050" cy="4790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Generell ist 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Deckungsbeitrag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die Differenz zwischen dem Erlös und den variablen Kosten, die zur Deckung der Fixkosten dient: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𝐷𝑒𝑐𝑘𝑢𝑛𝑔𝑠𝑏𝑒𝑖𝑡𝑟𝑎𝑔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𝐸𝑟𝑙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ö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𝐾𝑜𝑠𝑡𝑒𝑛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</m:oMath>
                  </m:oMathPara>
                </a14:m>
                <a:endParaRPr lang="de-DE" altLang="en-US" sz="160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𝐺𝑒𝑤𝑖𝑛𝑛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𝐸𝑟𝑙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ö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b="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Bei einem Mehrproduktunternehmen kann man mehrstufige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Deckungsbeiträge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definieren: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de-DE" altLang="en-US" sz="1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𝑈𝑚𝑠𝑎𝑡𝑧𝑒𝑟𝑙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ö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𝐼𝐼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𝑃𝑟𝑜𝑑𝑢𝑘𝑡𝑖𝑜𝑛𝑠𝑓𝑖𝑥𝑘𝑜𝑠𝑡𝑒𝑛</m:t>
                    </m:r>
                  </m:oMath>
                </a14:m>
                <a:endParaRPr lang="de-DE" alt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𝐵𝑒𝑡𝑟𝑖𝑒𝑏𝑠𝑒𝑟𝑔𝑒𝑏𝑛𝑖𝑠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𝐼𝐼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𝑈𝑛𝑡𝑒𝑟𝑛𝑒h𝑚𝑒𝑛𝑠𝑓𝑖𝑥𝑘𝑜𝑠𝑡𝑒𝑛</m:t>
                    </m:r>
                  </m:oMath>
                </a14:m>
                <a:endParaRPr lang="de-DE" alt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Unternehmensfixkosten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: Restgröße aller fixen Kosten, die sich nicht Produkten, Produktsparten, einzelnen Kostenstellen oder Unternehmensbereichen zuordnen lassen, z.B. Kosten von Imagewerbung.</a:t>
                </a:r>
              </a:p>
            </p:txBody>
          </p:sp>
        </mc:Choice>
        <mc:Fallback xmlns="">
          <p:sp>
            <p:nvSpPr>
              <p:cNvPr id="4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950834"/>
                <a:ext cx="7893050" cy="4790286"/>
              </a:xfrm>
              <a:prstGeom prst="rect">
                <a:avLst/>
              </a:prstGeom>
              <a:blipFill>
                <a:blip r:embed="rId2"/>
                <a:stretch>
                  <a:fillRect l="-309" t="-382" b="-7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36688" y="4610100"/>
            <a:ext cx="69215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Gesamtkostenfunktion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5944680" y="1846154"/>
            <a:ext cx="18739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K(Q)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8402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und fixe Kosten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6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Teil der Gesamtkosten, der unabhängig von der Produktionsmenge ist. Auch bei 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Löhne 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Kosten</a:t>
                </a:r>
                <a:r>
                  <a:rPr lang="de-DE" altLang="en-US" sz="16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Teil der Gesamtkosten, der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abhängig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von der Produktionsmenge ist.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Energie, Strom, Rohstoffe.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blipFill>
                <a:blip r:embed="rId2"/>
                <a:stretch>
                  <a:fillRect l="-309" t="-483" r="-386" b="-3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568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Grenzkostenfunktion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942" y="1555129"/>
                <a:ext cx="8144746" cy="964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Ableitung von den Gesamtkosten K nach Q,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die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dar, d.h. was das nächste Stück kosten wird.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Die Grenzkosten hängen nur von den variablen Kosten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ab. Grenzkosten werden verwendet, um die inverse Angebotsfunktion zu bilden.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942" y="1555129"/>
                <a:ext cx="8144746" cy="964880"/>
              </a:xfrm>
              <a:prstGeom prst="rect">
                <a:avLst/>
              </a:prstGeom>
              <a:blipFill>
                <a:blip r:embed="rId2"/>
                <a:stretch>
                  <a:fillRect l="-374" r="-674" b="-75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1118"/>
              <p:cNvSpPr>
                <a:spLocks noChangeArrowheads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𝑓𝑖𝑥</m:t>
                            </m:r>
                          </m:sub>
                        </m:s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de-DE" altLang="en-US" sz="16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36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blipFill>
                <a:blip r:embed="rId3"/>
                <a:stretch>
                  <a:fillRect l="-3344" b="-164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Freeform 809"/>
          <p:cNvSpPr>
            <a:spLocks/>
          </p:cNvSpPr>
          <p:nvPr/>
        </p:nvSpPr>
        <p:spPr bwMode="auto">
          <a:xfrm>
            <a:off x="7529718" y="2465595"/>
            <a:ext cx="241300" cy="527050"/>
          </a:xfrm>
          <a:custGeom>
            <a:avLst/>
            <a:gdLst>
              <a:gd name="T0" fmla="*/ 0 w 152"/>
              <a:gd name="T1" fmla="*/ 2147483646 h 332"/>
              <a:gd name="T2" fmla="*/ 2147483646 w 152"/>
              <a:gd name="T3" fmla="*/ 2147483646 h 332"/>
              <a:gd name="T4" fmla="*/ 2147483646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9" name="Group 138"/>
          <p:cNvGrpSpPr/>
          <p:nvPr/>
        </p:nvGrpSpPr>
        <p:grpSpPr>
          <a:xfrm>
            <a:off x="436563" y="2841350"/>
            <a:ext cx="8372680" cy="3804129"/>
            <a:chOff x="436563" y="2529092"/>
            <a:chExt cx="8372680" cy="4116388"/>
          </a:xfrm>
        </p:grpSpPr>
        <p:sp>
          <p:nvSpPr>
            <p:cNvPr id="8" name="Line 771"/>
            <p:cNvSpPr>
              <a:spLocks noChangeShapeType="1"/>
            </p:cNvSpPr>
            <p:nvPr/>
          </p:nvSpPr>
          <p:spPr bwMode="auto">
            <a:xfrm flipV="1">
              <a:off x="1382124" y="2529092"/>
              <a:ext cx="20932" cy="37147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772"/>
            <p:cNvSpPr>
              <a:spLocks noChangeShapeType="1"/>
            </p:cNvSpPr>
            <p:nvPr/>
          </p:nvSpPr>
          <p:spPr bwMode="auto">
            <a:xfrm>
              <a:off x="1325768" y="624384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773"/>
            <p:cNvSpPr>
              <a:spLocks noChangeShapeType="1"/>
            </p:cNvSpPr>
            <p:nvPr/>
          </p:nvSpPr>
          <p:spPr bwMode="auto">
            <a:xfrm>
              <a:off x="1325768" y="468809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774"/>
            <p:cNvSpPr>
              <a:spLocks noChangeShapeType="1"/>
            </p:cNvSpPr>
            <p:nvPr/>
          </p:nvSpPr>
          <p:spPr bwMode="auto">
            <a:xfrm>
              <a:off x="1325768" y="3133930"/>
              <a:ext cx="60325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775"/>
            <p:cNvSpPr>
              <a:spLocks noChangeShapeType="1"/>
            </p:cNvSpPr>
            <p:nvPr/>
          </p:nvSpPr>
          <p:spPr bwMode="auto">
            <a:xfrm>
              <a:off x="1411493" y="6243843"/>
              <a:ext cx="7362825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776"/>
            <p:cNvSpPr>
              <a:spLocks noChangeShapeType="1"/>
            </p:cNvSpPr>
            <p:nvPr/>
          </p:nvSpPr>
          <p:spPr bwMode="auto">
            <a:xfrm flipV="1">
              <a:off x="13860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777"/>
            <p:cNvSpPr>
              <a:spLocks noChangeShapeType="1"/>
            </p:cNvSpPr>
            <p:nvPr/>
          </p:nvSpPr>
          <p:spPr bwMode="auto">
            <a:xfrm flipV="1">
              <a:off x="237034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778"/>
            <p:cNvSpPr>
              <a:spLocks noChangeShapeType="1"/>
            </p:cNvSpPr>
            <p:nvPr/>
          </p:nvSpPr>
          <p:spPr bwMode="auto">
            <a:xfrm flipV="1">
              <a:off x="335618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779"/>
            <p:cNvSpPr>
              <a:spLocks noChangeShapeType="1"/>
            </p:cNvSpPr>
            <p:nvPr/>
          </p:nvSpPr>
          <p:spPr bwMode="auto">
            <a:xfrm flipV="1">
              <a:off x="434043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780"/>
            <p:cNvSpPr>
              <a:spLocks noChangeShapeType="1"/>
            </p:cNvSpPr>
            <p:nvPr/>
          </p:nvSpPr>
          <p:spPr bwMode="auto">
            <a:xfrm flipV="1">
              <a:off x="5326268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781"/>
            <p:cNvSpPr>
              <a:spLocks noChangeShapeType="1"/>
            </p:cNvSpPr>
            <p:nvPr/>
          </p:nvSpPr>
          <p:spPr bwMode="auto">
            <a:xfrm flipV="1">
              <a:off x="631210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782"/>
            <p:cNvSpPr>
              <a:spLocks noChangeShapeType="1"/>
            </p:cNvSpPr>
            <p:nvPr/>
          </p:nvSpPr>
          <p:spPr bwMode="auto">
            <a:xfrm flipV="1">
              <a:off x="729635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783"/>
            <p:cNvSpPr>
              <a:spLocks noChangeShapeType="1"/>
            </p:cNvSpPr>
            <p:nvPr/>
          </p:nvSpPr>
          <p:spPr bwMode="auto">
            <a:xfrm flipV="1">
              <a:off x="82821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Rectangle 1106"/>
            <p:cNvSpPr>
              <a:spLocks noChangeArrowheads="1"/>
            </p:cNvSpPr>
            <p:nvPr/>
          </p:nvSpPr>
          <p:spPr bwMode="auto">
            <a:xfrm>
              <a:off x="1135268" y="6148593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107"/>
            <p:cNvSpPr>
              <a:spLocks noChangeArrowheads="1"/>
            </p:cNvSpPr>
            <p:nvPr/>
          </p:nvSpPr>
          <p:spPr bwMode="auto">
            <a:xfrm>
              <a:off x="1135268" y="4594430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1108"/>
            <p:cNvSpPr>
              <a:spLocks noChangeArrowheads="1"/>
            </p:cNvSpPr>
            <p:nvPr/>
          </p:nvSpPr>
          <p:spPr bwMode="auto">
            <a:xfrm>
              <a:off x="1032080" y="3038680"/>
              <a:ext cx="2254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1109"/>
            <p:cNvSpPr>
              <a:spLocks noChangeArrowheads="1"/>
            </p:cNvSpPr>
            <p:nvPr/>
          </p:nvSpPr>
          <p:spPr bwMode="auto">
            <a:xfrm>
              <a:off x="13337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1110"/>
            <p:cNvSpPr>
              <a:spLocks noChangeArrowheads="1"/>
            </p:cNvSpPr>
            <p:nvPr/>
          </p:nvSpPr>
          <p:spPr bwMode="auto">
            <a:xfrm>
              <a:off x="231954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1111"/>
            <p:cNvSpPr>
              <a:spLocks noChangeArrowheads="1"/>
            </p:cNvSpPr>
            <p:nvPr/>
          </p:nvSpPr>
          <p:spPr bwMode="auto">
            <a:xfrm>
              <a:off x="330379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1112"/>
            <p:cNvSpPr>
              <a:spLocks noChangeArrowheads="1"/>
            </p:cNvSpPr>
            <p:nvPr/>
          </p:nvSpPr>
          <p:spPr bwMode="auto">
            <a:xfrm>
              <a:off x="428963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1113"/>
            <p:cNvSpPr>
              <a:spLocks noChangeArrowheads="1"/>
            </p:cNvSpPr>
            <p:nvPr/>
          </p:nvSpPr>
          <p:spPr bwMode="auto">
            <a:xfrm>
              <a:off x="527388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1114"/>
            <p:cNvSpPr>
              <a:spLocks noChangeArrowheads="1"/>
            </p:cNvSpPr>
            <p:nvPr/>
          </p:nvSpPr>
          <p:spPr bwMode="auto">
            <a:xfrm>
              <a:off x="625971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1115"/>
            <p:cNvSpPr>
              <a:spLocks noChangeArrowheads="1"/>
            </p:cNvSpPr>
            <p:nvPr/>
          </p:nvSpPr>
          <p:spPr bwMode="auto">
            <a:xfrm>
              <a:off x="724396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1116"/>
            <p:cNvSpPr>
              <a:spLocks noChangeArrowheads="1"/>
            </p:cNvSpPr>
            <p:nvPr/>
          </p:nvSpPr>
          <p:spPr bwMode="auto">
            <a:xfrm>
              <a:off x="82298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1117"/>
            <p:cNvSpPr>
              <a:spLocks noChangeArrowheads="1"/>
            </p:cNvSpPr>
            <p:nvPr/>
          </p:nvSpPr>
          <p:spPr bwMode="auto">
            <a:xfrm>
              <a:off x="6415293" y="2529093"/>
              <a:ext cx="1114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1123"/>
            <p:cNvSpPr>
              <a:spLocks noChangeArrowheads="1"/>
            </p:cNvSpPr>
            <p:nvPr/>
          </p:nvSpPr>
          <p:spPr bwMode="auto">
            <a:xfrm>
              <a:off x="3840368" y="2529093"/>
              <a:ext cx="127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1129"/>
            <p:cNvSpPr>
              <a:spLocks noChangeArrowheads="1"/>
            </p:cNvSpPr>
            <p:nvPr/>
          </p:nvSpPr>
          <p:spPr bwMode="auto">
            <a:xfrm>
              <a:off x="7417005" y="4913518"/>
              <a:ext cx="1270000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1137"/>
            <p:cNvSpPr>
              <a:spLocks noChangeArrowheads="1"/>
            </p:cNvSpPr>
            <p:nvPr/>
          </p:nvSpPr>
          <p:spPr bwMode="auto">
            <a:xfrm>
              <a:off x="633618" y="3651455"/>
              <a:ext cx="71755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Freeform 795"/>
            <p:cNvSpPr>
              <a:spLocks/>
            </p:cNvSpPr>
            <p:nvPr/>
          </p:nvSpPr>
          <p:spPr bwMode="auto">
            <a:xfrm>
              <a:off x="4099130" y="5915230"/>
              <a:ext cx="241300" cy="17463"/>
            </a:xfrm>
            <a:custGeom>
              <a:avLst/>
              <a:gdLst>
                <a:gd name="T0" fmla="*/ 0 w 152"/>
                <a:gd name="T1" fmla="*/ 0 h 11"/>
                <a:gd name="T2" fmla="*/ 2147483646 w 152"/>
                <a:gd name="T3" fmla="*/ 2147483646 h 11"/>
                <a:gd name="T4" fmla="*/ 2147483646 w 152"/>
                <a:gd name="T5" fmla="*/ 2147483646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784"/>
            <p:cNvSpPr>
              <a:spLocks/>
            </p:cNvSpPr>
            <p:nvPr/>
          </p:nvSpPr>
          <p:spPr bwMode="auto">
            <a:xfrm>
              <a:off x="1386093" y="3133930"/>
              <a:ext cx="250825" cy="449263"/>
            </a:xfrm>
            <a:custGeom>
              <a:avLst/>
              <a:gdLst>
                <a:gd name="T0" fmla="*/ 0 w 158"/>
                <a:gd name="T1" fmla="*/ 0 h 283"/>
                <a:gd name="T2" fmla="*/ 2147483646 w 158"/>
                <a:gd name="T3" fmla="*/ 2147483646 h 283"/>
                <a:gd name="T4" fmla="*/ 2147483646 w 158"/>
                <a:gd name="T5" fmla="*/ 2147483646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785"/>
            <p:cNvSpPr>
              <a:spLocks/>
            </p:cNvSpPr>
            <p:nvPr/>
          </p:nvSpPr>
          <p:spPr bwMode="auto">
            <a:xfrm>
              <a:off x="1636918" y="3583193"/>
              <a:ext cx="241300" cy="406400"/>
            </a:xfrm>
            <a:custGeom>
              <a:avLst/>
              <a:gdLst>
                <a:gd name="T0" fmla="*/ 0 w 152"/>
                <a:gd name="T1" fmla="*/ 0 h 256"/>
                <a:gd name="T2" fmla="*/ 2147483646 w 152"/>
                <a:gd name="T3" fmla="*/ 2147483646 h 256"/>
                <a:gd name="T4" fmla="*/ 2147483646 w 152"/>
                <a:gd name="T5" fmla="*/ 214748364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786"/>
            <p:cNvSpPr>
              <a:spLocks/>
            </p:cNvSpPr>
            <p:nvPr/>
          </p:nvSpPr>
          <p:spPr bwMode="auto">
            <a:xfrm>
              <a:off x="1878218" y="3989593"/>
              <a:ext cx="250825" cy="371475"/>
            </a:xfrm>
            <a:custGeom>
              <a:avLst/>
              <a:gdLst>
                <a:gd name="T0" fmla="*/ 0 w 158"/>
                <a:gd name="T1" fmla="*/ 0 h 234"/>
                <a:gd name="T2" fmla="*/ 2147483646 w 158"/>
                <a:gd name="T3" fmla="*/ 2147483646 h 234"/>
                <a:gd name="T4" fmla="*/ 2147483646 w 158"/>
                <a:gd name="T5" fmla="*/ 2147483646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787"/>
            <p:cNvSpPr>
              <a:spLocks/>
            </p:cNvSpPr>
            <p:nvPr/>
          </p:nvSpPr>
          <p:spPr bwMode="auto">
            <a:xfrm>
              <a:off x="2129043" y="4361068"/>
              <a:ext cx="241300" cy="327025"/>
            </a:xfrm>
            <a:custGeom>
              <a:avLst/>
              <a:gdLst>
                <a:gd name="T0" fmla="*/ 0 w 152"/>
                <a:gd name="T1" fmla="*/ 0 h 206"/>
                <a:gd name="T2" fmla="*/ 2147483646 w 152"/>
                <a:gd name="T3" fmla="*/ 2147483646 h 206"/>
                <a:gd name="T4" fmla="*/ 2147483646 w 152"/>
                <a:gd name="T5" fmla="*/ 214748364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788"/>
            <p:cNvSpPr>
              <a:spLocks/>
            </p:cNvSpPr>
            <p:nvPr/>
          </p:nvSpPr>
          <p:spPr bwMode="auto">
            <a:xfrm>
              <a:off x="2370343" y="4688093"/>
              <a:ext cx="250825" cy="295275"/>
            </a:xfrm>
            <a:custGeom>
              <a:avLst/>
              <a:gdLst>
                <a:gd name="T0" fmla="*/ 0 w 158"/>
                <a:gd name="T1" fmla="*/ 0 h 186"/>
                <a:gd name="T2" fmla="*/ 2147483646 w 158"/>
                <a:gd name="T3" fmla="*/ 2147483646 h 186"/>
                <a:gd name="T4" fmla="*/ 2147483646 w 158"/>
                <a:gd name="T5" fmla="*/ 214748364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789"/>
            <p:cNvSpPr>
              <a:spLocks/>
            </p:cNvSpPr>
            <p:nvPr/>
          </p:nvSpPr>
          <p:spPr bwMode="auto">
            <a:xfrm>
              <a:off x="2621168" y="4983368"/>
              <a:ext cx="242887" cy="249237"/>
            </a:xfrm>
            <a:custGeom>
              <a:avLst/>
              <a:gdLst>
                <a:gd name="T0" fmla="*/ 0 w 153"/>
                <a:gd name="T1" fmla="*/ 0 h 157"/>
                <a:gd name="T2" fmla="*/ 2147483646 w 153"/>
                <a:gd name="T3" fmla="*/ 2147483646 h 157"/>
                <a:gd name="T4" fmla="*/ 2147483646 w 153"/>
                <a:gd name="T5" fmla="*/ 2147483646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790"/>
            <p:cNvSpPr>
              <a:spLocks/>
            </p:cNvSpPr>
            <p:nvPr/>
          </p:nvSpPr>
          <p:spPr bwMode="auto">
            <a:xfrm>
              <a:off x="2864055" y="5232605"/>
              <a:ext cx="249238" cy="215900"/>
            </a:xfrm>
            <a:custGeom>
              <a:avLst/>
              <a:gdLst>
                <a:gd name="T0" fmla="*/ 0 w 157"/>
                <a:gd name="T1" fmla="*/ 0 h 136"/>
                <a:gd name="T2" fmla="*/ 2147483646 w 157"/>
                <a:gd name="T3" fmla="*/ 2147483646 h 136"/>
                <a:gd name="T4" fmla="*/ 2147483646 w 157"/>
                <a:gd name="T5" fmla="*/ 214748364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791"/>
            <p:cNvSpPr>
              <a:spLocks/>
            </p:cNvSpPr>
            <p:nvPr/>
          </p:nvSpPr>
          <p:spPr bwMode="auto">
            <a:xfrm>
              <a:off x="3113293" y="5448505"/>
              <a:ext cx="242887" cy="173038"/>
            </a:xfrm>
            <a:custGeom>
              <a:avLst/>
              <a:gdLst>
                <a:gd name="T0" fmla="*/ 0 w 153"/>
                <a:gd name="T1" fmla="*/ 0 h 109"/>
                <a:gd name="T2" fmla="*/ 2147483646 w 153"/>
                <a:gd name="T3" fmla="*/ 2147483646 h 109"/>
                <a:gd name="T4" fmla="*/ 2147483646 w 153"/>
                <a:gd name="T5" fmla="*/ 2147483646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792"/>
            <p:cNvSpPr>
              <a:spLocks/>
            </p:cNvSpPr>
            <p:nvPr/>
          </p:nvSpPr>
          <p:spPr bwMode="auto">
            <a:xfrm>
              <a:off x="3356180" y="5621543"/>
              <a:ext cx="250825" cy="138112"/>
            </a:xfrm>
            <a:custGeom>
              <a:avLst/>
              <a:gdLst>
                <a:gd name="T0" fmla="*/ 0 w 158"/>
                <a:gd name="T1" fmla="*/ 0 h 87"/>
                <a:gd name="T2" fmla="*/ 2147483646 w 158"/>
                <a:gd name="T3" fmla="*/ 2147483646 h 87"/>
                <a:gd name="T4" fmla="*/ 2147483646 w 158"/>
                <a:gd name="T5" fmla="*/ 2147483646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793"/>
            <p:cNvSpPr>
              <a:spLocks/>
            </p:cNvSpPr>
            <p:nvPr/>
          </p:nvSpPr>
          <p:spPr bwMode="auto">
            <a:xfrm>
              <a:off x="3607005" y="5759655"/>
              <a:ext cx="241300" cy="95250"/>
            </a:xfrm>
            <a:custGeom>
              <a:avLst/>
              <a:gdLst>
                <a:gd name="T0" fmla="*/ 0 w 152"/>
                <a:gd name="T1" fmla="*/ 0 h 60"/>
                <a:gd name="T2" fmla="*/ 2147483646 w 152"/>
                <a:gd name="T3" fmla="*/ 2147483646 h 60"/>
                <a:gd name="T4" fmla="*/ 2147483646 w 152"/>
                <a:gd name="T5" fmla="*/ 2147483646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794"/>
            <p:cNvSpPr>
              <a:spLocks/>
            </p:cNvSpPr>
            <p:nvPr/>
          </p:nvSpPr>
          <p:spPr bwMode="auto">
            <a:xfrm>
              <a:off x="3848305" y="5854905"/>
              <a:ext cx="250825" cy="60325"/>
            </a:xfrm>
            <a:custGeom>
              <a:avLst/>
              <a:gdLst>
                <a:gd name="T0" fmla="*/ 0 w 158"/>
                <a:gd name="T1" fmla="*/ 0 h 38"/>
                <a:gd name="T2" fmla="*/ 2147483646 w 158"/>
                <a:gd name="T3" fmla="*/ 2147483646 h 38"/>
                <a:gd name="T4" fmla="*/ 2147483646 w 158"/>
                <a:gd name="T5" fmla="*/ 2147483646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796"/>
            <p:cNvSpPr>
              <a:spLocks/>
            </p:cNvSpPr>
            <p:nvPr/>
          </p:nvSpPr>
          <p:spPr bwMode="auto">
            <a:xfrm>
              <a:off x="4340430" y="5915230"/>
              <a:ext cx="250825" cy="17463"/>
            </a:xfrm>
            <a:custGeom>
              <a:avLst/>
              <a:gdLst>
                <a:gd name="T0" fmla="*/ 0 w 158"/>
                <a:gd name="T1" fmla="*/ 2147483646 h 11"/>
                <a:gd name="T2" fmla="*/ 2147483646 w 158"/>
                <a:gd name="T3" fmla="*/ 2147483646 h 11"/>
                <a:gd name="T4" fmla="*/ 2147483646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797"/>
            <p:cNvSpPr>
              <a:spLocks/>
            </p:cNvSpPr>
            <p:nvPr/>
          </p:nvSpPr>
          <p:spPr bwMode="auto">
            <a:xfrm>
              <a:off x="4591255" y="5854905"/>
              <a:ext cx="242888" cy="60325"/>
            </a:xfrm>
            <a:custGeom>
              <a:avLst/>
              <a:gdLst>
                <a:gd name="T0" fmla="*/ 0 w 153"/>
                <a:gd name="T1" fmla="*/ 2147483646 h 38"/>
                <a:gd name="T2" fmla="*/ 2147483646 w 153"/>
                <a:gd name="T3" fmla="*/ 2147483646 h 38"/>
                <a:gd name="T4" fmla="*/ 2147483646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798"/>
            <p:cNvSpPr>
              <a:spLocks/>
            </p:cNvSpPr>
            <p:nvPr/>
          </p:nvSpPr>
          <p:spPr bwMode="auto">
            <a:xfrm>
              <a:off x="4834143" y="5759655"/>
              <a:ext cx="250825" cy="95250"/>
            </a:xfrm>
            <a:custGeom>
              <a:avLst/>
              <a:gdLst>
                <a:gd name="T0" fmla="*/ 0 w 158"/>
                <a:gd name="T1" fmla="*/ 2147483646 h 60"/>
                <a:gd name="T2" fmla="*/ 2147483646 w 158"/>
                <a:gd name="T3" fmla="*/ 2147483646 h 60"/>
                <a:gd name="T4" fmla="*/ 2147483646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799"/>
            <p:cNvSpPr>
              <a:spLocks/>
            </p:cNvSpPr>
            <p:nvPr/>
          </p:nvSpPr>
          <p:spPr bwMode="auto">
            <a:xfrm>
              <a:off x="5084968" y="5621543"/>
              <a:ext cx="241300" cy="138112"/>
            </a:xfrm>
            <a:custGeom>
              <a:avLst/>
              <a:gdLst>
                <a:gd name="T0" fmla="*/ 0 w 152"/>
                <a:gd name="T1" fmla="*/ 2147483646 h 87"/>
                <a:gd name="T2" fmla="*/ 2147483646 w 152"/>
                <a:gd name="T3" fmla="*/ 2147483646 h 87"/>
                <a:gd name="T4" fmla="*/ 2147483646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800"/>
            <p:cNvSpPr>
              <a:spLocks/>
            </p:cNvSpPr>
            <p:nvPr/>
          </p:nvSpPr>
          <p:spPr bwMode="auto">
            <a:xfrm>
              <a:off x="5326268" y="5448505"/>
              <a:ext cx="250825" cy="173038"/>
            </a:xfrm>
            <a:custGeom>
              <a:avLst/>
              <a:gdLst>
                <a:gd name="T0" fmla="*/ 0 w 158"/>
                <a:gd name="T1" fmla="*/ 2147483646 h 109"/>
                <a:gd name="T2" fmla="*/ 2147483646 w 158"/>
                <a:gd name="T3" fmla="*/ 2147483646 h 109"/>
                <a:gd name="T4" fmla="*/ 2147483646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801"/>
            <p:cNvSpPr>
              <a:spLocks/>
            </p:cNvSpPr>
            <p:nvPr/>
          </p:nvSpPr>
          <p:spPr bwMode="auto">
            <a:xfrm>
              <a:off x="5577093" y="5232605"/>
              <a:ext cx="241300" cy="215900"/>
            </a:xfrm>
            <a:custGeom>
              <a:avLst/>
              <a:gdLst>
                <a:gd name="T0" fmla="*/ 0 w 152"/>
                <a:gd name="T1" fmla="*/ 2147483646 h 136"/>
                <a:gd name="T2" fmla="*/ 2147483646 w 152"/>
                <a:gd name="T3" fmla="*/ 2147483646 h 136"/>
                <a:gd name="T4" fmla="*/ 2147483646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802"/>
            <p:cNvSpPr>
              <a:spLocks/>
            </p:cNvSpPr>
            <p:nvPr/>
          </p:nvSpPr>
          <p:spPr bwMode="auto">
            <a:xfrm>
              <a:off x="5818393" y="4983368"/>
              <a:ext cx="250825" cy="249237"/>
            </a:xfrm>
            <a:custGeom>
              <a:avLst/>
              <a:gdLst>
                <a:gd name="T0" fmla="*/ 0 w 158"/>
                <a:gd name="T1" fmla="*/ 2147483646 h 157"/>
                <a:gd name="T2" fmla="*/ 2147483646 w 158"/>
                <a:gd name="T3" fmla="*/ 2147483646 h 157"/>
                <a:gd name="T4" fmla="*/ 2147483646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803"/>
            <p:cNvSpPr>
              <a:spLocks/>
            </p:cNvSpPr>
            <p:nvPr/>
          </p:nvSpPr>
          <p:spPr bwMode="auto">
            <a:xfrm>
              <a:off x="6069218" y="4688093"/>
              <a:ext cx="242887" cy="295275"/>
            </a:xfrm>
            <a:custGeom>
              <a:avLst/>
              <a:gdLst>
                <a:gd name="T0" fmla="*/ 0 w 153"/>
                <a:gd name="T1" fmla="*/ 2147483646 h 186"/>
                <a:gd name="T2" fmla="*/ 2147483646 w 153"/>
                <a:gd name="T3" fmla="*/ 2147483646 h 186"/>
                <a:gd name="T4" fmla="*/ 2147483646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804"/>
            <p:cNvSpPr>
              <a:spLocks/>
            </p:cNvSpPr>
            <p:nvPr/>
          </p:nvSpPr>
          <p:spPr bwMode="auto">
            <a:xfrm>
              <a:off x="6312105" y="4361068"/>
              <a:ext cx="249238" cy="327025"/>
            </a:xfrm>
            <a:custGeom>
              <a:avLst/>
              <a:gdLst>
                <a:gd name="T0" fmla="*/ 0 w 157"/>
                <a:gd name="T1" fmla="*/ 2147483646 h 206"/>
                <a:gd name="T2" fmla="*/ 2147483646 w 157"/>
                <a:gd name="T3" fmla="*/ 2147483646 h 206"/>
                <a:gd name="T4" fmla="*/ 2147483646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805"/>
            <p:cNvSpPr>
              <a:spLocks/>
            </p:cNvSpPr>
            <p:nvPr/>
          </p:nvSpPr>
          <p:spPr bwMode="auto">
            <a:xfrm>
              <a:off x="6561343" y="3989593"/>
              <a:ext cx="242887" cy="371475"/>
            </a:xfrm>
            <a:custGeom>
              <a:avLst/>
              <a:gdLst>
                <a:gd name="T0" fmla="*/ 0 w 153"/>
                <a:gd name="T1" fmla="*/ 2147483646 h 234"/>
                <a:gd name="T2" fmla="*/ 2147483646 w 153"/>
                <a:gd name="T3" fmla="*/ 2147483646 h 234"/>
                <a:gd name="T4" fmla="*/ 2147483646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806"/>
            <p:cNvSpPr>
              <a:spLocks/>
            </p:cNvSpPr>
            <p:nvPr/>
          </p:nvSpPr>
          <p:spPr bwMode="auto">
            <a:xfrm>
              <a:off x="6804230" y="3583193"/>
              <a:ext cx="250825" cy="406400"/>
            </a:xfrm>
            <a:custGeom>
              <a:avLst/>
              <a:gdLst>
                <a:gd name="T0" fmla="*/ 0 w 158"/>
                <a:gd name="T1" fmla="*/ 2147483646 h 256"/>
                <a:gd name="T2" fmla="*/ 2147483646 w 158"/>
                <a:gd name="T3" fmla="*/ 2147483646 h 256"/>
                <a:gd name="T4" fmla="*/ 2147483646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807"/>
            <p:cNvSpPr>
              <a:spLocks/>
            </p:cNvSpPr>
            <p:nvPr/>
          </p:nvSpPr>
          <p:spPr bwMode="auto">
            <a:xfrm>
              <a:off x="7055055" y="3133930"/>
              <a:ext cx="241300" cy="449263"/>
            </a:xfrm>
            <a:custGeom>
              <a:avLst/>
              <a:gdLst>
                <a:gd name="T0" fmla="*/ 0 w 152"/>
                <a:gd name="T1" fmla="*/ 2147483646 h 283"/>
                <a:gd name="T2" fmla="*/ 2147483646 w 152"/>
                <a:gd name="T3" fmla="*/ 2147483646 h 283"/>
                <a:gd name="T4" fmla="*/ 2147483646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808"/>
            <p:cNvSpPr>
              <a:spLocks/>
            </p:cNvSpPr>
            <p:nvPr/>
          </p:nvSpPr>
          <p:spPr bwMode="auto">
            <a:xfrm>
              <a:off x="7296355" y="2649743"/>
              <a:ext cx="250825" cy="484187"/>
            </a:xfrm>
            <a:custGeom>
              <a:avLst/>
              <a:gdLst>
                <a:gd name="T0" fmla="*/ 0 w 158"/>
                <a:gd name="T1" fmla="*/ 2147483646 h 305"/>
                <a:gd name="T2" fmla="*/ 2147483646 w 158"/>
                <a:gd name="T3" fmla="*/ 2147483646 h 305"/>
                <a:gd name="T4" fmla="*/ 2147483646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Rectangle 1141"/>
            <p:cNvSpPr>
              <a:spLocks noChangeArrowheads="1"/>
            </p:cNvSpPr>
            <p:nvPr/>
          </p:nvSpPr>
          <p:spPr bwMode="auto">
            <a:xfrm>
              <a:off x="7926593" y="6340680"/>
              <a:ext cx="882650" cy="26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144"/>
            <p:cNvSpPr>
              <a:spLocks noChangeArrowheads="1"/>
            </p:cNvSpPr>
            <p:nvPr/>
          </p:nvSpPr>
          <p:spPr bwMode="auto">
            <a:xfrm>
              <a:off x="6804230" y="6305755"/>
              <a:ext cx="2587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1138"/>
            <p:cNvSpPr>
              <a:spLocks noChangeArrowheads="1"/>
            </p:cNvSpPr>
            <p:nvPr/>
          </p:nvSpPr>
          <p:spPr bwMode="auto">
            <a:xfrm>
              <a:off x="436563" y="2567472"/>
              <a:ext cx="85760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Preis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[€/Stück] 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1142"/>
            <p:cNvSpPr>
              <a:spLocks noChangeArrowheads="1"/>
            </p:cNvSpPr>
            <p:nvPr/>
          </p:nvSpPr>
          <p:spPr bwMode="auto">
            <a:xfrm>
              <a:off x="7805943" y="6359730"/>
              <a:ext cx="9032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721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Produktionsschwelle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421581"/>
                <a:ext cx="7893050" cy="5262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Erlös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bezeichnet die Einnahmen von der verkauften Menge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i="1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Produktionsschwelle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bezeichnet den niedrigsten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ab dem der Erlös die variablen Kosten deckt: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Produktionsschwelle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 befindet sich am Minimum von den </a:t>
                </a: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durchschnittlichen variablen Kosten </a:t>
                </a: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variable Stückkosten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alt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An der Produktionsschwelle ist der Deckungsbeitrag gleich Null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600" b="0" dirty="0" smtClean="0"/>
                  <a:t>	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𝑣𝑎𝑟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de-DE" altLang="en-US" sz="1600" dirty="0">
                                <a:latin typeface="Arial" panose="020B0604020202020204" pitchFamily="34" charset="0"/>
                              </a:rPr>
                              <m:t> </m:t>
                            </m:r>
                            <m:r>
                              <a:rPr lang="de-DE" altLang="en-US" sz="1600" b="0" i="1" dirty="0" smtClean="0">
                                <a:latin typeface="Cambria Math" panose="02040503050406030204" pitchFamily="18" charset="0"/>
                              </a:rPr>
                              <m:t>= 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𝑟𝑜𝑑</m:t>
                            </m:r>
                          </m:sub>
                        </m:sSub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</a:rPr>
                  <a:t>An der Produktionsschwelle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entspricht der Verlust den Fixkosten.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en-US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en-US" altLang="en-US" sz="1600" dirty="0" smtClean="0">
                    <a:latin typeface="Arial" panose="020B0604020202020204" pitchFamily="34" charset="0"/>
                  </a:rPr>
                  <a:t>Ab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dem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Preis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,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lohnt sich die Produktion in der kurzen Frist.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Unter dem 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man die Produktion ein.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421581"/>
                <a:ext cx="7893050" cy="5262979"/>
              </a:xfrm>
              <a:prstGeom prst="rect">
                <a:avLst/>
              </a:prstGeom>
              <a:blipFill>
                <a:blip r:embed="rId2"/>
                <a:stretch>
                  <a:fillRect l="-309" t="-347" b="-4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 als Schnittpunkt von Umsatz und variablen Kosten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Kosten 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Text Box 1170"/>
          <p:cNvSpPr txBox="1">
            <a:spLocks noChangeArrowheads="1"/>
          </p:cNvSpPr>
          <p:nvPr/>
        </p:nvSpPr>
        <p:spPr bwMode="auto">
          <a:xfrm>
            <a:off x="4337294" y="2845386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1170"/>
              <p:cNvSpPr txBox="1">
                <a:spLocks noChangeArrowheads="1"/>
              </p:cNvSpPr>
              <p:nvPr/>
            </p:nvSpPr>
            <p:spPr bwMode="auto">
              <a:xfrm>
                <a:off x="5940670" y="3255217"/>
                <a:ext cx="205056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5" name="Text Box 1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670" y="3255217"/>
                <a:ext cx="2050561" cy="338554"/>
              </a:xfrm>
              <a:prstGeom prst="rect">
                <a:avLst/>
              </a:prstGeom>
              <a:blipFill>
                <a:blip r:embed="rId2"/>
                <a:stretch>
                  <a:fillRect b="-10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146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 als Minimum von variablen Stückkosten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4774895" y="4981159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150"/>
              <p:cNvSpPr>
                <a:spLocks noChangeArrowheads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4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blipFill>
                <a:blip r:embed="rId2"/>
                <a:stretch>
                  <a:fillRect l="-5198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67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6" grpId="0"/>
      <p:bldP spid="1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</a:t>
            </a:r>
            <a:r>
              <a:rPr lang="de-DE" altLang="en-US" dirty="0" smtClean="0"/>
              <a:t>Produktionsplanung</a:t>
            </a:r>
            <a:endParaRPr lang="de-DE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Kosten für die Produktion hängen von der produzierten Menge ab. Wie passt eine Firma die Menge an, um den Gewinn zu maximieren?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 Umsatz muss langfristig sowohl variable Kosten (Material, Energie) als auch Fixkosten (Gebäude, Mieten, Zinsen) decken. Wie unterscheidet man zwischen diesen Kostenklassen?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unterscheidet die Produktionsplanung in einem Polypol von einem Monopol oder einem Oligopol?</a:t>
            </a:r>
          </a:p>
        </p:txBody>
      </p:sp>
    </p:spTree>
    <p:extLst>
      <p:ext uri="{BB962C8B-B14F-4D97-AF65-F5344CB8AC3E}">
        <p14:creationId xmlns:p14="http://schemas.microsoft.com/office/powerpoint/2010/main" val="3074693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Produktionsschwelle</a:t>
            </a:r>
            <a:endParaRPr lang="en-US" altLang="en-US" dirty="0" smtClean="0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59603" y="4381063"/>
            <a:ext cx="32464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892300" y="4558869"/>
                <a:ext cx="2832560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300" y="4558869"/>
                <a:ext cx="2832560" cy="7225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1223937" y="3495175"/>
            <a:ext cx="70787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Produktionsschwelle sind die Grenzkosten und die variable Stückkosten gleich: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7303" y="1756746"/>
            <a:ext cx="726542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Produktionsschwelle stellt das Minimum von den variablen Stückkosten dar: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1852849" y="2363991"/>
                <a:ext cx="6239099" cy="997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0=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sub>
                      </m:sSub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2849" y="2363991"/>
                <a:ext cx="6239099" cy="997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518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95" name="Rectangle 1118"/>
              <p:cNvSpPr>
                <a:spLocks noChangeArrowheads="1"/>
              </p:cNvSpPr>
              <p:nvPr/>
            </p:nvSpPr>
            <p:spPr bwMode="auto">
              <a:xfrm>
                <a:off x="5654675" y="1741488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6495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4675" y="1741488"/>
                <a:ext cx="1650260" cy="380104"/>
              </a:xfrm>
              <a:prstGeom prst="rect">
                <a:avLst/>
              </a:prstGeom>
              <a:blipFill>
                <a:blip r:embed="rId2"/>
                <a:stretch>
                  <a:fillRect l="-7778" t="-3226" r="-741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1150"/>
              <p:cNvSpPr>
                <a:spLocks noChangeArrowheads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9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blipFill>
                <a:blip r:embed="rId3"/>
                <a:stretch>
                  <a:fillRect l="-5198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 Box 1170"/>
          <p:cNvSpPr txBox="1">
            <a:spLocks noChangeArrowheads="1"/>
          </p:cNvSpPr>
          <p:nvPr/>
        </p:nvSpPr>
        <p:spPr bwMode="auto">
          <a:xfrm>
            <a:off x="5605105" y="5047248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08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Gewinnschwelle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510071"/>
                <a:ext cx="7893050" cy="5165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Gewinnschwelle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, auch Nutzenschwelle (engl.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break-even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point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) liegt vor, wenn der Erlös und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Gesamtkosten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einer Produktion (oder eines Produktes) gleich hoch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sind. Für den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an der Gewinnschwelle gilt: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Gewinnschwelle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befindet sich am Minimum von den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Durchschnittskosten </a:t>
                </a: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Stückkosten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Absatzmenge bei der weder Verlust noch Gewinn erwirtschaftet werden (Schnittpunkt von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Umsatz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- und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Gesamtkostenfunktion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) 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hat Höhe von Fixkosten </a:t>
                </a:r>
                <a:endParaRPr lang="en-US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fortsetzen oder nicht? -- Wert des Deckungsbeitrages gibt Aufschluss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größer oder gleich den Fixkosten 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fortführen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kleiner als Fixkosten, aber positiv oder gleich 0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kurzfristig fortführen, langfristig einstellen und Fixkosten senken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negativ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einstellen (bzw. fortführen: Vermarktungsstrategien, Markteinführung im Gange?)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510071"/>
                <a:ext cx="7893050" cy="5165388"/>
              </a:xfrm>
              <a:prstGeom prst="rect">
                <a:avLst/>
              </a:prstGeom>
              <a:blipFill>
                <a:blip r:embed="rId2"/>
                <a:stretch>
                  <a:fillRect l="-309" t="-354" b="-7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07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 als Schnittpunkt von Umsatz und Gesamtkosten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Kosten 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186"/>
          <p:cNvGrpSpPr>
            <a:grpSpLocks/>
          </p:cNvGrpSpPr>
          <p:nvPr/>
        </p:nvGrpSpPr>
        <p:grpSpPr bwMode="auto">
          <a:xfrm>
            <a:off x="1447800" y="2362200"/>
            <a:ext cx="6400800" cy="3454400"/>
            <a:chOff x="912" y="1488"/>
            <a:chExt cx="4032" cy="2176"/>
          </a:xfrm>
        </p:grpSpPr>
        <p:sp>
          <p:nvSpPr>
            <p:cNvPr id="20560" name="Line 4"/>
            <p:cNvSpPr>
              <a:spLocks noChangeShapeType="1"/>
            </p:cNvSpPr>
            <p:nvPr/>
          </p:nvSpPr>
          <p:spPr bwMode="auto">
            <a:xfrm flipV="1">
              <a:off x="912" y="1488"/>
              <a:ext cx="4032" cy="2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61" name="AutoShape 5"/>
            <p:cNvSpPr>
              <a:spLocks noChangeArrowheads="1"/>
            </p:cNvSpPr>
            <p:nvPr/>
          </p:nvSpPr>
          <p:spPr bwMode="auto">
            <a:xfrm>
              <a:off x="4042" y="1931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Text Box 1170"/>
          <p:cNvSpPr txBox="1">
            <a:spLocks noChangeArrowheads="1"/>
          </p:cNvSpPr>
          <p:nvPr/>
        </p:nvSpPr>
        <p:spPr bwMode="auto">
          <a:xfrm>
            <a:off x="4932364" y="2737228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85" name="Text Box 1170"/>
          <p:cNvSpPr txBox="1">
            <a:spLocks noChangeArrowheads="1"/>
          </p:cNvSpPr>
          <p:nvPr/>
        </p:nvSpPr>
        <p:spPr bwMode="auto">
          <a:xfrm>
            <a:off x="3671338" y="3105736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57404" y="3164123"/>
                <a:ext cx="2786596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404" y="3164123"/>
                <a:ext cx="2786596" cy="358303"/>
              </a:xfrm>
              <a:prstGeom prst="rect">
                <a:avLst/>
              </a:prstGeom>
              <a:blipFill>
                <a:blip r:embed="rId2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93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 als Minimum von Durchschnittskosten/Stückkosten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63" name="Rectangle 1124"/>
                <p:cNvSpPr>
                  <a:spLocks noChangeArrowheads="1"/>
                </p:cNvSpPr>
                <p:nvPr/>
              </p:nvSpPr>
              <p:spPr bwMode="auto">
                <a:xfrm>
                  <a:off x="2283" y="1056"/>
                  <a:ext cx="1507" cy="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de-DE" altLang="en-US" sz="16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Durchschnittskosten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e-DE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a14:m>
                  <a:r>
                    <a:rPr lang="de-DE" altLang="en-US" sz="1600" i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/>
                  </a:r>
                  <a:br>
                    <a:rPr lang="de-DE" altLang="en-US" sz="1600" i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</a:br>
                  <a:r>
                    <a:rPr lang="de-DE" altLang="en-US" sz="1600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(Stückkosten)</a:t>
                  </a:r>
                  <a:endParaRPr lang="de-DE" altLang="en-US" sz="1600" dirty="0">
                    <a:latin typeface="Book Antiqua" panose="02040602050305030304" pitchFamily="18" charset="0"/>
                  </a:endParaRPr>
                </a:p>
              </p:txBody>
            </p:sp>
          </mc:Choice>
          <mc:Fallback xmlns="">
            <p:sp>
              <p:nvSpPr>
                <p:cNvPr id="16463" name="Rectangle 1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3" y="1056"/>
                  <a:ext cx="1507" cy="391"/>
                </a:xfrm>
                <a:prstGeom prst="rect">
                  <a:avLst/>
                </a:prstGeom>
                <a:blipFill>
                  <a:blip r:embed="rId2"/>
                  <a:stretch>
                    <a:fillRect l="-5357" t="-1961" b="-1764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150"/>
              <p:cNvSpPr>
                <a:spLocks noChangeArrowheads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29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blipFill>
                <a:blip r:embed="rId3"/>
                <a:stretch>
                  <a:fillRect l="-5198" t="-3226" b="-17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 Box 1170"/>
          <p:cNvSpPr txBox="1">
            <a:spLocks noChangeArrowheads="1"/>
          </p:cNvSpPr>
          <p:nvPr/>
        </p:nvSpPr>
        <p:spPr bwMode="auto">
          <a:xfrm>
            <a:off x="5692775" y="4054308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31" name="Text Box 1170"/>
          <p:cNvSpPr txBox="1">
            <a:spLocks noChangeArrowheads="1"/>
          </p:cNvSpPr>
          <p:nvPr/>
        </p:nvSpPr>
        <p:spPr bwMode="auto">
          <a:xfrm>
            <a:off x="5079210" y="4992688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80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Gewinnschwelle</a:t>
            </a:r>
            <a:endParaRPr lang="en-US" altLang="en-US" dirty="0" smtClean="0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4395737"/>
            <a:ext cx="32464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521428" y="4513788"/>
                <a:ext cx="2832560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1428" y="4513788"/>
                <a:ext cx="2832560" cy="7428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893372" y="3681448"/>
            <a:ext cx="7472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Gewinnschwelle sind die Stückkosten und Grenzkosten gleich: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4132" y="1878193"/>
            <a:ext cx="755056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Gewinnschwelle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stellt das Minimum von den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Stückkosten </a:t>
            </a:r>
            <a:r>
              <a:rPr lang="de-DE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K/Q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dar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1892300" y="2495518"/>
                <a:ext cx="5474225" cy="1027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0=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300" y="2495518"/>
                <a:ext cx="5474225" cy="10276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139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50"/>
              <p:cNvSpPr>
                <a:spLocks noChangeArrowheads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blipFill>
                <a:blip r:embed="rId2"/>
                <a:stretch>
                  <a:fillRect l="-5198" t="-3226" b="-17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Text Box 1170"/>
          <p:cNvSpPr txBox="1">
            <a:spLocks noChangeArrowheads="1"/>
          </p:cNvSpPr>
          <p:nvPr/>
        </p:nvSpPr>
        <p:spPr bwMode="auto">
          <a:xfrm>
            <a:off x="6417207" y="3906422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50" name="Text Box 1170"/>
          <p:cNvSpPr txBox="1">
            <a:spLocks noChangeArrowheads="1"/>
          </p:cNvSpPr>
          <p:nvPr/>
        </p:nvSpPr>
        <p:spPr bwMode="auto">
          <a:xfrm>
            <a:off x="5541962" y="4963110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124"/>
              <p:cNvSpPr>
                <a:spLocks noChangeArrowheads="1"/>
              </p:cNvSpPr>
              <p:nvPr/>
            </p:nvSpPr>
            <p:spPr bwMode="auto">
              <a:xfrm>
                <a:off x="3624263" y="1676400"/>
                <a:ext cx="2392363" cy="620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Durchschnittskosten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de-DE" alt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/>
                </a:r>
                <a:br>
                  <a:rPr lang="de-DE" alt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</a:br>
                <a:r>
                  <a:rPr lang="de-DE" alt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(Stückkosten)</a:t>
                </a:r>
                <a:endParaRPr lang="de-DE" altLang="en-US" sz="16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51" name="Rectangle 1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4263" y="1676400"/>
                <a:ext cx="2392363" cy="620713"/>
              </a:xfrm>
              <a:prstGeom prst="rect">
                <a:avLst/>
              </a:prstGeom>
              <a:blipFill>
                <a:blip r:embed="rId3"/>
                <a:stretch>
                  <a:fillRect l="-5357" t="-1961" b="-176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118"/>
              <p:cNvSpPr>
                <a:spLocks noChangeArrowheads="1"/>
              </p:cNvSpPr>
              <p:nvPr/>
            </p:nvSpPr>
            <p:spPr bwMode="auto">
              <a:xfrm>
                <a:off x="7409233" y="2253887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52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9233" y="2253887"/>
                <a:ext cx="1650260" cy="380104"/>
              </a:xfrm>
              <a:prstGeom prst="rect">
                <a:avLst/>
              </a:prstGeom>
              <a:blipFill>
                <a:blip r:embed="rId4"/>
                <a:stretch>
                  <a:fillRect l="-7380" t="-3226" r="-738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599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/>
      <p:bldP spid="1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Polypol: Gewinnmaximale Angebotsstrategie</a:t>
            </a:r>
            <a:endParaRPr lang="en-US" altLang="en-US" dirty="0" smtClean="0"/>
          </a:p>
        </p:txBody>
      </p:sp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1600872" y="2373874"/>
            <a:ext cx="36244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cs typeface="Calibri" panose="020F0502020204030204" pitchFamily="34" charset="0"/>
              </a:rPr>
              <a:t>Maximieren: </a:t>
            </a:r>
            <a:r>
              <a:rPr lang="de-DE" altLang="en-US" sz="2000" i="1" dirty="0" smtClean="0">
                <a:cs typeface="Calibri" panose="020F0502020204030204" pitchFamily="34" charset="0"/>
              </a:rPr>
              <a:t>Π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p∙Q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2" name="Line 13"/>
          <p:cNvSpPr>
            <a:spLocks noChangeShapeType="1"/>
          </p:cNvSpPr>
          <p:nvPr/>
        </p:nvSpPr>
        <p:spPr bwMode="auto">
          <a:xfrm>
            <a:off x="3173682" y="5409677"/>
            <a:ext cx="460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2271947"/>
            <a:ext cx="32464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Π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Periodengewinn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Verkaufspreis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8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Im Polypol ist der Anbieter ein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Preisnehmer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alt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konstant) und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Mengenanpasser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Wie passt er die Menge Q an, um den Gewinn zu maximieren?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468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1015663"/>
              </a:xfrm>
              <a:prstGeom prst="rect">
                <a:avLst/>
              </a:prstGeom>
              <a:blipFill>
                <a:blip r:embed="rId2"/>
                <a:stretch>
                  <a:fillRect l="-852" t="-3593" r="-1533" b="-9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9" name="Rechteck 14"/>
          <p:cNvSpPr>
            <a:spLocks noChangeArrowheads="1"/>
          </p:cNvSpPr>
          <p:nvPr/>
        </p:nvSpPr>
        <p:spPr bwMode="auto">
          <a:xfrm>
            <a:off x="3250330" y="5932157"/>
            <a:ext cx="292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„Grenzkosten-Preis-Regel“</a:t>
            </a:r>
          </a:p>
        </p:txBody>
      </p:sp>
      <p:sp>
        <p:nvSpPr>
          <p:cNvPr id="16" name="AutoShape 15"/>
          <p:cNvSpPr>
            <a:spLocks/>
          </p:cNvSpPr>
          <p:nvPr/>
        </p:nvSpPr>
        <p:spPr bwMode="auto">
          <a:xfrm rot="5400000">
            <a:off x="2650331" y="4777949"/>
            <a:ext cx="82550" cy="609600"/>
          </a:xfrm>
          <a:prstGeom prst="rightBrace">
            <a:avLst>
              <a:gd name="adj1" fmla="val 5439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445543" y="5189374"/>
            <a:ext cx="550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−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6526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6527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387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2" name="Freeform 1140"/>
          <p:cNvSpPr>
            <a:spLocks/>
          </p:cNvSpPr>
          <p:nvPr/>
        </p:nvSpPr>
        <p:spPr bwMode="auto">
          <a:xfrm>
            <a:off x="6799263" y="3308351"/>
            <a:ext cx="77787" cy="85725"/>
          </a:xfrm>
          <a:custGeom>
            <a:avLst/>
            <a:gdLst>
              <a:gd name="T0" fmla="*/ 16 w 49"/>
              <a:gd name="T1" fmla="*/ 0 h 54"/>
              <a:gd name="T2" fmla="*/ 0 w 49"/>
              <a:gd name="T3" fmla="*/ 16 h 54"/>
              <a:gd name="T4" fmla="*/ 0 w 49"/>
              <a:gd name="T5" fmla="*/ 38 h 54"/>
              <a:gd name="T6" fmla="*/ 16 w 49"/>
              <a:gd name="T7" fmla="*/ 54 h 54"/>
              <a:gd name="T8" fmla="*/ 33 w 49"/>
              <a:gd name="T9" fmla="*/ 54 h 54"/>
              <a:gd name="T10" fmla="*/ 49 w 49"/>
              <a:gd name="T11" fmla="*/ 38 h 54"/>
              <a:gd name="T12" fmla="*/ 49 w 49"/>
              <a:gd name="T13" fmla="*/ 16 h 54"/>
              <a:gd name="T14" fmla="*/ 33 w 49"/>
              <a:gd name="T15" fmla="*/ 0 h 54"/>
              <a:gd name="T16" fmla="*/ 16 w 49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"/>
              <a:gd name="T28" fmla="*/ 0 h 54"/>
              <a:gd name="T29" fmla="*/ 49 w 4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5002213" y="2866401"/>
            <a:ext cx="17684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Gewinnmaximum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18"/>
              <p:cNvSpPr>
                <a:spLocks noChangeArrowheads="1"/>
              </p:cNvSpPr>
              <p:nvPr/>
            </p:nvSpPr>
            <p:spPr bwMode="auto">
              <a:xfrm>
                <a:off x="5731245" y="1761780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1245" y="1761780"/>
                <a:ext cx="1650260" cy="380104"/>
              </a:xfrm>
              <a:prstGeom prst="rect">
                <a:avLst/>
              </a:prstGeom>
              <a:blipFill>
                <a:blip r:embed="rId2"/>
                <a:stretch>
                  <a:fillRect l="-7380" t="-1613" r="-738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040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6526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6527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1308100" y="3352800"/>
            <a:ext cx="5518150" cy="520700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 e w i n n</a:t>
            </a:r>
          </a:p>
        </p:txBody>
      </p:sp>
      <p:sp>
        <p:nvSpPr>
          <p:cNvPr id="16387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grpSp>
        <p:nvGrpSpPr>
          <p:cNvPr id="3" name="Group 1162"/>
          <p:cNvGrpSpPr>
            <a:grpSpLocks/>
          </p:cNvGrpSpPr>
          <p:nvPr/>
        </p:nvGrpSpPr>
        <p:grpSpPr bwMode="auto">
          <a:xfrm>
            <a:off x="6794500" y="3355975"/>
            <a:ext cx="90488" cy="2430463"/>
            <a:chOff x="4280" y="2114"/>
            <a:chExt cx="57" cy="1531"/>
          </a:xfrm>
        </p:grpSpPr>
        <p:sp>
          <p:nvSpPr>
            <p:cNvPr id="16523" name="AutoShape 766"/>
            <p:cNvSpPr>
              <a:spLocks noChangeArrowheads="1"/>
            </p:cNvSpPr>
            <p:nvPr/>
          </p:nvSpPr>
          <p:spPr bwMode="auto">
            <a:xfrm>
              <a:off x="4280" y="2441"/>
              <a:ext cx="52" cy="515"/>
            </a:xfrm>
            <a:prstGeom prst="upDownArrow">
              <a:avLst>
                <a:gd name="adj1" fmla="val 50000"/>
                <a:gd name="adj2" fmla="val 198077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4" name="AutoShape 767"/>
            <p:cNvSpPr>
              <a:spLocks noChangeArrowheads="1"/>
            </p:cNvSpPr>
            <p:nvPr/>
          </p:nvSpPr>
          <p:spPr bwMode="auto">
            <a:xfrm>
              <a:off x="4280" y="2954"/>
              <a:ext cx="54" cy="691"/>
            </a:xfrm>
            <a:prstGeom prst="upDownArrow">
              <a:avLst>
                <a:gd name="adj1" fmla="val 48148"/>
                <a:gd name="adj2" fmla="val 192596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5" name="AutoShape 768"/>
            <p:cNvSpPr>
              <a:spLocks noChangeArrowheads="1"/>
            </p:cNvSpPr>
            <p:nvPr/>
          </p:nvSpPr>
          <p:spPr bwMode="auto">
            <a:xfrm>
              <a:off x="4280" y="2114"/>
              <a:ext cx="57" cy="317"/>
            </a:xfrm>
            <a:prstGeom prst="upDownArrow">
              <a:avLst>
                <a:gd name="adj1" fmla="val 43861"/>
                <a:gd name="adj2" fmla="val 152630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grpSp>
        <p:nvGrpSpPr>
          <p:cNvPr id="4" name="Group 1165"/>
          <p:cNvGrpSpPr>
            <a:grpSpLocks/>
          </p:cNvGrpSpPr>
          <p:nvPr/>
        </p:nvGrpSpPr>
        <p:grpSpPr bwMode="auto">
          <a:xfrm>
            <a:off x="1277938" y="1709738"/>
            <a:ext cx="6402387" cy="3810000"/>
            <a:chOff x="805" y="1077"/>
            <a:chExt cx="4033" cy="2400"/>
          </a:xfrm>
        </p:grpSpPr>
        <p:sp>
          <p:nvSpPr>
            <p:cNvPr id="16495" name="Rectangle 1118"/>
            <p:cNvSpPr>
              <a:spLocks noChangeArrowheads="1"/>
            </p:cNvSpPr>
            <p:nvPr/>
          </p:nvSpPr>
          <p:spPr bwMode="auto">
            <a:xfrm>
              <a:off x="3562" y="1097"/>
              <a:ext cx="11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dK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dQ</a:t>
              </a:r>
              <a:endParaRPr lang="de-DE" altLang="en-US" sz="1600" i="1" dirty="0">
                <a:latin typeface="Book Antiqua" panose="02040602050305030304" pitchFamily="18" charset="0"/>
              </a:endParaRPr>
            </a:p>
          </p:txBody>
        </p:sp>
        <p:sp>
          <p:nvSpPr>
            <p:cNvPr id="16496" name="Freeform 795"/>
            <p:cNvSpPr>
              <a:spLocks/>
            </p:cNvSpPr>
            <p:nvPr/>
          </p:nvSpPr>
          <p:spPr bwMode="auto">
            <a:xfrm>
              <a:off x="2514" y="3466"/>
              <a:ext cx="152" cy="11"/>
            </a:xfrm>
            <a:custGeom>
              <a:avLst/>
              <a:gdLst>
                <a:gd name="T0" fmla="*/ 0 w 152"/>
                <a:gd name="T1" fmla="*/ 0 h 11"/>
                <a:gd name="T2" fmla="*/ 76 w 152"/>
                <a:gd name="T3" fmla="*/ 11 h 11"/>
                <a:gd name="T4" fmla="*/ 152 w 152"/>
                <a:gd name="T5" fmla="*/ 11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7" name="Freeform 784"/>
            <p:cNvSpPr>
              <a:spLocks/>
            </p:cNvSpPr>
            <p:nvPr/>
          </p:nvSpPr>
          <p:spPr bwMode="auto">
            <a:xfrm>
              <a:off x="805" y="1714"/>
              <a:ext cx="158" cy="283"/>
            </a:xfrm>
            <a:custGeom>
              <a:avLst/>
              <a:gdLst>
                <a:gd name="T0" fmla="*/ 0 w 158"/>
                <a:gd name="T1" fmla="*/ 0 h 283"/>
                <a:gd name="T2" fmla="*/ 81 w 158"/>
                <a:gd name="T3" fmla="*/ 141 h 283"/>
                <a:gd name="T4" fmla="*/ 158 w 158"/>
                <a:gd name="T5" fmla="*/ 283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8" name="Freeform 785"/>
            <p:cNvSpPr>
              <a:spLocks/>
            </p:cNvSpPr>
            <p:nvPr/>
          </p:nvSpPr>
          <p:spPr bwMode="auto">
            <a:xfrm>
              <a:off x="963" y="1997"/>
              <a:ext cx="152" cy="256"/>
            </a:xfrm>
            <a:custGeom>
              <a:avLst/>
              <a:gdLst>
                <a:gd name="T0" fmla="*/ 0 w 152"/>
                <a:gd name="T1" fmla="*/ 0 h 256"/>
                <a:gd name="T2" fmla="*/ 76 w 152"/>
                <a:gd name="T3" fmla="*/ 130 h 256"/>
                <a:gd name="T4" fmla="*/ 152 w 152"/>
                <a:gd name="T5" fmla="*/ 25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9" name="Freeform 786"/>
            <p:cNvSpPr>
              <a:spLocks/>
            </p:cNvSpPr>
            <p:nvPr/>
          </p:nvSpPr>
          <p:spPr bwMode="auto">
            <a:xfrm>
              <a:off x="1115" y="2253"/>
              <a:ext cx="158" cy="234"/>
            </a:xfrm>
            <a:custGeom>
              <a:avLst/>
              <a:gdLst>
                <a:gd name="T0" fmla="*/ 0 w 158"/>
                <a:gd name="T1" fmla="*/ 0 h 234"/>
                <a:gd name="T2" fmla="*/ 76 w 158"/>
                <a:gd name="T3" fmla="*/ 119 h 234"/>
                <a:gd name="T4" fmla="*/ 158 w 158"/>
                <a:gd name="T5" fmla="*/ 234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0" name="Freeform 787"/>
            <p:cNvSpPr>
              <a:spLocks/>
            </p:cNvSpPr>
            <p:nvPr/>
          </p:nvSpPr>
          <p:spPr bwMode="auto">
            <a:xfrm>
              <a:off x="1273" y="2487"/>
              <a:ext cx="152" cy="206"/>
            </a:xfrm>
            <a:custGeom>
              <a:avLst/>
              <a:gdLst>
                <a:gd name="T0" fmla="*/ 0 w 152"/>
                <a:gd name="T1" fmla="*/ 0 h 206"/>
                <a:gd name="T2" fmla="*/ 76 w 152"/>
                <a:gd name="T3" fmla="*/ 108 h 206"/>
                <a:gd name="T4" fmla="*/ 152 w 152"/>
                <a:gd name="T5" fmla="*/ 20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1" name="Freeform 788"/>
            <p:cNvSpPr>
              <a:spLocks/>
            </p:cNvSpPr>
            <p:nvPr/>
          </p:nvSpPr>
          <p:spPr bwMode="auto">
            <a:xfrm>
              <a:off x="1425" y="2693"/>
              <a:ext cx="158" cy="186"/>
            </a:xfrm>
            <a:custGeom>
              <a:avLst/>
              <a:gdLst>
                <a:gd name="T0" fmla="*/ 0 w 158"/>
                <a:gd name="T1" fmla="*/ 0 h 186"/>
                <a:gd name="T2" fmla="*/ 77 w 158"/>
                <a:gd name="T3" fmla="*/ 98 h 186"/>
                <a:gd name="T4" fmla="*/ 158 w 158"/>
                <a:gd name="T5" fmla="*/ 18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2" name="Freeform 789"/>
            <p:cNvSpPr>
              <a:spLocks/>
            </p:cNvSpPr>
            <p:nvPr/>
          </p:nvSpPr>
          <p:spPr bwMode="auto">
            <a:xfrm>
              <a:off x="1583" y="2879"/>
              <a:ext cx="153" cy="157"/>
            </a:xfrm>
            <a:custGeom>
              <a:avLst/>
              <a:gdLst>
                <a:gd name="T0" fmla="*/ 0 w 153"/>
                <a:gd name="T1" fmla="*/ 0 h 157"/>
                <a:gd name="T2" fmla="*/ 76 w 153"/>
                <a:gd name="T3" fmla="*/ 81 h 157"/>
                <a:gd name="T4" fmla="*/ 153 w 153"/>
                <a:gd name="T5" fmla="*/ 157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3" name="Freeform 790"/>
            <p:cNvSpPr>
              <a:spLocks/>
            </p:cNvSpPr>
            <p:nvPr/>
          </p:nvSpPr>
          <p:spPr bwMode="auto">
            <a:xfrm>
              <a:off x="1736" y="3036"/>
              <a:ext cx="157" cy="136"/>
            </a:xfrm>
            <a:custGeom>
              <a:avLst/>
              <a:gdLst>
                <a:gd name="T0" fmla="*/ 0 w 157"/>
                <a:gd name="T1" fmla="*/ 0 h 136"/>
                <a:gd name="T2" fmla="*/ 76 w 157"/>
                <a:gd name="T3" fmla="*/ 71 h 136"/>
                <a:gd name="T4" fmla="*/ 157 w 157"/>
                <a:gd name="T5" fmla="*/ 13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4" name="Freeform 791"/>
            <p:cNvSpPr>
              <a:spLocks/>
            </p:cNvSpPr>
            <p:nvPr/>
          </p:nvSpPr>
          <p:spPr bwMode="auto">
            <a:xfrm>
              <a:off x="1893" y="3172"/>
              <a:ext cx="153" cy="109"/>
            </a:xfrm>
            <a:custGeom>
              <a:avLst/>
              <a:gdLst>
                <a:gd name="T0" fmla="*/ 0 w 153"/>
                <a:gd name="T1" fmla="*/ 0 h 109"/>
                <a:gd name="T2" fmla="*/ 77 w 153"/>
                <a:gd name="T3" fmla="*/ 60 h 109"/>
                <a:gd name="T4" fmla="*/ 153 w 153"/>
                <a:gd name="T5" fmla="*/ 109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5" name="Freeform 792"/>
            <p:cNvSpPr>
              <a:spLocks/>
            </p:cNvSpPr>
            <p:nvPr/>
          </p:nvSpPr>
          <p:spPr bwMode="auto">
            <a:xfrm>
              <a:off x="2046" y="3281"/>
              <a:ext cx="158" cy="87"/>
            </a:xfrm>
            <a:custGeom>
              <a:avLst/>
              <a:gdLst>
                <a:gd name="T0" fmla="*/ 0 w 158"/>
                <a:gd name="T1" fmla="*/ 0 h 87"/>
                <a:gd name="T2" fmla="*/ 76 w 158"/>
                <a:gd name="T3" fmla="*/ 49 h 87"/>
                <a:gd name="T4" fmla="*/ 158 w 158"/>
                <a:gd name="T5" fmla="*/ 87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6" name="Freeform 793"/>
            <p:cNvSpPr>
              <a:spLocks/>
            </p:cNvSpPr>
            <p:nvPr/>
          </p:nvSpPr>
          <p:spPr bwMode="auto">
            <a:xfrm>
              <a:off x="2204" y="3368"/>
              <a:ext cx="152" cy="60"/>
            </a:xfrm>
            <a:custGeom>
              <a:avLst/>
              <a:gdLst>
                <a:gd name="T0" fmla="*/ 0 w 152"/>
                <a:gd name="T1" fmla="*/ 0 h 60"/>
                <a:gd name="T2" fmla="*/ 76 w 152"/>
                <a:gd name="T3" fmla="*/ 33 h 60"/>
                <a:gd name="T4" fmla="*/ 152 w 152"/>
                <a:gd name="T5" fmla="*/ 60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7" name="Freeform 794"/>
            <p:cNvSpPr>
              <a:spLocks/>
            </p:cNvSpPr>
            <p:nvPr/>
          </p:nvSpPr>
          <p:spPr bwMode="auto">
            <a:xfrm>
              <a:off x="2356" y="3428"/>
              <a:ext cx="158" cy="38"/>
            </a:xfrm>
            <a:custGeom>
              <a:avLst/>
              <a:gdLst>
                <a:gd name="T0" fmla="*/ 0 w 158"/>
                <a:gd name="T1" fmla="*/ 0 h 38"/>
                <a:gd name="T2" fmla="*/ 76 w 158"/>
                <a:gd name="T3" fmla="*/ 22 h 38"/>
                <a:gd name="T4" fmla="*/ 158 w 158"/>
                <a:gd name="T5" fmla="*/ 38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8" name="Freeform 796"/>
            <p:cNvSpPr>
              <a:spLocks/>
            </p:cNvSpPr>
            <p:nvPr/>
          </p:nvSpPr>
          <p:spPr bwMode="auto">
            <a:xfrm>
              <a:off x="2666" y="3466"/>
              <a:ext cx="158" cy="11"/>
            </a:xfrm>
            <a:custGeom>
              <a:avLst/>
              <a:gdLst>
                <a:gd name="T0" fmla="*/ 0 w 158"/>
                <a:gd name="T1" fmla="*/ 11 h 11"/>
                <a:gd name="T2" fmla="*/ 77 w 158"/>
                <a:gd name="T3" fmla="*/ 11 h 11"/>
                <a:gd name="T4" fmla="*/ 158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9" name="Freeform 797"/>
            <p:cNvSpPr>
              <a:spLocks/>
            </p:cNvSpPr>
            <p:nvPr/>
          </p:nvSpPr>
          <p:spPr bwMode="auto">
            <a:xfrm>
              <a:off x="2824" y="3428"/>
              <a:ext cx="153" cy="38"/>
            </a:xfrm>
            <a:custGeom>
              <a:avLst/>
              <a:gdLst>
                <a:gd name="T0" fmla="*/ 0 w 153"/>
                <a:gd name="T1" fmla="*/ 38 h 38"/>
                <a:gd name="T2" fmla="*/ 77 w 153"/>
                <a:gd name="T3" fmla="*/ 22 h 38"/>
                <a:gd name="T4" fmla="*/ 153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0" name="Freeform 798"/>
            <p:cNvSpPr>
              <a:spLocks/>
            </p:cNvSpPr>
            <p:nvPr/>
          </p:nvSpPr>
          <p:spPr bwMode="auto">
            <a:xfrm>
              <a:off x="2977" y="3368"/>
              <a:ext cx="158" cy="60"/>
            </a:xfrm>
            <a:custGeom>
              <a:avLst/>
              <a:gdLst>
                <a:gd name="T0" fmla="*/ 0 w 158"/>
                <a:gd name="T1" fmla="*/ 60 h 60"/>
                <a:gd name="T2" fmla="*/ 76 w 158"/>
                <a:gd name="T3" fmla="*/ 33 h 60"/>
                <a:gd name="T4" fmla="*/ 158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1" name="Freeform 799"/>
            <p:cNvSpPr>
              <a:spLocks/>
            </p:cNvSpPr>
            <p:nvPr/>
          </p:nvSpPr>
          <p:spPr bwMode="auto">
            <a:xfrm>
              <a:off x="3135" y="3281"/>
              <a:ext cx="152" cy="87"/>
            </a:xfrm>
            <a:custGeom>
              <a:avLst/>
              <a:gdLst>
                <a:gd name="T0" fmla="*/ 0 w 152"/>
                <a:gd name="T1" fmla="*/ 87 h 87"/>
                <a:gd name="T2" fmla="*/ 76 w 152"/>
                <a:gd name="T3" fmla="*/ 49 h 87"/>
                <a:gd name="T4" fmla="*/ 152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2" name="Freeform 800"/>
            <p:cNvSpPr>
              <a:spLocks/>
            </p:cNvSpPr>
            <p:nvPr/>
          </p:nvSpPr>
          <p:spPr bwMode="auto">
            <a:xfrm>
              <a:off x="3287" y="3172"/>
              <a:ext cx="158" cy="109"/>
            </a:xfrm>
            <a:custGeom>
              <a:avLst/>
              <a:gdLst>
                <a:gd name="T0" fmla="*/ 0 w 158"/>
                <a:gd name="T1" fmla="*/ 109 h 109"/>
                <a:gd name="T2" fmla="*/ 76 w 158"/>
                <a:gd name="T3" fmla="*/ 60 h 109"/>
                <a:gd name="T4" fmla="*/ 158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3" name="Freeform 801"/>
            <p:cNvSpPr>
              <a:spLocks/>
            </p:cNvSpPr>
            <p:nvPr/>
          </p:nvSpPr>
          <p:spPr bwMode="auto">
            <a:xfrm>
              <a:off x="3445" y="3036"/>
              <a:ext cx="152" cy="136"/>
            </a:xfrm>
            <a:custGeom>
              <a:avLst/>
              <a:gdLst>
                <a:gd name="T0" fmla="*/ 0 w 152"/>
                <a:gd name="T1" fmla="*/ 136 h 136"/>
                <a:gd name="T2" fmla="*/ 76 w 152"/>
                <a:gd name="T3" fmla="*/ 71 h 136"/>
                <a:gd name="T4" fmla="*/ 152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4" name="Freeform 802"/>
            <p:cNvSpPr>
              <a:spLocks/>
            </p:cNvSpPr>
            <p:nvPr/>
          </p:nvSpPr>
          <p:spPr bwMode="auto">
            <a:xfrm>
              <a:off x="3597" y="2879"/>
              <a:ext cx="158" cy="157"/>
            </a:xfrm>
            <a:custGeom>
              <a:avLst/>
              <a:gdLst>
                <a:gd name="T0" fmla="*/ 0 w 158"/>
                <a:gd name="T1" fmla="*/ 157 h 157"/>
                <a:gd name="T2" fmla="*/ 76 w 158"/>
                <a:gd name="T3" fmla="*/ 81 h 157"/>
                <a:gd name="T4" fmla="*/ 158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5" name="Freeform 803"/>
            <p:cNvSpPr>
              <a:spLocks/>
            </p:cNvSpPr>
            <p:nvPr/>
          </p:nvSpPr>
          <p:spPr bwMode="auto">
            <a:xfrm>
              <a:off x="3755" y="2693"/>
              <a:ext cx="153" cy="186"/>
            </a:xfrm>
            <a:custGeom>
              <a:avLst/>
              <a:gdLst>
                <a:gd name="T0" fmla="*/ 0 w 153"/>
                <a:gd name="T1" fmla="*/ 186 h 186"/>
                <a:gd name="T2" fmla="*/ 76 w 153"/>
                <a:gd name="T3" fmla="*/ 98 h 186"/>
                <a:gd name="T4" fmla="*/ 153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6" name="Freeform 804"/>
            <p:cNvSpPr>
              <a:spLocks/>
            </p:cNvSpPr>
            <p:nvPr/>
          </p:nvSpPr>
          <p:spPr bwMode="auto">
            <a:xfrm>
              <a:off x="3908" y="2487"/>
              <a:ext cx="157" cy="206"/>
            </a:xfrm>
            <a:custGeom>
              <a:avLst/>
              <a:gdLst>
                <a:gd name="T0" fmla="*/ 0 w 157"/>
                <a:gd name="T1" fmla="*/ 206 h 206"/>
                <a:gd name="T2" fmla="*/ 76 w 157"/>
                <a:gd name="T3" fmla="*/ 108 h 206"/>
                <a:gd name="T4" fmla="*/ 157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7" name="Freeform 805"/>
            <p:cNvSpPr>
              <a:spLocks/>
            </p:cNvSpPr>
            <p:nvPr/>
          </p:nvSpPr>
          <p:spPr bwMode="auto">
            <a:xfrm>
              <a:off x="4065" y="2253"/>
              <a:ext cx="153" cy="234"/>
            </a:xfrm>
            <a:custGeom>
              <a:avLst/>
              <a:gdLst>
                <a:gd name="T0" fmla="*/ 0 w 153"/>
                <a:gd name="T1" fmla="*/ 234 h 234"/>
                <a:gd name="T2" fmla="*/ 77 w 153"/>
                <a:gd name="T3" fmla="*/ 119 h 234"/>
                <a:gd name="T4" fmla="*/ 153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8" name="Freeform 806"/>
            <p:cNvSpPr>
              <a:spLocks/>
            </p:cNvSpPr>
            <p:nvPr/>
          </p:nvSpPr>
          <p:spPr bwMode="auto">
            <a:xfrm>
              <a:off x="4218" y="1997"/>
              <a:ext cx="158" cy="256"/>
            </a:xfrm>
            <a:custGeom>
              <a:avLst/>
              <a:gdLst>
                <a:gd name="T0" fmla="*/ 0 w 158"/>
                <a:gd name="T1" fmla="*/ 256 h 256"/>
                <a:gd name="T2" fmla="*/ 76 w 158"/>
                <a:gd name="T3" fmla="*/ 130 h 256"/>
                <a:gd name="T4" fmla="*/ 158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9" name="Freeform 807"/>
            <p:cNvSpPr>
              <a:spLocks/>
            </p:cNvSpPr>
            <p:nvPr/>
          </p:nvSpPr>
          <p:spPr bwMode="auto">
            <a:xfrm>
              <a:off x="4376" y="1714"/>
              <a:ext cx="152" cy="283"/>
            </a:xfrm>
            <a:custGeom>
              <a:avLst/>
              <a:gdLst>
                <a:gd name="T0" fmla="*/ 0 w 152"/>
                <a:gd name="T1" fmla="*/ 283 h 283"/>
                <a:gd name="T2" fmla="*/ 76 w 152"/>
                <a:gd name="T3" fmla="*/ 147 h 283"/>
                <a:gd name="T4" fmla="*/ 152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0" name="Freeform 808"/>
            <p:cNvSpPr>
              <a:spLocks/>
            </p:cNvSpPr>
            <p:nvPr/>
          </p:nvSpPr>
          <p:spPr bwMode="auto">
            <a:xfrm>
              <a:off x="4528" y="1409"/>
              <a:ext cx="158" cy="305"/>
            </a:xfrm>
            <a:custGeom>
              <a:avLst/>
              <a:gdLst>
                <a:gd name="T0" fmla="*/ 0 w 158"/>
                <a:gd name="T1" fmla="*/ 305 h 305"/>
                <a:gd name="T2" fmla="*/ 76 w 158"/>
                <a:gd name="T3" fmla="*/ 158 h 305"/>
                <a:gd name="T4" fmla="*/ 158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1" name="Freeform 809"/>
            <p:cNvSpPr>
              <a:spLocks/>
            </p:cNvSpPr>
            <p:nvPr/>
          </p:nvSpPr>
          <p:spPr bwMode="auto">
            <a:xfrm>
              <a:off x="4686" y="1077"/>
              <a:ext cx="152" cy="332"/>
            </a:xfrm>
            <a:custGeom>
              <a:avLst/>
              <a:gdLst>
                <a:gd name="T0" fmla="*/ 0 w 152"/>
                <a:gd name="T1" fmla="*/ 332 h 332"/>
                <a:gd name="T2" fmla="*/ 76 w 152"/>
                <a:gd name="T3" fmla="*/ 168 h 332"/>
                <a:gd name="T4" fmla="*/ 152 w 152"/>
                <a:gd name="T5" fmla="*/ 0 h 332"/>
                <a:gd name="T6" fmla="*/ 0 60000 65536"/>
                <a:gd name="T7" fmla="*/ 0 60000 65536"/>
                <a:gd name="T8" fmla="*/ 0 60000 65536"/>
                <a:gd name="T9" fmla="*/ 0 w 152"/>
                <a:gd name="T10" fmla="*/ 0 h 332"/>
                <a:gd name="T11" fmla="*/ 152 w 152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332">
                  <a:moveTo>
                    <a:pt x="0" y="332"/>
                  </a:moveTo>
                  <a:lnTo>
                    <a:pt x="76" y="168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2" name="Freeform 1140"/>
            <p:cNvSpPr>
              <a:spLocks/>
            </p:cNvSpPr>
            <p:nvPr/>
          </p:nvSpPr>
          <p:spPr bwMode="auto">
            <a:xfrm>
              <a:off x="4283" y="2084"/>
              <a:ext cx="49" cy="54"/>
            </a:xfrm>
            <a:custGeom>
              <a:avLst/>
              <a:gdLst>
                <a:gd name="T0" fmla="*/ 16 w 49"/>
                <a:gd name="T1" fmla="*/ 0 h 54"/>
                <a:gd name="T2" fmla="*/ 0 w 49"/>
                <a:gd name="T3" fmla="*/ 16 h 54"/>
                <a:gd name="T4" fmla="*/ 0 w 49"/>
                <a:gd name="T5" fmla="*/ 38 h 54"/>
                <a:gd name="T6" fmla="*/ 16 w 49"/>
                <a:gd name="T7" fmla="*/ 54 h 54"/>
                <a:gd name="T8" fmla="*/ 33 w 49"/>
                <a:gd name="T9" fmla="*/ 54 h 54"/>
                <a:gd name="T10" fmla="*/ 49 w 49"/>
                <a:gd name="T11" fmla="*/ 38 h 54"/>
                <a:gd name="T12" fmla="*/ 49 w 49"/>
                <a:gd name="T13" fmla="*/ 16 h 54"/>
                <a:gd name="T14" fmla="*/ 33 w 49"/>
                <a:gd name="T15" fmla="*/ 0 h 54"/>
                <a:gd name="T16" fmla="*/ 16 w 49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54"/>
                <a:gd name="T29" fmla="*/ 49 w 49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54">
                  <a:moveTo>
                    <a:pt x="16" y="0"/>
                  </a:moveTo>
                  <a:lnTo>
                    <a:pt x="0" y="16"/>
                  </a:lnTo>
                  <a:lnTo>
                    <a:pt x="0" y="38"/>
                  </a:lnTo>
                  <a:lnTo>
                    <a:pt x="16" y="54"/>
                  </a:lnTo>
                  <a:lnTo>
                    <a:pt x="33" y="54"/>
                  </a:lnTo>
                  <a:lnTo>
                    <a:pt x="49" y="38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3" name="Rectangle 1124"/>
            <p:cNvSpPr>
              <a:spLocks noChangeArrowheads="1"/>
            </p:cNvSpPr>
            <p:nvPr/>
          </p:nvSpPr>
          <p:spPr bwMode="auto">
            <a:xfrm>
              <a:off x="2283" y="1056"/>
              <a:ext cx="81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Durchschnitts-</a:t>
              </a:r>
              <a:b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K/Q</a:t>
              </a:r>
              <a: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(Stückkosten)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6556375" y="2994025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0285" name="Text Box 1169"/>
          <p:cNvSpPr txBox="1">
            <a:spLocks noChangeArrowheads="1"/>
          </p:cNvSpPr>
          <p:nvPr/>
        </p:nvSpPr>
        <p:spPr bwMode="auto">
          <a:xfrm>
            <a:off x="6380163" y="38893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5453063" y="447833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42" name="Rectangle 1150"/>
          <p:cNvSpPr>
            <a:spLocks noChangeArrowheads="1"/>
          </p:cNvSpPr>
          <p:nvPr/>
        </p:nvSpPr>
        <p:spPr bwMode="auto">
          <a:xfrm>
            <a:off x="6943725" y="4972050"/>
            <a:ext cx="1117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variable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Stückkosten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3" name="Rectangle 1159"/>
          <p:cNvSpPr>
            <a:spLocks noChangeArrowheads="1"/>
          </p:cNvSpPr>
          <p:nvPr/>
        </p:nvSpPr>
        <p:spPr bwMode="auto">
          <a:xfrm>
            <a:off x="6964363" y="3927475"/>
            <a:ext cx="95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fixe Stück-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5" name="Rectangle 2"/>
          <p:cNvSpPr>
            <a:spLocks noChangeArrowheads="1"/>
          </p:cNvSpPr>
          <p:nvPr/>
        </p:nvSpPr>
        <p:spPr bwMode="auto">
          <a:xfrm>
            <a:off x="1303338" y="3895725"/>
            <a:ext cx="5522912" cy="846138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Fixkosten</a:t>
            </a:r>
          </a:p>
        </p:txBody>
      </p:sp>
      <p:sp>
        <p:nvSpPr>
          <p:cNvPr id="146" name="Rectangle 2"/>
          <p:cNvSpPr>
            <a:spLocks noChangeArrowheads="1"/>
          </p:cNvSpPr>
          <p:nvPr/>
        </p:nvSpPr>
        <p:spPr bwMode="auto">
          <a:xfrm>
            <a:off x="1317625" y="4762500"/>
            <a:ext cx="5508625" cy="1038225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Variable Kosten</a:t>
            </a:r>
          </a:p>
        </p:txBody>
      </p:sp>
      <p:sp>
        <p:nvSpPr>
          <p:cNvPr id="147" name="Rechteck 13"/>
          <p:cNvSpPr>
            <a:spLocks noChangeArrowheads="1"/>
          </p:cNvSpPr>
          <p:nvPr/>
        </p:nvSpPr>
        <p:spPr bwMode="auto">
          <a:xfrm>
            <a:off x="1358106" y="6300224"/>
            <a:ext cx="7253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A: Gewinnmaximum, B: Gewinnschwelle, C: 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50"/>
              <p:cNvSpPr>
                <a:spLocks noChangeArrowheads="1"/>
              </p:cNvSpPr>
              <p:nvPr/>
            </p:nvSpPr>
            <p:spPr bwMode="auto">
              <a:xfrm>
                <a:off x="1706997" y="2542564"/>
                <a:ext cx="2466975" cy="621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6997" y="2542564"/>
                <a:ext cx="2466975" cy="621324"/>
              </a:xfrm>
              <a:prstGeom prst="rect">
                <a:avLst/>
              </a:prstGeom>
              <a:blipFill>
                <a:blip r:embed="rId2"/>
                <a:stretch>
                  <a:fillRect l="-4938" t="-9804" b="-107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animBg="1"/>
      <p:bldP spid="10284" grpId="0"/>
      <p:bldP spid="10285" grpId="0"/>
      <p:bldP spid="10286" grpId="0"/>
      <p:bldP spid="142" grpId="0"/>
      <p:bldP spid="143" grpId="0"/>
      <p:bldP spid="145" grpId="0" animBg="1"/>
      <p:bldP spid="146" grpId="0" animBg="1"/>
      <p:bldP spid="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Kosten und Fixkosten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416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: unabhängig von der Produktionsmenge 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 Auch bei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Instandhaltung von Gebäuden, Löhne 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Kosten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: abhängig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von der Produktionsmenge 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 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8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Energie, Strom, Rohstoffe, Freiberufler.</a:t>
                </a: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416320"/>
              </a:xfrm>
              <a:prstGeom prst="rect">
                <a:avLst/>
              </a:prstGeom>
              <a:blipFill>
                <a:blip r:embed="rId2"/>
                <a:stretch>
                  <a:fillRect l="-463" t="-1071" b="-19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66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Inverse Angebotsfunktion eines Mengenanpassers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ln>
            <a:headEnd/>
            <a:tailEnd type="triangle" w="med" len="lg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5" name="Rectangle 1118"/>
          <p:cNvSpPr>
            <a:spLocks noChangeArrowheads="1"/>
          </p:cNvSpPr>
          <p:nvPr/>
        </p:nvSpPr>
        <p:spPr bwMode="auto">
          <a:xfrm>
            <a:off x="5654675" y="1741488"/>
            <a:ext cx="1803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Grenzkosten </a:t>
            </a:r>
            <a:r>
              <a:rPr lang="de-DE" altLang="en-US" sz="16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dK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de-DE" altLang="en-US" sz="16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dQ</a:t>
            </a:r>
            <a:endParaRPr lang="de-DE" altLang="en-US" sz="1600" i="1" dirty="0">
              <a:latin typeface="Book Antiqua" panose="02040602050305030304" pitchFamily="18" charset="0"/>
            </a:endParaRPr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7" name="Rechteck 13"/>
          <p:cNvSpPr>
            <a:spLocks noChangeArrowheads="1"/>
          </p:cNvSpPr>
          <p:nvPr/>
        </p:nvSpPr>
        <p:spPr bwMode="auto">
          <a:xfrm>
            <a:off x="5654675" y="4883116"/>
            <a:ext cx="2321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Freeform 1140"/>
          <p:cNvSpPr>
            <a:spLocks/>
          </p:cNvSpPr>
          <p:nvPr/>
        </p:nvSpPr>
        <p:spPr bwMode="auto">
          <a:xfrm>
            <a:off x="5640388" y="4808487"/>
            <a:ext cx="77787" cy="85725"/>
          </a:xfrm>
          <a:custGeom>
            <a:avLst/>
            <a:gdLst>
              <a:gd name="T0" fmla="*/ 16 w 49"/>
              <a:gd name="T1" fmla="*/ 0 h 54"/>
              <a:gd name="T2" fmla="*/ 0 w 49"/>
              <a:gd name="T3" fmla="*/ 16 h 54"/>
              <a:gd name="T4" fmla="*/ 0 w 49"/>
              <a:gd name="T5" fmla="*/ 38 h 54"/>
              <a:gd name="T6" fmla="*/ 16 w 49"/>
              <a:gd name="T7" fmla="*/ 54 h 54"/>
              <a:gd name="T8" fmla="*/ 33 w 49"/>
              <a:gd name="T9" fmla="*/ 54 h 54"/>
              <a:gd name="T10" fmla="*/ 49 w 49"/>
              <a:gd name="T11" fmla="*/ 38 h 54"/>
              <a:gd name="T12" fmla="*/ 49 w 49"/>
              <a:gd name="T13" fmla="*/ 16 h 54"/>
              <a:gd name="T14" fmla="*/ 33 w 49"/>
              <a:gd name="T15" fmla="*/ 0 h 54"/>
              <a:gd name="T16" fmla="*/ 16 w 49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"/>
              <a:gd name="T28" fmla="*/ 0 h 54"/>
              <a:gd name="T29" fmla="*/ 49 w 4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" name="Freeform 12"/>
          <p:cNvSpPr/>
          <p:nvPr/>
        </p:nvSpPr>
        <p:spPr bwMode="auto">
          <a:xfrm>
            <a:off x="1327355" y="4857135"/>
            <a:ext cx="4355690" cy="0"/>
          </a:xfrm>
          <a:custGeom>
            <a:avLst/>
            <a:gdLst>
              <a:gd name="connsiteX0" fmla="*/ 4355690 w 4355690"/>
              <a:gd name="connsiteY0" fmla="*/ 0 h 0"/>
              <a:gd name="connsiteX1" fmla="*/ 0 w 435569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5690">
                <a:moveTo>
                  <a:pt x="4355690" y="0"/>
                </a:moveTo>
                <a:lnTo>
                  <a:pt x="0" y="0"/>
                </a:lnTo>
              </a:path>
            </a:pathLst>
          </a:custGeom>
          <a:ln w="53975">
            <a:prstDash val="dash"/>
            <a:headEnd type="none" w="sm" len="sm"/>
            <a:tailEnd type="none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54" name="Rechteck 13"/>
          <p:cNvSpPr>
            <a:spLocks noChangeArrowheads="1"/>
          </p:cNvSpPr>
          <p:nvPr/>
        </p:nvSpPr>
        <p:spPr bwMode="auto">
          <a:xfrm>
            <a:off x="2029157" y="2437775"/>
            <a:ext cx="39553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Die (inverse) Angebotsfunktion fängt erst an der </a:t>
            </a:r>
            <a:r>
              <a:rPr lang="de-DE" alt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Produktionssschwelle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85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Begriffe der Kostenrechnung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Kosten, die bei der Herstellung einer weiteren Produktionseinheit anfallen bzw. bei der Reduktion um eine Produktionseinheit vermieden werden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Durchschnittskosten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Gesamtkosten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K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Durchschnittliche variable Kosten</a:t>
                </a:r>
                <a:r>
                  <a:rPr lang="de-DE" alt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sind die gesamten variablen Kosten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dirty="0" smtClean="0">
                    <a:latin typeface="Arial" panose="020B0604020202020204" pitchFamily="34" charset="0"/>
                  </a:rPr>
                  <a:t>(Bei einer linearen Kostenfunktion entsprechen die durchschnittlichen variablen Kosten gleich den Grenzkosten)</a:t>
                </a:r>
              </a:p>
            </p:txBody>
          </p:sp>
        </mc:Choice>
        <mc:Fallback xmlns="">
          <p:sp>
            <p:nvSpPr>
              <p:cNvPr id="184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  <a:blipFill>
                <a:blip r:embed="rId2"/>
                <a:stretch>
                  <a:fillRect l="-826" t="-1152" r="-7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Arten von Kostenkurven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22373" y="1773493"/>
            <a:ext cx="3421627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Progressiv steigend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sinkende Fertigungseffizienz, z.B. Management, Ackerfläche, Überstundenzuschläge, Strommarkt</a:t>
            </a: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Linear steigend</a:t>
            </a:r>
            <a:r>
              <a:rPr lang="de-DE" altLang="en-US" sz="1600" kern="0" dirty="0">
                <a:latin typeface="Arial" panose="020B0604020202020204" pitchFamily="34" charset="0"/>
              </a:rPr>
              <a:t>, 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Materialkosten ohne Skaleneffekte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Degressiv </a:t>
            </a:r>
            <a:r>
              <a:rPr lang="de-DE" altLang="en-US" sz="16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steigend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steigende Fertigungseffizienz, </a:t>
            </a:r>
            <a:r>
              <a:rPr lang="de-DE" altLang="en-US" sz="1600" kern="0" dirty="0">
                <a:latin typeface="Arial" panose="020B0604020202020204" pitchFamily="34" charset="0"/>
              </a:rPr>
              <a:t>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effizientere Maschinen, Lerneffekte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gemischt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</a:t>
            </a:r>
            <a:r>
              <a:rPr lang="de-DE" altLang="en-US" sz="1600" kern="0" dirty="0">
                <a:latin typeface="Arial" panose="020B0604020202020204" pitchFamily="34" charset="0"/>
              </a:rPr>
              <a:t>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Dieselgenerator</a:t>
            </a: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 smtClean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349044" y="1469257"/>
                <a:ext cx="5294671" cy="432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              K(Q)        K(Q)/Q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altLang="en-US" sz="18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Q    dK/dQ</a:t>
                </a: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044" y="1469257"/>
                <a:ext cx="5294671" cy="432055"/>
              </a:xfrm>
              <a:prstGeom prst="rect">
                <a:avLst/>
              </a:prstGeom>
              <a:blipFill>
                <a:blip r:embed="rId2"/>
                <a:stretch>
                  <a:fillRect t="-12676" b="-14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16" y="1808520"/>
            <a:ext cx="4690857" cy="4690857"/>
          </a:xfrm>
        </p:spPr>
      </p:pic>
    </p:spTree>
    <p:extLst>
      <p:ext uri="{BB962C8B-B14F-4D97-AF65-F5344CB8AC3E}">
        <p14:creationId xmlns:p14="http://schemas.microsoft.com/office/powerpoint/2010/main" val="369131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Bespiel: </a:t>
            </a:r>
            <a:r>
              <a:rPr lang="de-DE" altLang="en-US" dirty="0">
                <a:latin typeface="Calibri" panose="020F0502020204030204" pitchFamily="34" charset="0"/>
                <a:cs typeface="Calibri" panose="020F0502020204030204" pitchFamily="34" charset="0"/>
              </a:rPr>
              <a:t>Aufgabe </a:t>
            </a:r>
            <a:r>
              <a:rPr lang="de-D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4.2a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Produktionsfunktion: 		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𝐾</m:t>
                    </m:r>
                    <m:d>
                      <m:d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</m:d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+15</m:t>
                    </m:r>
                  </m:oMath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Fixkosten: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15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Kosten: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sub>
                    </m:sSub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 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Grenzkosten (GK):		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Durchschnittskosten (DK):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DK: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blipFill>
                <a:blip r:embed="rId2"/>
                <a:stretch>
                  <a:fillRect l="-8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4.2b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Was ist die gewinnmaximale Angebotsmenge </a:t>
                </a:r>
                <a:r>
                  <a:rPr lang="de-DE" alt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Q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bei einem Preis von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=10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=10=</m:t>
                      </m:r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+5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5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−2)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=9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±3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=5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=−1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wäre physikalisch nicht möglich).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blipFill>
                <a:blip r:embed="rId2"/>
                <a:stretch>
                  <a:fillRect l="-852" r="-1618" b="-14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4.2d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Ab welchem Preis sollte die Produktion eingestellt werden?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 der Produktionsschwelle sind die variablen Stückkosten minimiert: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 unserem Fall: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𝑣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3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−2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𝑄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+5</m:t>
                            </m:r>
                            <m:r>
                              <m:rPr>
                                <m:nor/>
                              </m:rPr>
                              <a:rPr lang="de-DE" altLang="en-US" sz="2000" dirty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2=0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an der Produktionsschwelle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𝑃𝑟𝑜𝑑</m:t>
                        </m:r>
                      </m:sub>
                    </m:sSub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Alternative: Lösen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blipFill>
                <a:blip r:embed="rId2"/>
                <a:stretch>
                  <a:fillRect l="-852" r="-3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421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Grundlegende Marktformen</a:t>
            </a:r>
            <a:endParaRPr lang="de-DE" altLang="en-US" noProof="1" smtClean="0"/>
          </a:p>
        </p:txBody>
      </p:sp>
      <p:graphicFrame>
        <p:nvGraphicFramePr>
          <p:cNvPr id="4" name="Table 2"/>
          <p:cNvGraphicFramePr/>
          <p:nvPr>
            <p:extLst>
              <p:ext uri="{D42A27DB-BD31-4B8C-83A1-F6EECF244321}">
                <p14:modId xmlns:p14="http://schemas.microsoft.com/office/powerpoint/2010/main" val="2879221988"/>
              </p:ext>
            </p:extLst>
          </p:nvPr>
        </p:nvGraphicFramePr>
        <p:xfrm>
          <a:off x="1097280" y="1829520"/>
          <a:ext cx="7497720" cy="4205880"/>
        </p:xfrm>
        <a:graphic>
          <a:graphicData uri="http://schemas.openxmlformats.org/drawingml/2006/table">
            <a:tbl>
              <a:tblPr/>
              <a:tblGrid>
                <a:gridCol w="93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480">
                <a:tc rowSpan="2" gridSpan="2">
                  <a:txBody>
                    <a:bodyPr/>
                    <a:lstStyle/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r>
                        <a:rPr lang="en-US" sz="1800" b="1" strike="noStrike" spc="-1" dirty="0" err="1" smtClean="0">
                          <a:latin typeface="Arial"/>
                        </a:rPr>
                        <a:t>Anzahl</a:t>
                      </a:r>
                      <a:endParaRPr lang="en-US" sz="1800" b="1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strike="noStrike" spc="-1">
                          <a:latin typeface="Arial"/>
                        </a:rPr>
                        <a:t>Anbietende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480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960">
                <a:tc rowSpan="3"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bilaterales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>
                          <a:latin typeface="Arial"/>
                        </a:rPr>
                        <a:t>Monopol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Nachfrage-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9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b="0" strike="noStrike" spc="-1" dirty="0" smtClean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Oligopolistische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</a:t>
                      </a:r>
                      <a:r>
                        <a:rPr lang="en-US" sz="1800" b="0" strike="noStrike" spc="-1" dirty="0" err="1">
                          <a:latin typeface="Arial"/>
                        </a:rPr>
                        <a:t>Marktformen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Angebots-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vollkommene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Konkurrenz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/ </a:t>
                      </a:r>
                      <a:r>
                        <a:rPr lang="en-US" sz="1800" b="0" strike="noStrike" spc="-1" dirty="0" err="1" smtClean="0">
                          <a:latin typeface="Arial"/>
                        </a:rPr>
                        <a:t>Polypol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Shape 3"/>
          <p:cNvSpPr txBox="1"/>
          <p:nvPr/>
        </p:nvSpPr>
        <p:spPr>
          <a:xfrm rot="16200000">
            <a:off x="619003" y="3961244"/>
            <a:ext cx="1900113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de-DE" sz="1600" b="1" strike="noStrike" spc="-1" dirty="0" smtClean="0">
                <a:latin typeface="Arial"/>
              </a:rPr>
              <a:t>Nachfragende</a:t>
            </a:r>
            <a:endParaRPr lang="de-DE" sz="1600" b="1" strike="noStrike" spc="-1" dirty="0"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dirty="0" smtClean="0"/>
              <a:t>Gewinnmaximales Angebot bei Monopol</a:t>
            </a:r>
          </a:p>
        </p:txBody>
      </p:sp>
      <p:sp>
        <p:nvSpPr>
          <p:cNvPr id="2662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2" name="Rectangle 29"/>
          <p:cNvSpPr>
            <a:spLocks noChangeArrowheads="1"/>
          </p:cNvSpPr>
          <p:nvPr/>
        </p:nvSpPr>
        <p:spPr bwMode="auto">
          <a:xfrm>
            <a:off x="1461210" y="4622174"/>
            <a:ext cx="4121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mit der Preiselastizität der Nachfrage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>
                <a:sym typeface="Symbol" panose="05050102010706020507" pitchFamily="18" charset="2"/>
              </a:rPr>
              <a:t>.</a:t>
            </a:r>
            <a:r>
              <a:rPr lang="de-DE" altLang="en-US" sz="1800" i="1" dirty="0"/>
              <a:t> </a:t>
            </a:r>
          </a:p>
        </p:txBody>
      </p:sp>
      <p:sp>
        <p:nvSpPr>
          <p:cNvPr id="26634" name="Rectangle 39"/>
          <p:cNvSpPr>
            <a:spLocks noChangeArrowheads="1"/>
          </p:cNvSpPr>
          <p:nvPr/>
        </p:nvSpPr>
        <p:spPr bwMode="auto">
          <a:xfrm>
            <a:off x="5175250" y="5241925"/>
            <a:ext cx="1614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wegen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/>
              <a:t> </a:t>
            </a:r>
            <a:r>
              <a:rPr lang="de-DE" altLang="en-US" sz="1800" dirty="0"/>
              <a:t>&lt; 0.</a:t>
            </a:r>
          </a:p>
        </p:txBody>
      </p:sp>
      <p:sp>
        <p:nvSpPr>
          <p:cNvPr id="26636" name="Rechteck 15"/>
          <p:cNvSpPr>
            <a:spLocks noChangeArrowheads="1"/>
          </p:cNvSpPr>
          <p:nvPr/>
        </p:nvSpPr>
        <p:spPr bwMode="auto">
          <a:xfrm>
            <a:off x="5723219" y="2207518"/>
            <a:ext cx="3246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cs typeface="Calibri" panose="020F0502020204030204" pitchFamily="34" charset="0"/>
              </a:rPr>
              <a:t>Π	</a:t>
            </a:r>
            <a:r>
              <a:rPr lang="de-DE" altLang="en-US" sz="1800" dirty="0">
                <a:cs typeface="Calibri" panose="020F0502020204030204" pitchFamily="34" charset="0"/>
              </a:rPr>
              <a:t>Periodengewinn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p	</a:t>
            </a:r>
            <a:r>
              <a:rPr lang="de-DE" altLang="en-US" sz="1800" dirty="0">
                <a:cs typeface="Calibri" panose="020F0502020204030204" pitchFamily="34" charset="0"/>
              </a:rPr>
              <a:t>Verkaufspreis</a:t>
            </a:r>
            <a:r>
              <a:rPr lang="de-DE" altLang="en-US" sz="1800" i="1" dirty="0">
                <a:cs typeface="Calibri" panose="020F0502020204030204" pitchFamily="34" charset="0"/>
              </a:rPr>
              <a:t/>
            </a:r>
            <a:br>
              <a:rPr lang="de-DE" altLang="en-US" sz="1800" i="1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Q	</a:t>
            </a:r>
            <a:r>
              <a:rPr lang="de-DE" altLang="en-US" sz="1800" dirty="0">
                <a:cs typeface="Calibri" panose="020F0502020204030204" pitchFamily="34" charset="0"/>
              </a:rPr>
              <a:t>verkaufte Menge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K	</a:t>
            </a:r>
            <a:r>
              <a:rPr lang="de-DE" altLang="en-US" sz="1800" dirty="0">
                <a:cs typeface="Calibri" panose="020F0502020204030204" pitchFamily="34" charset="0"/>
              </a:rPr>
              <a:t>Kosten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73248" y="2331757"/>
            <a:ext cx="219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i="1" dirty="0" smtClean="0">
                <a:cs typeface="Calibri" panose="020F0502020204030204" pitchFamily="34" charset="0"/>
              </a:rPr>
              <a:t>Π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p(Q)∙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 –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de-DE" alt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&lt;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hteck 13"/>
          <p:cNvSpPr>
            <a:spLocks noChangeArrowheads="1"/>
          </p:cNvSpPr>
          <p:nvPr/>
        </p:nvSpPr>
        <p:spPr bwMode="auto">
          <a:xfrm>
            <a:off x="672154" y="1420535"/>
            <a:ext cx="81106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Im </a:t>
            </a:r>
            <a:r>
              <a:rPr lang="de-DE" alt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Monopol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kann der Anbieter den Preis 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p(Q)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beeinflussen, um seinen Gewinn zu maximieren. Der Preis ist nicht mehr extern gegeben.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3"/>
              <p:cNvSpPr>
                <a:spLocks noChangeArrowheads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NB: Der Preis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liegt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über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den 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blipFill>
                <a:blip r:embed="rId5"/>
                <a:stretch>
                  <a:fillRect l="-751" b="-10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0" y="50800"/>
            <a:ext cx="6746875" cy="960438"/>
          </a:xfrm>
        </p:spPr>
        <p:txBody>
          <a:bodyPr/>
          <a:lstStyle/>
          <a:p>
            <a:r>
              <a:rPr lang="de-DE" altLang="en-US" smtClean="0"/>
              <a:t>Preiselastizität der Nachfrage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321485"/>
              </p:ext>
            </p:extLst>
          </p:nvPr>
        </p:nvGraphicFramePr>
        <p:xfrm>
          <a:off x="3279775" y="1011238"/>
          <a:ext cx="523875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3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1011238"/>
                        <a:ext cx="5238750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Rectangle 29"/>
          <p:cNvSpPr>
            <a:spLocks noChangeArrowheads="1"/>
          </p:cNvSpPr>
          <p:nvPr/>
        </p:nvSpPr>
        <p:spPr bwMode="auto">
          <a:xfrm>
            <a:off x="1017588" y="4127500"/>
            <a:ext cx="78549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/>
              <a:t>Preiselastizität:	- Relative Änderung des Angebots oder der Nachfrage im 			Anschluss an eine 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endParaRPr lang="de-DE" altLang="en-US" sz="1800" i="1"/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Je höher der Betrag der Preiselastizität, desto stärker reagiert die Menge auf die 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Preiselastizität eines Gesamtmarktes tendenziell, geringer als die Elastizität eines einzelnen Gutes – Substitutionseffekt bei Preisänderung, gegen ein anderes ausgetauscht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smtClean="0"/>
              <a:t>Spezialfall: Lineare Preis-Absatz-Funktion</a:t>
            </a:r>
          </a:p>
        </p:txBody>
      </p:sp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1" name="Rectangle 26"/>
              <p:cNvSpPr>
                <a:spLocks noChangeArrowheads="1"/>
              </p:cNvSpPr>
              <p:nvPr/>
            </p:nvSpPr>
            <p:spPr bwMode="auto">
              <a:xfrm>
                <a:off x="1041656" y="1808997"/>
                <a:ext cx="72196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Preis-Absatz-Funktion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(</a:t>
                </a:r>
                <a:r>
                  <a:rPr lang="de-DE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inverse Nachfragefunktion)</a:t>
                </a:r>
                <a:endParaRPr lang="de-DE" altLang="en-US" sz="1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1656" y="1808997"/>
                <a:ext cx="7219669" cy="369332"/>
              </a:xfrm>
              <a:prstGeom prst="rect">
                <a:avLst/>
              </a:prstGeom>
              <a:blipFill>
                <a:blip r:embed="rId2"/>
                <a:stretch>
                  <a:fillRect l="-760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2" name="Rectangle 26"/>
              <p:cNvSpPr>
                <a:spLocks noChangeArrowheads="1"/>
              </p:cNvSpPr>
              <p:nvPr/>
            </p:nvSpPr>
            <p:spPr bwMode="auto">
              <a:xfrm>
                <a:off x="2201863" y="2528372"/>
                <a:ext cx="32816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Umsatz 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altLang="en-US" sz="18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1863" y="2528372"/>
                <a:ext cx="3281668" cy="369332"/>
              </a:xfrm>
              <a:prstGeom prst="rect">
                <a:avLst/>
              </a:prstGeom>
              <a:blipFill>
                <a:blip r:embed="rId3"/>
                <a:stretch>
                  <a:fillRect l="-1484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3" name="Rectangle 26"/>
              <p:cNvSpPr>
                <a:spLocks noChangeArrowheads="1"/>
              </p:cNvSpPr>
              <p:nvPr/>
            </p:nvSpPr>
            <p:spPr bwMode="auto">
              <a:xfrm>
                <a:off x="1843088" y="3126100"/>
                <a:ext cx="3547381" cy="526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Grenzerlös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altLang="en-US" sz="1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de-DE" altLang="en-US" sz="18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3088" y="3126100"/>
                <a:ext cx="3547381" cy="526426"/>
              </a:xfrm>
              <a:prstGeom prst="rect">
                <a:avLst/>
              </a:prstGeom>
              <a:blipFill>
                <a:blip r:embed="rId4"/>
                <a:stretch>
                  <a:fillRect l="-1375" b="-58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5" name="Rectangle 26"/>
          <p:cNvSpPr>
            <a:spLocks noChangeArrowheads="1"/>
          </p:cNvSpPr>
          <p:nvPr/>
        </p:nvSpPr>
        <p:spPr bwMode="auto">
          <a:xfrm>
            <a:off x="1843088" y="3843950"/>
            <a:ext cx="6301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(Gerade mit </a:t>
            </a:r>
            <a:r>
              <a:rPr lang="de-DE" alt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doppelter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Steigung der Preis-Absatz-Funktion)</a:t>
            </a:r>
            <a:endParaRPr lang="de-DE" altLang="en-US" sz="1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6" name="Rectangle 26"/>
          <p:cNvSpPr>
            <a:spLocks noChangeArrowheads="1"/>
          </p:cNvSpPr>
          <p:nvPr/>
        </p:nvSpPr>
        <p:spPr bwMode="auto">
          <a:xfrm>
            <a:off x="2189163" y="4838978"/>
            <a:ext cx="3839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Gewinnmaximum des Monopolisten</a:t>
            </a:r>
            <a:endParaRPr lang="de-DE" altLang="en-US" sz="1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de-DE" altLang="en-US" sz="18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de-DE" altLang="en-US" sz="1800" baseline="30000" dirty="0"/>
              </a:p>
            </p:txBody>
          </p:sp>
        </mc:Choice>
        <mc:Fallback xmlns="">
          <p:sp>
            <p:nvSpPr>
              <p:cNvPr id="1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 Kosten und Fixkosten: Beispiele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430573"/>
              </p:ext>
            </p:extLst>
          </p:nvPr>
        </p:nvGraphicFramePr>
        <p:xfrm>
          <a:off x="1070374" y="1774486"/>
          <a:ext cx="7375536" cy="4442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698">
                  <a:extLst>
                    <a:ext uri="{9D8B030D-6E8A-4147-A177-3AD203B41FA5}">
                      <a16:colId xmlns:a16="http://schemas.microsoft.com/office/drawing/2014/main" val="3133946620"/>
                    </a:ext>
                  </a:extLst>
                </a:gridCol>
                <a:gridCol w="2731670">
                  <a:extLst>
                    <a:ext uri="{9D8B030D-6E8A-4147-A177-3AD203B41FA5}">
                      <a16:colId xmlns:a16="http://schemas.microsoft.com/office/drawing/2014/main" val="2037217306"/>
                    </a:ext>
                  </a:extLst>
                </a:gridCol>
                <a:gridCol w="3038168">
                  <a:extLst>
                    <a:ext uri="{9D8B030D-6E8A-4147-A177-3AD203B41FA5}">
                      <a16:colId xmlns:a16="http://schemas.microsoft.com/office/drawing/2014/main" val="3119731393"/>
                    </a:ext>
                  </a:extLst>
                </a:gridCol>
              </a:tblGrid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Produkt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variable Kosten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Fixkosten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12788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Papier, Klebstoff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der*s Autor*in, Mieten für den Verlag,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558989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e-Buch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der*s Autor*in, Mieten für den Verlag, usw.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665127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Kohle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Brennstoff, CO</a:t>
                      </a:r>
                      <a:r>
                        <a:rPr lang="de-DE" baseline="-25000" dirty="0" smtClean="0"/>
                        <a:t>2</a:t>
                      </a:r>
                      <a:r>
                        <a:rPr lang="de-DE" baseline="0" dirty="0" smtClean="0"/>
                        <a:t> Zertifikate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Kraftwerk, Löhne,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58995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Wind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Windrad, Landpacht,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3601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Dose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Energie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Fabrik, Löhne,</a:t>
                      </a:r>
                      <a:r>
                        <a:rPr lang="de-DE" baseline="0" dirty="0" smtClean="0"/>
                        <a:t>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700883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Impfstoff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Verpackung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Forschung und Entwicklung, Darlehen für Fabrik,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79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491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mtClean="0"/>
              <a:t>Lineare Preis-Absatz-Funktion</a:t>
            </a:r>
          </a:p>
        </p:txBody>
      </p:sp>
      <p:sp>
        <p:nvSpPr>
          <p:cNvPr id="32770" name="Text Box 18"/>
          <p:cNvSpPr txBox="1">
            <a:spLocks noChangeArrowheads="1"/>
          </p:cNvSpPr>
          <p:nvPr/>
        </p:nvSpPr>
        <p:spPr bwMode="auto">
          <a:xfrm>
            <a:off x="6227763" y="5097463"/>
            <a:ext cx="2459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r>
              <a:rPr lang="de-DE" altLang="en-US" sz="1800">
                <a:latin typeface="Arial" panose="020B0604020202020204" pitchFamily="34" charset="0"/>
              </a:rPr>
              <a:t> = </a:t>
            </a:r>
            <a:r>
              <a:rPr lang="de-DE" altLang="en-US" sz="1800" i="1">
                <a:latin typeface="Arial" panose="020B0604020202020204" pitchFamily="34" charset="0"/>
              </a:rPr>
              <a:t>p </a:t>
            </a: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 Q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1" name="Freeform 21"/>
          <p:cNvSpPr>
            <a:spLocks/>
          </p:cNvSpPr>
          <p:nvPr/>
        </p:nvSpPr>
        <p:spPr bwMode="auto">
          <a:xfrm>
            <a:off x="2800350" y="4695825"/>
            <a:ext cx="4470400" cy="1541463"/>
          </a:xfrm>
          <a:custGeom>
            <a:avLst/>
            <a:gdLst>
              <a:gd name="T0" fmla="*/ 0 w 2880"/>
              <a:gd name="T1" fmla="*/ 2147483646 h 1104"/>
              <a:gd name="T2" fmla="*/ 2147483646 w 2880"/>
              <a:gd name="T3" fmla="*/ 0 h 1104"/>
              <a:gd name="T4" fmla="*/ 2147483646 w 2880"/>
              <a:gd name="T5" fmla="*/ 2147483646 h 1104"/>
              <a:gd name="T6" fmla="*/ 0 60000 65536"/>
              <a:gd name="T7" fmla="*/ 0 60000 65536"/>
              <a:gd name="T8" fmla="*/ 0 60000 65536"/>
              <a:gd name="T9" fmla="*/ 0 w 2880"/>
              <a:gd name="T10" fmla="*/ 0 h 1104"/>
              <a:gd name="T11" fmla="*/ 2880 w 2880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1104">
                <a:moveTo>
                  <a:pt x="0" y="1104"/>
                </a:moveTo>
                <a:cubicBezTo>
                  <a:pt x="480" y="552"/>
                  <a:pt x="960" y="0"/>
                  <a:pt x="1440" y="0"/>
                </a:cubicBezTo>
                <a:cubicBezTo>
                  <a:pt x="1920" y="0"/>
                  <a:pt x="2640" y="920"/>
                  <a:pt x="2880" y="1104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2" name="Text Box 26"/>
          <p:cNvSpPr txBox="1">
            <a:spLocks noChangeArrowheads="1"/>
          </p:cNvSpPr>
          <p:nvPr/>
        </p:nvSpPr>
        <p:spPr bwMode="auto">
          <a:xfrm>
            <a:off x="1892300" y="4360863"/>
            <a:ext cx="982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endParaRPr lang="de-DE" altLang="en-US" i="1">
              <a:latin typeface="Book Antiqua" panose="02040602050305030304" pitchFamily="18" charset="0"/>
            </a:endParaRPr>
          </a:p>
        </p:txBody>
      </p:sp>
      <p:sp>
        <p:nvSpPr>
          <p:cNvPr id="32773" name="Line 27"/>
          <p:cNvSpPr>
            <a:spLocks noChangeShapeType="1"/>
          </p:cNvSpPr>
          <p:nvPr/>
        </p:nvSpPr>
        <p:spPr bwMode="auto">
          <a:xfrm flipV="1">
            <a:off x="5035550" y="4629150"/>
            <a:ext cx="0" cy="16081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4" name="Line 28"/>
          <p:cNvSpPr>
            <a:spLocks noChangeShapeType="1"/>
          </p:cNvSpPr>
          <p:nvPr/>
        </p:nvSpPr>
        <p:spPr bwMode="auto">
          <a:xfrm flipV="1">
            <a:off x="2803525" y="4325938"/>
            <a:ext cx="0" cy="1895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5" name="Line 30"/>
          <p:cNvSpPr>
            <a:spLocks noChangeShapeType="1"/>
          </p:cNvSpPr>
          <p:nvPr/>
        </p:nvSpPr>
        <p:spPr bwMode="auto">
          <a:xfrm flipV="1">
            <a:off x="2801938" y="6215063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6" name="Line 13"/>
          <p:cNvSpPr>
            <a:spLocks noChangeShapeType="1"/>
          </p:cNvSpPr>
          <p:nvPr/>
        </p:nvSpPr>
        <p:spPr bwMode="auto">
          <a:xfrm>
            <a:off x="2801938" y="1947863"/>
            <a:ext cx="4470400" cy="17970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7" name="Text Box 16"/>
          <p:cNvSpPr txBox="1">
            <a:spLocks noChangeArrowheads="1"/>
          </p:cNvSpPr>
          <p:nvPr/>
        </p:nvSpPr>
        <p:spPr bwMode="auto">
          <a:xfrm>
            <a:off x="4313238" y="2251075"/>
            <a:ext cx="418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Preis-Absatz-Funktion </a:t>
            </a:r>
            <a:r>
              <a:rPr lang="de-DE" altLang="en-US" sz="1800" i="1">
                <a:latin typeface="Arial" panose="020B0604020202020204" pitchFamily="34" charset="0"/>
              </a:rPr>
              <a:t>p=f</a:t>
            </a:r>
            <a:r>
              <a:rPr lang="de-DE" altLang="en-US" sz="1800">
                <a:latin typeface="Arial" panose="020B0604020202020204" pitchFamily="34" charset="0"/>
              </a:rPr>
              <a:t>(</a:t>
            </a:r>
            <a:r>
              <a:rPr lang="de-DE" altLang="en-US" sz="1800" i="1">
                <a:latin typeface="Arial" panose="020B0604020202020204" pitchFamily="34" charset="0"/>
              </a:rPr>
              <a:t>Q</a:t>
            </a:r>
            <a:r>
              <a:rPr lang="de-DE" altLang="en-US" sz="1800">
                <a:latin typeface="Arial" panose="020B0604020202020204" pitchFamily="34" charset="0"/>
              </a:rPr>
              <a:t>)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8" name="Text Box 19"/>
          <p:cNvSpPr txBox="1">
            <a:spLocks noChangeArrowheads="1"/>
          </p:cNvSpPr>
          <p:nvPr/>
        </p:nvSpPr>
        <p:spPr bwMode="auto">
          <a:xfrm>
            <a:off x="1908175" y="168116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latin typeface="Arial" panose="020B0604020202020204" pitchFamily="34" charset="0"/>
              </a:rPr>
              <a:t>p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9" name="Line 20"/>
          <p:cNvSpPr>
            <a:spLocks noChangeShapeType="1"/>
          </p:cNvSpPr>
          <p:nvPr/>
        </p:nvSpPr>
        <p:spPr bwMode="auto">
          <a:xfrm flipV="1">
            <a:off x="5037138" y="2746375"/>
            <a:ext cx="0" cy="9985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80" name="Text Box 22"/>
          <p:cNvSpPr txBox="1">
            <a:spLocks noChangeArrowheads="1"/>
          </p:cNvSpPr>
          <p:nvPr/>
        </p:nvSpPr>
        <p:spPr bwMode="auto">
          <a:xfrm>
            <a:off x="7050088" y="36782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801938" y="1947863"/>
            <a:ext cx="2981325" cy="2206625"/>
            <a:chOff x="1765" y="1227"/>
            <a:chExt cx="1878" cy="1390"/>
          </a:xfrm>
        </p:grpSpPr>
        <p:sp>
          <p:nvSpPr>
            <p:cNvPr id="32789" name="Freeform 14"/>
            <p:cNvSpPr>
              <a:spLocks/>
            </p:cNvSpPr>
            <p:nvPr/>
          </p:nvSpPr>
          <p:spPr bwMode="auto">
            <a:xfrm>
              <a:off x="1765" y="1227"/>
              <a:ext cx="1408" cy="1124"/>
            </a:xfrm>
            <a:custGeom>
              <a:avLst/>
              <a:gdLst>
                <a:gd name="T0" fmla="*/ 0 w 1440"/>
                <a:gd name="T1" fmla="*/ 0 h 1287"/>
                <a:gd name="T2" fmla="*/ 641 w 1440"/>
                <a:gd name="T3" fmla="*/ 10 h 1287"/>
                <a:gd name="T4" fmla="*/ 0 60000 65536"/>
                <a:gd name="T5" fmla="*/ 0 60000 65536"/>
                <a:gd name="T6" fmla="*/ 0 w 1440"/>
                <a:gd name="T7" fmla="*/ 0 h 1287"/>
                <a:gd name="T8" fmla="*/ 1440 w 1440"/>
                <a:gd name="T9" fmla="*/ 1287 h 12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40" h="1287">
                  <a:moveTo>
                    <a:pt x="0" y="0"/>
                  </a:moveTo>
                  <a:lnTo>
                    <a:pt x="1440" y="1287"/>
                  </a:lnTo>
                </a:path>
              </a:pathLst>
            </a:custGeom>
            <a:noFill/>
            <a:ln w="38100">
              <a:solidFill>
                <a:srgbClr val="FF66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790" name="Text Box 15"/>
            <p:cNvSpPr txBox="1">
              <a:spLocks noChangeArrowheads="1"/>
            </p:cNvSpPr>
            <p:nvPr/>
          </p:nvSpPr>
          <p:spPr bwMode="auto">
            <a:xfrm>
              <a:off x="1767" y="1905"/>
              <a:ext cx="9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Grenzerlös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d</a:t>
              </a:r>
              <a:r>
                <a:rPr lang="de-DE" altLang="en-US" sz="1800" i="1">
                  <a:latin typeface="Arial" panose="020B0604020202020204" pitchFamily="34" charset="0"/>
                </a:rPr>
                <a:t>E</a:t>
              </a:r>
              <a:r>
                <a:rPr lang="de-DE" altLang="en-US" sz="1800">
                  <a:latin typeface="Arial" panose="020B0604020202020204" pitchFamily="34" charset="0"/>
                </a:rPr>
                <a:t>/d</a:t>
              </a:r>
              <a:r>
                <a:rPr lang="de-DE" altLang="en-US" sz="1800" i="1">
                  <a:latin typeface="Arial" panose="020B0604020202020204" pitchFamily="34" charset="0"/>
                </a:rPr>
                <a:t>Q</a:t>
              </a:r>
              <a:endParaRPr lang="de-DE" altLang="en-US" i="1">
                <a:latin typeface="Book Antiqua" panose="02040602050305030304" pitchFamily="18" charset="0"/>
              </a:endParaRPr>
            </a:p>
          </p:txBody>
        </p:sp>
        <p:sp>
          <p:nvSpPr>
            <p:cNvPr id="32791" name="Text Box 23"/>
            <p:cNvSpPr txBox="1">
              <a:spLocks noChangeArrowheads="1"/>
            </p:cNvSpPr>
            <p:nvPr/>
          </p:nvSpPr>
          <p:spPr bwMode="auto">
            <a:xfrm>
              <a:off x="2986" y="2317"/>
              <a:ext cx="657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4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Q</a:t>
              </a:r>
              <a:r>
                <a:rPr lang="de-DE" altLang="en-US" sz="18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s</a:t>
              </a: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/2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489325" y="1884363"/>
            <a:ext cx="5272088" cy="1333500"/>
            <a:chOff x="2198" y="1187"/>
            <a:chExt cx="3321" cy="840"/>
          </a:xfrm>
        </p:grpSpPr>
        <p:sp>
          <p:nvSpPr>
            <p:cNvPr id="32786" name="Text Box 17"/>
            <p:cNvSpPr txBox="1">
              <a:spLocks noChangeArrowheads="1"/>
            </p:cNvSpPr>
            <p:nvPr/>
          </p:nvSpPr>
          <p:spPr bwMode="auto">
            <a:xfrm>
              <a:off x="3173" y="1604"/>
              <a:ext cx="77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=-1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7" name="Text Box 24"/>
            <p:cNvSpPr txBox="1">
              <a:spLocks noChangeArrowheads="1"/>
            </p:cNvSpPr>
            <p:nvPr/>
          </p:nvSpPr>
          <p:spPr bwMode="auto">
            <a:xfrm>
              <a:off x="3836" y="1835"/>
              <a:ext cx="16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&gt;-1 (unelastischer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8" name="Text Box 25"/>
            <p:cNvSpPr txBox="1">
              <a:spLocks noChangeArrowheads="1"/>
            </p:cNvSpPr>
            <p:nvPr/>
          </p:nvSpPr>
          <p:spPr bwMode="auto">
            <a:xfrm>
              <a:off x="2198" y="1187"/>
              <a:ext cx="215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&lt;-1 (elastischer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</p:grpSp>
      <p:sp>
        <p:nvSpPr>
          <p:cNvPr id="32783" name="Line 29"/>
          <p:cNvSpPr>
            <a:spLocks noChangeShapeType="1"/>
          </p:cNvSpPr>
          <p:nvPr/>
        </p:nvSpPr>
        <p:spPr bwMode="auto">
          <a:xfrm flipV="1">
            <a:off x="2797175" y="1720850"/>
            <a:ext cx="7938" cy="2033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4" name="Line 31"/>
          <p:cNvSpPr>
            <a:spLocks noChangeShapeType="1"/>
          </p:cNvSpPr>
          <p:nvPr/>
        </p:nvSpPr>
        <p:spPr bwMode="auto">
          <a:xfrm flipV="1">
            <a:off x="2803525" y="3748088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5" name="AutoShape 36"/>
          <p:cNvSpPr>
            <a:spLocks noChangeArrowheads="1"/>
          </p:cNvSpPr>
          <p:nvPr/>
        </p:nvSpPr>
        <p:spPr bwMode="auto">
          <a:xfrm>
            <a:off x="4999038" y="28067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06713" y="3006725"/>
            <a:ext cx="1371600" cy="1244600"/>
            <a:chOff x="2628" y="1836"/>
            <a:chExt cx="507" cy="842"/>
          </a:xfrm>
        </p:grpSpPr>
        <p:sp>
          <p:nvSpPr>
            <p:cNvPr id="33853" name="Line 3"/>
            <p:cNvSpPr>
              <a:spLocks noChangeShapeType="1"/>
            </p:cNvSpPr>
            <p:nvPr/>
          </p:nvSpPr>
          <p:spPr bwMode="auto">
            <a:xfrm flipH="1">
              <a:off x="3000" y="2537"/>
              <a:ext cx="128" cy="74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4" name="Line 4"/>
            <p:cNvSpPr>
              <a:spLocks noChangeShapeType="1"/>
            </p:cNvSpPr>
            <p:nvPr/>
          </p:nvSpPr>
          <p:spPr bwMode="auto">
            <a:xfrm flipV="1">
              <a:off x="2733" y="2448"/>
              <a:ext cx="402" cy="230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5" name="Line 5"/>
            <p:cNvSpPr>
              <a:spLocks noChangeShapeType="1"/>
            </p:cNvSpPr>
            <p:nvPr/>
          </p:nvSpPr>
          <p:spPr bwMode="auto">
            <a:xfrm flipV="1">
              <a:off x="2628" y="2347"/>
              <a:ext cx="507" cy="305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6" name="Line 6"/>
            <p:cNvSpPr>
              <a:spLocks noChangeShapeType="1"/>
            </p:cNvSpPr>
            <p:nvPr/>
          </p:nvSpPr>
          <p:spPr bwMode="auto">
            <a:xfrm flipV="1">
              <a:off x="2628" y="2045"/>
              <a:ext cx="507" cy="302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7" name="Line 7"/>
            <p:cNvSpPr>
              <a:spLocks noChangeShapeType="1"/>
            </p:cNvSpPr>
            <p:nvPr/>
          </p:nvSpPr>
          <p:spPr bwMode="auto">
            <a:xfrm flipV="1">
              <a:off x="2628" y="2145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8" name="Line 8"/>
            <p:cNvSpPr>
              <a:spLocks noChangeShapeType="1"/>
            </p:cNvSpPr>
            <p:nvPr/>
          </p:nvSpPr>
          <p:spPr bwMode="auto">
            <a:xfrm flipV="1">
              <a:off x="2628" y="2247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9" name="Line 9"/>
            <p:cNvSpPr>
              <a:spLocks noChangeShapeType="1"/>
            </p:cNvSpPr>
            <p:nvPr/>
          </p:nvSpPr>
          <p:spPr bwMode="auto">
            <a:xfrm flipV="1">
              <a:off x="2628" y="1836"/>
              <a:ext cx="201" cy="107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0" name="Line 10"/>
            <p:cNvSpPr>
              <a:spLocks noChangeShapeType="1"/>
            </p:cNvSpPr>
            <p:nvPr/>
          </p:nvSpPr>
          <p:spPr bwMode="auto">
            <a:xfrm flipV="1">
              <a:off x="2628" y="1836"/>
              <a:ext cx="341" cy="209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1" name="Line 11"/>
            <p:cNvSpPr>
              <a:spLocks noChangeShapeType="1"/>
            </p:cNvSpPr>
            <p:nvPr/>
          </p:nvSpPr>
          <p:spPr bwMode="auto">
            <a:xfrm flipV="1">
              <a:off x="2628" y="1842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2" name="Line 12"/>
            <p:cNvSpPr>
              <a:spLocks noChangeShapeType="1"/>
            </p:cNvSpPr>
            <p:nvPr/>
          </p:nvSpPr>
          <p:spPr bwMode="auto">
            <a:xfrm flipV="1">
              <a:off x="2628" y="1943"/>
              <a:ext cx="507" cy="304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2854325" y="1800225"/>
            <a:ext cx="3519488" cy="29733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2851150" y="1811338"/>
            <a:ext cx="1878013" cy="304482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2894013" y="4799013"/>
            <a:ext cx="530542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2878138" y="1498600"/>
            <a:ext cx="9525" cy="3317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smtClean="0"/>
              <a:t>Monopolpreisbildung</a:t>
            </a:r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6100763" y="4233863"/>
            <a:ext cx="10731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0" name="Rectangle 20"/>
          <p:cNvSpPr>
            <a:spLocks noChangeArrowheads="1"/>
          </p:cNvSpPr>
          <p:nvPr/>
        </p:nvSpPr>
        <p:spPr bwMode="auto">
          <a:xfrm>
            <a:off x="6199188" y="4238625"/>
            <a:ext cx="1117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1" name="Rectangle 21"/>
          <p:cNvSpPr>
            <a:spLocks noChangeArrowheads="1"/>
          </p:cNvSpPr>
          <p:nvPr/>
        </p:nvSpPr>
        <p:spPr bwMode="auto">
          <a:xfrm>
            <a:off x="6883400" y="3573463"/>
            <a:ext cx="1282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4256088" y="4105275"/>
            <a:ext cx="1587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4" name="Rectangle 25"/>
          <p:cNvSpPr>
            <a:spLocks noChangeArrowheads="1"/>
          </p:cNvSpPr>
          <p:nvPr/>
        </p:nvSpPr>
        <p:spPr bwMode="auto">
          <a:xfrm>
            <a:off x="6964363" y="4826000"/>
            <a:ext cx="10620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4354513" y="1557338"/>
            <a:ext cx="7413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6" name="Rectangle 27"/>
          <p:cNvSpPr>
            <a:spLocks noChangeArrowheads="1"/>
          </p:cNvSpPr>
          <p:nvPr/>
        </p:nvSpPr>
        <p:spPr bwMode="auto">
          <a:xfrm>
            <a:off x="2897188" y="1484313"/>
            <a:ext cx="819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5875338" y="3910013"/>
            <a:ext cx="2016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4449763" y="4449763"/>
            <a:ext cx="1176337" cy="231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4456113" y="4332288"/>
            <a:ext cx="11255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0" name="Rectangle 31"/>
          <p:cNvSpPr>
            <a:spLocks noChangeArrowheads="1"/>
          </p:cNvSpPr>
          <p:nvPr/>
        </p:nvSpPr>
        <p:spPr bwMode="auto">
          <a:xfrm>
            <a:off x="4456113" y="4376738"/>
            <a:ext cx="11842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Grenzerlös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2684463" y="3892550"/>
            <a:ext cx="1984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2684463" y="4214813"/>
            <a:ext cx="1984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2622550" y="4176713"/>
            <a:ext cx="123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2684463" y="1804988"/>
            <a:ext cx="2095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2647950" y="1741488"/>
            <a:ext cx="1381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4387850" y="41449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7" name="Rectangle 38"/>
          <p:cNvSpPr>
            <a:spLocks noChangeArrowheads="1"/>
          </p:cNvSpPr>
          <p:nvPr/>
        </p:nvSpPr>
        <p:spPr bwMode="auto">
          <a:xfrm>
            <a:off x="2063750" y="5316538"/>
            <a:ext cx="65992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8" name="Rectangle 39"/>
          <p:cNvSpPr>
            <a:spLocks noChangeArrowheads="1"/>
          </p:cNvSpPr>
          <p:nvPr/>
        </p:nvSpPr>
        <p:spPr bwMode="auto">
          <a:xfrm>
            <a:off x="2063750" y="5599113"/>
            <a:ext cx="64420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7" name="Rectangle 41"/>
          <p:cNvSpPr>
            <a:spLocks noChangeArrowheads="1"/>
          </p:cNvSpPr>
          <p:nvPr/>
        </p:nvSpPr>
        <p:spPr bwMode="auto">
          <a:xfrm>
            <a:off x="2063750" y="5919788"/>
            <a:ext cx="7810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DBGF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58" name="Rectangle 42"/>
          <p:cNvSpPr>
            <a:spLocks noChangeArrowheads="1"/>
          </p:cNvSpPr>
          <p:nvPr/>
        </p:nvSpPr>
        <p:spPr bwMode="auto">
          <a:xfrm>
            <a:off x="2794000" y="5919788"/>
            <a:ext cx="50577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0" name="Rectangle 44"/>
          <p:cNvSpPr>
            <a:spLocks noChangeArrowheads="1"/>
          </p:cNvSpPr>
          <p:nvPr/>
        </p:nvSpPr>
        <p:spPr bwMode="auto">
          <a:xfrm>
            <a:off x="2063750" y="5356225"/>
            <a:ext cx="6016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FAE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1" name="Rectangle 45"/>
          <p:cNvSpPr>
            <a:spLocks noChangeArrowheads="1"/>
          </p:cNvSpPr>
          <p:nvPr/>
        </p:nvSpPr>
        <p:spPr bwMode="auto">
          <a:xfrm>
            <a:off x="2790825" y="5356225"/>
            <a:ext cx="40259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70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2" name="Rectangle 46"/>
          <p:cNvSpPr>
            <a:spLocks noChangeArrowheads="1"/>
          </p:cNvSpPr>
          <p:nvPr/>
        </p:nvSpPr>
        <p:spPr bwMode="auto">
          <a:xfrm>
            <a:off x="2063750" y="5638800"/>
            <a:ext cx="6254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CAE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3" name="Rectangle 47"/>
          <p:cNvSpPr>
            <a:spLocks noChangeArrowheads="1"/>
          </p:cNvSpPr>
          <p:nvPr/>
        </p:nvSpPr>
        <p:spPr bwMode="auto">
          <a:xfrm>
            <a:off x="2798763" y="5638800"/>
            <a:ext cx="41068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2063750" y="3794125"/>
            <a:ext cx="19732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895350" y="3721100"/>
            <a:ext cx="4368800" cy="244475"/>
            <a:chOff x="600" y="2320"/>
            <a:chExt cx="2687" cy="154"/>
          </a:xfrm>
        </p:grpSpPr>
        <p:sp>
          <p:nvSpPr>
            <p:cNvPr id="33850" name="Line 48"/>
            <p:cNvSpPr>
              <a:spLocks noChangeShapeType="1"/>
            </p:cNvSpPr>
            <p:nvPr/>
          </p:nvSpPr>
          <p:spPr bwMode="auto">
            <a:xfrm flipH="1">
              <a:off x="1815" y="2408"/>
              <a:ext cx="147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1" name="Rectangle 51"/>
            <p:cNvSpPr>
              <a:spLocks noChangeArrowheads="1"/>
            </p:cNvSpPr>
            <p:nvPr/>
          </p:nvSpPr>
          <p:spPr bwMode="auto">
            <a:xfrm>
              <a:off x="600" y="2320"/>
              <a:ext cx="114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Wettbewerbspreis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de-DE" altLang="en-US" sz="1600" i="1" noProof="1">
                <a:latin typeface="Arial" panose="020B0604020202020204" pitchFamily="34" charset="0"/>
              </a:endParaRPr>
            </a:p>
          </p:txBody>
        </p:sp>
        <p:sp>
          <p:nvSpPr>
            <p:cNvPr id="33852" name="Freeform 54"/>
            <p:cNvSpPr>
              <a:spLocks/>
            </p:cNvSpPr>
            <p:nvPr/>
          </p:nvSpPr>
          <p:spPr bwMode="auto">
            <a:xfrm>
              <a:off x="1803" y="2396"/>
              <a:ext cx="38" cy="37"/>
            </a:xfrm>
            <a:custGeom>
              <a:avLst/>
              <a:gdLst>
                <a:gd name="T0" fmla="*/ 38 w 38"/>
                <a:gd name="T1" fmla="*/ 18 h 37"/>
                <a:gd name="T2" fmla="*/ 37 w 38"/>
                <a:gd name="T3" fmla="*/ 13 h 37"/>
                <a:gd name="T4" fmla="*/ 35 w 38"/>
                <a:gd name="T5" fmla="*/ 10 h 37"/>
                <a:gd name="T6" fmla="*/ 32 w 38"/>
                <a:gd name="T7" fmla="*/ 6 h 37"/>
                <a:gd name="T8" fmla="*/ 29 w 38"/>
                <a:gd name="T9" fmla="*/ 3 h 37"/>
                <a:gd name="T10" fmla="*/ 25 w 38"/>
                <a:gd name="T11" fmla="*/ 0 h 37"/>
                <a:gd name="T12" fmla="*/ 21 w 38"/>
                <a:gd name="T13" fmla="*/ 0 h 37"/>
                <a:gd name="T14" fmla="*/ 16 w 38"/>
                <a:gd name="T15" fmla="*/ 0 h 37"/>
                <a:gd name="T16" fmla="*/ 12 w 38"/>
                <a:gd name="T17" fmla="*/ 1 h 37"/>
                <a:gd name="T18" fmla="*/ 7 w 38"/>
                <a:gd name="T19" fmla="*/ 4 h 37"/>
                <a:gd name="T20" fmla="*/ 4 w 38"/>
                <a:gd name="T21" fmla="*/ 7 h 37"/>
                <a:gd name="T22" fmla="*/ 1 w 38"/>
                <a:gd name="T23" fmla="*/ 12 h 37"/>
                <a:gd name="T24" fmla="*/ 0 w 38"/>
                <a:gd name="T25" fmla="*/ 16 h 37"/>
                <a:gd name="T26" fmla="*/ 0 w 38"/>
                <a:gd name="T27" fmla="*/ 21 h 37"/>
                <a:gd name="T28" fmla="*/ 1 w 38"/>
                <a:gd name="T29" fmla="*/ 25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4 h 37"/>
                <a:gd name="T36" fmla="*/ 16 w 38"/>
                <a:gd name="T37" fmla="*/ 37 h 37"/>
                <a:gd name="T38" fmla="*/ 21 w 38"/>
                <a:gd name="T39" fmla="*/ 37 h 37"/>
                <a:gd name="T40" fmla="*/ 25 w 38"/>
                <a:gd name="T41" fmla="*/ 35 h 37"/>
                <a:gd name="T42" fmla="*/ 29 w 38"/>
                <a:gd name="T43" fmla="*/ 34 h 37"/>
                <a:gd name="T44" fmla="*/ 32 w 38"/>
                <a:gd name="T45" fmla="*/ 31 h 37"/>
                <a:gd name="T46" fmla="*/ 35 w 38"/>
                <a:gd name="T47" fmla="*/ 27 h 37"/>
                <a:gd name="T48" fmla="*/ 37 w 38"/>
                <a:gd name="T49" fmla="*/ 22 h 37"/>
                <a:gd name="T50" fmla="*/ 38 w 38"/>
                <a:gd name="T51" fmla="*/ 18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18"/>
                  </a:moveTo>
                  <a:lnTo>
                    <a:pt x="37" y="13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28" name="Freeform 56"/>
          <p:cNvSpPr>
            <a:spLocks/>
          </p:cNvSpPr>
          <p:nvPr/>
        </p:nvSpPr>
        <p:spPr bwMode="auto">
          <a:xfrm>
            <a:off x="2847975" y="1789113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5" name="Line 59"/>
          <p:cNvSpPr>
            <a:spLocks noChangeShapeType="1"/>
          </p:cNvSpPr>
          <p:nvPr/>
        </p:nvSpPr>
        <p:spPr bwMode="auto">
          <a:xfrm>
            <a:off x="2890838" y="2987675"/>
            <a:ext cx="1398587" cy="190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6" name="Line 60"/>
          <p:cNvSpPr>
            <a:spLocks noChangeShapeType="1"/>
          </p:cNvSpPr>
          <p:nvPr/>
        </p:nvSpPr>
        <p:spPr bwMode="auto">
          <a:xfrm flipH="1">
            <a:off x="4287838" y="2994025"/>
            <a:ext cx="0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2684463" y="28495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2511425" y="2851150"/>
            <a:ext cx="14144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0" name="Rectangle 64"/>
          <p:cNvSpPr>
            <a:spLocks noChangeArrowheads="1"/>
          </p:cNvSpPr>
          <p:nvPr/>
        </p:nvSpPr>
        <p:spPr bwMode="auto">
          <a:xfrm>
            <a:off x="1246188" y="2863850"/>
            <a:ext cx="14208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Monopolpreis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2878138" y="2913063"/>
            <a:ext cx="1587" cy="4762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2878138" y="2914650"/>
            <a:ext cx="15875" cy="31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83" name="Rectangle 67"/>
          <p:cNvSpPr>
            <a:spLocks noChangeArrowheads="1"/>
          </p:cNvSpPr>
          <p:nvPr/>
        </p:nvSpPr>
        <p:spPr bwMode="auto">
          <a:xfrm>
            <a:off x="4335463" y="2790825"/>
            <a:ext cx="127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84" name="Freeform 68"/>
          <p:cNvSpPr>
            <a:spLocks/>
          </p:cNvSpPr>
          <p:nvPr/>
        </p:nvSpPr>
        <p:spPr bwMode="auto">
          <a:xfrm>
            <a:off x="4260850" y="297497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2886075" y="2732088"/>
            <a:ext cx="5398862" cy="1617662"/>
            <a:chOff x="1815" y="1738"/>
            <a:chExt cx="3348" cy="975"/>
          </a:xfrm>
        </p:grpSpPr>
        <p:sp>
          <p:nvSpPr>
            <p:cNvPr id="33844" name="Freeform 13"/>
            <p:cNvSpPr>
              <a:spLocks/>
            </p:cNvSpPr>
            <p:nvPr/>
          </p:nvSpPr>
          <p:spPr bwMode="auto">
            <a:xfrm>
              <a:off x="1815" y="1927"/>
              <a:ext cx="2388" cy="769"/>
            </a:xfrm>
            <a:custGeom>
              <a:avLst/>
              <a:gdLst>
                <a:gd name="T0" fmla="*/ 0 w 1585"/>
                <a:gd name="T1" fmla="*/ 46401 h 684"/>
                <a:gd name="T2" fmla="*/ 2147483646 w 1585"/>
                <a:gd name="T3" fmla="*/ 30199 h 684"/>
                <a:gd name="T4" fmla="*/ 2147483646 w 1585"/>
                <a:gd name="T5" fmla="*/ 0 h 684"/>
                <a:gd name="T6" fmla="*/ 0 60000 65536"/>
                <a:gd name="T7" fmla="*/ 0 60000 65536"/>
                <a:gd name="T8" fmla="*/ 0 60000 65536"/>
                <a:gd name="T9" fmla="*/ 0 w 1585"/>
                <a:gd name="T10" fmla="*/ 0 h 684"/>
                <a:gd name="T11" fmla="*/ 1585 w 1585"/>
                <a:gd name="T12" fmla="*/ 684 h 6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5" h="684">
                  <a:moveTo>
                    <a:pt x="0" y="684"/>
                  </a:moveTo>
                  <a:cubicBezTo>
                    <a:pt x="162" y="644"/>
                    <a:pt x="706" y="559"/>
                    <a:pt x="970" y="445"/>
                  </a:cubicBezTo>
                  <a:cubicBezTo>
                    <a:pt x="1234" y="331"/>
                    <a:pt x="1457" y="93"/>
                    <a:pt x="1585" y="0"/>
                  </a:cubicBezTo>
                </a:path>
              </a:pathLst>
            </a:custGeom>
            <a:noFill/>
            <a:ln w="38100">
              <a:solidFill>
                <a:srgbClr val="FF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45" name="Rectangle 22"/>
            <p:cNvSpPr>
              <a:spLocks noChangeArrowheads="1"/>
            </p:cNvSpPr>
            <p:nvPr/>
          </p:nvSpPr>
          <p:spPr bwMode="auto">
            <a:xfrm>
              <a:off x="3834" y="1738"/>
              <a:ext cx="132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noProof="1">
                  <a:solidFill>
                    <a:srgbClr val="000000"/>
                  </a:solidFill>
                  <a:latin typeface="Arial" panose="020B0604020202020204" pitchFamily="34" charset="0"/>
                </a:rPr>
                <a:t>Grenzkosten </a:t>
              </a:r>
              <a:r>
                <a:rPr lang="de-DE" altLang="en-US" sz="19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r>
                <a:rPr lang="de-DE" altLang="en-US" sz="19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9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/d</a:t>
              </a:r>
              <a:r>
                <a:rPr lang="de-DE" altLang="en-US" sz="1900" i="1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noProof="1">
                <a:latin typeface="Arial" panose="020B0604020202020204" pitchFamily="34" charset="0"/>
              </a:endParaRPr>
            </a:p>
          </p:txBody>
        </p:sp>
        <p:sp>
          <p:nvSpPr>
            <p:cNvPr id="33846" name="Rectangle 52"/>
            <p:cNvSpPr>
              <a:spLocks noChangeArrowheads="1"/>
            </p:cNvSpPr>
            <p:nvPr/>
          </p:nvSpPr>
          <p:spPr bwMode="auto">
            <a:xfrm>
              <a:off x="3258" y="2259"/>
              <a:ext cx="7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7" name="Freeform 53"/>
            <p:cNvSpPr>
              <a:spLocks/>
            </p:cNvSpPr>
            <p:nvPr/>
          </p:nvSpPr>
          <p:spPr bwMode="auto">
            <a:xfrm>
              <a:off x="3290" y="2402"/>
              <a:ext cx="38" cy="37"/>
            </a:xfrm>
            <a:custGeom>
              <a:avLst/>
              <a:gdLst>
                <a:gd name="T0" fmla="*/ 38 w 38"/>
                <a:gd name="T1" fmla="*/ 20 h 37"/>
                <a:gd name="T2" fmla="*/ 38 w 38"/>
                <a:gd name="T3" fmla="*/ 15 h 37"/>
                <a:gd name="T4" fmla="*/ 37 w 38"/>
                <a:gd name="T5" fmla="*/ 11 h 37"/>
                <a:gd name="T6" fmla="*/ 34 w 38"/>
                <a:gd name="T7" fmla="*/ 6 h 37"/>
                <a:gd name="T8" fmla="*/ 29 w 38"/>
                <a:gd name="T9" fmla="*/ 3 h 37"/>
                <a:gd name="T10" fmla="*/ 25 w 38"/>
                <a:gd name="T11" fmla="*/ 2 h 37"/>
                <a:gd name="T12" fmla="*/ 20 w 38"/>
                <a:gd name="T13" fmla="*/ 0 h 37"/>
                <a:gd name="T14" fmla="*/ 16 w 38"/>
                <a:gd name="T15" fmla="*/ 0 h 37"/>
                <a:gd name="T16" fmla="*/ 12 w 38"/>
                <a:gd name="T17" fmla="*/ 3 h 37"/>
                <a:gd name="T18" fmla="*/ 7 w 38"/>
                <a:gd name="T19" fmla="*/ 5 h 37"/>
                <a:gd name="T20" fmla="*/ 4 w 38"/>
                <a:gd name="T21" fmla="*/ 8 h 37"/>
                <a:gd name="T22" fmla="*/ 1 w 38"/>
                <a:gd name="T23" fmla="*/ 12 h 37"/>
                <a:gd name="T24" fmla="*/ 0 w 38"/>
                <a:gd name="T25" fmla="*/ 17 h 37"/>
                <a:gd name="T26" fmla="*/ 0 w 38"/>
                <a:gd name="T27" fmla="*/ 21 h 37"/>
                <a:gd name="T28" fmla="*/ 1 w 38"/>
                <a:gd name="T29" fmla="*/ 26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6 h 37"/>
                <a:gd name="T36" fmla="*/ 16 w 38"/>
                <a:gd name="T37" fmla="*/ 37 h 37"/>
                <a:gd name="T38" fmla="*/ 20 w 38"/>
                <a:gd name="T39" fmla="*/ 37 h 37"/>
                <a:gd name="T40" fmla="*/ 25 w 38"/>
                <a:gd name="T41" fmla="*/ 37 h 37"/>
                <a:gd name="T42" fmla="*/ 29 w 38"/>
                <a:gd name="T43" fmla="*/ 34 h 37"/>
                <a:gd name="T44" fmla="*/ 34 w 38"/>
                <a:gd name="T45" fmla="*/ 31 h 37"/>
                <a:gd name="T46" fmla="*/ 37 w 38"/>
                <a:gd name="T47" fmla="*/ 29 h 37"/>
                <a:gd name="T48" fmla="*/ 38 w 38"/>
                <a:gd name="T49" fmla="*/ 24 h 37"/>
                <a:gd name="T50" fmla="*/ 38 w 38"/>
                <a:gd name="T51" fmla="*/ 20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20"/>
                  </a:moveTo>
                  <a:lnTo>
                    <a:pt x="38" y="15"/>
                  </a:lnTo>
                  <a:lnTo>
                    <a:pt x="37" y="11"/>
                  </a:lnTo>
                  <a:lnTo>
                    <a:pt x="34" y="6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3"/>
                  </a:lnTo>
                  <a:lnTo>
                    <a:pt x="7" y="5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1" y="26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6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5" y="37"/>
                  </a:lnTo>
                  <a:lnTo>
                    <a:pt x="29" y="34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8" y="24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48" name="Rectangle 58"/>
            <p:cNvSpPr>
              <a:spLocks noChangeArrowheads="1"/>
            </p:cNvSpPr>
            <p:nvPr/>
          </p:nvSpPr>
          <p:spPr bwMode="auto">
            <a:xfrm>
              <a:off x="2745" y="2575"/>
              <a:ext cx="9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9" name="Freeform 69"/>
            <p:cNvSpPr>
              <a:spLocks/>
            </p:cNvSpPr>
            <p:nvPr/>
          </p:nvSpPr>
          <p:spPr bwMode="auto">
            <a:xfrm>
              <a:off x="2664" y="2545"/>
              <a:ext cx="40" cy="37"/>
            </a:xfrm>
            <a:custGeom>
              <a:avLst/>
              <a:gdLst>
                <a:gd name="T0" fmla="*/ 40 w 40"/>
                <a:gd name="T1" fmla="*/ 19 h 37"/>
                <a:gd name="T2" fmla="*/ 38 w 40"/>
                <a:gd name="T3" fmla="*/ 15 h 37"/>
                <a:gd name="T4" fmla="*/ 37 w 40"/>
                <a:gd name="T5" fmla="*/ 10 h 37"/>
                <a:gd name="T6" fmla="*/ 34 w 40"/>
                <a:gd name="T7" fmla="*/ 7 h 37"/>
                <a:gd name="T8" fmla="*/ 29 w 40"/>
                <a:gd name="T9" fmla="*/ 4 h 37"/>
                <a:gd name="T10" fmla="*/ 26 w 40"/>
                <a:gd name="T11" fmla="*/ 1 h 37"/>
                <a:gd name="T12" fmla="*/ 20 w 40"/>
                <a:gd name="T13" fmla="*/ 0 h 37"/>
                <a:gd name="T14" fmla="*/ 16 w 40"/>
                <a:gd name="T15" fmla="*/ 1 h 37"/>
                <a:gd name="T16" fmla="*/ 10 w 40"/>
                <a:gd name="T17" fmla="*/ 3 h 37"/>
                <a:gd name="T18" fmla="*/ 7 w 40"/>
                <a:gd name="T19" fmla="*/ 4 h 37"/>
                <a:gd name="T20" fmla="*/ 4 w 40"/>
                <a:gd name="T21" fmla="*/ 9 h 37"/>
                <a:gd name="T22" fmla="*/ 1 w 40"/>
                <a:gd name="T23" fmla="*/ 12 h 37"/>
                <a:gd name="T24" fmla="*/ 0 w 40"/>
                <a:gd name="T25" fmla="*/ 18 h 37"/>
                <a:gd name="T26" fmla="*/ 0 w 40"/>
                <a:gd name="T27" fmla="*/ 22 h 37"/>
                <a:gd name="T28" fmla="*/ 1 w 40"/>
                <a:gd name="T29" fmla="*/ 26 h 37"/>
                <a:gd name="T30" fmla="*/ 4 w 40"/>
                <a:gd name="T31" fmla="*/ 31 h 37"/>
                <a:gd name="T32" fmla="*/ 7 w 40"/>
                <a:gd name="T33" fmla="*/ 34 h 37"/>
                <a:gd name="T34" fmla="*/ 10 w 40"/>
                <a:gd name="T35" fmla="*/ 37 h 37"/>
                <a:gd name="T36" fmla="*/ 16 w 40"/>
                <a:gd name="T37" fmla="*/ 37 h 37"/>
                <a:gd name="T38" fmla="*/ 20 w 40"/>
                <a:gd name="T39" fmla="*/ 37 h 37"/>
                <a:gd name="T40" fmla="*/ 26 w 40"/>
                <a:gd name="T41" fmla="*/ 37 h 37"/>
                <a:gd name="T42" fmla="*/ 29 w 40"/>
                <a:gd name="T43" fmla="*/ 35 h 37"/>
                <a:gd name="T44" fmla="*/ 34 w 40"/>
                <a:gd name="T45" fmla="*/ 32 h 37"/>
                <a:gd name="T46" fmla="*/ 37 w 40"/>
                <a:gd name="T47" fmla="*/ 28 h 37"/>
                <a:gd name="T48" fmla="*/ 38 w 40"/>
                <a:gd name="T49" fmla="*/ 23 h 37"/>
                <a:gd name="T50" fmla="*/ 40 w 40"/>
                <a:gd name="T51" fmla="*/ 19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0"/>
                <a:gd name="T79" fmla="*/ 0 h 37"/>
                <a:gd name="T80" fmla="*/ 40 w 40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0" h="37">
                  <a:moveTo>
                    <a:pt x="40" y="19"/>
                  </a:moveTo>
                  <a:lnTo>
                    <a:pt x="38" y="15"/>
                  </a:lnTo>
                  <a:lnTo>
                    <a:pt x="37" y="10"/>
                  </a:lnTo>
                  <a:lnTo>
                    <a:pt x="34" y="7"/>
                  </a:lnTo>
                  <a:lnTo>
                    <a:pt x="29" y="4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0" y="3"/>
                  </a:lnTo>
                  <a:lnTo>
                    <a:pt x="7" y="4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4" y="31"/>
                  </a:lnTo>
                  <a:lnTo>
                    <a:pt x="7" y="34"/>
                  </a:lnTo>
                  <a:lnTo>
                    <a:pt x="10" y="37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6" y="37"/>
                  </a:lnTo>
                  <a:lnTo>
                    <a:pt x="29" y="35"/>
                  </a:lnTo>
                  <a:lnTo>
                    <a:pt x="34" y="32"/>
                  </a:lnTo>
                  <a:lnTo>
                    <a:pt x="37" y="28"/>
                  </a:lnTo>
                  <a:lnTo>
                    <a:pt x="38" y="23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0886" name="Freeform 70"/>
          <p:cNvSpPr>
            <a:spLocks/>
          </p:cNvSpPr>
          <p:nvPr/>
        </p:nvSpPr>
        <p:spPr bwMode="auto">
          <a:xfrm>
            <a:off x="2843213" y="2960688"/>
            <a:ext cx="60325" cy="58737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6316663" y="47069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4446588" y="4703763"/>
            <a:ext cx="749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2841625" y="428942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5164932" y="4710113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3989736" y="4717494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5284787" y="3841750"/>
            <a:ext cx="3176" cy="947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Rectangle 41"/>
          <p:cNvSpPr>
            <a:spLocks noChangeArrowheads="1"/>
          </p:cNvSpPr>
          <p:nvPr/>
        </p:nvSpPr>
        <p:spPr bwMode="auto">
          <a:xfrm>
            <a:off x="2060575" y="6239051"/>
            <a:ext cx="64280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DBC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77" name="Rectangle 42"/>
          <p:cNvSpPr>
            <a:spLocks noChangeArrowheads="1"/>
          </p:cNvSpPr>
          <p:nvPr/>
        </p:nvSpPr>
        <p:spPr bwMode="auto">
          <a:xfrm>
            <a:off x="2790825" y="6225183"/>
            <a:ext cx="55086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Konsumentenrente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9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50" grpId="0"/>
      <p:bldP spid="290857" grpId="0"/>
      <p:bldP spid="290858" grpId="0"/>
      <p:bldP spid="290860" grpId="0"/>
      <p:bldP spid="290861" grpId="0"/>
      <p:bldP spid="290862" grpId="0"/>
      <p:bldP spid="290863" grpId="0"/>
      <p:bldP spid="290877" grpId="0" animBg="1"/>
      <p:bldP spid="290879" grpId="0" animBg="1"/>
      <p:bldP spid="290880" grpId="0"/>
      <p:bldP spid="290883" grpId="0"/>
      <p:bldP spid="76" grpId="0"/>
      <p:bldP spid="7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Konsumenten-/Produzentenrente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 aus Preis, den Konsument für ein Gut zu zahlen bereit ist (Reservationspreis) und dem Gleichgewichtspreis, den Konsument aufgrund der Marktverhältnisse tatsächlich zahlen muss (Marktpreis)</a:t>
            </a:r>
          </a:p>
          <a:p>
            <a:pPr>
              <a:lnSpc>
                <a:spcPct val="90000"/>
              </a:lnSpc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 aus dem Gleichgewichtspreis, den der Produzent aufgrund der Marktverhältnisse tatsächlich erhält (Marktpreis) und dem Preis, den er mindestens benötigt, um rentabel zu bleiben (Reservationspreis)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Von der Kostenstruktur der jeweiligen Unternehmen abhängig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Marktpreis gleich den Produktionskosten des Anbieters, der sich gerade noch am Markt halten kann (Grenzanbieter)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Unternehmen die günstiger produzieren als Grenzanbieter erwirtschaften Extragewinne</a:t>
            </a:r>
          </a:p>
          <a:p>
            <a:pPr lvl="1">
              <a:lnSpc>
                <a:spcPct val="90000"/>
              </a:lnSpc>
            </a:pPr>
            <a:r>
              <a:rPr lang="en-US" altLang="de-DE" sz="1600" dirty="0" err="1" smtClean="0">
                <a:latin typeface="Arial" panose="020B0604020202020204" pitchFamily="34" charset="0"/>
              </a:rPr>
              <a:t>Keine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Extragewinne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eher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Belohnung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dafür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dass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Unternehmen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kostengünstiger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produzieren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als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Grenzanbieter</a:t>
            </a:r>
            <a:endParaRPr lang="de-DE" altLang="en-US" sz="16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auto">
          <a:xfrm>
            <a:off x="5388077" y="3146323"/>
            <a:ext cx="1071717" cy="884903"/>
          </a:xfrm>
          <a:custGeom>
            <a:avLst/>
            <a:gdLst>
              <a:gd name="connsiteX0" fmla="*/ 0 w 1071717"/>
              <a:gd name="connsiteY0" fmla="*/ 0 h 884903"/>
              <a:gd name="connsiteX1" fmla="*/ 1071717 w 1071717"/>
              <a:gd name="connsiteY1" fmla="*/ 884903 h 884903"/>
              <a:gd name="connsiteX2" fmla="*/ 0 w 1071717"/>
              <a:gd name="connsiteY2" fmla="*/ 875071 h 884903"/>
              <a:gd name="connsiteX3" fmla="*/ 0 w 1071717"/>
              <a:gd name="connsiteY3" fmla="*/ 0 h 88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717" h="884903">
                <a:moveTo>
                  <a:pt x="0" y="0"/>
                </a:moveTo>
                <a:lnTo>
                  <a:pt x="1071717" y="884903"/>
                </a:lnTo>
                <a:lnTo>
                  <a:pt x="0" y="87507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396531" y="4028907"/>
            <a:ext cx="1073873" cy="995205"/>
          </a:xfrm>
          <a:custGeom>
            <a:avLst/>
            <a:gdLst>
              <a:gd name="connsiteX0" fmla="*/ 9833 w 1081549"/>
              <a:gd name="connsiteY0" fmla="*/ 0 h 1012722"/>
              <a:gd name="connsiteX1" fmla="*/ 1081549 w 1081549"/>
              <a:gd name="connsiteY1" fmla="*/ 9832 h 1012722"/>
              <a:gd name="connsiteX2" fmla="*/ 1071717 w 1081549"/>
              <a:gd name="connsiteY2" fmla="*/ 845574 h 1012722"/>
              <a:gd name="connsiteX3" fmla="*/ 0 w 1081549"/>
              <a:gd name="connsiteY3" fmla="*/ 1012722 h 1012722"/>
              <a:gd name="connsiteX4" fmla="*/ 9833 w 1081549"/>
              <a:gd name="connsiteY4" fmla="*/ 0 h 101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49" h="1012722">
                <a:moveTo>
                  <a:pt x="9833" y="0"/>
                </a:moveTo>
                <a:lnTo>
                  <a:pt x="1081549" y="9832"/>
                </a:lnTo>
                <a:lnTo>
                  <a:pt x="1071717" y="845574"/>
                </a:lnTo>
                <a:lnTo>
                  <a:pt x="0" y="1012722"/>
                </a:lnTo>
                <a:cubicBezTo>
                  <a:pt x="3278" y="678425"/>
                  <a:pt x="6555" y="344129"/>
                  <a:pt x="9833" y="0"/>
                </a:cubicBez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209367" y="3126658"/>
            <a:ext cx="1836115" cy="1584925"/>
          </a:xfrm>
          <a:custGeom>
            <a:avLst/>
            <a:gdLst>
              <a:gd name="connsiteX0" fmla="*/ 0 w 1828800"/>
              <a:gd name="connsiteY0" fmla="*/ 0 h 1573161"/>
              <a:gd name="connsiteX1" fmla="*/ 1828800 w 1828800"/>
              <a:gd name="connsiteY1" fmla="*/ 1543665 h 1573161"/>
              <a:gd name="connsiteX2" fmla="*/ 0 w 1828800"/>
              <a:gd name="connsiteY2" fmla="*/ 1573161 h 1573161"/>
              <a:gd name="connsiteX3" fmla="*/ 0 w 1828800"/>
              <a:gd name="connsiteY3" fmla="*/ 0 h 157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573161">
                <a:moveTo>
                  <a:pt x="0" y="0"/>
                </a:moveTo>
                <a:lnTo>
                  <a:pt x="1828800" y="1543665"/>
                </a:lnTo>
                <a:lnTo>
                  <a:pt x="0" y="157316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199535" y="4689987"/>
            <a:ext cx="1868130" cy="344129"/>
          </a:xfrm>
          <a:custGeom>
            <a:avLst/>
            <a:gdLst>
              <a:gd name="connsiteX0" fmla="*/ 19665 w 1868130"/>
              <a:gd name="connsiteY0" fmla="*/ 0 h 344129"/>
              <a:gd name="connsiteX1" fmla="*/ 1868130 w 1868130"/>
              <a:gd name="connsiteY1" fmla="*/ 0 h 344129"/>
              <a:gd name="connsiteX2" fmla="*/ 1091381 w 1868130"/>
              <a:gd name="connsiteY2" fmla="*/ 176981 h 344129"/>
              <a:gd name="connsiteX3" fmla="*/ 0 w 1868130"/>
              <a:gd name="connsiteY3" fmla="*/ 344129 h 344129"/>
              <a:gd name="connsiteX4" fmla="*/ 19665 w 1868130"/>
              <a:gd name="connsiteY4" fmla="*/ 0 h 34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8130" h="344129">
                <a:moveTo>
                  <a:pt x="19665" y="0"/>
                </a:moveTo>
                <a:lnTo>
                  <a:pt x="1868130" y="0"/>
                </a:lnTo>
                <a:lnTo>
                  <a:pt x="1091381" y="176981"/>
                </a:lnTo>
                <a:lnTo>
                  <a:pt x="0" y="344129"/>
                </a:lnTo>
                <a:lnTo>
                  <a:pt x="19665" y="0"/>
                </a:ln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dirty="0" smtClean="0"/>
              <a:t>Polypol gegenüber Monopol</a:t>
            </a: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1192191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1189765" y="3120721"/>
            <a:ext cx="1434900" cy="232640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1222514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1210385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3672638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2263211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2338412" y="2926652"/>
            <a:ext cx="56643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3500402" y="4724218"/>
            <a:ext cx="154042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2411188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2416040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1062407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1062407" y="4957101"/>
            <a:ext cx="151616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1015102" y="4927991"/>
            <a:ext cx="94609" cy="18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1062407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1034509" y="3067352"/>
            <a:ext cx="105526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2363884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588150" y="4635674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1038330" y="4588370"/>
            <a:ext cx="1995092" cy="186792"/>
            <a:chOff x="1681" y="2327"/>
            <a:chExt cx="1606" cy="154"/>
          </a:xfrm>
        </p:grpSpPr>
        <p:sp>
          <p:nvSpPr>
            <p:cNvPr id="33850" name="Line 48"/>
            <p:cNvSpPr>
              <a:spLocks noChangeShapeType="1"/>
            </p:cNvSpPr>
            <p:nvPr/>
          </p:nvSpPr>
          <p:spPr bwMode="auto">
            <a:xfrm flipH="1">
              <a:off x="1815" y="2408"/>
              <a:ext cx="147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1" name="Rectangle 51"/>
            <p:cNvSpPr>
              <a:spLocks noChangeArrowheads="1"/>
            </p:cNvSpPr>
            <p:nvPr/>
          </p:nvSpPr>
          <p:spPr bwMode="auto">
            <a:xfrm>
              <a:off x="1681" y="2327"/>
              <a:ext cx="114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de-DE" altLang="en-US" sz="1600" i="1" noProof="1">
                <a:latin typeface="Arial" panose="020B0604020202020204" pitchFamily="34" charset="0"/>
              </a:endParaRPr>
            </a:p>
          </p:txBody>
        </p:sp>
        <p:sp>
          <p:nvSpPr>
            <p:cNvPr id="33852" name="Freeform 54"/>
            <p:cNvSpPr>
              <a:spLocks/>
            </p:cNvSpPr>
            <p:nvPr/>
          </p:nvSpPr>
          <p:spPr bwMode="auto">
            <a:xfrm>
              <a:off x="1803" y="2396"/>
              <a:ext cx="38" cy="37"/>
            </a:xfrm>
            <a:custGeom>
              <a:avLst/>
              <a:gdLst>
                <a:gd name="T0" fmla="*/ 38 w 38"/>
                <a:gd name="T1" fmla="*/ 18 h 37"/>
                <a:gd name="T2" fmla="*/ 37 w 38"/>
                <a:gd name="T3" fmla="*/ 13 h 37"/>
                <a:gd name="T4" fmla="*/ 35 w 38"/>
                <a:gd name="T5" fmla="*/ 10 h 37"/>
                <a:gd name="T6" fmla="*/ 32 w 38"/>
                <a:gd name="T7" fmla="*/ 6 h 37"/>
                <a:gd name="T8" fmla="*/ 29 w 38"/>
                <a:gd name="T9" fmla="*/ 3 h 37"/>
                <a:gd name="T10" fmla="*/ 25 w 38"/>
                <a:gd name="T11" fmla="*/ 0 h 37"/>
                <a:gd name="T12" fmla="*/ 21 w 38"/>
                <a:gd name="T13" fmla="*/ 0 h 37"/>
                <a:gd name="T14" fmla="*/ 16 w 38"/>
                <a:gd name="T15" fmla="*/ 0 h 37"/>
                <a:gd name="T16" fmla="*/ 12 w 38"/>
                <a:gd name="T17" fmla="*/ 1 h 37"/>
                <a:gd name="T18" fmla="*/ 7 w 38"/>
                <a:gd name="T19" fmla="*/ 4 h 37"/>
                <a:gd name="T20" fmla="*/ 4 w 38"/>
                <a:gd name="T21" fmla="*/ 7 h 37"/>
                <a:gd name="T22" fmla="*/ 1 w 38"/>
                <a:gd name="T23" fmla="*/ 12 h 37"/>
                <a:gd name="T24" fmla="*/ 0 w 38"/>
                <a:gd name="T25" fmla="*/ 16 h 37"/>
                <a:gd name="T26" fmla="*/ 0 w 38"/>
                <a:gd name="T27" fmla="*/ 21 h 37"/>
                <a:gd name="T28" fmla="*/ 1 w 38"/>
                <a:gd name="T29" fmla="*/ 25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4 h 37"/>
                <a:gd name="T36" fmla="*/ 16 w 38"/>
                <a:gd name="T37" fmla="*/ 37 h 37"/>
                <a:gd name="T38" fmla="*/ 21 w 38"/>
                <a:gd name="T39" fmla="*/ 37 h 37"/>
                <a:gd name="T40" fmla="*/ 25 w 38"/>
                <a:gd name="T41" fmla="*/ 35 h 37"/>
                <a:gd name="T42" fmla="*/ 29 w 38"/>
                <a:gd name="T43" fmla="*/ 34 h 37"/>
                <a:gd name="T44" fmla="*/ 32 w 38"/>
                <a:gd name="T45" fmla="*/ 31 h 37"/>
                <a:gd name="T46" fmla="*/ 35 w 38"/>
                <a:gd name="T47" fmla="*/ 27 h 37"/>
                <a:gd name="T48" fmla="*/ 37 w 38"/>
                <a:gd name="T49" fmla="*/ 22 h 37"/>
                <a:gd name="T50" fmla="*/ 38 w 38"/>
                <a:gd name="T51" fmla="*/ 18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18"/>
                  </a:moveTo>
                  <a:lnTo>
                    <a:pt x="37" y="13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28" name="Freeform 56"/>
          <p:cNvSpPr>
            <a:spLocks/>
          </p:cNvSpPr>
          <p:nvPr/>
        </p:nvSpPr>
        <p:spPr bwMode="auto">
          <a:xfrm>
            <a:off x="1187339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1062407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930197" y="3915192"/>
            <a:ext cx="1080723" cy="24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0" name="Rectangle 64"/>
          <p:cNvSpPr>
            <a:spLocks noChangeArrowheads="1"/>
          </p:cNvSpPr>
          <p:nvPr/>
        </p:nvSpPr>
        <p:spPr bwMode="auto">
          <a:xfrm>
            <a:off x="1021959" y="3954552"/>
            <a:ext cx="112679" cy="18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1210385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1210385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83" name="Rectangle 67"/>
          <p:cNvSpPr>
            <a:spLocks noChangeArrowheads="1"/>
          </p:cNvSpPr>
          <p:nvPr/>
        </p:nvSpPr>
        <p:spPr bwMode="auto">
          <a:xfrm>
            <a:off x="2323857" y="3869100"/>
            <a:ext cx="97035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84" name="Freeform 68"/>
          <p:cNvSpPr>
            <a:spLocks/>
          </p:cNvSpPr>
          <p:nvPr/>
        </p:nvSpPr>
        <p:spPr bwMode="auto">
          <a:xfrm>
            <a:off x="2266849" y="400980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4" name="Freeform 13"/>
          <p:cNvSpPr>
            <a:spLocks/>
          </p:cNvSpPr>
          <p:nvPr/>
        </p:nvSpPr>
        <p:spPr bwMode="auto">
          <a:xfrm>
            <a:off x="1216449" y="4063812"/>
            <a:ext cx="2942213" cy="974838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5" h="684">
                <a:moveTo>
                  <a:pt x="0" y="684"/>
                </a:moveTo>
                <a:cubicBezTo>
                  <a:pt x="162" y="644"/>
                  <a:pt x="706" y="559"/>
                  <a:pt x="970" y="445"/>
                </a:cubicBezTo>
                <a:cubicBezTo>
                  <a:pt x="1234" y="331"/>
                  <a:pt x="1457" y="93"/>
                  <a:pt x="1585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46" name="Rectangle 52"/>
          <p:cNvSpPr>
            <a:spLocks noChangeArrowheads="1"/>
          </p:cNvSpPr>
          <p:nvPr/>
        </p:nvSpPr>
        <p:spPr bwMode="auto">
          <a:xfrm>
            <a:off x="2994344" y="4484678"/>
            <a:ext cx="97335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47" name="Freeform 53"/>
          <p:cNvSpPr>
            <a:spLocks/>
          </p:cNvSpPr>
          <p:nvPr/>
        </p:nvSpPr>
        <p:spPr bwMode="auto">
          <a:xfrm>
            <a:off x="3033771" y="4665954"/>
            <a:ext cx="46819" cy="46904"/>
          </a:xfrm>
          <a:custGeom>
            <a:avLst/>
            <a:gdLst>
              <a:gd name="T0" fmla="*/ 38 w 38"/>
              <a:gd name="T1" fmla="*/ 20 h 37"/>
              <a:gd name="T2" fmla="*/ 38 w 38"/>
              <a:gd name="T3" fmla="*/ 15 h 37"/>
              <a:gd name="T4" fmla="*/ 37 w 38"/>
              <a:gd name="T5" fmla="*/ 11 h 37"/>
              <a:gd name="T6" fmla="*/ 34 w 38"/>
              <a:gd name="T7" fmla="*/ 6 h 37"/>
              <a:gd name="T8" fmla="*/ 29 w 38"/>
              <a:gd name="T9" fmla="*/ 3 h 37"/>
              <a:gd name="T10" fmla="*/ 25 w 38"/>
              <a:gd name="T11" fmla="*/ 2 h 37"/>
              <a:gd name="T12" fmla="*/ 20 w 38"/>
              <a:gd name="T13" fmla="*/ 0 h 37"/>
              <a:gd name="T14" fmla="*/ 16 w 38"/>
              <a:gd name="T15" fmla="*/ 0 h 37"/>
              <a:gd name="T16" fmla="*/ 12 w 38"/>
              <a:gd name="T17" fmla="*/ 3 h 37"/>
              <a:gd name="T18" fmla="*/ 7 w 38"/>
              <a:gd name="T19" fmla="*/ 5 h 37"/>
              <a:gd name="T20" fmla="*/ 4 w 38"/>
              <a:gd name="T21" fmla="*/ 8 h 37"/>
              <a:gd name="T22" fmla="*/ 1 w 38"/>
              <a:gd name="T23" fmla="*/ 12 h 37"/>
              <a:gd name="T24" fmla="*/ 0 w 38"/>
              <a:gd name="T25" fmla="*/ 17 h 37"/>
              <a:gd name="T26" fmla="*/ 0 w 38"/>
              <a:gd name="T27" fmla="*/ 21 h 37"/>
              <a:gd name="T28" fmla="*/ 1 w 38"/>
              <a:gd name="T29" fmla="*/ 26 h 37"/>
              <a:gd name="T30" fmla="*/ 4 w 38"/>
              <a:gd name="T31" fmla="*/ 30 h 37"/>
              <a:gd name="T32" fmla="*/ 7 w 38"/>
              <a:gd name="T33" fmla="*/ 33 h 37"/>
              <a:gd name="T34" fmla="*/ 12 w 38"/>
              <a:gd name="T35" fmla="*/ 36 h 37"/>
              <a:gd name="T36" fmla="*/ 16 w 38"/>
              <a:gd name="T37" fmla="*/ 37 h 37"/>
              <a:gd name="T38" fmla="*/ 20 w 38"/>
              <a:gd name="T39" fmla="*/ 37 h 37"/>
              <a:gd name="T40" fmla="*/ 25 w 38"/>
              <a:gd name="T41" fmla="*/ 37 h 37"/>
              <a:gd name="T42" fmla="*/ 29 w 38"/>
              <a:gd name="T43" fmla="*/ 34 h 37"/>
              <a:gd name="T44" fmla="*/ 34 w 38"/>
              <a:gd name="T45" fmla="*/ 31 h 37"/>
              <a:gd name="T46" fmla="*/ 37 w 38"/>
              <a:gd name="T47" fmla="*/ 29 h 37"/>
              <a:gd name="T48" fmla="*/ 38 w 38"/>
              <a:gd name="T49" fmla="*/ 24 h 37"/>
              <a:gd name="T50" fmla="*/ 38 w 38"/>
              <a:gd name="T51" fmla="*/ 2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8" name="Rectangle 58"/>
          <p:cNvSpPr>
            <a:spLocks noChangeArrowheads="1"/>
          </p:cNvSpPr>
          <p:nvPr/>
        </p:nvSpPr>
        <p:spPr bwMode="auto">
          <a:xfrm>
            <a:off x="2362286" y="4885262"/>
            <a:ext cx="113352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49" name="Freeform 69"/>
          <p:cNvSpPr>
            <a:spLocks/>
          </p:cNvSpPr>
          <p:nvPr/>
        </p:nvSpPr>
        <p:spPr bwMode="auto">
          <a:xfrm>
            <a:off x="2262487" y="4847231"/>
            <a:ext cx="49284" cy="46904"/>
          </a:xfrm>
          <a:custGeom>
            <a:avLst/>
            <a:gdLst>
              <a:gd name="T0" fmla="*/ 40 w 40"/>
              <a:gd name="T1" fmla="*/ 19 h 37"/>
              <a:gd name="T2" fmla="*/ 38 w 40"/>
              <a:gd name="T3" fmla="*/ 15 h 37"/>
              <a:gd name="T4" fmla="*/ 37 w 40"/>
              <a:gd name="T5" fmla="*/ 10 h 37"/>
              <a:gd name="T6" fmla="*/ 34 w 40"/>
              <a:gd name="T7" fmla="*/ 7 h 37"/>
              <a:gd name="T8" fmla="*/ 29 w 40"/>
              <a:gd name="T9" fmla="*/ 4 h 37"/>
              <a:gd name="T10" fmla="*/ 26 w 40"/>
              <a:gd name="T11" fmla="*/ 1 h 37"/>
              <a:gd name="T12" fmla="*/ 20 w 40"/>
              <a:gd name="T13" fmla="*/ 0 h 37"/>
              <a:gd name="T14" fmla="*/ 16 w 40"/>
              <a:gd name="T15" fmla="*/ 1 h 37"/>
              <a:gd name="T16" fmla="*/ 10 w 40"/>
              <a:gd name="T17" fmla="*/ 3 h 37"/>
              <a:gd name="T18" fmla="*/ 7 w 40"/>
              <a:gd name="T19" fmla="*/ 4 h 37"/>
              <a:gd name="T20" fmla="*/ 4 w 40"/>
              <a:gd name="T21" fmla="*/ 9 h 37"/>
              <a:gd name="T22" fmla="*/ 1 w 40"/>
              <a:gd name="T23" fmla="*/ 12 h 37"/>
              <a:gd name="T24" fmla="*/ 0 w 40"/>
              <a:gd name="T25" fmla="*/ 18 h 37"/>
              <a:gd name="T26" fmla="*/ 0 w 40"/>
              <a:gd name="T27" fmla="*/ 22 h 37"/>
              <a:gd name="T28" fmla="*/ 1 w 40"/>
              <a:gd name="T29" fmla="*/ 26 h 37"/>
              <a:gd name="T30" fmla="*/ 4 w 40"/>
              <a:gd name="T31" fmla="*/ 31 h 37"/>
              <a:gd name="T32" fmla="*/ 7 w 40"/>
              <a:gd name="T33" fmla="*/ 34 h 37"/>
              <a:gd name="T34" fmla="*/ 10 w 40"/>
              <a:gd name="T35" fmla="*/ 37 h 37"/>
              <a:gd name="T36" fmla="*/ 16 w 40"/>
              <a:gd name="T37" fmla="*/ 37 h 37"/>
              <a:gd name="T38" fmla="*/ 20 w 40"/>
              <a:gd name="T39" fmla="*/ 37 h 37"/>
              <a:gd name="T40" fmla="*/ 26 w 40"/>
              <a:gd name="T41" fmla="*/ 37 h 37"/>
              <a:gd name="T42" fmla="*/ 29 w 40"/>
              <a:gd name="T43" fmla="*/ 35 h 37"/>
              <a:gd name="T44" fmla="*/ 34 w 40"/>
              <a:gd name="T45" fmla="*/ 32 h 37"/>
              <a:gd name="T46" fmla="*/ 37 w 40"/>
              <a:gd name="T47" fmla="*/ 28 h 37"/>
              <a:gd name="T48" fmla="*/ 38 w 40"/>
              <a:gd name="T49" fmla="*/ 23 h 37"/>
              <a:gd name="T50" fmla="*/ 40 w 40"/>
              <a:gd name="T51" fmla="*/ 19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37"/>
              <a:gd name="T80" fmla="*/ 40 w 40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6" name="Freeform 70"/>
          <p:cNvSpPr>
            <a:spLocks/>
          </p:cNvSpPr>
          <p:nvPr/>
        </p:nvSpPr>
        <p:spPr bwMode="auto">
          <a:xfrm>
            <a:off x="1183700" y="3998884"/>
            <a:ext cx="46091" cy="44878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3837597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2408761" y="5330684"/>
            <a:ext cx="68291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1182487" y="5014109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2957615" y="5335536"/>
            <a:ext cx="57712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1955002" y="5341176"/>
            <a:ext cx="559552" cy="4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baseline="-25000" dirty="0">
              <a:latin typeface="Book Antiqua" panose="02040602050305030304" pitchFamily="18" charset="0"/>
            </a:endParaRPr>
          </a:p>
        </p:txBody>
      </p:sp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3049190" y="4672062"/>
            <a:ext cx="2427" cy="72412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" name="Line 14"/>
          <p:cNvSpPr>
            <a:spLocks noChangeShapeType="1"/>
          </p:cNvSpPr>
          <p:nvPr/>
        </p:nvSpPr>
        <p:spPr bwMode="auto">
          <a:xfrm>
            <a:off x="5370313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" name="Freeform 15"/>
          <p:cNvSpPr>
            <a:spLocks/>
          </p:cNvSpPr>
          <p:nvPr/>
        </p:nvSpPr>
        <p:spPr bwMode="auto">
          <a:xfrm>
            <a:off x="5367887" y="3120721"/>
            <a:ext cx="1434900" cy="2326404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5" name="Line 16"/>
          <p:cNvSpPr>
            <a:spLocks noChangeShapeType="1"/>
          </p:cNvSpPr>
          <p:nvPr/>
        </p:nvSpPr>
        <p:spPr bwMode="auto">
          <a:xfrm>
            <a:off x="5400636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6" name="Line 17"/>
          <p:cNvSpPr>
            <a:spLocks noChangeShapeType="1"/>
          </p:cNvSpPr>
          <p:nvPr/>
        </p:nvSpPr>
        <p:spPr bwMode="auto">
          <a:xfrm flipV="1">
            <a:off x="5388507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" name="Rectangle 19"/>
          <p:cNvSpPr>
            <a:spLocks noChangeArrowheads="1"/>
          </p:cNvSpPr>
          <p:nvPr/>
        </p:nvSpPr>
        <p:spPr bwMode="auto">
          <a:xfrm>
            <a:off x="7850760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8" name="Line 23"/>
          <p:cNvSpPr>
            <a:spLocks noChangeShapeType="1"/>
          </p:cNvSpPr>
          <p:nvPr/>
        </p:nvSpPr>
        <p:spPr bwMode="auto">
          <a:xfrm flipV="1">
            <a:off x="6441333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0" name="Rectangle 28"/>
          <p:cNvSpPr>
            <a:spLocks noChangeArrowheads="1"/>
          </p:cNvSpPr>
          <p:nvPr/>
        </p:nvSpPr>
        <p:spPr bwMode="auto">
          <a:xfrm>
            <a:off x="7678524" y="4724218"/>
            <a:ext cx="154042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1" name="Rectangle 29"/>
          <p:cNvSpPr>
            <a:spLocks noChangeArrowheads="1"/>
          </p:cNvSpPr>
          <p:nvPr/>
        </p:nvSpPr>
        <p:spPr bwMode="auto">
          <a:xfrm>
            <a:off x="6589310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2" name="Rectangle 30"/>
          <p:cNvSpPr>
            <a:spLocks noChangeArrowheads="1"/>
          </p:cNvSpPr>
          <p:nvPr/>
        </p:nvSpPr>
        <p:spPr bwMode="auto">
          <a:xfrm>
            <a:off x="6594162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3" name="Rectangle 32"/>
          <p:cNvSpPr>
            <a:spLocks noChangeArrowheads="1"/>
          </p:cNvSpPr>
          <p:nvPr/>
        </p:nvSpPr>
        <p:spPr bwMode="auto">
          <a:xfrm>
            <a:off x="5240529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4" name="Rectangle 33"/>
          <p:cNvSpPr>
            <a:spLocks noChangeArrowheads="1"/>
          </p:cNvSpPr>
          <p:nvPr/>
        </p:nvSpPr>
        <p:spPr bwMode="auto">
          <a:xfrm>
            <a:off x="5240529" y="4957101"/>
            <a:ext cx="151616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5" name="Rectangle 34"/>
          <p:cNvSpPr>
            <a:spLocks noChangeArrowheads="1"/>
          </p:cNvSpPr>
          <p:nvPr/>
        </p:nvSpPr>
        <p:spPr bwMode="auto">
          <a:xfrm>
            <a:off x="5193224" y="4927990"/>
            <a:ext cx="94609" cy="18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156" name="Rectangle 35"/>
          <p:cNvSpPr>
            <a:spLocks noChangeArrowheads="1"/>
          </p:cNvSpPr>
          <p:nvPr/>
        </p:nvSpPr>
        <p:spPr bwMode="auto">
          <a:xfrm>
            <a:off x="5240529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7" name="Rectangle 36"/>
          <p:cNvSpPr>
            <a:spLocks noChangeArrowheads="1"/>
          </p:cNvSpPr>
          <p:nvPr/>
        </p:nvSpPr>
        <p:spPr bwMode="auto">
          <a:xfrm>
            <a:off x="5212631" y="3067352"/>
            <a:ext cx="105526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58" name="Rectangle 37"/>
          <p:cNvSpPr>
            <a:spLocks noChangeArrowheads="1"/>
          </p:cNvSpPr>
          <p:nvPr/>
        </p:nvSpPr>
        <p:spPr bwMode="auto">
          <a:xfrm>
            <a:off x="6542006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9" name="Rectangle 49"/>
          <p:cNvSpPr>
            <a:spLocks noChangeArrowheads="1"/>
          </p:cNvSpPr>
          <p:nvPr/>
        </p:nvSpPr>
        <p:spPr bwMode="auto">
          <a:xfrm>
            <a:off x="4766272" y="4635673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1" name="Freeform 56"/>
          <p:cNvSpPr>
            <a:spLocks/>
          </p:cNvSpPr>
          <p:nvPr/>
        </p:nvSpPr>
        <p:spPr bwMode="auto">
          <a:xfrm>
            <a:off x="5365461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2" name="Line 59"/>
          <p:cNvSpPr>
            <a:spLocks noChangeShapeType="1"/>
          </p:cNvSpPr>
          <p:nvPr/>
        </p:nvSpPr>
        <p:spPr bwMode="auto">
          <a:xfrm>
            <a:off x="5505557" y="4019718"/>
            <a:ext cx="1068593" cy="1455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" name="Line 60"/>
          <p:cNvSpPr>
            <a:spLocks noChangeShapeType="1"/>
          </p:cNvSpPr>
          <p:nvPr/>
        </p:nvSpPr>
        <p:spPr bwMode="auto">
          <a:xfrm flipH="1">
            <a:off x="6465591" y="4024355"/>
            <a:ext cx="0" cy="1403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" name="Rectangle 61"/>
          <p:cNvSpPr>
            <a:spLocks noChangeArrowheads="1"/>
          </p:cNvSpPr>
          <p:nvPr/>
        </p:nvSpPr>
        <p:spPr bwMode="auto">
          <a:xfrm>
            <a:off x="5240529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5" name="Rectangle 63"/>
          <p:cNvSpPr>
            <a:spLocks noChangeArrowheads="1"/>
          </p:cNvSpPr>
          <p:nvPr/>
        </p:nvSpPr>
        <p:spPr bwMode="auto">
          <a:xfrm>
            <a:off x="5108319" y="3915191"/>
            <a:ext cx="1080723" cy="24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6" name="Rectangle 64"/>
          <p:cNvSpPr>
            <a:spLocks noChangeArrowheads="1"/>
          </p:cNvSpPr>
          <p:nvPr/>
        </p:nvSpPr>
        <p:spPr bwMode="auto">
          <a:xfrm>
            <a:off x="5200081" y="3954552"/>
            <a:ext cx="112679" cy="18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167" name="Freeform 65"/>
          <p:cNvSpPr>
            <a:spLocks/>
          </p:cNvSpPr>
          <p:nvPr/>
        </p:nvSpPr>
        <p:spPr bwMode="auto">
          <a:xfrm>
            <a:off x="5388507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" name="Line 66"/>
          <p:cNvSpPr>
            <a:spLocks noChangeShapeType="1"/>
          </p:cNvSpPr>
          <p:nvPr/>
        </p:nvSpPr>
        <p:spPr bwMode="auto">
          <a:xfrm flipH="1">
            <a:off x="5388507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9" name="Rectangle 67"/>
          <p:cNvSpPr>
            <a:spLocks noChangeArrowheads="1"/>
          </p:cNvSpPr>
          <p:nvPr/>
        </p:nvSpPr>
        <p:spPr bwMode="auto">
          <a:xfrm>
            <a:off x="6501979" y="3869100"/>
            <a:ext cx="97035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0" name="Freeform 68"/>
          <p:cNvSpPr>
            <a:spLocks/>
          </p:cNvSpPr>
          <p:nvPr/>
        </p:nvSpPr>
        <p:spPr bwMode="auto">
          <a:xfrm>
            <a:off x="6444971" y="400980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1" name="Freeform 13"/>
          <p:cNvSpPr>
            <a:spLocks/>
          </p:cNvSpPr>
          <p:nvPr/>
        </p:nvSpPr>
        <p:spPr bwMode="auto">
          <a:xfrm>
            <a:off x="5394571" y="4063812"/>
            <a:ext cx="2942213" cy="974838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5" h="684">
                <a:moveTo>
                  <a:pt x="0" y="684"/>
                </a:moveTo>
                <a:cubicBezTo>
                  <a:pt x="162" y="644"/>
                  <a:pt x="706" y="559"/>
                  <a:pt x="970" y="445"/>
                </a:cubicBezTo>
                <a:cubicBezTo>
                  <a:pt x="1234" y="331"/>
                  <a:pt x="1457" y="93"/>
                  <a:pt x="1585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2" name="Rectangle 52"/>
          <p:cNvSpPr>
            <a:spLocks noChangeArrowheads="1"/>
          </p:cNvSpPr>
          <p:nvPr/>
        </p:nvSpPr>
        <p:spPr bwMode="auto">
          <a:xfrm>
            <a:off x="7172466" y="4484678"/>
            <a:ext cx="97335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3" name="Freeform 53"/>
          <p:cNvSpPr>
            <a:spLocks/>
          </p:cNvSpPr>
          <p:nvPr/>
        </p:nvSpPr>
        <p:spPr bwMode="auto">
          <a:xfrm>
            <a:off x="7211893" y="4665954"/>
            <a:ext cx="46819" cy="46904"/>
          </a:xfrm>
          <a:custGeom>
            <a:avLst/>
            <a:gdLst>
              <a:gd name="T0" fmla="*/ 38 w 38"/>
              <a:gd name="T1" fmla="*/ 20 h 37"/>
              <a:gd name="T2" fmla="*/ 38 w 38"/>
              <a:gd name="T3" fmla="*/ 15 h 37"/>
              <a:gd name="T4" fmla="*/ 37 w 38"/>
              <a:gd name="T5" fmla="*/ 11 h 37"/>
              <a:gd name="T6" fmla="*/ 34 w 38"/>
              <a:gd name="T7" fmla="*/ 6 h 37"/>
              <a:gd name="T8" fmla="*/ 29 w 38"/>
              <a:gd name="T9" fmla="*/ 3 h 37"/>
              <a:gd name="T10" fmla="*/ 25 w 38"/>
              <a:gd name="T11" fmla="*/ 2 h 37"/>
              <a:gd name="T12" fmla="*/ 20 w 38"/>
              <a:gd name="T13" fmla="*/ 0 h 37"/>
              <a:gd name="T14" fmla="*/ 16 w 38"/>
              <a:gd name="T15" fmla="*/ 0 h 37"/>
              <a:gd name="T16" fmla="*/ 12 w 38"/>
              <a:gd name="T17" fmla="*/ 3 h 37"/>
              <a:gd name="T18" fmla="*/ 7 w 38"/>
              <a:gd name="T19" fmla="*/ 5 h 37"/>
              <a:gd name="T20" fmla="*/ 4 w 38"/>
              <a:gd name="T21" fmla="*/ 8 h 37"/>
              <a:gd name="T22" fmla="*/ 1 w 38"/>
              <a:gd name="T23" fmla="*/ 12 h 37"/>
              <a:gd name="T24" fmla="*/ 0 w 38"/>
              <a:gd name="T25" fmla="*/ 17 h 37"/>
              <a:gd name="T26" fmla="*/ 0 w 38"/>
              <a:gd name="T27" fmla="*/ 21 h 37"/>
              <a:gd name="T28" fmla="*/ 1 w 38"/>
              <a:gd name="T29" fmla="*/ 26 h 37"/>
              <a:gd name="T30" fmla="*/ 4 w 38"/>
              <a:gd name="T31" fmla="*/ 30 h 37"/>
              <a:gd name="T32" fmla="*/ 7 w 38"/>
              <a:gd name="T33" fmla="*/ 33 h 37"/>
              <a:gd name="T34" fmla="*/ 12 w 38"/>
              <a:gd name="T35" fmla="*/ 36 h 37"/>
              <a:gd name="T36" fmla="*/ 16 w 38"/>
              <a:gd name="T37" fmla="*/ 37 h 37"/>
              <a:gd name="T38" fmla="*/ 20 w 38"/>
              <a:gd name="T39" fmla="*/ 37 h 37"/>
              <a:gd name="T40" fmla="*/ 25 w 38"/>
              <a:gd name="T41" fmla="*/ 37 h 37"/>
              <a:gd name="T42" fmla="*/ 29 w 38"/>
              <a:gd name="T43" fmla="*/ 34 h 37"/>
              <a:gd name="T44" fmla="*/ 34 w 38"/>
              <a:gd name="T45" fmla="*/ 31 h 37"/>
              <a:gd name="T46" fmla="*/ 37 w 38"/>
              <a:gd name="T47" fmla="*/ 29 h 37"/>
              <a:gd name="T48" fmla="*/ 38 w 38"/>
              <a:gd name="T49" fmla="*/ 24 h 37"/>
              <a:gd name="T50" fmla="*/ 38 w 38"/>
              <a:gd name="T51" fmla="*/ 2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" name="Rectangle 58"/>
          <p:cNvSpPr>
            <a:spLocks noChangeArrowheads="1"/>
          </p:cNvSpPr>
          <p:nvPr/>
        </p:nvSpPr>
        <p:spPr bwMode="auto">
          <a:xfrm>
            <a:off x="6540408" y="4885262"/>
            <a:ext cx="113352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5" name="Freeform 69"/>
          <p:cNvSpPr>
            <a:spLocks/>
          </p:cNvSpPr>
          <p:nvPr/>
        </p:nvSpPr>
        <p:spPr bwMode="auto">
          <a:xfrm>
            <a:off x="6440609" y="4847231"/>
            <a:ext cx="49284" cy="46904"/>
          </a:xfrm>
          <a:custGeom>
            <a:avLst/>
            <a:gdLst>
              <a:gd name="T0" fmla="*/ 40 w 40"/>
              <a:gd name="T1" fmla="*/ 19 h 37"/>
              <a:gd name="T2" fmla="*/ 38 w 40"/>
              <a:gd name="T3" fmla="*/ 15 h 37"/>
              <a:gd name="T4" fmla="*/ 37 w 40"/>
              <a:gd name="T5" fmla="*/ 10 h 37"/>
              <a:gd name="T6" fmla="*/ 34 w 40"/>
              <a:gd name="T7" fmla="*/ 7 h 37"/>
              <a:gd name="T8" fmla="*/ 29 w 40"/>
              <a:gd name="T9" fmla="*/ 4 h 37"/>
              <a:gd name="T10" fmla="*/ 26 w 40"/>
              <a:gd name="T11" fmla="*/ 1 h 37"/>
              <a:gd name="T12" fmla="*/ 20 w 40"/>
              <a:gd name="T13" fmla="*/ 0 h 37"/>
              <a:gd name="T14" fmla="*/ 16 w 40"/>
              <a:gd name="T15" fmla="*/ 1 h 37"/>
              <a:gd name="T16" fmla="*/ 10 w 40"/>
              <a:gd name="T17" fmla="*/ 3 h 37"/>
              <a:gd name="T18" fmla="*/ 7 w 40"/>
              <a:gd name="T19" fmla="*/ 4 h 37"/>
              <a:gd name="T20" fmla="*/ 4 w 40"/>
              <a:gd name="T21" fmla="*/ 9 h 37"/>
              <a:gd name="T22" fmla="*/ 1 w 40"/>
              <a:gd name="T23" fmla="*/ 12 h 37"/>
              <a:gd name="T24" fmla="*/ 0 w 40"/>
              <a:gd name="T25" fmla="*/ 18 h 37"/>
              <a:gd name="T26" fmla="*/ 0 w 40"/>
              <a:gd name="T27" fmla="*/ 22 h 37"/>
              <a:gd name="T28" fmla="*/ 1 w 40"/>
              <a:gd name="T29" fmla="*/ 26 h 37"/>
              <a:gd name="T30" fmla="*/ 4 w 40"/>
              <a:gd name="T31" fmla="*/ 31 h 37"/>
              <a:gd name="T32" fmla="*/ 7 w 40"/>
              <a:gd name="T33" fmla="*/ 34 h 37"/>
              <a:gd name="T34" fmla="*/ 10 w 40"/>
              <a:gd name="T35" fmla="*/ 37 h 37"/>
              <a:gd name="T36" fmla="*/ 16 w 40"/>
              <a:gd name="T37" fmla="*/ 37 h 37"/>
              <a:gd name="T38" fmla="*/ 20 w 40"/>
              <a:gd name="T39" fmla="*/ 37 h 37"/>
              <a:gd name="T40" fmla="*/ 26 w 40"/>
              <a:gd name="T41" fmla="*/ 37 h 37"/>
              <a:gd name="T42" fmla="*/ 29 w 40"/>
              <a:gd name="T43" fmla="*/ 35 h 37"/>
              <a:gd name="T44" fmla="*/ 34 w 40"/>
              <a:gd name="T45" fmla="*/ 32 h 37"/>
              <a:gd name="T46" fmla="*/ 37 w 40"/>
              <a:gd name="T47" fmla="*/ 28 h 37"/>
              <a:gd name="T48" fmla="*/ 38 w 40"/>
              <a:gd name="T49" fmla="*/ 23 h 37"/>
              <a:gd name="T50" fmla="*/ 40 w 40"/>
              <a:gd name="T51" fmla="*/ 19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37"/>
              <a:gd name="T80" fmla="*/ 40 w 40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" name="Freeform 70"/>
          <p:cNvSpPr>
            <a:spLocks/>
          </p:cNvSpPr>
          <p:nvPr/>
        </p:nvSpPr>
        <p:spPr bwMode="auto">
          <a:xfrm>
            <a:off x="5361822" y="3998884"/>
            <a:ext cx="46091" cy="44878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" name="Text Box 73"/>
          <p:cNvSpPr txBox="1">
            <a:spLocks noChangeArrowheads="1"/>
          </p:cNvSpPr>
          <p:nvPr/>
        </p:nvSpPr>
        <p:spPr bwMode="auto">
          <a:xfrm>
            <a:off x="8015719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8" name="Text Box 74"/>
          <p:cNvSpPr txBox="1">
            <a:spLocks noChangeArrowheads="1"/>
          </p:cNvSpPr>
          <p:nvPr/>
        </p:nvSpPr>
        <p:spPr bwMode="auto">
          <a:xfrm>
            <a:off x="6586883" y="5330684"/>
            <a:ext cx="64285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79" name="Freeform 55"/>
          <p:cNvSpPr>
            <a:spLocks/>
          </p:cNvSpPr>
          <p:nvPr/>
        </p:nvSpPr>
        <p:spPr bwMode="auto">
          <a:xfrm>
            <a:off x="5360609" y="5014108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0" name="Text Box 73"/>
          <p:cNvSpPr txBox="1">
            <a:spLocks noChangeArrowheads="1"/>
          </p:cNvSpPr>
          <p:nvPr/>
        </p:nvSpPr>
        <p:spPr bwMode="auto">
          <a:xfrm>
            <a:off x="7135737" y="5335536"/>
            <a:ext cx="547763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81" name="Text Box 73"/>
          <p:cNvSpPr txBox="1">
            <a:spLocks noChangeArrowheads="1"/>
          </p:cNvSpPr>
          <p:nvPr/>
        </p:nvSpPr>
        <p:spPr bwMode="auto">
          <a:xfrm>
            <a:off x="6237826" y="5341176"/>
            <a:ext cx="564961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2487" y="2881773"/>
            <a:ext cx="189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Angebotspolypol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583946" y="2947425"/>
            <a:ext cx="213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Angebotsmonopol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552614" y="1512159"/>
            <a:ext cx="833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Angebotsmonopol erlaubt dem Anbieter, seine Produzentenrente (grün) zu steigern, auf Kosten von der Konsumentenrente (gelb).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57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auto">
          <a:xfrm>
            <a:off x="5388077" y="3146323"/>
            <a:ext cx="1071717" cy="884903"/>
          </a:xfrm>
          <a:custGeom>
            <a:avLst/>
            <a:gdLst>
              <a:gd name="connsiteX0" fmla="*/ 0 w 1071717"/>
              <a:gd name="connsiteY0" fmla="*/ 0 h 884903"/>
              <a:gd name="connsiteX1" fmla="*/ 1071717 w 1071717"/>
              <a:gd name="connsiteY1" fmla="*/ 884903 h 884903"/>
              <a:gd name="connsiteX2" fmla="*/ 0 w 1071717"/>
              <a:gd name="connsiteY2" fmla="*/ 875071 h 884903"/>
              <a:gd name="connsiteX3" fmla="*/ 0 w 1071717"/>
              <a:gd name="connsiteY3" fmla="*/ 0 h 88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717" h="884903">
                <a:moveTo>
                  <a:pt x="0" y="0"/>
                </a:moveTo>
                <a:lnTo>
                  <a:pt x="1071717" y="884903"/>
                </a:lnTo>
                <a:lnTo>
                  <a:pt x="0" y="87507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397115" y="4009800"/>
            <a:ext cx="1132204" cy="1052259"/>
          </a:xfrm>
          <a:custGeom>
            <a:avLst/>
            <a:gdLst>
              <a:gd name="connsiteX0" fmla="*/ 9833 w 1081549"/>
              <a:gd name="connsiteY0" fmla="*/ 0 h 1012722"/>
              <a:gd name="connsiteX1" fmla="*/ 1081549 w 1081549"/>
              <a:gd name="connsiteY1" fmla="*/ 9832 h 1012722"/>
              <a:gd name="connsiteX2" fmla="*/ 1071717 w 1081549"/>
              <a:gd name="connsiteY2" fmla="*/ 845574 h 1012722"/>
              <a:gd name="connsiteX3" fmla="*/ 0 w 1081549"/>
              <a:gd name="connsiteY3" fmla="*/ 1012722 h 1012722"/>
              <a:gd name="connsiteX4" fmla="*/ 9833 w 1081549"/>
              <a:gd name="connsiteY4" fmla="*/ 0 h 1012722"/>
              <a:gd name="connsiteX0" fmla="*/ 9833 w 1142382"/>
              <a:gd name="connsiteY0" fmla="*/ 0 h 1012722"/>
              <a:gd name="connsiteX1" fmla="*/ 1081549 w 1142382"/>
              <a:gd name="connsiteY1" fmla="*/ 9832 h 1012722"/>
              <a:gd name="connsiteX2" fmla="*/ 1142382 w 1142382"/>
              <a:gd name="connsiteY2" fmla="*/ 969929 h 1012722"/>
              <a:gd name="connsiteX3" fmla="*/ 0 w 1142382"/>
              <a:gd name="connsiteY3" fmla="*/ 1012722 h 1012722"/>
              <a:gd name="connsiteX4" fmla="*/ 9833 w 1142382"/>
              <a:gd name="connsiteY4" fmla="*/ 0 h 1012722"/>
              <a:gd name="connsiteX0" fmla="*/ 9833 w 1091908"/>
              <a:gd name="connsiteY0" fmla="*/ 0 h 1012722"/>
              <a:gd name="connsiteX1" fmla="*/ 1081549 w 1091908"/>
              <a:gd name="connsiteY1" fmla="*/ 9832 h 1012722"/>
              <a:gd name="connsiteX2" fmla="*/ 1091908 w 1091908"/>
              <a:gd name="connsiteY2" fmla="*/ 969929 h 1012722"/>
              <a:gd name="connsiteX3" fmla="*/ 0 w 1091908"/>
              <a:gd name="connsiteY3" fmla="*/ 1012722 h 1012722"/>
              <a:gd name="connsiteX4" fmla="*/ 9833 w 1091908"/>
              <a:gd name="connsiteY4" fmla="*/ 0 h 101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908" h="1012722">
                <a:moveTo>
                  <a:pt x="9833" y="0"/>
                </a:moveTo>
                <a:lnTo>
                  <a:pt x="1081549" y="9832"/>
                </a:lnTo>
                <a:lnTo>
                  <a:pt x="1091908" y="969929"/>
                </a:lnTo>
                <a:cubicBezTo>
                  <a:pt x="734669" y="1025645"/>
                  <a:pt x="357239" y="957006"/>
                  <a:pt x="0" y="1012722"/>
                </a:cubicBezTo>
                <a:cubicBezTo>
                  <a:pt x="3278" y="678425"/>
                  <a:pt x="6555" y="344129"/>
                  <a:pt x="9833" y="0"/>
                </a:cubicBez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232452" y="3176066"/>
            <a:ext cx="2282251" cy="1958872"/>
          </a:xfrm>
          <a:custGeom>
            <a:avLst/>
            <a:gdLst>
              <a:gd name="connsiteX0" fmla="*/ 0 w 1828800"/>
              <a:gd name="connsiteY0" fmla="*/ 0 h 1573161"/>
              <a:gd name="connsiteX1" fmla="*/ 1828800 w 1828800"/>
              <a:gd name="connsiteY1" fmla="*/ 1543665 h 1573161"/>
              <a:gd name="connsiteX2" fmla="*/ 0 w 1828800"/>
              <a:gd name="connsiteY2" fmla="*/ 1573161 h 1573161"/>
              <a:gd name="connsiteX3" fmla="*/ 0 w 1828800"/>
              <a:gd name="connsiteY3" fmla="*/ 0 h 157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573161">
                <a:moveTo>
                  <a:pt x="0" y="0"/>
                </a:moveTo>
                <a:lnTo>
                  <a:pt x="1828800" y="1543665"/>
                </a:lnTo>
                <a:lnTo>
                  <a:pt x="0" y="157316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dirty="0" smtClean="0"/>
              <a:t>Polypol gegenüber Monopol: </a:t>
            </a:r>
            <a:br>
              <a:rPr lang="de-DE" altLang="en-US" dirty="0" smtClean="0"/>
            </a:br>
            <a:r>
              <a:rPr lang="de-DE" altLang="en-US" dirty="0" smtClean="0"/>
              <a:t>lineare Kosten</a:t>
            </a: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1192191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1189765" y="3120721"/>
            <a:ext cx="1434900" cy="232640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1222514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1210385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3672638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2263211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2338412" y="2926652"/>
            <a:ext cx="56643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3500402" y="4724218"/>
            <a:ext cx="154042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2411188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2416040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1062407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1062407" y="4957101"/>
            <a:ext cx="151616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40378" y="4987020"/>
            <a:ext cx="12220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F = E: c = p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1062407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737955" y="2995601"/>
            <a:ext cx="5052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C: 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2363884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588150" y="4635674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8" name="Freeform 56"/>
          <p:cNvSpPr>
            <a:spLocks/>
          </p:cNvSpPr>
          <p:nvPr/>
        </p:nvSpPr>
        <p:spPr bwMode="auto">
          <a:xfrm>
            <a:off x="1187339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1062407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930197" y="3915192"/>
            <a:ext cx="1080723" cy="24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1210385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1210385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44" name="Freeform 13"/>
          <p:cNvSpPr>
            <a:spLocks/>
          </p:cNvSpPr>
          <p:nvPr/>
        </p:nvSpPr>
        <p:spPr bwMode="auto">
          <a:xfrm>
            <a:off x="1216450" y="5124125"/>
            <a:ext cx="3134734" cy="5961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  <a:gd name="connsiteX0" fmla="*/ 0 w 10000"/>
              <a:gd name="connsiteY0" fmla="*/ 10000 h 10000"/>
              <a:gd name="connsiteX1" fmla="*/ 6120 w 10000"/>
              <a:gd name="connsiteY1" fmla="*/ 4332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0 h 3044"/>
              <a:gd name="connsiteX1" fmla="*/ 10000 w 10000"/>
              <a:gd name="connsiteY1" fmla="*/ 3044 h 3044"/>
              <a:gd name="connsiteX0" fmla="*/ 0 w 10000"/>
              <a:gd name="connsiteY0" fmla="*/ 4283 h 4283"/>
              <a:gd name="connsiteX1" fmla="*/ 10000 w 10000"/>
              <a:gd name="connsiteY1" fmla="*/ 0 h 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4283">
                <a:moveTo>
                  <a:pt x="0" y="4283"/>
                </a:moveTo>
                <a:lnTo>
                  <a:pt x="10000" y="0"/>
                </a:ln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3846" name="Rectangle 52"/>
          <p:cNvSpPr>
            <a:spLocks noChangeArrowheads="1"/>
          </p:cNvSpPr>
          <p:nvPr/>
        </p:nvSpPr>
        <p:spPr bwMode="auto">
          <a:xfrm>
            <a:off x="3671388" y="4850334"/>
            <a:ext cx="58376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3837597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2408761" y="5330684"/>
            <a:ext cx="68291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1182337" y="5083651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 Box 73"/>
              <p:cNvSpPr txBox="1">
                <a:spLocks noChangeArrowheads="1"/>
              </p:cNvSpPr>
              <p:nvPr/>
            </p:nvSpPr>
            <p:spPr bwMode="auto">
              <a:xfrm>
                <a:off x="2991061" y="5771099"/>
                <a:ext cx="1360123" cy="566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𝑊</m:t>
                          </m:r>
                        </m:sub>
                      </m:sSub>
                      <m:r>
                        <a:rPr lang="de-DE" altLang="en-US" sz="1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dirty="0">
                  <a:latin typeface="Book Antiqua" panose="0204060205030503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2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1061" y="5771099"/>
                <a:ext cx="1360123" cy="5666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3625066" y="5118997"/>
            <a:ext cx="74" cy="29113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" name="Line 14"/>
          <p:cNvSpPr>
            <a:spLocks noChangeShapeType="1"/>
          </p:cNvSpPr>
          <p:nvPr/>
        </p:nvSpPr>
        <p:spPr bwMode="auto">
          <a:xfrm>
            <a:off x="5370313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" name="Freeform 15"/>
          <p:cNvSpPr>
            <a:spLocks/>
          </p:cNvSpPr>
          <p:nvPr/>
        </p:nvSpPr>
        <p:spPr bwMode="auto">
          <a:xfrm>
            <a:off x="5367887" y="3120721"/>
            <a:ext cx="1434900" cy="2326404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5" name="Line 16"/>
          <p:cNvSpPr>
            <a:spLocks noChangeShapeType="1"/>
          </p:cNvSpPr>
          <p:nvPr/>
        </p:nvSpPr>
        <p:spPr bwMode="auto">
          <a:xfrm>
            <a:off x="5400636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6" name="Line 17"/>
          <p:cNvSpPr>
            <a:spLocks noChangeShapeType="1"/>
          </p:cNvSpPr>
          <p:nvPr/>
        </p:nvSpPr>
        <p:spPr bwMode="auto">
          <a:xfrm flipV="1">
            <a:off x="5388507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" name="Rectangle 19"/>
          <p:cNvSpPr>
            <a:spLocks noChangeArrowheads="1"/>
          </p:cNvSpPr>
          <p:nvPr/>
        </p:nvSpPr>
        <p:spPr bwMode="auto">
          <a:xfrm>
            <a:off x="7850760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8" name="Line 23"/>
          <p:cNvSpPr>
            <a:spLocks noChangeShapeType="1"/>
          </p:cNvSpPr>
          <p:nvPr/>
        </p:nvSpPr>
        <p:spPr bwMode="auto">
          <a:xfrm flipV="1">
            <a:off x="6441333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0" name="Rectangle 28"/>
          <p:cNvSpPr>
            <a:spLocks noChangeArrowheads="1"/>
          </p:cNvSpPr>
          <p:nvPr/>
        </p:nvSpPr>
        <p:spPr bwMode="auto">
          <a:xfrm>
            <a:off x="7678524" y="4724218"/>
            <a:ext cx="154042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1" name="Rectangle 29"/>
          <p:cNvSpPr>
            <a:spLocks noChangeArrowheads="1"/>
          </p:cNvSpPr>
          <p:nvPr/>
        </p:nvSpPr>
        <p:spPr bwMode="auto">
          <a:xfrm>
            <a:off x="6589310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2" name="Rectangle 30"/>
          <p:cNvSpPr>
            <a:spLocks noChangeArrowheads="1"/>
          </p:cNvSpPr>
          <p:nvPr/>
        </p:nvSpPr>
        <p:spPr bwMode="auto">
          <a:xfrm>
            <a:off x="6594162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3" name="Rectangle 32"/>
          <p:cNvSpPr>
            <a:spLocks noChangeArrowheads="1"/>
          </p:cNvSpPr>
          <p:nvPr/>
        </p:nvSpPr>
        <p:spPr bwMode="auto">
          <a:xfrm>
            <a:off x="5240529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4" name="Rectangle 33"/>
          <p:cNvSpPr>
            <a:spLocks noChangeArrowheads="1"/>
          </p:cNvSpPr>
          <p:nvPr/>
        </p:nvSpPr>
        <p:spPr bwMode="auto">
          <a:xfrm>
            <a:off x="5240529" y="4957101"/>
            <a:ext cx="151616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5" name="Rectangle 34"/>
          <p:cNvSpPr>
            <a:spLocks noChangeArrowheads="1"/>
          </p:cNvSpPr>
          <p:nvPr/>
        </p:nvSpPr>
        <p:spPr bwMode="auto">
          <a:xfrm>
            <a:off x="4974090" y="4907105"/>
            <a:ext cx="7975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F: c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156" name="Rectangle 35"/>
          <p:cNvSpPr>
            <a:spLocks noChangeArrowheads="1"/>
          </p:cNvSpPr>
          <p:nvPr/>
        </p:nvSpPr>
        <p:spPr bwMode="auto">
          <a:xfrm>
            <a:off x="5240529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7" name="Rectangle 36"/>
          <p:cNvSpPr>
            <a:spLocks noChangeArrowheads="1"/>
          </p:cNvSpPr>
          <p:nvPr/>
        </p:nvSpPr>
        <p:spPr bwMode="auto">
          <a:xfrm>
            <a:off x="4843366" y="3028310"/>
            <a:ext cx="46487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C = 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58" name="Rectangle 37"/>
          <p:cNvSpPr>
            <a:spLocks noChangeArrowheads="1"/>
          </p:cNvSpPr>
          <p:nvPr/>
        </p:nvSpPr>
        <p:spPr bwMode="auto">
          <a:xfrm>
            <a:off x="6542006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9" name="Rectangle 49"/>
          <p:cNvSpPr>
            <a:spLocks noChangeArrowheads="1"/>
          </p:cNvSpPr>
          <p:nvPr/>
        </p:nvSpPr>
        <p:spPr bwMode="auto">
          <a:xfrm>
            <a:off x="4766272" y="4635673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1" name="Freeform 56"/>
          <p:cNvSpPr>
            <a:spLocks/>
          </p:cNvSpPr>
          <p:nvPr/>
        </p:nvSpPr>
        <p:spPr bwMode="auto">
          <a:xfrm>
            <a:off x="5365461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2" name="Line 59"/>
          <p:cNvSpPr>
            <a:spLocks noChangeShapeType="1"/>
          </p:cNvSpPr>
          <p:nvPr/>
        </p:nvSpPr>
        <p:spPr bwMode="auto">
          <a:xfrm>
            <a:off x="5505557" y="4019718"/>
            <a:ext cx="1068593" cy="1455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" name="Line 60"/>
          <p:cNvSpPr>
            <a:spLocks noChangeShapeType="1"/>
          </p:cNvSpPr>
          <p:nvPr/>
        </p:nvSpPr>
        <p:spPr bwMode="auto">
          <a:xfrm flipH="1">
            <a:off x="6514927" y="4043762"/>
            <a:ext cx="0" cy="1403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" name="Rectangle 61"/>
          <p:cNvSpPr>
            <a:spLocks noChangeArrowheads="1"/>
          </p:cNvSpPr>
          <p:nvPr/>
        </p:nvSpPr>
        <p:spPr bwMode="auto">
          <a:xfrm>
            <a:off x="5240529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5" name="Rectangle 63"/>
          <p:cNvSpPr>
            <a:spLocks noChangeArrowheads="1"/>
          </p:cNvSpPr>
          <p:nvPr/>
        </p:nvSpPr>
        <p:spPr bwMode="auto">
          <a:xfrm>
            <a:off x="5108319" y="3915191"/>
            <a:ext cx="1080723" cy="24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Rectangle 64"/>
              <p:cNvSpPr>
                <a:spLocks noChangeArrowheads="1"/>
              </p:cNvSpPr>
              <p:nvPr/>
            </p:nvSpPr>
            <p:spPr bwMode="auto">
              <a:xfrm>
                <a:off x="4242681" y="3913979"/>
                <a:ext cx="1070080" cy="34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D: 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de-DE" altLang="en-US" sz="1600" i="1" noProof="1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6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2681" y="3913979"/>
                <a:ext cx="1070080" cy="340350"/>
              </a:xfrm>
              <a:prstGeom prst="rect">
                <a:avLst/>
              </a:prstGeom>
              <a:blipFill>
                <a:blip r:embed="rId3"/>
                <a:stretch>
                  <a:fillRect l="-11932" t="-5357" b="-214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Freeform 65"/>
          <p:cNvSpPr>
            <a:spLocks/>
          </p:cNvSpPr>
          <p:nvPr/>
        </p:nvSpPr>
        <p:spPr bwMode="auto">
          <a:xfrm>
            <a:off x="5388507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" name="Line 66"/>
          <p:cNvSpPr>
            <a:spLocks noChangeShapeType="1"/>
          </p:cNvSpPr>
          <p:nvPr/>
        </p:nvSpPr>
        <p:spPr bwMode="auto">
          <a:xfrm flipH="1">
            <a:off x="5388507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9" name="Rectangle 67"/>
          <p:cNvSpPr>
            <a:spLocks noChangeArrowheads="1"/>
          </p:cNvSpPr>
          <p:nvPr/>
        </p:nvSpPr>
        <p:spPr bwMode="auto">
          <a:xfrm>
            <a:off x="6571056" y="3841839"/>
            <a:ext cx="97035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0" name="Freeform 68"/>
          <p:cNvSpPr>
            <a:spLocks/>
          </p:cNvSpPr>
          <p:nvPr/>
        </p:nvSpPr>
        <p:spPr bwMode="auto">
          <a:xfrm>
            <a:off x="6483354" y="4048614"/>
            <a:ext cx="46790" cy="61604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2" name="Rectangle 52"/>
          <p:cNvSpPr>
            <a:spLocks noChangeArrowheads="1"/>
          </p:cNvSpPr>
          <p:nvPr/>
        </p:nvSpPr>
        <p:spPr bwMode="auto">
          <a:xfrm>
            <a:off x="7172466" y="4484678"/>
            <a:ext cx="97335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3" name="Freeform 53"/>
          <p:cNvSpPr>
            <a:spLocks/>
          </p:cNvSpPr>
          <p:nvPr/>
        </p:nvSpPr>
        <p:spPr bwMode="auto">
          <a:xfrm>
            <a:off x="7211893" y="4665954"/>
            <a:ext cx="46819" cy="46904"/>
          </a:xfrm>
          <a:custGeom>
            <a:avLst/>
            <a:gdLst>
              <a:gd name="T0" fmla="*/ 38 w 38"/>
              <a:gd name="T1" fmla="*/ 20 h 37"/>
              <a:gd name="T2" fmla="*/ 38 w 38"/>
              <a:gd name="T3" fmla="*/ 15 h 37"/>
              <a:gd name="T4" fmla="*/ 37 w 38"/>
              <a:gd name="T5" fmla="*/ 11 h 37"/>
              <a:gd name="T6" fmla="*/ 34 w 38"/>
              <a:gd name="T7" fmla="*/ 6 h 37"/>
              <a:gd name="T8" fmla="*/ 29 w 38"/>
              <a:gd name="T9" fmla="*/ 3 h 37"/>
              <a:gd name="T10" fmla="*/ 25 w 38"/>
              <a:gd name="T11" fmla="*/ 2 h 37"/>
              <a:gd name="T12" fmla="*/ 20 w 38"/>
              <a:gd name="T13" fmla="*/ 0 h 37"/>
              <a:gd name="T14" fmla="*/ 16 w 38"/>
              <a:gd name="T15" fmla="*/ 0 h 37"/>
              <a:gd name="T16" fmla="*/ 12 w 38"/>
              <a:gd name="T17" fmla="*/ 3 h 37"/>
              <a:gd name="T18" fmla="*/ 7 w 38"/>
              <a:gd name="T19" fmla="*/ 5 h 37"/>
              <a:gd name="T20" fmla="*/ 4 w 38"/>
              <a:gd name="T21" fmla="*/ 8 h 37"/>
              <a:gd name="T22" fmla="*/ 1 w 38"/>
              <a:gd name="T23" fmla="*/ 12 h 37"/>
              <a:gd name="T24" fmla="*/ 0 w 38"/>
              <a:gd name="T25" fmla="*/ 17 h 37"/>
              <a:gd name="T26" fmla="*/ 0 w 38"/>
              <a:gd name="T27" fmla="*/ 21 h 37"/>
              <a:gd name="T28" fmla="*/ 1 w 38"/>
              <a:gd name="T29" fmla="*/ 26 h 37"/>
              <a:gd name="T30" fmla="*/ 4 w 38"/>
              <a:gd name="T31" fmla="*/ 30 h 37"/>
              <a:gd name="T32" fmla="*/ 7 w 38"/>
              <a:gd name="T33" fmla="*/ 33 h 37"/>
              <a:gd name="T34" fmla="*/ 12 w 38"/>
              <a:gd name="T35" fmla="*/ 36 h 37"/>
              <a:gd name="T36" fmla="*/ 16 w 38"/>
              <a:gd name="T37" fmla="*/ 37 h 37"/>
              <a:gd name="T38" fmla="*/ 20 w 38"/>
              <a:gd name="T39" fmla="*/ 37 h 37"/>
              <a:gd name="T40" fmla="*/ 25 w 38"/>
              <a:gd name="T41" fmla="*/ 37 h 37"/>
              <a:gd name="T42" fmla="*/ 29 w 38"/>
              <a:gd name="T43" fmla="*/ 34 h 37"/>
              <a:gd name="T44" fmla="*/ 34 w 38"/>
              <a:gd name="T45" fmla="*/ 31 h 37"/>
              <a:gd name="T46" fmla="*/ 37 w 38"/>
              <a:gd name="T47" fmla="*/ 29 h 37"/>
              <a:gd name="T48" fmla="*/ 38 w 38"/>
              <a:gd name="T49" fmla="*/ 24 h 37"/>
              <a:gd name="T50" fmla="*/ 38 w 38"/>
              <a:gd name="T51" fmla="*/ 2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" name="Rectangle 58"/>
          <p:cNvSpPr>
            <a:spLocks noChangeArrowheads="1"/>
          </p:cNvSpPr>
          <p:nvPr/>
        </p:nvSpPr>
        <p:spPr bwMode="auto">
          <a:xfrm>
            <a:off x="6717781" y="5045525"/>
            <a:ext cx="113352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5" name="Freeform 69"/>
          <p:cNvSpPr>
            <a:spLocks/>
          </p:cNvSpPr>
          <p:nvPr/>
        </p:nvSpPr>
        <p:spPr bwMode="auto">
          <a:xfrm>
            <a:off x="6510176" y="5007505"/>
            <a:ext cx="49284" cy="46904"/>
          </a:xfrm>
          <a:custGeom>
            <a:avLst/>
            <a:gdLst>
              <a:gd name="T0" fmla="*/ 40 w 40"/>
              <a:gd name="T1" fmla="*/ 19 h 37"/>
              <a:gd name="T2" fmla="*/ 38 w 40"/>
              <a:gd name="T3" fmla="*/ 15 h 37"/>
              <a:gd name="T4" fmla="*/ 37 w 40"/>
              <a:gd name="T5" fmla="*/ 10 h 37"/>
              <a:gd name="T6" fmla="*/ 34 w 40"/>
              <a:gd name="T7" fmla="*/ 7 h 37"/>
              <a:gd name="T8" fmla="*/ 29 w 40"/>
              <a:gd name="T9" fmla="*/ 4 h 37"/>
              <a:gd name="T10" fmla="*/ 26 w 40"/>
              <a:gd name="T11" fmla="*/ 1 h 37"/>
              <a:gd name="T12" fmla="*/ 20 w 40"/>
              <a:gd name="T13" fmla="*/ 0 h 37"/>
              <a:gd name="T14" fmla="*/ 16 w 40"/>
              <a:gd name="T15" fmla="*/ 1 h 37"/>
              <a:gd name="T16" fmla="*/ 10 w 40"/>
              <a:gd name="T17" fmla="*/ 3 h 37"/>
              <a:gd name="T18" fmla="*/ 7 w 40"/>
              <a:gd name="T19" fmla="*/ 4 h 37"/>
              <a:gd name="T20" fmla="*/ 4 w 40"/>
              <a:gd name="T21" fmla="*/ 9 h 37"/>
              <a:gd name="T22" fmla="*/ 1 w 40"/>
              <a:gd name="T23" fmla="*/ 12 h 37"/>
              <a:gd name="T24" fmla="*/ 0 w 40"/>
              <a:gd name="T25" fmla="*/ 18 h 37"/>
              <a:gd name="T26" fmla="*/ 0 w 40"/>
              <a:gd name="T27" fmla="*/ 22 h 37"/>
              <a:gd name="T28" fmla="*/ 1 w 40"/>
              <a:gd name="T29" fmla="*/ 26 h 37"/>
              <a:gd name="T30" fmla="*/ 4 w 40"/>
              <a:gd name="T31" fmla="*/ 31 h 37"/>
              <a:gd name="T32" fmla="*/ 7 w 40"/>
              <a:gd name="T33" fmla="*/ 34 h 37"/>
              <a:gd name="T34" fmla="*/ 10 w 40"/>
              <a:gd name="T35" fmla="*/ 37 h 37"/>
              <a:gd name="T36" fmla="*/ 16 w 40"/>
              <a:gd name="T37" fmla="*/ 37 h 37"/>
              <a:gd name="T38" fmla="*/ 20 w 40"/>
              <a:gd name="T39" fmla="*/ 37 h 37"/>
              <a:gd name="T40" fmla="*/ 26 w 40"/>
              <a:gd name="T41" fmla="*/ 37 h 37"/>
              <a:gd name="T42" fmla="*/ 29 w 40"/>
              <a:gd name="T43" fmla="*/ 35 h 37"/>
              <a:gd name="T44" fmla="*/ 34 w 40"/>
              <a:gd name="T45" fmla="*/ 32 h 37"/>
              <a:gd name="T46" fmla="*/ 37 w 40"/>
              <a:gd name="T47" fmla="*/ 28 h 37"/>
              <a:gd name="T48" fmla="*/ 38 w 40"/>
              <a:gd name="T49" fmla="*/ 23 h 37"/>
              <a:gd name="T50" fmla="*/ 40 w 40"/>
              <a:gd name="T51" fmla="*/ 19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37"/>
              <a:gd name="T80" fmla="*/ 40 w 40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" name="Freeform 70"/>
          <p:cNvSpPr>
            <a:spLocks/>
          </p:cNvSpPr>
          <p:nvPr/>
        </p:nvSpPr>
        <p:spPr bwMode="auto">
          <a:xfrm>
            <a:off x="5361822" y="3998884"/>
            <a:ext cx="46091" cy="44878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" name="Text Box 73"/>
          <p:cNvSpPr txBox="1">
            <a:spLocks noChangeArrowheads="1"/>
          </p:cNvSpPr>
          <p:nvPr/>
        </p:nvSpPr>
        <p:spPr bwMode="auto">
          <a:xfrm>
            <a:off x="8015719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8" name="Text Box 74"/>
          <p:cNvSpPr txBox="1">
            <a:spLocks noChangeArrowheads="1"/>
          </p:cNvSpPr>
          <p:nvPr/>
        </p:nvSpPr>
        <p:spPr bwMode="auto">
          <a:xfrm>
            <a:off x="6586883" y="5330684"/>
            <a:ext cx="64285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79" name="Freeform 55"/>
          <p:cNvSpPr>
            <a:spLocks/>
          </p:cNvSpPr>
          <p:nvPr/>
        </p:nvSpPr>
        <p:spPr bwMode="auto">
          <a:xfrm>
            <a:off x="5360609" y="5014108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2262487" y="2881773"/>
            <a:ext cx="189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Angebotspolypol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583946" y="2947425"/>
            <a:ext cx="213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Angebotsmonopol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552614" y="1512159"/>
                <a:ext cx="83357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den Spezialfall, in dem alle Anbietenden lineare Kostenfunktionen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haben, wie bilden sich die Preise im Polypol und Monopol?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14" y="1512159"/>
                <a:ext cx="8335747" cy="646331"/>
              </a:xfrm>
              <a:prstGeom prst="rect">
                <a:avLst/>
              </a:prstGeom>
              <a:blipFill>
                <a:blip r:embed="rId4"/>
                <a:stretch>
                  <a:fillRect l="-658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Freeform 13"/>
          <p:cNvSpPr>
            <a:spLocks/>
          </p:cNvSpPr>
          <p:nvPr/>
        </p:nvSpPr>
        <p:spPr bwMode="auto">
          <a:xfrm>
            <a:off x="5413978" y="5038112"/>
            <a:ext cx="3134734" cy="5961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  <a:gd name="connsiteX0" fmla="*/ 0 w 10000"/>
              <a:gd name="connsiteY0" fmla="*/ 10000 h 10000"/>
              <a:gd name="connsiteX1" fmla="*/ 6120 w 10000"/>
              <a:gd name="connsiteY1" fmla="*/ 4332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0 h 3044"/>
              <a:gd name="connsiteX1" fmla="*/ 10000 w 10000"/>
              <a:gd name="connsiteY1" fmla="*/ 3044 h 3044"/>
              <a:gd name="connsiteX0" fmla="*/ 0 w 10000"/>
              <a:gd name="connsiteY0" fmla="*/ 4283 h 4283"/>
              <a:gd name="connsiteX1" fmla="*/ 10000 w 10000"/>
              <a:gd name="connsiteY1" fmla="*/ 0 h 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4283">
                <a:moveTo>
                  <a:pt x="0" y="4283"/>
                </a:moveTo>
                <a:lnTo>
                  <a:pt x="10000" y="0"/>
                </a:ln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 Box 73"/>
              <p:cNvSpPr txBox="1">
                <a:spLocks noChangeArrowheads="1"/>
              </p:cNvSpPr>
              <p:nvPr/>
            </p:nvSpPr>
            <p:spPr bwMode="auto">
              <a:xfrm>
                <a:off x="5856677" y="5785250"/>
                <a:ext cx="1360123" cy="566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𝑀</m:t>
                          </m:r>
                        </m:sub>
                      </m:sSub>
                      <m:r>
                        <a:rPr lang="de-DE" altLang="en-US" sz="1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dirty="0">
                  <a:latin typeface="Book Antiqua" panose="0204060205030503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92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6677" y="5785250"/>
                <a:ext cx="1360123" cy="5666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225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Cournot-Oligopol / Cournot-Duopol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Verhalten zweier oder mehrerer Konkurrenten auf einem unvollkommenen Markt, auf dem die Angebotsmenge die „strategische Variable“ ist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Cournotsches Oligopolmodell 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ein einfaches und grundlegendes Modell in der Markt- und Preistheorie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Marktsituationen des Monopols und des Polypols als Grenzfälle 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Annahmen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Duopol: Nur 2 Anbieter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Homogene Güter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Vollkommene Information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Zeitgleiche schnelle Reaktionszeit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Gewinnmaximierung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Zwei identische Firmen produzieren gleiches Gut in Menge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b="0" kern="0" dirty="0" smtClean="0">
                    <a:latin typeface="Arial" panose="020B0604020202020204" pitchFamily="34" charset="0"/>
                  </a:rPr>
                  <a:t> mit linearen Kostenfunktionen: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Preis durch lineare Nachfragefunktion gegeben (NB: a &gt; c):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Gewinnfunktionen der Unternehmen: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blipFill>
                <a:blip r:embed="rId2"/>
                <a:stretch>
                  <a:fillRect l="-557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Angenommen die Produktion von Firma 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ist konstant und nicht von der Produktion von Firma 1 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Angenommen die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altLang="en-US" sz="1800" kern="0" dirty="0">
                    <a:latin typeface="Arial" panose="020B0604020202020204" pitchFamily="34" charset="0"/>
                  </a:rPr>
                  <a:t>, ist konstant und nicht von der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2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Von der 2. Gleichung haben wir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setzen es in der 1. ein: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i="1" kern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      und    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. NB: symmetrisch.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blipFill>
                <a:blip r:embed="rId2"/>
                <a:stretch>
                  <a:fillRect l="-685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Vergleich: Monopol, Duopol, Oligopol, Polypol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+1)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de-DE" altLang="en-US" sz="18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587947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68041" r="-100840" b="-3371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68041" r="-1124" b="-3371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64646" r="-100840" b="-2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164646" r="-1124" b="-23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609918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59406" r="-100840" b="-1257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59406" r="-1124" b="-1257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757174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92742" r="-100840" b="-2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92742" r="-1124" b="-2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6980" y="1603375"/>
            <a:ext cx="9212826" cy="45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Mit dem </a:t>
            </a:r>
            <a:r>
              <a:rPr lang="de-DE" altLang="en-US" sz="1800" b="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Cournotischen</a:t>
            </a: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Ansatz kann man zwischen Monopol und Polypol interpolieren: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Eine Gesellschaft ohne variable Kosten?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57" y="1494504"/>
            <a:ext cx="3083945" cy="4900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Viele neue Produkte haben fast keine variablen Kosten: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Internet-Dienstleistungen (e-Bücher,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Youtube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Netflix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Wikipedia)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Strom aus Wind und Solar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e-Autos, die mit erneuerbaren Energien tanken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massive open online courses (MOOCs</a:t>
                </a:r>
                <a:r>
                  <a:rPr lang="en-GB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Automatisierung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Künstliche Intelligenz ersetzt Arbeitskräfte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Stärkere Rolle für Kapital.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blipFill>
                <a:blip r:embed="rId4"/>
                <a:stretch>
                  <a:fillRect l="-1325" t="-862" r="-2356" b="-14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16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Kurz- und langfristige Entscheidungen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Entscheidungen über Investitionen in Gebäuden und Maschinen, angestellte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Mitarbeiter:innen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usw., wurden schon getätigt und können nicht geändert werden. Alle Produktionskapazitäten stehen fest. Nur die produzierte Menge kann angepasst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neue Investitionen dürfen getätigt werden,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aschinen dürfen erneuert / ausgebaut werden. Sowohl Produktionskapazitäten als auch produzierte Mengen dürfen angepasst werden.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Heute beschäftigen wir uns mit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kurzfristigen Entscheidungen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über Produktion.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Vorlesung „Investitionen“ beschäftigen wir uns mit langfristigen Entscheidungen.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Wichtiger Unterschied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In der kurzen Frist hat man keinen Einfluss auf Fixkosten, die nicht von der produzierten Menge abhängen.</a:t>
            </a:r>
          </a:p>
        </p:txBody>
      </p:sp>
    </p:spTree>
    <p:extLst>
      <p:ext uri="{BB962C8B-B14F-4D97-AF65-F5344CB8AC3E}">
        <p14:creationId xmlns:p14="http://schemas.microsoft.com/office/powerpoint/2010/main" val="3710186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</a:t>
            </a:r>
            <a:endParaRPr lang="de-DE" altLang="en-US" noProof="1" smtClean="0"/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609725"/>
            <a:ext cx="77851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 ohne Produkt C</a:t>
            </a:r>
            <a:endParaRPr lang="de-DE" altLang="en-US" noProof="1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557338"/>
            <a:ext cx="777716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Teilkosten</a:t>
            </a:r>
            <a:endParaRPr lang="de-DE" altLang="en-US" noProof="1" smtClean="0"/>
          </a:p>
        </p:txBody>
      </p:sp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528763"/>
            <a:ext cx="790575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v_wigr_3_produktion.pp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_wigr_3_produktion.pp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_wigr_3_produktion.pp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D:\Eigene Dateien\erdmann\energiesysteme-berlin\protected\wirtschaftswiss_gr\Folien\v_wigr_3_produktion.ppt</Template>
  <TotalTime>0</TotalTime>
  <Words>4202</Words>
  <Application>Microsoft Office PowerPoint</Application>
  <PresentationFormat>On-screen Show (4:3)</PresentationFormat>
  <Paragraphs>643</Paragraphs>
  <Slides>48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Book Antiqua</vt:lpstr>
      <vt:lpstr>Calibri</vt:lpstr>
      <vt:lpstr>Cambria Math</vt:lpstr>
      <vt:lpstr>Symbol</vt:lpstr>
      <vt:lpstr>Times New Roman</vt:lpstr>
      <vt:lpstr>v_wigr_3_produktion</vt:lpstr>
      <vt:lpstr>Document</vt:lpstr>
      <vt:lpstr>Wirtschaftliche Grundlagen  im Wintersemester 2023/4  Kostenorientierte Produktionsplanung</vt:lpstr>
      <vt:lpstr>Typische Fragen der Produktionsplanung</vt:lpstr>
      <vt:lpstr>Variable Kosten und Fixkosten</vt:lpstr>
      <vt:lpstr>Variable Kosten und Fixkosten: Beispiele</vt:lpstr>
      <vt:lpstr>Eine Gesellschaft ohne variable Kosten?</vt:lpstr>
      <vt:lpstr>Kurz- und langfristige Entscheidungen</vt:lpstr>
      <vt:lpstr>Vollkostenrechnung</vt:lpstr>
      <vt:lpstr>Vollkostenrechnung ohne Produkt C</vt:lpstr>
      <vt:lpstr>Teilkosten</vt:lpstr>
      <vt:lpstr>Prinzip der Deckungsbeitragsrechnung</vt:lpstr>
      <vt:lpstr>Beispiel für die Deckungsbeitragsrechnung</vt:lpstr>
      <vt:lpstr>Ziele der Deckungsbeitragsrechnung</vt:lpstr>
      <vt:lpstr>Deckungsbeitrag – Zsfg. </vt:lpstr>
      <vt:lpstr>Gesamtkostenfunktion</vt:lpstr>
      <vt:lpstr>Variable und fixe Kosten</vt:lpstr>
      <vt:lpstr>Grenzkostenfunktion</vt:lpstr>
      <vt:lpstr>Produktionsschwelle</vt:lpstr>
      <vt:lpstr>Produktionsschwelle als Schnittpunkt von Umsatz und variablen Kosten</vt:lpstr>
      <vt:lpstr>Produktionsschwelle als Minimum von variablen Stückkosten</vt:lpstr>
      <vt:lpstr>Produktionsschwelle</vt:lpstr>
      <vt:lpstr>Produktionsschwelle</vt:lpstr>
      <vt:lpstr>Gewinnschwelle</vt:lpstr>
      <vt:lpstr>Gewinnschwelle als Schnittpunkt von Umsatz und Gesamtkosten</vt:lpstr>
      <vt:lpstr>Gewinnschwelle als Minimum von Durchschnittskosten/Stückkosten</vt:lpstr>
      <vt:lpstr>Gewinnschwelle</vt:lpstr>
      <vt:lpstr>Gewinnschwelle</vt:lpstr>
      <vt:lpstr>Polypol: Gewinnmaximale Angebotsstrategie</vt:lpstr>
      <vt:lpstr>Angebot eines Mengenanpassers</vt:lpstr>
      <vt:lpstr>Angebot eines Mengenanpassers</vt:lpstr>
      <vt:lpstr>Inverse Angebotsfunktion eines Mengenanpassers</vt:lpstr>
      <vt:lpstr>Begriffe der Kostenrechnung</vt:lpstr>
      <vt:lpstr>Arten von Kostenkurven</vt:lpstr>
      <vt:lpstr>Bespiel: Aufgabe 4.2a</vt:lpstr>
      <vt:lpstr>Beispiel: Aufgabe 4.2b</vt:lpstr>
      <vt:lpstr>Beispiel: Aufgabe 4.2d</vt:lpstr>
      <vt:lpstr>Grundlegende Marktformen</vt:lpstr>
      <vt:lpstr>Gewinnmaximales Angebot bei Monopol</vt:lpstr>
      <vt:lpstr>Preiselastizität der Nachfrage</vt:lpstr>
      <vt:lpstr>Spezialfall: Lineare Preis-Absatz-Funktion</vt:lpstr>
      <vt:lpstr>Lineare Preis-Absatz-Funktion</vt:lpstr>
      <vt:lpstr>Monopolpreisbildung</vt:lpstr>
      <vt:lpstr>Konsumenten-/Produzentenrente</vt:lpstr>
      <vt:lpstr>Polypol gegenüber Monopol</vt:lpstr>
      <vt:lpstr>Polypol gegenüber Monopol:  lineare Kosten</vt:lpstr>
      <vt:lpstr>Cournot-Oligopol / Cournot-Duopol</vt:lpstr>
      <vt:lpstr>Herleitung: Duopol</vt:lpstr>
      <vt:lpstr>Herleitung: Duopol</vt:lpstr>
      <vt:lpstr>Vergleich: Monopol, Duopol, Oligopol, Polypol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Gesetz von Angebot und Nachfrage</dc:title>
  <dc:creator>Erdmann</dc:creator>
  <cp:lastModifiedBy>Tom Brown</cp:lastModifiedBy>
  <cp:revision>198</cp:revision>
  <cp:lastPrinted>2019-11-06T09:02:04Z</cp:lastPrinted>
  <dcterms:created xsi:type="dcterms:W3CDTF">2001-05-16T07:45:55Z</dcterms:created>
  <dcterms:modified xsi:type="dcterms:W3CDTF">2023-11-02T10:09:45Z</dcterms:modified>
</cp:coreProperties>
</file>