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4"/>
  </p:notesMasterIdLst>
  <p:handoutMasterIdLst>
    <p:handoutMasterId r:id="rId55"/>
  </p:handoutMasterIdLst>
  <p:sldIdLst>
    <p:sldId id="316" r:id="rId2"/>
    <p:sldId id="317" r:id="rId3"/>
    <p:sldId id="329" r:id="rId4"/>
    <p:sldId id="340" r:id="rId5"/>
    <p:sldId id="330" r:id="rId6"/>
    <p:sldId id="318" r:id="rId7"/>
    <p:sldId id="321" r:id="rId8"/>
    <p:sldId id="319" r:id="rId9"/>
    <p:sldId id="320" r:id="rId10"/>
    <p:sldId id="274" r:id="rId11"/>
    <p:sldId id="287" r:id="rId12"/>
    <p:sldId id="288" r:id="rId13"/>
    <p:sldId id="306" r:id="rId14"/>
    <p:sldId id="322" r:id="rId15"/>
    <p:sldId id="289" r:id="rId16"/>
    <p:sldId id="290" r:id="rId17"/>
    <p:sldId id="286" r:id="rId18"/>
    <p:sldId id="272" r:id="rId19"/>
    <p:sldId id="291" r:id="rId20"/>
    <p:sldId id="299" r:id="rId21"/>
    <p:sldId id="292" r:id="rId22"/>
    <p:sldId id="293" r:id="rId23"/>
    <p:sldId id="294" r:id="rId24"/>
    <p:sldId id="295" r:id="rId25"/>
    <p:sldId id="296" r:id="rId26"/>
    <p:sldId id="300" r:id="rId27"/>
    <p:sldId id="301" r:id="rId28"/>
    <p:sldId id="302" r:id="rId29"/>
    <p:sldId id="303" r:id="rId30"/>
    <p:sldId id="304" r:id="rId31"/>
    <p:sldId id="305" r:id="rId32"/>
    <p:sldId id="307" r:id="rId33"/>
    <p:sldId id="308" r:id="rId34"/>
    <p:sldId id="310" r:id="rId35"/>
    <p:sldId id="323" r:id="rId36"/>
    <p:sldId id="312" r:id="rId37"/>
    <p:sldId id="331" r:id="rId38"/>
    <p:sldId id="332" r:id="rId39"/>
    <p:sldId id="266" r:id="rId40"/>
    <p:sldId id="333" r:id="rId41"/>
    <p:sldId id="334" r:id="rId42"/>
    <p:sldId id="325" r:id="rId43"/>
    <p:sldId id="280" r:id="rId44"/>
    <p:sldId id="267" r:id="rId45"/>
    <p:sldId id="281" r:id="rId46"/>
    <p:sldId id="268" r:id="rId47"/>
    <p:sldId id="279" r:id="rId48"/>
    <p:sldId id="335" r:id="rId49"/>
    <p:sldId id="336" r:id="rId50"/>
    <p:sldId id="337" r:id="rId51"/>
    <p:sldId id="338" r:id="rId52"/>
    <p:sldId id="339" r:id="rId53"/>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8" autoAdjust="0"/>
    <p:restoredTop sz="86383" autoAdjust="0"/>
  </p:normalViewPr>
  <p:slideViewPr>
    <p:cSldViewPr>
      <p:cViewPr varScale="1">
        <p:scale>
          <a:sx n="101" d="100"/>
          <a:sy n="101" d="100"/>
        </p:scale>
        <p:origin x="1404" y="96"/>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0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2014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26821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524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economyinsights.substack.co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smtClean="0">
                <a:latin typeface="Arial" panose="020B0604020202020204" pitchFamily="34" charset="0"/>
                <a:cs typeface="Arial" panose="020B0604020202020204" pitchFamily="34" charset="0"/>
              </a:rPr>
              <a:t>im </a:t>
            </a:r>
            <a:r>
              <a:rPr lang="de-DE" altLang="en-US" sz="2400" dirty="0" smtClean="0"/>
              <a:t>Sommer</a:t>
            </a:r>
            <a:r>
              <a:rPr lang="de-DE" altLang="en-US" sz="2400" i="0" dirty="0" smtClean="0">
                <a:latin typeface="Arial" panose="020B0604020202020204" pitchFamily="34" charset="0"/>
                <a:cs typeface="Arial" panose="020B0604020202020204" pitchFamily="34" charset="0"/>
              </a:rPr>
              <a:t>semester 2023</a:t>
            </a:r>
            <a:r>
              <a:rPr lang="de-DE" altLang="en-US" sz="2400" i="0" dirty="0" smtClean="0">
                <a:latin typeface="Arial" panose="020B0604020202020204" pitchFamily="34" charset="0"/>
                <a:cs typeface="Arial" panose="020B0604020202020204" pitchFamily="34" charset="0"/>
              </a:rPr>
              <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a:t>
            </a:r>
            <a:r>
              <a:rPr lang="de-DE" sz="1800" kern="0" dirty="0">
                <a:latin typeface="Arial" panose="020B0604020202020204" pitchFamily="34" charset="0"/>
              </a:rPr>
              <a:t>pagatorisch (mit Zahlungen </a:t>
            </a:r>
            <a:r>
              <a:rPr lang="de-DE" sz="1800" kern="0" dirty="0" smtClean="0">
                <a:latin typeface="Arial" panose="020B0604020202020204" pitchFamily="34" charset="0"/>
              </a:rPr>
              <a:t>zusammenhängend).</a:t>
            </a: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 (berücksichtigt z.B. Opportunitätskosten).</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 (HGB)</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2021</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9"/>
            <a:ext cx="6934200" cy="73642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a:t>
            </a:r>
            <a:r>
              <a:rPr lang="de-DE" sz="1800" kern="0" dirty="0" smtClean="0">
                <a:latin typeface="Arial" panose="020B0604020202020204" pitchFamily="34" charset="0"/>
              </a:rPr>
              <a:t>2021: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00240"/>
            <a:ext cx="8244408" cy="3889267"/>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28800"/>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wird der Gewinn eines Unternehmens berechnet?</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Apple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5914604" y="6476046"/>
            <a:ext cx="28341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noProof="1" smtClean="0">
                <a:solidFill>
                  <a:srgbClr val="000000"/>
                </a:solidFill>
                <a:latin typeface="Arial" panose="020B0604020202020204" pitchFamily="34" charset="0"/>
              </a:rPr>
              <a:t>Quelle: </a:t>
            </a:r>
            <a:r>
              <a:rPr lang="de-DE" altLang="en-US" sz="1000" noProof="1" smtClean="0">
                <a:solidFill>
                  <a:srgbClr val="000000"/>
                </a:solidFill>
                <a:latin typeface="Arial" panose="020B0604020202020204" pitchFamily="34" charset="0"/>
                <a:hlinkClick r:id="rId2"/>
              </a:rPr>
              <a:t>https</a:t>
            </a:r>
            <a:r>
              <a:rPr lang="de-DE" altLang="en-US" sz="1000" noProof="1">
                <a:solidFill>
                  <a:srgbClr val="000000"/>
                </a:solidFill>
                <a:latin typeface="Arial" panose="020B0604020202020204" pitchFamily="34" charset="0"/>
                <a:hlinkClick r:id="rId2"/>
              </a:rPr>
              <a:t>://</a:t>
            </a:r>
            <a:r>
              <a:rPr lang="de-DE" altLang="en-US" sz="1000" noProof="1" smtClean="0">
                <a:solidFill>
                  <a:srgbClr val="000000"/>
                </a:solidFill>
                <a:latin typeface="Arial" panose="020B0604020202020204" pitchFamily="34" charset="0"/>
                <a:hlinkClick r:id="rId2"/>
              </a:rPr>
              <a:t>appeconomyinsights.substack.com/</a:t>
            </a:r>
            <a:endParaRPr lang="de-DE" altLang="en-US" sz="10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579330"/>
            <a:ext cx="8124251" cy="4559764"/>
          </a:xfrm>
          <a:prstGeom prst="rect">
            <a:avLst/>
          </a:prstGeom>
        </p:spPr>
      </p:pic>
    </p:spTree>
    <p:extLst>
      <p:ext uri="{BB962C8B-B14F-4D97-AF65-F5344CB8AC3E}">
        <p14:creationId xmlns:p14="http://schemas.microsoft.com/office/powerpoint/2010/main" val="2189607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392711" cy="47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3BB5076-7304-0649-901A-B4CEB261D564}"/>
              </a:ext>
            </a:extLst>
          </p:cNvPr>
          <p:cNvSpPr/>
          <p:nvPr/>
        </p:nvSpPr>
        <p:spPr>
          <a:xfrm>
            <a:off x="1331118" y="6237312"/>
            <a:ext cx="7862888" cy="400110"/>
          </a:xfrm>
          <a:prstGeom prst="rect">
            <a:avLst/>
          </a:prstGeom>
        </p:spPr>
        <p:txBody>
          <a:bodyPr>
            <a:spAutoFit/>
          </a:bodyPr>
          <a:lstStyle/>
          <a:p>
            <a:pPr>
              <a:defRPr/>
            </a:pPr>
            <a:r>
              <a:rPr lang="de-DE" sz="2000" dirty="0" smtClean="0">
                <a:latin typeface="Calibri" panose="020F0502020204030204" pitchFamily="34" charset="0"/>
              </a:rPr>
              <a:t>Gesetzlich erlaubt ist ab 2011 nur noch die lineare Abschreibung.                   </a:t>
            </a:r>
            <a:endParaRPr lang="de-DE" sz="20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00648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2000 €</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=666,67 €</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m:t>
                          </m:r>
                          <m:r>
                            <a:rPr lang="de-DE" sz="1800" i="1">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0%</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33,3%</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006481"/>
              </a:xfrm>
              <a:prstGeom prst="rect">
                <a:avLst/>
              </a:prstGeom>
              <a:blipFill>
                <a:blip r:embed="rId3"/>
                <a:stretch>
                  <a:fillRect l="-698" t="-760"/>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576" y="1470357"/>
                <a:ext cx="7862888" cy="215450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 </a:t>
                </a:r>
                <a14:m>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a14:m>
                <a:r>
                  <a:rPr lang="de-DE" sz="1800" dirty="0" smtClean="0">
                    <a:latin typeface="Arial" panose="020B0604020202020204" pitchFamily="34" charset="0"/>
                    <a:cs typeface="Arial" panose="020B0604020202020204" pitchFamily="34" charset="0"/>
                  </a:rPr>
                  <a:t>.</a:t>
                </a:r>
              </a:p>
              <a:p>
                <a:r>
                  <a:rPr lang="de-DE" sz="1800" dirty="0" smtClean="0">
                    <a:latin typeface="Arial" panose="020B0604020202020204" pitchFamily="34" charset="0"/>
                    <a:cs typeface="Arial" panose="020B0604020202020204" pitchFamily="34" charset="0"/>
                  </a:rPr>
                  <a:t>2000 €	Wert im Jahr der Anschaffung</a:t>
                </a:r>
              </a:p>
              <a:p>
                <a:r>
                  <a:rPr lang="de-DE" sz="1800" dirty="0" smtClean="0">
                    <a:latin typeface="Arial" panose="020B0604020202020204" pitchFamily="34" charset="0"/>
                    <a:cs typeface="Arial" panose="020B0604020202020204" pitchFamily="34" charset="0"/>
                  </a:rPr>
                  <a:t>666,67 € Abschreibung 1. Jahr =&gt; Restwert 1333,33 €</a:t>
                </a:r>
              </a:p>
              <a:p>
                <a:r>
                  <a:rPr lang="de-DE" sz="1800" dirty="0" smtClean="0">
                    <a:latin typeface="Arial" panose="020B0604020202020204" pitchFamily="34" charset="0"/>
                    <a:cs typeface="Arial" panose="020B0604020202020204" pitchFamily="34" charset="0"/>
                  </a:rPr>
                  <a:t>666,67 € Abschreibung 2. Jahr =&gt; Restwert 666,67 €</a:t>
                </a:r>
              </a:p>
              <a:p>
                <a:r>
                  <a:rPr lang="de-DE" sz="1800" dirty="0" smtClean="0">
                    <a:latin typeface="Arial" panose="020B0604020202020204" pitchFamily="34" charset="0"/>
                    <a:cs typeface="Arial" panose="020B0604020202020204" pitchFamily="34" charset="0"/>
                  </a:rPr>
                  <a:t>666,67 € Abschreibung 3. Jahr =&gt; Restwert 0 €</a:t>
                </a:r>
              </a:p>
              <a:p>
                <a:r>
                  <a:rPr lang="de-DE" sz="1800" dirty="0" smtClean="0">
                    <a:latin typeface="Arial" panose="020B0604020202020204" pitchFamily="34" charset="0"/>
                    <a:cs typeface="Arial" panose="020B0604020202020204" pitchFamily="34" charset="0"/>
                  </a:rPr>
                  <a:t>=&gt; Im 4. Jahr: neuer Notebook für 2000 € anschaffen</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576" y="1470357"/>
                <a:ext cx="7862888" cy="2154501"/>
              </a:xfrm>
              <a:prstGeom prst="rect">
                <a:avLst/>
              </a:prstGeom>
              <a:blipFill>
                <a:blip r:embed="rId3"/>
                <a:stretch>
                  <a:fillRect l="-698"/>
                </a:stretch>
              </a:blipFill>
            </p:spPr>
            <p:txBody>
              <a:bodyPr/>
              <a:lstStyle/>
              <a:p>
                <a:r>
                  <a:rPr lang="de-DE">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637533678"/>
              </p:ext>
            </p:extLst>
          </p:nvPr>
        </p:nvGraphicFramePr>
        <p:xfrm>
          <a:off x="1547664" y="3645024"/>
          <a:ext cx="6096000" cy="2966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91669914"/>
                    </a:ext>
                  </a:extLst>
                </a:gridCol>
                <a:gridCol w="2160240">
                  <a:extLst>
                    <a:ext uri="{9D8B030D-6E8A-4147-A177-3AD203B41FA5}">
                      <a16:colId xmlns:a16="http://schemas.microsoft.com/office/drawing/2014/main" val="4232428765"/>
                    </a:ext>
                  </a:extLst>
                </a:gridCol>
                <a:gridCol w="2351584">
                  <a:extLst>
                    <a:ext uri="{9D8B030D-6E8A-4147-A177-3AD203B41FA5}">
                      <a16:colId xmlns:a16="http://schemas.microsoft.com/office/drawing/2014/main" val="3472783033"/>
                    </a:ext>
                  </a:extLst>
                </a:gridCol>
              </a:tblGrid>
              <a:tr h="370840">
                <a:tc>
                  <a:txBody>
                    <a:bodyPr/>
                    <a:lstStyle/>
                    <a:p>
                      <a:pPr algn="ctr"/>
                      <a:r>
                        <a:rPr lang="de-DE" dirty="0" smtClean="0">
                          <a:latin typeface="Arial" panose="020B0604020202020204" pitchFamily="34" charset="0"/>
                          <a:cs typeface="Arial" panose="020B0604020202020204" pitchFamily="34" charset="0"/>
                        </a:rPr>
                        <a:t>Jahr</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Wert/Restwert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Abschreibung</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pPr algn="ctr"/>
                      <a:r>
                        <a:rPr lang="de-DE" dirty="0" smtClean="0">
                          <a:latin typeface="Arial" panose="020B0604020202020204" pitchFamily="34" charset="0"/>
                          <a:cs typeface="Arial" panose="020B0604020202020204" pitchFamily="34" charset="0"/>
                        </a:rPr>
                        <a:t>1</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001362788"/>
                  </a:ext>
                </a:extLst>
              </a:tr>
              <a:tr h="370840">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a:t>
                      </a:r>
                      <a:r>
                        <a:rPr lang="de-DE" baseline="0"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439604495"/>
                  </a:ext>
                </a:extLst>
              </a:tr>
              <a:tr h="370840">
                <a:tc>
                  <a:txBody>
                    <a:bodyPr/>
                    <a:lstStyle/>
                    <a:p>
                      <a:pPr algn="ctr"/>
                      <a:r>
                        <a:rPr lang="de-DE" dirty="0" smtClean="0">
                          <a:latin typeface="Arial" panose="020B0604020202020204" pitchFamily="34" charset="0"/>
                          <a:cs typeface="Arial" panose="020B0604020202020204" pitchFamily="34" charset="0"/>
                        </a:rPr>
                        <a:t>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313618910"/>
                  </a:ext>
                </a:extLst>
              </a:tr>
              <a:tr h="370840">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0 + 2000 €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820684410"/>
                  </a:ext>
                </a:extLst>
              </a:tr>
              <a:tr h="370840">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64464634"/>
                  </a:ext>
                </a:extLst>
              </a:tr>
              <a:tr h="370840">
                <a:tc>
                  <a:txBody>
                    <a:bodyPr/>
                    <a:lstStyle/>
                    <a:p>
                      <a:pPr algn="ctr"/>
                      <a:r>
                        <a:rPr lang="de-DE" dirty="0" smtClean="0">
                          <a:latin typeface="Arial" panose="020B0604020202020204" pitchFamily="34" charset="0"/>
                          <a:cs typeface="Arial" panose="020B0604020202020204" pitchFamily="34" charset="0"/>
                        </a:rPr>
                        <a:t>6</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642301652"/>
                  </a:ext>
                </a:extLst>
              </a:tr>
              <a:tr h="370840">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62453259"/>
                  </a:ext>
                </a:extLst>
              </a:tr>
            </a:tbl>
          </a:graphicData>
        </a:graphic>
      </p:graphicFrame>
    </p:spTree>
    <p:extLst>
      <p:ext uri="{BB962C8B-B14F-4D97-AF65-F5344CB8AC3E}">
        <p14:creationId xmlns:p14="http://schemas.microsoft.com/office/powerpoint/2010/main" val="39552441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4525" y="2708920"/>
            <a:ext cx="3163044" cy="3170099"/>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Durch die Abschreibung werden Anschaffungsinvestitionen gegenfinanziert und neue Ersatzinvestitionen können getätigt werden.</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Der Gewinn wird durch die Abschreibung auch gleichmäßig belastet.</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5271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(Erfolgsrechnung)</a:t>
            </a:r>
          </a:p>
        </p:txBody>
      </p:sp>
      <p:sp>
        <p:nvSpPr>
          <p:cNvPr id="51204" name="Rectangle 1"/>
          <p:cNvSpPr>
            <a:spLocks noChangeArrowheads="1"/>
          </p:cNvSpPr>
          <p:nvPr/>
        </p:nvSpPr>
        <p:spPr bwMode="auto">
          <a:xfrm>
            <a:off x="1763688" y="2348880"/>
            <a:ext cx="65463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Gewinn </a:t>
            </a:r>
            <a:r>
              <a:rPr lang="de-DE" altLang="de-DE" sz="1800" b="1" dirty="0">
                <a:solidFill>
                  <a:srgbClr val="C00000"/>
                </a:solidFill>
                <a:latin typeface="Arial" panose="020B0604020202020204" pitchFamily="34" charset="0"/>
              </a:rPr>
              <a:t>und Verlustrechnung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des Jahresabschlusses</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Aufwendungen.</a:t>
            </a: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Im Gegensatz zur Bilanz werden in der GuV </a:t>
            </a:r>
            <a:r>
              <a:rPr lang="de-DE" altLang="de-DE" sz="1800" b="1" dirty="0" smtClean="0">
                <a:solidFill>
                  <a:srgbClr val="C00000"/>
                </a:solidFill>
                <a:latin typeface="Arial" panose="020B0604020202020204" pitchFamily="34" charset="0"/>
              </a:rPr>
              <a:t>Flussgrößen</a:t>
            </a:r>
            <a:r>
              <a:rPr lang="de-DE" altLang="de-DE" sz="1800" dirty="0" smtClean="0">
                <a:solidFill>
                  <a:srgbClr val="222222"/>
                </a:solidFill>
                <a:latin typeface="Arial" panose="020B0604020202020204" pitchFamily="34" charset="0"/>
              </a:rPr>
              <a:t> (Änderungen der Bestände) dargestellt.</a:t>
            </a:r>
          </a:p>
          <a:p>
            <a:pPr>
              <a:spcBef>
                <a:spcPct val="0"/>
              </a:spcBef>
              <a:buClrTx/>
              <a:buNone/>
            </a:pPr>
            <a:endParaRPr lang="de-DE" altLang="de-DE" sz="1800" dirty="0" smtClean="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Das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08350"/>
            <a:ext cx="7920162" cy="3580965"/>
          </a:xfrm>
          <a:prstGeom prst="rect">
            <a:avLst/>
          </a:prstGeom>
        </p:spPr>
      </p:pic>
    </p:spTree>
    <p:extLst>
      <p:ext uri="{BB962C8B-B14F-4D97-AF65-F5344CB8AC3E}">
        <p14:creationId xmlns:p14="http://schemas.microsoft.com/office/powerpoint/2010/main" val="9883313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Aufbau</a:t>
            </a:r>
            <a:br>
              <a:rPr lang="de-DE" altLang="en-US" dirty="0" smtClean="0"/>
            </a:br>
            <a:r>
              <a:rPr lang="de-DE" altLang="en-US" sz="2000" dirty="0"/>
              <a:t>Gesamtkostenverfahren gemäß § 275 Abs. 2 und 3 HGB</a:t>
            </a:r>
            <a:endParaRPr lang="de-DE" altLang="en-US" sz="2000" dirty="0"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Umsatzerlöse</a:t>
            </a:r>
            <a:endParaRPr lang="de-DE" altLang="en-US" dirty="0">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68047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GuV Beispiel: Bäckerei</a:t>
            </a:r>
          </a:p>
        </p:txBody>
      </p:sp>
      <p:graphicFrame>
        <p:nvGraphicFramePr>
          <p:cNvPr id="7" name="Table 6"/>
          <p:cNvGraphicFramePr>
            <a:graphicFrameLocks noGrp="1"/>
          </p:cNvGraphicFramePr>
          <p:nvPr>
            <p:extLst>
              <p:ext uri="{D42A27DB-BD31-4B8C-83A1-F6EECF244321}">
                <p14:modId xmlns:p14="http://schemas.microsoft.com/office/powerpoint/2010/main" val="523981862"/>
              </p:ext>
            </p:extLst>
          </p:nvPr>
        </p:nvGraphicFramePr>
        <p:xfrm>
          <a:off x="2051720" y="2636912"/>
          <a:ext cx="4992216" cy="3708400"/>
        </p:xfrm>
        <a:graphic>
          <a:graphicData uri="http://schemas.openxmlformats.org/drawingml/2006/table">
            <a:tbl>
              <a:tblPr firstRow="1" bandRow="1">
                <a:tableStyleId>{5C22544A-7EE6-4342-B048-85BDC9FD1C3A}</a:tableStyleId>
              </a:tblPr>
              <a:tblGrid>
                <a:gridCol w="4091269">
                  <a:extLst>
                    <a:ext uri="{9D8B030D-6E8A-4147-A177-3AD203B41FA5}">
                      <a16:colId xmlns:a16="http://schemas.microsoft.com/office/drawing/2014/main" val="121886419"/>
                    </a:ext>
                  </a:extLst>
                </a:gridCol>
                <a:gridCol w="900947">
                  <a:extLst>
                    <a:ext uri="{9D8B030D-6E8A-4147-A177-3AD203B41FA5}">
                      <a16:colId xmlns:a16="http://schemas.microsoft.com/office/drawing/2014/main" val="574667532"/>
                    </a:ext>
                  </a:extLst>
                </a:gridCol>
              </a:tblGrid>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[T€]</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0" dirty="0" smtClean="0">
                          <a:latin typeface="Arial" panose="020B0604020202020204" pitchFamily="34" charset="0"/>
                          <a:cs typeface="Arial" panose="020B0604020202020204" pitchFamily="34" charset="0"/>
                        </a:rPr>
                        <a:t>Umsatzerlöse</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b="1" dirty="0" smtClean="0">
                          <a:latin typeface="Arial" panose="020B0604020202020204" pitchFamily="34" charset="0"/>
                          <a:cs typeface="Arial" panose="020B0604020202020204" pitchFamily="34" charset="0"/>
                        </a:rPr>
                        <a:t>Betriebsertrag</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150</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Materialaufwand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Personalaufwand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0" dirty="0" smtClean="0">
                          <a:latin typeface="Arial" panose="020B0604020202020204" pitchFamily="34" charset="0"/>
                          <a:cs typeface="Arial" panose="020B0604020202020204" pitchFamily="34" charset="0"/>
                        </a:rPr>
                        <a:t>Abschreibungen</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b="1" dirty="0" smtClean="0">
                          <a:latin typeface="Arial" panose="020B0604020202020204" pitchFamily="34" charset="0"/>
                          <a:cs typeface="Arial" panose="020B0604020202020204" pitchFamily="34" charset="0"/>
                        </a:rPr>
                        <a:t>Betriebsaufwendungen</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val="1690766091"/>
                  </a:ext>
                </a:extLst>
              </a:tr>
              <a:tr h="370840">
                <a:tc>
                  <a:txBody>
                    <a:bodyPr/>
                    <a:lstStyle/>
                    <a:p>
                      <a:r>
                        <a:rPr lang="de-DE" b="1" dirty="0" smtClean="0">
                          <a:latin typeface="Arial" panose="020B0604020202020204" pitchFamily="34" charset="0"/>
                          <a:cs typeface="Arial" panose="020B0604020202020204" pitchFamily="34" charset="0"/>
                        </a:rPr>
                        <a:t>Betriebsergebnis</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55</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Steueraufwand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Jahresüberschuss</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35</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
        <p:nvSpPr>
          <p:cNvPr id="8" name="Rectangle 1"/>
          <p:cNvSpPr>
            <a:spLocks noChangeArrowheads="1"/>
          </p:cNvSpPr>
          <p:nvPr/>
        </p:nvSpPr>
        <p:spPr bwMode="auto">
          <a:xfrm>
            <a:off x="971600" y="1556792"/>
            <a:ext cx="7272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None/>
            </a:pPr>
            <a:r>
              <a:rPr lang="de-DE" altLang="de-DE" sz="1800" dirty="0" smtClean="0">
                <a:latin typeface="Arial" panose="020B0604020202020204" pitchFamily="34" charset="0"/>
                <a:cs typeface="Arial" panose="020B0604020202020204" pitchFamily="34" charset="0"/>
              </a:rPr>
              <a:t>Eine Bäckerei backt 50.000 Leibe Brot pro Jahr, Preis 3€ pro Leib, Materialkosten 0,5€ pro Leib, Personalkosten 50.000€ pro Jahr, Ofen mit Anschaffungskosten 100.000€ und Nutzungsdauer 5 Jahre.</a:t>
            </a: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544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
        <p:nvSpPr>
          <p:cNvPr id="2" name="TextBox 1"/>
          <p:cNvSpPr txBox="1"/>
          <p:nvPr/>
        </p:nvSpPr>
        <p:spPr>
          <a:xfrm>
            <a:off x="1043608"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das Unternehmen profitabel?</a:t>
            </a:r>
            <a:endParaRPr lang="de-DE" sz="1600" dirty="0">
              <a:latin typeface="Arial" panose="020B0604020202020204" pitchFamily="34" charset="0"/>
              <a:cs typeface="Arial" panose="020B0604020202020204" pitchFamily="34" charset="0"/>
            </a:endParaRPr>
          </a:p>
        </p:txBody>
      </p:sp>
      <p:sp>
        <p:nvSpPr>
          <p:cNvPr id="7" name="TextBox 6"/>
          <p:cNvSpPr txBox="1"/>
          <p:nvPr/>
        </p:nvSpPr>
        <p:spPr>
          <a:xfrm>
            <a:off x="5076056"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a:t>
            </a:r>
            <a:r>
              <a:rPr lang="de-DE" sz="1600" smtClean="0">
                <a:latin typeface="Arial" panose="020B0604020202020204" pitchFamily="34" charset="0"/>
                <a:cs typeface="Arial" panose="020B0604020202020204" pitchFamily="34" charset="0"/>
              </a:rPr>
              <a:t>das Unternehmen gesund</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08350"/>
            <a:ext cx="7920162" cy="3580965"/>
          </a:xfrm>
          <a:prstGeom prst="rect">
            <a:avLst/>
          </a:prstGeom>
        </p:spPr>
      </p:pic>
    </p:spTree>
    <p:extLst>
      <p:ext uri="{BB962C8B-B14F-4D97-AF65-F5344CB8AC3E}">
        <p14:creationId xmlns:p14="http://schemas.microsoft.com/office/powerpoint/2010/main" val="174723396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6541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77" y="2276872"/>
            <a:ext cx="7293738" cy="4330440"/>
          </a:xfrm>
          <a:prstGeom prst="rect">
            <a:avLst/>
          </a:prstGeom>
        </p:spPr>
      </p:pic>
    </p:spTree>
    <p:extLst>
      <p:ext uri="{BB962C8B-B14F-4D97-AF65-F5344CB8AC3E}">
        <p14:creationId xmlns:p14="http://schemas.microsoft.com/office/powerpoint/2010/main" val="3356743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6541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77" y="2276872"/>
            <a:ext cx="7293738" cy="4330440"/>
          </a:xfrm>
          <a:prstGeom prst="rect">
            <a:avLst/>
          </a:prstGeom>
        </p:spPr>
      </p:pic>
    </p:spTree>
    <p:extLst>
      <p:ext uri="{BB962C8B-B14F-4D97-AF65-F5344CB8AC3E}">
        <p14:creationId xmlns:p14="http://schemas.microsoft.com/office/powerpoint/2010/main" val="312956435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385877"/>
            <a:ext cx="8172400" cy="3423264"/>
          </a:xfrm>
          <a:prstGeom prst="rect">
            <a:avLst/>
          </a:prstGeom>
        </p:spPr>
      </p:pic>
    </p:spTree>
    <p:extLst>
      <p:ext uri="{BB962C8B-B14F-4D97-AF65-F5344CB8AC3E}">
        <p14:creationId xmlns:p14="http://schemas.microsoft.com/office/powerpoint/2010/main" val="3285930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2182462"/>
            <a:ext cx="7020272" cy="4162775"/>
          </a:xfrm>
          <a:prstGeom prst="rect">
            <a:avLst/>
          </a:prstGeom>
        </p:spPr>
      </p:pic>
    </p:spTree>
    <p:extLst>
      <p:ext uri="{BB962C8B-B14F-4D97-AF65-F5344CB8AC3E}">
        <p14:creationId xmlns:p14="http://schemas.microsoft.com/office/powerpoint/2010/main" val="142479801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Rentabilität</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41365"/>
            <a:ext cx="8067932" cy="3132521"/>
          </a:xfrm>
          <a:prstGeom prst="rect">
            <a:avLst/>
          </a:prstGeom>
        </p:spPr>
      </p:pic>
    </p:spTree>
    <p:extLst>
      <p:ext uri="{BB962C8B-B14F-4D97-AF65-F5344CB8AC3E}">
        <p14:creationId xmlns:p14="http://schemas.microsoft.com/office/powerpoint/2010/main" val="35474532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719412"/>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1888038" y="2724006"/>
            <a:ext cx="137508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Aktiva</a:t>
            </a:r>
          </a:p>
          <a:p>
            <a:pPr marL="0" indent="0" algn="ctr">
              <a:buNone/>
              <a:defRPr/>
            </a:pPr>
            <a:r>
              <a:rPr lang="de-DE" sz="1100" kern="0" dirty="0" smtClean="0">
                <a:latin typeface="Arial" panose="020B0604020202020204" pitchFamily="34" charset="0"/>
              </a:rPr>
              <a:t>(Mittelverwendung)</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712222"/>
            <a:ext cx="129112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Passiva</a:t>
            </a:r>
          </a:p>
          <a:p>
            <a:pPr marL="0" indent="0" algn="ctr">
              <a:buNone/>
              <a:defRPr/>
            </a:pPr>
            <a:r>
              <a:rPr lang="de-DE" sz="1100" kern="0" dirty="0" smtClean="0">
                <a:latin typeface="Arial" panose="020B0604020202020204" pitchFamily="34" charset="0"/>
              </a:rPr>
              <a:t>(Mittelherkunft)</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2965</Words>
  <Application>Microsoft Office PowerPoint</Application>
  <PresentationFormat>On-screen Show (4:3)</PresentationFormat>
  <Paragraphs>598</Paragraphs>
  <Slides>52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Sommersemester 2023  Betriebliches Rechnungswesen</vt:lpstr>
      <vt:lpstr>Typische Fragen des betrieblichen Rechnungswesens</vt:lpstr>
      <vt:lpstr>Beispiel: Apple Gewinn- und Verlustrechnung (GuV)</vt:lpstr>
      <vt:lpstr>Beispiel: Tesla Gewinn- und Verlustrechnung (GuV)</vt:lpstr>
      <vt:lpstr>Beispiel: Tesla Bilanz</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2021</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Methoden der Abschreibung</vt:lpstr>
      <vt:lpstr>Lineare Abschreibung Bsp.</vt:lpstr>
      <vt:lpstr>Lineare Abschreibung Bsp.</vt:lpstr>
      <vt:lpstr>Lineare Abschreibung Bsp.</vt:lpstr>
      <vt:lpstr>Kreislauf  der Abschreibung</vt:lpstr>
      <vt:lpstr>Gewinn und Verlustrechnung (Erfolgsrechnung)</vt:lpstr>
      <vt:lpstr>Gewinn und Verlustrechnung: Aufbau Gesamtkostenverfahren gemäß § 275 Abs. 2 und 3 HGB</vt:lpstr>
      <vt:lpstr>GuV Beispiel: Bäckerei</vt:lpstr>
      <vt:lpstr>Unterschied zwischen GuV &amp; Bilanz </vt:lpstr>
      <vt:lpstr>Bilanzanalyse: Finanzielle Lage</vt:lpstr>
      <vt:lpstr>Bilanzanalyse - Liquidität, Selbstfinanzierung</vt:lpstr>
      <vt:lpstr>Bilanzanalyse: Erfolgsanalyse</vt:lpstr>
      <vt:lpstr>Bilanzanalyse - Rentabilität, Kapitalstruktur</vt:lpstr>
      <vt:lpstr>Eigenkapital – Fremdkapital</vt:lpstr>
      <vt:lpstr>Beispiel: Tesla Gewinn- und Verlustrechnung (GuV)</vt:lpstr>
      <vt:lpstr>Beispiel: Tesla Bilanz</vt:lpstr>
      <vt:lpstr>Beispiel: Lufthansa Gewinn- und Verlustrechnung (GuV)</vt:lpstr>
      <vt:lpstr>Beispiel: Lufthansa Bilanz</vt:lpstr>
      <vt:lpstr>Beispiel: Lufthansa Rentabilität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263</cp:revision>
  <cp:lastPrinted>2020-04-29T06:56:35Z</cp:lastPrinted>
  <dcterms:created xsi:type="dcterms:W3CDTF">1601-01-01T00:00:00Z</dcterms:created>
  <dcterms:modified xsi:type="dcterms:W3CDTF">2023-05-09T17:01:39Z</dcterms:modified>
</cp:coreProperties>
</file>