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26"/>
  </p:notesMasterIdLst>
  <p:handoutMasterIdLst>
    <p:handoutMasterId r:id="rId27"/>
  </p:handoutMasterIdLst>
  <p:sldIdLst>
    <p:sldId id="316" r:id="rId2"/>
    <p:sldId id="336" r:id="rId3"/>
    <p:sldId id="361" r:id="rId4"/>
    <p:sldId id="365" r:id="rId5"/>
    <p:sldId id="362" r:id="rId6"/>
    <p:sldId id="360" r:id="rId7"/>
    <p:sldId id="359" r:id="rId8"/>
    <p:sldId id="366" r:id="rId9"/>
    <p:sldId id="367" r:id="rId10"/>
    <p:sldId id="363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57" r:id="rId19"/>
    <p:sldId id="358" r:id="rId20"/>
    <p:sldId id="364" r:id="rId21"/>
    <p:sldId id="375" r:id="rId22"/>
    <p:sldId id="376" r:id="rId23"/>
    <p:sldId id="377" r:id="rId24"/>
    <p:sldId id="378" r:id="rId2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16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climate301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mweltbundesamt.de/publikationen/methodenkonvention-umweltkosten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smtClean="0">
                <a:latin typeface="Arial" panose="020B0604020202020204" pitchFamily="34" charset="0"/>
                <a:cs typeface="Arial" panose="020B0604020202020204" pitchFamily="34" charset="0"/>
              </a:rPr>
              <a:t>Wintersemester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Klimawandel &amp; Energie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Was sind die Kosten </a:t>
            </a:r>
            <a:r>
              <a:rPr lang="de-DE" altLang="en-US" sz="2400" dirty="0"/>
              <a:t>und Potenziale der Vermeidung von</a:t>
            </a:r>
            <a:br>
              <a:rPr lang="de-DE" altLang="en-US" sz="2400" dirty="0"/>
            </a:br>
            <a:r>
              <a:rPr lang="de-DE" altLang="en-US" sz="2400" dirty="0" smtClean="0"/>
              <a:t>Treibhausgasemissionen?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876256" y="1930427"/>
            <a:ext cx="2149896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Spezifische Kosten (€/tCO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-äquivalent) und Potenziale (Volumen) für die Vermeidung von globalen Treibhausgasemissionen in 2030, die mehr als 60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€/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-äq kosten.</a:t>
            </a:r>
          </a:p>
          <a:p>
            <a:pPr marL="0" indent="0">
              <a:buNone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Vergleichen Sie die Vermeidungskosten mit den Kosten von Klimawandel.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37741"/>
            <a:ext cx="6768752" cy="48160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1272" y="63537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Nauclér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T. and P. A.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Enkvist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(2009). Pathways to a Low-Carbon Economy - Version 2 of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Global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Greenhouse Gas Abatement Cost Curve. McKinsey &amp; Company.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05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Instrumente zur CO</a:t>
            </a:r>
            <a:r>
              <a:rPr lang="de-DE" altLang="de-DE" baseline="-25000" dirty="0" smtClean="0"/>
              <a:t>2</a:t>
            </a:r>
            <a:r>
              <a:rPr lang="de-DE" altLang="de-DE" dirty="0" smtClean="0"/>
              <a:t>-Vermeidung</a:t>
            </a:r>
            <a:br>
              <a:rPr lang="de-DE" altLang="de-DE" dirty="0" smtClean="0"/>
            </a:br>
            <a:r>
              <a:rPr lang="de-DE" altLang="de-DE" dirty="0" smtClean="0"/>
              <a:t>- Steuern oder anderes Instrument?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908175" y="1981200"/>
            <a:ext cx="6911975" cy="4400128"/>
          </a:xfrm>
        </p:spPr>
        <p:txBody>
          <a:bodyPr/>
          <a:lstStyle/>
          <a:p>
            <a:pPr>
              <a:defRPr/>
            </a:pP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Emissionsstandard/Normen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Cap = Obergrenze)</a:t>
            </a: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Beispiel: Die EU-Verordnungen zur Verminderung der CO2-Emissionen von Straßenfahrzeugen: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Seit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2020 (vollumfänglich ab 2021) gilt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Flottengrenzwert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Pkw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95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/km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18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-Steuer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Pigou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-Steuer)</a:t>
            </a: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Ziel: Lenkung des Verhaltens (weniger ein Fiskalzweck) zur Internalisierung externer Effekte (Soziale Kosten werden von den Verursachern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getragen)</a:t>
            </a: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Bespiel: Seit 2021 deutsche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CO2-Steuer auf Öl und Gas</a:t>
            </a: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Cap-</a:t>
            </a:r>
            <a:r>
              <a:rPr lang="de-DE" sz="1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-Trade-System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Handelsystem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Europäisches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Trading System (ETS) für ~40% aller europäischer Emissionen (Energiewirtschaft, Flugverkehr innerhalb Europas und Industrie)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65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Emissionsstandard/Normen</a:t>
            </a:r>
          </a:p>
        </p:txBody>
      </p:sp>
      <p:sp>
        <p:nvSpPr>
          <p:cNvPr id="4" name="Freihandform 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8796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Emissionsstandard (Cap)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5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869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</p:txBody>
      </p:sp>
      <p:sp>
        <p:nvSpPr>
          <p:cNvPr id="1741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421" name="Text Box 9"/>
          <p:cNvSpPr txBox="1">
            <a:spLocks noChangeArrowheads="1"/>
          </p:cNvSpPr>
          <p:nvPr/>
        </p:nvSpPr>
        <p:spPr bwMode="auto">
          <a:xfrm>
            <a:off x="795338" y="1944688"/>
            <a:ext cx="204628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484813" y="399732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18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5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21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8" name="Text Box 9"/>
          <p:cNvSpPr txBox="1">
            <a:spLocks noChangeArrowheads="1"/>
          </p:cNvSpPr>
          <p:nvPr/>
        </p:nvSpPr>
        <p:spPr bwMode="auto">
          <a:xfrm>
            <a:off x="6940550" y="5795963"/>
            <a:ext cx="18399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-Emissionen [t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7429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2120" y="19446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Obergrenze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Grenzvermeidungskosten abgeleitet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97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17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Pigou-Steuer</a:t>
            </a:r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768475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-Emissionen</a:t>
            </a:r>
          </a:p>
        </p:txBody>
      </p:sp>
      <p:sp>
        <p:nvSpPr>
          <p:cNvPr id="18436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6945313" y="5795963"/>
            <a:ext cx="1841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-Emissionen [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tCO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8438" name="Text Box 14"/>
          <p:cNvSpPr txBox="1">
            <a:spLocks noChangeArrowheads="1"/>
          </p:cNvSpPr>
          <p:nvPr/>
        </p:nvSpPr>
        <p:spPr bwMode="auto">
          <a:xfrm>
            <a:off x="1497013" y="4865688"/>
            <a:ext cx="1208087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-Steuer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421313" y="417353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Reduktion</a:t>
            </a:r>
          </a:p>
        </p:txBody>
      </p:sp>
      <p:sp>
        <p:nvSpPr>
          <p:cNvPr id="3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2762250" y="497205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4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6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3117850" y="5259388"/>
            <a:ext cx="1763713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Steueraufkommen</a:t>
            </a:r>
          </a:p>
        </p:txBody>
      </p:sp>
      <p:sp>
        <p:nvSpPr>
          <p:cNvPr id="18448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9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5310188" y="57880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8451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5" name="Line 1"/>
          <p:cNvSpPr>
            <a:spLocks noChangeShapeType="1"/>
          </p:cNvSpPr>
          <p:nvPr/>
        </p:nvSpPr>
        <p:spPr bwMode="auto">
          <a:xfrm>
            <a:off x="5343525" y="4967288"/>
            <a:ext cx="1588" cy="86360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55" name="Oval 16"/>
          <p:cNvSpPr>
            <a:spLocks noChangeArrowheads="1"/>
          </p:cNvSpPr>
          <p:nvPr/>
        </p:nvSpPr>
        <p:spPr bwMode="auto">
          <a:xfrm>
            <a:off x="2735263" y="4932363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8" name="TextBox 27"/>
          <p:cNvSpPr txBox="1"/>
          <p:nvPr/>
        </p:nvSpPr>
        <p:spPr>
          <a:xfrm>
            <a:off x="5652120" y="19446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Kosten als Steuer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Volumen an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-Reduktion wird abgeleitet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81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38" grpId="0" animBg="1"/>
      <p:bldP spid="41" grpId="0" animBg="1"/>
      <p:bldP spid="3" grpId="0" animBg="1"/>
      <p:bldP spid="45" grpId="0" animBg="1"/>
      <p:bldP spid="34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Cap-and-Trade-System</a:t>
            </a:r>
          </a:p>
        </p:txBody>
      </p:sp>
      <p:sp>
        <p:nvSpPr>
          <p:cNvPr id="44" name="Freihandform 43"/>
          <p:cNvSpPr>
            <a:spLocks/>
          </p:cNvSpPr>
          <p:nvPr/>
        </p:nvSpPr>
        <p:spPr bwMode="auto">
          <a:xfrm>
            <a:off x="5353050" y="4981575"/>
            <a:ext cx="2100263" cy="855663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43959 h 856735"/>
              <a:gd name="T4" fmla="*/ 2096032 w 2100648"/>
              <a:gd name="T5" fmla="*/ 827730 h 856735"/>
              <a:gd name="T6" fmla="*/ 871291 w 2100648"/>
              <a:gd name="T7" fmla="*/ 470670 h 856735"/>
              <a:gd name="T8" fmla="*/ 476745 w 2100648"/>
              <a:gd name="T9" fmla="*/ 300255 h 856735"/>
              <a:gd name="T10" fmla="*/ 205490 w 2100648"/>
              <a:gd name="T11" fmla="*/ 146070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897438" y="5895975"/>
            <a:ext cx="176847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-Cap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1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676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Impliziter Zertifikate-preis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5426075" y="402907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5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6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0" name="Text Box 9"/>
          <p:cNvSpPr txBox="1">
            <a:spLocks noChangeArrowheads="1"/>
          </p:cNvSpPr>
          <p:nvPr/>
        </p:nvSpPr>
        <p:spPr bwMode="auto">
          <a:xfrm>
            <a:off x="6932613" y="5819775"/>
            <a:ext cx="174307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-Emissionen [tCO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71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65" name="Rechteck 64"/>
          <p:cNvSpPr>
            <a:spLocks noChangeArrowheads="1"/>
          </p:cNvSpPr>
          <p:nvPr/>
        </p:nvSpPr>
        <p:spPr bwMode="auto">
          <a:xfrm>
            <a:off x="2776538" y="497840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3611563" y="5241925"/>
            <a:ext cx="82232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Rente</a:t>
            </a:r>
          </a:p>
        </p:txBody>
      </p:sp>
      <p:sp>
        <p:nvSpPr>
          <p:cNvPr id="19474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8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6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6" name="TextBox 25"/>
          <p:cNvSpPr txBox="1"/>
          <p:nvPr/>
        </p:nvSpPr>
        <p:spPr>
          <a:xfrm>
            <a:off x="5652120" y="1944688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Obergrenze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Zertifikate für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-Emissionen werden verteilt und/oder versteigert, dann gehandelt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23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7" grpId="0" animBg="1"/>
      <p:bldP spid="58" grpId="0" animBg="1"/>
      <p:bldP spid="61" grpId="0" animBg="1"/>
      <p:bldP spid="65" grpId="0" animBg="1"/>
      <p:bldP spid="66" grpId="0" animBg="1"/>
      <p:bldP spid="55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Unternehmenssicht</a:t>
            </a:r>
            <a:br>
              <a:rPr lang="de-DE" altLang="en-US" smtClean="0"/>
            </a:br>
            <a:r>
              <a:rPr lang="de-DE" altLang="en-US" smtClean="0"/>
              <a:t>-Zertifikate und Vermeidungskosten</a:t>
            </a:r>
          </a:p>
        </p:txBody>
      </p:sp>
      <p:sp>
        <p:nvSpPr>
          <p:cNvPr id="20482" name="Line 3"/>
          <p:cNvSpPr>
            <a:spLocks noChangeShapeType="1"/>
          </p:cNvSpPr>
          <p:nvPr/>
        </p:nvSpPr>
        <p:spPr bwMode="auto">
          <a:xfrm>
            <a:off x="2762250" y="5821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3" name="Freeform 4"/>
          <p:cNvSpPr>
            <a:spLocks/>
          </p:cNvSpPr>
          <p:nvPr/>
        </p:nvSpPr>
        <p:spPr bwMode="auto">
          <a:xfrm>
            <a:off x="3929063" y="2095500"/>
            <a:ext cx="3476625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 flipV="1">
            <a:off x="2762250" y="2030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895600" y="2057400"/>
            <a:ext cx="2209800" cy="835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Vermeidungskosten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von Unternehmen 1 (Grenzkosten)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248400" y="5867400"/>
            <a:ext cx="259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0487" name="Oval 8"/>
          <p:cNvSpPr>
            <a:spLocks noChangeArrowheads="1"/>
          </p:cNvSpPr>
          <p:nvPr/>
        </p:nvSpPr>
        <p:spPr bwMode="auto">
          <a:xfrm>
            <a:off x="7391400" y="579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5337" name="AutoShape 9"/>
          <p:cNvSpPr>
            <a:spLocks noChangeArrowheads="1"/>
          </p:cNvSpPr>
          <p:nvPr/>
        </p:nvSpPr>
        <p:spPr bwMode="auto">
          <a:xfrm>
            <a:off x="6629400" y="4953000"/>
            <a:ext cx="1600200" cy="762000"/>
          </a:xfrm>
          <a:prstGeom prst="downArrowCallout">
            <a:avLst>
              <a:gd name="adj1" fmla="val 14992"/>
              <a:gd name="adj2" fmla="val 18122"/>
              <a:gd name="adj3" fmla="val 17778"/>
              <a:gd name="adj4" fmla="val 70032"/>
            </a:avLst>
          </a:prstGeom>
          <a:solidFill>
            <a:srgbClr val="FFFFB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Emissionen von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Unternehmen 1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0" y="3886200"/>
            <a:ext cx="5105400" cy="2328863"/>
            <a:chOff x="1680" y="2448"/>
            <a:chExt cx="3216" cy="1467"/>
          </a:xfrm>
        </p:grpSpPr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3377" y="312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 flipH="1">
              <a:off x="1680" y="3128"/>
              <a:ext cx="16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1968" y="3667"/>
              <a:ext cx="177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zugeteilte Zertifikate</a:t>
              </a:r>
              <a:r>
                <a:rPr lang="de-DE" altLang="en-US" sz="1800" i="1">
                  <a:latin typeface="Arial" panose="020B0604020202020204" pitchFamily="34" charset="0"/>
                </a:rPr>
                <a:t> Q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1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494" name="Oval 14"/>
            <p:cNvSpPr>
              <a:spLocks noChangeArrowheads="1"/>
            </p:cNvSpPr>
            <p:nvPr/>
          </p:nvSpPr>
          <p:spPr bwMode="auto">
            <a:xfrm>
              <a:off x="3360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5" name="AutoShape 15"/>
            <p:cNvSpPr>
              <a:spLocks/>
            </p:cNvSpPr>
            <p:nvPr/>
          </p:nvSpPr>
          <p:spPr bwMode="auto">
            <a:xfrm rot="5400000">
              <a:off x="3960" y="2328"/>
              <a:ext cx="192" cy="1296"/>
            </a:xfrm>
            <a:prstGeom prst="leftBrace">
              <a:avLst>
                <a:gd name="adj1" fmla="val 56250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4679" y="307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3216" y="2448"/>
              <a:ext cx="1680" cy="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Reduktionsmaßnahmen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durch Unternehmen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395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72072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0924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grpSp>
        <p:nvGrpSpPr>
          <p:cNvPr id="21508" name="Group 5"/>
          <p:cNvGrpSpPr>
            <a:grpSpLocks/>
          </p:cNvGrpSpPr>
          <p:nvPr/>
        </p:nvGrpSpPr>
        <p:grpSpPr bwMode="auto">
          <a:xfrm>
            <a:off x="4876800" y="1752600"/>
            <a:ext cx="3313113" cy="4135438"/>
            <a:chOff x="3072" y="1248"/>
            <a:chExt cx="2087" cy="2605"/>
          </a:xfrm>
        </p:grpSpPr>
        <p:sp>
          <p:nvSpPr>
            <p:cNvPr id="21527" name="Text Box 6"/>
            <p:cNvSpPr txBox="1">
              <a:spLocks noChangeArrowheads="1"/>
            </p:cNvSpPr>
            <p:nvPr/>
          </p:nvSpPr>
          <p:spPr bwMode="auto">
            <a:xfrm>
              <a:off x="3072" y="3648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2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8" name="Line 7"/>
            <p:cNvSpPr>
              <a:spLocks noChangeShapeType="1"/>
            </p:cNvSpPr>
            <p:nvPr/>
          </p:nvSpPr>
          <p:spPr bwMode="auto">
            <a:xfrm>
              <a:off x="3158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9" name="Freeform 8"/>
            <p:cNvSpPr>
              <a:spLocks/>
            </p:cNvSpPr>
            <p:nvPr/>
          </p:nvSpPr>
          <p:spPr bwMode="auto">
            <a:xfrm>
              <a:off x="3312" y="1289"/>
              <a:ext cx="1687" cy="2329"/>
            </a:xfrm>
            <a:custGeom>
              <a:avLst/>
              <a:gdLst>
                <a:gd name="T0" fmla="*/ 0 w 2190"/>
                <a:gd name="T1" fmla="*/ 0 h 2333"/>
                <a:gd name="T2" fmla="*/ 2 w 2190"/>
                <a:gd name="T3" fmla="*/ 1038 h 2333"/>
                <a:gd name="T4" fmla="*/ 2 w 2190"/>
                <a:gd name="T5" fmla="*/ 1820 h 2333"/>
                <a:gd name="T6" fmla="*/ 2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0" name="Line 9"/>
            <p:cNvSpPr>
              <a:spLocks noChangeShapeType="1"/>
            </p:cNvSpPr>
            <p:nvPr/>
          </p:nvSpPr>
          <p:spPr bwMode="auto">
            <a:xfrm flipV="1">
              <a:off x="3158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1" name="Text Box 10"/>
            <p:cNvSpPr txBox="1">
              <a:spLocks noChangeArrowheads="1"/>
            </p:cNvSpPr>
            <p:nvPr/>
          </p:nvSpPr>
          <p:spPr bwMode="auto">
            <a:xfrm>
              <a:off x="3211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2</a:t>
              </a:r>
            </a:p>
          </p:txBody>
        </p:sp>
        <p:sp>
          <p:nvSpPr>
            <p:cNvPr id="21532" name="Line 11"/>
            <p:cNvSpPr>
              <a:spLocks noChangeShapeType="1"/>
            </p:cNvSpPr>
            <p:nvPr/>
          </p:nvSpPr>
          <p:spPr bwMode="auto">
            <a:xfrm>
              <a:off x="3696" y="259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3" name="Line 12"/>
            <p:cNvSpPr>
              <a:spLocks noChangeShapeType="1"/>
            </p:cNvSpPr>
            <p:nvPr/>
          </p:nvSpPr>
          <p:spPr bwMode="auto">
            <a:xfrm flipH="1">
              <a:off x="3120" y="264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4" name="AutoShape 13"/>
            <p:cNvSpPr>
              <a:spLocks/>
            </p:cNvSpPr>
            <p:nvPr/>
          </p:nvSpPr>
          <p:spPr bwMode="auto">
            <a:xfrm rot="5400000">
              <a:off x="4248" y="1896"/>
              <a:ext cx="191" cy="1296"/>
            </a:xfrm>
            <a:prstGeom prst="leftBrace">
              <a:avLst>
                <a:gd name="adj1" fmla="val 56545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5" name="Line 14"/>
            <p:cNvSpPr>
              <a:spLocks noChangeShapeType="1"/>
            </p:cNvSpPr>
            <p:nvPr/>
          </p:nvSpPr>
          <p:spPr bwMode="auto">
            <a:xfrm>
              <a:off x="4992" y="2592"/>
              <a:ext cx="0" cy="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6" name="Text Box 15"/>
            <p:cNvSpPr txBox="1">
              <a:spLocks noChangeArrowheads="1"/>
            </p:cNvSpPr>
            <p:nvPr/>
          </p:nvSpPr>
          <p:spPr bwMode="auto">
            <a:xfrm>
              <a:off x="3888" y="2112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2</a:t>
              </a:r>
            </a:p>
          </p:txBody>
        </p:sp>
        <p:sp>
          <p:nvSpPr>
            <p:cNvPr id="21537" name="Oval 16"/>
            <p:cNvSpPr>
              <a:spLocks noChangeArrowheads="1"/>
            </p:cNvSpPr>
            <p:nvPr/>
          </p:nvSpPr>
          <p:spPr bwMode="auto">
            <a:xfrm>
              <a:off x="3672" y="261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8" name="Oval 17"/>
            <p:cNvSpPr>
              <a:spLocks noChangeArrowheads="1"/>
            </p:cNvSpPr>
            <p:nvPr/>
          </p:nvSpPr>
          <p:spPr bwMode="auto">
            <a:xfrm>
              <a:off x="4971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09" name="Group 18"/>
          <p:cNvGrpSpPr>
            <a:grpSpLocks/>
          </p:cNvGrpSpPr>
          <p:nvPr/>
        </p:nvGrpSpPr>
        <p:grpSpPr bwMode="auto">
          <a:xfrm>
            <a:off x="838200" y="1752600"/>
            <a:ext cx="3236913" cy="4111625"/>
            <a:chOff x="528" y="1248"/>
            <a:chExt cx="2039" cy="2590"/>
          </a:xfrm>
        </p:grpSpPr>
        <p:sp>
          <p:nvSpPr>
            <p:cNvPr id="21515" name="Line 19"/>
            <p:cNvSpPr>
              <a:spLocks noChangeShapeType="1"/>
            </p:cNvSpPr>
            <p:nvPr/>
          </p:nvSpPr>
          <p:spPr bwMode="auto">
            <a:xfrm>
              <a:off x="566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6" name="Freeform 20"/>
            <p:cNvSpPr>
              <a:spLocks/>
            </p:cNvSpPr>
            <p:nvPr/>
          </p:nvSpPr>
          <p:spPr bwMode="auto">
            <a:xfrm>
              <a:off x="1029" y="1289"/>
              <a:ext cx="1378" cy="2329"/>
            </a:xfrm>
            <a:custGeom>
              <a:avLst/>
              <a:gdLst>
                <a:gd name="T0" fmla="*/ 0 w 2190"/>
                <a:gd name="T1" fmla="*/ 0 h 2333"/>
                <a:gd name="T2" fmla="*/ 1 w 2190"/>
                <a:gd name="T3" fmla="*/ 1038 h 2333"/>
                <a:gd name="T4" fmla="*/ 1 w 2190"/>
                <a:gd name="T5" fmla="*/ 1820 h 2333"/>
                <a:gd name="T6" fmla="*/ 1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7" name="Line 21"/>
            <p:cNvSpPr>
              <a:spLocks noChangeShapeType="1"/>
            </p:cNvSpPr>
            <p:nvPr/>
          </p:nvSpPr>
          <p:spPr bwMode="auto">
            <a:xfrm flipV="1">
              <a:off x="566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8" name="Text Box 22"/>
            <p:cNvSpPr txBox="1">
              <a:spLocks noChangeArrowheads="1"/>
            </p:cNvSpPr>
            <p:nvPr/>
          </p:nvSpPr>
          <p:spPr bwMode="auto">
            <a:xfrm>
              <a:off x="619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1</a:t>
              </a:r>
            </a:p>
          </p:txBody>
        </p:sp>
        <p:sp>
          <p:nvSpPr>
            <p:cNvPr id="21519" name="Line 23"/>
            <p:cNvSpPr>
              <a:spLocks noChangeShapeType="1"/>
            </p:cNvSpPr>
            <p:nvPr/>
          </p:nvSpPr>
          <p:spPr bwMode="auto">
            <a:xfrm>
              <a:off x="1596" y="3086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0" name="Line 24"/>
            <p:cNvSpPr>
              <a:spLocks noChangeShapeType="1"/>
            </p:cNvSpPr>
            <p:nvPr/>
          </p:nvSpPr>
          <p:spPr bwMode="auto">
            <a:xfrm flipH="1">
              <a:off x="528" y="307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1" name="Text Box 25"/>
            <p:cNvSpPr txBox="1">
              <a:spLocks noChangeArrowheads="1"/>
            </p:cNvSpPr>
            <p:nvPr/>
          </p:nvSpPr>
          <p:spPr bwMode="auto">
            <a:xfrm>
              <a:off x="710" y="3633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        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1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2" name="AutoShape 26"/>
            <p:cNvSpPr>
              <a:spLocks/>
            </p:cNvSpPr>
            <p:nvPr/>
          </p:nvSpPr>
          <p:spPr bwMode="auto">
            <a:xfrm rot="5400000">
              <a:off x="1928" y="2535"/>
              <a:ext cx="191" cy="816"/>
            </a:xfrm>
            <a:prstGeom prst="leftBrace">
              <a:avLst>
                <a:gd name="adj1" fmla="val 35602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3" name="Line 27"/>
            <p:cNvSpPr>
              <a:spLocks noChangeShapeType="1"/>
            </p:cNvSpPr>
            <p:nvPr/>
          </p:nvSpPr>
          <p:spPr bwMode="auto">
            <a:xfrm>
              <a:off x="2416" y="3038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4" name="Text Box 28"/>
            <p:cNvSpPr txBox="1">
              <a:spLocks noChangeArrowheads="1"/>
            </p:cNvSpPr>
            <p:nvPr/>
          </p:nvSpPr>
          <p:spPr bwMode="auto">
            <a:xfrm>
              <a:off x="1488" y="2544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1</a:t>
              </a:r>
            </a:p>
          </p:txBody>
        </p:sp>
        <p:sp>
          <p:nvSpPr>
            <p:cNvPr id="21525" name="Oval 29"/>
            <p:cNvSpPr>
              <a:spLocks noChangeArrowheads="1"/>
            </p:cNvSpPr>
            <p:nvPr/>
          </p:nvSpPr>
          <p:spPr bwMode="auto">
            <a:xfrm>
              <a:off x="1580" y="304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6" name="Oval 30"/>
            <p:cNvSpPr>
              <a:spLocks noChangeArrowheads="1"/>
            </p:cNvSpPr>
            <p:nvPr/>
          </p:nvSpPr>
          <p:spPr bwMode="auto">
            <a:xfrm>
              <a:off x="2400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10" name="Group 31"/>
          <p:cNvGrpSpPr>
            <a:grpSpLocks/>
          </p:cNvGrpSpPr>
          <p:nvPr/>
        </p:nvGrpSpPr>
        <p:grpSpPr bwMode="auto">
          <a:xfrm>
            <a:off x="914400" y="3505200"/>
            <a:ext cx="4953000" cy="1524000"/>
            <a:chOff x="576" y="2352"/>
            <a:chExt cx="3120" cy="960"/>
          </a:xfrm>
        </p:grpSpPr>
        <p:sp>
          <p:nvSpPr>
            <p:cNvPr id="21512" name="AutoShape 32"/>
            <p:cNvSpPr>
              <a:spLocks/>
            </p:cNvSpPr>
            <p:nvPr/>
          </p:nvSpPr>
          <p:spPr bwMode="auto">
            <a:xfrm>
              <a:off x="3024" y="2640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6385" name="Text Box 33"/>
            <p:cNvSpPr txBox="1">
              <a:spLocks noChangeArrowheads="1"/>
            </p:cNvSpPr>
            <p:nvPr/>
          </p:nvSpPr>
          <p:spPr bwMode="auto">
            <a:xfrm rot="16200000">
              <a:off x="2410" y="2726"/>
              <a:ext cx="960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  <a:endParaRPr lang="de-DE" sz="1600" b="1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21514" name="Line 34"/>
            <p:cNvSpPr>
              <a:spLocks noChangeShapeType="1"/>
            </p:cNvSpPr>
            <p:nvPr/>
          </p:nvSpPr>
          <p:spPr bwMode="auto">
            <a:xfrm>
              <a:off x="576" y="3072"/>
              <a:ext cx="312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462563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33600" y="1676400"/>
            <a:ext cx="5638800" cy="3810000"/>
            <a:chOff x="1344" y="1056"/>
            <a:chExt cx="3552" cy="2400"/>
          </a:xfrm>
        </p:grpSpPr>
        <p:sp>
          <p:nvSpPr>
            <p:cNvPr id="22549" name="Freeform 3"/>
            <p:cNvSpPr>
              <a:spLocks/>
            </p:cNvSpPr>
            <p:nvPr/>
          </p:nvSpPr>
          <p:spPr bwMode="auto">
            <a:xfrm>
              <a:off x="1776" y="1296"/>
              <a:ext cx="2880" cy="1776"/>
            </a:xfrm>
            <a:custGeom>
              <a:avLst/>
              <a:gdLst>
                <a:gd name="T0" fmla="*/ 760169816 w 2016"/>
                <a:gd name="T1" fmla="*/ 0 h 1776"/>
                <a:gd name="T2" fmla="*/ 579130067 w 2016"/>
                <a:gd name="T3" fmla="*/ 864 h 1776"/>
                <a:gd name="T4" fmla="*/ 289647647 w 2016"/>
                <a:gd name="T5" fmla="*/ 1488 h 1776"/>
                <a:gd name="T6" fmla="*/ 0 w 2016"/>
                <a:gd name="T7" fmla="*/ 1776 h 17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6"/>
                <a:gd name="T13" fmla="*/ 0 h 1776"/>
                <a:gd name="T14" fmla="*/ 2016 w 2016"/>
                <a:gd name="T15" fmla="*/ 1776 h 17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6" h="1776">
                  <a:moveTo>
                    <a:pt x="2016" y="0"/>
                  </a:moveTo>
                  <a:cubicBezTo>
                    <a:pt x="1880" y="308"/>
                    <a:pt x="1744" y="616"/>
                    <a:pt x="1536" y="864"/>
                  </a:cubicBezTo>
                  <a:cubicBezTo>
                    <a:pt x="1328" y="1112"/>
                    <a:pt x="1024" y="1336"/>
                    <a:pt x="768" y="1488"/>
                  </a:cubicBezTo>
                  <a:cubicBezTo>
                    <a:pt x="512" y="1640"/>
                    <a:pt x="128" y="1728"/>
                    <a:pt x="0" y="1776"/>
                  </a:cubicBezTo>
                </a:path>
              </a:pathLst>
            </a:custGeom>
            <a:noFill/>
            <a:ln w="4445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0" name="Line 4"/>
            <p:cNvSpPr>
              <a:spLocks noChangeShapeType="1"/>
            </p:cNvSpPr>
            <p:nvPr/>
          </p:nvSpPr>
          <p:spPr bwMode="auto">
            <a:xfrm>
              <a:off x="3967" y="2160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1" name="Text Box 5"/>
            <p:cNvSpPr txBox="1">
              <a:spLocks noChangeArrowheads="1"/>
            </p:cNvSpPr>
            <p:nvPr/>
          </p:nvSpPr>
          <p:spPr bwMode="auto">
            <a:xfrm>
              <a:off x="3456" y="1056"/>
              <a:ext cx="1440" cy="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Vermeidungskosten</a:t>
              </a:r>
              <a:b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</a:b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von Unternehmen 2 (Grenzkosten)</a:t>
              </a:r>
              <a:endParaRPr lang="de-DE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2552" name="Line 6"/>
            <p:cNvSpPr>
              <a:spLocks noChangeShapeType="1"/>
            </p:cNvSpPr>
            <p:nvPr/>
          </p:nvSpPr>
          <p:spPr bwMode="auto">
            <a:xfrm flipH="1">
              <a:off x="2592" y="217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3" name="Oval 7"/>
            <p:cNvSpPr>
              <a:spLocks noChangeArrowheads="1"/>
            </p:cNvSpPr>
            <p:nvPr/>
          </p:nvSpPr>
          <p:spPr bwMode="auto">
            <a:xfrm>
              <a:off x="3936" y="21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54" name="AutoShape 8"/>
            <p:cNvSpPr>
              <a:spLocks/>
            </p:cNvSpPr>
            <p:nvPr/>
          </p:nvSpPr>
          <p:spPr bwMode="auto">
            <a:xfrm>
              <a:off x="1584" y="2160"/>
              <a:ext cx="144" cy="72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7385" name="Rectangle 9"/>
            <p:cNvSpPr>
              <a:spLocks noChangeArrowheads="1"/>
            </p:cNvSpPr>
            <p:nvPr/>
          </p:nvSpPr>
          <p:spPr bwMode="auto">
            <a:xfrm rot="16200000">
              <a:off x="1012" y="2396"/>
              <a:ext cx="875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</a:p>
          </p:txBody>
        </p:sp>
        <p:sp>
          <p:nvSpPr>
            <p:cNvPr id="22556" name="Rectangle 10"/>
            <p:cNvSpPr>
              <a:spLocks noChangeArrowheads="1"/>
            </p:cNvSpPr>
            <p:nvPr/>
          </p:nvSpPr>
          <p:spPr bwMode="auto">
            <a:xfrm>
              <a:off x="4032" y="3216"/>
              <a:ext cx="86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Zertifikate</a:t>
              </a:r>
              <a:r>
                <a:rPr lang="de-DE" altLang="en-US" sz="1600" i="1">
                  <a:solidFill>
                    <a:schemeClr val="tx2"/>
                  </a:solidFill>
                  <a:latin typeface="Arial" panose="020B0604020202020204" pitchFamily="34" charset="0"/>
                </a:rPr>
                <a:t> Q</a:t>
              </a:r>
              <a:r>
                <a:rPr lang="de-DE" altLang="en-US" sz="1600" baseline="-25000">
                  <a:solidFill>
                    <a:schemeClr val="tx2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2530" name="Rectangle 11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2531" name="Line 12"/>
          <p:cNvSpPr>
            <a:spLocks noChangeShapeType="1"/>
          </p:cNvSpPr>
          <p:nvPr/>
        </p:nvSpPr>
        <p:spPr bwMode="auto">
          <a:xfrm>
            <a:off x="2762250" y="5440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2" name="Freeform 13"/>
          <p:cNvSpPr>
            <a:spLocks/>
          </p:cNvSpPr>
          <p:nvPr/>
        </p:nvSpPr>
        <p:spPr bwMode="auto">
          <a:xfrm>
            <a:off x="4800600" y="1695450"/>
            <a:ext cx="2974975" cy="3514725"/>
          </a:xfrm>
          <a:custGeom>
            <a:avLst/>
            <a:gdLst>
              <a:gd name="T0" fmla="*/ 0 w 1874"/>
              <a:gd name="T1" fmla="*/ 0 h 2214"/>
              <a:gd name="T2" fmla="*/ 2147483646 w 1874"/>
              <a:gd name="T3" fmla="*/ 2147483646 h 2214"/>
              <a:gd name="T4" fmla="*/ 2147483646 w 1874"/>
              <a:gd name="T5" fmla="*/ 2147483646 h 2214"/>
              <a:gd name="T6" fmla="*/ 2147483646 w 1874"/>
              <a:gd name="T7" fmla="*/ 2147483646 h 2214"/>
              <a:gd name="T8" fmla="*/ 0 60000 65536"/>
              <a:gd name="T9" fmla="*/ 0 60000 65536"/>
              <a:gd name="T10" fmla="*/ 0 60000 65536"/>
              <a:gd name="T11" fmla="*/ 0 60000 65536"/>
              <a:gd name="T12" fmla="*/ 0 w 1874"/>
              <a:gd name="T13" fmla="*/ 0 h 2214"/>
              <a:gd name="T14" fmla="*/ 1874 w 1874"/>
              <a:gd name="T15" fmla="*/ 2214 h 2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4" h="2214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808" y="1744"/>
                  <a:pt x="1065" y="1928"/>
                </a:cubicBezTo>
                <a:cubicBezTo>
                  <a:pt x="1322" y="2112"/>
                  <a:pt x="1706" y="2155"/>
                  <a:pt x="1874" y="2214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2743200" y="1676400"/>
            <a:ext cx="2362200" cy="754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Vermeidungskosten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von Unternehmen 1 (Grenzkosten)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2534" name="Line 15"/>
          <p:cNvSpPr>
            <a:spLocks noChangeShapeType="1"/>
          </p:cNvSpPr>
          <p:nvPr/>
        </p:nvSpPr>
        <p:spPr bwMode="auto">
          <a:xfrm flipH="1">
            <a:off x="2667000" y="4595813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3733800" y="5029200"/>
            <a:ext cx="1447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Zertifikate</a:t>
            </a:r>
            <a:r>
              <a:rPr lang="de-DE" altLang="en-US" sz="1600" i="1">
                <a:latin typeface="Arial" panose="020B0604020202020204" pitchFamily="34" charset="0"/>
              </a:rPr>
              <a:t> Q</a:t>
            </a:r>
            <a:r>
              <a:rPr lang="de-DE" altLang="en-US" sz="1600" baseline="-25000">
                <a:latin typeface="Arial" panose="020B0604020202020204" pitchFamily="34" charset="0"/>
              </a:rPr>
              <a:t>1</a:t>
            </a:r>
            <a:endParaRPr lang="de-DE" altLang="en-US" sz="1800" baseline="-25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Oval 17"/>
          <p:cNvSpPr>
            <a:spLocks noChangeArrowheads="1"/>
          </p:cNvSpPr>
          <p:nvPr/>
        </p:nvSpPr>
        <p:spPr bwMode="auto">
          <a:xfrm>
            <a:off x="6248400" y="45720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2537" name="Line 18"/>
          <p:cNvSpPr>
            <a:spLocks noChangeShapeType="1"/>
          </p:cNvSpPr>
          <p:nvPr/>
        </p:nvSpPr>
        <p:spPr bwMode="auto">
          <a:xfrm flipV="1">
            <a:off x="2762250" y="1649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8" name="Line 19"/>
          <p:cNvSpPr>
            <a:spLocks noChangeShapeType="1"/>
          </p:cNvSpPr>
          <p:nvPr/>
        </p:nvSpPr>
        <p:spPr bwMode="auto">
          <a:xfrm>
            <a:off x="6272213" y="46704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9" name="Line 20"/>
          <p:cNvSpPr>
            <a:spLocks noChangeShapeType="1"/>
          </p:cNvSpPr>
          <p:nvPr/>
        </p:nvSpPr>
        <p:spPr bwMode="auto">
          <a:xfrm flipV="1">
            <a:off x="7772400" y="1676400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029200" y="3476625"/>
            <a:ext cx="1828800" cy="3001963"/>
            <a:chOff x="3168" y="2190"/>
            <a:chExt cx="1152" cy="1891"/>
          </a:xfrm>
        </p:grpSpPr>
        <p:sp>
          <p:nvSpPr>
            <p:cNvPr id="22542" name="Freeform 22"/>
            <p:cNvSpPr>
              <a:spLocks/>
            </p:cNvSpPr>
            <p:nvPr/>
          </p:nvSpPr>
          <p:spPr bwMode="auto">
            <a:xfrm>
              <a:off x="3563" y="2468"/>
              <a:ext cx="405" cy="435"/>
            </a:xfrm>
            <a:custGeom>
              <a:avLst/>
              <a:gdLst>
                <a:gd name="T0" fmla="*/ 0 w 405"/>
                <a:gd name="T1" fmla="*/ 0 h 435"/>
                <a:gd name="T2" fmla="*/ 397 w 405"/>
                <a:gd name="T3" fmla="*/ 0 h 435"/>
                <a:gd name="T4" fmla="*/ 405 w 405"/>
                <a:gd name="T5" fmla="*/ 435 h 435"/>
                <a:gd name="T6" fmla="*/ 172 w 405"/>
                <a:gd name="T7" fmla="*/ 202 h 435"/>
                <a:gd name="T8" fmla="*/ 0 w 405"/>
                <a:gd name="T9" fmla="*/ 0 h 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435"/>
                <a:gd name="T17" fmla="*/ 405 w 405"/>
                <a:gd name="T18" fmla="*/ 435 h 4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435">
                  <a:moveTo>
                    <a:pt x="0" y="0"/>
                  </a:moveTo>
                  <a:lnTo>
                    <a:pt x="397" y="0"/>
                  </a:lnTo>
                  <a:lnTo>
                    <a:pt x="405" y="435"/>
                  </a:lnTo>
                  <a:lnTo>
                    <a:pt x="172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3" name="Freeform 23"/>
            <p:cNvSpPr>
              <a:spLocks/>
            </p:cNvSpPr>
            <p:nvPr/>
          </p:nvSpPr>
          <p:spPr bwMode="auto">
            <a:xfrm>
              <a:off x="3548" y="2190"/>
              <a:ext cx="420" cy="278"/>
            </a:xfrm>
            <a:custGeom>
              <a:avLst/>
              <a:gdLst>
                <a:gd name="T0" fmla="*/ 15 w 420"/>
                <a:gd name="T1" fmla="*/ 263 h 278"/>
                <a:gd name="T2" fmla="*/ 412 w 420"/>
                <a:gd name="T3" fmla="*/ 0 h 278"/>
                <a:gd name="T4" fmla="*/ 420 w 420"/>
                <a:gd name="T5" fmla="*/ 278 h 278"/>
                <a:gd name="T6" fmla="*/ 0 w 420"/>
                <a:gd name="T7" fmla="*/ 270 h 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"/>
                <a:gd name="T13" fmla="*/ 0 h 278"/>
                <a:gd name="T14" fmla="*/ 420 w 420"/>
                <a:gd name="T15" fmla="*/ 278 h 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" h="278">
                  <a:moveTo>
                    <a:pt x="15" y="263"/>
                  </a:moveTo>
                  <a:lnTo>
                    <a:pt x="412" y="0"/>
                  </a:lnTo>
                  <a:lnTo>
                    <a:pt x="420" y="278"/>
                  </a:lnTo>
                  <a:lnTo>
                    <a:pt x="0" y="270"/>
                  </a:lnTo>
                </a:path>
              </a:pathLst>
            </a:custGeom>
            <a:solidFill>
              <a:srgbClr val="FF66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4" name="Oval 24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5" name="Line 25"/>
            <p:cNvSpPr>
              <a:spLocks noChangeShapeType="1"/>
            </p:cNvSpPr>
            <p:nvPr/>
          </p:nvSpPr>
          <p:spPr bwMode="auto">
            <a:xfrm>
              <a:off x="3552" y="249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6" name="AutoShape 26"/>
            <p:cNvSpPr>
              <a:spLocks/>
            </p:cNvSpPr>
            <p:nvPr/>
          </p:nvSpPr>
          <p:spPr bwMode="auto">
            <a:xfrm rot="-5400000">
              <a:off x="3696" y="3312"/>
              <a:ext cx="144" cy="43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7" name="Text Box 27"/>
            <p:cNvSpPr txBox="1">
              <a:spLocks noChangeArrowheads="1"/>
            </p:cNvSpPr>
            <p:nvPr/>
          </p:nvSpPr>
          <p:spPr bwMode="auto">
            <a:xfrm>
              <a:off x="3168" y="3600"/>
              <a:ext cx="1152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Zertifikatehandel </a:t>
              </a:r>
              <a:r>
                <a:rPr lang="de-DE" altLang="en-US" sz="1200">
                  <a:latin typeface="Arial" panose="020B0604020202020204" pitchFamily="34" charset="0"/>
                </a:rPr>
                <a:t>(Unternehmen 2 kauft von Unternehmen 1)</a:t>
              </a:r>
              <a:endParaRPr lang="de-DE" altLang="en-US" sz="1200" baseline="-250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48" name="Oval 28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357405" name="Text Box 29"/>
          <p:cNvSpPr txBox="1">
            <a:spLocks noChangeArrowheads="1"/>
          </p:cNvSpPr>
          <p:nvPr/>
        </p:nvSpPr>
        <p:spPr bwMode="auto">
          <a:xfrm>
            <a:off x="6372225" y="3933825"/>
            <a:ext cx="1873250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1,7 Mrd EURO</a:t>
            </a:r>
            <a:endParaRPr lang="de-DE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57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4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Aktuelle CO</a:t>
            </a:r>
            <a:r>
              <a:rPr lang="de-DE" altLang="en-US" baseline="-25000" dirty="0" smtClean="0"/>
              <a:t>2</a:t>
            </a:r>
            <a:r>
              <a:rPr lang="de-DE" altLang="en-US" dirty="0" smtClean="0"/>
              <a:t>-Preise</a:t>
            </a:r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In 2021 sind die ETS-Zertifikat-Preise </a:t>
            </a:r>
            <a:r>
              <a:rPr lang="de-DE" altLang="en-US" sz="1800" smtClean="0">
                <a:latin typeface="Arial" panose="020B0604020202020204" pitchFamily="34" charset="0"/>
              </a:rPr>
              <a:t>auf </a:t>
            </a:r>
            <a:r>
              <a:rPr lang="de-DE" altLang="en-US" sz="1800" smtClean="0">
                <a:latin typeface="Arial" panose="020B0604020202020204" pitchFamily="34" charset="0"/>
              </a:rPr>
              <a:t>€80/tCO</a:t>
            </a:r>
            <a:r>
              <a:rPr lang="de-DE" altLang="en-US" sz="1800" baseline="-25000" smtClean="0">
                <a:latin typeface="Arial" panose="020B0604020202020204" pitchFamily="34" charset="0"/>
              </a:rPr>
              <a:t>2</a:t>
            </a:r>
            <a:r>
              <a:rPr lang="de-DE" altLang="en-US" sz="1800" smtClean="0">
                <a:latin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</a:rPr>
              <a:t>gestiegen. Wohin jetzt?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8064896" cy="38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38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Andere Strategie: Innovation fördern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48" y="2322731"/>
            <a:ext cx="8150546" cy="4248472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Technologie-Förderung hat neue Märkte geschaffen, Produktionsvolumen erhöht, was zu Kostenreduktionen geführt hat (Lerneffekt = Learning-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By</a:t>
            </a:r>
            <a:r>
              <a:rPr lang="de-DE" altLang="en-US" sz="1800" dirty="0" smtClean="0">
                <a:latin typeface="Arial" panose="020B0604020202020204" pitchFamily="34" charset="0"/>
              </a:rPr>
              <a:t>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Doing</a:t>
            </a:r>
            <a:r>
              <a:rPr lang="de-DE" altLang="en-US" sz="1800" dirty="0" smtClean="0">
                <a:latin typeface="Arial" panose="020B0604020202020204" pitchFamily="34" charset="0"/>
              </a:rPr>
              <a:t>)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55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 &amp; Energie: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Klimawandel und Energie vereinen viele Themen der Wirtschaftswissenschaften.</a:t>
            </a:r>
          </a:p>
          <a:p>
            <a:pPr marL="0" indent="0">
              <a:buNone/>
              <a:defRPr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wir uns als Gesellschaft eine Energiewende leisten, ohne große wirtschaftliche Einbußen?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Märkte helfen, Anreize für saubere Energie und die nötigen neuen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echnologien zu schaffen?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finanzieren wir die Investitionen für die Energiewende?</a:t>
            </a:r>
          </a:p>
          <a:p>
            <a:pPr>
              <a:defRPr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Rolle spielt Innovation?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gehen wir mit den Risiken um, dass das Klima gefährliche Kipppunkte erreicht?</a:t>
            </a: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51265" y="1484784"/>
                <a:ext cx="2952328" cy="440848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Lernkurven: je mehr gebaut wird, desto mehr lernt man, wie man Kosten reduzieren kann (effizienter, weniger Material, andere Materiale, bessere Herstellungsverfahren)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Kosten reduzieren in Abhängigkeit von der kumulativen Produktionsmenge Q: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de-DE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Solar-PV: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=0.3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Ähnliche Effekte in Auto-Industrie, Flugzeuge, usw.</a:t>
                </a: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265" y="1484784"/>
                <a:ext cx="2952328" cy="4408487"/>
              </a:xfrm>
              <a:prstGeom prst="rect">
                <a:avLst/>
              </a:prstGeom>
              <a:blipFill>
                <a:blip r:embed="rId2"/>
                <a:stretch>
                  <a:fillRect l="-1240" t="-415" b="-167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0" y="1268760"/>
            <a:ext cx="5355885" cy="551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08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3"/>
            <a:ext cx="764319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Viele Länder haben dazu beigetragen, darunter auch Deutschland mit dem Erneuerbaren-Energien-Gesetz (EEG, 2000).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8" y="2492895"/>
            <a:ext cx="6972953" cy="40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55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3"/>
            <a:ext cx="764319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Ähnliche Effekte sieht man auch bei Batterien für Elektro-Autos und erwartet man für andere wichtige Technologien wie Wasserstoff-Elektrolyse.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65" y="2348880"/>
            <a:ext cx="7092280" cy="43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68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Steuern, Innovation und Regulierung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2"/>
            <a:ext cx="7643192" cy="280831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Tat werden alle Instrumente benötigt und eingesetzt. Die richtige Mischung wird heftig umstritten (Debatte um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versus Innovation).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 / Cap-Trade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Ausstieg aus Kohle in Großbritannien und bald in Europa; Sulfurdioxidreduktion, um sauren Regen zu bekämpfen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Normen und Standards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Auto-emissionen, Effizienzmaßnahmen für Kühlschränke, Gebäudesanierung, usw.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Technologie-Förderung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Solarenergie, Windenergie, Batterien, Elektro-Autos, Kernenergie, Wasserstoff?</a:t>
            </a:r>
          </a:p>
        </p:txBody>
      </p:sp>
    </p:spTree>
    <p:extLst>
      <p:ext uri="{BB962C8B-B14F-4D97-AF65-F5344CB8AC3E}">
        <p14:creationId xmlns:p14="http://schemas.microsoft.com/office/powerpoint/2010/main" val="839217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Literatur-Empfehlungen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2849517" cy="4365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844824"/>
            <a:ext cx="3096687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30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Gefahren?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Pariser Klimaabkommen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vom 12. Dezember 2015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wurde von 196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Staaten plus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Europäische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Union vereinbart mit dem Ziel,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Erderwärmung im Vergleich zum vorindustriellen Zeitalter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deutlich unter zwei Grad Celsius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zu begrenzen,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möglichst sogar auf unter 1,5 Grad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Durch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Eindämmung des Klimawandels unterhalb dieses Temperaturniveaus sollen Umweltfolgen wie Naturkatastrophen, Dürren und ein Anstieg der Meeresspiegel wirksam begrenzt werden.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30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Gefahren?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" y="2031507"/>
            <a:ext cx="6138267" cy="3891104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256538" y="1772815"/>
            <a:ext cx="2887462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Kipppunkte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West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Sheet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(⇒ 5m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Meeresspiegelanstieg)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Grönland (7m)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East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Sheet (&gt;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50 m)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thermohaline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(wärmt Europa)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ENSO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Niño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–Southern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Oscillation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(nimmt zu, führt zu Extremwetterereignissen)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630932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Why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the right climate target was agreed in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Paris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Nature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Climate Change, 2016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71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Kosten?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Kosten,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 Gesellschaft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durch Treibhausgasemissionen und dem daraus resultierenden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Klimawandel entstehen?</a:t>
            </a:r>
          </a:p>
          <a:p>
            <a:pPr marL="0" indent="0">
              <a:buNone/>
              <a:defRPr/>
            </a:pPr>
            <a:endParaRPr lang="de-DE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Kosten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Wetterextreme (Hurrikane, Hitzeperioden, Dürren, Hochwasser, Waldbrände)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Erhöhung des Meeresspiegels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Ernteausfälle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Rückgang des verfügbaren Trinkwassers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Verlust der biologischen Vielfalt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Ausbreitung von Wüsten</a:t>
            </a:r>
          </a:p>
          <a:p>
            <a:pPr marL="0" indent="0">
              <a:buNone/>
              <a:defRPr/>
            </a:pPr>
            <a:endParaRPr lang="de-DE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Anpassungskosten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Deiche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Klimaanlagen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Anpassung von Ackerkulturen</a:t>
            </a:r>
          </a:p>
          <a:p>
            <a:pPr marL="0" indent="0">
              <a:buNone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entstehen über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mehrere Jahrhunderte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37446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Klimaschäden: Was kostet der Gesellschaft eine ausgestoßene Tonne CO</a:t>
            </a:r>
            <a:r>
              <a:rPr lang="de-DE" altLang="en-US" sz="2400" baseline="-25000" dirty="0" smtClean="0"/>
              <a:t>2</a:t>
            </a:r>
            <a:r>
              <a:rPr lang="de-DE" altLang="en-US" sz="2400" dirty="0" smtClean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Hier kann der Diskontierungszinssatz eine große Rolle spielen!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7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www.umweltbundesamt.de/publikationen/methodenkonvention-umweltkosten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" y="2276872"/>
            <a:ext cx="7164288" cy="39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05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Warnung: Diskontierung über lange Zeiten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80654" y="2513526"/>
            <a:ext cx="5256386" cy="3509194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0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574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71" name="Rectangle 3"/>
          <p:cNvSpPr txBox="1">
            <a:spLocks noChangeArrowheads="1"/>
          </p:cNvSpPr>
          <p:nvPr/>
        </p:nvSpPr>
        <p:spPr>
          <a:xfrm>
            <a:off x="386674" y="1747114"/>
            <a:ext cx="8001749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Über lange Zeithorizonte kann die Diskontierung einen großen Effekt haben.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172" name="Rectangle 3"/>
          <p:cNvSpPr txBox="1">
            <a:spLocks noChangeArrowheads="1"/>
          </p:cNvSpPr>
          <p:nvPr/>
        </p:nvSpPr>
        <p:spPr>
          <a:xfrm>
            <a:off x="5812186" y="2513526"/>
            <a:ext cx="3031858" cy="3867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Vorteile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nicht </a:t>
            </a:r>
            <a:r>
              <a:rPr lang="de-DE" altLang="en-US" sz="1800" dirty="0">
                <a:latin typeface="Arial" panose="020B0604020202020204" pitchFamily="34" charset="0"/>
              </a:rPr>
              <a:t>gesehen,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Einnahmen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dirty="0" smtClean="0">
                <a:latin typeface="Arial" panose="020B0604020202020204" pitchFamily="34" charset="0"/>
              </a:rPr>
              <a:t>langlebigen Kraftwerken oder Effizienzmaßnahmen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Kosten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auch </a:t>
            </a:r>
            <a:r>
              <a:rPr lang="de-DE" altLang="en-US" sz="1800" dirty="0">
                <a:latin typeface="Arial" panose="020B0604020202020204" pitchFamily="34" charset="0"/>
              </a:rPr>
              <a:t>verborgen,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Rückbau</a:t>
            </a:r>
            <a:r>
              <a:rPr lang="de-DE" altLang="en-US" sz="1800" dirty="0">
                <a:latin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</a:rPr>
              <a:t>Entsorgung, Klimaschäden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Umstrittenes Thema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8017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Wie viel dürfen wir noch ausstoßen, um mit Paris konsistent zu bleiben?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588224" y="2044265"/>
            <a:ext cx="2232248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 das 1,5C Ziel zu erreichen, müssen wir bis ungefähr 2050 aufhören, 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auszustoßen, und andere Treibhausgase (wie Methan, Lachgas) auch reduzieren. Nach 2050 müssen wir sogar 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aus der Luft holen (Negative Emission Technologies).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0328"/>
            <a:ext cx="5467895" cy="519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94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381000"/>
            <a:ext cx="6262687" cy="889000"/>
          </a:xfrm>
        </p:spPr>
        <p:txBody>
          <a:bodyPr/>
          <a:lstStyle/>
          <a:p>
            <a:r>
              <a:rPr lang="de-DE" altLang="en-US" smtClean="0"/>
              <a:t>Merkmale des Treibhausproblems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635125" y="1587500"/>
            <a:ext cx="6911975" cy="41148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de-DE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Globalität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Der Ort der Emissionen spielt keine Rolle.</a:t>
            </a:r>
            <a:b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de-DE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Zeitliche Verschiebung der Konsequenzen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Schäden betreffen künftige Generationen, die verursachende Generation bleibt weitgehend ohne Beeinträchtigungen.</a:t>
            </a:r>
            <a:b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Lösungen nur bei international koordiniertem Vorgehen: Wer soll welche Beiträge liefern?</a:t>
            </a:r>
          </a:p>
          <a:p>
            <a:pPr>
              <a:spcBef>
                <a:spcPct val="40000"/>
              </a:spcBef>
            </a:pP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92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1136</Words>
  <Application>Microsoft Office PowerPoint</Application>
  <PresentationFormat>On-screen Show (4:3)</PresentationFormat>
  <Paragraphs>184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Book Antiqua</vt:lpstr>
      <vt:lpstr>Cambria Math</vt:lpstr>
      <vt:lpstr>Times New Roman</vt:lpstr>
      <vt:lpstr>erdmannvorlage</vt:lpstr>
      <vt:lpstr>Formel</vt:lpstr>
      <vt:lpstr>Wirtschaftliche Grundlagen  im Wintersemester 2021  Klimawandel &amp; Energie</vt:lpstr>
      <vt:lpstr>Klimawandel &amp; Energie: Fragen</vt:lpstr>
      <vt:lpstr>Klimawandel: Was sind die Gefahren?</vt:lpstr>
      <vt:lpstr>Klimawandel: Was sind die Gefahren?</vt:lpstr>
      <vt:lpstr>Klimawandel: Was sind die Kosten?</vt:lpstr>
      <vt:lpstr>Klimaschäden: Was kostet der Gesellschaft eine ausgestoßene Tonne CO2?</vt:lpstr>
      <vt:lpstr>Warnung: Diskontierung über lange Zeiten</vt:lpstr>
      <vt:lpstr>Wie viel dürfen wir noch ausstoßen, um mit Paris konsistent zu bleiben?</vt:lpstr>
      <vt:lpstr>Merkmale des Treibhausproblems</vt:lpstr>
      <vt:lpstr>Was sind die Kosten und Potenziale der Vermeidung von Treibhausgasemissionen?</vt:lpstr>
      <vt:lpstr>Instrumente zur CO2-Vermeidung - Steuern oder anderes Instrument? </vt:lpstr>
      <vt:lpstr>CO2-Vermeidungskosten Emissionsstandard/Normen</vt:lpstr>
      <vt:lpstr>CO2-Vermeidungskosten Pigou-Steuer</vt:lpstr>
      <vt:lpstr>CO2-Vermeidungskosten Cap-and-Trade-System</vt:lpstr>
      <vt:lpstr>Unternehmenssicht -Zertifikate und Vermeidungskosten</vt:lpstr>
      <vt:lpstr>Prinzip des Zertifikatehandels</vt:lpstr>
      <vt:lpstr>Prinzip des Zertifikatehandels</vt:lpstr>
      <vt:lpstr>Aktuelle CO2-Preise</vt:lpstr>
      <vt:lpstr>Andere Strategie: Innovation fördern</vt:lpstr>
      <vt:lpstr>Lerneffekte und Lernkurven</vt:lpstr>
      <vt:lpstr>Lerneffekte und Lernkurven</vt:lpstr>
      <vt:lpstr>Lerneffekte und Lernkurven</vt:lpstr>
      <vt:lpstr>Klimawandel: Steuern, Innovation und Regulierung</vt:lpstr>
      <vt:lpstr>Literatur-Empfehlungen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Tom Brown</dc:creator>
  <cp:lastModifiedBy>Tom Brown</cp:lastModifiedBy>
  <cp:revision>349</cp:revision>
  <cp:lastPrinted>2020-04-29T06:56:35Z</cp:lastPrinted>
  <dcterms:created xsi:type="dcterms:W3CDTF">1601-01-01T00:00:00Z</dcterms:created>
  <dcterms:modified xsi:type="dcterms:W3CDTF">2022-01-23T16:15:04Z</dcterms:modified>
</cp:coreProperties>
</file>