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46"/>
  </p:notesMasterIdLst>
  <p:handoutMasterIdLst>
    <p:handoutMasterId r:id="rId47"/>
  </p:handoutMasterIdLst>
  <p:sldIdLst>
    <p:sldId id="316" r:id="rId2"/>
    <p:sldId id="336" r:id="rId3"/>
    <p:sldId id="337" r:id="rId4"/>
    <p:sldId id="338" r:id="rId5"/>
    <p:sldId id="346" r:id="rId6"/>
    <p:sldId id="347" r:id="rId7"/>
    <p:sldId id="339" r:id="rId8"/>
    <p:sldId id="340" r:id="rId9"/>
    <p:sldId id="348" r:id="rId10"/>
    <p:sldId id="349" r:id="rId11"/>
    <p:sldId id="350" r:id="rId12"/>
    <p:sldId id="351" r:id="rId13"/>
    <p:sldId id="352" r:id="rId14"/>
    <p:sldId id="353" r:id="rId15"/>
    <p:sldId id="354" r:id="rId16"/>
    <p:sldId id="341" r:id="rId17"/>
    <p:sldId id="342" r:id="rId18"/>
    <p:sldId id="343" r:id="rId19"/>
    <p:sldId id="344" r:id="rId20"/>
    <p:sldId id="345" r:id="rId21"/>
    <p:sldId id="378" r:id="rId22"/>
    <p:sldId id="355" r:id="rId23"/>
    <p:sldId id="359" r:id="rId24"/>
    <p:sldId id="356" r:id="rId25"/>
    <p:sldId id="357" r:id="rId26"/>
    <p:sldId id="358" r:id="rId27"/>
    <p:sldId id="360" r:id="rId28"/>
    <p:sldId id="361" r:id="rId29"/>
    <p:sldId id="362" r:id="rId30"/>
    <p:sldId id="363" r:id="rId31"/>
    <p:sldId id="364" r:id="rId32"/>
    <p:sldId id="365" r:id="rId33"/>
    <p:sldId id="366" r:id="rId34"/>
    <p:sldId id="369" r:id="rId35"/>
    <p:sldId id="367" r:id="rId36"/>
    <p:sldId id="370" r:id="rId37"/>
    <p:sldId id="371" r:id="rId38"/>
    <p:sldId id="368" r:id="rId39"/>
    <p:sldId id="373" r:id="rId40"/>
    <p:sldId id="372" r:id="rId41"/>
    <p:sldId id="374" r:id="rId42"/>
    <p:sldId id="375" r:id="rId43"/>
    <p:sldId id="376" r:id="rId44"/>
    <p:sldId id="377" r:id="rId45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>
          <p15:clr>
            <a:srgbClr val="A4A3A4"/>
          </p15:clr>
        </p15:guide>
        <p15:guide id="2" pos="12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948" autoAdjust="0"/>
    <p:restoredTop sz="86383" autoAdjust="0"/>
  </p:normalViewPr>
  <p:slideViewPr>
    <p:cSldViewPr>
      <p:cViewPr varScale="1">
        <p:scale>
          <a:sx n="101" d="100"/>
          <a:sy n="101" d="100"/>
        </p:scale>
        <p:origin x="1404" y="96"/>
      </p:cViewPr>
      <p:guideLst>
        <p:guide orient="horz" pos="845"/>
        <p:guide pos="12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1416" y="-78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46D07E3D-D650-F54B-B7D9-B9E87DE316B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8C405694-4FE3-B446-9B46-423671FABFB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60825" y="0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A3EEA772-1A80-6740-8A17-B771EC80A75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55188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A5145330-61B7-104E-9AE3-5915003F2B4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60825" y="9755188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785261E-FAAA-414E-B849-A8DF92D2FC1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690B5DB-F7B2-4449-BC52-6D51458A903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4FE515D-7A2C-EB43-8917-1B21202AAEE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2250" y="315913"/>
            <a:ext cx="6575425" cy="4930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5AE2DB5B-776F-234C-A199-C0FC774F0D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07988" y="5565775"/>
            <a:ext cx="5962650" cy="39020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F46B13A0-8800-F842-BD8E-E103F75E5C0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BB3322BF-5FE4-ED4C-93E4-84CA47C41B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C40726E-5D8C-443C-A651-ABAAC790981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CE26FFE-E9CD-46EC-BF56-92F90A00BA33}" type="slidenum">
              <a:rPr lang="de-DE" altLang="en-US" sz="1300" smtClean="0">
                <a:latin typeface="Times New Roman" panose="02020603050405020304" pitchFamily="18" charset="0"/>
              </a:rPr>
              <a:pPr/>
              <a:t>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619579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5174955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0061193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92950" y="381000"/>
            <a:ext cx="1727200" cy="5715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908175" y="381000"/>
            <a:ext cx="5032375" cy="57150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4318781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908175" y="1981200"/>
            <a:ext cx="6911975" cy="4114800"/>
          </a:xfr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12101715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908175" y="1981200"/>
            <a:ext cx="3379788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0363" y="1981200"/>
            <a:ext cx="3379787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2866443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4249238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4013976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08175" y="1981200"/>
            <a:ext cx="33797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0363" y="1981200"/>
            <a:ext cx="33797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4816475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2660472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20139370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93707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0998644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2662942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381000"/>
            <a:ext cx="676751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Master-Titelformat zu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981200"/>
            <a:ext cx="69119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Master-Textformat zu bearbeiten.</a:t>
            </a:r>
          </a:p>
          <a:p>
            <a:pPr lvl="1"/>
            <a:r>
              <a:rPr lang="en-US" altLang="en-US" smtClean="0"/>
              <a:t>Zweite Ebene</a:t>
            </a:r>
          </a:p>
          <a:p>
            <a:pPr lvl="2"/>
            <a:r>
              <a:rPr lang="en-US" altLang="en-US" smtClean="0"/>
              <a:t>Dritte Ebene</a:t>
            </a:r>
          </a:p>
          <a:p>
            <a:pPr lvl="3"/>
            <a:r>
              <a:rPr lang="en-US" altLang="en-US" smtClean="0"/>
              <a:t>Vierte Ebene</a:t>
            </a:r>
          </a:p>
          <a:p>
            <a:pPr lvl="4"/>
            <a:r>
              <a:rPr lang="en-US" altLang="en-US" smtClean="0"/>
              <a:t>Fünfte Ebene Prof. Dr. Georg Erdmann</a:t>
            </a:r>
          </a:p>
        </p:txBody>
      </p:sp>
      <p:sp>
        <p:nvSpPr>
          <p:cNvPr id="6158" name="Text Box 14">
            <a:extLst>
              <a:ext uri="{FF2B5EF4-FFF2-40B4-BE49-F238E27FC236}">
                <a16:creationId xmlns:a16="http://schemas.microsoft.com/office/drawing/2014/main" id="{A45565F5-BA1D-0E4C-B9BE-A6A9144D8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2484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6998AEA4-49D9-480F-B6FD-A750EE95CA27}" type="slidenum">
              <a:rPr lang="de-DE" altLang="en-US" sz="1000" smtClean="0"/>
              <a:pPr>
                <a:spcBef>
                  <a:spcPct val="50000"/>
                </a:spcBef>
                <a:defRPr/>
              </a:pPr>
              <a:t>‹#›</a:t>
            </a:fld>
            <a:endParaRPr lang="de-DE" altLang="en-US"/>
          </a:p>
        </p:txBody>
      </p:sp>
      <p:pic>
        <p:nvPicPr>
          <p:cNvPr id="1029" name="Picture 15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06425"/>
            <a:ext cx="9366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ub-ensys.github.i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0.png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www.umweltbundesamt.de/publikationen/methodenkonvention-umweltkosten" TargetMode="Externa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20875" y="1262063"/>
            <a:ext cx="6800850" cy="2493962"/>
          </a:xfrm>
        </p:spPr>
        <p:txBody>
          <a:bodyPr/>
          <a:lstStyle/>
          <a:p>
            <a:r>
              <a:rPr lang="de-DE" altLang="en-US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Wirtschaftliche Grundlagen </a:t>
            </a:r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i="0" dirty="0"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>Sommersemester 2022</a:t>
            </a:r>
            <a:b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dirty="0" smtClean="0"/>
              <a:t/>
            </a:r>
            <a:br>
              <a:rPr lang="de-DE" altLang="en-US" sz="2400" dirty="0" smtClean="0"/>
            </a:br>
            <a:r>
              <a:rPr lang="de-DE" altLang="en-US" sz="2400" b="1" dirty="0" smtClean="0"/>
              <a:t>Investitionsrechnung</a:t>
            </a:r>
            <a:endParaRPr lang="en-GB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7">
            <a:extLst>
              <a:ext uri="{FF2B5EF4-FFF2-40B4-BE49-F238E27FC236}">
                <a16:creationId xmlns:a16="http://schemas.microsoft.com/office/drawing/2014/main" id="{E560D621-3922-3F44-BBCE-5928D5D33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5060950"/>
            <a:ext cx="586864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47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477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Prof. Tom Brown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Fachgebiet </a:t>
            </a: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hlinkClick r:id="rId3"/>
              </a:rPr>
              <a:t>Digitaler Wandel in Energiesystemen</a:t>
            </a: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/ TU Berlin</a:t>
            </a:r>
          </a:p>
        </p:txBody>
      </p:sp>
    </p:spTree>
    <p:extLst>
      <p:ext uri="{BB962C8B-B14F-4D97-AF65-F5344CB8AC3E}">
        <p14:creationId xmlns:p14="http://schemas.microsoft.com/office/powerpoint/2010/main" val="2324211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Statische Verfahren: </a:t>
            </a:r>
            <a:r>
              <a:rPr lang="de-DE" altLang="en-US" sz="2400" dirty="0" smtClean="0"/>
              <a:t>Rentabilitätsrechnung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75359" y="1756767"/>
            <a:ext cx="7578725" cy="208952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Gewinn nicht absolut, sondern im Verhältnis zum eingesetzten Kapital betrachten.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	Rentabilität = ROI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	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	     = EBIT / durchschnittlich gebundenes Kapital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ROI = Return on Investment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EBIT = </a:t>
            </a:r>
            <a:r>
              <a:rPr lang="de-DE" altLang="en-US" sz="1800" kern="0" dirty="0" err="1" smtClean="0">
                <a:latin typeface="Arial" panose="020B0604020202020204" pitchFamily="34" charset="0"/>
              </a:rPr>
              <a:t>Earnings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</a:t>
            </a:r>
            <a:r>
              <a:rPr lang="de-DE" altLang="en-US" sz="1800" kern="0" dirty="0" err="1" smtClean="0">
                <a:latin typeface="Arial" panose="020B0604020202020204" pitchFamily="34" charset="0"/>
              </a:rPr>
              <a:t>Before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Interest </a:t>
            </a:r>
            <a:r>
              <a:rPr lang="de-DE" altLang="en-US" sz="1800" kern="0" dirty="0" err="1" smtClean="0">
                <a:latin typeface="Arial" panose="020B0604020202020204" pitchFamily="34" charset="0"/>
              </a:rPr>
              <a:t>and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</a:t>
            </a:r>
            <a:r>
              <a:rPr lang="de-DE" altLang="en-US" sz="1800" kern="0" dirty="0" err="1" smtClean="0">
                <a:latin typeface="Arial" panose="020B0604020202020204" pitchFamily="34" charset="0"/>
              </a:rPr>
              <a:t>Taxes</a:t>
            </a:r>
            <a:endParaRPr lang="de-DE" altLang="en-US" sz="1800" kern="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Rentabilität kann mit anderen Anlagemöglichkeiten verglichen.</a:t>
            </a:r>
            <a:endParaRPr lang="de-DE" altLang="en-US" sz="1800" kern="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64356743"/>
                  </p:ext>
                </p:extLst>
              </p:nvPr>
            </p:nvGraphicFramePr>
            <p:xfrm>
              <a:off x="1259632" y="4509120"/>
              <a:ext cx="6829706" cy="159759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335379">
                      <a:extLst>
                        <a:ext uri="{9D8B030D-6E8A-4147-A177-3AD203B41FA5}">
                          <a16:colId xmlns:a16="http://schemas.microsoft.com/office/drawing/2014/main" val="2623267412"/>
                        </a:ext>
                      </a:extLst>
                    </a:gridCol>
                    <a:gridCol w="1562302">
                      <a:extLst>
                        <a:ext uri="{9D8B030D-6E8A-4147-A177-3AD203B41FA5}">
                          <a16:colId xmlns:a16="http://schemas.microsoft.com/office/drawing/2014/main" val="2810863804"/>
                        </a:ext>
                      </a:extLst>
                    </a:gridCol>
                    <a:gridCol w="1932025">
                      <a:extLst>
                        <a:ext uri="{9D8B030D-6E8A-4147-A177-3AD203B41FA5}">
                          <a16:colId xmlns:a16="http://schemas.microsoft.com/office/drawing/2014/main" val="8020273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Benziner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Elektroauto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77150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EBIT (</a:t>
                          </a:r>
                          <a:r>
                            <a:rPr lang="de-DE" altLang="en-US" sz="1800" i="1" dirty="0" err="1" smtClean="0">
                              <a:latin typeface="Arial" panose="020B0604020202020204" pitchFamily="34" charset="0"/>
                            </a:rPr>
                            <a:t>pQ</a:t>
                          </a:r>
                          <a:r>
                            <a:rPr lang="de-DE" altLang="en-US" sz="1800" i="1" baseline="-25000" dirty="0" err="1" smtClean="0"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lang="de-DE" altLang="en-US" sz="1800" i="1" dirty="0" smtClean="0">
                              <a:latin typeface="Arial" panose="020B0604020202020204" pitchFamily="34" charset="0"/>
                            </a:rPr>
                            <a:t> – </a:t>
                          </a:r>
                          <a:r>
                            <a:rPr lang="de-DE" i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</a:t>
                          </a:r>
                          <a:r>
                            <a:rPr lang="de-DE" altLang="en-US" sz="1800" i="1" baseline="-25000" dirty="0" smtClean="0">
                              <a:latin typeface="Arial" panose="020B0604020202020204" pitchFamily="34" charset="0"/>
                            </a:rPr>
                            <a:t>t </a:t>
                          </a:r>
                          <a:r>
                            <a:rPr lang="de-DE" altLang="en-US" sz="1800" i="1" dirty="0" smtClean="0">
                              <a:latin typeface="Arial" panose="020B0604020202020204" pitchFamily="34" charset="0"/>
                            </a:rPr>
                            <a:t>– </a:t>
                          </a:r>
                          <a:r>
                            <a:rPr lang="de-DE" altLang="en-US" sz="1800" i="1" dirty="0" err="1" smtClean="0">
                              <a:latin typeface="Arial" panose="020B0604020202020204" pitchFamily="34" charset="0"/>
                            </a:rPr>
                            <a:t>V</a:t>
                          </a:r>
                          <a:r>
                            <a:rPr lang="de-DE" altLang="en-US" sz="1800" i="1" baseline="-25000" dirty="0" err="1" smtClean="0"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lang="de-DE" altLang="en-US" sz="1800" i="1" dirty="0" smtClean="0">
                              <a:latin typeface="Arial" panose="020B0604020202020204" pitchFamily="34" charset="0"/>
                            </a:rPr>
                            <a:t> – </a:t>
                          </a:r>
                          <a:r>
                            <a:rPr lang="de-DE" altLang="en-US" sz="1800" i="1" dirty="0" err="1" smtClean="0">
                              <a:latin typeface="Arial" panose="020B0604020202020204" pitchFamily="34" charset="0"/>
                            </a:rPr>
                            <a:t>B</a:t>
                          </a:r>
                          <a:r>
                            <a:rPr lang="de-DE" altLang="en-US" sz="1800" i="1" baseline="-25000" dirty="0" err="1" smtClean="0"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lang="de-DE" altLang="en-US" sz="1800" i="1" baseline="-25000" dirty="0" smtClean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de-DE" altLang="en-US" sz="1800" i="1" baseline="0" dirty="0" smtClean="0">
                              <a:latin typeface="Arial" panose="020B0604020202020204" pitchFamily="34" charset="0"/>
                            </a:rPr>
                            <a:t>)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6.800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38021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Ø-Kapital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de-DE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𝑰</m:t>
                                      </m:r>
                                    </m:e>
                                    <m:sub>
                                      <m:r>
                                        <a:rPr lang="de-DE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𝟎</m:t>
                                      </m:r>
                                    </m:sub>
                                  </m:sSub>
                                  <m:r>
                                    <a:rPr lang="de-DE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 </m:t>
                                  </m:r>
                                  <m:sSub>
                                    <m:sSubPr>
                                      <m:ctrlPr>
                                        <a:rPr lang="de-DE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𝑹</m:t>
                                      </m:r>
                                    </m:e>
                                    <m:sub>
                                      <m:r>
                                        <a:rPr lang="de-DE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𝑻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de-DE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15.000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30.000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92990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ROI</a:t>
                          </a:r>
                          <a:r>
                            <a:rPr lang="de-DE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(EBIT/</a:t>
                          </a: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Ø-Kapital)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20%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22,7%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92360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64356743"/>
                  </p:ext>
                </p:extLst>
              </p:nvPr>
            </p:nvGraphicFramePr>
            <p:xfrm>
              <a:off x="1259632" y="4509120"/>
              <a:ext cx="6829706" cy="159759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335379">
                      <a:extLst>
                        <a:ext uri="{9D8B030D-6E8A-4147-A177-3AD203B41FA5}">
                          <a16:colId xmlns:a16="http://schemas.microsoft.com/office/drawing/2014/main" val="2623267412"/>
                        </a:ext>
                      </a:extLst>
                    </a:gridCol>
                    <a:gridCol w="1562302">
                      <a:extLst>
                        <a:ext uri="{9D8B030D-6E8A-4147-A177-3AD203B41FA5}">
                          <a16:colId xmlns:a16="http://schemas.microsoft.com/office/drawing/2014/main" val="2810863804"/>
                        </a:ext>
                      </a:extLst>
                    </a:gridCol>
                    <a:gridCol w="1932025">
                      <a:extLst>
                        <a:ext uri="{9D8B030D-6E8A-4147-A177-3AD203B41FA5}">
                          <a16:colId xmlns:a16="http://schemas.microsoft.com/office/drawing/2014/main" val="8020273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Benziner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Elektroauto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77150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EBIT (</a:t>
                          </a:r>
                          <a:r>
                            <a:rPr lang="de-DE" altLang="en-US" sz="1800" i="1" dirty="0" err="1" smtClean="0">
                              <a:latin typeface="Arial" panose="020B0604020202020204" pitchFamily="34" charset="0"/>
                            </a:rPr>
                            <a:t>pQ</a:t>
                          </a:r>
                          <a:r>
                            <a:rPr lang="de-DE" altLang="en-US" sz="1800" i="1" baseline="-25000" dirty="0" err="1" smtClean="0"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lang="de-DE" altLang="en-US" sz="1800" i="1" dirty="0" smtClean="0">
                              <a:latin typeface="Arial" panose="020B0604020202020204" pitchFamily="34" charset="0"/>
                            </a:rPr>
                            <a:t> – </a:t>
                          </a:r>
                          <a:r>
                            <a:rPr lang="de-DE" i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</a:t>
                          </a:r>
                          <a:r>
                            <a:rPr lang="de-DE" altLang="en-US" sz="1800" i="1" baseline="-25000" dirty="0" smtClean="0">
                              <a:latin typeface="Arial" panose="020B0604020202020204" pitchFamily="34" charset="0"/>
                            </a:rPr>
                            <a:t>t </a:t>
                          </a:r>
                          <a:r>
                            <a:rPr lang="de-DE" altLang="en-US" sz="1800" i="1" dirty="0" smtClean="0">
                              <a:latin typeface="Arial" panose="020B0604020202020204" pitchFamily="34" charset="0"/>
                            </a:rPr>
                            <a:t>– </a:t>
                          </a:r>
                          <a:r>
                            <a:rPr lang="de-DE" altLang="en-US" sz="1800" i="1" dirty="0" err="1" smtClean="0">
                              <a:latin typeface="Arial" panose="020B0604020202020204" pitchFamily="34" charset="0"/>
                            </a:rPr>
                            <a:t>V</a:t>
                          </a:r>
                          <a:r>
                            <a:rPr lang="de-DE" altLang="en-US" sz="1800" i="1" baseline="-25000" dirty="0" err="1" smtClean="0"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lang="de-DE" altLang="en-US" sz="1800" i="1" dirty="0" smtClean="0">
                              <a:latin typeface="Arial" panose="020B0604020202020204" pitchFamily="34" charset="0"/>
                            </a:rPr>
                            <a:t> – </a:t>
                          </a:r>
                          <a:r>
                            <a:rPr lang="de-DE" altLang="en-US" sz="1800" i="1" dirty="0" err="1" smtClean="0">
                              <a:latin typeface="Arial" panose="020B0604020202020204" pitchFamily="34" charset="0"/>
                            </a:rPr>
                            <a:t>B</a:t>
                          </a:r>
                          <a:r>
                            <a:rPr lang="de-DE" altLang="en-US" sz="1800" i="1" baseline="-25000" dirty="0" err="1" smtClean="0"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lang="de-DE" altLang="en-US" sz="1800" i="1" baseline="-25000" dirty="0" smtClean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de-DE" altLang="en-US" sz="1800" i="1" baseline="0" dirty="0" smtClean="0">
                              <a:latin typeface="Arial" panose="020B0604020202020204" pitchFamily="34" charset="0"/>
                            </a:rPr>
                            <a:t>)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6.800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3802103"/>
                      </a:ext>
                    </a:extLst>
                  </a:tr>
                  <a:tr h="485077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83" t="-158750" r="-105850" b="-9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15.000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30.000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92990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ROI</a:t>
                          </a:r>
                          <a:r>
                            <a:rPr lang="de-DE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(EBIT/</a:t>
                          </a: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Ø-Kapital)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</a:t>
                          </a: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%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22,7%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923604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497886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Statische Verfahren: </a:t>
            </a:r>
            <a:r>
              <a:rPr lang="de-DE" altLang="en-US" sz="2400" dirty="0" smtClean="0"/>
              <a:t>Amortisationsrechnung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1044228" y="1586116"/>
                <a:ext cx="7578725" cy="2089521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Bestimmung der Amortisationsdauer, in der das investierte Kapital für die Investition wieder zurückerwirtschaftet ist. Es wird der Zeitpunkt berechnet, bei dem die Anfangsinvestition durch die jährlichen Rückflüsse (Cash-Flow) gedeckt ist. ( </a:t>
                </a:r>
                <a:r>
                  <a:rPr lang="de-DE" altLang="en-US" sz="1800" i="1" dirty="0" err="1" smtClean="0">
                    <a:latin typeface="Arial" panose="020B0604020202020204" pitchFamily="34" charset="0"/>
                  </a:rPr>
                  <a:t>CF</a:t>
                </a:r>
                <a:r>
                  <a:rPr lang="de-DE" altLang="en-US" sz="1800" i="1" baseline="-25000" dirty="0" err="1" smtClean="0">
                    <a:latin typeface="Arial" panose="020B0604020202020204" pitchFamily="34" charset="0"/>
                  </a:rPr>
                  <a:t>t</a:t>
                </a:r>
                <a:r>
                  <a:rPr lang="de-DE" altLang="en-US" sz="1800" i="1" dirty="0" smtClean="0">
                    <a:latin typeface="Arial" panose="020B0604020202020204" pitchFamily="34" charset="0"/>
                  </a:rPr>
                  <a:t> </a:t>
                </a:r>
                <a:r>
                  <a:rPr lang="de-DE" altLang="en-US" sz="1800" i="1" dirty="0">
                    <a:latin typeface="Arial" panose="020B0604020202020204" pitchFamily="34" charset="0"/>
                  </a:rPr>
                  <a:t>= </a:t>
                </a:r>
                <a:r>
                  <a:rPr lang="de-DE" altLang="en-US" sz="1800" i="1" dirty="0" err="1">
                    <a:latin typeface="Arial" panose="020B0604020202020204" pitchFamily="34" charset="0"/>
                  </a:rPr>
                  <a:t>pQ</a:t>
                </a:r>
                <a:r>
                  <a:rPr lang="de-DE" altLang="en-US" sz="1800" i="1" baseline="-25000" dirty="0" err="1">
                    <a:latin typeface="Arial" panose="020B0604020202020204" pitchFamily="34" charset="0"/>
                  </a:rPr>
                  <a:t>t</a:t>
                </a:r>
                <a:r>
                  <a:rPr lang="de-DE" altLang="en-US" sz="1800" i="1" dirty="0">
                    <a:latin typeface="Arial" panose="020B0604020202020204" pitchFamily="34" charset="0"/>
                  </a:rPr>
                  <a:t> – </a:t>
                </a:r>
                <a:r>
                  <a:rPr lang="de-DE" altLang="en-US" sz="1800" i="1" dirty="0" err="1">
                    <a:latin typeface="Arial" panose="020B0604020202020204" pitchFamily="34" charset="0"/>
                  </a:rPr>
                  <a:t>V</a:t>
                </a:r>
                <a:r>
                  <a:rPr lang="de-DE" altLang="en-US" sz="1800" i="1" baseline="-25000" dirty="0" err="1">
                    <a:latin typeface="Arial" panose="020B0604020202020204" pitchFamily="34" charset="0"/>
                  </a:rPr>
                  <a:t>t</a:t>
                </a:r>
                <a:r>
                  <a:rPr lang="de-DE" altLang="en-US" sz="1800" i="1" dirty="0">
                    <a:latin typeface="Arial" panose="020B0604020202020204" pitchFamily="34" charset="0"/>
                  </a:rPr>
                  <a:t> – </a:t>
                </a:r>
                <a:r>
                  <a:rPr lang="de-DE" altLang="en-US" sz="1800" i="1" dirty="0" err="1">
                    <a:latin typeface="Arial" panose="020B0604020202020204" pitchFamily="34" charset="0"/>
                  </a:rPr>
                  <a:t>B</a:t>
                </a:r>
                <a:r>
                  <a:rPr lang="de-DE" altLang="en-US" sz="1800" i="1" baseline="-25000" dirty="0" err="1">
                    <a:latin typeface="Arial" panose="020B0604020202020204" pitchFamily="34" charset="0"/>
                  </a:rPr>
                  <a:t>t</a:t>
                </a:r>
                <a:r>
                  <a:rPr lang="de-DE" altLang="en-US" sz="1800" i="1" dirty="0">
                    <a:latin typeface="Arial" panose="020B0604020202020204" pitchFamily="34" charset="0"/>
                  </a:rPr>
                  <a:t> – </a:t>
                </a:r>
                <a:r>
                  <a:rPr lang="de-DE" altLang="en-US" sz="1800" i="1" dirty="0" err="1" smtClean="0">
                    <a:latin typeface="Arial" panose="020B0604020202020204" pitchFamily="34" charset="0"/>
                  </a:rPr>
                  <a:t>Z</a:t>
                </a:r>
                <a:r>
                  <a:rPr lang="de-DE" altLang="en-US" sz="1800" i="1" baseline="-25000" dirty="0" err="1" smtClean="0">
                    <a:latin typeface="Arial" panose="020B0604020202020204" pitchFamily="34" charset="0"/>
                  </a:rPr>
                  <a:t>t</a:t>
                </a:r>
                <a:r>
                  <a:rPr lang="de-DE" altLang="en-US" sz="1800" i="1" dirty="0" smtClean="0">
                    <a:latin typeface="Arial" panose="020B0604020202020204" pitchFamily="34" charset="0"/>
                  </a:rPr>
                  <a:t> )</a:t>
                </a: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/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𝑚𝑖𝑛</m:t>
                    </m:r>
                    <m:d>
                      <m:dPr>
                        <m:begChr m:val="{"/>
                        <m:endChr m:val="}"/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; </m:t>
                        </m:r>
                        <m:nary>
                          <m:naryPr>
                            <m:chr m:val="∑"/>
                            <m:ctrlP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sup>
                          <m:e>
                            <m:sSub>
                              <m:sSubPr>
                                <m:ctrlP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𝐶𝐹</m:t>
                                </m:r>
                              </m:e>
                              <m:sub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nary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= </m:t>
                        </m:r>
                        <m:sSub>
                          <m:sSubPr>
                            <m:ctrlP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; wenn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𝐶𝐹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 konstant,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𝐶𝐹</m:t>
                        </m:r>
                      </m:den>
                    </m:f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.</a:t>
                </a:r>
                <a:endParaRPr lang="de-DE" altLang="en-US" sz="1800" kern="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228" y="1586116"/>
                <a:ext cx="7578725" cy="2089521"/>
              </a:xfrm>
              <a:prstGeom prst="rect">
                <a:avLst/>
              </a:prstGeom>
              <a:blipFill>
                <a:blip r:embed="rId2"/>
                <a:stretch>
                  <a:fillRect l="-482" t="-2624" r="-1125" b="-845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034344"/>
              </p:ext>
            </p:extLst>
          </p:nvPr>
        </p:nvGraphicFramePr>
        <p:xfrm>
          <a:off x="1075359" y="3426430"/>
          <a:ext cx="6828122" cy="2595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0589">
                  <a:extLst>
                    <a:ext uri="{9D8B030D-6E8A-4147-A177-3AD203B41FA5}">
                      <a16:colId xmlns:a16="http://schemas.microsoft.com/office/drawing/2014/main" val="2623267412"/>
                    </a:ext>
                  </a:extLst>
                </a:gridCol>
                <a:gridCol w="1735956">
                  <a:extLst>
                    <a:ext uri="{9D8B030D-6E8A-4147-A177-3AD203B41FA5}">
                      <a16:colId xmlns:a16="http://schemas.microsoft.com/office/drawing/2014/main" val="2810863804"/>
                    </a:ext>
                  </a:extLst>
                </a:gridCol>
                <a:gridCol w="1931577">
                  <a:extLst>
                    <a:ext uri="{9D8B030D-6E8A-4147-A177-3AD203B41FA5}">
                      <a16:colId xmlns:a16="http://schemas.microsoft.com/office/drawing/2014/main" val="8020273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Benziner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Elektroauto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715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Jährliche</a:t>
                      </a:r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Erlöse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802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Kapitalkosten (Zins) </a:t>
                      </a:r>
                      <a:r>
                        <a:rPr lang="de-DE" sz="1800" i="1" dirty="0" err="1" smtClean="0">
                          <a:latin typeface="Arial" panose="020B0604020202020204" pitchFamily="34" charset="0"/>
                          <a:cs typeface="+mn-cs"/>
                        </a:rPr>
                        <a:t>Z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-1.200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-2.400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236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Betriebskosten </a:t>
                      </a:r>
                      <a:r>
                        <a:rPr lang="de-DE" sz="1800" i="1" dirty="0" err="1" smtClean="0">
                          <a:latin typeface="Arial" panose="020B0604020202020204" pitchFamily="34" charset="0"/>
                          <a:cs typeface="+mn-cs"/>
                        </a:rPr>
                        <a:t>B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457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Verbrauchskosten </a:t>
                      </a:r>
                      <a:r>
                        <a:rPr lang="de-DE" altLang="en-US" sz="1800" i="1" dirty="0" err="1" smtClean="0">
                          <a:latin typeface="Arial" panose="020B0604020202020204" pitchFamily="34" charset="0"/>
                        </a:rPr>
                        <a:t>V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980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Cash-Flow</a:t>
                      </a:r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i="1" baseline="0" dirty="0" err="1" smtClean="0">
                          <a:latin typeface="Arial" panose="020B0604020202020204" pitchFamily="34" charset="0"/>
                          <a:cs typeface="+mn-cs"/>
                        </a:rPr>
                        <a:t>CF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4.800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10.400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199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Amortisationsdauer </a:t>
                      </a:r>
                      <a:r>
                        <a:rPr lang="de-DE" sz="1800" i="1" dirty="0" smtClean="0">
                          <a:latin typeface="Arial" panose="020B0604020202020204" pitchFamily="34" charset="0"/>
                          <a:cs typeface="+mn-cs"/>
                        </a:rPr>
                        <a:t>T</a:t>
                      </a:r>
                      <a:r>
                        <a:rPr lang="de-DE" altLang="en-US" sz="1800" i="1" baseline="-25000" dirty="0" smtClean="0">
                          <a:latin typeface="Arial" panose="020B0604020202020204" pitchFamily="34" charset="0"/>
                        </a:rPr>
                        <a:t>A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6,25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5,77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637593"/>
                  </a:ext>
                </a:extLst>
              </a:tr>
            </a:tbl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075359" y="6114742"/>
            <a:ext cx="8176444" cy="208952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NB: Nur zahlungswirksame Beiträge zählen zum Cash-Flow; Abschreibungen zählen nicht, weil die nur einen Buchungsvorgang darstellen.</a:t>
            </a:r>
            <a:endParaRPr lang="de-DE" altLang="en-US" sz="1800" kern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0252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Zeitwert des Geldes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38789" y="2060848"/>
            <a:ext cx="7870825" cy="22780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Was wäre Ihnen lieber: €1000 heute, oder €1000 in 3 Jahren?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de-DE" altLang="en-US" sz="1800" kern="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€1000 heute kann man mit einem Zinssatz von 5% bei der Bank anlegen.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kern="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Nach 3 Jahren hätte man</a:t>
            </a:r>
          </a:p>
          <a:p>
            <a:pPr marL="0" indent="0" algn="ctr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€1000 ∙ (1 + 0,05)</a:t>
            </a:r>
            <a:r>
              <a:rPr lang="de-DE" altLang="en-US" sz="1800" kern="0" baseline="30000" dirty="0" smtClean="0">
                <a:latin typeface="Arial" panose="020B0604020202020204" pitchFamily="34" charset="0"/>
              </a:rPr>
              <a:t>3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= €1158</a:t>
            </a:r>
          </a:p>
          <a:p>
            <a:pPr marL="0" indent="0" algn="ctr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kern="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Richtige Antwort: Lieber das Geld heute nehmen und die Opportunität nutzen, anzulegen!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kern="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„Künftiges </a:t>
            </a: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Geld ist weniger wert als heutiges</a:t>
            </a: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.“</a:t>
            </a:r>
            <a:endParaRPr lang="de-DE" altLang="en-US" sz="1800" b="1" kern="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3690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Zeitwert des Geldes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38789" y="2060848"/>
            <a:ext cx="7870825" cy="22780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Was wäre Ihnen lieber: €1000 heute, oder €1300 in 5 Jahren?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de-DE" altLang="en-US" sz="1800" kern="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Mit €1000 heute hätte man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nach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5 Jahren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nur</a:t>
            </a:r>
            <a:endParaRPr lang="de-DE" altLang="en-US" sz="1800" kern="0" dirty="0" smtClean="0">
              <a:latin typeface="Arial" panose="020B0604020202020204" pitchFamily="34" charset="0"/>
            </a:endParaRPr>
          </a:p>
          <a:p>
            <a:pPr marL="0" indent="0" algn="ctr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€1000 ∙ (1 +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0,05)</a:t>
            </a:r>
            <a:r>
              <a:rPr lang="de-DE" altLang="en-US" sz="1800" kern="0" baseline="30000" dirty="0" smtClean="0">
                <a:latin typeface="Arial" panose="020B0604020202020204" pitchFamily="34" charset="0"/>
              </a:rPr>
              <a:t>5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</a:t>
            </a:r>
            <a:r>
              <a:rPr lang="de-DE" altLang="en-US" sz="1800" kern="0" dirty="0">
                <a:latin typeface="Arial" panose="020B0604020202020204" pitchFamily="34" charset="0"/>
              </a:rPr>
              <a:t>= €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1276</a:t>
            </a:r>
            <a:endParaRPr lang="de-DE" altLang="en-US" sz="1800" kern="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kern="0" dirty="0" smtClean="0">
              <a:latin typeface="Arial" panose="020B0604020202020204" pitchFamily="34" charset="0"/>
            </a:endParaRPr>
          </a:p>
          <a:p>
            <a:pPr marL="0" indent="0" algn="ctr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kern="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Richtige Antwort: </a:t>
            </a:r>
            <a:r>
              <a:rPr lang="de-DE" altLang="en-US" sz="1800" kern="0" dirty="0">
                <a:latin typeface="Arial" panose="020B0604020202020204" pitchFamily="34" charset="0"/>
              </a:rPr>
              <a:t>Lieber </a:t>
            </a:r>
            <a:r>
              <a:rPr lang="de-DE" altLang="en-US" sz="1800" kern="0" dirty="0" err="1">
                <a:latin typeface="Arial" panose="020B0604020202020204" pitchFamily="34" charset="0"/>
              </a:rPr>
              <a:t>auf’s</a:t>
            </a:r>
            <a:r>
              <a:rPr lang="de-DE" altLang="en-US" sz="1800" kern="0" dirty="0">
                <a:latin typeface="Arial" panose="020B0604020202020204" pitchFamily="34" charset="0"/>
              </a:rPr>
              <a:t>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€1300 </a:t>
            </a:r>
            <a:r>
              <a:rPr lang="de-DE" altLang="en-US" sz="1800" kern="0" dirty="0">
                <a:latin typeface="Arial" panose="020B0604020202020204" pitchFamily="34" charset="0"/>
              </a:rPr>
              <a:t>in 5 Jahren warten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!</a:t>
            </a:r>
            <a:endParaRPr lang="de-DE" altLang="en-US" sz="1800" b="1" kern="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754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Barwert und Diskontierung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847981" y="1772816"/>
                <a:ext cx="7870825" cy="4392488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Um Vergleichbarkeit zwischen Ausgaben und Einnahmen in verschiedenen Jahren zu schaffen, einigen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wir uns auf einen bestimmten Zeitpunkt, um die Geldströme auszuwerten.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Am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einfachsten: der heutige Wert, der 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„</a:t>
                </a:r>
                <a:r>
                  <a:rPr lang="de-DE" altLang="en-US" sz="1800" b="1" kern="0" dirty="0" err="1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Present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 Value“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oder </a:t>
                </a:r>
                <a:r>
                  <a:rPr lang="de-DE" altLang="en-US" sz="1800" b="1" kern="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Barwert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.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>
                    <a:latin typeface="Arial" panose="020B0604020202020204" pitchFamily="34" charset="0"/>
                  </a:rPr>
                  <a:t>Unter Berücksichtigung des </a:t>
                </a:r>
                <a:r>
                  <a:rPr lang="de-DE" altLang="en-US" sz="1800" b="1" kern="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Kalkulationszinssatzes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 </a:t>
                </a:r>
                <a:r>
                  <a:rPr lang="de-DE" altLang="en-US" sz="1800" i="1" kern="0" dirty="0">
                    <a:latin typeface="Arial" panose="020B0604020202020204" pitchFamily="34" charset="0"/>
                  </a:rPr>
                  <a:t>i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 multiplizieren wir die Ausgaben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oder Einnahmen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im Jahr </a:t>
                </a:r>
                <a:r>
                  <a:rPr lang="de-DE" altLang="en-US" sz="1800" i="1" kern="0" dirty="0">
                    <a:latin typeface="Arial" panose="020B0604020202020204" pitchFamily="34" charset="0"/>
                  </a:rPr>
                  <a:t>t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mit dem 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Barwertfaktor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 (auch 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Diskontierungsfaktor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genannt)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b="1" kern="0" dirty="0">
                  <a:solidFill>
                    <a:srgbClr val="C00000"/>
                  </a:solidFill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um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den Barwert zu berechnen. Wir haben damit den künftigen Geldfluss </a:t>
                </a:r>
                <a:r>
                  <a:rPr lang="de-DE" altLang="en-US" sz="1800" b="1" kern="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diskontiert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.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>
                    <a:latin typeface="Arial" panose="020B0604020202020204" pitchFamily="34" charset="0"/>
                  </a:rPr>
                  <a:t>Spätere Ausgaben und Einnahmen sind aus heutiger Sicht </a:t>
                </a:r>
                <a:r>
                  <a:rPr lang="de-DE" altLang="en-US" sz="1800" b="1" kern="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weniger wert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.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„Künftiges </a:t>
                </a:r>
                <a:r>
                  <a:rPr lang="de-DE" altLang="en-US" sz="1800" b="1" kern="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Geld ist weniger wert als heutiges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.“</a:t>
                </a:r>
                <a:endParaRPr lang="de-DE" altLang="en-US" sz="1800" b="1" kern="0" dirty="0">
                  <a:solidFill>
                    <a:srgbClr val="C0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981" y="1772816"/>
                <a:ext cx="7870825" cy="4392488"/>
              </a:xfrm>
              <a:prstGeom prst="rect">
                <a:avLst/>
              </a:prstGeom>
              <a:blipFill>
                <a:blip r:embed="rId2"/>
                <a:stretch>
                  <a:fillRect l="-620" t="-1389" r="-1007" b="-1097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5799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Barwert und Diskontierung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847981" y="1772816"/>
                <a:ext cx="7870825" cy="792088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Für unser Beispiel mit Kalkulationszinssatz 5% (</a:t>
                </a:r>
                <a14:m>
                  <m:oMath xmlns:m="http://schemas.openxmlformats.org/officeDocument/2006/math"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=0,05</m:t>
                    </m:r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)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können wir jetzt die Optionen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einordnen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:</a:t>
                </a:r>
                <a:endParaRPr lang="de-DE" altLang="en-US" sz="1800" b="1" kern="0" dirty="0">
                  <a:solidFill>
                    <a:srgbClr val="C0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981" y="1772816"/>
                <a:ext cx="7870825" cy="792088"/>
              </a:xfrm>
              <a:prstGeom prst="rect">
                <a:avLst/>
              </a:prstGeom>
              <a:blipFill>
                <a:blip r:embed="rId2"/>
                <a:stretch>
                  <a:fillRect l="-620" t="-769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4515683"/>
                  </p:ext>
                </p:extLst>
              </p:nvPr>
            </p:nvGraphicFramePr>
            <p:xfrm>
              <a:off x="1157939" y="2708920"/>
              <a:ext cx="6828122" cy="23373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60589">
                      <a:extLst>
                        <a:ext uri="{9D8B030D-6E8A-4147-A177-3AD203B41FA5}">
                          <a16:colId xmlns:a16="http://schemas.microsoft.com/office/drawing/2014/main" val="2623267412"/>
                        </a:ext>
                      </a:extLst>
                    </a:gridCol>
                    <a:gridCol w="912116">
                      <a:extLst>
                        <a:ext uri="{9D8B030D-6E8A-4147-A177-3AD203B41FA5}">
                          <a16:colId xmlns:a16="http://schemas.microsoft.com/office/drawing/2014/main" val="2810863804"/>
                        </a:ext>
                      </a:extLst>
                    </a:gridCol>
                    <a:gridCol w="2755417">
                      <a:extLst>
                        <a:ext uri="{9D8B030D-6E8A-4147-A177-3AD203B41FA5}">
                          <a16:colId xmlns:a16="http://schemas.microsoft.com/office/drawing/2014/main" val="8020273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Einnahme (€)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Jahr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Barwert (</a:t>
                          </a:r>
                          <a:r>
                            <a:rPr lang="de-DE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€)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77150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8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1000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(1+0</m:t>
                                        </m:r>
                                        <m:r>
                                          <a:rPr lang="en-GB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05)</m:t>
                                        </m:r>
                                      </m:e>
                                      <m:sup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=863</m:t>
                                </m:r>
                              </m:oMath>
                            </m:oMathPara>
                          </a14:m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38021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8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1000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(1+0</m:t>
                                        </m:r>
                                        <m:r>
                                          <a:rPr lang="en-GB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05)</m:t>
                                        </m:r>
                                      </m:e>
                                      <m:sup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=1000</m:t>
                                </m:r>
                              </m:oMath>
                            </m:oMathPara>
                          </a14:m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92360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8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1300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(1+0</m:t>
                                        </m:r>
                                        <m:r>
                                          <a:rPr lang="en-GB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05)</m:t>
                                        </m:r>
                                      </m:e>
                                      <m:sup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=1019</m:t>
                                </m:r>
                              </m:oMath>
                            </m:oMathPara>
                          </a14:m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004579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4515683"/>
                  </p:ext>
                </p:extLst>
              </p:nvPr>
            </p:nvGraphicFramePr>
            <p:xfrm>
              <a:off x="1157939" y="2708920"/>
              <a:ext cx="6828122" cy="23373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60589">
                      <a:extLst>
                        <a:ext uri="{9D8B030D-6E8A-4147-A177-3AD203B41FA5}">
                          <a16:colId xmlns:a16="http://schemas.microsoft.com/office/drawing/2014/main" val="2623267412"/>
                        </a:ext>
                      </a:extLst>
                    </a:gridCol>
                    <a:gridCol w="912116">
                      <a:extLst>
                        <a:ext uri="{9D8B030D-6E8A-4147-A177-3AD203B41FA5}">
                          <a16:colId xmlns:a16="http://schemas.microsoft.com/office/drawing/2014/main" val="2810863804"/>
                        </a:ext>
                      </a:extLst>
                    </a:gridCol>
                    <a:gridCol w="2755417">
                      <a:extLst>
                        <a:ext uri="{9D8B030D-6E8A-4147-A177-3AD203B41FA5}">
                          <a16:colId xmlns:a16="http://schemas.microsoft.com/office/drawing/2014/main" val="8020273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Einnahme (€)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Jahr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Barwert (</a:t>
                          </a:r>
                          <a:r>
                            <a:rPr lang="de-DE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€)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7715051"/>
                      </a:ext>
                    </a:extLst>
                  </a:tr>
                  <a:tr h="655511"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147903" t="-61111" r="-883" b="-2009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23802103"/>
                      </a:ext>
                    </a:extLst>
                  </a:tr>
                  <a:tr h="65551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147903" t="-162617" r="-883" b="-1028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9236041"/>
                      </a:ext>
                    </a:extLst>
                  </a:tr>
                  <a:tr h="65551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147903" t="-260185" r="-883" b="-18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0045798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440931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Zinsrechnung und Zinseszins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69510" y="1671637"/>
            <a:ext cx="8026046" cy="22780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Berücksichtigung des </a:t>
            </a: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Zeitwerts des Geldes </a:t>
            </a:r>
            <a:r>
              <a:rPr lang="de-DE" altLang="en-US" sz="1800" kern="0" dirty="0">
                <a:latin typeface="Arial" panose="020B0604020202020204" pitchFamily="34" charset="0"/>
              </a:rPr>
              <a:t>durch Zinsrechnung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Bestimmung des Wertes einer einmaligen Zahlung </a:t>
            </a:r>
            <a:r>
              <a:rPr lang="de-DE" altLang="en-US" sz="1800" i="1" kern="0" dirty="0">
                <a:latin typeface="Arial" panose="020B0604020202020204" pitchFamily="34" charset="0"/>
              </a:rPr>
              <a:t>K</a:t>
            </a:r>
            <a:r>
              <a:rPr lang="de-DE" altLang="en-US" sz="1800" i="1" kern="0" baseline="-25000" dirty="0">
                <a:latin typeface="Arial" panose="020B0604020202020204" pitchFamily="34" charset="0"/>
              </a:rPr>
              <a:t>0</a:t>
            </a:r>
            <a:r>
              <a:rPr lang="de-DE" altLang="en-US" sz="1800" kern="0" dirty="0">
                <a:latin typeface="Arial" panose="020B0604020202020204" pitchFamily="34" charset="0"/>
              </a:rPr>
              <a:t> nach </a:t>
            </a:r>
            <a:r>
              <a:rPr lang="de-DE" altLang="en-US" sz="1800" i="1" kern="0" dirty="0">
                <a:latin typeface="Arial" panose="020B0604020202020204" pitchFamily="34" charset="0"/>
              </a:rPr>
              <a:t>T</a:t>
            </a:r>
            <a:r>
              <a:rPr lang="de-DE" altLang="en-US" sz="1800" kern="0" dirty="0">
                <a:latin typeface="Arial" panose="020B0604020202020204" pitchFamily="34" charset="0"/>
              </a:rPr>
              <a:t> Perioden der Verzinsung bei einem Zinssatz von </a:t>
            </a:r>
            <a:r>
              <a:rPr lang="de-DE" altLang="en-US" sz="1800" i="1" kern="0" dirty="0">
                <a:latin typeface="Arial" panose="020B0604020202020204" pitchFamily="34" charset="0"/>
              </a:rPr>
              <a:t>i</a:t>
            </a:r>
            <a:r>
              <a:rPr lang="de-DE" altLang="en-US" sz="1800" kern="0" dirty="0">
                <a:latin typeface="Arial" panose="020B0604020202020204" pitchFamily="34" charset="0"/>
              </a:rPr>
              <a:t> </a:t>
            </a:r>
            <a:endParaRPr lang="de-DE" altLang="en-US" sz="1800" kern="0" dirty="0" smtClean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Zinseszins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: Verzinsung von Zins aus vorherigem Jahr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b="1" kern="0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Aufzinsung</a:t>
            </a:r>
            <a:r>
              <a:rPr lang="de-DE" altLang="en-US" sz="1800" kern="0" dirty="0">
                <a:latin typeface="Arial" panose="020B0604020202020204" pitchFamily="34" charset="0"/>
              </a:rPr>
              <a:t>: Bestimmung von </a:t>
            </a:r>
            <a:r>
              <a:rPr lang="de-DE" altLang="en-US" sz="1800" i="1" kern="0" dirty="0">
                <a:latin typeface="Arial" panose="020B0604020202020204" pitchFamily="34" charset="0"/>
              </a:rPr>
              <a:t>K</a:t>
            </a:r>
            <a:r>
              <a:rPr lang="de-DE" altLang="en-US" sz="1800" i="1" kern="0" baseline="-25000" dirty="0">
                <a:latin typeface="Arial" panose="020B0604020202020204" pitchFamily="34" charset="0"/>
              </a:rPr>
              <a:t>T</a:t>
            </a:r>
            <a:r>
              <a:rPr lang="de-DE" altLang="en-US" sz="1800" kern="0" dirty="0">
                <a:latin typeface="Arial" panose="020B0604020202020204" pitchFamily="34" charset="0"/>
              </a:rPr>
              <a:t> durch </a:t>
            </a:r>
            <a:r>
              <a:rPr lang="de-DE" altLang="en-US" sz="1800" i="1" kern="0" dirty="0">
                <a:latin typeface="Arial" panose="020B0604020202020204" pitchFamily="34" charset="0"/>
              </a:rPr>
              <a:t>K</a:t>
            </a:r>
            <a:r>
              <a:rPr lang="de-DE" altLang="en-US" sz="1800" i="1" kern="0" baseline="-25000" dirty="0">
                <a:latin typeface="Arial" panose="020B0604020202020204" pitchFamily="34" charset="0"/>
              </a:rPr>
              <a:t>0</a:t>
            </a:r>
            <a:r>
              <a:rPr lang="de-DE" altLang="en-US" sz="1800" kern="0" dirty="0">
                <a:latin typeface="Arial" panose="020B0604020202020204" pitchFamily="34" charset="0"/>
              </a:rPr>
              <a:t>, </a:t>
            </a:r>
            <a:r>
              <a:rPr lang="de-DE" altLang="en-US" sz="1800" i="1" kern="0" dirty="0">
                <a:latin typeface="Arial" panose="020B0604020202020204" pitchFamily="34" charset="0"/>
              </a:rPr>
              <a:t>T</a:t>
            </a:r>
            <a:r>
              <a:rPr lang="de-DE" altLang="en-US" sz="1800" kern="0" dirty="0">
                <a:latin typeface="Arial" panose="020B0604020202020204" pitchFamily="34" charset="0"/>
              </a:rPr>
              <a:t> und </a:t>
            </a:r>
            <a:r>
              <a:rPr lang="de-DE" altLang="en-US" sz="1800" i="1" kern="0" dirty="0">
                <a:latin typeface="Arial" panose="020B0604020202020204" pitchFamily="34" charset="0"/>
              </a:rPr>
              <a:t>i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Abzinsung/Diskontierung</a:t>
            </a:r>
            <a:r>
              <a:rPr lang="de-DE" altLang="en-US" sz="1800" kern="0" dirty="0">
                <a:latin typeface="Arial" panose="020B0604020202020204" pitchFamily="34" charset="0"/>
              </a:rPr>
              <a:t>: Bestimmung von </a:t>
            </a:r>
            <a:r>
              <a:rPr lang="de-DE" altLang="en-US" sz="1800" i="1" kern="0" dirty="0">
                <a:latin typeface="Arial" panose="020B0604020202020204" pitchFamily="34" charset="0"/>
              </a:rPr>
              <a:t>K</a:t>
            </a:r>
            <a:r>
              <a:rPr lang="de-DE" altLang="en-US" sz="1800" i="1" kern="0" baseline="-25000" dirty="0">
                <a:latin typeface="Arial" panose="020B0604020202020204" pitchFamily="34" charset="0"/>
              </a:rPr>
              <a:t>0</a:t>
            </a:r>
            <a:r>
              <a:rPr lang="de-DE" altLang="en-US" sz="1800" kern="0" dirty="0">
                <a:latin typeface="Arial" panose="020B0604020202020204" pitchFamily="34" charset="0"/>
              </a:rPr>
              <a:t> bei bekanntem </a:t>
            </a:r>
            <a:r>
              <a:rPr lang="de-DE" altLang="en-US" sz="1800" i="1" kern="0" dirty="0">
                <a:latin typeface="Arial" panose="020B0604020202020204" pitchFamily="34" charset="0"/>
              </a:rPr>
              <a:t>K</a:t>
            </a:r>
            <a:r>
              <a:rPr lang="de-DE" altLang="en-US" sz="1800" i="1" kern="0" baseline="-25000" dirty="0">
                <a:latin typeface="Arial" panose="020B0604020202020204" pitchFamily="34" charset="0"/>
              </a:rPr>
              <a:t>T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899566"/>
            <a:ext cx="4286250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5732463"/>
            <a:ext cx="12541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4418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Zins- und </a:t>
            </a:r>
            <a:r>
              <a:rPr lang="de-DE" altLang="en-US" sz="2400" dirty="0" err="1" smtClean="0"/>
              <a:t>zinseszinsrechnung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95338" y="1985963"/>
            <a:ext cx="22098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>
                <a:latin typeface="Arial" panose="020B0604020202020204" pitchFamily="34" charset="0"/>
              </a:rPr>
              <a:t>K</a:t>
            </a:r>
            <a:r>
              <a:rPr lang="de-DE" altLang="en-US" sz="1800" dirty="0">
                <a:latin typeface="Arial" panose="020B0604020202020204" pitchFamily="34" charset="0"/>
              </a:rPr>
              <a:t> = Kapital 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>
                <a:latin typeface="Arial" panose="020B0604020202020204" pitchFamily="34" charset="0"/>
              </a:rPr>
              <a:t>i</a:t>
            </a:r>
            <a:r>
              <a:rPr lang="de-DE" altLang="en-US" sz="1800" dirty="0">
                <a:latin typeface="Arial" panose="020B0604020202020204" pitchFamily="34" charset="0"/>
              </a:rPr>
              <a:t> = Zinssatz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>
                <a:latin typeface="Arial" panose="020B0604020202020204" pitchFamily="34" charset="0"/>
              </a:rPr>
              <a:t>T</a:t>
            </a:r>
            <a:r>
              <a:rPr lang="de-DE" altLang="en-US" sz="1800" dirty="0">
                <a:latin typeface="Arial" panose="020B0604020202020204" pitchFamily="34" charset="0"/>
              </a:rPr>
              <a:t> = Endzeitpunkt</a:t>
            </a: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750888" y="3135313"/>
            <a:ext cx="17986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Aufzinsung:</a:t>
            </a:r>
          </a:p>
        </p:txBody>
      </p:sp>
      <p:graphicFrame>
        <p:nvGraphicFramePr>
          <p:cNvPr id="8" name="Object 65"/>
          <p:cNvGraphicFramePr>
            <a:graphicFrameLocks noChangeAspect="1"/>
          </p:cNvGraphicFramePr>
          <p:nvPr/>
        </p:nvGraphicFramePr>
        <p:xfrm>
          <a:off x="1023938" y="3560763"/>
          <a:ext cx="1752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Formel" r:id="rId3" imgW="0" imgH="0" progId="Equation.DSMT4">
                  <p:embed/>
                </p:oleObj>
              </mc:Choice>
              <mc:Fallback>
                <p:oleObj name="Formel" r:id="rId3" imgW="0" imgH="0" progId="Equation.DSMT4">
                  <p:embed/>
                  <p:pic>
                    <p:nvPicPr>
                      <p:cNvPr id="13314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3938" y="3560763"/>
                        <a:ext cx="17526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56"/>
          <p:cNvSpPr txBox="1">
            <a:spLocks noChangeArrowheads="1"/>
          </p:cNvSpPr>
          <p:nvPr/>
        </p:nvSpPr>
        <p:spPr bwMode="auto">
          <a:xfrm>
            <a:off x="742950" y="4810125"/>
            <a:ext cx="1314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Abzinsung:</a:t>
            </a:r>
          </a:p>
        </p:txBody>
      </p:sp>
      <p:graphicFrame>
        <p:nvGraphicFramePr>
          <p:cNvPr id="10" name="Object 69"/>
          <p:cNvGraphicFramePr>
            <a:graphicFrameLocks noChangeAspect="1"/>
          </p:cNvGraphicFramePr>
          <p:nvPr/>
        </p:nvGraphicFramePr>
        <p:xfrm>
          <a:off x="996950" y="5194300"/>
          <a:ext cx="1806575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Formel" r:id="rId5" imgW="0" imgH="0" progId="Equation.DSMT4">
                  <p:embed/>
                </p:oleObj>
              </mc:Choice>
              <mc:Fallback>
                <p:oleObj name="Formel" r:id="rId5" imgW="0" imgH="0" progId="Equation.DSMT4">
                  <p:embed/>
                  <p:pic>
                    <p:nvPicPr>
                      <p:cNvPr id="284741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950" y="5194300"/>
                        <a:ext cx="1806575" cy="71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73"/>
          <p:cNvGrpSpPr>
            <a:grpSpLocks/>
          </p:cNvGrpSpPr>
          <p:nvPr/>
        </p:nvGrpSpPr>
        <p:grpSpPr bwMode="auto">
          <a:xfrm>
            <a:off x="3600450" y="1600200"/>
            <a:ext cx="5026025" cy="2089150"/>
            <a:chOff x="2213" y="1000"/>
            <a:chExt cx="3182" cy="1316"/>
          </a:xfrm>
        </p:grpSpPr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2483" y="1838"/>
              <a:ext cx="27" cy="47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" name="Rectangle 23"/>
            <p:cNvSpPr>
              <a:spLocks noChangeArrowheads="1"/>
            </p:cNvSpPr>
            <p:nvPr/>
          </p:nvSpPr>
          <p:spPr bwMode="auto">
            <a:xfrm>
              <a:off x="4964" y="1454"/>
              <a:ext cx="42" cy="8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" name="Freeform 24"/>
            <p:cNvSpPr>
              <a:spLocks/>
            </p:cNvSpPr>
            <p:nvPr/>
          </p:nvSpPr>
          <p:spPr bwMode="auto">
            <a:xfrm>
              <a:off x="2523" y="1454"/>
              <a:ext cx="2420" cy="400"/>
            </a:xfrm>
            <a:custGeom>
              <a:avLst/>
              <a:gdLst>
                <a:gd name="T0" fmla="*/ 0 w 2215"/>
                <a:gd name="T1" fmla="*/ 150206 h 336"/>
                <a:gd name="T2" fmla="*/ 19226 w 2215"/>
                <a:gd name="T3" fmla="*/ 114094 h 336"/>
                <a:gd name="T4" fmla="*/ 49071 w 2215"/>
                <a:gd name="T5" fmla="*/ 0 h 336"/>
                <a:gd name="T6" fmla="*/ 0 60000 65536"/>
                <a:gd name="T7" fmla="*/ 0 60000 65536"/>
                <a:gd name="T8" fmla="*/ 0 60000 65536"/>
                <a:gd name="T9" fmla="*/ 0 w 2215"/>
                <a:gd name="T10" fmla="*/ 0 h 336"/>
                <a:gd name="T11" fmla="*/ 2215 w 2215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5" h="336">
                  <a:moveTo>
                    <a:pt x="0" y="336"/>
                  </a:moveTo>
                  <a:cubicBezTo>
                    <a:pt x="145" y="322"/>
                    <a:pt x="499" y="311"/>
                    <a:pt x="868" y="255"/>
                  </a:cubicBezTo>
                  <a:cubicBezTo>
                    <a:pt x="1237" y="199"/>
                    <a:pt x="1935" y="53"/>
                    <a:pt x="2215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" name="Text Box 27"/>
            <p:cNvSpPr txBox="1">
              <a:spLocks noChangeArrowheads="1"/>
            </p:cNvSpPr>
            <p:nvPr/>
          </p:nvSpPr>
          <p:spPr bwMode="auto">
            <a:xfrm>
              <a:off x="4531" y="1000"/>
              <a:ext cx="86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Endwert</a:t>
              </a:r>
              <a:br>
                <a:rPr lang="de-DE" altLang="en-US" sz="1800">
                  <a:latin typeface="Arial" panose="020B0604020202020204" pitchFamily="34" charset="0"/>
                </a:rPr>
              </a:br>
              <a:r>
                <a:rPr lang="de-DE" altLang="en-US" sz="1800">
                  <a:latin typeface="Arial" panose="020B0604020202020204" pitchFamily="34" charset="0"/>
                </a:rPr>
                <a:t>(</a:t>
              </a:r>
              <a:r>
                <a:rPr lang="en-US" altLang="en-US" sz="1800" i="1">
                  <a:latin typeface="Arial" panose="020B0604020202020204" pitchFamily="34" charset="0"/>
                </a:rPr>
                <a:t>final value</a:t>
              </a:r>
              <a:r>
                <a:rPr lang="de-DE" altLang="en-US" sz="1800"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17" name="Text Box 28"/>
            <p:cNvSpPr txBox="1">
              <a:spLocks noChangeArrowheads="1"/>
            </p:cNvSpPr>
            <p:nvPr/>
          </p:nvSpPr>
          <p:spPr bwMode="auto">
            <a:xfrm>
              <a:off x="2213" y="1388"/>
              <a:ext cx="120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Barwert </a:t>
              </a:r>
              <a:br>
                <a:rPr lang="de-DE" altLang="en-US" sz="1800">
                  <a:latin typeface="Arial" panose="020B0604020202020204" pitchFamily="34" charset="0"/>
                </a:rPr>
              </a:br>
              <a:r>
                <a:rPr lang="de-DE" altLang="en-US" sz="1800">
                  <a:latin typeface="Arial" panose="020B0604020202020204" pitchFamily="34" charset="0"/>
                </a:rPr>
                <a:t>(</a:t>
              </a:r>
              <a:r>
                <a:rPr lang="en-US" altLang="en-US" sz="1800" i="1">
                  <a:latin typeface="Arial" panose="020B0604020202020204" pitchFamily="34" charset="0"/>
                </a:rPr>
                <a:t>present value</a:t>
              </a:r>
              <a:r>
                <a:rPr lang="de-DE" altLang="en-US" sz="1800"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18" name="Text Box 29"/>
            <p:cNvSpPr txBox="1">
              <a:spLocks noChangeArrowheads="1"/>
            </p:cNvSpPr>
            <p:nvPr/>
          </p:nvSpPr>
          <p:spPr bwMode="auto">
            <a:xfrm>
              <a:off x="2495" y="1974"/>
              <a:ext cx="29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</a:rPr>
                <a:t>K</a:t>
              </a:r>
              <a:r>
                <a:rPr lang="de-DE" altLang="en-US" sz="1800" baseline="-25000">
                  <a:latin typeface="Arial" panose="020B0604020202020204" pitchFamily="34" charset="0"/>
                </a:rPr>
                <a:t>0</a:t>
              </a:r>
              <a:endParaRPr lang="de-DE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" name="Text Box 30"/>
            <p:cNvSpPr txBox="1">
              <a:spLocks noChangeArrowheads="1"/>
            </p:cNvSpPr>
            <p:nvPr/>
          </p:nvSpPr>
          <p:spPr bwMode="auto">
            <a:xfrm>
              <a:off x="4990" y="1500"/>
              <a:ext cx="29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</a:rPr>
                <a:t>K</a:t>
              </a:r>
              <a:r>
                <a:rPr lang="de-DE" altLang="en-US" sz="1800" i="1" baseline="-25000">
                  <a:latin typeface="Arial" panose="020B0604020202020204" pitchFamily="34" charset="0"/>
                </a:rPr>
                <a:t>T</a:t>
              </a:r>
              <a:endParaRPr lang="de-DE" altLang="en-US" sz="1800" i="1">
                <a:latin typeface="Arial" panose="020B0604020202020204" pitchFamily="34" charset="0"/>
              </a:endParaRPr>
            </a:p>
          </p:txBody>
        </p:sp>
      </p:grpSp>
      <p:grpSp>
        <p:nvGrpSpPr>
          <p:cNvPr id="20" name="Group 77"/>
          <p:cNvGrpSpPr>
            <a:grpSpLocks/>
          </p:cNvGrpSpPr>
          <p:nvPr/>
        </p:nvGrpSpPr>
        <p:grpSpPr bwMode="auto">
          <a:xfrm>
            <a:off x="3521075" y="3563938"/>
            <a:ext cx="5133975" cy="595312"/>
            <a:chOff x="2218" y="2245"/>
            <a:chExt cx="3234" cy="375"/>
          </a:xfrm>
        </p:grpSpPr>
        <p:sp>
          <p:nvSpPr>
            <p:cNvPr id="21" name="Text Box 6"/>
            <p:cNvSpPr txBox="1">
              <a:spLocks noChangeArrowheads="1"/>
            </p:cNvSpPr>
            <p:nvPr/>
          </p:nvSpPr>
          <p:spPr bwMode="auto">
            <a:xfrm>
              <a:off x="2299" y="2389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>
              <a:off x="2609" y="2389"/>
              <a:ext cx="17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23" name="Text Box 8"/>
            <p:cNvSpPr txBox="1">
              <a:spLocks noChangeArrowheads="1"/>
            </p:cNvSpPr>
            <p:nvPr/>
          </p:nvSpPr>
          <p:spPr bwMode="auto">
            <a:xfrm>
              <a:off x="2964" y="2389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24" name="Text Box 9"/>
            <p:cNvSpPr txBox="1">
              <a:spLocks noChangeArrowheads="1"/>
            </p:cNvSpPr>
            <p:nvPr/>
          </p:nvSpPr>
          <p:spPr bwMode="auto">
            <a:xfrm>
              <a:off x="3274" y="2389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25" name="Text Box 10"/>
            <p:cNvSpPr txBox="1">
              <a:spLocks noChangeArrowheads="1"/>
            </p:cNvSpPr>
            <p:nvPr/>
          </p:nvSpPr>
          <p:spPr bwMode="auto">
            <a:xfrm>
              <a:off x="4825" y="2389"/>
              <a:ext cx="24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</a:rPr>
                <a:t>T</a:t>
              </a:r>
              <a:endParaRPr lang="de-DE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6" name="Line 14"/>
            <p:cNvSpPr>
              <a:spLocks noChangeShapeType="1"/>
            </p:cNvSpPr>
            <p:nvPr/>
          </p:nvSpPr>
          <p:spPr bwMode="auto">
            <a:xfrm>
              <a:off x="2572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" name="Line 15"/>
            <p:cNvSpPr>
              <a:spLocks noChangeShapeType="1"/>
            </p:cNvSpPr>
            <p:nvPr/>
          </p:nvSpPr>
          <p:spPr bwMode="auto">
            <a:xfrm>
              <a:off x="2882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" name="Line 16"/>
            <p:cNvSpPr>
              <a:spLocks noChangeShapeType="1"/>
            </p:cNvSpPr>
            <p:nvPr/>
          </p:nvSpPr>
          <p:spPr bwMode="auto">
            <a:xfrm>
              <a:off x="3192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" name="Line 17"/>
            <p:cNvSpPr>
              <a:spLocks noChangeShapeType="1"/>
            </p:cNvSpPr>
            <p:nvPr/>
          </p:nvSpPr>
          <p:spPr bwMode="auto">
            <a:xfrm>
              <a:off x="3502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" name="Line 18"/>
            <p:cNvSpPr>
              <a:spLocks noChangeShapeType="1"/>
            </p:cNvSpPr>
            <p:nvPr/>
          </p:nvSpPr>
          <p:spPr bwMode="auto">
            <a:xfrm>
              <a:off x="3813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" name="Line 19"/>
            <p:cNvSpPr>
              <a:spLocks noChangeShapeType="1"/>
            </p:cNvSpPr>
            <p:nvPr/>
          </p:nvSpPr>
          <p:spPr bwMode="auto">
            <a:xfrm>
              <a:off x="4123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" name="Line 20"/>
            <p:cNvSpPr>
              <a:spLocks noChangeShapeType="1"/>
            </p:cNvSpPr>
            <p:nvPr/>
          </p:nvSpPr>
          <p:spPr bwMode="auto">
            <a:xfrm>
              <a:off x="4433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" name="Line 21"/>
            <p:cNvSpPr>
              <a:spLocks noChangeShapeType="1"/>
            </p:cNvSpPr>
            <p:nvPr/>
          </p:nvSpPr>
          <p:spPr bwMode="auto">
            <a:xfrm>
              <a:off x="4743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" name="Line 22"/>
            <p:cNvSpPr>
              <a:spLocks noChangeShapeType="1"/>
            </p:cNvSpPr>
            <p:nvPr/>
          </p:nvSpPr>
          <p:spPr bwMode="auto">
            <a:xfrm>
              <a:off x="5053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" name="Line 11"/>
            <p:cNvSpPr>
              <a:spLocks noChangeShapeType="1"/>
            </p:cNvSpPr>
            <p:nvPr/>
          </p:nvSpPr>
          <p:spPr bwMode="auto">
            <a:xfrm>
              <a:off x="2218" y="2341"/>
              <a:ext cx="323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6" name="Group 75"/>
          <p:cNvGrpSpPr>
            <a:grpSpLocks/>
          </p:cNvGrpSpPr>
          <p:nvPr/>
        </p:nvGrpSpPr>
        <p:grpSpPr bwMode="auto">
          <a:xfrm>
            <a:off x="4043363" y="4356100"/>
            <a:ext cx="4448175" cy="1381125"/>
            <a:chOff x="2547" y="2744"/>
            <a:chExt cx="2802" cy="870"/>
          </a:xfrm>
        </p:grpSpPr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2547" y="3132"/>
              <a:ext cx="29" cy="4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8" name="Rectangle 50"/>
            <p:cNvSpPr>
              <a:spLocks noChangeArrowheads="1"/>
            </p:cNvSpPr>
            <p:nvPr/>
          </p:nvSpPr>
          <p:spPr bwMode="auto">
            <a:xfrm>
              <a:off x="5021" y="2744"/>
              <a:ext cx="40" cy="87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9" name="Freeform 51"/>
            <p:cNvSpPr>
              <a:spLocks/>
            </p:cNvSpPr>
            <p:nvPr/>
          </p:nvSpPr>
          <p:spPr bwMode="auto">
            <a:xfrm>
              <a:off x="2590" y="2744"/>
              <a:ext cx="2433" cy="388"/>
            </a:xfrm>
            <a:custGeom>
              <a:avLst/>
              <a:gdLst>
                <a:gd name="T0" fmla="*/ 0 w 2172"/>
                <a:gd name="T1" fmla="*/ 51634 h 336"/>
                <a:gd name="T2" fmla="*/ 46433 w 2172"/>
                <a:gd name="T3" fmla="*/ 39273 h 336"/>
                <a:gd name="T4" fmla="*/ 115283 w 2172"/>
                <a:gd name="T5" fmla="*/ 0 h 336"/>
                <a:gd name="T6" fmla="*/ 0 60000 65536"/>
                <a:gd name="T7" fmla="*/ 0 60000 65536"/>
                <a:gd name="T8" fmla="*/ 0 60000 65536"/>
                <a:gd name="T9" fmla="*/ 0 w 2172"/>
                <a:gd name="T10" fmla="*/ 0 h 336"/>
                <a:gd name="T11" fmla="*/ 2172 w 2172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2" h="336">
                  <a:moveTo>
                    <a:pt x="0" y="336"/>
                  </a:moveTo>
                  <a:cubicBezTo>
                    <a:pt x="146" y="322"/>
                    <a:pt x="512" y="311"/>
                    <a:pt x="874" y="255"/>
                  </a:cubicBezTo>
                  <a:cubicBezTo>
                    <a:pt x="1236" y="199"/>
                    <a:pt x="1902" y="53"/>
                    <a:pt x="2172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triangle" w="med" len="lg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" name="Text Box 54"/>
            <p:cNvSpPr txBox="1">
              <a:spLocks noChangeArrowheads="1"/>
            </p:cNvSpPr>
            <p:nvPr/>
          </p:nvSpPr>
          <p:spPr bwMode="auto">
            <a:xfrm>
              <a:off x="5054" y="3067"/>
              <a:ext cx="2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</a:rPr>
                <a:t>K</a:t>
              </a:r>
              <a:r>
                <a:rPr lang="de-DE" altLang="en-US" sz="1800" i="1" baseline="-25000">
                  <a:latin typeface="Arial" panose="020B0604020202020204" pitchFamily="34" charset="0"/>
                </a:rPr>
                <a:t>T</a:t>
              </a:r>
              <a:endParaRPr lang="de-DE" altLang="en-US" sz="1800" i="1">
                <a:latin typeface="Arial" panose="020B0604020202020204" pitchFamily="34" charset="0"/>
              </a:endParaRPr>
            </a:p>
          </p:txBody>
        </p:sp>
        <p:sp>
          <p:nvSpPr>
            <p:cNvPr id="41" name="Text Box 55"/>
            <p:cNvSpPr txBox="1">
              <a:spLocks noChangeArrowheads="1"/>
            </p:cNvSpPr>
            <p:nvPr/>
          </p:nvSpPr>
          <p:spPr bwMode="auto">
            <a:xfrm>
              <a:off x="2604" y="3237"/>
              <a:ext cx="2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</a:rPr>
                <a:t>K</a:t>
              </a:r>
              <a:r>
                <a:rPr lang="de-DE" altLang="en-US" sz="1800" baseline="-25000">
                  <a:latin typeface="Arial" panose="020B0604020202020204" pitchFamily="34" charset="0"/>
                </a:rPr>
                <a:t>0</a:t>
              </a:r>
              <a:endParaRPr lang="de-DE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42" name="Group 76"/>
          <p:cNvGrpSpPr>
            <a:grpSpLocks/>
          </p:cNvGrpSpPr>
          <p:nvPr/>
        </p:nvGrpSpPr>
        <p:grpSpPr bwMode="auto">
          <a:xfrm>
            <a:off x="3527425" y="5613400"/>
            <a:ext cx="5135563" cy="595313"/>
            <a:chOff x="2222" y="3536"/>
            <a:chExt cx="3235" cy="375"/>
          </a:xfrm>
        </p:grpSpPr>
        <p:sp>
          <p:nvSpPr>
            <p:cNvPr id="43" name="Line 36"/>
            <p:cNvSpPr>
              <a:spLocks noChangeShapeType="1"/>
            </p:cNvSpPr>
            <p:nvPr/>
          </p:nvSpPr>
          <p:spPr bwMode="auto">
            <a:xfrm>
              <a:off x="2576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" name="Line 37"/>
            <p:cNvSpPr>
              <a:spLocks noChangeShapeType="1"/>
            </p:cNvSpPr>
            <p:nvPr/>
          </p:nvSpPr>
          <p:spPr bwMode="auto">
            <a:xfrm>
              <a:off x="2887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5" name="Line 38"/>
            <p:cNvSpPr>
              <a:spLocks noChangeShapeType="1"/>
            </p:cNvSpPr>
            <p:nvPr/>
          </p:nvSpPr>
          <p:spPr bwMode="auto">
            <a:xfrm>
              <a:off x="3197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" name="Line 39"/>
            <p:cNvSpPr>
              <a:spLocks noChangeShapeType="1"/>
            </p:cNvSpPr>
            <p:nvPr/>
          </p:nvSpPr>
          <p:spPr bwMode="auto">
            <a:xfrm>
              <a:off x="3507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" name="Line 40"/>
            <p:cNvSpPr>
              <a:spLocks noChangeShapeType="1"/>
            </p:cNvSpPr>
            <p:nvPr/>
          </p:nvSpPr>
          <p:spPr bwMode="auto">
            <a:xfrm>
              <a:off x="3817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" name="Line 41"/>
            <p:cNvSpPr>
              <a:spLocks noChangeShapeType="1"/>
            </p:cNvSpPr>
            <p:nvPr/>
          </p:nvSpPr>
          <p:spPr bwMode="auto">
            <a:xfrm>
              <a:off x="4127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" name="Line 42"/>
            <p:cNvSpPr>
              <a:spLocks noChangeShapeType="1"/>
            </p:cNvSpPr>
            <p:nvPr/>
          </p:nvSpPr>
          <p:spPr bwMode="auto">
            <a:xfrm>
              <a:off x="4438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0" name="Line 43"/>
            <p:cNvSpPr>
              <a:spLocks noChangeShapeType="1"/>
            </p:cNvSpPr>
            <p:nvPr/>
          </p:nvSpPr>
          <p:spPr bwMode="auto">
            <a:xfrm>
              <a:off x="4748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1" name="Line 44"/>
            <p:cNvSpPr>
              <a:spLocks noChangeShapeType="1"/>
            </p:cNvSpPr>
            <p:nvPr/>
          </p:nvSpPr>
          <p:spPr bwMode="auto">
            <a:xfrm>
              <a:off x="5058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2" name="Text Box 45"/>
            <p:cNvSpPr txBox="1">
              <a:spLocks noChangeArrowheads="1"/>
            </p:cNvSpPr>
            <p:nvPr/>
          </p:nvSpPr>
          <p:spPr bwMode="auto">
            <a:xfrm>
              <a:off x="2326" y="3680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53" name="Text Box 46"/>
            <p:cNvSpPr txBox="1">
              <a:spLocks noChangeArrowheads="1"/>
            </p:cNvSpPr>
            <p:nvPr/>
          </p:nvSpPr>
          <p:spPr bwMode="auto">
            <a:xfrm>
              <a:off x="2636" y="3680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54" name="Text Box 47"/>
            <p:cNvSpPr txBox="1">
              <a:spLocks noChangeArrowheads="1"/>
            </p:cNvSpPr>
            <p:nvPr/>
          </p:nvSpPr>
          <p:spPr bwMode="auto">
            <a:xfrm>
              <a:off x="2990" y="3680"/>
              <a:ext cx="17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55" name="Text Box 48"/>
            <p:cNvSpPr txBox="1">
              <a:spLocks noChangeArrowheads="1"/>
            </p:cNvSpPr>
            <p:nvPr/>
          </p:nvSpPr>
          <p:spPr bwMode="auto">
            <a:xfrm>
              <a:off x="3300" y="3680"/>
              <a:ext cx="17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56" name="Text Box 49"/>
            <p:cNvSpPr txBox="1">
              <a:spLocks noChangeArrowheads="1"/>
            </p:cNvSpPr>
            <p:nvPr/>
          </p:nvSpPr>
          <p:spPr bwMode="auto">
            <a:xfrm>
              <a:off x="4851" y="3680"/>
              <a:ext cx="2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</a:rPr>
                <a:t>T</a:t>
              </a:r>
              <a:endParaRPr lang="de-DE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57" name="Line 33"/>
            <p:cNvSpPr>
              <a:spLocks noChangeShapeType="1"/>
            </p:cNvSpPr>
            <p:nvPr/>
          </p:nvSpPr>
          <p:spPr bwMode="auto">
            <a:xfrm>
              <a:off x="2222" y="3632"/>
              <a:ext cx="3235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0150329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Barwert einer künftigen Zahlung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grpSp>
        <p:nvGrpSpPr>
          <p:cNvPr id="6" name="Group 189"/>
          <p:cNvGrpSpPr>
            <a:grpSpLocks/>
          </p:cNvGrpSpPr>
          <p:nvPr/>
        </p:nvGrpSpPr>
        <p:grpSpPr bwMode="auto">
          <a:xfrm>
            <a:off x="1546225" y="1524000"/>
            <a:ext cx="7058025" cy="4910138"/>
            <a:chOff x="831" y="1054"/>
            <a:chExt cx="4707" cy="2999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2456" y="1116"/>
            <a:ext cx="776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0" name="Formel" r:id="rId3" imgW="0" imgH="0" progId="Equation.DSMT4">
                    <p:embed/>
                  </p:oleObj>
                </mc:Choice>
                <mc:Fallback>
                  <p:oleObj name="Formel" r:id="rId3" imgW="0" imgH="0" progId="Equation.DSMT4">
                    <p:embed/>
                    <p:pic>
                      <p:nvPicPr>
                        <p:cNvPr id="14341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56" y="1116"/>
                          <a:ext cx="776" cy="32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1063" y="3113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1063" y="2612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1063" y="2108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1063" y="1607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1063" y="1107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1081" y="1107"/>
              <a:ext cx="1" cy="250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1047" y="3613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1047" y="3113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1047" y="2612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1047" y="2108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1047" y="1607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1047" y="1107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1081" y="3613"/>
              <a:ext cx="445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 flipV="1">
              <a:off x="1081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 flipV="1">
              <a:off x="1550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 flipV="1">
              <a:off x="2020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 flipV="1">
              <a:off x="248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 flipV="1">
              <a:off x="295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 flipV="1">
              <a:off x="342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 flipV="1">
              <a:off x="3893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 flipV="1">
              <a:off x="4362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 flipV="1">
              <a:off x="4831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33"/>
            <p:cNvSpPr>
              <a:spLocks/>
            </p:cNvSpPr>
            <p:nvPr/>
          </p:nvSpPr>
          <p:spPr bwMode="auto">
            <a:xfrm>
              <a:off x="1081" y="1107"/>
              <a:ext cx="186" cy="99"/>
            </a:xfrm>
            <a:custGeom>
              <a:avLst/>
              <a:gdLst>
                <a:gd name="T0" fmla="*/ 0 w 172"/>
                <a:gd name="T1" fmla="*/ 0 h 105"/>
                <a:gd name="T2" fmla="*/ 1301 w 172"/>
                <a:gd name="T3" fmla="*/ 8 h 105"/>
                <a:gd name="T4" fmla="*/ 2657 w 172"/>
                <a:gd name="T5" fmla="*/ 14 h 105"/>
                <a:gd name="T6" fmla="*/ 0 60000 65536"/>
                <a:gd name="T7" fmla="*/ 0 60000 65536"/>
                <a:gd name="T8" fmla="*/ 0 60000 65536"/>
                <a:gd name="T9" fmla="*/ 0 w 172"/>
                <a:gd name="T10" fmla="*/ 0 h 105"/>
                <a:gd name="T11" fmla="*/ 172 w 172"/>
                <a:gd name="T12" fmla="*/ 105 h 1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05">
                  <a:moveTo>
                    <a:pt x="0" y="0"/>
                  </a:moveTo>
                  <a:lnTo>
                    <a:pt x="84" y="53"/>
                  </a:lnTo>
                  <a:lnTo>
                    <a:pt x="172" y="10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34"/>
            <p:cNvSpPr>
              <a:spLocks/>
            </p:cNvSpPr>
            <p:nvPr/>
          </p:nvSpPr>
          <p:spPr bwMode="auto">
            <a:xfrm>
              <a:off x="1267" y="1206"/>
              <a:ext cx="187" cy="91"/>
            </a:xfrm>
            <a:custGeom>
              <a:avLst/>
              <a:gdLst>
                <a:gd name="T0" fmla="*/ 0 w 172"/>
                <a:gd name="T1" fmla="*/ 0 h 97"/>
                <a:gd name="T2" fmla="*/ 1558 w 172"/>
                <a:gd name="T3" fmla="*/ 8 h 97"/>
                <a:gd name="T4" fmla="*/ 3218 w 172"/>
                <a:gd name="T5" fmla="*/ 10 h 97"/>
                <a:gd name="T6" fmla="*/ 0 60000 65536"/>
                <a:gd name="T7" fmla="*/ 0 60000 65536"/>
                <a:gd name="T8" fmla="*/ 0 60000 65536"/>
                <a:gd name="T9" fmla="*/ 0 w 172"/>
                <a:gd name="T10" fmla="*/ 0 h 97"/>
                <a:gd name="T11" fmla="*/ 172 w 172"/>
                <a:gd name="T12" fmla="*/ 97 h 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97">
                  <a:moveTo>
                    <a:pt x="0" y="0"/>
                  </a:moveTo>
                  <a:lnTo>
                    <a:pt x="84" y="49"/>
                  </a:lnTo>
                  <a:lnTo>
                    <a:pt x="172" y="9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Line 35"/>
            <p:cNvSpPr>
              <a:spLocks noChangeShapeType="1"/>
            </p:cNvSpPr>
            <p:nvPr/>
          </p:nvSpPr>
          <p:spPr bwMode="auto">
            <a:xfrm>
              <a:off x="1454" y="1297"/>
              <a:ext cx="187" cy="9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eform 36"/>
            <p:cNvSpPr>
              <a:spLocks/>
            </p:cNvSpPr>
            <p:nvPr/>
          </p:nvSpPr>
          <p:spPr bwMode="auto">
            <a:xfrm>
              <a:off x="1641" y="1388"/>
              <a:ext cx="191" cy="87"/>
            </a:xfrm>
            <a:custGeom>
              <a:avLst/>
              <a:gdLst>
                <a:gd name="T0" fmla="*/ 0 w 176"/>
                <a:gd name="T1" fmla="*/ 0 h 92"/>
                <a:gd name="T2" fmla="*/ 1548 w 176"/>
                <a:gd name="T3" fmla="*/ 9 h 92"/>
                <a:gd name="T4" fmla="*/ 3091 w 176"/>
                <a:gd name="T5" fmla="*/ 13 h 92"/>
                <a:gd name="T6" fmla="*/ 0 60000 65536"/>
                <a:gd name="T7" fmla="*/ 0 60000 65536"/>
                <a:gd name="T8" fmla="*/ 0 60000 65536"/>
                <a:gd name="T9" fmla="*/ 0 w 176"/>
                <a:gd name="T10" fmla="*/ 0 h 92"/>
                <a:gd name="T11" fmla="*/ 176 w 176"/>
                <a:gd name="T12" fmla="*/ 92 h 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2">
                  <a:moveTo>
                    <a:pt x="0" y="0"/>
                  </a:moveTo>
                  <a:lnTo>
                    <a:pt x="88" y="48"/>
                  </a:lnTo>
                  <a:lnTo>
                    <a:pt x="176" y="9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Line 37"/>
            <p:cNvSpPr>
              <a:spLocks noChangeShapeType="1"/>
            </p:cNvSpPr>
            <p:nvPr/>
          </p:nvSpPr>
          <p:spPr bwMode="auto">
            <a:xfrm>
              <a:off x="1832" y="1475"/>
              <a:ext cx="188" cy="8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Line 38"/>
            <p:cNvSpPr>
              <a:spLocks noChangeShapeType="1"/>
            </p:cNvSpPr>
            <p:nvPr/>
          </p:nvSpPr>
          <p:spPr bwMode="auto">
            <a:xfrm>
              <a:off x="2020" y="1558"/>
              <a:ext cx="186" cy="7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Line 39"/>
            <p:cNvSpPr>
              <a:spLocks noChangeShapeType="1"/>
            </p:cNvSpPr>
            <p:nvPr/>
          </p:nvSpPr>
          <p:spPr bwMode="auto">
            <a:xfrm>
              <a:off x="2206" y="1636"/>
              <a:ext cx="187" cy="7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Line 40"/>
            <p:cNvSpPr>
              <a:spLocks noChangeShapeType="1"/>
            </p:cNvSpPr>
            <p:nvPr/>
          </p:nvSpPr>
          <p:spPr bwMode="auto">
            <a:xfrm>
              <a:off x="2393" y="1715"/>
              <a:ext cx="186" cy="7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Line 41"/>
            <p:cNvSpPr>
              <a:spLocks noChangeShapeType="1"/>
            </p:cNvSpPr>
            <p:nvPr/>
          </p:nvSpPr>
          <p:spPr bwMode="auto">
            <a:xfrm>
              <a:off x="2579" y="1790"/>
              <a:ext cx="188" cy="7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42"/>
            <p:cNvSpPr>
              <a:spLocks/>
            </p:cNvSpPr>
            <p:nvPr/>
          </p:nvSpPr>
          <p:spPr bwMode="auto">
            <a:xfrm>
              <a:off x="2767" y="1860"/>
              <a:ext cx="191" cy="66"/>
            </a:xfrm>
            <a:custGeom>
              <a:avLst/>
              <a:gdLst>
                <a:gd name="T0" fmla="*/ 0 w 176"/>
                <a:gd name="T1" fmla="*/ 0 h 70"/>
                <a:gd name="T2" fmla="*/ 1548 w 176"/>
                <a:gd name="T3" fmla="*/ 8 h 70"/>
                <a:gd name="T4" fmla="*/ 3091 w 176"/>
                <a:gd name="T5" fmla="*/ 8 h 70"/>
                <a:gd name="T6" fmla="*/ 0 60000 65536"/>
                <a:gd name="T7" fmla="*/ 0 60000 65536"/>
                <a:gd name="T8" fmla="*/ 0 60000 65536"/>
                <a:gd name="T9" fmla="*/ 0 w 176"/>
                <a:gd name="T10" fmla="*/ 0 h 70"/>
                <a:gd name="T11" fmla="*/ 176 w 176"/>
                <a:gd name="T12" fmla="*/ 70 h 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70">
                  <a:moveTo>
                    <a:pt x="0" y="0"/>
                  </a:moveTo>
                  <a:lnTo>
                    <a:pt x="88" y="35"/>
                  </a:lnTo>
                  <a:lnTo>
                    <a:pt x="176" y="7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Line 43"/>
            <p:cNvSpPr>
              <a:spLocks noChangeShapeType="1"/>
            </p:cNvSpPr>
            <p:nvPr/>
          </p:nvSpPr>
          <p:spPr bwMode="auto">
            <a:xfrm>
              <a:off x="2958" y="1926"/>
              <a:ext cx="188" cy="6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Line 44"/>
            <p:cNvSpPr>
              <a:spLocks noChangeShapeType="1"/>
            </p:cNvSpPr>
            <p:nvPr/>
          </p:nvSpPr>
          <p:spPr bwMode="auto">
            <a:xfrm>
              <a:off x="3146" y="1992"/>
              <a:ext cx="186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Line 45"/>
            <p:cNvSpPr>
              <a:spLocks noChangeShapeType="1"/>
            </p:cNvSpPr>
            <p:nvPr/>
          </p:nvSpPr>
          <p:spPr bwMode="auto">
            <a:xfrm>
              <a:off x="3332" y="2054"/>
              <a:ext cx="187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Line 46"/>
            <p:cNvSpPr>
              <a:spLocks noChangeShapeType="1"/>
            </p:cNvSpPr>
            <p:nvPr/>
          </p:nvSpPr>
          <p:spPr bwMode="auto">
            <a:xfrm>
              <a:off x="3519" y="2116"/>
              <a:ext cx="186" cy="5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Line 47"/>
            <p:cNvSpPr>
              <a:spLocks noChangeShapeType="1"/>
            </p:cNvSpPr>
            <p:nvPr/>
          </p:nvSpPr>
          <p:spPr bwMode="auto">
            <a:xfrm>
              <a:off x="3705" y="2174"/>
              <a:ext cx="188" cy="5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48"/>
            <p:cNvSpPr>
              <a:spLocks/>
            </p:cNvSpPr>
            <p:nvPr/>
          </p:nvSpPr>
          <p:spPr bwMode="auto">
            <a:xfrm>
              <a:off x="3893" y="2228"/>
              <a:ext cx="191" cy="53"/>
            </a:xfrm>
            <a:custGeom>
              <a:avLst/>
              <a:gdLst>
                <a:gd name="T0" fmla="*/ 0 w 176"/>
                <a:gd name="T1" fmla="*/ 0 h 57"/>
                <a:gd name="T2" fmla="*/ 1548 w 176"/>
                <a:gd name="T3" fmla="*/ 7 h 57"/>
                <a:gd name="T4" fmla="*/ 3091 w 176"/>
                <a:gd name="T5" fmla="*/ 7 h 57"/>
                <a:gd name="T6" fmla="*/ 0 60000 65536"/>
                <a:gd name="T7" fmla="*/ 0 60000 65536"/>
                <a:gd name="T8" fmla="*/ 0 60000 65536"/>
                <a:gd name="T9" fmla="*/ 0 w 176"/>
                <a:gd name="T10" fmla="*/ 0 h 57"/>
                <a:gd name="T11" fmla="*/ 176 w 176"/>
                <a:gd name="T12" fmla="*/ 57 h 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57">
                  <a:moveTo>
                    <a:pt x="0" y="0"/>
                  </a:moveTo>
                  <a:lnTo>
                    <a:pt x="88" y="27"/>
                  </a:lnTo>
                  <a:lnTo>
                    <a:pt x="176" y="5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Line 49"/>
            <p:cNvSpPr>
              <a:spLocks noChangeShapeType="1"/>
            </p:cNvSpPr>
            <p:nvPr/>
          </p:nvSpPr>
          <p:spPr bwMode="auto">
            <a:xfrm>
              <a:off x="4084" y="2281"/>
              <a:ext cx="187" cy="5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Line 50"/>
            <p:cNvSpPr>
              <a:spLocks noChangeShapeType="1"/>
            </p:cNvSpPr>
            <p:nvPr/>
          </p:nvSpPr>
          <p:spPr bwMode="auto">
            <a:xfrm>
              <a:off x="4271" y="2336"/>
              <a:ext cx="187" cy="4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Line 51"/>
            <p:cNvSpPr>
              <a:spLocks noChangeShapeType="1"/>
            </p:cNvSpPr>
            <p:nvPr/>
          </p:nvSpPr>
          <p:spPr bwMode="auto">
            <a:xfrm>
              <a:off x="4458" y="2385"/>
              <a:ext cx="186" cy="4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Freeform 52"/>
            <p:cNvSpPr>
              <a:spLocks/>
            </p:cNvSpPr>
            <p:nvPr/>
          </p:nvSpPr>
          <p:spPr bwMode="auto">
            <a:xfrm>
              <a:off x="4644" y="2431"/>
              <a:ext cx="187" cy="50"/>
            </a:xfrm>
            <a:custGeom>
              <a:avLst/>
              <a:gdLst>
                <a:gd name="T0" fmla="*/ 0 w 172"/>
                <a:gd name="T1" fmla="*/ 0 h 53"/>
                <a:gd name="T2" fmla="*/ 1558 w 172"/>
                <a:gd name="T3" fmla="*/ 8 h 53"/>
                <a:gd name="T4" fmla="*/ 3218 w 172"/>
                <a:gd name="T5" fmla="*/ 8 h 53"/>
                <a:gd name="T6" fmla="*/ 0 60000 65536"/>
                <a:gd name="T7" fmla="*/ 0 60000 65536"/>
                <a:gd name="T8" fmla="*/ 0 60000 65536"/>
                <a:gd name="T9" fmla="*/ 0 w 172"/>
                <a:gd name="T10" fmla="*/ 0 h 53"/>
                <a:gd name="T11" fmla="*/ 172 w 172"/>
                <a:gd name="T12" fmla="*/ 53 h 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53">
                  <a:moveTo>
                    <a:pt x="0" y="0"/>
                  </a:moveTo>
                  <a:lnTo>
                    <a:pt x="84" y="26"/>
                  </a:lnTo>
                  <a:lnTo>
                    <a:pt x="172" y="5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Freeform 53"/>
            <p:cNvSpPr>
              <a:spLocks/>
            </p:cNvSpPr>
            <p:nvPr/>
          </p:nvSpPr>
          <p:spPr bwMode="auto">
            <a:xfrm>
              <a:off x="4831" y="2481"/>
              <a:ext cx="188" cy="41"/>
            </a:xfrm>
            <a:custGeom>
              <a:avLst/>
              <a:gdLst>
                <a:gd name="T0" fmla="*/ 0 w 173"/>
                <a:gd name="T1" fmla="*/ 0 h 44"/>
                <a:gd name="T2" fmla="*/ 1530 w 173"/>
                <a:gd name="T3" fmla="*/ 7 h 44"/>
                <a:gd name="T4" fmla="*/ 3185 w 173"/>
                <a:gd name="T5" fmla="*/ 7 h 44"/>
                <a:gd name="T6" fmla="*/ 0 60000 65536"/>
                <a:gd name="T7" fmla="*/ 0 60000 65536"/>
                <a:gd name="T8" fmla="*/ 0 60000 65536"/>
                <a:gd name="T9" fmla="*/ 0 w 173"/>
                <a:gd name="T10" fmla="*/ 0 h 44"/>
                <a:gd name="T11" fmla="*/ 173 w 173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44">
                  <a:moveTo>
                    <a:pt x="0" y="0"/>
                  </a:moveTo>
                  <a:lnTo>
                    <a:pt x="84" y="22"/>
                  </a:lnTo>
                  <a:lnTo>
                    <a:pt x="173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Freeform 54"/>
            <p:cNvSpPr>
              <a:spLocks/>
            </p:cNvSpPr>
            <p:nvPr/>
          </p:nvSpPr>
          <p:spPr bwMode="auto">
            <a:xfrm>
              <a:off x="5019" y="2522"/>
              <a:ext cx="190" cy="41"/>
            </a:xfrm>
            <a:custGeom>
              <a:avLst/>
              <a:gdLst>
                <a:gd name="T0" fmla="*/ 0 w 176"/>
                <a:gd name="T1" fmla="*/ 0 h 44"/>
                <a:gd name="T2" fmla="*/ 1292 w 176"/>
                <a:gd name="T3" fmla="*/ 7 h 44"/>
                <a:gd name="T4" fmla="*/ 2575 w 176"/>
                <a:gd name="T5" fmla="*/ 7 h 44"/>
                <a:gd name="T6" fmla="*/ 0 60000 65536"/>
                <a:gd name="T7" fmla="*/ 0 60000 65536"/>
                <a:gd name="T8" fmla="*/ 0 60000 65536"/>
                <a:gd name="T9" fmla="*/ 0 w 176"/>
                <a:gd name="T10" fmla="*/ 0 h 44"/>
                <a:gd name="T11" fmla="*/ 176 w 176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4">
                  <a:moveTo>
                    <a:pt x="0" y="0"/>
                  </a:moveTo>
                  <a:lnTo>
                    <a:pt x="88" y="22"/>
                  </a:lnTo>
                  <a:lnTo>
                    <a:pt x="176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Line 55"/>
            <p:cNvSpPr>
              <a:spLocks noChangeShapeType="1"/>
            </p:cNvSpPr>
            <p:nvPr/>
          </p:nvSpPr>
          <p:spPr bwMode="auto">
            <a:xfrm>
              <a:off x="5209" y="2563"/>
              <a:ext cx="188" cy="4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Freeform 58"/>
            <p:cNvSpPr>
              <a:spLocks/>
            </p:cNvSpPr>
            <p:nvPr/>
          </p:nvSpPr>
          <p:spPr bwMode="auto">
            <a:xfrm>
              <a:off x="1081" y="1107"/>
              <a:ext cx="186" cy="190"/>
            </a:xfrm>
            <a:custGeom>
              <a:avLst/>
              <a:gdLst>
                <a:gd name="T0" fmla="*/ 0 w 172"/>
                <a:gd name="T1" fmla="*/ 0 h 202"/>
                <a:gd name="T2" fmla="*/ 1301 w 172"/>
                <a:gd name="T3" fmla="*/ 12 h 202"/>
                <a:gd name="T4" fmla="*/ 2657 w 172"/>
                <a:gd name="T5" fmla="*/ 23 h 202"/>
                <a:gd name="T6" fmla="*/ 0 60000 65536"/>
                <a:gd name="T7" fmla="*/ 0 60000 65536"/>
                <a:gd name="T8" fmla="*/ 0 60000 65536"/>
                <a:gd name="T9" fmla="*/ 0 w 172"/>
                <a:gd name="T10" fmla="*/ 0 h 202"/>
                <a:gd name="T11" fmla="*/ 172 w 172"/>
                <a:gd name="T12" fmla="*/ 202 h 2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202">
                  <a:moveTo>
                    <a:pt x="0" y="0"/>
                  </a:moveTo>
                  <a:lnTo>
                    <a:pt x="84" y="101"/>
                  </a:lnTo>
                  <a:lnTo>
                    <a:pt x="172" y="2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Freeform 59"/>
            <p:cNvSpPr>
              <a:spLocks/>
            </p:cNvSpPr>
            <p:nvPr/>
          </p:nvSpPr>
          <p:spPr bwMode="auto">
            <a:xfrm>
              <a:off x="1267" y="1297"/>
              <a:ext cx="187" cy="174"/>
            </a:xfrm>
            <a:custGeom>
              <a:avLst/>
              <a:gdLst>
                <a:gd name="T0" fmla="*/ 0 w 172"/>
                <a:gd name="T1" fmla="*/ 0 h 185"/>
                <a:gd name="T2" fmla="*/ 1558 w 172"/>
                <a:gd name="T3" fmla="*/ 11 h 185"/>
                <a:gd name="T4" fmla="*/ 3218 w 172"/>
                <a:gd name="T5" fmla="*/ 22 h 185"/>
                <a:gd name="T6" fmla="*/ 0 60000 65536"/>
                <a:gd name="T7" fmla="*/ 0 60000 65536"/>
                <a:gd name="T8" fmla="*/ 0 60000 65536"/>
                <a:gd name="T9" fmla="*/ 0 w 172"/>
                <a:gd name="T10" fmla="*/ 0 h 185"/>
                <a:gd name="T11" fmla="*/ 172 w 172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85">
                  <a:moveTo>
                    <a:pt x="0" y="0"/>
                  </a:moveTo>
                  <a:lnTo>
                    <a:pt x="84" y="93"/>
                  </a:lnTo>
                  <a:lnTo>
                    <a:pt x="172" y="18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Line 60"/>
            <p:cNvSpPr>
              <a:spLocks noChangeShapeType="1"/>
            </p:cNvSpPr>
            <p:nvPr/>
          </p:nvSpPr>
          <p:spPr bwMode="auto">
            <a:xfrm>
              <a:off x="1454" y="1471"/>
              <a:ext cx="187" cy="1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Freeform 61"/>
            <p:cNvSpPr>
              <a:spLocks/>
            </p:cNvSpPr>
            <p:nvPr/>
          </p:nvSpPr>
          <p:spPr bwMode="auto">
            <a:xfrm>
              <a:off x="1641" y="1633"/>
              <a:ext cx="191" cy="148"/>
            </a:xfrm>
            <a:custGeom>
              <a:avLst/>
              <a:gdLst>
                <a:gd name="T0" fmla="*/ 0 w 176"/>
                <a:gd name="T1" fmla="*/ 0 h 158"/>
                <a:gd name="T2" fmla="*/ 1548 w 176"/>
                <a:gd name="T3" fmla="*/ 7 h 158"/>
                <a:gd name="T4" fmla="*/ 3091 w 176"/>
                <a:gd name="T5" fmla="*/ 17 h 158"/>
                <a:gd name="T6" fmla="*/ 0 60000 65536"/>
                <a:gd name="T7" fmla="*/ 0 60000 65536"/>
                <a:gd name="T8" fmla="*/ 0 60000 65536"/>
                <a:gd name="T9" fmla="*/ 0 w 176"/>
                <a:gd name="T10" fmla="*/ 0 h 158"/>
                <a:gd name="T11" fmla="*/ 176 w 176"/>
                <a:gd name="T12" fmla="*/ 158 h 1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58">
                  <a:moveTo>
                    <a:pt x="0" y="0"/>
                  </a:moveTo>
                  <a:lnTo>
                    <a:pt x="88" y="79"/>
                  </a:lnTo>
                  <a:lnTo>
                    <a:pt x="176" y="15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Freeform 62"/>
            <p:cNvSpPr>
              <a:spLocks/>
            </p:cNvSpPr>
            <p:nvPr/>
          </p:nvSpPr>
          <p:spPr bwMode="auto">
            <a:xfrm>
              <a:off x="1832" y="1781"/>
              <a:ext cx="188" cy="141"/>
            </a:xfrm>
            <a:custGeom>
              <a:avLst/>
              <a:gdLst>
                <a:gd name="T0" fmla="*/ 0 w 173"/>
                <a:gd name="T1" fmla="*/ 0 h 150"/>
                <a:gd name="T2" fmla="*/ 1639 w 173"/>
                <a:gd name="T3" fmla="*/ 8 h 150"/>
                <a:gd name="T4" fmla="*/ 3185 w 173"/>
                <a:gd name="T5" fmla="*/ 18 h 150"/>
                <a:gd name="T6" fmla="*/ 0 60000 65536"/>
                <a:gd name="T7" fmla="*/ 0 60000 65536"/>
                <a:gd name="T8" fmla="*/ 0 60000 65536"/>
                <a:gd name="T9" fmla="*/ 0 w 173"/>
                <a:gd name="T10" fmla="*/ 0 h 150"/>
                <a:gd name="T11" fmla="*/ 173 w 173"/>
                <a:gd name="T12" fmla="*/ 150 h 1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50">
                  <a:moveTo>
                    <a:pt x="0" y="0"/>
                  </a:moveTo>
                  <a:lnTo>
                    <a:pt x="89" y="75"/>
                  </a:lnTo>
                  <a:lnTo>
                    <a:pt x="173" y="15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Freeform 63"/>
            <p:cNvSpPr>
              <a:spLocks/>
            </p:cNvSpPr>
            <p:nvPr/>
          </p:nvSpPr>
          <p:spPr bwMode="auto">
            <a:xfrm>
              <a:off x="2020" y="1922"/>
              <a:ext cx="186" cy="124"/>
            </a:xfrm>
            <a:custGeom>
              <a:avLst/>
              <a:gdLst>
                <a:gd name="T0" fmla="*/ 0 w 172"/>
                <a:gd name="T1" fmla="*/ 0 h 132"/>
                <a:gd name="T2" fmla="*/ 1293 w 172"/>
                <a:gd name="T3" fmla="*/ 8 h 132"/>
                <a:gd name="T4" fmla="*/ 2657 w 172"/>
                <a:gd name="T5" fmla="*/ 15 h 132"/>
                <a:gd name="T6" fmla="*/ 0 60000 65536"/>
                <a:gd name="T7" fmla="*/ 0 60000 65536"/>
                <a:gd name="T8" fmla="*/ 0 60000 65536"/>
                <a:gd name="T9" fmla="*/ 0 w 172"/>
                <a:gd name="T10" fmla="*/ 0 h 132"/>
                <a:gd name="T11" fmla="*/ 172 w 172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32">
                  <a:moveTo>
                    <a:pt x="0" y="0"/>
                  </a:moveTo>
                  <a:lnTo>
                    <a:pt x="83" y="66"/>
                  </a:lnTo>
                  <a:lnTo>
                    <a:pt x="172" y="13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Freeform 64"/>
            <p:cNvSpPr>
              <a:spLocks/>
            </p:cNvSpPr>
            <p:nvPr/>
          </p:nvSpPr>
          <p:spPr bwMode="auto">
            <a:xfrm>
              <a:off x="2206" y="2046"/>
              <a:ext cx="187" cy="120"/>
            </a:xfrm>
            <a:custGeom>
              <a:avLst/>
              <a:gdLst>
                <a:gd name="T0" fmla="*/ 0 w 172"/>
                <a:gd name="T1" fmla="*/ 0 h 127"/>
                <a:gd name="T2" fmla="*/ 1558 w 172"/>
                <a:gd name="T3" fmla="*/ 9 h 127"/>
                <a:gd name="T4" fmla="*/ 3218 w 172"/>
                <a:gd name="T5" fmla="*/ 19 h 127"/>
                <a:gd name="T6" fmla="*/ 0 60000 65536"/>
                <a:gd name="T7" fmla="*/ 0 60000 65536"/>
                <a:gd name="T8" fmla="*/ 0 60000 65536"/>
                <a:gd name="T9" fmla="*/ 0 w 172"/>
                <a:gd name="T10" fmla="*/ 0 h 127"/>
                <a:gd name="T11" fmla="*/ 172 w 172"/>
                <a:gd name="T12" fmla="*/ 127 h 1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7">
                  <a:moveTo>
                    <a:pt x="0" y="0"/>
                  </a:moveTo>
                  <a:lnTo>
                    <a:pt x="84" y="66"/>
                  </a:lnTo>
                  <a:lnTo>
                    <a:pt x="172" y="1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Freeform 65"/>
            <p:cNvSpPr>
              <a:spLocks/>
            </p:cNvSpPr>
            <p:nvPr/>
          </p:nvSpPr>
          <p:spPr bwMode="auto">
            <a:xfrm>
              <a:off x="2393" y="2166"/>
              <a:ext cx="186" cy="108"/>
            </a:xfrm>
            <a:custGeom>
              <a:avLst/>
              <a:gdLst>
                <a:gd name="T0" fmla="*/ 0 w 172"/>
                <a:gd name="T1" fmla="*/ 0 h 115"/>
                <a:gd name="T2" fmla="*/ 1301 w 172"/>
                <a:gd name="T3" fmla="*/ 8 h 115"/>
                <a:gd name="T4" fmla="*/ 2657 w 172"/>
                <a:gd name="T5" fmla="*/ 13 h 115"/>
                <a:gd name="T6" fmla="*/ 0 60000 65536"/>
                <a:gd name="T7" fmla="*/ 0 60000 65536"/>
                <a:gd name="T8" fmla="*/ 0 60000 65536"/>
                <a:gd name="T9" fmla="*/ 0 w 172"/>
                <a:gd name="T10" fmla="*/ 0 h 115"/>
                <a:gd name="T11" fmla="*/ 172 w 172"/>
                <a:gd name="T12" fmla="*/ 115 h 1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15">
                  <a:moveTo>
                    <a:pt x="0" y="0"/>
                  </a:moveTo>
                  <a:lnTo>
                    <a:pt x="84" y="57"/>
                  </a:lnTo>
                  <a:lnTo>
                    <a:pt x="172" y="11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Freeform 66"/>
            <p:cNvSpPr>
              <a:spLocks/>
            </p:cNvSpPr>
            <p:nvPr/>
          </p:nvSpPr>
          <p:spPr bwMode="auto">
            <a:xfrm>
              <a:off x="2579" y="2274"/>
              <a:ext cx="188" cy="103"/>
            </a:xfrm>
            <a:custGeom>
              <a:avLst/>
              <a:gdLst>
                <a:gd name="T0" fmla="*/ 0 w 173"/>
                <a:gd name="T1" fmla="*/ 0 h 110"/>
                <a:gd name="T2" fmla="*/ 1530 w 173"/>
                <a:gd name="T3" fmla="*/ 7 h 110"/>
                <a:gd name="T4" fmla="*/ 3185 w 173"/>
                <a:gd name="T5" fmla="*/ 11 h 110"/>
                <a:gd name="T6" fmla="*/ 0 60000 65536"/>
                <a:gd name="T7" fmla="*/ 0 60000 65536"/>
                <a:gd name="T8" fmla="*/ 0 60000 65536"/>
                <a:gd name="T9" fmla="*/ 0 w 173"/>
                <a:gd name="T10" fmla="*/ 0 h 110"/>
                <a:gd name="T11" fmla="*/ 173 w 173"/>
                <a:gd name="T12" fmla="*/ 110 h 1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0">
                  <a:moveTo>
                    <a:pt x="0" y="0"/>
                  </a:moveTo>
                  <a:lnTo>
                    <a:pt x="84" y="57"/>
                  </a:lnTo>
                  <a:lnTo>
                    <a:pt x="173" y="11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Freeform 67"/>
            <p:cNvSpPr>
              <a:spLocks/>
            </p:cNvSpPr>
            <p:nvPr/>
          </p:nvSpPr>
          <p:spPr bwMode="auto">
            <a:xfrm>
              <a:off x="2767" y="2377"/>
              <a:ext cx="191" cy="90"/>
            </a:xfrm>
            <a:custGeom>
              <a:avLst/>
              <a:gdLst>
                <a:gd name="T0" fmla="*/ 0 w 176"/>
                <a:gd name="T1" fmla="*/ 0 h 96"/>
                <a:gd name="T2" fmla="*/ 1548 w 176"/>
                <a:gd name="T3" fmla="*/ 8 h 96"/>
                <a:gd name="T4" fmla="*/ 3091 w 176"/>
                <a:gd name="T5" fmla="*/ 10 h 96"/>
                <a:gd name="T6" fmla="*/ 0 60000 65536"/>
                <a:gd name="T7" fmla="*/ 0 60000 65536"/>
                <a:gd name="T8" fmla="*/ 0 60000 65536"/>
                <a:gd name="T9" fmla="*/ 0 w 176"/>
                <a:gd name="T10" fmla="*/ 0 h 96"/>
                <a:gd name="T11" fmla="*/ 176 w 176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6">
                  <a:moveTo>
                    <a:pt x="0" y="0"/>
                  </a:moveTo>
                  <a:lnTo>
                    <a:pt x="88" y="48"/>
                  </a:lnTo>
                  <a:lnTo>
                    <a:pt x="176" y="9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Line 68"/>
            <p:cNvSpPr>
              <a:spLocks noChangeShapeType="1"/>
            </p:cNvSpPr>
            <p:nvPr/>
          </p:nvSpPr>
          <p:spPr bwMode="auto">
            <a:xfrm>
              <a:off x="2958" y="2467"/>
              <a:ext cx="188" cy="8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Freeform 69"/>
            <p:cNvSpPr>
              <a:spLocks/>
            </p:cNvSpPr>
            <p:nvPr/>
          </p:nvSpPr>
          <p:spPr bwMode="auto">
            <a:xfrm>
              <a:off x="3146" y="2555"/>
              <a:ext cx="186" cy="83"/>
            </a:xfrm>
            <a:custGeom>
              <a:avLst/>
              <a:gdLst>
                <a:gd name="T0" fmla="*/ 0 w 172"/>
                <a:gd name="T1" fmla="*/ 0 h 88"/>
                <a:gd name="T2" fmla="*/ 1301 w 172"/>
                <a:gd name="T3" fmla="*/ 8 h 88"/>
                <a:gd name="T4" fmla="*/ 2657 w 172"/>
                <a:gd name="T5" fmla="*/ 11 h 88"/>
                <a:gd name="T6" fmla="*/ 0 60000 65536"/>
                <a:gd name="T7" fmla="*/ 0 60000 65536"/>
                <a:gd name="T8" fmla="*/ 0 60000 65536"/>
                <a:gd name="T9" fmla="*/ 0 w 172"/>
                <a:gd name="T10" fmla="*/ 0 h 88"/>
                <a:gd name="T11" fmla="*/ 172 w 172"/>
                <a:gd name="T12" fmla="*/ 88 h 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88">
                  <a:moveTo>
                    <a:pt x="0" y="0"/>
                  </a:moveTo>
                  <a:lnTo>
                    <a:pt x="84" y="44"/>
                  </a:lnTo>
                  <a:lnTo>
                    <a:pt x="172" y="8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Freeform 70"/>
            <p:cNvSpPr>
              <a:spLocks/>
            </p:cNvSpPr>
            <p:nvPr/>
          </p:nvSpPr>
          <p:spPr bwMode="auto">
            <a:xfrm>
              <a:off x="3332" y="2638"/>
              <a:ext cx="187" cy="70"/>
            </a:xfrm>
            <a:custGeom>
              <a:avLst/>
              <a:gdLst>
                <a:gd name="T0" fmla="*/ 0 w 172"/>
                <a:gd name="T1" fmla="*/ 0 h 75"/>
                <a:gd name="T2" fmla="*/ 1558 w 172"/>
                <a:gd name="T3" fmla="*/ 7 h 75"/>
                <a:gd name="T4" fmla="*/ 3218 w 172"/>
                <a:gd name="T5" fmla="*/ 7 h 75"/>
                <a:gd name="T6" fmla="*/ 0 60000 65536"/>
                <a:gd name="T7" fmla="*/ 0 60000 65536"/>
                <a:gd name="T8" fmla="*/ 0 60000 65536"/>
                <a:gd name="T9" fmla="*/ 0 w 172"/>
                <a:gd name="T10" fmla="*/ 0 h 75"/>
                <a:gd name="T11" fmla="*/ 172 w 172"/>
                <a:gd name="T12" fmla="*/ 75 h 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5">
                  <a:moveTo>
                    <a:pt x="0" y="0"/>
                  </a:moveTo>
                  <a:lnTo>
                    <a:pt x="84" y="39"/>
                  </a:lnTo>
                  <a:lnTo>
                    <a:pt x="172" y="7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Freeform 71"/>
            <p:cNvSpPr>
              <a:spLocks/>
            </p:cNvSpPr>
            <p:nvPr/>
          </p:nvSpPr>
          <p:spPr bwMode="auto">
            <a:xfrm>
              <a:off x="3519" y="2708"/>
              <a:ext cx="186" cy="70"/>
            </a:xfrm>
            <a:custGeom>
              <a:avLst/>
              <a:gdLst>
                <a:gd name="T0" fmla="*/ 0 w 172"/>
                <a:gd name="T1" fmla="*/ 0 h 74"/>
                <a:gd name="T2" fmla="*/ 1301 w 172"/>
                <a:gd name="T3" fmla="*/ 9 h 74"/>
                <a:gd name="T4" fmla="*/ 2657 w 172"/>
                <a:gd name="T5" fmla="*/ 9 h 74"/>
                <a:gd name="T6" fmla="*/ 0 60000 65536"/>
                <a:gd name="T7" fmla="*/ 0 60000 65536"/>
                <a:gd name="T8" fmla="*/ 0 60000 65536"/>
                <a:gd name="T9" fmla="*/ 0 w 172"/>
                <a:gd name="T10" fmla="*/ 0 h 74"/>
                <a:gd name="T11" fmla="*/ 172 w 172"/>
                <a:gd name="T12" fmla="*/ 74 h 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4">
                  <a:moveTo>
                    <a:pt x="0" y="0"/>
                  </a:moveTo>
                  <a:lnTo>
                    <a:pt x="84" y="39"/>
                  </a:lnTo>
                  <a:lnTo>
                    <a:pt x="172" y="7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Line 72"/>
            <p:cNvSpPr>
              <a:spLocks noChangeShapeType="1"/>
            </p:cNvSpPr>
            <p:nvPr/>
          </p:nvSpPr>
          <p:spPr bwMode="auto">
            <a:xfrm>
              <a:off x="3705" y="2778"/>
              <a:ext cx="188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Freeform 73"/>
            <p:cNvSpPr>
              <a:spLocks/>
            </p:cNvSpPr>
            <p:nvPr/>
          </p:nvSpPr>
          <p:spPr bwMode="auto">
            <a:xfrm>
              <a:off x="3893" y="2840"/>
              <a:ext cx="191" cy="58"/>
            </a:xfrm>
            <a:custGeom>
              <a:avLst/>
              <a:gdLst>
                <a:gd name="T0" fmla="*/ 0 w 176"/>
                <a:gd name="T1" fmla="*/ 0 h 62"/>
                <a:gd name="T2" fmla="*/ 1548 w 176"/>
                <a:gd name="T3" fmla="*/ 7 h 62"/>
                <a:gd name="T4" fmla="*/ 3091 w 176"/>
                <a:gd name="T5" fmla="*/ 7 h 62"/>
                <a:gd name="T6" fmla="*/ 0 60000 65536"/>
                <a:gd name="T7" fmla="*/ 0 60000 65536"/>
                <a:gd name="T8" fmla="*/ 0 60000 65536"/>
                <a:gd name="T9" fmla="*/ 0 w 176"/>
                <a:gd name="T10" fmla="*/ 0 h 62"/>
                <a:gd name="T11" fmla="*/ 176 w 176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62">
                  <a:moveTo>
                    <a:pt x="0" y="0"/>
                  </a:moveTo>
                  <a:lnTo>
                    <a:pt x="88" y="31"/>
                  </a:lnTo>
                  <a:lnTo>
                    <a:pt x="176" y="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Line 74"/>
            <p:cNvSpPr>
              <a:spLocks noChangeShapeType="1"/>
            </p:cNvSpPr>
            <p:nvPr/>
          </p:nvSpPr>
          <p:spPr bwMode="auto">
            <a:xfrm>
              <a:off x="4084" y="2898"/>
              <a:ext cx="187" cy="5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" name="Line 75"/>
            <p:cNvSpPr>
              <a:spLocks noChangeShapeType="1"/>
            </p:cNvSpPr>
            <p:nvPr/>
          </p:nvSpPr>
          <p:spPr bwMode="auto">
            <a:xfrm>
              <a:off x="4271" y="2952"/>
              <a:ext cx="187" cy="4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" name="Line 76"/>
            <p:cNvSpPr>
              <a:spLocks noChangeShapeType="1"/>
            </p:cNvSpPr>
            <p:nvPr/>
          </p:nvSpPr>
          <p:spPr bwMode="auto">
            <a:xfrm>
              <a:off x="4458" y="3001"/>
              <a:ext cx="186" cy="4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2" name="Freeform 77"/>
            <p:cNvSpPr>
              <a:spLocks/>
            </p:cNvSpPr>
            <p:nvPr/>
          </p:nvSpPr>
          <p:spPr bwMode="auto">
            <a:xfrm>
              <a:off x="4644" y="3046"/>
              <a:ext cx="187" cy="47"/>
            </a:xfrm>
            <a:custGeom>
              <a:avLst/>
              <a:gdLst>
                <a:gd name="T0" fmla="*/ 0 w 172"/>
                <a:gd name="T1" fmla="*/ 0 h 49"/>
                <a:gd name="T2" fmla="*/ 1558 w 172"/>
                <a:gd name="T3" fmla="*/ 12 h 49"/>
                <a:gd name="T4" fmla="*/ 3218 w 172"/>
                <a:gd name="T5" fmla="*/ 12 h 49"/>
                <a:gd name="T6" fmla="*/ 0 60000 65536"/>
                <a:gd name="T7" fmla="*/ 0 60000 65536"/>
                <a:gd name="T8" fmla="*/ 0 60000 65536"/>
                <a:gd name="T9" fmla="*/ 0 w 172"/>
                <a:gd name="T10" fmla="*/ 0 h 49"/>
                <a:gd name="T11" fmla="*/ 172 w 172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9">
                  <a:moveTo>
                    <a:pt x="0" y="0"/>
                  </a:moveTo>
                  <a:lnTo>
                    <a:pt x="84" y="27"/>
                  </a:lnTo>
                  <a:lnTo>
                    <a:pt x="172" y="4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3" name="Freeform 78"/>
            <p:cNvSpPr>
              <a:spLocks/>
            </p:cNvSpPr>
            <p:nvPr/>
          </p:nvSpPr>
          <p:spPr bwMode="auto">
            <a:xfrm>
              <a:off x="4831" y="3093"/>
              <a:ext cx="188" cy="36"/>
            </a:xfrm>
            <a:custGeom>
              <a:avLst/>
              <a:gdLst>
                <a:gd name="T0" fmla="*/ 0 w 173"/>
                <a:gd name="T1" fmla="*/ 0 h 39"/>
                <a:gd name="T2" fmla="*/ 1530 w 173"/>
                <a:gd name="T3" fmla="*/ 6 h 39"/>
                <a:gd name="T4" fmla="*/ 3185 w 173"/>
                <a:gd name="T5" fmla="*/ 6 h 39"/>
                <a:gd name="T6" fmla="*/ 0 60000 65536"/>
                <a:gd name="T7" fmla="*/ 0 60000 65536"/>
                <a:gd name="T8" fmla="*/ 0 60000 65536"/>
                <a:gd name="T9" fmla="*/ 0 w 173"/>
                <a:gd name="T10" fmla="*/ 0 h 39"/>
                <a:gd name="T11" fmla="*/ 173 w 173"/>
                <a:gd name="T12" fmla="*/ 39 h 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9">
                  <a:moveTo>
                    <a:pt x="0" y="0"/>
                  </a:moveTo>
                  <a:lnTo>
                    <a:pt x="84" y="22"/>
                  </a:lnTo>
                  <a:lnTo>
                    <a:pt x="173" y="3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4" name="Freeform 79"/>
            <p:cNvSpPr>
              <a:spLocks/>
            </p:cNvSpPr>
            <p:nvPr/>
          </p:nvSpPr>
          <p:spPr bwMode="auto">
            <a:xfrm>
              <a:off x="5019" y="3129"/>
              <a:ext cx="190" cy="38"/>
            </a:xfrm>
            <a:custGeom>
              <a:avLst/>
              <a:gdLst>
                <a:gd name="T0" fmla="*/ 0 w 176"/>
                <a:gd name="T1" fmla="*/ 0 h 40"/>
                <a:gd name="T2" fmla="*/ 1292 w 176"/>
                <a:gd name="T3" fmla="*/ 10 h 40"/>
                <a:gd name="T4" fmla="*/ 2575 w 176"/>
                <a:gd name="T5" fmla="*/ 10 h 40"/>
                <a:gd name="T6" fmla="*/ 0 60000 65536"/>
                <a:gd name="T7" fmla="*/ 0 60000 65536"/>
                <a:gd name="T8" fmla="*/ 0 60000 65536"/>
                <a:gd name="T9" fmla="*/ 0 w 176"/>
                <a:gd name="T10" fmla="*/ 0 h 40"/>
                <a:gd name="T11" fmla="*/ 176 w 176"/>
                <a:gd name="T12" fmla="*/ 40 h 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0">
                  <a:moveTo>
                    <a:pt x="0" y="0"/>
                  </a:moveTo>
                  <a:lnTo>
                    <a:pt x="88" y="22"/>
                  </a:lnTo>
                  <a:lnTo>
                    <a:pt x="176" y="4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5" name="Line 80"/>
            <p:cNvSpPr>
              <a:spLocks noChangeShapeType="1"/>
            </p:cNvSpPr>
            <p:nvPr/>
          </p:nvSpPr>
          <p:spPr bwMode="auto">
            <a:xfrm>
              <a:off x="5209" y="3167"/>
              <a:ext cx="188" cy="3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6" name="Freeform 83"/>
            <p:cNvSpPr>
              <a:spLocks/>
            </p:cNvSpPr>
            <p:nvPr/>
          </p:nvSpPr>
          <p:spPr bwMode="auto">
            <a:xfrm>
              <a:off x="1081" y="1107"/>
              <a:ext cx="186" cy="278"/>
            </a:xfrm>
            <a:custGeom>
              <a:avLst/>
              <a:gdLst>
                <a:gd name="T0" fmla="*/ 0 w 172"/>
                <a:gd name="T1" fmla="*/ 0 h 295"/>
                <a:gd name="T2" fmla="*/ 1301 w 172"/>
                <a:gd name="T3" fmla="*/ 20 h 295"/>
                <a:gd name="T4" fmla="*/ 1972 w 172"/>
                <a:gd name="T5" fmla="*/ 28 h 295"/>
                <a:gd name="T6" fmla="*/ 2657 w 172"/>
                <a:gd name="T7" fmla="*/ 37 h 2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295"/>
                <a:gd name="T14" fmla="*/ 172 w 172"/>
                <a:gd name="T15" fmla="*/ 295 h 2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295">
                  <a:moveTo>
                    <a:pt x="0" y="0"/>
                  </a:moveTo>
                  <a:lnTo>
                    <a:pt x="84" y="149"/>
                  </a:lnTo>
                  <a:lnTo>
                    <a:pt x="128" y="224"/>
                  </a:lnTo>
                  <a:lnTo>
                    <a:pt x="172" y="29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" name="Freeform 84"/>
            <p:cNvSpPr>
              <a:spLocks/>
            </p:cNvSpPr>
            <p:nvPr/>
          </p:nvSpPr>
          <p:spPr bwMode="auto">
            <a:xfrm>
              <a:off x="1267" y="1385"/>
              <a:ext cx="187" cy="243"/>
            </a:xfrm>
            <a:custGeom>
              <a:avLst/>
              <a:gdLst>
                <a:gd name="T0" fmla="*/ 0 w 172"/>
                <a:gd name="T1" fmla="*/ 0 h 259"/>
                <a:gd name="T2" fmla="*/ 1558 w 172"/>
                <a:gd name="T3" fmla="*/ 15 h 259"/>
                <a:gd name="T4" fmla="*/ 3218 w 172"/>
                <a:gd name="T5" fmla="*/ 28 h 259"/>
                <a:gd name="T6" fmla="*/ 0 60000 65536"/>
                <a:gd name="T7" fmla="*/ 0 60000 65536"/>
                <a:gd name="T8" fmla="*/ 0 60000 65536"/>
                <a:gd name="T9" fmla="*/ 0 w 172"/>
                <a:gd name="T10" fmla="*/ 0 h 259"/>
                <a:gd name="T11" fmla="*/ 172 w 172"/>
                <a:gd name="T12" fmla="*/ 259 h 25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259">
                  <a:moveTo>
                    <a:pt x="0" y="0"/>
                  </a:moveTo>
                  <a:lnTo>
                    <a:pt x="84" y="132"/>
                  </a:lnTo>
                  <a:lnTo>
                    <a:pt x="172" y="25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" name="Freeform 85"/>
            <p:cNvSpPr>
              <a:spLocks/>
            </p:cNvSpPr>
            <p:nvPr/>
          </p:nvSpPr>
          <p:spPr bwMode="auto">
            <a:xfrm>
              <a:off x="1454" y="1628"/>
              <a:ext cx="187" cy="219"/>
            </a:xfrm>
            <a:custGeom>
              <a:avLst/>
              <a:gdLst>
                <a:gd name="T0" fmla="*/ 0 w 173"/>
                <a:gd name="T1" fmla="*/ 0 h 233"/>
                <a:gd name="T2" fmla="*/ 1286 w 173"/>
                <a:gd name="T3" fmla="*/ 14 h 233"/>
                <a:gd name="T4" fmla="*/ 2639 w 173"/>
                <a:gd name="T5" fmla="*/ 26 h 233"/>
                <a:gd name="T6" fmla="*/ 0 60000 65536"/>
                <a:gd name="T7" fmla="*/ 0 60000 65536"/>
                <a:gd name="T8" fmla="*/ 0 60000 65536"/>
                <a:gd name="T9" fmla="*/ 0 w 173"/>
                <a:gd name="T10" fmla="*/ 0 h 233"/>
                <a:gd name="T11" fmla="*/ 173 w 173"/>
                <a:gd name="T12" fmla="*/ 233 h 2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33">
                  <a:moveTo>
                    <a:pt x="0" y="0"/>
                  </a:moveTo>
                  <a:lnTo>
                    <a:pt x="84" y="119"/>
                  </a:lnTo>
                  <a:lnTo>
                    <a:pt x="173" y="23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9" name="Freeform 86"/>
            <p:cNvSpPr>
              <a:spLocks/>
            </p:cNvSpPr>
            <p:nvPr/>
          </p:nvSpPr>
          <p:spPr bwMode="auto">
            <a:xfrm>
              <a:off x="1641" y="1847"/>
              <a:ext cx="191" cy="195"/>
            </a:xfrm>
            <a:custGeom>
              <a:avLst/>
              <a:gdLst>
                <a:gd name="T0" fmla="*/ 0 w 176"/>
                <a:gd name="T1" fmla="*/ 0 h 207"/>
                <a:gd name="T2" fmla="*/ 1548 w 176"/>
                <a:gd name="T3" fmla="*/ 14 h 207"/>
                <a:gd name="T4" fmla="*/ 3091 w 176"/>
                <a:gd name="T5" fmla="*/ 25 h 207"/>
                <a:gd name="T6" fmla="*/ 0 60000 65536"/>
                <a:gd name="T7" fmla="*/ 0 60000 65536"/>
                <a:gd name="T8" fmla="*/ 0 60000 65536"/>
                <a:gd name="T9" fmla="*/ 0 w 176"/>
                <a:gd name="T10" fmla="*/ 0 h 207"/>
                <a:gd name="T11" fmla="*/ 176 w 176"/>
                <a:gd name="T12" fmla="*/ 207 h 2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07">
                  <a:moveTo>
                    <a:pt x="0" y="0"/>
                  </a:moveTo>
                  <a:lnTo>
                    <a:pt x="88" y="106"/>
                  </a:lnTo>
                  <a:lnTo>
                    <a:pt x="176" y="20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0" name="Freeform 87"/>
            <p:cNvSpPr>
              <a:spLocks/>
            </p:cNvSpPr>
            <p:nvPr/>
          </p:nvSpPr>
          <p:spPr bwMode="auto">
            <a:xfrm>
              <a:off x="1832" y="2042"/>
              <a:ext cx="188" cy="174"/>
            </a:xfrm>
            <a:custGeom>
              <a:avLst/>
              <a:gdLst>
                <a:gd name="T0" fmla="*/ 0 w 173"/>
                <a:gd name="T1" fmla="*/ 0 h 185"/>
                <a:gd name="T2" fmla="*/ 1639 w 173"/>
                <a:gd name="T3" fmla="*/ 11 h 185"/>
                <a:gd name="T4" fmla="*/ 3185 w 173"/>
                <a:gd name="T5" fmla="*/ 22 h 185"/>
                <a:gd name="T6" fmla="*/ 0 60000 65536"/>
                <a:gd name="T7" fmla="*/ 0 60000 65536"/>
                <a:gd name="T8" fmla="*/ 0 60000 65536"/>
                <a:gd name="T9" fmla="*/ 0 w 173"/>
                <a:gd name="T10" fmla="*/ 0 h 185"/>
                <a:gd name="T11" fmla="*/ 173 w 173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85">
                  <a:moveTo>
                    <a:pt x="0" y="0"/>
                  </a:moveTo>
                  <a:lnTo>
                    <a:pt x="89" y="97"/>
                  </a:lnTo>
                  <a:lnTo>
                    <a:pt x="173" y="18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1" name="Freeform 88"/>
            <p:cNvSpPr>
              <a:spLocks/>
            </p:cNvSpPr>
            <p:nvPr/>
          </p:nvSpPr>
          <p:spPr bwMode="auto">
            <a:xfrm>
              <a:off x="2020" y="2216"/>
              <a:ext cx="186" cy="153"/>
            </a:xfrm>
            <a:custGeom>
              <a:avLst/>
              <a:gdLst>
                <a:gd name="T0" fmla="*/ 0 w 172"/>
                <a:gd name="T1" fmla="*/ 0 h 163"/>
                <a:gd name="T2" fmla="*/ 1293 w 172"/>
                <a:gd name="T3" fmla="*/ 8 h 163"/>
                <a:gd name="T4" fmla="*/ 2657 w 172"/>
                <a:gd name="T5" fmla="*/ 19 h 163"/>
                <a:gd name="T6" fmla="*/ 0 60000 65536"/>
                <a:gd name="T7" fmla="*/ 0 60000 65536"/>
                <a:gd name="T8" fmla="*/ 0 60000 65536"/>
                <a:gd name="T9" fmla="*/ 0 w 172"/>
                <a:gd name="T10" fmla="*/ 0 h 163"/>
                <a:gd name="T11" fmla="*/ 172 w 172"/>
                <a:gd name="T12" fmla="*/ 163 h 1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63">
                  <a:moveTo>
                    <a:pt x="0" y="0"/>
                  </a:moveTo>
                  <a:lnTo>
                    <a:pt x="83" y="84"/>
                  </a:lnTo>
                  <a:lnTo>
                    <a:pt x="172" y="16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" name="Freeform 89"/>
            <p:cNvSpPr>
              <a:spLocks/>
            </p:cNvSpPr>
            <p:nvPr/>
          </p:nvSpPr>
          <p:spPr bwMode="auto">
            <a:xfrm>
              <a:off x="2206" y="2369"/>
              <a:ext cx="187" cy="136"/>
            </a:xfrm>
            <a:custGeom>
              <a:avLst/>
              <a:gdLst>
                <a:gd name="T0" fmla="*/ 0 w 172"/>
                <a:gd name="T1" fmla="*/ 0 h 145"/>
                <a:gd name="T2" fmla="*/ 1558 w 172"/>
                <a:gd name="T3" fmla="*/ 8 h 145"/>
                <a:gd name="T4" fmla="*/ 3218 w 172"/>
                <a:gd name="T5" fmla="*/ 17 h 145"/>
                <a:gd name="T6" fmla="*/ 0 60000 65536"/>
                <a:gd name="T7" fmla="*/ 0 60000 65536"/>
                <a:gd name="T8" fmla="*/ 0 60000 65536"/>
                <a:gd name="T9" fmla="*/ 0 w 172"/>
                <a:gd name="T10" fmla="*/ 0 h 145"/>
                <a:gd name="T11" fmla="*/ 172 w 172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45">
                  <a:moveTo>
                    <a:pt x="0" y="0"/>
                  </a:moveTo>
                  <a:lnTo>
                    <a:pt x="84" y="75"/>
                  </a:lnTo>
                  <a:lnTo>
                    <a:pt x="172" y="14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" name="Freeform 90"/>
            <p:cNvSpPr>
              <a:spLocks/>
            </p:cNvSpPr>
            <p:nvPr/>
          </p:nvSpPr>
          <p:spPr bwMode="auto">
            <a:xfrm>
              <a:off x="2393" y="2505"/>
              <a:ext cx="186" cy="120"/>
            </a:xfrm>
            <a:custGeom>
              <a:avLst/>
              <a:gdLst>
                <a:gd name="T0" fmla="*/ 0 w 172"/>
                <a:gd name="T1" fmla="*/ 0 h 128"/>
                <a:gd name="T2" fmla="*/ 1301 w 172"/>
                <a:gd name="T3" fmla="*/ 8 h 128"/>
                <a:gd name="T4" fmla="*/ 2657 w 172"/>
                <a:gd name="T5" fmla="*/ 15 h 128"/>
                <a:gd name="T6" fmla="*/ 0 60000 65536"/>
                <a:gd name="T7" fmla="*/ 0 60000 65536"/>
                <a:gd name="T8" fmla="*/ 0 60000 65536"/>
                <a:gd name="T9" fmla="*/ 0 w 172"/>
                <a:gd name="T10" fmla="*/ 0 h 128"/>
                <a:gd name="T11" fmla="*/ 172 w 172"/>
                <a:gd name="T12" fmla="*/ 128 h 1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8">
                  <a:moveTo>
                    <a:pt x="0" y="0"/>
                  </a:moveTo>
                  <a:lnTo>
                    <a:pt x="84" y="66"/>
                  </a:lnTo>
                  <a:lnTo>
                    <a:pt x="172" y="12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" name="Freeform 91"/>
            <p:cNvSpPr>
              <a:spLocks/>
            </p:cNvSpPr>
            <p:nvPr/>
          </p:nvSpPr>
          <p:spPr bwMode="auto">
            <a:xfrm>
              <a:off x="2579" y="2625"/>
              <a:ext cx="188" cy="111"/>
            </a:xfrm>
            <a:custGeom>
              <a:avLst/>
              <a:gdLst>
                <a:gd name="T0" fmla="*/ 0 w 173"/>
                <a:gd name="T1" fmla="*/ 0 h 118"/>
                <a:gd name="T2" fmla="*/ 1530 w 173"/>
                <a:gd name="T3" fmla="*/ 8 h 118"/>
                <a:gd name="T4" fmla="*/ 3185 w 173"/>
                <a:gd name="T5" fmla="*/ 15 h 118"/>
                <a:gd name="T6" fmla="*/ 0 60000 65536"/>
                <a:gd name="T7" fmla="*/ 0 60000 65536"/>
                <a:gd name="T8" fmla="*/ 0 60000 65536"/>
                <a:gd name="T9" fmla="*/ 0 w 173"/>
                <a:gd name="T10" fmla="*/ 0 h 118"/>
                <a:gd name="T11" fmla="*/ 173 w 173"/>
                <a:gd name="T12" fmla="*/ 118 h 1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8">
                  <a:moveTo>
                    <a:pt x="0" y="0"/>
                  </a:moveTo>
                  <a:lnTo>
                    <a:pt x="84" y="61"/>
                  </a:lnTo>
                  <a:lnTo>
                    <a:pt x="173" y="11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5" name="Freeform 92"/>
            <p:cNvSpPr>
              <a:spLocks/>
            </p:cNvSpPr>
            <p:nvPr/>
          </p:nvSpPr>
          <p:spPr bwMode="auto">
            <a:xfrm>
              <a:off x="2767" y="2736"/>
              <a:ext cx="191" cy="96"/>
            </a:xfrm>
            <a:custGeom>
              <a:avLst/>
              <a:gdLst>
                <a:gd name="T0" fmla="*/ 0 w 176"/>
                <a:gd name="T1" fmla="*/ 0 h 102"/>
                <a:gd name="T2" fmla="*/ 1548 w 176"/>
                <a:gd name="T3" fmla="*/ 8 h 102"/>
                <a:gd name="T4" fmla="*/ 3091 w 176"/>
                <a:gd name="T5" fmla="*/ 13 h 102"/>
                <a:gd name="T6" fmla="*/ 0 60000 65536"/>
                <a:gd name="T7" fmla="*/ 0 60000 65536"/>
                <a:gd name="T8" fmla="*/ 0 60000 65536"/>
                <a:gd name="T9" fmla="*/ 0 w 176"/>
                <a:gd name="T10" fmla="*/ 0 h 102"/>
                <a:gd name="T11" fmla="*/ 176 w 176"/>
                <a:gd name="T12" fmla="*/ 102 h 1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02">
                  <a:moveTo>
                    <a:pt x="0" y="0"/>
                  </a:moveTo>
                  <a:lnTo>
                    <a:pt x="88" y="53"/>
                  </a:lnTo>
                  <a:lnTo>
                    <a:pt x="176" y="1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" name="Freeform 93"/>
            <p:cNvSpPr>
              <a:spLocks/>
            </p:cNvSpPr>
            <p:nvPr/>
          </p:nvSpPr>
          <p:spPr bwMode="auto">
            <a:xfrm>
              <a:off x="2958" y="2832"/>
              <a:ext cx="188" cy="87"/>
            </a:xfrm>
            <a:custGeom>
              <a:avLst/>
              <a:gdLst>
                <a:gd name="T0" fmla="*/ 0 w 173"/>
                <a:gd name="T1" fmla="*/ 0 h 92"/>
                <a:gd name="T2" fmla="*/ 1639 w 173"/>
                <a:gd name="T3" fmla="*/ 9 h 92"/>
                <a:gd name="T4" fmla="*/ 3185 w 173"/>
                <a:gd name="T5" fmla="*/ 13 h 92"/>
                <a:gd name="T6" fmla="*/ 0 60000 65536"/>
                <a:gd name="T7" fmla="*/ 0 60000 65536"/>
                <a:gd name="T8" fmla="*/ 0 60000 65536"/>
                <a:gd name="T9" fmla="*/ 0 w 173"/>
                <a:gd name="T10" fmla="*/ 0 h 92"/>
                <a:gd name="T11" fmla="*/ 173 w 173"/>
                <a:gd name="T12" fmla="*/ 92 h 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92">
                  <a:moveTo>
                    <a:pt x="0" y="0"/>
                  </a:moveTo>
                  <a:lnTo>
                    <a:pt x="89" y="48"/>
                  </a:lnTo>
                  <a:lnTo>
                    <a:pt x="173" y="9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7" name="Freeform 94"/>
            <p:cNvSpPr>
              <a:spLocks/>
            </p:cNvSpPr>
            <p:nvPr/>
          </p:nvSpPr>
          <p:spPr bwMode="auto">
            <a:xfrm>
              <a:off x="3146" y="2919"/>
              <a:ext cx="186" cy="74"/>
            </a:xfrm>
            <a:custGeom>
              <a:avLst/>
              <a:gdLst>
                <a:gd name="T0" fmla="*/ 0 w 172"/>
                <a:gd name="T1" fmla="*/ 0 h 79"/>
                <a:gd name="T2" fmla="*/ 1301 w 172"/>
                <a:gd name="T3" fmla="*/ 7 h 79"/>
                <a:gd name="T4" fmla="*/ 2657 w 172"/>
                <a:gd name="T5" fmla="*/ 7 h 79"/>
                <a:gd name="T6" fmla="*/ 0 60000 65536"/>
                <a:gd name="T7" fmla="*/ 0 60000 65536"/>
                <a:gd name="T8" fmla="*/ 0 60000 65536"/>
                <a:gd name="T9" fmla="*/ 0 w 172"/>
                <a:gd name="T10" fmla="*/ 0 h 79"/>
                <a:gd name="T11" fmla="*/ 172 w 172"/>
                <a:gd name="T12" fmla="*/ 79 h 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9">
                  <a:moveTo>
                    <a:pt x="0" y="0"/>
                  </a:moveTo>
                  <a:lnTo>
                    <a:pt x="84" y="40"/>
                  </a:lnTo>
                  <a:lnTo>
                    <a:pt x="172" y="7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" name="Freeform 95"/>
            <p:cNvSpPr>
              <a:spLocks/>
            </p:cNvSpPr>
            <p:nvPr/>
          </p:nvSpPr>
          <p:spPr bwMode="auto">
            <a:xfrm>
              <a:off x="3332" y="2993"/>
              <a:ext cx="187" cy="70"/>
            </a:xfrm>
            <a:custGeom>
              <a:avLst/>
              <a:gdLst>
                <a:gd name="T0" fmla="*/ 0 w 172"/>
                <a:gd name="T1" fmla="*/ 0 h 75"/>
                <a:gd name="T2" fmla="*/ 1558 w 172"/>
                <a:gd name="T3" fmla="*/ 7 h 75"/>
                <a:gd name="T4" fmla="*/ 3218 w 172"/>
                <a:gd name="T5" fmla="*/ 7 h 75"/>
                <a:gd name="T6" fmla="*/ 0 60000 65536"/>
                <a:gd name="T7" fmla="*/ 0 60000 65536"/>
                <a:gd name="T8" fmla="*/ 0 60000 65536"/>
                <a:gd name="T9" fmla="*/ 0 w 172"/>
                <a:gd name="T10" fmla="*/ 0 h 75"/>
                <a:gd name="T11" fmla="*/ 172 w 172"/>
                <a:gd name="T12" fmla="*/ 75 h 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5">
                  <a:moveTo>
                    <a:pt x="0" y="0"/>
                  </a:moveTo>
                  <a:lnTo>
                    <a:pt x="84" y="40"/>
                  </a:lnTo>
                  <a:lnTo>
                    <a:pt x="172" y="7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9" name="Freeform 96"/>
            <p:cNvSpPr>
              <a:spLocks/>
            </p:cNvSpPr>
            <p:nvPr/>
          </p:nvSpPr>
          <p:spPr bwMode="auto">
            <a:xfrm>
              <a:off x="3519" y="3063"/>
              <a:ext cx="186" cy="59"/>
            </a:xfrm>
            <a:custGeom>
              <a:avLst/>
              <a:gdLst>
                <a:gd name="T0" fmla="*/ 0 w 172"/>
                <a:gd name="T1" fmla="*/ 0 h 62"/>
                <a:gd name="T2" fmla="*/ 1301 w 172"/>
                <a:gd name="T3" fmla="*/ 10 h 62"/>
                <a:gd name="T4" fmla="*/ 2657 w 172"/>
                <a:gd name="T5" fmla="*/ 10 h 62"/>
                <a:gd name="T6" fmla="*/ 0 60000 65536"/>
                <a:gd name="T7" fmla="*/ 0 60000 65536"/>
                <a:gd name="T8" fmla="*/ 0 60000 65536"/>
                <a:gd name="T9" fmla="*/ 0 w 172"/>
                <a:gd name="T10" fmla="*/ 0 h 62"/>
                <a:gd name="T11" fmla="*/ 172 w 172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2">
                  <a:moveTo>
                    <a:pt x="0" y="0"/>
                  </a:moveTo>
                  <a:lnTo>
                    <a:pt x="84" y="31"/>
                  </a:lnTo>
                  <a:lnTo>
                    <a:pt x="172" y="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" name="Line 97"/>
            <p:cNvSpPr>
              <a:spLocks noChangeShapeType="1"/>
            </p:cNvSpPr>
            <p:nvPr/>
          </p:nvSpPr>
          <p:spPr bwMode="auto">
            <a:xfrm>
              <a:off x="3705" y="3122"/>
              <a:ext cx="188" cy="5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1" name="Freeform 98"/>
            <p:cNvSpPr>
              <a:spLocks/>
            </p:cNvSpPr>
            <p:nvPr/>
          </p:nvSpPr>
          <p:spPr bwMode="auto">
            <a:xfrm>
              <a:off x="3893" y="3175"/>
              <a:ext cx="191" cy="50"/>
            </a:xfrm>
            <a:custGeom>
              <a:avLst/>
              <a:gdLst>
                <a:gd name="T0" fmla="*/ 0 w 176"/>
                <a:gd name="T1" fmla="*/ 0 h 53"/>
                <a:gd name="T2" fmla="*/ 1548 w 176"/>
                <a:gd name="T3" fmla="*/ 8 h 53"/>
                <a:gd name="T4" fmla="*/ 3091 w 176"/>
                <a:gd name="T5" fmla="*/ 8 h 53"/>
                <a:gd name="T6" fmla="*/ 0 60000 65536"/>
                <a:gd name="T7" fmla="*/ 0 60000 65536"/>
                <a:gd name="T8" fmla="*/ 0 60000 65536"/>
                <a:gd name="T9" fmla="*/ 0 w 176"/>
                <a:gd name="T10" fmla="*/ 0 h 53"/>
                <a:gd name="T11" fmla="*/ 176 w 176"/>
                <a:gd name="T12" fmla="*/ 53 h 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53">
                  <a:moveTo>
                    <a:pt x="0" y="0"/>
                  </a:moveTo>
                  <a:lnTo>
                    <a:pt x="88" y="26"/>
                  </a:lnTo>
                  <a:lnTo>
                    <a:pt x="176" y="5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" name="Freeform 99"/>
            <p:cNvSpPr>
              <a:spLocks/>
            </p:cNvSpPr>
            <p:nvPr/>
          </p:nvSpPr>
          <p:spPr bwMode="auto">
            <a:xfrm>
              <a:off x="4084" y="3225"/>
              <a:ext cx="187" cy="41"/>
            </a:xfrm>
            <a:custGeom>
              <a:avLst/>
              <a:gdLst>
                <a:gd name="T0" fmla="*/ 0 w 173"/>
                <a:gd name="T1" fmla="*/ 0 h 44"/>
                <a:gd name="T2" fmla="*/ 1347 w 173"/>
                <a:gd name="T3" fmla="*/ 7 h 44"/>
                <a:gd name="T4" fmla="*/ 2639 w 173"/>
                <a:gd name="T5" fmla="*/ 7 h 44"/>
                <a:gd name="T6" fmla="*/ 0 60000 65536"/>
                <a:gd name="T7" fmla="*/ 0 60000 65536"/>
                <a:gd name="T8" fmla="*/ 0 60000 65536"/>
                <a:gd name="T9" fmla="*/ 0 w 173"/>
                <a:gd name="T10" fmla="*/ 0 h 44"/>
                <a:gd name="T11" fmla="*/ 173 w 173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44">
                  <a:moveTo>
                    <a:pt x="0" y="0"/>
                  </a:moveTo>
                  <a:lnTo>
                    <a:pt x="89" y="22"/>
                  </a:lnTo>
                  <a:lnTo>
                    <a:pt x="173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" name="Freeform 100"/>
            <p:cNvSpPr>
              <a:spLocks/>
            </p:cNvSpPr>
            <p:nvPr/>
          </p:nvSpPr>
          <p:spPr bwMode="auto">
            <a:xfrm>
              <a:off x="4271" y="3266"/>
              <a:ext cx="187" cy="42"/>
            </a:xfrm>
            <a:custGeom>
              <a:avLst/>
              <a:gdLst>
                <a:gd name="T0" fmla="*/ 0 w 172"/>
                <a:gd name="T1" fmla="*/ 0 h 44"/>
                <a:gd name="T2" fmla="*/ 1558 w 172"/>
                <a:gd name="T3" fmla="*/ 11 h 44"/>
                <a:gd name="T4" fmla="*/ 3218 w 172"/>
                <a:gd name="T5" fmla="*/ 11 h 44"/>
                <a:gd name="T6" fmla="*/ 0 60000 65536"/>
                <a:gd name="T7" fmla="*/ 0 60000 65536"/>
                <a:gd name="T8" fmla="*/ 0 60000 65536"/>
                <a:gd name="T9" fmla="*/ 0 w 172"/>
                <a:gd name="T10" fmla="*/ 0 h 44"/>
                <a:gd name="T11" fmla="*/ 172 w 172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4">
                  <a:moveTo>
                    <a:pt x="0" y="0"/>
                  </a:moveTo>
                  <a:lnTo>
                    <a:pt x="84" y="22"/>
                  </a:lnTo>
                  <a:lnTo>
                    <a:pt x="172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" name="Line 101"/>
            <p:cNvSpPr>
              <a:spLocks noChangeShapeType="1"/>
            </p:cNvSpPr>
            <p:nvPr/>
          </p:nvSpPr>
          <p:spPr bwMode="auto">
            <a:xfrm>
              <a:off x="4458" y="3308"/>
              <a:ext cx="186" cy="3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" name="Line 102"/>
            <p:cNvSpPr>
              <a:spLocks noChangeShapeType="1"/>
            </p:cNvSpPr>
            <p:nvPr/>
          </p:nvSpPr>
          <p:spPr bwMode="auto">
            <a:xfrm>
              <a:off x="4644" y="3341"/>
              <a:ext cx="187" cy="2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6" name="Freeform 103"/>
            <p:cNvSpPr>
              <a:spLocks/>
            </p:cNvSpPr>
            <p:nvPr/>
          </p:nvSpPr>
          <p:spPr bwMode="auto">
            <a:xfrm>
              <a:off x="4831" y="3370"/>
              <a:ext cx="188" cy="28"/>
            </a:xfrm>
            <a:custGeom>
              <a:avLst/>
              <a:gdLst>
                <a:gd name="T0" fmla="*/ 0 w 173"/>
                <a:gd name="T1" fmla="*/ 0 h 30"/>
                <a:gd name="T2" fmla="*/ 1530 w 173"/>
                <a:gd name="T3" fmla="*/ 7 h 30"/>
                <a:gd name="T4" fmla="*/ 3185 w 173"/>
                <a:gd name="T5" fmla="*/ 7 h 30"/>
                <a:gd name="T6" fmla="*/ 0 60000 65536"/>
                <a:gd name="T7" fmla="*/ 0 60000 65536"/>
                <a:gd name="T8" fmla="*/ 0 60000 65536"/>
                <a:gd name="T9" fmla="*/ 0 w 173"/>
                <a:gd name="T10" fmla="*/ 0 h 30"/>
                <a:gd name="T11" fmla="*/ 173 w 173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0">
                  <a:moveTo>
                    <a:pt x="0" y="0"/>
                  </a:moveTo>
                  <a:lnTo>
                    <a:pt x="84" y="17"/>
                  </a:lnTo>
                  <a:lnTo>
                    <a:pt x="173" y="3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7" name="Freeform 104"/>
            <p:cNvSpPr>
              <a:spLocks/>
            </p:cNvSpPr>
            <p:nvPr/>
          </p:nvSpPr>
          <p:spPr bwMode="auto">
            <a:xfrm>
              <a:off x="5019" y="3398"/>
              <a:ext cx="190" cy="21"/>
            </a:xfrm>
            <a:custGeom>
              <a:avLst/>
              <a:gdLst>
                <a:gd name="T0" fmla="*/ 0 w 176"/>
                <a:gd name="T1" fmla="*/ 0 h 22"/>
                <a:gd name="T2" fmla="*/ 1292 w 176"/>
                <a:gd name="T3" fmla="*/ 11 h 22"/>
                <a:gd name="T4" fmla="*/ 2575 w 176"/>
                <a:gd name="T5" fmla="*/ 11 h 22"/>
                <a:gd name="T6" fmla="*/ 0 60000 65536"/>
                <a:gd name="T7" fmla="*/ 0 60000 65536"/>
                <a:gd name="T8" fmla="*/ 0 60000 65536"/>
                <a:gd name="T9" fmla="*/ 0 w 176"/>
                <a:gd name="T10" fmla="*/ 0 h 22"/>
                <a:gd name="T11" fmla="*/ 176 w 176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2">
                  <a:moveTo>
                    <a:pt x="0" y="0"/>
                  </a:moveTo>
                  <a:lnTo>
                    <a:pt x="88" y="14"/>
                  </a:lnTo>
                  <a:lnTo>
                    <a:pt x="176" y="2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" name="Line 105"/>
            <p:cNvSpPr>
              <a:spLocks noChangeShapeType="1"/>
            </p:cNvSpPr>
            <p:nvPr/>
          </p:nvSpPr>
          <p:spPr bwMode="auto">
            <a:xfrm>
              <a:off x="5209" y="3419"/>
              <a:ext cx="188" cy="2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9" name="Freeform 108"/>
            <p:cNvSpPr>
              <a:spLocks/>
            </p:cNvSpPr>
            <p:nvPr/>
          </p:nvSpPr>
          <p:spPr bwMode="auto">
            <a:xfrm>
              <a:off x="1081" y="1107"/>
              <a:ext cx="186" cy="356"/>
            </a:xfrm>
            <a:custGeom>
              <a:avLst/>
              <a:gdLst>
                <a:gd name="T0" fmla="*/ 0 w 172"/>
                <a:gd name="T1" fmla="*/ 0 h 378"/>
                <a:gd name="T2" fmla="*/ 1301 w 172"/>
                <a:gd name="T3" fmla="*/ 23 h 378"/>
                <a:gd name="T4" fmla="*/ 1972 w 172"/>
                <a:gd name="T5" fmla="*/ 35 h 378"/>
                <a:gd name="T6" fmla="*/ 2657 w 172"/>
                <a:gd name="T7" fmla="*/ 46 h 3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378"/>
                <a:gd name="T14" fmla="*/ 172 w 172"/>
                <a:gd name="T15" fmla="*/ 378 h 3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378">
                  <a:moveTo>
                    <a:pt x="0" y="0"/>
                  </a:moveTo>
                  <a:lnTo>
                    <a:pt x="84" y="193"/>
                  </a:lnTo>
                  <a:lnTo>
                    <a:pt x="128" y="286"/>
                  </a:lnTo>
                  <a:lnTo>
                    <a:pt x="172" y="37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0" name="Freeform 109"/>
            <p:cNvSpPr>
              <a:spLocks/>
            </p:cNvSpPr>
            <p:nvPr/>
          </p:nvSpPr>
          <p:spPr bwMode="auto">
            <a:xfrm>
              <a:off x="1267" y="1463"/>
              <a:ext cx="187" cy="310"/>
            </a:xfrm>
            <a:custGeom>
              <a:avLst/>
              <a:gdLst>
                <a:gd name="T0" fmla="*/ 0 w 172"/>
                <a:gd name="T1" fmla="*/ 0 h 330"/>
                <a:gd name="T2" fmla="*/ 1558 w 172"/>
                <a:gd name="T3" fmla="*/ 20 h 330"/>
                <a:gd name="T4" fmla="*/ 2383 w 172"/>
                <a:gd name="T5" fmla="*/ 29 h 330"/>
                <a:gd name="T6" fmla="*/ 3218 w 172"/>
                <a:gd name="T7" fmla="*/ 37 h 3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330"/>
                <a:gd name="T14" fmla="*/ 172 w 172"/>
                <a:gd name="T15" fmla="*/ 330 h 3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330">
                  <a:moveTo>
                    <a:pt x="0" y="0"/>
                  </a:moveTo>
                  <a:lnTo>
                    <a:pt x="84" y="172"/>
                  </a:lnTo>
                  <a:lnTo>
                    <a:pt x="128" y="251"/>
                  </a:lnTo>
                  <a:lnTo>
                    <a:pt x="172" y="33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1" name="Freeform 110"/>
            <p:cNvSpPr>
              <a:spLocks/>
            </p:cNvSpPr>
            <p:nvPr/>
          </p:nvSpPr>
          <p:spPr bwMode="auto">
            <a:xfrm>
              <a:off x="1454" y="1773"/>
              <a:ext cx="187" cy="260"/>
            </a:xfrm>
            <a:custGeom>
              <a:avLst/>
              <a:gdLst>
                <a:gd name="T0" fmla="*/ 0 w 173"/>
                <a:gd name="T1" fmla="*/ 0 h 277"/>
                <a:gd name="T2" fmla="*/ 691 w 173"/>
                <a:gd name="T3" fmla="*/ 8 h 277"/>
                <a:gd name="T4" fmla="*/ 1286 w 173"/>
                <a:gd name="T5" fmla="*/ 17 h 277"/>
                <a:gd name="T6" fmla="*/ 2639 w 173"/>
                <a:gd name="T7" fmla="*/ 31 h 2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3"/>
                <a:gd name="T13" fmla="*/ 0 h 277"/>
                <a:gd name="T14" fmla="*/ 173 w 173"/>
                <a:gd name="T15" fmla="*/ 277 h 2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3" h="277">
                  <a:moveTo>
                    <a:pt x="0" y="0"/>
                  </a:moveTo>
                  <a:lnTo>
                    <a:pt x="45" y="75"/>
                  </a:lnTo>
                  <a:lnTo>
                    <a:pt x="84" y="145"/>
                  </a:lnTo>
                  <a:lnTo>
                    <a:pt x="173" y="27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" name="Freeform 111"/>
            <p:cNvSpPr>
              <a:spLocks/>
            </p:cNvSpPr>
            <p:nvPr/>
          </p:nvSpPr>
          <p:spPr bwMode="auto">
            <a:xfrm>
              <a:off x="1641" y="2033"/>
              <a:ext cx="191" cy="228"/>
            </a:xfrm>
            <a:custGeom>
              <a:avLst/>
              <a:gdLst>
                <a:gd name="T0" fmla="*/ 0 w 176"/>
                <a:gd name="T1" fmla="*/ 0 h 242"/>
                <a:gd name="T2" fmla="*/ 1548 w 176"/>
                <a:gd name="T3" fmla="*/ 17 h 242"/>
                <a:gd name="T4" fmla="*/ 3091 w 176"/>
                <a:gd name="T5" fmla="*/ 31 h 242"/>
                <a:gd name="T6" fmla="*/ 0 60000 65536"/>
                <a:gd name="T7" fmla="*/ 0 60000 65536"/>
                <a:gd name="T8" fmla="*/ 0 60000 65536"/>
                <a:gd name="T9" fmla="*/ 0 w 176"/>
                <a:gd name="T10" fmla="*/ 0 h 242"/>
                <a:gd name="T11" fmla="*/ 176 w 176"/>
                <a:gd name="T12" fmla="*/ 242 h 2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42">
                  <a:moveTo>
                    <a:pt x="0" y="0"/>
                  </a:moveTo>
                  <a:lnTo>
                    <a:pt x="88" y="128"/>
                  </a:lnTo>
                  <a:lnTo>
                    <a:pt x="176" y="24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" name="Freeform 112"/>
            <p:cNvSpPr>
              <a:spLocks/>
            </p:cNvSpPr>
            <p:nvPr/>
          </p:nvSpPr>
          <p:spPr bwMode="auto">
            <a:xfrm>
              <a:off x="1832" y="2261"/>
              <a:ext cx="188" cy="190"/>
            </a:xfrm>
            <a:custGeom>
              <a:avLst/>
              <a:gdLst>
                <a:gd name="T0" fmla="*/ 0 w 173"/>
                <a:gd name="T1" fmla="*/ 0 h 203"/>
                <a:gd name="T2" fmla="*/ 1639 w 173"/>
                <a:gd name="T3" fmla="*/ 11 h 203"/>
                <a:gd name="T4" fmla="*/ 3185 w 173"/>
                <a:gd name="T5" fmla="*/ 21 h 203"/>
                <a:gd name="T6" fmla="*/ 0 60000 65536"/>
                <a:gd name="T7" fmla="*/ 0 60000 65536"/>
                <a:gd name="T8" fmla="*/ 0 60000 65536"/>
                <a:gd name="T9" fmla="*/ 0 w 173"/>
                <a:gd name="T10" fmla="*/ 0 h 203"/>
                <a:gd name="T11" fmla="*/ 173 w 173"/>
                <a:gd name="T12" fmla="*/ 203 h 2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03">
                  <a:moveTo>
                    <a:pt x="0" y="0"/>
                  </a:moveTo>
                  <a:lnTo>
                    <a:pt x="89" y="106"/>
                  </a:lnTo>
                  <a:lnTo>
                    <a:pt x="173" y="20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" name="Freeform 113"/>
            <p:cNvSpPr>
              <a:spLocks/>
            </p:cNvSpPr>
            <p:nvPr/>
          </p:nvSpPr>
          <p:spPr bwMode="auto">
            <a:xfrm>
              <a:off x="2020" y="2451"/>
              <a:ext cx="186" cy="166"/>
            </a:xfrm>
            <a:custGeom>
              <a:avLst/>
              <a:gdLst>
                <a:gd name="T0" fmla="*/ 0 w 172"/>
                <a:gd name="T1" fmla="*/ 0 h 176"/>
                <a:gd name="T2" fmla="*/ 1293 w 172"/>
                <a:gd name="T3" fmla="*/ 12 h 176"/>
                <a:gd name="T4" fmla="*/ 2657 w 172"/>
                <a:gd name="T5" fmla="*/ 23 h 176"/>
                <a:gd name="T6" fmla="*/ 0 60000 65536"/>
                <a:gd name="T7" fmla="*/ 0 60000 65536"/>
                <a:gd name="T8" fmla="*/ 0 60000 65536"/>
                <a:gd name="T9" fmla="*/ 0 w 172"/>
                <a:gd name="T10" fmla="*/ 0 h 176"/>
                <a:gd name="T11" fmla="*/ 172 w 172"/>
                <a:gd name="T12" fmla="*/ 176 h 1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76">
                  <a:moveTo>
                    <a:pt x="0" y="0"/>
                  </a:moveTo>
                  <a:lnTo>
                    <a:pt x="83" y="92"/>
                  </a:lnTo>
                  <a:lnTo>
                    <a:pt x="172" y="17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" name="Freeform 114"/>
            <p:cNvSpPr>
              <a:spLocks/>
            </p:cNvSpPr>
            <p:nvPr/>
          </p:nvSpPr>
          <p:spPr bwMode="auto">
            <a:xfrm>
              <a:off x="2206" y="2617"/>
              <a:ext cx="187" cy="145"/>
            </a:xfrm>
            <a:custGeom>
              <a:avLst/>
              <a:gdLst>
                <a:gd name="T0" fmla="*/ 0 w 172"/>
                <a:gd name="T1" fmla="*/ 0 h 154"/>
                <a:gd name="T2" fmla="*/ 1558 w 172"/>
                <a:gd name="T3" fmla="*/ 8 h 154"/>
                <a:gd name="T4" fmla="*/ 3218 w 172"/>
                <a:gd name="T5" fmla="*/ 19 h 154"/>
                <a:gd name="T6" fmla="*/ 0 60000 65536"/>
                <a:gd name="T7" fmla="*/ 0 60000 65536"/>
                <a:gd name="T8" fmla="*/ 0 60000 65536"/>
                <a:gd name="T9" fmla="*/ 0 w 172"/>
                <a:gd name="T10" fmla="*/ 0 h 154"/>
                <a:gd name="T11" fmla="*/ 172 w 172"/>
                <a:gd name="T12" fmla="*/ 154 h 1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54">
                  <a:moveTo>
                    <a:pt x="0" y="0"/>
                  </a:moveTo>
                  <a:lnTo>
                    <a:pt x="84" y="79"/>
                  </a:lnTo>
                  <a:lnTo>
                    <a:pt x="172" y="15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6" name="Freeform 115"/>
            <p:cNvSpPr>
              <a:spLocks/>
            </p:cNvSpPr>
            <p:nvPr/>
          </p:nvSpPr>
          <p:spPr bwMode="auto">
            <a:xfrm>
              <a:off x="2393" y="2762"/>
              <a:ext cx="186" cy="119"/>
            </a:xfrm>
            <a:custGeom>
              <a:avLst/>
              <a:gdLst>
                <a:gd name="T0" fmla="*/ 0 w 172"/>
                <a:gd name="T1" fmla="*/ 0 h 127"/>
                <a:gd name="T2" fmla="*/ 1301 w 172"/>
                <a:gd name="T3" fmla="*/ 7 h 127"/>
                <a:gd name="T4" fmla="*/ 2657 w 172"/>
                <a:gd name="T5" fmla="*/ 14 h 127"/>
                <a:gd name="T6" fmla="*/ 0 60000 65536"/>
                <a:gd name="T7" fmla="*/ 0 60000 65536"/>
                <a:gd name="T8" fmla="*/ 0 60000 65536"/>
                <a:gd name="T9" fmla="*/ 0 w 172"/>
                <a:gd name="T10" fmla="*/ 0 h 127"/>
                <a:gd name="T11" fmla="*/ 172 w 172"/>
                <a:gd name="T12" fmla="*/ 127 h 1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7">
                  <a:moveTo>
                    <a:pt x="0" y="0"/>
                  </a:moveTo>
                  <a:lnTo>
                    <a:pt x="84" y="66"/>
                  </a:lnTo>
                  <a:lnTo>
                    <a:pt x="172" y="1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7" name="Freeform 116"/>
            <p:cNvSpPr>
              <a:spLocks/>
            </p:cNvSpPr>
            <p:nvPr/>
          </p:nvSpPr>
          <p:spPr bwMode="auto">
            <a:xfrm>
              <a:off x="2579" y="2881"/>
              <a:ext cx="188" cy="103"/>
            </a:xfrm>
            <a:custGeom>
              <a:avLst/>
              <a:gdLst>
                <a:gd name="T0" fmla="*/ 0 w 173"/>
                <a:gd name="T1" fmla="*/ 0 h 110"/>
                <a:gd name="T2" fmla="*/ 1530 w 173"/>
                <a:gd name="T3" fmla="*/ 7 h 110"/>
                <a:gd name="T4" fmla="*/ 3185 w 173"/>
                <a:gd name="T5" fmla="*/ 11 h 110"/>
                <a:gd name="T6" fmla="*/ 0 60000 65536"/>
                <a:gd name="T7" fmla="*/ 0 60000 65536"/>
                <a:gd name="T8" fmla="*/ 0 60000 65536"/>
                <a:gd name="T9" fmla="*/ 0 w 173"/>
                <a:gd name="T10" fmla="*/ 0 h 110"/>
                <a:gd name="T11" fmla="*/ 173 w 173"/>
                <a:gd name="T12" fmla="*/ 110 h 1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0">
                  <a:moveTo>
                    <a:pt x="0" y="0"/>
                  </a:moveTo>
                  <a:lnTo>
                    <a:pt x="84" y="58"/>
                  </a:lnTo>
                  <a:lnTo>
                    <a:pt x="173" y="11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8" name="Freeform 117"/>
            <p:cNvSpPr>
              <a:spLocks/>
            </p:cNvSpPr>
            <p:nvPr/>
          </p:nvSpPr>
          <p:spPr bwMode="auto">
            <a:xfrm>
              <a:off x="2767" y="2984"/>
              <a:ext cx="191" cy="92"/>
            </a:xfrm>
            <a:custGeom>
              <a:avLst/>
              <a:gdLst>
                <a:gd name="T0" fmla="*/ 0 w 176"/>
                <a:gd name="T1" fmla="*/ 0 h 97"/>
                <a:gd name="T2" fmla="*/ 1548 w 176"/>
                <a:gd name="T3" fmla="*/ 9 h 97"/>
                <a:gd name="T4" fmla="*/ 3091 w 176"/>
                <a:gd name="T5" fmla="*/ 16 h 97"/>
                <a:gd name="T6" fmla="*/ 0 60000 65536"/>
                <a:gd name="T7" fmla="*/ 0 60000 65536"/>
                <a:gd name="T8" fmla="*/ 0 60000 65536"/>
                <a:gd name="T9" fmla="*/ 0 w 176"/>
                <a:gd name="T10" fmla="*/ 0 h 97"/>
                <a:gd name="T11" fmla="*/ 176 w 176"/>
                <a:gd name="T12" fmla="*/ 97 h 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7">
                  <a:moveTo>
                    <a:pt x="0" y="0"/>
                  </a:moveTo>
                  <a:lnTo>
                    <a:pt x="88" y="49"/>
                  </a:lnTo>
                  <a:lnTo>
                    <a:pt x="176" y="9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" name="Freeform 118"/>
            <p:cNvSpPr>
              <a:spLocks/>
            </p:cNvSpPr>
            <p:nvPr/>
          </p:nvSpPr>
          <p:spPr bwMode="auto">
            <a:xfrm>
              <a:off x="2958" y="3076"/>
              <a:ext cx="188" cy="79"/>
            </a:xfrm>
            <a:custGeom>
              <a:avLst/>
              <a:gdLst>
                <a:gd name="T0" fmla="*/ 0 w 173"/>
                <a:gd name="T1" fmla="*/ 0 h 84"/>
                <a:gd name="T2" fmla="*/ 1639 w 173"/>
                <a:gd name="T3" fmla="*/ 8 h 84"/>
                <a:gd name="T4" fmla="*/ 3185 w 173"/>
                <a:gd name="T5" fmla="*/ 9 h 84"/>
                <a:gd name="T6" fmla="*/ 0 60000 65536"/>
                <a:gd name="T7" fmla="*/ 0 60000 65536"/>
                <a:gd name="T8" fmla="*/ 0 60000 65536"/>
                <a:gd name="T9" fmla="*/ 0 w 173"/>
                <a:gd name="T10" fmla="*/ 0 h 84"/>
                <a:gd name="T11" fmla="*/ 173 w 173"/>
                <a:gd name="T12" fmla="*/ 84 h 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84">
                  <a:moveTo>
                    <a:pt x="0" y="0"/>
                  </a:moveTo>
                  <a:lnTo>
                    <a:pt x="89" y="44"/>
                  </a:lnTo>
                  <a:lnTo>
                    <a:pt x="173" y="8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0" name="Freeform 119"/>
            <p:cNvSpPr>
              <a:spLocks/>
            </p:cNvSpPr>
            <p:nvPr/>
          </p:nvSpPr>
          <p:spPr bwMode="auto">
            <a:xfrm>
              <a:off x="3146" y="3155"/>
              <a:ext cx="186" cy="62"/>
            </a:xfrm>
            <a:custGeom>
              <a:avLst/>
              <a:gdLst>
                <a:gd name="T0" fmla="*/ 0 w 172"/>
                <a:gd name="T1" fmla="*/ 0 h 66"/>
                <a:gd name="T2" fmla="*/ 1301 w 172"/>
                <a:gd name="T3" fmla="*/ 8 h 66"/>
                <a:gd name="T4" fmla="*/ 2657 w 172"/>
                <a:gd name="T5" fmla="*/ 8 h 66"/>
                <a:gd name="T6" fmla="*/ 0 60000 65536"/>
                <a:gd name="T7" fmla="*/ 0 60000 65536"/>
                <a:gd name="T8" fmla="*/ 0 60000 65536"/>
                <a:gd name="T9" fmla="*/ 0 w 172"/>
                <a:gd name="T10" fmla="*/ 0 h 66"/>
                <a:gd name="T11" fmla="*/ 172 w 172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6">
                  <a:moveTo>
                    <a:pt x="0" y="0"/>
                  </a:moveTo>
                  <a:lnTo>
                    <a:pt x="84" y="35"/>
                  </a:lnTo>
                  <a:lnTo>
                    <a:pt x="172" y="6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" name="Freeform 120"/>
            <p:cNvSpPr>
              <a:spLocks/>
            </p:cNvSpPr>
            <p:nvPr/>
          </p:nvSpPr>
          <p:spPr bwMode="auto">
            <a:xfrm>
              <a:off x="3332" y="3217"/>
              <a:ext cx="187" cy="57"/>
            </a:xfrm>
            <a:custGeom>
              <a:avLst/>
              <a:gdLst>
                <a:gd name="T0" fmla="*/ 0 w 172"/>
                <a:gd name="T1" fmla="*/ 0 h 61"/>
                <a:gd name="T2" fmla="*/ 1558 w 172"/>
                <a:gd name="T3" fmla="*/ 7 h 61"/>
                <a:gd name="T4" fmla="*/ 3218 w 172"/>
                <a:gd name="T5" fmla="*/ 7 h 61"/>
                <a:gd name="T6" fmla="*/ 0 60000 65536"/>
                <a:gd name="T7" fmla="*/ 0 60000 65536"/>
                <a:gd name="T8" fmla="*/ 0 60000 65536"/>
                <a:gd name="T9" fmla="*/ 0 w 172"/>
                <a:gd name="T10" fmla="*/ 0 h 61"/>
                <a:gd name="T11" fmla="*/ 172 w 172"/>
                <a:gd name="T12" fmla="*/ 61 h 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1">
                  <a:moveTo>
                    <a:pt x="0" y="0"/>
                  </a:moveTo>
                  <a:lnTo>
                    <a:pt x="84" y="31"/>
                  </a:lnTo>
                  <a:lnTo>
                    <a:pt x="172" y="61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" name="Line 121"/>
            <p:cNvSpPr>
              <a:spLocks noChangeShapeType="1"/>
            </p:cNvSpPr>
            <p:nvPr/>
          </p:nvSpPr>
          <p:spPr bwMode="auto">
            <a:xfrm>
              <a:off x="3519" y="3274"/>
              <a:ext cx="186" cy="5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" name="Line 122"/>
            <p:cNvSpPr>
              <a:spLocks noChangeShapeType="1"/>
            </p:cNvSpPr>
            <p:nvPr/>
          </p:nvSpPr>
          <p:spPr bwMode="auto">
            <a:xfrm>
              <a:off x="3705" y="3324"/>
              <a:ext cx="188" cy="4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" name="Freeform 123"/>
            <p:cNvSpPr>
              <a:spLocks/>
            </p:cNvSpPr>
            <p:nvPr/>
          </p:nvSpPr>
          <p:spPr bwMode="auto">
            <a:xfrm>
              <a:off x="3893" y="3365"/>
              <a:ext cx="191" cy="33"/>
            </a:xfrm>
            <a:custGeom>
              <a:avLst/>
              <a:gdLst>
                <a:gd name="T0" fmla="*/ 0 w 176"/>
                <a:gd name="T1" fmla="*/ 0 h 35"/>
                <a:gd name="T2" fmla="*/ 1548 w 176"/>
                <a:gd name="T3" fmla="*/ 8 h 35"/>
                <a:gd name="T4" fmla="*/ 3091 w 176"/>
                <a:gd name="T5" fmla="*/ 8 h 35"/>
                <a:gd name="T6" fmla="*/ 0 60000 65536"/>
                <a:gd name="T7" fmla="*/ 0 60000 65536"/>
                <a:gd name="T8" fmla="*/ 0 60000 65536"/>
                <a:gd name="T9" fmla="*/ 0 w 176"/>
                <a:gd name="T10" fmla="*/ 0 h 35"/>
                <a:gd name="T11" fmla="*/ 176 w 176"/>
                <a:gd name="T12" fmla="*/ 35 h 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35">
                  <a:moveTo>
                    <a:pt x="0" y="0"/>
                  </a:moveTo>
                  <a:lnTo>
                    <a:pt x="88" y="18"/>
                  </a:lnTo>
                  <a:lnTo>
                    <a:pt x="176" y="3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5" name="Freeform 124"/>
            <p:cNvSpPr>
              <a:spLocks/>
            </p:cNvSpPr>
            <p:nvPr/>
          </p:nvSpPr>
          <p:spPr bwMode="auto">
            <a:xfrm>
              <a:off x="4084" y="3398"/>
              <a:ext cx="187" cy="34"/>
            </a:xfrm>
            <a:custGeom>
              <a:avLst/>
              <a:gdLst>
                <a:gd name="T0" fmla="*/ 0 w 173"/>
                <a:gd name="T1" fmla="*/ 0 h 36"/>
                <a:gd name="T2" fmla="*/ 1347 w 173"/>
                <a:gd name="T3" fmla="*/ 9 h 36"/>
                <a:gd name="T4" fmla="*/ 2639 w 173"/>
                <a:gd name="T5" fmla="*/ 9 h 36"/>
                <a:gd name="T6" fmla="*/ 0 60000 65536"/>
                <a:gd name="T7" fmla="*/ 0 60000 65536"/>
                <a:gd name="T8" fmla="*/ 0 60000 65536"/>
                <a:gd name="T9" fmla="*/ 0 w 173"/>
                <a:gd name="T10" fmla="*/ 0 h 36"/>
                <a:gd name="T11" fmla="*/ 173 w 173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6">
                  <a:moveTo>
                    <a:pt x="0" y="0"/>
                  </a:moveTo>
                  <a:lnTo>
                    <a:pt x="89" y="18"/>
                  </a:lnTo>
                  <a:lnTo>
                    <a:pt x="173" y="3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" name="Line 125"/>
            <p:cNvSpPr>
              <a:spLocks noChangeShapeType="1"/>
            </p:cNvSpPr>
            <p:nvPr/>
          </p:nvSpPr>
          <p:spPr bwMode="auto">
            <a:xfrm>
              <a:off x="4271" y="3432"/>
              <a:ext cx="187" cy="2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7" name="Line 126"/>
            <p:cNvSpPr>
              <a:spLocks noChangeShapeType="1"/>
            </p:cNvSpPr>
            <p:nvPr/>
          </p:nvSpPr>
          <p:spPr bwMode="auto">
            <a:xfrm>
              <a:off x="4458" y="3456"/>
              <a:ext cx="186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8" name="Line 127"/>
            <p:cNvSpPr>
              <a:spLocks noChangeShapeType="1"/>
            </p:cNvSpPr>
            <p:nvPr/>
          </p:nvSpPr>
          <p:spPr bwMode="auto">
            <a:xfrm>
              <a:off x="4644" y="3477"/>
              <a:ext cx="187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9" name="Line 128"/>
            <p:cNvSpPr>
              <a:spLocks noChangeShapeType="1"/>
            </p:cNvSpPr>
            <p:nvPr/>
          </p:nvSpPr>
          <p:spPr bwMode="auto">
            <a:xfrm>
              <a:off x="4831" y="3498"/>
              <a:ext cx="188" cy="1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" name="Freeform 129"/>
            <p:cNvSpPr>
              <a:spLocks/>
            </p:cNvSpPr>
            <p:nvPr/>
          </p:nvSpPr>
          <p:spPr bwMode="auto">
            <a:xfrm>
              <a:off x="5019" y="3515"/>
              <a:ext cx="190" cy="12"/>
            </a:xfrm>
            <a:custGeom>
              <a:avLst/>
              <a:gdLst>
                <a:gd name="T0" fmla="*/ 0 w 176"/>
                <a:gd name="T1" fmla="*/ 0 h 13"/>
                <a:gd name="T2" fmla="*/ 1292 w 176"/>
                <a:gd name="T3" fmla="*/ 6 h 13"/>
                <a:gd name="T4" fmla="*/ 2575 w 176"/>
                <a:gd name="T5" fmla="*/ 6 h 13"/>
                <a:gd name="T6" fmla="*/ 0 60000 65536"/>
                <a:gd name="T7" fmla="*/ 0 60000 65536"/>
                <a:gd name="T8" fmla="*/ 0 60000 65536"/>
                <a:gd name="T9" fmla="*/ 0 w 176"/>
                <a:gd name="T10" fmla="*/ 0 h 13"/>
                <a:gd name="T11" fmla="*/ 176 w 176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3">
                  <a:moveTo>
                    <a:pt x="0" y="0"/>
                  </a:moveTo>
                  <a:lnTo>
                    <a:pt x="88" y="8"/>
                  </a:lnTo>
                  <a:lnTo>
                    <a:pt x="176" y="1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1" name="Line 130"/>
            <p:cNvSpPr>
              <a:spLocks noChangeShapeType="1"/>
            </p:cNvSpPr>
            <p:nvPr/>
          </p:nvSpPr>
          <p:spPr bwMode="auto">
            <a:xfrm>
              <a:off x="5209" y="3527"/>
              <a:ext cx="188" cy="1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2" name="Freeform 133"/>
            <p:cNvSpPr>
              <a:spLocks/>
            </p:cNvSpPr>
            <p:nvPr/>
          </p:nvSpPr>
          <p:spPr bwMode="auto">
            <a:xfrm>
              <a:off x="1081" y="1107"/>
              <a:ext cx="186" cy="435"/>
            </a:xfrm>
            <a:custGeom>
              <a:avLst/>
              <a:gdLst>
                <a:gd name="T0" fmla="*/ 0 w 172"/>
                <a:gd name="T1" fmla="*/ 0 h 462"/>
                <a:gd name="T2" fmla="*/ 692 w 172"/>
                <a:gd name="T3" fmla="*/ 15 h 462"/>
                <a:gd name="T4" fmla="*/ 1301 w 172"/>
                <a:gd name="T5" fmla="*/ 28 h 462"/>
                <a:gd name="T6" fmla="*/ 1972 w 172"/>
                <a:gd name="T7" fmla="*/ 43 h 462"/>
                <a:gd name="T8" fmla="*/ 2657 w 172"/>
                <a:gd name="T9" fmla="*/ 55 h 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462"/>
                <a:gd name="T17" fmla="*/ 172 w 172"/>
                <a:gd name="T18" fmla="*/ 462 h 4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462">
                  <a:moveTo>
                    <a:pt x="0" y="0"/>
                  </a:moveTo>
                  <a:lnTo>
                    <a:pt x="44" y="119"/>
                  </a:lnTo>
                  <a:lnTo>
                    <a:pt x="84" y="237"/>
                  </a:lnTo>
                  <a:lnTo>
                    <a:pt x="128" y="352"/>
                  </a:lnTo>
                  <a:lnTo>
                    <a:pt x="172" y="4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" name="Freeform 134"/>
            <p:cNvSpPr>
              <a:spLocks/>
            </p:cNvSpPr>
            <p:nvPr/>
          </p:nvSpPr>
          <p:spPr bwMode="auto">
            <a:xfrm>
              <a:off x="1267" y="1542"/>
              <a:ext cx="187" cy="360"/>
            </a:xfrm>
            <a:custGeom>
              <a:avLst/>
              <a:gdLst>
                <a:gd name="T0" fmla="*/ 0 w 172"/>
                <a:gd name="T1" fmla="*/ 0 h 383"/>
                <a:gd name="T2" fmla="*/ 842 w 172"/>
                <a:gd name="T3" fmla="*/ 12 h 383"/>
                <a:gd name="T4" fmla="*/ 1558 w 172"/>
                <a:gd name="T5" fmla="*/ 23 h 383"/>
                <a:gd name="T6" fmla="*/ 2383 w 172"/>
                <a:gd name="T7" fmla="*/ 34 h 383"/>
                <a:gd name="T8" fmla="*/ 3218 w 172"/>
                <a:gd name="T9" fmla="*/ 43 h 3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383"/>
                <a:gd name="T17" fmla="*/ 172 w 172"/>
                <a:gd name="T18" fmla="*/ 383 h 3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383">
                  <a:moveTo>
                    <a:pt x="0" y="0"/>
                  </a:moveTo>
                  <a:lnTo>
                    <a:pt x="44" y="101"/>
                  </a:lnTo>
                  <a:lnTo>
                    <a:pt x="84" y="202"/>
                  </a:lnTo>
                  <a:lnTo>
                    <a:pt x="128" y="295"/>
                  </a:lnTo>
                  <a:lnTo>
                    <a:pt x="172" y="38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" name="Freeform 135"/>
            <p:cNvSpPr>
              <a:spLocks/>
            </p:cNvSpPr>
            <p:nvPr/>
          </p:nvSpPr>
          <p:spPr bwMode="auto">
            <a:xfrm>
              <a:off x="1454" y="1902"/>
              <a:ext cx="187" cy="297"/>
            </a:xfrm>
            <a:custGeom>
              <a:avLst/>
              <a:gdLst>
                <a:gd name="T0" fmla="*/ 0 w 173"/>
                <a:gd name="T1" fmla="*/ 0 h 316"/>
                <a:gd name="T2" fmla="*/ 691 w 173"/>
                <a:gd name="T3" fmla="*/ 8 h 316"/>
                <a:gd name="T4" fmla="*/ 1286 w 173"/>
                <a:gd name="T5" fmla="*/ 20 h 316"/>
                <a:gd name="T6" fmla="*/ 1938 w 173"/>
                <a:gd name="T7" fmla="*/ 28 h 316"/>
                <a:gd name="T8" fmla="*/ 2639 w 173"/>
                <a:gd name="T9" fmla="*/ 36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"/>
                <a:gd name="T16" fmla="*/ 0 h 316"/>
                <a:gd name="T17" fmla="*/ 173 w 17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" h="316">
                  <a:moveTo>
                    <a:pt x="0" y="0"/>
                  </a:moveTo>
                  <a:lnTo>
                    <a:pt x="45" y="83"/>
                  </a:lnTo>
                  <a:lnTo>
                    <a:pt x="84" y="167"/>
                  </a:lnTo>
                  <a:lnTo>
                    <a:pt x="128" y="242"/>
                  </a:lnTo>
                  <a:lnTo>
                    <a:pt x="173" y="31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5" name="Freeform 136"/>
            <p:cNvSpPr>
              <a:spLocks/>
            </p:cNvSpPr>
            <p:nvPr/>
          </p:nvSpPr>
          <p:spPr bwMode="auto">
            <a:xfrm>
              <a:off x="1641" y="2199"/>
              <a:ext cx="191" cy="244"/>
            </a:xfrm>
            <a:custGeom>
              <a:avLst/>
              <a:gdLst>
                <a:gd name="T0" fmla="*/ 0 w 176"/>
                <a:gd name="T1" fmla="*/ 0 h 260"/>
                <a:gd name="T2" fmla="*/ 775 w 176"/>
                <a:gd name="T3" fmla="*/ 8 h 260"/>
                <a:gd name="T4" fmla="*/ 1548 w 176"/>
                <a:gd name="T5" fmla="*/ 16 h 260"/>
                <a:gd name="T6" fmla="*/ 3091 w 176"/>
                <a:gd name="T7" fmla="*/ 28 h 2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6"/>
                <a:gd name="T13" fmla="*/ 0 h 260"/>
                <a:gd name="T14" fmla="*/ 176 w 176"/>
                <a:gd name="T15" fmla="*/ 260 h 2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6" h="260">
                  <a:moveTo>
                    <a:pt x="0" y="0"/>
                  </a:moveTo>
                  <a:lnTo>
                    <a:pt x="44" y="71"/>
                  </a:lnTo>
                  <a:lnTo>
                    <a:pt x="88" y="137"/>
                  </a:lnTo>
                  <a:lnTo>
                    <a:pt x="176" y="26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6" name="Freeform 137"/>
            <p:cNvSpPr>
              <a:spLocks/>
            </p:cNvSpPr>
            <p:nvPr/>
          </p:nvSpPr>
          <p:spPr bwMode="auto">
            <a:xfrm>
              <a:off x="1832" y="2443"/>
              <a:ext cx="188" cy="203"/>
            </a:xfrm>
            <a:custGeom>
              <a:avLst/>
              <a:gdLst>
                <a:gd name="T0" fmla="*/ 0 w 173"/>
                <a:gd name="T1" fmla="*/ 0 h 216"/>
                <a:gd name="T2" fmla="*/ 1639 w 173"/>
                <a:gd name="T3" fmla="*/ 14 h 216"/>
                <a:gd name="T4" fmla="*/ 3185 w 173"/>
                <a:gd name="T5" fmla="*/ 24 h 216"/>
                <a:gd name="T6" fmla="*/ 0 60000 65536"/>
                <a:gd name="T7" fmla="*/ 0 60000 65536"/>
                <a:gd name="T8" fmla="*/ 0 60000 65536"/>
                <a:gd name="T9" fmla="*/ 0 w 173"/>
                <a:gd name="T10" fmla="*/ 0 h 216"/>
                <a:gd name="T11" fmla="*/ 173 w 173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16">
                  <a:moveTo>
                    <a:pt x="0" y="0"/>
                  </a:moveTo>
                  <a:lnTo>
                    <a:pt x="89" y="114"/>
                  </a:lnTo>
                  <a:lnTo>
                    <a:pt x="173" y="21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7" name="Freeform 138"/>
            <p:cNvSpPr>
              <a:spLocks/>
            </p:cNvSpPr>
            <p:nvPr/>
          </p:nvSpPr>
          <p:spPr bwMode="auto">
            <a:xfrm>
              <a:off x="2020" y="2646"/>
              <a:ext cx="186" cy="169"/>
            </a:xfrm>
            <a:custGeom>
              <a:avLst/>
              <a:gdLst>
                <a:gd name="T0" fmla="*/ 0 w 172"/>
                <a:gd name="T1" fmla="*/ 0 h 180"/>
                <a:gd name="T2" fmla="*/ 1293 w 172"/>
                <a:gd name="T3" fmla="*/ 10 h 180"/>
                <a:gd name="T4" fmla="*/ 2657 w 172"/>
                <a:gd name="T5" fmla="*/ 20 h 180"/>
                <a:gd name="T6" fmla="*/ 0 60000 65536"/>
                <a:gd name="T7" fmla="*/ 0 60000 65536"/>
                <a:gd name="T8" fmla="*/ 0 60000 65536"/>
                <a:gd name="T9" fmla="*/ 0 w 172"/>
                <a:gd name="T10" fmla="*/ 0 h 180"/>
                <a:gd name="T11" fmla="*/ 172 w 172"/>
                <a:gd name="T12" fmla="*/ 180 h 1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80">
                  <a:moveTo>
                    <a:pt x="0" y="0"/>
                  </a:moveTo>
                  <a:lnTo>
                    <a:pt x="83" y="96"/>
                  </a:lnTo>
                  <a:lnTo>
                    <a:pt x="172" y="18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8" name="Freeform 139"/>
            <p:cNvSpPr>
              <a:spLocks/>
            </p:cNvSpPr>
            <p:nvPr/>
          </p:nvSpPr>
          <p:spPr bwMode="auto">
            <a:xfrm>
              <a:off x="2206" y="2815"/>
              <a:ext cx="187" cy="137"/>
            </a:xfrm>
            <a:custGeom>
              <a:avLst/>
              <a:gdLst>
                <a:gd name="T0" fmla="*/ 0 w 172"/>
                <a:gd name="T1" fmla="*/ 0 h 145"/>
                <a:gd name="T2" fmla="*/ 1558 w 172"/>
                <a:gd name="T3" fmla="*/ 10 h 145"/>
                <a:gd name="T4" fmla="*/ 3218 w 172"/>
                <a:gd name="T5" fmla="*/ 21 h 145"/>
                <a:gd name="T6" fmla="*/ 0 60000 65536"/>
                <a:gd name="T7" fmla="*/ 0 60000 65536"/>
                <a:gd name="T8" fmla="*/ 0 60000 65536"/>
                <a:gd name="T9" fmla="*/ 0 w 172"/>
                <a:gd name="T10" fmla="*/ 0 h 145"/>
                <a:gd name="T11" fmla="*/ 172 w 172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45">
                  <a:moveTo>
                    <a:pt x="0" y="0"/>
                  </a:moveTo>
                  <a:lnTo>
                    <a:pt x="84" y="75"/>
                  </a:lnTo>
                  <a:lnTo>
                    <a:pt x="172" y="14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9" name="Freeform 140"/>
            <p:cNvSpPr>
              <a:spLocks/>
            </p:cNvSpPr>
            <p:nvPr/>
          </p:nvSpPr>
          <p:spPr bwMode="auto">
            <a:xfrm>
              <a:off x="2393" y="2952"/>
              <a:ext cx="186" cy="115"/>
            </a:xfrm>
            <a:custGeom>
              <a:avLst/>
              <a:gdLst>
                <a:gd name="T0" fmla="*/ 0 w 172"/>
                <a:gd name="T1" fmla="*/ 0 h 123"/>
                <a:gd name="T2" fmla="*/ 1301 w 172"/>
                <a:gd name="T3" fmla="*/ 7 h 123"/>
                <a:gd name="T4" fmla="*/ 2657 w 172"/>
                <a:gd name="T5" fmla="*/ 12 h 123"/>
                <a:gd name="T6" fmla="*/ 0 60000 65536"/>
                <a:gd name="T7" fmla="*/ 0 60000 65536"/>
                <a:gd name="T8" fmla="*/ 0 60000 65536"/>
                <a:gd name="T9" fmla="*/ 0 w 172"/>
                <a:gd name="T10" fmla="*/ 0 h 123"/>
                <a:gd name="T11" fmla="*/ 172 w 172"/>
                <a:gd name="T12" fmla="*/ 123 h 1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3">
                  <a:moveTo>
                    <a:pt x="0" y="0"/>
                  </a:moveTo>
                  <a:lnTo>
                    <a:pt x="84" y="66"/>
                  </a:lnTo>
                  <a:lnTo>
                    <a:pt x="172" y="12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0" name="Freeform 141"/>
            <p:cNvSpPr>
              <a:spLocks/>
            </p:cNvSpPr>
            <p:nvPr/>
          </p:nvSpPr>
          <p:spPr bwMode="auto">
            <a:xfrm>
              <a:off x="2579" y="3067"/>
              <a:ext cx="188" cy="96"/>
            </a:xfrm>
            <a:custGeom>
              <a:avLst/>
              <a:gdLst>
                <a:gd name="T0" fmla="*/ 0 w 173"/>
                <a:gd name="T1" fmla="*/ 0 h 102"/>
                <a:gd name="T2" fmla="*/ 1530 w 173"/>
                <a:gd name="T3" fmla="*/ 8 h 102"/>
                <a:gd name="T4" fmla="*/ 3185 w 173"/>
                <a:gd name="T5" fmla="*/ 13 h 102"/>
                <a:gd name="T6" fmla="*/ 0 60000 65536"/>
                <a:gd name="T7" fmla="*/ 0 60000 65536"/>
                <a:gd name="T8" fmla="*/ 0 60000 65536"/>
                <a:gd name="T9" fmla="*/ 0 w 173"/>
                <a:gd name="T10" fmla="*/ 0 h 102"/>
                <a:gd name="T11" fmla="*/ 173 w 173"/>
                <a:gd name="T12" fmla="*/ 102 h 1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02">
                  <a:moveTo>
                    <a:pt x="0" y="0"/>
                  </a:moveTo>
                  <a:lnTo>
                    <a:pt x="84" y="53"/>
                  </a:lnTo>
                  <a:lnTo>
                    <a:pt x="173" y="1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1" name="Freeform 142"/>
            <p:cNvSpPr>
              <a:spLocks/>
            </p:cNvSpPr>
            <p:nvPr/>
          </p:nvSpPr>
          <p:spPr bwMode="auto">
            <a:xfrm>
              <a:off x="2767" y="3163"/>
              <a:ext cx="191" cy="78"/>
            </a:xfrm>
            <a:custGeom>
              <a:avLst/>
              <a:gdLst>
                <a:gd name="T0" fmla="*/ 0 w 176"/>
                <a:gd name="T1" fmla="*/ 0 h 83"/>
                <a:gd name="T2" fmla="*/ 1548 w 176"/>
                <a:gd name="T3" fmla="*/ 8 h 83"/>
                <a:gd name="T4" fmla="*/ 3091 w 176"/>
                <a:gd name="T5" fmla="*/ 8 h 83"/>
                <a:gd name="T6" fmla="*/ 0 60000 65536"/>
                <a:gd name="T7" fmla="*/ 0 60000 65536"/>
                <a:gd name="T8" fmla="*/ 0 60000 65536"/>
                <a:gd name="T9" fmla="*/ 0 w 176"/>
                <a:gd name="T10" fmla="*/ 0 h 83"/>
                <a:gd name="T11" fmla="*/ 176 w 176"/>
                <a:gd name="T12" fmla="*/ 83 h 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83">
                  <a:moveTo>
                    <a:pt x="0" y="0"/>
                  </a:moveTo>
                  <a:lnTo>
                    <a:pt x="88" y="44"/>
                  </a:lnTo>
                  <a:lnTo>
                    <a:pt x="176" y="8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2" name="Freeform 143"/>
            <p:cNvSpPr>
              <a:spLocks/>
            </p:cNvSpPr>
            <p:nvPr/>
          </p:nvSpPr>
          <p:spPr bwMode="auto">
            <a:xfrm>
              <a:off x="2958" y="3241"/>
              <a:ext cx="188" cy="67"/>
            </a:xfrm>
            <a:custGeom>
              <a:avLst/>
              <a:gdLst>
                <a:gd name="T0" fmla="*/ 0 w 173"/>
                <a:gd name="T1" fmla="*/ 0 h 71"/>
                <a:gd name="T2" fmla="*/ 1639 w 173"/>
                <a:gd name="T3" fmla="*/ 8 h 71"/>
                <a:gd name="T4" fmla="*/ 3185 w 173"/>
                <a:gd name="T5" fmla="*/ 8 h 71"/>
                <a:gd name="T6" fmla="*/ 0 60000 65536"/>
                <a:gd name="T7" fmla="*/ 0 60000 65536"/>
                <a:gd name="T8" fmla="*/ 0 60000 65536"/>
                <a:gd name="T9" fmla="*/ 0 w 173"/>
                <a:gd name="T10" fmla="*/ 0 h 71"/>
                <a:gd name="T11" fmla="*/ 173 w 173"/>
                <a:gd name="T12" fmla="*/ 71 h 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71">
                  <a:moveTo>
                    <a:pt x="0" y="0"/>
                  </a:moveTo>
                  <a:lnTo>
                    <a:pt x="89" y="35"/>
                  </a:lnTo>
                  <a:lnTo>
                    <a:pt x="173" y="71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" name="Freeform 144"/>
            <p:cNvSpPr>
              <a:spLocks/>
            </p:cNvSpPr>
            <p:nvPr/>
          </p:nvSpPr>
          <p:spPr bwMode="auto">
            <a:xfrm>
              <a:off x="3146" y="3308"/>
              <a:ext cx="186" cy="49"/>
            </a:xfrm>
            <a:custGeom>
              <a:avLst/>
              <a:gdLst>
                <a:gd name="T0" fmla="*/ 0 w 172"/>
                <a:gd name="T1" fmla="*/ 0 h 52"/>
                <a:gd name="T2" fmla="*/ 1301 w 172"/>
                <a:gd name="T3" fmla="*/ 8 h 52"/>
                <a:gd name="T4" fmla="*/ 2657 w 172"/>
                <a:gd name="T5" fmla="*/ 8 h 52"/>
                <a:gd name="T6" fmla="*/ 0 60000 65536"/>
                <a:gd name="T7" fmla="*/ 0 60000 65536"/>
                <a:gd name="T8" fmla="*/ 0 60000 65536"/>
                <a:gd name="T9" fmla="*/ 0 w 172"/>
                <a:gd name="T10" fmla="*/ 0 h 52"/>
                <a:gd name="T11" fmla="*/ 172 w 172"/>
                <a:gd name="T12" fmla="*/ 52 h 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52">
                  <a:moveTo>
                    <a:pt x="0" y="0"/>
                  </a:moveTo>
                  <a:lnTo>
                    <a:pt x="84" y="26"/>
                  </a:lnTo>
                  <a:lnTo>
                    <a:pt x="172" y="5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4" name="Freeform 145"/>
            <p:cNvSpPr>
              <a:spLocks/>
            </p:cNvSpPr>
            <p:nvPr/>
          </p:nvSpPr>
          <p:spPr bwMode="auto">
            <a:xfrm>
              <a:off x="3332" y="3357"/>
              <a:ext cx="187" cy="46"/>
            </a:xfrm>
            <a:custGeom>
              <a:avLst/>
              <a:gdLst>
                <a:gd name="T0" fmla="*/ 0 w 172"/>
                <a:gd name="T1" fmla="*/ 0 h 49"/>
                <a:gd name="T2" fmla="*/ 1558 w 172"/>
                <a:gd name="T3" fmla="*/ 8 h 49"/>
                <a:gd name="T4" fmla="*/ 3218 w 172"/>
                <a:gd name="T5" fmla="*/ 8 h 49"/>
                <a:gd name="T6" fmla="*/ 0 60000 65536"/>
                <a:gd name="T7" fmla="*/ 0 60000 65536"/>
                <a:gd name="T8" fmla="*/ 0 60000 65536"/>
                <a:gd name="T9" fmla="*/ 0 w 172"/>
                <a:gd name="T10" fmla="*/ 0 h 49"/>
                <a:gd name="T11" fmla="*/ 172 w 172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9">
                  <a:moveTo>
                    <a:pt x="0" y="0"/>
                  </a:moveTo>
                  <a:lnTo>
                    <a:pt x="84" y="27"/>
                  </a:lnTo>
                  <a:lnTo>
                    <a:pt x="172" y="4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" name="Line 146"/>
            <p:cNvSpPr>
              <a:spLocks noChangeShapeType="1"/>
            </p:cNvSpPr>
            <p:nvPr/>
          </p:nvSpPr>
          <p:spPr bwMode="auto">
            <a:xfrm>
              <a:off x="3519" y="3403"/>
              <a:ext cx="186" cy="3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" name="Line 147"/>
            <p:cNvSpPr>
              <a:spLocks noChangeShapeType="1"/>
            </p:cNvSpPr>
            <p:nvPr/>
          </p:nvSpPr>
          <p:spPr bwMode="auto">
            <a:xfrm>
              <a:off x="3705" y="3439"/>
              <a:ext cx="188" cy="2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7" name="Freeform 148"/>
            <p:cNvSpPr>
              <a:spLocks/>
            </p:cNvSpPr>
            <p:nvPr/>
          </p:nvSpPr>
          <p:spPr bwMode="auto">
            <a:xfrm>
              <a:off x="3893" y="3468"/>
              <a:ext cx="191" cy="26"/>
            </a:xfrm>
            <a:custGeom>
              <a:avLst/>
              <a:gdLst>
                <a:gd name="T0" fmla="*/ 0 w 176"/>
                <a:gd name="T1" fmla="*/ 0 h 27"/>
                <a:gd name="T2" fmla="*/ 1548 w 176"/>
                <a:gd name="T3" fmla="*/ 13 h 27"/>
                <a:gd name="T4" fmla="*/ 3091 w 176"/>
                <a:gd name="T5" fmla="*/ 13 h 27"/>
                <a:gd name="T6" fmla="*/ 0 60000 65536"/>
                <a:gd name="T7" fmla="*/ 0 60000 65536"/>
                <a:gd name="T8" fmla="*/ 0 60000 65536"/>
                <a:gd name="T9" fmla="*/ 0 w 176"/>
                <a:gd name="T10" fmla="*/ 0 h 27"/>
                <a:gd name="T11" fmla="*/ 176 w 176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7">
                  <a:moveTo>
                    <a:pt x="0" y="0"/>
                  </a:moveTo>
                  <a:lnTo>
                    <a:pt x="88" y="13"/>
                  </a:lnTo>
                  <a:lnTo>
                    <a:pt x="176" y="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8" name="Line 149"/>
            <p:cNvSpPr>
              <a:spLocks noChangeShapeType="1"/>
            </p:cNvSpPr>
            <p:nvPr/>
          </p:nvSpPr>
          <p:spPr bwMode="auto">
            <a:xfrm>
              <a:off x="4084" y="3494"/>
              <a:ext cx="187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9" name="Line 150"/>
            <p:cNvSpPr>
              <a:spLocks noChangeShapeType="1"/>
            </p:cNvSpPr>
            <p:nvPr/>
          </p:nvSpPr>
          <p:spPr bwMode="auto">
            <a:xfrm>
              <a:off x="4271" y="3515"/>
              <a:ext cx="187" cy="1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0" name="Line 151"/>
            <p:cNvSpPr>
              <a:spLocks noChangeShapeType="1"/>
            </p:cNvSpPr>
            <p:nvPr/>
          </p:nvSpPr>
          <p:spPr bwMode="auto">
            <a:xfrm>
              <a:off x="4458" y="3531"/>
              <a:ext cx="186" cy="1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1" name="Line 152"/>
            <p:cNvSpPr>
              <a:spLocks noChangeShapeType="1"/>
            </p:cNvSpPr>
            <p:nvPr/>
          </p:nvSpPr>
          <p:spPr bwMode="auto">
            <a:xfrm>
              <a:off x="4644" y="3547"/>
              <a:ext cx="187" cy="1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2" name="Line 153"/>
            <p:cNvSpPr>
              <a:spLocks noChangeShapeType="1"/>
            </p:cNvSpPr>
            <p:nvPr/>
          </p:nvSpPr>
          <p:spPr bwMode="auto">
            <a:xfrm>
              <a:off x="4831" y="3560"/>
              <a:ext cx="188" cy="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" name="Freeform 154"/>
            <p:cNvSpPr>
              <a:spLocks/>
            </p:cNvSpPr>
            <p:nvPr/>
          </p:nvSpPr>
          <p:spPr bwMode="auto">
            <a:xfrm>
              <a:off x="5019" y="3568"/>
              <a:ext cx="190" cy="9"/>
            </a:xfrm>
            <a:custGeom>
              <a:avLst/>
              <a:gdLst>
                <a:gd name="T0" fmla="*/ 0 w 176"/>
                <a:gd name="T1" fmla="*/ 0 h 9"/>
                <a:gd name="T2" fmla="*/ 1292 w 176"/>
                <a:gd name="T3" fmla="*/ 4 h 9"/>
                <a:gd name="T4" fmla="*/ 2575 w 176"/>
                <a:gd name="T5" fmla="*/ 9 h 9"/>
                <a:gd name="T6" fmla="*/ 0 60000 65536"/>
                <a:gd name="T7" fmla="*/ 0 60000 65536"/>
                <a:gd name="T8" fmla="*/ 0 60000 65536"/>
                <a:gd name="T9" fmla="*/ 0 w 176"/>
                <a:gd name="T10" fmla="*/ 0 h 9"/>
                <a:gd name="T11" fmla="*/ 176 w 176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">
                  <a:moveTo>
                    <a:pt x="0" y="0"/>
                  </a:moveTo>
                  <a:lnTo>
                    <a:pt x="88" y="4"/>
                  </a:lnTo>
                  <a:lnTo>
                    <a:pt x="176" y="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" name="Line 155"/>
            <p:cNvSpPr>
              <a:spLocks noChangeShapeType="1"/>
            </p:cNvSpPr>
            <p:nvPr/>
          </p:nvSpPr>
          <p:spPr bwMode="auto">
            <a:xfrm>
              <a:off x="5209" y="3577"/>
              <a:ext cx="188" cy="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5" name="Rectangle 158"/>
            <p:cNvSpPr>
              <a:spLocks noChangeArrowheads="1"/>
            </p:cNvSpPr>
            <p:nvPr/>
          </p:nvSpPr>
          <p:spPr bwMode="auto">
            <a:xfrm>
              <a:off x="831" y="3560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6" name="Rectangle 159"/>
            <p:cNvSpPr>
              <a:spLocks noChangeArrowheads="1"/>
            </p:cNvSpPr>
            <p:nvPr/>
          </p:nvSpPr>
          <p:spPr bwMode="auto">
            <a:xfrm>
              <a:off x="831" y="3060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0,2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7" name="Rectangle 160"/>
            <p:cNvSpPr>
              <a:spLocks noChangeArrowheads="1"/>
            </p:cNvSpPr>
            <p:nvPr/>
          </p:nvSpPr>
          <p:spPr bwMode="auto">
            <a:xfrm>
              <a:off x="831" y="2559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0,4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8" name="Rectangle 161"/>
            <p:cNvSpPr>
              <a:spLocks noChangeArrowheads="1"/>
            </p:cNvSpPr>
            <p:nvPr/>
          </p:nvSpPr>
          <p:spPr bwMode="auto">
            <a:xfrm>
              <a:off x="831" y="2055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0,6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9" name="Rectangle 162"/>
            <p:cNvSpPr>
              <a:spLocks noChangeArrowheads="1"/>
            </p:cNvSpPr>
            <p:nvPr/>
          </p:nvSpPr>
          <p:spPr bwMode="auto">
            <a:xfrm>
              <a:off x="831" y="1553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0,8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0" name="Rectangle 163"/>
            <p:cNvSpPr>
              <a:spLocks noChangeArrowheads="1"/>
            </p:cNvSpPr>
            <p:nvPr/>
          </p:nvSpPr>
          <p:spPr bwMode="auto">
            <a:xfrm>
              <a:off x="831" y="1054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1,0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1" name="Rectangle 164"/>
            <p:cNvSpPr>
              <a:spLocks noChangeArrowheads="1"/>
            </p:cNvSpPr>
            <p:nvPr/>
          </p:nvSpPr>
          <p:spPr bwMode="auto">
            <a:xfrm>
              <a:off x="1051" y="3696"/>
              <a:ext cx="75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2" name="Rectangle 165"/>
            <p:cNvSpPr>
              <a:spLocks noChangeArrowheads="1"/>
            </p:cNvSpPr>
            <p:nvPr/>
          </p:nvSpPr>
          <p:spPr bwMode="auto">
            <a:xfrm>
              <a:off x="1521" y="3696"/>
              <a:ext cx="75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3" name="Rectangle 166"/>
            <p:cNvSpPr>
              <a:spLocks noChangeArrowheads="1"/>
            </p:cNvSpPr>
            <p:nvPr/>
          </p:nvSpPr>
          <p:spPr bwMode="auto">
            <a:xfrm>
              <a:off x="1962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4" name="Rectangle 167"/>
            <p:cNvSpPr>
              <a:spLocks noChangeArrowheads="1"/>
            </p:cNvSpPr>
            <p:nvPr/>
          </p:nvSpPr>
          <p:spPr bwMode="auto">
            <a:xfrm>
              <a:off x="2431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5" name="Rectangle 168"/>
            <p:cNvSpPr>
              <a:spLocks noChangeArrowheads="1"/>
            </p:cNvSpPr>
            <p:nvPr/>
          </p:nvSpPr>
          <p:spPr bwMode="auto">
            <a:xfrm>
              <a:off x="2900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6" name="Rectangle 169"/>
            <p:cNvSpPr>
              <a:spLocks noChangeArrowheads="1"/>
            </p:cNvSpPr>
            <p:nvPr/>
          </p:nvSpPr>
          <p:spPr bwMode="auto">
            <a:xfrm>
              <a:off x="3370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7" name="Rectangle 170"/>
            <p:cNvSpPr>
              <a:spLocks noChangeArrowheads="1"/>
            </p:cNvSpPr>
            <p:nvPr/>
          </p:nvSpPr>
          <p:spPr bwMode="auto">
            <a:xfrm>
              <a:off x="3835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30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8" name="Rectangle 171"/>
            <p:cNvSpPr>
              <a:spLocks noChangeArrowheads="1"/>
            </p:cNvSpPr>
            <p:nvPr/>
          </p:nvSpPr>
          <p:spPr bwMode="auto">
            <a:xfrm>
              <a:off x="4305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35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9" name="Rectangle 172"/>
            <p:cNvSpPr>
              <a:spLocks noChangeArrowheads="1"/>
            </p:cNvSpPr>
            <p:nvPr/>
          </p:nvSpPr>
          <p:spPr bwMode="auto">
            <a:xfrm>
              <a:off x="4773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40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0" name="Rectangle 175"/>
            <p:cNvSpPr>
              <a:spLocks noChangeArrowheads="1"/>
            </p:cNvSpPr>
            <p:nvPr/>
          </p:nvSpPr>
          <p:spPr bwMode="auto">
            <a:xfrm>
              <a:off x="3649" y="3904"/>
              <a:ext cx="1491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Zahlungszeitpunkt (Jahr)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1" name="Rectangle 177"/>
            <p:cNvSpPr>
              <a:spLocks noChangeArrowheads="1"/>
            </p:cNvSpPr>
            <p:nvPr/>
          </p:nvSpPr>
          <p:spPr bwMode="auto">
            <a:xfrm>
              <a:off x="1675" y="1190"/>
              <a:ext cx="80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Barwertfaktor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2" name="Rectangle 178"/>
            <p:cNvSpPr>
              <a:spLocks noChangeArrowheads="1"/>
            </p:cNvSpPr>
            <p:nvPr/>
          </p:nvSpPr>
          <p:spPr bwMode="auto">
            <a:xfrm>
              <a:off x="4822" y="2286"/>
              <a:ext cx="21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3" name="Rectangle 179"/>
            <p:cNvSpPr>
              <a:spLocks noChangeArrowheads="1"/>
            </p:cNvSpPr>
            <p:nvPr/>
          </p:nvSpPr>
          <p:spPr bwMode="auto">
            <a:xfrm>
              <a:off x="4846" y="2302"/>
              <a:ext cx="234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4" name="Rectangle 180"/>
            <p:cNvSpPr>
              <a:spLocks noChangeArrowheads="1"/>
            </p:cNvSpPr>
            <p:nvPr/>
          </p:nvSpPr>
          <p:spPr bwMode="auto">
            <a:xfrm>
              <a:off x="4789" y="2906"/>
              <a:ext cx="21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5" name="Rectangle 181"/>
            <p:cNvSpPr>
              <a:spLocks noChangeArrowheads="1"/>
            </p:cNvSpPr>
            <p:nvPr/>
          </p:nvSpPr>
          <p:spPr bwMode="auto">
            <a:xfrm>
              <a:off x="4812" y="2922"/>
              <a:ext cx="23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4 %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6" name="Rectangle 182"/>
            <p:cNvSpPr>
              <a:spLocks noChangeArrowheads="1"/>
            </p:cNvSpPr>
            <p:nvPr/>
          </p:nvSpPr>
          <p:spPr bwMode="auto">
            <a:xfrm>
              <a:off x="4822" y="3229"/>
              <a:ext cx="21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7" name="Rectangle 183"/>
            <p:cNvSpPr>
              <a:spLocks noChangeArrowheads="1"/>
            </p:cNvSpPr>
            <p:nvPr/>
          </p:nvSpPr>
          <p:spPr bwMode="auto">
            <a:xfrm>
              <a:off x="4846" y="3246"/>
              <a:ext cx="23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6 %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8" name="Rectangle 184"/>
            <p:cNvSpPr>
              <a:spLocks noChangeArrowheads="1"/>
            </p:cNvSpPr>
            <p:nvPr/>
          </p:nvSpPr>
          <p:spPr bwMode="auto">
            <a:xfrm>
              <a:off x="2963" y="3291"/>
              <a:ext cx="27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9" name="Rectangle 185"/>
            <p:cNvSpPr>
              <a:spLocks noChangeArrowheads="1"/>
            </p:cNvSpPr>
            <p:nvPr/>
          </p:nvSpPr>
          <p:spPr bwMode="auto">
            <a:xfrm>
              <a:off x="2987" y="3308"/>
              <a:ext cx="309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10 %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70" name="AutoShape 5"/>
            <p:cNvSpPr>
              <a:spLocks noChangeArrowheads="1"/>
            </p:cNvSpPr>
            <p:nvPr/>
          </p:nvSpPr>
          <p:spPr bwMode="auto">
            <a:xfrm>
              <a:off x="2000" y="2195"/>
              <a:ext cx="52" cy="45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02517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err="1" smtClean="0"/>
              <a:t>Aufzinsung</a:t>
            </a:r>
            <a:r>
              <a:rPr lang="de-DE" altLang="en-US" sz="2400" dirty="0" smtClean="0"/>
              <a:t> von </a:t>
            </a:r>
            <a:r>
              <a:rPr lang="de-DE" altLang="en-US" sz="2400" i="1" dirty="0" smtClean="0"/>
              <a:t>T</a:t>
            </a:r>
            <a:r>
              <a:rPr lang="de-DE" altLang="en-US" sz="2400" dirty="0" smtClean="0"/>
              <a:t> </a:t>
            </a:r>
            <a:r>
              <a:rPr lang="de-DE" altLang="en-US" sz="2400" dirty="0"/>
              <a:t>periodengleicher </a:t>
            </a:r>
            <a:r>
              <a:rPr lang="de-DE" altLang="en-US" sz="2400" dirty="0" smtClean="0"/>
              <a:t>Zahlungen</a:t>
            </a:r>
          </a:p>
        </p:txBody>
      </p:sp>
      <p:grpSp>
        <p:nvGrpSpPr>
          <p:cNvPr id="7" name="Group 128"/>
          <p:cNvGrpSpPr>
            <a:grpSpLocks/>
          </p:cNvGrpSpPr>
          <p:nvPr/>
        </p:nvGrpSpPr>
        <p:grpSpPr bwMode="auto">
          <a:xfrm>
            <a:off x="3492500" y="3225800"/>
            <a:ext cx="5133975" cy="608013"/>
            <a:chOff x="2200" y="2032"/>
            <a:chExt cx="3234" cy="383"/>
          </a:xfrm>
        </p:grpSpPr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2267" y="2184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2577" y="2184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2931" y="2184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3241" y="2184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4792" y="2184"/>
              <a:ext cx="25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</a:rPr>
                <a:t>T</a:t>
              </a:r>
              <a:endParaRPr lang="de-DE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2200" y="2119"/>
              <a:ext cx="323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2562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2872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3183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3493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3803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4113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4423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>
              <a:off x="4717" y="2033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>
              <a:off x="5043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7924800" y="1557338"/>
            <a:ext cx="68262" cy="1790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5" name="Text Box 27"/>
          <p:cNvSpPr txBox="1">
            <a:spLocks noChangeArrowheads="1"/>
          </p:cNvSpPr>
          <p:nvPr/>
        </p:nvSpPr>
        <p:spPr bwMode="auto">
          <a:xfrm>
            <a:off x="8034338" y="1600201"/>
            <a:ext cx="4746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i="1"/>
              <a:t>K</a:t>
            </a:r>
            <a:r>
              <a:rPr lang="de-DE" altLang="en-US" sz="1800" i="1" baseline="-25000"/>
              <a:t>T</a:t>
            </a:r>
            <a:endParaRPr lang="de-DE" altLang="en-US" sz="1800" i="1"/>
          </a:p>
        </p:txBody>
      </p:sp>
      <p:sp>
        <p:nvSpPr>
          <p:cNvPr id="26" name="Rectangle 29"/>
          <p:cNvSpPr>
            <a:spLocks noChangeArrowheads="1"/>
          </p:cNvSpPr>
          <p:nvPr/>
        </p:nvSpPr>
        <p:spPr bwMode="auto">
          <a:xfrm>
            <a:off x="7432675" y="2955926"/>
            <a:ext cx="79375" cy="39211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" name="Rectangle 32"/>
          <p:cNvSpPr>
            <a:spLocks noChangeArrowheads="1"/>
          </p:cNvSpPr>
          <p:nvPr/>
        </p:nvSpPr>
        <p:spPr bwMode="auto">
          <a:xfrm>
            <a:off x="4478338" y="2955926"/>
            <a:ext cx="79375" cy="39211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0" name="Text Box 33"/>
          <p:cNvSpPr txBox="1">
            <a:spLocks noChangeArrowheads="1"/>
          </p:cNvSpPr>
          <p:nvPr/>
        </p:nvSpPr>
        <p:spPr bwMode="auto">
          <a:xfrm>
            <a:off x="4619625" y="2857501"/>
            <a:ext cx="211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i="1"/>
              <a:t>g</a:t>
            </a:r>
            <a:endParaRPr lang="de-DE" altLang="en-US" sz="1800"/>
          </a:p>
        </p:txBody>
      </p:sp>
      <p:sp>
        <p:nvSpPr>
          <p:cNvPr id="31" name="Rectangle 34"/>
          <p:cNvSpPr>
            <a:spLocks noChangeArrowheads="1"/>
          </p:cNvSpPr>
          <p:nvPr/>
        </p:nvSpPr>
        <p:spPr bwMode="auto">
          <a:xfrm>
            <a:off x="4970463" y="2955926"/>
            <a:ext cx="79375" cy="39211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2" name="Text Box 35"/>
          <p:cNvSpPr txBox="1">
            <a:spLocks noChangeArrowheads="1"/>
          </p:cNvSpPr>
          <p:nvPr/>
        </p:nvSpPr>
        <p:spPr bwMode="auto">
          <a:xfrm>
            <a:off x="5111750" y="2857501"/>
            <a:ext cx="211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i="1"/>
              <a:t>g</a:t>
            </a:r>
            <a:endParaRPr lang="de-DE" altLang="en-US" sz="1800"/>
          </a:p>
        </p:txBody>
      </p:sp>
      <p:sp>
        <p:nvSpPr>
          <p:cNvPr id="33" name="Rectangle 36"/>
          <p:cNvSpPr>
            <a:spLocks noChangeArrowheads="1"/>
          </p:cNvSpPr>
          <p:nvPr/>
        </p:nvSpPr>
        <p:spPr bwMode="auto">
          <a:xfrm>
            <a:off x="5462588" y="2955926"/>
            <a:ext cx="79375" cy="39211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4" name="Text Box 37"/>
          <p:cNvSpPr txBox="1">
            <a:spLocks noChangeArrowheads="1"/>
          </p:cNvSpPr>
          <p:nvPr/>
        </p:nvSpPr>
        <p:spPr bwMode="auto">
          <a:xfrm>
            <a:off x="5603875" y="2857501"/>
            <a:ext cx="211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i="1"/>
              <a:t>g</a:t>
            </a:r>
            <a:endParaRPr lang="de-DE" altLang="en-US" sz="1800"/>
          </a:p>
        </p:txBody>
      </p:sp>
      <p:sp>
        <p:nvSpPr>
          <p:cNvPr id="35" name="Rectangle 38"/>
          <p:cNvSpPr>
            <a:spLocks noChangeArrowheads="1"/>
          </p:cNvSpPr>
          <p:nvPr/>
        </p:nvSpPr>
        <p:spPr bwMode="auto">
          <a:xfrm>
            <a:off x="5956300" y="2955926"/>
            <a:ext cx="79375" cy="39211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6" name="Text Box 39"/>
          <p:cNvSpPr txBox="1">
            <a:spLocks noChangeArrowheads="1"/>
          </p:cNvSpPr>
          <p:nvPr/>
        </p:nvSpPr>
        <p:spPr bwMode="auto">
          <a:xfrm>
            <a:off x="6096000" y="2857501"/>
            <a:ext cx="211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i="1"/>
              <a:t>g</a:t>
            </a:r>
            <a:endParaRPr lang="de-DE" altLang="en-US" sz="1800"/>
          </a:p>
        </p:txBody>
      </p:sp>
      <p:sp>
        <p:nvSpPr>
          <p:cNvPr id="37" name="Rectangle 40"/>
          <p:cNvSpPr>
            <a:spLocks noChangeArrowheads="1"/>
          </p:cNvSpPr>
          <p:nvPr/>
        </p:nvSpPr>
        <p:spPr bwMode="auto">
          <a:xfrm>
            <a:off x="6448425" y="2955926"/>
            <a:ext cx="79375" cy="39211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8" name="Text Box 41"/>
          <p:cNvSpPr txBox="1">
            <a:spLocks noChangeArrowheads="1"/>
          </p:cNvSpPr>
          <p:nvPr/>
        </p:nvSpPr>
        <p:spPr bwMode="auto">
          <a:xfrm>
            <a:off x="6588125" y="2857501"/>
            <a:ext cx="211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i="1"/>
              <a:t>g</a:t>
            </a:r>
            <a:endParaRPr lang="de-DE" altLang="en-US" sz="1800"/>
          </a:p>
        </p:txBody>
      </p:sp>
      <p:sp>
        <p:nvSpPr>
          <p:cNvPr id="39" name="Rectangle 42"/>
          <p:cNvSpPr>
            <a:spLocks noChangeArrowheads="1"/>
          </p:cNvSpPr>
          <p:nvPr/>
        </p:nvSpPr>
        <p:spPr bwMode="auto">
          <a:xfrm>
            <a:off x="6940550" y="2955926"/>
            <a:ext cx="79375" cy="39211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40" name="Text Box 43"/>
          <p:cNvSpPr txBox="1">
            <a:spLocks noChangeArrowheads="1"/>
          </p:cNvSpPr>
          <p:nvPr/>
        </p:nvSpPr>
        <p:spPr bwMode="auto">
          <a:xfrm>
            <a:off x="7080250" y="2857501"/>
            <a:ext cx="211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i="1"/>
              <a:t>g</a:t>
            </a:r>
            <a:endParaRPr lang="de-DE" altLang="en-US" sz="1800"/>
          </a:p>
        </p:txBody>
      </p:sp>
      <p:sp>
        <p:nvSpPr>
          <p:cNvPr id="41" name="Text Box 44"/>
          <p:cNvSpPr txBox="1">
            <a:spLocks noChangeArrowheads="1"/>
          </p:cNvSpPr>
          <p:nvPr/>
        </p:nvSpPr>
        <p:spPr bwMode="auto">
          <a:xfrm>
            <a:off x="7572375" y="2857501"/>
            <a:ext cx="211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i="1"/>
              <a:t>g</a:t>
            </a:r>
            <a:endParaRPr lang="de-DE" altLang="en-US" sz="1800"/>
          </a:p>
        </p:txBody>
      </p:sp>
      <p:sp>
        <p:nvSpPr>
          <p:cNvPr id="44" name="Freeform 47"/>
          <p:cNvSpPr>
            <a:spLocks/>
          </p:cNvSpPr>
          <p:nvPr/>
        </p:nvSpPr>
        <p:spPr bwMode="auto">
          <a:xfrm>
            <a:off x="4523840" y="1781176"/>
            <a:ext cx="3405723" cy="1138238"/>
          </a:xfrm>
          <a:custGeom>
            <a:avLst/>
            <a:gdLst>
              <a:gd name="T0" fmla="*/ 0 w 2544"/>
              <a:gd name="T1" fmla="*/ 2147483646 h 336"/>
              <a:gd name="T2" fmla="*/ 3 w 2544"/>
              <a:gd name="T3" fmla="*/ 2147483646 h 336"/>
              <a:gd name="T4" fmla="*/ 7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" name="Freeform 48"/>
          <p:cNvSpPr>
            <a:spLocks/>
          </p:cNvSpPr>
          <p:nvPr/>
        </p:nvSpPr>
        <p:spPr bwMode="auto">
          <a:xfrm>
            <a:off x="4995863" y="1922464"/>
            <a:ext cx="2933700" cy="996950"/>
          </a:xfrm>
          <a:custGeom>
            <a:avLst/>
            <a:gdLst>
              <a:gd name="T0" fmla="*/ 0 w 2544"/>
              <a:gd name="T1" fmla="*/ 2147483646 h 336"/>
              <a:gd name="T2" fmla="*/ 1 w 2544"/>
              <a:gd name="T3" fmla="*/ 2147483646 h 336"/>
              <a:gd name="T4" fmla="*/ 1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6" name="Freeform 49"/>
          <p:cNvSpPr>
            <a:spLocks/>
          </p:cNvSpPr>
          <p:nvPr/>
        </p:nvSpPr>
        <p:spPr bwMode="auto">
          <a:xfrm>
            <a:off x="5521806" y="2065339"/>
            <a:ext cx="2407757" cy="854075"/>
          </a:xfrm>
          <a:custGeom>
            <a:avLst/>
            <a:gdLst>
              <a:gd name="T0" fmla="*/ 0 w 2544"/>
              <a:gd name="T1" fmla="*/ 2147483646 h 336"/>
              <a:gd name="T2" fmla="*/ 1 w 2544"/>
              <a:gd name="T3" fmla="*/ 1375111905 h 336"/>
              <a:gd name="T4" fmla="*/ 1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" name="Freeform 50"/>
          <p:cNvSpPr>
            <a:spLocks/>
          </p:cNvSpPr>
          <p:nvPr/>
        </p:nvSpPr>
        <p:spPr bwMode="auto">
          <a:xfrm>
            <a:off x="6060616" y="2208214"/>
            <a:ext cx="1868947" cy="711200"/>
          </a:xfrm>
          <a:custGeom>
            <a:avLst/>
            <a:gdLst>
              <a:gd name="T0" fmla="*/ 0 w 2544"/>
              <a:gd name="T1" fmla="*/ 7924980 h 336"/>
              <a:gd name="T2" fmla="*/ 0 w 2544"/>
              <a:gd name="T3" fmla="*/ 2268919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" name="Freeform 51"/>
          <p:cNvSpPr>
            <a:spLocks/>
          </p:cNvSpPr>
          <p:nvPr/>
        </p:nvSpPr>
        <p:spPr bwMode="auto">
          <a:xfrm>
            <a:off x="6551174" y="2349501"/>
            <a:ext cx="1378389" cy="569913"/>
          </a:xfrm>
          <a:custGeom>
            <a:avLst/>
            <a:gdLst>
              <a:gd name="T0" fmla="*/ 0 w 2544"/>
              <a:gd name="T1" fmla="*/ 3416 h 336"/>
              <a:gd name="T2" fmla="*/ 0 w 2544"/>
              <a:gd name="T3" fmla="*/ 992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" name="Freeform 52"/>
          <p:cNvSpPr>
            <a:spLocks/>
          </p:cNvSpPr>
          <p:nvPr/>
        </p:nvSpPr>
        <p:spPr bwMode="auto">
          <a:xfrm>
            <a:off x="7064250" y="2492376"/>
            <a:ext cx="865313" cy="427038"/>
          </a:xfrm>
          <a:custGeom>
            <a:avLst/>
            <a:gdLst>
              <a:gd name="T0" fmla="*/ 0 w 2544"/>
              <a:gd name="T1" fmla="*/ 2 h 336"/>
              <a:gd name="T2" fmla="*/ 0 w 2544"/>
              <a:gd name="T3" fmla="*/ 2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0" name="Freeform 53"/>
          <p:cNvSpPr>
            <a:spLocks/>
          </p:cNvSpPr>
          <p:nvPr/>
        </p:nvSpPr>
        <p:spPr bwMode="auto">
          <a:xfrm>
            <a:off x="7553200" y="2635251"/>
            <a:ext cx="376363" cy="284163"/>
          </a:xfrm>
          <a:custGeom>
            <a:avLst/>
            <a:gdLst>
              <a:gd name="T0" fmla="*/ 0 w 2544"/>
              <a:gd name="T1" fmla="*/ 1 h 336"/>
              <a:gd name="T2" fmla="*/ 0 w 2544"/>
              <a:gd name="T3" fmla="*/ 1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" name="Text Box 109"/>
          <p:cNvSpPr txBox="1">
            <a:spLocks noChangeArrowheads="1"/>
          </p:cNvSpPr>
          <p:nvPr/>
        </p:nvSpPr>
        <p:spPr bwMode="auto">
          <a:xfrm>
            <a:off x="949263" y="1664496"/>
            <a:ext cx="408305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>
                <a:latin typeface="Arial" panose="020B0604020202020204" pitchFamily="34" charset="0"/>
              </a:rPr>
              <a:t>K</a:t>
            </a:r>
            <a:r>
              <a:rPr lang="de-DE" altLang="en-US" sz="1800" i="1" baseline="-25000" dirty="0">
                <a:latin typeface="Arial" panose="020B0604020202020204" pitchFamily="34" charset="0"/>
              </a:rPr>
              <a:t>T</a:t>
            </a:r>
            <a:r>
              <a:rPr lang="de-DE" altLang="en-US" sz="1800" dirty="0">
                <a:latin typeface="Arial" panose="020B0604020202020204" pitchFamily="34" charset="0"/>
              </a:rPr>
              <a:t> = Endwert des Kapitals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>
                <a:latin typeface="Arial" panose="020B0604020202020204" pitchFamily="34" charset="0"/>
              </a:rPr>
              <a:t>g</a:t>
            </a:r>
            <a:r>
              <a:rPr lang="de-DE" altLang="en-US" sz="1800" dirty="0">
                <a:latin typeface="Arial" panose="020B0604020202020204" pitchFamily="34" charset="0"/>
              </a:rPr>
              <a:t>   = Zahlung am Ende der Periode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>
                <a:latin typeface="Arial" panose="020B0604020202020204" pitchFamily="34" charset="0"/>
              </a:rPr>
              <a:t>i</a:t>
            </a:r>
            <a:r>
              <a:rPr lang="de-DE" altLang="en-US" sz="1800" dirty="0">
                <a:latin typeface="Arial" panose="020B0604020202020204" pitchFamily="34" charset="0"/>
              </a:rPr>
              <a:t>    = Kalkulationszins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>
                <a:latin typeface="Arial" panose="020B0604020202020204" pitchFamily="34" charset="0"/>
              </a:rPr>
              <a:t>q   </a:t>
            </a:r>
            <a:r>
              <a:rPr lang="de-DE" altLang="en-US" sz="1800" dirty="0">
                <a:latin typeface="Arial" panose="020B0604020202020204" pitchFamily="34" charset="0"/>
              </a:rPr>
              <a:t>= (1+</a:t>
            </a:r>
            <a:r>
              <a:rPr lang="de-DE" altLang="en-US" sz="1800" i="1" dirty="0">
                <a:latin typeface="Arial" panose="020B0604020202020204" pitchFamily="34" charset="0"/>
              </a:rPr>
              <a:t>i</a:t>
            </a:r>
            <a:r>
              <a:rPr lang="de-DE" altLang="en-US" sz="1800" dirty="0">
                <a:latin typeface="Arial" panose="020B0604020202020204" pitchFamily="34" charset="0"/>
              </a:rPr>
              <a:t>) Zinsfaktor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>
                <a:latin typeface="Arial" panose="020B0604020202020204" pitchFamily="34" charset="0"/>
              </a:rPr>
              <a:t>T</a:t>
            </a:r>
            <a:r>
              <a:rPr lang="de-DE" altLang="en-US" sz="1800" dirty="0">
                <a:latin typeface="Arial" panose="020B0604020202020204" pitchFamily="34" charset="0"/>
              </a:rPr>
              <a:t>   = Endzeitpunkt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 Box 117"/>
              <p:cNvSpPr txBox="1">
                <a:spLocks noChangeArrowheads="1"/>
              </p:cNvSpPr>
              <p:nvPr/>
            </p:nvSpPr>
            <p:spPr bwMode="auto">
              <a:xfrm>
                <a:off x="838199" y="3890963"/>
                <a:ext cx="7788275" cy="31629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</a:rPr>
                  <a:t>Wert am Ende der 1. Periode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de-DE" altLang="en-US" sz="18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800" dirty="0">
                    <a:latin typeface="Arial" panose="020B0604020202020204" pitchFamily="34" charset="0"/>
                  </a:rPr>
                  <a:t>Wert am Ende der 2. 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Periode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alt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de-DE" altLang="en-US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endParaRPr lang="de-DE" altLang="en-US" sz="18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</a:rPr>
                  <a:t>Wert am Ende der 3. Periode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e-DE" alt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de-DE" altLang="en-US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de-DE" altLang="en-US" sz="18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</a:rPr>
                  <a:t>Wert </a:t>
                </a:r>
                <a:r>
                  <a:rPr lang="de-DE" altLang="en-US" sz="1800" dirty="0">
                    <a:latin typeface="Arial" panose="020B0604020202020204" pitchFamily="34" charset="0"/>
                  </a:rPr>
                  <a:t>am Ende von Periode </a:t>
                </a:r>
                <a:r>
                  <a:rPr lang="de-DE" altLang="en-US" sz="1800" i="1" dirty="0" smtClean="0">
                    <a:latin typeface="Arial" panose="020B0604020202020204" pitchFamily="34" charset="0"/>
                  </a:rPr>
                  <a:t>T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de-DE" alt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(1+ 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⋯ +</m:t>
                    </m:r>
                    <m:sSup>
                      <m:sSupPr>
                        <m:ctrlP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altLang="en-US" sz="1800" i="1" dirty="0" smtClean="0">
                    <a:latin typeface="Arial" panose="020B0604020202020204" pitchFamily="34" charset="0"/>
                  </a:rPr>
                  <a:t>  </a:t>
                </a:r>
                <a:r>
                  <a:rPr lang="de-DE" altLang="en-US" sz="1800" dirty="0">
                    <a:latin typeface="Arial" panose="020B0604020202020204" pitchFamily="34" charset="0"/>
                  </a:rPr>
                  <a:t/>
                </a:r>
                <a:br>
                  <a:rPr lang="de-DE" altLang="en-US" sz="1800" dirty="0">
                    <a:latin typeface="Arial" panose="020B0604020202020204" pitchFamily="34" charset="0"/>
                  </a:rPr>
                </a:br>
                <a:r>
                  <a:rPr lang="de-DE" altLang="en-US" sz="1800" dirty="0">
                    <a:latin typeface="Arial" panose="020B0604020202020204" pitchFamily="34" charset="0"/>
                  </a:rPr>
                  <a:t>(Geometrische Reihe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)                    </a:t>
                </a:r>
                <a14:m>
                  <m:oMath xmlns:m="http://schemas.openxmlformats.org/officeDocument/2006/math">
                    <m:r>
                      <a:rPr lang="de-DE" alt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alt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alt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e-DE" alt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de-DE" alt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den>
                        </m:f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de-DE" alt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alt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alt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num>
                          <m:den>
                            <m: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den>
                        </m:f>
                      </m:e>
                    </m:d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de-DE" altLang="en-US" sz="18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1800" dirty="0">
                    <a:latin typeface="Arial" panose="020B0604020202020204" pitchFamily="34" charset="0"/>
                  </a:rPr>
                  <a:t>	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		             </a:t>
                </a:r>
                <a14:m>
                  <m:oMath xmlns:m="http://schemas.openxmlformats.org/officeDocument/2006/math">
                    <m:r>
                      <a:rPr lang="de-DE" alt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alt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(1+</m:t>
                            </m:r>
                            <m:r>
                              <a:rPr lang="de-DE" alt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alt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den>
                    </m:f>
                  </m:oMath>
                </a14:m>
                <a:endParaRPr lang="de-DE" altLang="en-US" sz="18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endParaRPr lang="de-DE" altLang="en-US" sz="18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2" name="Text 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199" y="3890963"/>
                <a:ext cx="7788275" cy="3162982"/>
              </a:xfrm>
              <a:prstGeom prst="rect">
                <a:avLst/>
              </a:prstGeom>
              <a:blipFill>
                <a:blip r:embed="rId2"/>
                <a:stretch>
                  <a:fillRect l="-626" t="-9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29"/>
          <p:cNvSpPr>
            <a:spLocks noChangeArrowheads="1"/>
          </p:cNvSpPr>
          <p:nvPr/>
        </p:nvSpPr>
        <p:spPr bwMode="auto">
          <a:xfrm>
            <a:off x="7915275" y="2955926"/>
            <a:ext cx="79375" cy="39211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605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Investition: Fragen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547813" y="1684338"/>
            <a:ext cx="6934200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300"/>
              </a:spcBef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Unter welchen Bedingungen lohnt es sich, Investitionen zu tätigen?</a:t>
            </a:r>
          </a:p>
          <a:p>
            <a:pPr>
              <a:spcBef>
                <a:spcPts val="300"/>
              </a:spcBef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vergleichen wir Investitionskosten gegenüber regelmäßige Zahlungsflüsse (Cashflows)?</a:t>
            </a:r>
          </a:p>
          <a:p>
            <a:pPr>
              <a:spcBef>
                <a:spcPts val="300"/>
              </a:spcBef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Sollte Tesla eine neue Fabrik in Berlin errichten? Wird der Cashflow von den verkauften Autos die Investitionskosten ausgleichen?</a:t>
            </a:r>
          </a:p>
          <a:p>
            <a:pPr>
              <a:spcBef>
                <a:spcPts val="300"/>
              </a:spcBef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vergleichen wir eine Investition in Maschine A mit einer Investition in Maschine B?</a:t>
            </a:r>
          </a:p>
          <a:p>
            <a:pPr>
              <a:spcBef>
                <a:spcPts val="300"/>
              </a:spcBef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vergleichen wir eine Investition mit anderen Anlagenmöglichkeiten (Aktien, Anleihen, usw.)?</a:t>
            </a:r>
          </a:p>
          <a:p>
            <a:pPr>
              <a:spcBef>
                <a:spcPts val="300"/>
              </a:spcBef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ändert sich das Bild, wenn wir eine Investition um 5 Jahre verschieben?</a:t>
            </a:r>
          </a:p>
          <a:p>
            <a:pPr>
              <a:spcBef>
                <a:spcPts val="300"/>
              </a:spcBef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ändert sich der Wert von Geld mit der Zeit?</a:t>
            </a:r>
          </a:p>
        </p:txBody>
      </p:sp>
    </p:spTree>
    <p:extLst>
      <p:ext uri="{BB962C8B-B14F-4D97-AF65-F5344CB8AC3E}">
        <p14:creationId xmlns:p14="http://schemas.microsoft.com/office/powerpoint/2010/main" val="2323049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Abzinsung </a:t>
            </a:r>
            <a:r>
              <a:rPr lang="de-DE" altLang="en-US" sz="2400" dirty="0" smtClean="0"/>
              <a:t>von </a:t>
            </a:r>
            <a:r>
              <a:rPr lang="de-DE" altLang="en-US" sz="2400" i="1" dirty="0" smtClean="0"/>
              <a:t>T</a:t>
            </a:r>
            <a:r>
              <a:rPr lang="de-DE" altLang="en-US" sz="2400" dirty="0" smtClean="0"/>
              <a:t> periodengleicher </a:t>
            </a:r>
            <a:r>
              <a:rPr lang="de-DE" altLang="en-US" sz="2400" dirty="0"/>
              <a:t>Zahlungen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48"/>
          <p:cNvSpPr>
            <a:spLocks noChangeArrowheads="1"/>
          </p:cNvSpPr>
          <p:nvPr/>
        </p:nvSpPr>
        <p:spPr bwMode="auto">
          <a:xfrm>
            <a:off x="3929063" y="2039938"/>
            <a:ext cx="58737" cy="190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7" name="Text Box 63"/>
          <p:cNvSpPr txBox="1">
            <a:spLocks noChangeArrowheads="1"/>
          </p:cNvSpPr>
          <p:nvPr/>
        </p:nvSpPr>
        <p:spPr bwMode="auto">
          <a:xfrm>
            <a:off x="3495675" y="3378200"/>
            <a:ext cx="4746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K</a:t>
            </a:r>
            <a:r>
              <a:rPr lang="de-DE" altLang="en-US" sz="1600" baseline="-25000"/>
              <a:t>0</a:t>
            </a:r>
            <a:endParaRPr lang="de-DE" altLang="en-US" sz="1600"/>
          </a:p>
        </p:txBody>
      </p:sp>
      <p:sp>
        <p:nvSpPr>
          <p:cNvPr id="8" name="Rectangle 65"/>
          <p:cNvSpPr>
            <a:spLocks noChangeArrowheads="1"/>
          </p:cNvSpPr>
          <p:nvPr/>
        </p:nvSpPr>
        <p:spPr bwMode="auto">
          <a:xfrm>
            <a:off x="7870825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9" name="Rectangle 66"/>
          <p:cNvSpPr>
            <a:spLocks noChangeArrowheads="1"/>
          </p:cNvSpPr>
          <p:nvPr/>
        </p:nvSpPr>
        <p:spPr bwMode="auto">
          <a:xfrm>
            <a:off x="4422775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0" name="Text Box 67"/>
          <p:cNvSpPr txBox="1">
            <a:spLocks noChangeArrowheads="1"/>
          </p:cNvSpPr>
          <p:nvPr/>
        </p:nvSpPr>
        <p:spPr bwMode="auto">
          <a:xfrm>
            <a:off x="4129088" y="3454400"/>
            <a:ext cx="211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sp>
        <p:nvSpPr>
          <p:cNvPr id="11" name="Rectangle 68"/>
          <p:cNvSpPr>
            <a:spLocks noChangeArrowheads="1"/>
          </p:cNvSpPr>
          <p:nvPr/>
        </p:nvSpPr>
        <p:spPr bwMode="auto">
          <a:xfrm>
            <a:off x="4916488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2" name="Text Box 69"/>
          <p:cNvSpPr txBox="1">
            <a:spLocks noChangeArrowheads="1"/>
          </p:cNvSpPr>
          <p:nvPr/>
        </p:nvSpPr>
        <p:spPr bwMode="auto">
          <a:xfrm>
            <a:off x="4621213" y="3454400"/>
            <a:ext cx="211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sp>
        <p:nvSpPr>
          <p:cNvPr id="13" name="Rectangle 70"/>
          <p:cNvSpPr>
            <a:spLocks noChangeArrowheads="1"/>
          </p:cNvSpPr>
          <p:nvPr/>
        </p:nvSpPr>
        <p:spPr bwMode="auto">
          <a:xfrm>
            <a:off x="5408613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4" name="Text Box 71"/>
          <p:cNvSpPr txBox="1">
            <a:spLocks noChangeArrowheads="1"/>
          </p:cNvSpPr>
          <p:nvPr/>
        </p:nvSpPr>
        <p:spPr bwMode="auto">
          <a:xfrm>
            <a:off x="5113338" y="3454400"/>
            <a:ext cx="211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sp>
        <p:nvSpPr>
          <p:cNvPr id="15" name="Rectangle 72"/>
          <p:cNvSpPr>
            <a:spLocks noChangeArrowheads="1"/>
          </p:cNvSpPr>
          <p:nvPr/>
        </p:nvSpPr>
        <p:spPr bwMode="auto">
          <a:xfrm>
            <a:off x="5900738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" name="Text Box 73"/>
          <p:cNvSpPr txBox="1">
            <a:spLocks noChangeArrowheads="1"/>
          </p:cNvSpPr>
          <p:nvPr/>
        </p:nvSpPr>
        <p:spPr bwMode="auto">
          <a:xfrm>
            <a:off x="5603875" y="3454400"/>
            <a:ext cx="212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sp>
        <p:nvSpPr>
          <p:cNvPr id="17" name="Rectangle 74"/>
          <p:cNvSpPr>
            <a:spLocks noChangeArrowheads="1"/>
          </p:cNvSpPr>
          <p:nvPr/>
        </p:nvSpPr>
        <p:spPr bwMode="auto">
          <a:xfrm>
            <a:off x="6392863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8" name="Text Box 75"/>
          <p:cNvSpPr txBox="1">
            <a:spLocks noChangeArrowheads="1"/>
          </p:cNvSpPr>
          <p:nvPr/>
        </p:nvSpPr>
        <p:spPr bwMode="auto">
          <a:xfrm>
            <a:off x="6099175" y="3454400"/>
            <a:ext cx="211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sp>
        <p:nvSpPr>
          <p:cNvPr id="19" name="Rectangle 76"/>
          <p:cNvSpPr>
            <a:spLocks noChangeArrowheads="1"/>
          </p:cNvSpPr>
          <p:nvPr/>
        </p:nvSpPr>
        <p:spPr bwMode="auto">
          <a:xfrm>
            <a:off x="6886575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" name="Text Box 77"/>
          <p:cNvSpPr txBox="1">
            <a:spLocks noChangeArrowheads="1"/>
          </p:cNvSpPr>
          <p:nvPr/>
        </p:nvSpPr>
        <p:spPr bwMode="auto">
          <a:xfrm>
            <a:off x="6591300" y="3454400"/>
            <a:ext cx="211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sp>
        <p:nvSpPr>
          <p:cNvPr id="21" name="Rectangle 78"/>
          <p:cNvSpPr>
            <a:spLocks noChangeArrowheads="1"/>
          </p:cNvSpPr>
          <p:nvPr/>
        </p:nvSpPr>
        <p:spPr bwMode="auto">
          <a:xfrm>
            <a:off x="7378700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2" name="Text Box 79"/>
          <p:cNvSpPr txBox="1">
            <a:spLocks noChangeArrowheads="1"/>
          </p:cNvSpPr>
          <p:nvPr/>
        </p:nvSpPr>
        <p:spPr bwMode="auto">
          <a:xfrm>
            <a:off x="7083425" y="3454400"/>
            <a:ext cx="211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sp>
        <p:nvSpPr>
          <p:cNvPr id="23" name="Text Box 80"/>
          <p:cNvSpPr txBox="1">
            <a:spLocks noChangeArrowheads="1"/>
          </p:cNvSpPr>
          <p:nvPr/>
        </p:nvSpPr>
        <p:spPr bwMode="auto">
          <a:xfrm>
            <a:off x="7575550" y="3454400"/>
            <a:ext cx="211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grpSp>
        <p:nvGrpSpPr>
          <p:cNvPr id="24" name="Group 96"/>
          <p:cNvGrpSpPr>
            <a:grpSpLocks/>
          </p:cNvGrpSpPr>
          <p:nvPr/>
        </p:nvGrpSpPr>
        <p:grpSpPr bwMode="auto">
          <a:xfrm>
            <a:off x="3987800" y="2116138"/>
            <a:ext cx="3892550" cy="1262062"/>
            <a:chOff x="2575" y="2493"/>
            <a:chExt cx="2452" cy="709"/>
          </a:xfrm>
        </p:grpSpPr>
        <p:sp>
          <p:nvSpPr>
            <p:cNvPr id="25" name="Freeform 82"/>
            <p:cNvSpPr>
              <a:spLocks/>
            </p:cNvSpPr>
            <p:nvPr/>
          </p:nvSpPr>
          <p:spPr bwMode="auto">
            <a:xfrm flipH="1">
              <a:off x="2575" y="2493"/>
              <a:ext cx="2452" cy="709"/>
            </a:xfrm>
            <a:custGeom>
              <a:avLst/>
              <a:gdLst>
                <a:gd name="T0" fmla="*/ 0 w 2544"/>
                <a:gd name="T1" fmla="*/ 2147483646 h 336"/>
                <a:gd name="T2" fmla="*/ 265 w 2544"/>
                <a:gd name="T3" fmla="*/ 2147483646 h 336"/>
                <a:gd name="T4" fmla="*/ 703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" name="Freeform 83"/>
            <p:cNvSpPr>
              <a:spLocks/>
            </p:cNvSpPr>
            <p:nvPr/>
          </p:nvSpPr>
          <p:spPr bwMode="auto">
            <a:xfrm flipH="1">
              <a:off x="2575" y="2572"/>
              <a:ext cx="2169" cy="630"/>
            </a:xfrm>
            <a:custGeom>
              <a:avLst/>
              <a:gdLst>
                <a:gd name="T0" fmla="*/ 0 w 2544"/>
                <a:gd name="T1" fmla="*/ 2147483646 h 336"/>
                <a:gd name="T2" fmla="*/ 3 w 2544"/>
                <a:gd name="T3" fmla="*/ 2147483646 h 336"/>
                <a:gd name="T4" fmla="*/ 10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" name="Freeform 84"/>
            <p:cNvSpPr>
              <a:spLocks/>
            </p:cNvSpPr>
            <p:nvPr/>
          </p:nvSpPr>
          <p:spPr bwMode="auto">
            <a:xfrm flipH="1">
              <a:off x="2575" y="2651"/>
              <a:ext cx="1839" cy="551"/>
            </a:xfrm>
            <a:custGeom>
              <a:avLst/>
              <a:gdLst>
                <a:gd name="T0" fmla="*/ 0 w 2544"/>
                <a:gd name="T1" fmla="*/ 2147483646 h 336"/>
                <a:gd name="T2" fmla="*/ 1 w 2544"/>
                <a:gd name="T3" fmla="*/ 2147483646 h 336"/>
                <a:gd name="T4" fmla="*/ 1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" name="Freeform 85"/>
            <p:cNvSpPr>
              <a:spLocks/>
            </p:cNvSpPr>
            <p:nvPr/>
          </p:nvSpPr>
          <p:spPr bwMode="auto">
            <a:xfrm flipH="1">
              <a:off x="2575" y="2729"/>
              <a:ext cx="1509" cy="473"/>
            </a:xfrm>
            <a:custGeom>
              <a:avLst/>
              <a:gdLst>
                <a:gd name="T0" fmla="*/ 0 w 2544"/>
                <a:gd name="T1" fmla="*/ 53069631 h 336"/>
                <a:gd name="T2" fmla="*/ 1 w 2544"/>
                <a:gd name="T3" fmla="*/ 15116477 h 336"/>
                <a:gd name="T4" fmla="*/ 1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" name="Freeform 86"/>
            <p:cNvSpPr>
              <a:spLocks/>
            </p:cNvSpPr>
            <p:nvPr/>
          </p:nvSpPr>
          <p:spPr bwMode="auto">
            <a:xfrm flipH="1">
              <a:off x="2575" y="2808"/>
              <a:ext cx="1211" cy="394"/>
            </a:xfrm>
            <a:custGeom>
              <a:avLst/>
              <a:gdLst>
                <a:gd name="T0" fmla="*/ 0 w 2544"/>
                <a:gd name="T1" fmla="*/ 88691 h 336"/>
                <a:gd name="T2" fmla="*/ 0 w 2544"/>
                <a:gd name="T3" fmla="*/ 25453 h 336"/>
                <a:gd name="T4" fmla="*/ 0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" name="Freeform 87"/>
            <p:cNvSpPr>
              <a:spLocks/>
            </p:cNvSpPr>
            <p:nvPr/>
          </p:nvSpPr>
          <p:spPr bwMode="auto">
            <a:xfrm flipH="1">
              <a:off x="2575" y="2887"/>
              <a:ext cx="905" cy="315"/>
            </a:xfrm>
            <a:custGeom>
              <a:avLst/>
              <a:gdLst>
                <a:gd name="T0" fmla="*/ 0 w 2544"/>
                <a:gd name="T1" fmla="*/ 36 h 336"/>
                <a:gd name="T2" fmla="*/ 0 w 2544"/>
                <a:gd name="T3" fmla="*/ 10 h 336"/>
                <a:gd name="T4" fmla="*/ 0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" name="Freeform 88"/>
            <p:cNvSpPr>
              <a:spLocks/>
            </p:cNvSpPr>
            <p:nvPr/>
          </p:nvSpPr>
          <p:spPr bwMode="auto">
            <a:xfrm flipH="1">
              <a:off x="2575" y="2966"/>
              <a:ext cx="598" cy="236"/>
            </a:xfrm>
            <a:custGeom>
              <a:avLst/>
              <a:gdLst>
                <a:gd name="T0" fmla="*/ 0 w 2544"/>
                <a:gd name="T1" fmla="*/ 1 h 336"/>
                <a:gd name="T2" fmla="*/ 0 w 2544"/>
                <a:gd name="T3" fmla="*/ 1 h 336"/>
                <a:gd name="T4" fmla="*/ 0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" name="Freeform 89"/>
            <p:cNvSpPr>
              <a:spLocks/>
            </p:cNvSpPr>
            <p:nvPr/>
          </p:nvSpPr>
          <p:spPr bwMode="auto">
            <a:xfrm flipH="1">
              <a:off x="2575" y="3051"/>
              <a:ext cx="291" cy="151"/>
            </a:xfrm>
            <a:custGeom>
              <a:avLst/>
              <a:gdLst>
                <a:gd name="T0" fmla="*/ 0 w 2544"/>
                <a:gd name="T1" fmla="*/ 0 h 336"/>
                <a:gd name="T2" fmla="*/ 0 w 2544"/>
                <a:gd name="T3" fmla="*/ 0 h 336"/>
                <a:gd name="T4" fmla="*/ 0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3" name="Group 95"/>
          <p:cNvGrpSpPr>
            <a:grpSpLocks/>
          </p:cNvGrpSpPr>
          <p:nvPr/>
        </p:nvGrpSpPr>
        <p:grpSpPr bwMode="auto">
          <a:xfrm>
            <a:off x="3402013" y="3835400"/>
            <a:ext cx="5133975" cy="488950"/>
            <a:chOff x="2206" y="3490"/>
            <a:chExt cx="3234" cy="308"/>
          </a:xfrm>
        </p:grpSpPr>
        <p:sp>
          <p:nvSpPr>
            <p:cNvPr id="34" name="Line 49"/>
            <p:cNvSpPr>
              <a:spLocks noChangeShapeType="1"/>
            </p:cNvSpPr>
            <p:nvPr/>
          </p:nvSpPr>
          <p:spPr bwMode="auto">
            <a:xfrm>
              <a:off x="2575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" name="Line 50"/>
            <p:cNvSpPr>
              <a:spLocks noChangeShapeType="1"/>
            </p:cNvSpPr>
            <p:nvPr/>
          </p:nvSpPr>
          <p:spPr bwMode="auto">
            <a:xfrm>
              <a:off x="288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" name="Line 51"/>
            <p:cNvSpPr>
              <a:spLocks noChangeShapeType="1"/>
            </p:cNvSpPr>
            <p:nvPr/>
          </p:nvSpPr>
          <p:spPr bwMode="auto">
            <a:xfrm>
              <a:off x="319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" name="Line 52"/>
            <p:cNvSpPr>
              <a:spLocks noChangeShapeType="1"/>
            </p:cNvSpPr>
            <p:nvPr/>
          </p:nvSpPr>
          <p:spPr bwMode="auto">
            <a:xfrm>
              <a:off x="350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8" name="Line 53"/>
            <p:cNvSpPr>
              <a:spLocks noChangeShapeType="1"/>
            </p:cNvSpPr>
            <p:nvPr/>
          </p:nvSpPr>
          <p:spPr bwMode="auto">
            <a:xfrm>
              <a:off x="381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" name="Line 54"/>
            <p:cNvSpPr>
              <a:spLocks noChangeShapeType="1"/>
            </p:cNvSpPr>
            <p:nvPr/>
          </p:nvSpPr>
          <p:spPr bwMode="auto">
            <a:xfrm>
              <a:off x="412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" name="Line 55"/>
            <p:cNvSpPr>
              <a:spLocks noChangeShapeType="1"/>
            </p:cNvSpPr>
            <p:nvPr/>
          </p:nvSpPr>
          <p:spPr bwMode="auto">
            <a:xfrm>
              <a:off x="443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" name="Line 56"/>
            <p:cNvSpPr>
              <a:spLocks noChangeShapeType="1"/>
            </p:cNvSpPr>
            <p:nvPr/>
          </p:nvSpPr>
          <p:spPr bwMode="auto">
            <a:xfrm>
              <a:off x="474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" name="Line 57"/>
            <p:cNvSpPr>
              <a:spLocks noChangeShapeType="1"/>
            </p:cNvSpPr>
            <p:nvPr/>
          </p:nvSpPr>
          <p:spPr bwMode="auto">
            <a:xfrm>
              <a:off x="505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" name="Text Box 58"/>
            <p:cNvSpPr txBox="1">
              <a:spLocks noChangeArrowheads="1"/>
            </p:cNvSpPr>
            <p:nvPr/>
          </p:nvSpPr>
          <p:spPr bwMode="auto">
            <a:xfrm>
              <a:off x="231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44" name="Text Box 59"/>
            <p:cNvSpPr txBox="1">
              <a:spLocks noChangeArrowheads="1"/>
            </p:cNvSpPr>
            <p:nvPr/>
          </p:nvSpPr>
          <p:spPr bwMode="auto">
            <a:xfrm>
              <a:off x="262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45" name="Text Box 60"/>
            <p:cNvSpPr txBox="1">
              <a:spLocks noChangeArrowheads="1"/>
            </p:cNvSpPr>
            <p:nvPr/>
          </p:nvSpPr>
          <p:spPr bwMode="auto">
            <a:xfrm>
              <a:off x="2974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46" name="Text Box 61"/>
            <p:cNvSpPr txBox="1">
              <a:spLocks noChangeArrowheads="1"/>
            </p:cNvSpPr>
            <p:nvPr/>
          </p:nvSpPr>
          <p:spPr bwMode="auto">
            <a:xfrm>
              <a:off x="3284" y="3586"/>
              <a:ext cx="17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47" name="Text Box 62"/>
            <p:cNvSpPr txBox="1">
              <a:spLocks noChangeArrowheads="1"/>
            </p:cNvSpPr>
            <p:nvPr/>
          </p:nvSpPr>
          <p:spPr bwMode="auto">
            <a:xfrm>
              <a:off x="4835" y="3586"/>
              <a:ext cx="25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48" name="Line 90"/>
            <p:cNvSpPr>
              <a:spLocks noChangeShapeType="1"/>
            </p:cNvSpPr>
            <p:nvPr/>
          </p:nvSpPr>
          <p:spPr bwMode="auto">
            <a:xfrm>
              <a:off x="2206" y="3561"/>
              <a:ext cx="323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9" name="Text Box 98"/>
          <p:cNvSpPr txBox="1">
            <a:spLocks noChangeArrowheads="1"/>
          </p:cNvSpPr>
          <p:nvPr/>
        </p:nvSpPr>
        <p:spPr bwMode="auto">
          <a:xfrm>
            <a:off x="696913" y="1947863"/>
            <a:ext cx="4064000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</a:rPr>
              <a:t>K</a:t>
            </a:r>
            <a:r>
              <a:rPr lang="de-DE" altLang="en-US" sz="1800" baseline="-25000">
                <a:latin typeface="Arial" panose="020B0604020202020204" pitchFamily="34" charset="0"/>
              </a:rPr>
              <a:t>0</a:t>
            </a:r>
            <a:r>
              <a:rPr lang="de-DE" altLang="en-US" sz="1800">
                <a:latin typeface="Arial" panose="020B0604020202020204" pitchFamily="34" charset="0"/>
              </a:rPr>
              <a:t> = Barwert des Kapitals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        am Ende der 0. Periode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 i="1">
                <a:latin typeface="Arial" panose="020B0604020202020204" pitchFamily="34" charset="0"/>
              </a:rPr>
              <a:t>g</a:t>
            </a:r>
            <a:r>
              <a:rPr lang="de-DE" altLang="en-US" sz="1800">
                <a:latin typeface="Arial" panose="020B0604020202020204" pitchFamily="34" charset="0"/>
              </a:rPr>
              <a:t>  =  Zahlung am Ende 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        jeder Periode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 i="1">
                <a:latin typeface="Arial" panose="020B0604020202020204" pitchFamily="34" charset="0"/>
              </a:rPr>
              <a:t>i</a:t>
            </a:r>
            <a:r>
              <a:rPr lang="de-DE" altLang="en-US" sz="1800">
                <a:latin typeface="Arial" panose="020B0604020202020204" pitchFamily="34" charset="0"/>
              </a:rPr>
              <a:t>   =   Kalkulationszins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 i="1">
                <a:latin typeface="Arial" panose="020B0604020202020204" pitchFamily="34" charset="0"/>
              </a:rPr>
              <a:t>q  </a:t>
            </a:r>
            <a:r>
              <a:rPr lang="de-DE" altLang="en-US" sz="1800">
                <a:latin typeface="Arial" panose="020B0604020202020204" pitchFamily="34" charset="0"/>
              </a:rPr>
              <a:t>=  (1+</a:t>
            </a:r>
            <a:r>
              <a:rPr lang="de-DE" altLang="en-US" sz="1800" i="1">
                <a:latin typeface="Arial" panose="020B0604020202020204" pitchFamily="34" charset="0"/>
              </a:rPr>
              <a:t>i</a:t>
            </a:r>
            <a:r>
              <a:rPr lang="de-DE" altLang="en-US" sz="1800">
                <a:latin typeface="Arial" panose="020B0604020202020204" pitchFamily="34" charset="0"/>
              </a:rPr>
              <a:t>) Zinsfaktor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 i="1">
                <a:latin typeface="Arial" panose="020B0604020202020204" pitchFamily="34" charset="0"/>
              </a:rPr>
              <a:t>T</a:t>
            </a:r>
            <a:r>
              <a:rPr lang="de-DE" altLang="en-US" sz="1800">
                <a:latin typeface="Arial" panose="020B0604020202020204" pitchFamily="34" charset="0"/>
              </a:rPr>
              <a:t>  =  Endzeitpunkt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670730" y="4633397"/>
                <a:ext cx="4802982" cy="1782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∙(</m:t>
                    </m:r>
                    <m:sSup>
                      <m:sSupPr>
                        <m:ctrlP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de-DE" sz="1800" dirty="0" smtClean="0"/>
                  <a:t>…</a:t>
                </a:r>
                <a14:m>
                  <m:oMath xmlns:m="http://schemas.openxmlformats.org/officeDocument/2006/math"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1800" b="0" dirty="0" smtClean="0">
                  <a:ea typeface="Cambria Math" panose="02040503050406030204" pitchFamily="18" charset="0"/>
                </a:endParaRPr>
              </a:p>
              <a:p>
                <a:r>
                  <a:rPr lang="de-DE" sz="1800" dirty="0" smtClean="0"/>
                  <a:t>      </a:t>
                </a:r>
                <a14:m>
                  <m:oMath xmlns:m="http://schemas.openxmlformats.org/officeDocument/2006/math"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num>
                          <m:den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den>
                        </m:f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−</m:t>
                        </m:r>
                        <m:f>
                          <m:fPr>
                            <m:ctrlP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num>
                          <m:den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de-DE" sz="1800" dirty="0" smtClean="0"/>
              </a:p>
              <a:p>
                <a:r>
                  <a:rPr lang="de-DE" sz="1800" dirty="0" smtClean="0"/>
                  <a:t>      </a:t>
                </a:r>
                <a14:m>
                  <m:oMath xmlns:m="http://schemas.openxmlformats.org/officeDocument/2006/math">
                    <m:r>
                      <a:rPr lang="de-DE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− </m:t>
                            </m:r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num>
                          <m:den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den>
                        </m:f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de-DE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1 − </m:t>
                            </m:r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num>
                          <m:den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de-DE" sz="1800" dirty="0" smtClean="0"/>
              </a:p>
              <a:p>
                <a:r>
                  <a:rPr lang="de-DE" sz="1800" dirty="0" smtClean="0"/>
                  <a:t>      </a:t>
                </a:r>
                <a14:m>
                  <m:oMath xmlns:m="http://schemas.openxmlformats.org/officeDocument/2006/math">
                    <m:r>
                      <a:rPr lang="de-DE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1 −</m:t>
                        </m:r>
                        <m:sSup>
                          <m:sSupPr>
                            <m:ctrlP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(1+</m:t>
                            </m:r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de-DE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(1+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(1+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den>
                        </m:f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de-DE" sz="1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0730" y="4633397"/>
                <a:ext cx="4802982" cy="1782026"/>
              </a:xfrm>
              <a:prstGeom prst="rect">
                <a:avLst/>
              </a:prstGeom>
              <a:blipFill>
                <a:blip r:embed="rId2"/>
                <a:stretch>
                  <a:fillRect t="-137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8550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Dynamisches Verfahren: </a:t>
            </a:r>
            <a:r>
              <a:rPr lang="de-DE" altLang="en-US" sz="2400" dirty="0" smtClean="0"/>
              <a:t>Kapitalwertmethode als Grafik</a:t>
            </a:r>
            <a:endParaRPr lang="de-DE" altLang="en-US" sz="2400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4180646" y="1425166"/>
            <a:ext cx="4506154" cy="1903455"/>
            <a:chOff x="4180646" y="1425166"/>
            <a:chExt cx="3950420" cy="1382551"/>
          </a:xfrm>
        </p:grpSpPr>
        <p:grpSp>
          <p:nvGrpSpPr>
            <p:cNvPr id="21" name="Group 95"/>
            <p:cNvGrpSpPr>
              <a:grpSpLocks/>
            </p:cNvGrpSpPr>
            <p:nvPr/>
          </p:nvGrpSpPr>
          <p:grpSpPr bwMode="auto">
            <a:xfrm>
              <a:off x="4180646" y="1998285"/>
              <a:ext cx="3712775" cy="197627"/>
              <a:chOff x="2206" y="3490"/>
              <a:chExt cx="3234" cy="308"/>
            </a:xfrm>
          </p:grpSpPr>
          <p:sp>
            <p:nvSpPr>
              <p:cNvPr id="22" name="Line 49"/>
              <p:cNvSpPr>
                <a:spLocks noChangeShapeType="1"/>
              </p:cNvSpPr>
              <p:nvPr/>
            </p:nvSpPr>
            <p:spPr bwMode="auto">
              <a:xfrm>
                <a:off x="2575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3" name="Line 50"/>
              <p:cNvSpPr>
                <a:spLocks noChangeShapeType="1"/>
              </p:cNvSpPr>
              <p:nvPr/>
            </p:nvSpPr>
            <p:spPr bwMode="auto">
              <a:xfrm>
                <a:off x="288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4" name="Line 51"/>
              <p:cNvSpPr>
                <a:spLocks noChangeShapeType="1"/>
              </p:cNvSpPr>
              <p:nvPr/>
            </p:nvSpPr>
            <p:spPr bwMode="auto">
              <a:xfrm>
                <a:off x="319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5" name="Line 52"/>
              <p:cNvSpPr>
                <a:spLocks noChangeShapeType="1"/>
              </p:cNvSpPr>
              <p:nvPr/>
            </p:nvSpPr>
            <p:spPr bwMode="auto">
              <a:xfrm>
                <a:off x="350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6" name="Line 53"/>
              <p:cNvSpPr>
                <a:spLocks noChangeShapeType="1"/>
              </p:cNvSpPr>
              <p:nvPr/>
            </p:nvSpPr>
            <p:spPr bwMode="auto">
              <a:xfrm>
                <a:off x="381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7" name="Line 54"/>
              <p:cNvSpPr>
                <a:spLocks noChangeShapeType="1"/>
              </p:cNvSpPr>
              <p:nvPr/>
            </p:nvSpPr>
            <p:spPr bwMode="auto">
              <a:xfrm>
                <a:off x="412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8" name="Line 55"/>
              <p:cNvSpPr>
                <a:spLocks noChangeShapeType="1"/>
              </p:cNvSpPr>
              <p:nvPr/>
            </p:nvSpPr>
            <p:spPr bwMode="auto">
              <a:xfrm>
                <a:off x="443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9" name="Line 56"/>
              <p:cNvSpPr>
                <a:spLocks noChangeShapeType="1"/>
              </p:cNvSpPr>
              <p:nvPr/>
            </p:nvSpPr>
            <p:spPr bwMode="auto">
              <a:xfrm>
                <a:off x="4747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" name="Line 57"/>
              <p:cNvSpPr>
                <a:spLocks noChangeShapeType="1"/>
              </p:cNvSpPr>
              <p:nvPr/>
            </p:nvSpPr>
            <p:spPr bwMode="auto">
              <a:xfrm>
                <a:off x="5057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1" name="Text Box 58"/>
              <p:cNvSpPr txBox="1">
                <a:spLocks noChangeArrowheads="1"/>
              </p:cNvSpPr>
              <p:nvPr/>
            </p:nvSpPr>
            <p:spPr bwMode="auto">
              <a:xfrm>
                <a:off x="2310" y="3586"/>
                <a:ext cx="17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32" name="Text Box 59"/>
              <p:cNvSpPr txBox="1">
                <a:spLocks noChangeArrowheads="1"/>
              </p:cNvSpPr>
              <p:nvPr/>
            </p:nvSpPr>
            <p:spPr bwMode="auto">
              <a:xfrm>
                <a:off x="2620" y="3586"/>
                <a:ext cx="17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33" name="Text Box 60"/>
              <p:cNvSpPr txBox="1">
                <a:spLocks noChangeArrowheads="1"/>
              </p:cNvSpPr>
              <p:nvPr/>
            </p:nvSpPr>
            <p:spPr bwMode="auto">
              <a:xfrm>
                <a:off x="2974" y="3586"/>
                <a:ext cx="17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34" name="Text Box 61"/>
              <p:cNvSpPr txBox="1">
                <a:spLocks noChangeArrowheads="1"/>
              </p:cNvSpPr>
              <p:nvPr/>
            </p:nvSpPr>
            <p:spPr bwMode="auto">
              <a:xfrm>
                <a:off x="3284" y="3586"/>
                <a:ext cx="17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35" name="Text Box 62"/>
              <p:cNvSpPr txBox="1">
                <a:spLocks noChangeArrowheads="1"/>
              </p:cNvSpPr>
              <p:nvPr/>
            </p:nvSpPr>
            <p:spPr bwMode="auto">
              <a:xfrm>
                <a:off x="4835" y="3586"/>
                <a:ext cx="25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 i="1" dirty="0">
                    <a:latin typeface="Arial" panose="020B0604020202020204" pitchFamily="34" charset="0"/>
                  </a:rPr>
                  <a:t>T</a:t>
                </a:r>
              </a:p>
            </p:txBody>
          </p:sp>
          <p:sp>
            <p:nvSpPr>
              <p:cNvPr id="36" name="Line 90"/>
              <p:cNvSpPr>
                <a:spLocks noChangeShapeType="1"/>
              </p:cNvSpPr>
              <p:nvPr/>
            </p:nvSpPr>
            <p:spPr bwMode="auto">
              <a:xfrm>
                <a:off x="2206" y="3561"/>
                <a:ext cx="3234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7" name="Rectangle 48"/>
            <p:cNvSpPr>
              <a:spLocks noChangeArrowheads="1"/>
            </p:cNvSpPr>
            <p:nvPr/>
          </p:nvSpPr>
          <p:spPr bwMode="auto">
            <a:xfrm>
              <a:off x="4561844" y="2037742"/>
              <a:ext cx="42477" cy="76997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" name="Text Box 63"/>
            <p:cNvSpPr txBox="1">
              <a:spLocks noChangeArrowheads="1"/>
            </p:cNvSpPr>
            <p:nvPr/>
          </p:nvSpPr>
          <p:spPr bwMode="auto">
            <a:xfrm>
              <a:off x="4570812" y="2568170"/>
              <a:ext cx="343266" cy="136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/>
                <a:t>I</a:t>
              </a:r>
              <a:r>
                <a:rPr lang="de-DE" altLang="en-US" sz="1600" baseline="-25000" dirty="0" smtClean="0"/>
                <a:t>0</a:t>
              </a:r>
              <a:endParaRPr lang="de-DE" altLang="en-US" sz="1600" dirty="0"/>
            </a:p>
          </p:txBody>
        </p:sp>
        <p:sp>
          <p:nvSpPr>
            <p:cNvPr id="10" name="Rectangle 65"/>
            <p:cNvSpPr>
              <a:spLocks noChangeArrowheads="1"/>
            </p:cNvSpPr>
            <p:nvPr/>
          </p:nvSpPr>
          <p:spPr bwMode="auto">
            <a:xfrm>
              <a:off x="7412389" y="1813491"/>
              <a:ext cx="41330" cy="22906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" name="Rectangle 66"/>
            <p:cNvSpPr>
              <a:spLocks noChangeArrowheads="1"/>
            </p:cNvSpPr>
            <p:nvPr/>
          </p:nvSpPr>
          <p:spPr bwMode="auto">
            <a:xfrm>
              <a:off x="4918838" y="1813491"/>
              <a:ext cx="41330" cy="22906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" name="Text Box 67"/>
            <p:cNvSpPr txBox="1">
              <a:spLocks noChangeArrowheads="1"/>
            </p:cNvSpPr>
            <p:nvPr/>
          </p:nvSpPr>
          <p:spPr bwMode="auto">
            <a:xfrm>
              <a:off x="4555597" y="1807046"/>
              <a:ext cx="479738" cy="183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68"/>
            <p:cNvSpPr>
              <a:spLocks noChangeArrowheads="1"/>
            </p:cNvSpPr>
            <p:nvPr/>
          </p:nvSpPr>
          <p:spPr bwMode="auto">
            <a:xfrm>
              <a:off x="5275880" y="1813491"/>
              <a:ext cx="41330" cy="22906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" name="Rectangle 70"/>
            <p:cNvSpPr>
              <a:spLocks noChangeArrowheads="1"/>
            </p:cNvSpPr>
            <p:nvPr/>
          </p:nvSpPr>
          <p:spPr bwMode="auto">
            <a:xfrm>
              <a:off x="5631774" y="1813491"/>
              <a:ext cx="41330" cy="22906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" name="Rectangle 72"/>
            <p:cNvSpPr>
              <a:spLocks noChangeArrowheads="1"/>
            </p:cNvSpPr>
            <p:nvPr/>
          </p:nvSpPr>
          <p:spPr bwMode="auto">
            <a:xfrm>
              <a:off x="5987667" y="1813491"/>
              <a:ext cx="41330" cy="22906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" name="Rectangle 74"/>
            <p:cNvSpPr>
              <a:spLocks noChangeArrowheads="1"/>
            </p:cNvSpPr>
            <p:nvPr/>
          </p:nvSpPr>
          <p:spPr bwMode="auto">
            <a:xfrm>
              <a:off x="6343561" y="1813491"/>
              <a:ext cx="41330" cy="22906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" name="Rectangle 76"/>
            <p:cNvSpPr>
              <a:spLocks noChangeArrowheads="1"/>
            </p:cNvSpPr>
            <p:nvPr/>
          </p:nvSpPr>
          <p:spPr bwMode="auto">
            <a:xfrm>
              <a:off x="6700602" y="1813491"/>
              <a:ext cx="41330" cy="22906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" name="Rectangle 78"/>
            <p:cNvSpPr>
              <a:spLocks noChangeArrowheads="1"/>
            </p:cNvSpPr>
            <p:nvPr/>
          </p:nvSpPr>
          <p:spPr bwMode="auto">
            <a:xfrm>
              <a:off x="7056496" y="1813491"/>
              <a:ext cx="41330" cy="22906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cxnSp>
          <p:nvCxnSpPr>
            <p:cNvPr id="37" name="Straight Arrow Connector 36"/>
            <p:cNvCxnSpPr>
              <a:stCxn id="36" idx="0"/>
            </p:cNvCxnSpPr>
            <p:nvPr/>
          </p:nvCxnSpPr>
          <p:spPr bwMode="auto">
            <a:xfrm flipV="1">
              <a:off x="4180646" y="1425166"/>
              <a:ext cx="5194" cy="618676"/>
            </a:xfrm>
            <a:prstGeom prst="straightConnector1">
              <a:avLst/>
            </a:prstGeom>
            <a:noFill/>
            <a:ln w="444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sp>
          <p:nvSpPr>
            <p:cNvPr id="41" name="Text Box 67"/>
            <p:cNvSpPr txBox="1">
              <a:spLocks noChangeArrowheads="1"/>
            </p:cNvSpPr>
            <p:nvPr/>
          </p:nvSpPr>
          <p:spPr bwMode="auto">
            <a:xfrm>
              <a:off x="6005294" y="1775763"/>
              <a:ext cx="402390" cy="136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 smtClean="0"/>
                <a:t>…..</a:t>
              </a:r>
              <a:endParaRPr lang="de-DE" altLang="en-US" sz="1600" dirty="0"/>
            </a:p>
          </p:txBody>
        </p:sp>
        <p:sp>
          <p:nvSpPr>
            <p:cNvPr id="43" name="Text Box 62"/>
            <p:cNvSpPr txBox="1">
              <a:spLocks noChangeArrowheads="1"/>
            </p:cNvSpPr>
            <p:nvPr/>
          </p:nvSpPr>
          <p:spPr bwMode="auto">
            <a:xfrm>
              <a:off x="7842907" y="2054493"/>
              <a:ext cx="288159" cy="136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87" name="Text Box 67"/>
            <p:cNvSpPr txBox="1">
              <a:spLocks noChangeArrowheads="1"/>
            </p:cNvSpPr>
            <p:nvPr/>
          </p:nvSpPr>
          <p:spPr bwMode="auto">
            <a:xfrm>
              <a:off x="4921494" y="1801554"/>
              <a:ext cx="479738" cy="183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Text Box 67"/>
            <p:cNvSpPr txBox="1">
              <a:spLocks noChangeArrowheads="1"/>
            </p:cNvSpPr>
            <p:nvPr/>
          </p:nvSpPr>
          <p:spPr bwMode="auto">
            <a:xfrm>
              <a:off x="5255873" y="1807889"/>
              <a:ext cx="479738" cy="183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Text Box 67"/>
            <p:cNvSpPr txBox="1">
              <a:spLocks noChangeArrowheads="1"/>
            </p:cNvSpPr>
            <p:nvPr/>
          </p:nvSpPr>
          <p:spPr bwMode="auto">
            <a:xfrm>
              <a:off x="7013385" y="1790438"/>
              <a:ext cx="479738" cy="183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4221745" y="4060898"/>
            <a:ext cx="4506154" cy="1860159"/>
            <a:chOff x="3115164" y="1339305"/>
            <a:chExt cx="3967096" cy="2743115"/>
          </a:xfrm>
        </p:grpSpPr>
        <p:grpSp>
          <p:nvGrpSpPr>
            <p:cNvPr id="137" name="Group 95"/>
            <p:cNvGrpSpPr>
              <a:grpSpLocks/>
            </p:cNvGrpSpPr>
            <p:nvPr/>
          </p:nvGrpSpPr>
          <p:grpSpPr bwMode="auto">
            <a:xfrm>
              <a:off x="3131840" y="2726596"/>
              <a:ext cx="3712775" cy="331031"/>
              <a:chOff x="2206" y="3490"/>
              <a:chExt cx="3234" cy="308"/>
            </a:xfrm>
          </p:grpSpPr>
          <p:sp>
            <p:nvSpPr>
              <p:cNvPr id="166" name="Line 49"/>
              <p:cNvSpPr>
                <a:spLocks noChangeShapeType="1"/>
              </p:cNvSpPr>
              <p:nvPr/>
            </p:nvSpPr>
            <p:spPr bwMode="auto">
              <a:xfrm>
                <a:off x="2575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7" name="Line 50"/>
              <p:cNvSpPr>
                <a:spLocks noChangeShapeType="1"/>
              </p:cNvSpPr>
              <p:nvPr/>
            </p:nvSpPr>
            <p:spPr bwMode="auto">
              <a:xfrm>
                <a:off x="288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8" name="Line 51"/>
              <p:cNvSpPr>
                <a:spLocks noChangeShapeType="1"/>
              </p:cNvSpPr>
              <p:nvPr/>
            </p:nvSpPr>
            <p:spPr bwMode="auto">
              <a:xfrm>
                <a:off x="319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9" name="Line 52"/>
              <p:cNvSpPr>
                <a:spLocks noChangeShapeType="1"/>
              </p:cNvSpPr>
              <p:nvPr/>
            </p:nvSpPr>
            <p:spPr bwMode="auto">
              <a:xfrm>
                <a:off x="350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0" name="Line 53"/>
              <p:cNvSpPr>
                <a:spLocks noChangeShapeType="1"/>
              </p:cNvSpPr>
              <p:nvPr/>
            </p:nvSpPr>
            <p:spPr bwMode="auto">
              <a:xfrm>
                <a:off x="381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1" name="Line 54"/>
              <p:cNvSpPr>
                <a:spLocks noChangeShapeType="1"/>
              </p:cNvSpPr>
              <p:nvPr/>
            </p:nvSpPr>
            <p:spPr bwMode="auto">
              <a:xfrm>
                <a:off x="412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2" name="Line 55"/>
              <p:cNvSpPr>
                <a:spLocks noChangeShapeType="1"/>
              </p:cNvSpPr>
              <p:nvPr/>
            </p:nvSpPr>
            <p:spPr bwMode="auto">
              <a:xfrm>
                <a:off x="443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3" name="Line 56"/>
              <p:cNvSpPr>
                <a:spLocks noChangeShapeType="1"/>
              </p:cNvSpPr>
              <p:nvPr/>
            </p:nvSpPr>
            <p:spPr bwMode="auto">
              <a:xfrm>
                <a:off x="4747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4" name="Line 57"/>
              <p:cNvSpPr>
                <a:spLocks noChangeShapeType="1"/>
              </p:cNvSpPr>
              <p:nvPr/>
            </p:nvSpPr>
            <p:spPr bwMode="auto">
              <a:xfrm>
                <a:off x="5057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5" name="Text Box 58"/>
              <p:cNvSpPr txBox="1">
                <a:spLocks noChangeArrowheads="1"/>
              </p:cNvSpPr>
              <p:nvPr/>
            </p:nvSpPr>
            <p:spPr bwMode="auto">
              <a:xfrm>
                <a:off x="2310" y="3586"/>
                <a:ext cx="17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176" name="Text Box 59"/>
              <p:cNvSpPr txBox="1">
                <a:spLocks noChangeArrowheads="1"/>
              </p:cNvSpPr>
              <p:nvPr/>
            </p:nvSpPr>
            <p:spPr bwMode="auto">
              <a:xfrm>
                <a:off x="2620" y="3586"/>
                <a:ext cx="17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77" name="Text Box 60"/>
              <p:cNvSpPr txBox="1">
                <a:spLocks noChangeArrowheads="1"/>
              </p:cNvSpPr>
              <p:nvPr/>
            </p:nvSpPr>
            <p:spPr bwMode="auto">
              <a:xfrm>
                <a:off x="2974" y="3586"/>
                <a:ext cx="17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78" name="Text Box 61"/>
              <p:cNvSpPr txBox="1">
                <a:spLocks noChangeArrowheads="1"/>
              </p:cNvSpPr>
              <p:nvPr/>
            </p:nvSpPr>
            <p:spPr bwMode="auto">
              <a:xfrm>
                <a:off x="3284" y="3586"/>
                <a:ext cx="17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179" name="Text Box 62"/>
              <p:cNvSpPr txBox="1">
                <a:spLocks noChangeArrowheads="1"/>
              </p:cNvSpPr>
              <p:nvPr/>
            </p:nvSpPr>
            <p:spPr bwMode="auto">
              <a:xfrm>
                <a:off x="4835" y="3586"/>
                <a:ext cx="25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 i="1" dirty="0">
                    <a:latin typeface="Arial" panose="020B0604020202020204" pitchFamily="34" charset="0"/>
                  </a:rPr>
                  <a:t>T</a:t>
                </a:r>
              </a:p>
            </p:txBody>
          </p:sp>
          <p:sp>
            <p:nvSpPr>
              <p:cNvPr id="180" name="Line 90"/>
              <p:cNvSpPr>
                <a:spLocks noChangeShapeType="1"/>
              </p:cNvSpPr>
              <p:nvPr/>
            </p:nvSpPr>
            <p:spPr bwMode="auto">
              <a:xfrm>
                <a:off x="2206" y="3561"/>
                <a:ext cx="3234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38" name="Rectangle 48"/>
            <p:cNvSpPr>
              <a:spLocks noChangeArrowheads="1"/>
            </p:cNvSpPr>
            <p:nvPr/>
          </p:nvSpPr>
          <p:spPr bwMode="auto">
            <a:xfrm>
              <a:off x="3513038" y="2792688"/>
              <a:ext cx="42477" cy="12897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9" name="Text Box 63"/>
            <p:cNvSpPr txBox="1">
              <a:spLocks noChangeArrowheads="1"/>
            </p:cNvSpPr>
            <p:nvPr/>
          </p:nvSpPr>
          <p:spPr bwMode="auto">
            <a:xfrm>
              <a:off x="3521572" y="3668446"/>
              <a:ext cx="343266" cy="227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/>
                <a:t>I</a:t>
              </a:r>
              <a:r>
                <a:rPr lang="de-DE" altLang="en-US" sz="1600" baseline="-25000" dirty="0" smtClean="0"/>
                <a:t>0</a:t>
              </a:r>
              <a:endParaRPr lang="de-DE" altLang="en-US" sz="1600" dirty="0"/>
            </a:p>
          </p:txBody>
        </p:sp>
        <p:sp>
          <p:nvSpPr>
            <p:cNvPr id="140" name="Rectangle 65"/>
            <p:cNvSpPr>
              <a:spLocks noChangeArrowheads="1"/>
            </p:cNvSpPr>
            <p:nvPr/>
          </p:nvSpPr>
          <p:spPr bwMode="auto">
            <a:xfrm>
              <a:off x="6363583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1" name="Rectangle 66"/>
            <p:cNvSpPr>
              <a:spLocks noChangeArrowheads="1"/>
            </p:cNvSpPr>
            <p:nvPr/>
          </p:nvSpPr>
          <p:spPr bwMode="auto">
            <a:xfrm>
              <a:off x="3870032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2" name="Text Box 67"/>
            <p:cNvSpPr txBox="1">
              <a:spLocks noChangeArrowheads="1"/>
            </p:cNvSpPr>
            <p:nvPr/>
          </p:nvSpPr>
          <p:spPr bwMode="auto">
            <a:xfrm>
              <a:off x="3506791" y="2406264"/>
              <a:ext cx="4797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Rectangle 68"/>
            <p:cNvSpPr>
              <a:spLocks noChangeArrowheads="1"/>
            </p:cNvSpPr>
            <p:nvPr/>
          </p:nvSpPr>
          <p:spPr bwMode="auto">
            <a:xfrm>
              <a:off x="4227074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4" name="Rectangle 70"/>
            <p:cNvSpPr>
              <a:spLocks noChangeArrowheads="1"/>
            </p:cNvSpPr>
            <p:nvPr/>
          </p:nvSpPr>
          <p:spPr bwMode="auto">
            <a:xfrm>
              <a:off x="4582968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5" name="Rectangle 72"/>
            <p:cNvSpPr>
              <a:spLocks noChangeArrowheads="1"/>
            </p:cNvSpPr>
            <p:nvPr/>
          </p:nvSpPr>
          <p:spPr bwMode="auto">
            <a:xfrm>
              <a:off x="4938861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6" name="Rectangle 74"/>
            <p:cNvSpPr>
              <a:spLocks noChangeArrowheads="1"/>
            </p:cNvSpPr>
            <p:nvPr/>
          </p:nvSpPr>
          <p:spPr bwMode="auto">
            <a:xfrm>
              <a:off x="5294755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7" name="Rectangle 76"/>
            <p:cNvSpPr>
              <a:spLocks noChangeArrowheads="1"/>
            </p:cNvSpPr>
            <p:nvPr/>
          </p:nvSpPr>
          <p:spPr bwMode="auto">
            <a:xfrm>
              <a:off x="5651796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8" name="Rectangle 78"/>
            <p:cNvSpPr>
              <a:spLocks noChangeArrowheads="1"/>
            </p:cNvSpPr>
            <p:nvPr/>
          </p:nvSpPr>
          <p:spPr bwMode="auto">
            <a:xfrm>
              <a:off x="6007690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cxnSp>
          <p:nvCxnSpPr>
            <p:cNvPr id="149" name="Straight Arrow Connector 148"/>
            <p:cNvCxnSpPr>
              <a:stCxn id="180" idx="0"/>
            </p:cNvCxnSpPr>
            <p:nvPr/>
          </p:nvCxnSpPr>
          <p:spPr bwMode="auto">
            <a:xfrm flipV="1">
              <a:off x="3131840" y="1766604"/>
              <a:ext cx="5194" cy="1036301"/>
            </a:xfrm>
            <a:prstGeom prst="straightConnector1">
              <a:avLst/>
            </a:prstGeom>
            <a:noFill/>
            <a:ln w="444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sp>
          <p:nvSpPr>
            <p:cNvPr id="150" name="Text Box 67"/>
            <p:cNvSpPr txBox="1">
              <a:spLocks noChangeArrowheads="1"/>
            </p:cNvSpPr>
            <p:nvPr/>
          </p:nvSpPr>
          <p:spPr bwMode="auto">
            <a:xfrm>
              <a:off x="4954287" y="2108854"/>
              <a:ext cx="402390" cy="229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 smtClean="0"/>
                <a:t>…..</a:t>
              </a:r>
              <a:endParaRPr lang="de-DE" altLang="en-US" sz="1600" dirty="0"/>
            </a:p>
          </p:txBody>
        </p:sp>
        <p:sp>
          <p:nvSpPr>
            <p:cNvPr id="151" name="Text Box 62"/>
            <p:cNvSpPr txBox="1">
              <a:spLocks noChangeArrowheads="1"/>
            </p:cNvSpPr>
            <p:nvPr/>
          </p:nvSpPr>
          <p:spPr bwMode="auto">
            <a:xfrm>
              <a:off x="6794101" y="2820746"/>
              <a:ext cx="288159" cy="227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152" name="Text Box 63"/>
            <p:cNvSpPr txBox="1">
              <a:spLocks noChangeArrowheads="1"/>
            </p:cNvSpPr>
            <p:nvPr/>
          </p:nvSpPr>
          <p:spPr bwMode="auto">
            <a:xfrm>
              <a:off x="3115164" y="1339305"/>
              <a:ext cx="47466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/>
                <a:t>K</a:t>
              </a:r>
              <a:r>
                <a:rPr lang="de-DE" altLang="en-US" sz="1600" baseline="-25000"/>
                <a:t>0</a:t>
              </a:r>
              <a:endParaRPr lang="de-DE" altLang="en-US" sz="1600"/>
            </a:p>
          </p:txBody>
        </p:sp>
        <p:grpSp>
          <p:nvGrpSpPr>
            <p:cNvPr id="153" name="Group 96"/>
            <p:cNvGrpSpPr>
              <a:grpSpLocks/>
            </p:cNvGrpSpPr>
            <p:nvPr/>
          </p:nvGrpSpPr>
          <p:grpSpPr bwMode="auto">
            <a:xfrm>
              <a:off x="3544434" y="1498601"/>
              <a:ext cx="2852965" cy="915125"/>
              <a:chOff x="2575" y="2493"/>
              <a:chExt cx="2452" cy="709"/>
            </a:xfrm>
          </p:grpSpPr>
          <p:sp>
            <p:nvSpPr>
              <p:cNvPr id="158" name="Freeform 82"/>
              <p:cNvSpPr>
                <a:spLocks/>
              </p:cNvSpPr>
              <p:nvPr/>
            </p:nvSpPr>
            <p:spPr bwMode="auto">
              <a:xfrm flipH="1">
                <a:off x="2575" y="2493"/>
                <a:ext cx="2452" cy="709"/>
              </a:xfrm>
              <a:custGeom>
                <a:avLst/>
                <a:gdLst>
                  <a:gd name="T0" fmla="*/ 0 w 2544"/>
                  <a:gd name="T1" fmla="*/ 2147483646 h 336"/>
                  <a:gd name="T2" fmla="*/ 265 w 2544"/>
                  <a:gd name="T3" fmla="*/ 2147483646 h 336"/>
                  <a:gd name="T4" fmla="*/ 703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9" name="Freeform 83"/>
              <p:cNvSpPr>
                <a:spLocks/>
              </p:cNvSpPr>
              <p:nvPr/>
            </p:nvSpPr>
            <p:spPr bwMode="auto">
              <a:xfrm flipH="1">
                <a:off x="2575" y="2572"/>
                <a:ext cx="2169" cy="630"/>
              </a:xfrm>
              <a:custGeom>
                <a:avLst/>
                <a:gdLst>
                  <a:gd name="T0" fmla="*/ 0 w 2544"/>
                  <a:gd name="T1" fmla="*/ 2147483646 h 336"/>
                  <a:gd name="T2" fmla="*/ 3 w 2544"/>
                  <a:gd name="T3" fmla="*/ 2147483646 h 336"/>
                  <a:gd name="T4" fmla="*/ 1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0" name="Freeform 84"/>
              <p:cNvSpPr>
                <a:spLocks/>
              </p:cNvSpPr>
              <p:nvPr/>
            </p:nvSpPr>
            <p:spPr bwMode="auto">
              <a:xfrm flipH="1">
                <a:off x="2575" y="2651"/>
                <a:ext cx="1839" cy="551"/>
              </a:xfrm>
              <a:custGeom>
                <a:avLst/>
                <a:gdLst>
                  <a:gd name="T0" fmla="*/ 0 w 2544"/>
                  <a:gd name="T1" fmla="*/ 2147483646 h 336"/>
                  <a:gd name="T2" fmla="*/ 1 w 2544"/>
                  <a:gd name="T3" fmla="*/ 2147483646 h 336"/>
                  <a:gd name="T4" fmla="*/ 1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1" name="Freeform 85"/>
              <p:cNvSpPr>
                <a:spLocks/>
              </p:cNvSpPr>
              <p:nvPr/>
            </p:nvSpPr>
            <p:spPr bwMode="auto">
              <a:xfrm flipH="1">
                <a:off x="2575" y="2729"/>
                <a:ext cx="1509" cy="473"/>
              </a:xfrm>
              <a:custGeom>
                <a:avLst/>
                <a:gdLst>
                  <a:gd name="T0" fmla="*/ 0 w 2544"/>
                  <a:gd name="T1" fmla="*/ 53069631 h 336"/>
                  <a:gd name="T2" fmla="*/ 1 w 2544"/>
                  <a:gd name="T3" fmla="*/ 15116477 h 336"/>
                  <a:gd name="T4" fmla="*/ 1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2" name="Freeform 86"/>
              <p:cNvSpPr>
                <a:spLocks/>
              </p:cNvSpPr>
              <p:nvPr/>
            </p:nvSpPr>
            <p:spPr bwMode="auto">
              <a:xfrm flipH="1">
                <a:off x="2575" y="2808"/>
                <a:ext cx="1211" cy="394"/>
              </a:xfrm>
              <a:custGeom>
                <a:avLst/>
                <a:gdLst>
                  <a:gd name="T0" fmla="*/ 0 w 2544"/>
                  <a:gd name="T1" fmla="*/ 88691 h 336"/>
                  <a:gd name="T2" fmla="*/ 0 w 2544"/>
                  <a:gd name="T3" fmla="*/ 25453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3" name="Freeform 87"/>
              <p:cNvSpPr>
                <a:spLocks/>
              </p:cNvSpPr>
              <p:nvPr/>
            </p:nvSpPr>
            <p:spPr bwMode="auto">
              <a:xfrm flipH="1">
                <a:off x="2575" y="2887"/>
                <a:ext cx="905" cy="315"/>
              </a:xfrm>
              <a:custGeom>
                <a:avLst/>
                <a:gdLst>
                  <a:gd name="T0" fmla="*/ 0 w 2544"/>
                  <a:gd name="T1" fmla="*/ 36 h 336"/>
                  <a:gd name="T2" fmla="*/ 0 w 2544"/>
                  <a:gd name="T3" fmla="*/ 10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4" name="Freeform 88"/>
              <p:cNvSpPr>
                <a:spLocks/>
              </p:cNvSpPr>
              <p:nvPr/>
            </p:nvSpPr>
            <p:spPr bwMode="auto">
              <a:xfrm flipH="1">
                <a:off x="2575" y="2966"/>
                <a:ext cx="598" cy="236"/>
              </a:xfrm>
              <a:custGeom>
                <a:avLst/>
                <a:gdLst>
                  <a:gd name="T0" fmla="*/ 0 w 2544"/>
                  <a:gd name="T1" fmla="*/ 1 h 336"/>
                  <a:gd name="T2" fmla="*/ 0 w 2544"/>
                  <a:gd name="T3" fmla="*/ 1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5" name="Freeform 89"/>
              <p:cNvSpPr>
                <a:spLocks/>
              </p:cNvSpPr>
              <p:nvPr/>
            </p:nvSpPr>
            <p:spPr bwMode="auto">
              <a:xfrm flipH="1">
                <a:off x="2575" y="3051"/>
                <a:ext cx="291" cy="151"/>
              </a:xfrm>
              <a:custGeom>
                <a:avLst/>
                <a:gdLst>
                  <a:gd name="T0" fmla="*/ 0 w 2544"/>
                  <a:gd name="T1" fmla="*/ 0 h 336"/>
                  <a:gd name="T2" fmla="*/ 0 w 2544"/>
                  <a:gd name="T3" fmla="*/ 0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54" name="Text Box 67"/>
            <p:cNvSpPr txBox="1">
              <a:spLocks noChangeArrowheads="1"/>
            </p:cNvSpPr>
            <p:nvPr/>
          </p:nvSpPr>
          <p:spPr bwMode="auto">
            <a:xfrm>
              <a:off x="3872688" y="2397066"/>
              <a:ext cx="4797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Text Box 67"/>
            <p:cNvSpPr txBox="1">
              <a:spLocks noChangeArrowheads="1"/>
            </p:cNvSpPr>
            <p:nvPr/>
          </p:nvSpPr>
          <p:spPr bwMode="auto">
            <a:xfrm>
              <a:off x="4207067" y="2407677"/>
              <a:ext cx="4797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6" name="Text Box 67"/>
            <p:cNvSpPr txBox="1">
              <a:spLocks noChangeArrowheads="1"/>
            </p:cNvSpPr>
            <p:nvPr/>
          </p:nvSpPr>
          <p:spPr bwMode="auto">
            <a:xfrm>
              <a:off x="5964579" y="2378446"/>
              <a:ext cx="4797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7" name="Rectangle 48"/>
            <p:cNvSpPr>
              <a:spLocks noChangeArrowheads="1"/>
            </p:cNvSpPr>
            <p:nvPr/>
          </p:nvSpPr>
          <p:spPr bwMode="auto">
            <a:xfrm>
              <a:off x="3514139" y="1483113"/>
              <a:ext cx="42477" cy="12897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226" name="Rectangle 3"/>
          <p:cNvSpPr txBox="1">
            <a:spLocks noChangeArrowheads="1"/>
          </p:cNvSpPr>
          <p:nvPr/>
        </p:nvSpPr>
        <p:spPr>
          <a:xfrm>
            <a:off x="511654" y="1636626"/>
            <a:ext cx="3381981" cy="85627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Ausgangssituation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: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Investition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in Periode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0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Positive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Zahlungen in Perioden 1 bis </a:t>
            </a:r>
            <a:r>
              <a:rPr lang="de-DE" altLang="en-US" sz="1800" i="1" kern="0" dirty="0" smtClean="0">
                <a:latin typeface="Arial" panose="020B0604020202020204" pitchFamily="34" charset="0"/>
              </a:rPr>
              <a:t>T</a:t>
            </a:r>
            <a:endParaRPr lang="de-DE" sz="1800" i="1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b="1" kern="0" dirty="0" smtClean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227" name="Rectangle 3"/>
          <p:cNvSpPr txBox="1">
            <a:spLocks noChangeArrowheads="1"/>
          </p:cNvSpPr>
          <p:nvPr/>
        </p:nvSpPr>
        <p:spPr>
          <a:xfrm>
            <a:off x="404794" y="4051067"/>
            <a:ext cx="3474569" cy="85627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Kapitalwertmethode</a:t>
            </a:r>
            <a:r>
              <a:rPr lang="de-DE" altLang="en-US" sz="1800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: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alle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Zahlung auf Periode 0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diskontieren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Summe ist </a:t>
            </a: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Kapitalwert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sz="1800" kern="0" dirty="0" smtClean="0">
                <a:latin typeface="Arial" panose="020B0604020202020204" pitchFamily="34" charset="0"/>
              </a:rPr>
              <a:t>Wenn Kapitalwert &gt; 0, lohnt sich die Investition</a:t>
            </a:r>
            <a:endParaRPr lang="de-DE" sz="18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9588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Kapitalwertmethode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15975" y="1750147"/>
            <a:ext cx="7870825" cy="22780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Der </a:t>
            </a: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Kapitalwert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(auch </a:t>
            </a: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Nettobarwert</a:t>
            </a:r>
            <a:r>
              <a:rPr lang="de-DE" altLang="en-US" sz="1800" kern="0" dirty="0">
                <a:latin typeface="Arial" panose="020B0604020202020204" pitchFamily="34" charset="0"/>
              </a:rPr>
              <a:t> oder </a:t>
            </a: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„Net </a:t>
            </a:r>
            <a:r>
              <a:rPr lang="de-DE" altLang="en-US" sz="1800" b="1" kern="0" dirty="0" err="1">
                <a:solidFill>
                  <a:srgbClr val="C00000"/>
                </a:solidFill>
                <a:latin typeface="Arial" panose="020B0604020202020204" pitchFamily="34" charset="0"/>
              </a:rPr>
              <a:t>Present</a:t>
            </a: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Value“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) eines Projekts bildet sich aus der Summe der diskontierten Cashflows aller betroffenen Periode ebenso die Anfangsinvestition:</a:t>
            </a:r>
            <a:endParaRPr lang="de-DE" altLang="en-US" sz="1800" kern="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31474" y="2949460"/>
                <a:ext cx="4595745" cy="9580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200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b="0" i="1" kern="0" smtClea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2000" b="0" i="1" kern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74" y="2949460"/>
                <a:ext cx="4595745" cy="9580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543351" y="2898626"/>
            <a:ext cx="3419872" cy="22780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kern="0" dirty="0" smtClean="0">
                <a:latin typeface="Arial" panose="020B0604020202020204" pitchFamily="34" charset="0"/>
              </a:rPr>
              <a:t>NPV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 = Kapitalwert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dirty="0" err="1">
                <a:latin typeface="Arial" panose="020B0604020202020204" pitchFamily="34" charset="0"/>
              </a:rPr>
              <a:t>CF</a:t>
            </a:r>
            <a:r>
              <a:rPr lang="de-DE" altLang="en-US" sz="14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   = </a:t>
            </a:r>
            <a:r>
              <a:rPr lang="de-DE" altLang="en-US" sz="1400" kern="0" dirty="0">
                <a:latin typeface="Arial" panose="020B0604020202020204" pitchFamily="34" charset="0"/>
              </a:rPr>
              <a:t>Erwarteter Cash-Flow in Periode </a:t>
            </a:r>
            <a:r>
              <a:rPr lang="de-DE" altLang="en-US" sz="1400" i="1" kern="0" dirty="0">
                <a:latin typeface="Arial" panose="020B0604020202020204" pitchFamily="34" charset="0"/>
              </a:rPr>
              <a:t>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kern="0" dirty="0">
                <a:latin typeface="Arial" panose="020B0604020202020204" pitchFamily="34" charset="0"/>
              </a:rPr>
              <a:t>i </a:t>
            </a:r>
            <a:r>
              <a:rPr lang="de-DE" altLang="en-US" sz="1400" kern="0" dirty="0">
                <a:latin typeface="Arial" panose="020B0604020202020204" pitchFamily="34" charset="0"/>
              </a:rPr>
              <a:t>       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= Kalkulationszins</a:t>
            </a:r>
            <a:r>
              <a:rPr lang="de-DE" altLang="en-US" sz="1400" kern="0" dirty="0">
                <a:latin typeface="Arial" panose="020B0604020202020204" pitchFamily="34" charset="0"/>
              </a:rPr>
              <a:t/>
            </a:r>
            <a:br>
              <a:rPr lang="de-DE" altLang="en-US" sz="1400" kern="0" dirty="0">
                <a:latin typeface="Arial" panose="020B0604020202020204" pitchFamily="34" charset="0"/>
              </a:rPr>
            </a:br>
            <a:r>
              <a:rPr lang="de-DE" altLang="en-US" sz="1400" i="1" kern="0" dirty="0">
                <a:latin typeface="Arial" panose="020B0604020202020204" pitchFamily="34" charset="0"/>
              </a:rPr>
              <a:t>T</a:t>
            </a:r>
            <a:r>
              <a:rPr lang="de-DE" altLang="en-US" sz="1400" kern="0" dirty="0">
                <a:latin typeface="Arial" panose="020B0604020202020204" pitchFamily="34" charset="0"/>
              </a:rPr>
              <a:t>       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= Kalkulatorische </a:t>
            </a:r>
            <a:r>
              <a:rPr lang="de-DE" altLang="en-US" sz="1400" kern="0" dirty="0">
                <a:latin typeface="Arial" panose="020B0604020202020204" pitchFamily="34" charset="0"/>
              </a:rPr>
              <a:t>Projektlaufzeit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815975" y="4647809"/>
            <a:ext cx="7870825" cy="172819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Ist der Kapitalwert positiv, so ist bei gegebenem Zinssatz </a:t>
            </a:r>
            <a:r>
              <a:rPr lang="de-DE" altLang="en-US" sz="1800" i="1" kern="0" dirty="0" smtClean="0">
                <a:latin typeface="Arial" panose="020B0604020202020204" pitchFamily="34" charset="0"/>
              </a:rPr>
              <a:t>i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der Barwert der Einnahmen größer als der Barwert der Ausgaben.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Schlussfolgerung</a:t>
            </a:r>
            <a:r>
              <a:rPr lang="de-DE" altLang="en-US" sz="1800" kern="0" dirty="0">
                <a:latin typeface="Arial" panose="020B0604020202020204" pitchFamily="34" charset="0"/>
              </a:rPr>
              <a:t>: Wenn </a:t>
            </a:r>
            <a:r>
              <a:rPr lang="de-DE" altLang="en-US" sz="1800" i="1" kern="0" dirty="0">
                <a:latin typeface="Arial" panose="020B0604020202020204" pitchFamily="34" charset="0"/>
              </a:rPr>
              <a:t>NPV</a:t>
            </a:r>
            <a:r>
              <a:rPr lang="de-DE" altLang="en-US" sz="1800" kern="0" dirty="0">
                <a:latin typeface="Arial" panose="020B0604020202020204" pitchFamily="34" charset="0"/>
              </a:rPr>
              <a:t> &gt; 0, lohnt sich die Investition.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Wenn </a:t>
            </a:r>
            <a:r>
              <a:rPr lang="de-DE" altLang="en-US" sz="1800" i="1" kern="0" dirty="0">
                <a:latin typeface="Arial" panose="020B0604020202020204" pitchFamily="34" charset="0"/>
              </a:rPr>
              <a:t>NPV</a:t>
            </a:r>
            <a:r>
              <a:rPr lang="de-DE" altLang="en-US" sz="1800" kern="0" dirty="0">
                <a:latin typeface="Arial" panose="020B0604020202020204" pitchFamily="34" charset="0"/>
              </a:rPr>
              <a:t> &lt; 0, lieber mit einer Rendite von </a:t>
            </a:r>
            <a:r>
              <a:rPr lang="de-DE" altLang="en-US" sz="1800" i="1" kern="0" dirty="0">
                <a:latin typeface="Arial" panose="020B0604020202020204" pitchFamily="34" charset="0"/>
              </a:rPr>
              <a:t>i</a:t>
            </a:r>
            <a:r>
              <a:rPr lang="de-DE" altLang="en-US" sz="1800" kern="0" dirty="0">
                <a:latin typeface="Arial" panose="020B0604020202020204" pitchFamily="34" charset="0"/>
              </a:rPr>
              <a:t> woanders investieren.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Für Vergleiche zwischen Investitionen, ein höherer NPV ist vorteilhafter.</a:t>
            </a:r>
          </a:p>
        </p:txBody>
      </p:sp>
    </p:spTree>
    <p:extLst>
      <p:ext uri="{BB962C8B-B14F-4D97-AF65-F5344CB8AC3E}">
        <p14:creationId xmlns:p14="http://schemas.microsoft.com/office/powerpoint/2010/main" val="34409958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Kapitalwertmethode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15975" y="1750146"/>
            <a:ext cx="7870825" cy="484720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de-DE" sz="1600" kern="0" dirty="0" smtClean="0">
                <a:latin typeface="Arial" panose="020B0604020202020204" pitchFamily="34" charset="0"/>
              </a:rPr>
              <a:t>Investition ist absolut vorteilhaft, wenn Kapitalwert größer als null</a:t>
            </a:r>
          </a:p>
          <a:p>
            <a:pPr marL="0" indent="0">
              <a:buFontTx/>
              <a:buNone/>
              <a:defRPr/>
            </a:pPr>
            <a:endParaRPr lang="de-DE" sz="1600" kern="0" dirty="0" smtClean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de-DE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Kapitalwert, NPV = 0</a:t>
            </a:r>
            <a:r>
              <a:rPr lang="de-DE" sz="1600" kern="0" dirty="0" smtClean="0">
                <a:latin typeface="Arial" panose="020B0604020202020204" pitchFamily="34" charset="0"/>
              </a:rPr>
              <a:t>:  Investor erhält sein eingesetztes Kapital zurück und eine Verzinsung der ausstehenden Beträge in Höhe des Kalkulationszinssatzes. Die Investition hat keinen Vorteil gegenüber der Anlage am Kapitalmarkt zum gleichen (risikoäquivalenten) Zinssatz = </a:t>
            </a:r>
            <a:r>
              <a:rPr lang="de-DE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interner Zinsfuß</a:t>
            </a:r>
          </a:p>
          <a:p>
            <a:pPr marL="0" indent="0">
              <a:buFontTx/>
              <a:buNone/>
              <a:defRPr/>
            </a:pPr>
            <a:endParaRPr lang="de-DE" sz="1600" kern="0" dirty="0" smtClean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de-DE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Kapitalwert, NPV &gt; 0</a:t>
            </a:r>
            <a:r>
              <a:rPr lang="de-DE" sz="1600" kern="0" dirty="0" smtClean="0">
                <a:latin typeface="Arial" panose="020B0604020202020204" pitchFamily="34" charset="0"/>
              </a:rPr>
              <a:t>:  Investor erhält sein eingesetztes Kapital zurück und eine Verzinsung der ausstehenden Beträge, die den Kalkulationszinssatz übersteigen</a:t>
            </a:r>
          </a:p>
          <a:p>
            <a:pPr>
              <a:defRPr/>
            </a:pPr>
            <a:endParaRPr lang="de-DE" sz="1600" kern="0" dirty="0" smtClean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de-DE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Kapitalwert, NPV &lt; 0</a:t>
            </a:r>
            <a:r>
              <a:rPr lang="de-DE" sz="1600" kern="0" dirty="0" smtClean="0">
                <a:latin typeface="Arial" panose="020B0604020202020204" pitchFamily="34" charset="0"/>
              </a:rPr>
              <a:t>:  Investition kann eine Verzinsung des eingesetzten Kapitals zum Kalkulationszinssatz nicht gewährleisten</a:t>
            </a:r>
          </a:p>
          <a:p>
            <a:pPr>
              <a:defRPr/>
            </a:pPr>
            <a:endParaRPr lang="de-DE" sz="1600" kern="0" dirty="0" smtClean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de-DE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Vergleich von Investitionsalternativen</a:t>
            </a:r>
            <a:r>
              <a:rPr lang="de-DE" sz="1600" kern="0" dirty="0" smtClean="0">
                <a:latin typeface="Arial" panose="020B0604020202020204" pitchFamily="34" charset="0"/>
              </a:rPr>
              <a:t>: Größter Kapitalwert zeigt vorteilhafteste auf. Kapitalwerte verschiedener sich nicht gegenseitig ausschließender Investitionen mit unterschiedlichen Kalkulationszinssätzen können aufsummiert werden </a:t>
            </a:r>
            <a:endParaRPr lang="de-DE" sz="1600" kern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701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Beispiel: Photovoltaikanlage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15975" y="1750147"/>
            <a:ext cx="7870825" cy="59873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Ein Unternehmen überlegt sich, ob es in eine Photovoltaik-Anlage auf dem Dach investiert.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Die Kennzahlen</a:t>
            </a:r>
            <a:r>
              <a:rPr lang="de-DE" altLang="en-US" sz="1800" kern="0" dirty="0">
                <a:latin typeface="Arial" panose="020B0604020202020204" pitchFamily="34" charset="0"/>
              </a:rPr>
              <a:t>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757589"/>
            <a:ext cx="4173829" cy="2478211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730988" y="5402263"/>
            <a:ext cx="7870825" cy="59873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Das Unternehmen kann sein Geld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mit ähnlichem Risiko mit </a:t>
            </a:r>
            <a:r>
              <a:rPr lang="de-DE" altLang="en-US" sz="1800" kern="0" dirty="0">
                <a:latin typeface="Arial" panose="020B0604020202020204" pitchFamily="34" charset="0"/>
              </a:rPr>
              <a:t>einer Rendite von 5% woanders anlegen.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Lohnt es sich in die Photovoltaik-Anlage zu investieren?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238765"/>
              </p:ext>
            </p:extLst>
          </p:nvPr>
        </p:nvGraphicFramePr>
        <p:xfrm>
          <a:off x="899592" y="2537624"/>
          <a:ext cx="3192939" cy="280541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46096">
                  <a:extLst>
                    <a:ext uri="{9D8B030D-6E8A-4147-A177-3AD203B41FA5}">
                      <a16:colId xmlns:a16="http://schemas.microsoft.com/office/drawing/2014/main" val="2623267412"/>
                    </a:ext>
                  </a:extLst>
                </a:gridCol>
                <a:gridCol w="1246843">
                  <a:extLst>
                    <a:ext uri="{9D8B030D-6E8A-4147-A177-3AD203B41FA5}">
                      <a16:colId xmlns:a16="http://schemas.microsoft.com/office/drawing/2014/main" val="2810863804"/>
                    </a:ext>
                  </a:extLst>
                </a:gridCol>
              </a:tblGrid>
              <a:tr h="338584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Größe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kW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715051"/>
                  </a:ext>
                </a:extLst>
              </a:tr>
              <a:tr h="487281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Spezifische</a:t>
                      </a:r>
                      <a:r>
                        <a:rPr lang="de-DE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Investitionskosten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</a:t>
                      </a:r>
                      <a:r>
                        <a:rPr lang="de-DE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€/kW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802103"/>
                  </a:ext>
                </a:extLst>
              </a:tr>
              <a:tr h="4871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Betriebskosten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de-DE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€/kW/a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236041"/>
                  </a:ext>
                </a:extLst>
              </a:tr>
              <a:tr h="4871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Einspeisetarif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r>
                        <a:rPr lang="de-DE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€/kWh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457989"/>
                  </a:ext>
                </a:extLst>
              </a:tr>
              <a:tr h="4871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Volllaststunden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 h/a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6046936"/>
                  </a:ext>
                </a:extLst>
              </a:tr>
              <a:tr h="4871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Dauer der Vergütung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Jahre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956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14528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Beispiel: Photovoltaikanlage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15975" y="1750147"/>
            <a:ext cx="7870825" cy="59873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Alle Cash-Flows (Kosten und Erlöse) in €:</a:t>
            </a:r>
            <a:endParaRPr lang="de-DE" altLang="en-US" sz="1800" kern="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76036478"/>
                  </p:ext>
                </p:extLst>
              </p:nvPr>
            </p:nvGraphicFramePr>
            <p:xfrm>
              <a:off x="899592" y="2204864"/>
              <a:ext cx="7296471" cy="24470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32248">
                      <a:extLst>
                        <a:ext uri="{9D8B030D-6E8A-4147-A177-3AD203B41FA5}">
                          <a16:colId xmlns:a16="http://schemas.microsoft.com/office/drawing/2014/main" val="2383591198"/>
                        </a:ext>
                      </a:extLst>
                    </a:gridCol>
                    <a:gridCol w="936104">
                      <a:extLst>
                        <a:ext uri="{9D8B030D-6E8A-4147-A177-3AD203B41FA5}">
                          <a16:colId xmlns:a16="http://schemas.microsoft.com/office/drawing/2014/main" val="1173683904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1641933226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4064495470"/>
                        </a:ext>
                      </a:extLst>
                    </a:gridCol>
                    <a:gridCol w="936104">
                      <a:extLst>
                        <a:ext uri="{9D8B030D-6E8A-4147-A177-3AD203B41FA5}">
                          <a16:colId xmlns:a16="http://schemas.microsoft.com/office/drawing/2014/main" val="2424205724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465032578"/>
                        </a:ext>
                      </a:extLst>
                    </a:gridCol>
                    <a:gridCol w="959767">
                      <a:extLst>
                        <a:ext uri="{9D8B030D-6E8A-4147-A177-3AD203B41FA5}">
                          <a16:colId xmlns:a16="http://schemas.microsoft.com/office/drawing/2014/main" val="292507999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Jahr t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…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 =</a:t>
                          </a:r>
                          <a:r>
                            <a:rPr lang="de-DE" sz="16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8526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Investitionskosten 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80.000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958595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Betriebskosten 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449657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Umsatzerlöse </a:t>
                          </a:r>
                          <a:r>
                            <a:rPr lang="de-DE" sz="16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Q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14381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Cash-Flow 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CF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-80.000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50295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Diskontierungsfaktor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6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600" b="0" i="1" kern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(1+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6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600" b="0" i="1" kern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(1+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6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600" b="0" i="1" kern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(1+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6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600" b="0" i="1" kern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(1+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6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600" b="0" i="1" kern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(1+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20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199765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76036478"/>
                  </p:ext>
                </p:extLst>
              </p:nvPr>
            </p:nvGraphicFramePr>
            <p:xfrm>
              <a:off x="899592" y="2204864"/>
              <a:ext cx="7296471" cy="24470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32248">
                      <a:extLst>
                        <a:ext uri="{9D8B030D-6E8A-4147-A177-3AD203B41FA5}">
                          <a16:colId xmlns:a16="http://schemas.microsoft.com/office/drawing/2014/main" val="2383591198"/>
                        </a:ext>
                      </a:extLst>
                    </a:gridCol>
                    <a:gridCol w="936104">
                      <a:extLst>
                        <a:ext uri="{9D8B030D-6E8A-4147-A177-3AD203B41FA5}">
                          <a16:colId xmlns:a16="http://schemas.microsoft.com/office/drawing/2014/main" val="1173683904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1641933226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4064495470"/>
                        </a:ext>
                      </a:extLst>
                    </a:gridCol>
                    <a:gridCol w="936104">
                      <a:extLst>
                        <a:ext uri="{9D8B030D-6E8A-4147-A177-3AD203B41FA5}">
                          <a16:colId xmlns:a16="http://schemas.microsoft.com/office/drawing/2014/main" val="2424205724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465032578"/>
                        </a:ext>
                      </a:extLst>
                    </a:gridCol>
                    <a:gridCol w="959767">
                      <a:extLst>
                        <a:ext uri="{9D8B030D-6E8A-4147-A177-3AD203B41FA5}">
                          <a16:colId xmlns:a16="http://schemas.microsoft.com/office/drawing/2014/main" val="292507999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Jahr t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…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 =</a:t>
                          </a:r>
                          <a:r>
                            <a:rPr lang="de-DE" sz="16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8526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Investitionskosten 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80.000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958595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Betriebskosten 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449657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Umsatzerlöse </a:t>
                          </a:r>
                          <a:r>
                            <a:rPr lang="de-DE" sz="16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Q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14381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Cash-Flow 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CF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-80.000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50295003"/>
                      </a:ext>
                    </a:extLst>
                  </a:tr>
                  <a:tr h="592836"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Diskontierungsfaktor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40523" t="-313265" r="-445752" b="-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366901" t="-313265" r="-380282" b="-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466901" t="-313265" r="-280282" b="-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522727" t="-313265" r="-158442" b="-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658861" t="-313265" r="-2532" b="-20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997655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>
              <a:xfrm>
                <a:off x="815975" y="4869160"/>
                <a:ext cx="7870825" cy="59873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4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1400" b="0" i="1" kern="0" smtClean="0">
                          <a:latin typeface="Cambria Math" panose="02040503050406030204" pitchFamily="18" charset="0"/>
                        </a:rPr>
                        <m:t>=−80.000+</m:t>
                      </m:r>
                      <m:nary>
                        <m:naryPr>
                          <m:chr m:val="∑"/>
                          <m:ctrlP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de-DE" altLang="en-US" sz="1400" b="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400" b="0" i="1" kern="0" smtClean="0">
                                      <a:latin typeface="Cambria Math" panose="02040503050406030204" pitchFamily="18" charset="0"/>
                                    </a:rPr>
                                    <m:t>10.000 −2.000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altLang="en-US" sz="14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altLang="en-US" sz="1400" i="1" kern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de-DE" altLang="en-US" sz="1400" i="1" ker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de-DE" altLang="en-US" sz="1400" b="0" i="1" kern="0" smtClean="0">
                          <a:latin typeface="Cambria Math" panose="02040503050406030204" pitchFamily="18" charset="0"/>
                        </a:rPr>
                        <m:t>=−80.000+8.000</m:t>
                      </m:r>
                      <m:r>
                        <a:rPr lang="de-DE" altLang="en-US" sz="14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de-DE" altLang="en-US" sz="1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altLang="en-US" sz="14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en-US" sz="1400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4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−1</m:t>
                          </m:r>
                        </m:num>
                        <m:den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sSup>
                            <m:sSup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40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altLang="en-US" sz="1400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altLang="en-US" sz="1400" b="0" kern="0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400" b="0" i="1" kern="0" smtClean="0">
                          <a:latin typeface="Cambria Math" panose="02040503050406030204" pitchFamily="18" charset="0"/>
                        </a:rPr>
                        <m:t>=−80.000+8.000</m:t>
                      </m:r>
                      <m:r>
                        <a:rPr lang="de-DE" altLang="en-US" sz="14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∙12,5 =19.698</m:t>
                      </m:r>
                    </m:oMath>
                  </m:oMathPara>
                </a14:m>
                <a:endParaRPr lang="de-DE" altLang="en-US" sz="1400" b="0" kern="0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Schlussfolgerung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: Es lohnt sich in die Photovoltaik-Anlage zu investieren!</a:t>
                </a:r>
                <a:endParaRPr lang="de-DE" altLang="en-US" sz="1800" kern="0" dirty="0" smtClean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975" y="4869160"/>
                <a:ext cx="7870825" cy="598733"/>
              </a:xfrm>
              <a:prstGeom prst="rect">
                <a:avLst/>
              </a:prstGeom>
              <a:blipFill>
                <a:blip r:embed="rId3"/>
                <a:stretch>
                  <a:fillRect l="-697" b="-11938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34113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Beispiel: Photovoltaikanlage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841168" y="2132856"/>
                <a:ext cx="7870825" cy="59873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Vorsicht! 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Die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Rechnung ist gegenüber Änderung des Zinssatzes sehr sensibel, z.B. mit i =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0,08: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altLang="en-US" sz="1800" kern="0">
                          <a:latin typeface="Cambria Math" panose="02040503050406030204" pitchFamily="18" charset="0"/>
                        </a:rPr>
                        <m:t>N</m:t>
                      </m:r>
                      <m:r>
                        <m:rPr>
                          <m:sty m:val="p"/>
                        </m:rPr>
                        <a:rPr lang="de-DE" altLang="en-US" sz="1800" b="0" i="0" kern="0" smtClean="0">
                          <a:latin typeface="Cambria Math" panose="02040503050406030204" pitchFamily="18" charset="0"/>
                        </a:rPr>
                        <m:t>PV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=−80.000+8.000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9,8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.454</m:t>
                      </m:r>
                    </m:oMath>
                  </m:oMathPara>
                </a14:m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kern="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168" y="2132856"/>
                <a:ext cx="7870825" cy="598733"/>
              </a:xfrm>
              <a:prstGeom prst="rect">
                <a:avLst/>
              </a:prstGeom>
              <a:blipFill>
                <a:blip r:embed="rId2"/>
                <a:stretch>
                  <a:fillRect l="-697" t="-10204" b="-10102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841169" y="3861048"/>
            <a:ext cx="7870825" cy="59873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Schlussfolgerung</a:t>
            </a:r>
            <a:r>
              <a:rPr lang="de-DE" altLang="en-US" sz="1800" kern="0" dirty="0">
                <a:latin typeface="Arial" panose="020B0604020202020204" pitchFamily="34" charset="0"/>
              </a:rPr>
              <a:t>: Es lohnt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sich nicht mehr </a:t>
            </a:r>
            <a:r>
              <a:rPr lang="de-DE" altLang="en-US" sz="1800" kern="0" dirty="0">
                <a:latin typeface="Arial" panose="020B0604020202020204" pitchFamily="34" charset="0"/>
              </a:rPr>
              <a:t>in die Photovoltaik-Anlage </a:t>
            </a:r>
            <a:r>
              <a:rPr lang="de-DE" altLang="en-US" sz="1800" kern="0">
                <a:latin typeface="Arial" panose="020B0604020202020204" pitchFamily="34" charset="0"/>
              </a:rPr>
              <a:t>zu </a:t>
            </a:r>
            <a:r>
              <a:rPr lang="de-DE" altLang="en-US" sz="1800" kern="0" smtClean="0">
                <a:latin typeface="Arial" panose="020B0604020202020204" pitchFamily="34" charset="0"/>
              </a:rPr>
              <a:t>investieren.</a:t>
            </a:r>
            <a:endParaRPr lang="de-DE" altLang="en-US" sz="1800" kern="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0795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Rentenbarwertfaktor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511654" y="1636626"/>
                <a:ext cx="8408112" cy="59873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500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Spezialfall: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Stets gleiche Zahlungen pro Periode und während der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Nutzungsdauer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𝐶𝐹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𝐶𝐹</m:t>
                    </m:r>
                  </m:oMath>
                </a14:m>
                <a:endParaRPr lang="de-DE" altLang="en-US" sz="1800" kern="0" dirty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  <a:spcBef>
                    <a:spcPct val="500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Kapitalwert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kann mit Hilfe des 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Rentenbarwertfaktors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𝑅𝐵𝐹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 ermittelt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werden</a:t>
                </a: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54" y="1636626"/>
                <a:ext cx="8408112" cy="598733"/>
              </a:xfrm>
              <a:prstGeom prst="rect">
                <a:avLst/>
              </a:prstGeom>
              <a:blipFill>
                <a:blip r:embed="rId2"/>
                <a:stretch>
                  <a:fillRect l="-508" t="-9091" b="-777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31474" y="2949460"/>
                <a:ext cx="7856950" cy="9580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200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b="0" i="1" kern="0" smtClea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2000" b="0" i="1" kern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𝐶𝐹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nary>
                        <m:naryPr>
                          <m:chr m:val="∑"/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b="0" i="1" kern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altLang="en-US" sz="2000" kern="0" dirty="0" smtClean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74" y="2949460"/>
                <a:ext cx="7856950" cy="9580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07504" y="4349357"/>
                <a:ext cx="4608206" cy="4135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𝐶𝐹</m:t>
                      </m:r>
                      <m:r>
                        <a:rPr lang="de-DE" altLang="en-US" sz="20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altLang="en-US" sz="20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𝑅𝐵𝐹</m:t>
                          </m:r>
                        </m:e>
                        <m:sub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de-DE" sz="2000" dirty="0" smtClean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349357"/>
                <a:ext cx="4608206" cy="4135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078594" y="4077072"/>
                <a:ext cx="4608206" cy="9580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20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𝑅𝐵𝐹</m:t>
                          </m:r>
                        </m:e>
                        <m:sub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de-DE" altLang="en-US" sz="20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:=</m:t>
                      </m:r>
                      <m:nary>
                        <m:naryPr>
                          <m:chr m:val="∑"/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b="0" i="1" kern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8594" y="4077072"/>
                <a:ext cx="4608206" cy="9580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74440" y="5373216"/>
                <a:ext cx="7812360" cy="9911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Für die Kapitalwertmethode, lohnt es sich zu investieren, wenn </a:t>
                </a:r>
                <a14:m>
                  <m:oMath xmlns:m="http://schemas.openxmlformats.org/officeDocument/2006/math">
                    <m:r>
                      <a:rPr lang="de-DE" altLang="en-US" sz="2000" i="1" kern="0">
                        <a:latin typeface="Cambria Math" panose="02040503050406030204" pitchFamily="18" charset="0"/>
                      </a:rPr>
                      <m:t>𝑁𝑃𝑉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oder anhand des Rentenbarwertfaktors, wenn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𝐶𝐹</m:t>
                      </m:r>
                      <m:r>
                        <a:rPr lang="de-DE" altLang="en-US" sz="20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𝑅𝐵𝐹</m:t>
                          </m:r>
                        </m:e>
                        <m:sub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de-DE" altLang="en-US" sz="20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&gt; </m:t>
                      </m:r>
                      <m:sSub>
                        <m:sSubPr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de-DE" sz="2000" dirty="0" smtClean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440" y="5373216"/>
                <a:ext cx="7812360" cy="991169"/>
              </a:xfrm>
              <a:prstGeom prst="rect">
                <a:avLst/>
              </a:prstGeom>
              <a:blipFill>
                <a:blip r:embed="rId6"/>
                <a:stretch>
                  <a:fillRect l="-624" t="-61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256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Rentenbarwertfaktor: Formel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11654" y="1636626"/>
            <a:ext cx="7012674" cy="47904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Geometrische Reihe: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0" y="3573016"/>
                <a:ext cx="9144000" cy="34900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𝑅𝐵𝐹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:=</m:t>
                      </m:r>
                      <m:nary>
                        <m:naryPr>
                          <m:chr m:val="∑"/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− </m:t>
                          </m:r>
                          <m:sSup>
                            <m:sSupPr>
                              <m:ctrlP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− </m:t>
                          </m:r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num>
                        <m:den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)−1</m:t>
                          </m:r>
                        </m:den>
                      </m:f>
                    </m:oMath>
                  </m:oMathPara>
                </a14:m>
                <a:endParaRPr lang="de-DE" sz="18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1− </m:t>
                      </m:r>
                      <m:sSup>
                        <m:sSup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sz="1800" dirty="0" smtClean="0"/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Prüfen: Im einfachsten Fall mit nur einer Periode, </a:t>
                </a:r>
                <a14:m>
                  <m:oMath xmlns:m="http://schemas.openxmlformats.org/officeDocument/2006/math"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𝑅𝐵𝐹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</m:sSub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1− </m:t>
                          </m:r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de-DE" sz="1800" dirty="0"/>
              </a:p>
              <a:p>
                <a:endParaRPr lang="de-DE" sz="2000" dirty="0"/>
              </a:p>
              <a:p>
                <a:endParaRPr lang="de-DE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73016"/>
                <a:ext cx="9144000" cy="3490058"/>
              </a:xfrm>
              <a:prstGeom prst="rect">
                <a:avLst/>
              </a:prstGeom>
              <a:blipFill>
                <a:blip r:embed="rId2"/>
                <a:stretch>
                  <a:fillRect l="-5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/>
              <p:cNvSpPr txBox="1">
                <a:spLocks noChangeArrowheads="1"/>
              </p:cNvSpPr>
              <p:nvPr/>
            </p:nvSpPr>
            <p:spPr>
              <a:xfrm>
                <a:off x="1908175" y="2074542"/>
                <a:ext cx="2329408" cy="975272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de-DE" altLang="en-US" sz="18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de-DE" altLang="en-US" sz="1800" i="1" kern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kern="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8175" y="2074542"/>
                <a:ext cx="2329408" cy="9752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3"/>
              <p:cNvSpPr txBox="1">
                <a:spLocks noChangeArrowheads="1"/>
              </p:cNvSpPr>
              <p:nvPr/>
            </p:nvSpPr>
            <p:spPr>
              <a:xfrm>
                <a:off x="4499992" y="1793149"/>
                <a:ext cx="3312368" cy="2102385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𝑥</m:t>
                      </m:r>
                      <m:nary>
                        <m:naryPr>
                          <m:chr m:val="∑"/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de-DE" altLang="en-US" sz="18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 −</m:t>
                      </m:r>
                      <m:sSup>
                        <m:sSup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nary>
                        <m:naryPr>
                          <m:chr m:val="∑"/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b="0" i="1" kern="0" dirty="0" smtClean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num>
                        <m:den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de-DE" altLang="en-US" sz="1800" i="1" kern="0" dirty="0" smtClean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kern="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1793149"/>
                <a:ext cx="3312368" cy="21023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11654" y="2982975"/>
                <a:ext cx="2404162" cy="617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de-DE" sz="1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54" y="2982975"/>
                <a:ext cx="2404162" cy="6173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8957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Rentenbarwertfaktor: Tabelle</a:t>
            </a:r>
          </a:p>
        </p:txBody>
      </p:sp>
      <p:grpSp>
        <p:nvGrpSpPr>
          <p:cNvPr id="9" name="Group 709"/>
          <p:cNvGrpSpPr>
            <a:grpSpLocks/>
          </p:cNvGrpSpPr>
          <p:nvPr/>
        </p:nvGrpSpPr>
        <p:grpSpPr bwMode="auto">
          <a:xfrm>
            <a:off x="1143000" y="1563688"/>
            <a:ext cx="7524750" cy="4810125"/>
            <a:chOff x="727" y="992"/>
            <a:chExt cx="4740" cy="3030"/>
          </a:xfrm>
        </p:grpSpPr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811" y="1145"/>
              <a:ext cx="23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Jahre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1344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1778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2213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2647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3081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3515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3949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4383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4817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5202" y="1130"/>
              <a:ext cx="171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904" y="1308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1297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0.971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1731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0.966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" name="Rectangle 26"/>
            <p:cNvSpPr>
              <a:spLocks noChangeArrowheads="1"/>
            </p:cNvSpPr>
            <p:nvPr/>
          </p:nvSpPr>
          <p:spPr bwMode="auto">
            <a:xfrm>
              <a:off x="2165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0.962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" name="Rectangle 29"/>
            <p:cNvSpPr>
              <a:spLocks noChangeArrowheads="1"/>
            </p:cNvSpPr>
            <p:nvPr/>
          </p:nvSpPr>
          <p:spPr bwMode="auto">
            <a:xfrm>
              <a:off x="2599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0.957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7" name="Rectangle 32"/>
            <p:cNvSpPr>
              <a:spLocks noChangeArrowheads="1"/>
            </p:cNvSpPr>
            <p:nvPr/>
          </p:nvSpPr>
          <p:spPr bwMode="auto">
            <a:xfrm>
              <a:off x="3034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0.952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8" name="Rectangle 35"/>
            <p:cNvSpPr>
              <a:spLocks noChangeArrowheads="1"/>
            </p:cNvSpPr>
            <p:nvPr/>
          </p:nvSpPr>
          <p:spPr bwMode="auto">
            <a:xfrm>
              <a:off x="3468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0.943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9" name="Rectangle 38"/>
            <p:cNvSpPr>
              <a:spLocks noChangeArrowheads="1"/>
            </p:cNvSpPr>
            <p:nvPr/>
          </p:nvSpPr>
          <p:spPr bwMode="auto">
            <a:xfrm>
              <a:off x="3902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0" name="Rectangle 41"/>
            <p:cNvSpPr>
              <a:spLocks noChangeArrowheads="1"/>
            </p:cNvSpPr>
            <p:nvPr/>
          </p:nvSpPr>
          <p:spPr bwMode="auto">
            <a:xfrm>
              <a:off x="4336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0.926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1" name="Rectangle 44"/>
            <p:cNvSpPr>
              <a:spLocks noChangeArrowheads="1"/>
            </p:cNvSpPr>
            <p:nvPr/>
          </p:nvSpPr>
          <p:spPr bwMode="auto">
            <a:xfrm>
              <a:off x="4770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2" name="Rectangle 47"/>
            <p:cNvSpPr>
              <a:spLocks noChangeArrowheads="1"/>
            </p:cNvSpPr>
            <p:nvPr/>
          </p:nvSpPr>
          <p:spPr bwMode="auto">
            <a:xfrm>
              <a:off x="5204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0.909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" name="Rectangle 50"/>
            <p:cNvSpPr>
              <a:spLocks noChangeArrowheads="1"/>
            </p:cNvSpPr>
            <p:nvPr/>
          </p:nvSpPr>
          <p:spPr bwMode="auto">
            <a:xfrm>
              <a:off x="904" y="1426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4" name="Rectangle 51"/>
            <p:cNvSpPr>
              <a:spLocks noChangeArrowheads="1"/>
            </p:cNvSpPr>
            <p:nvPr/>
          </p:nvSpPr>
          <p:spPr bwMode="auto">
            <a:xfrm>
              <a:off x="1297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1.913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5" name="Rectangle 54"/>
            <p:cNvSpPr>
              <a:spLocks noChangeArrowheads="1"/>
            </p:cNvSpPr>
            <p:nvPr/>
          </p:nvSpPr>
          <p:spPr bwMode="auto">
            <a:xfrm>
              <a:off x="1731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1.900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6" name="Rectangle 57"/>
            <p:cNvSpPr>
              <a:spLocks noChangeArrowheads="1"/>
            </p:cNvSpPr>
            <p:nvPr/>
          </p:nvSpPr>
          <p:spPr bwMode="auto">
            <a:xfrm>
              <a:off x="2165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1.886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7" name="Rectangle 60"/>
            <p:cNvSpPr>
              <a:spLocks noChangeArrowheads="1"/>
            </p:cNvSpPr>
            <p:nvPr/>
          </p:nvSpPr>
          <p:spPr bwMode="auto">
            <a:xfrm>
              <a:off x="2599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1.873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8" name="Rectangle 63"/>
            <p:cNvSpPr>
              <a:spLocks noChangeArrowheads="1"/>
            </p:cNvSpPr>
            <p:nvPr/>
          </p:nvSpPr>
          <p:spPr bwMode="auto">
            <a:xfrm>
              <a:off x="3034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1.859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9" name="Rectangle 66"/>
            <p:cNvSpPr>
              <a:spLocks noChangeArrowheads="1"/>
            </p:cNvSpPr>
            <p:nvPr/>
          </p:nvSpPr>
          <p:spPr bwMode="auto">
            <a:xfrm>
              <a:off x="3468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1.833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0" name="Rectangle 69"/>
            <p:cNvSpPr>
              <a:spLocks noChangeArrowheads="1"/>
            </p:cNvSpPr>
            <p:nvPr/>
          </p:nvSpPr>
          <p:spPr bwMode="auto">
            <a:xfrm>
              <a:off x="3902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1.808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1" name="Rectangle 72"/>
            <p:cNvSpPr>
              <a:spLocks noChangeArrowheads="1"/>
            </p:cNvSpPr>
            <p:nvPr/>
          </p:nvSpPr>
          <p:spPr bwMode="auto">
            <a:xfrm>
              <a:off x="4336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1.783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2" name="Rectangle 75"/>
            <p:cNvSpPr>
              <a:spLocks noChangeArrowheads="1"/>
            </p:cNvSpPr>
            <p:nvPr/>
          </p:nvSpPr>
          <p:spPr bwMode="auto">
            <a:xfrm>
              <a:off x="4770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1.759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3" name="Rectangle 78"/>
            <p:cNvSpPr>
              <a:spLocks noChangeArrowheads="1"/>
            </p:cNvSpPr>
            <p:nvPr/>
          </p:nvSpPr>
          <p:spPr bwMode="auto">
            <a:xfrm>
              <a:off x="5204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1.736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4" name="Rectangle 81"/>
            <p:cNvSpPr>
              <a:spLocks noChangeArrowheads="1"/>
            </p:cNvSpPr>
            <p:nvPr/>
          </p:nvSpPr>
          <p:spPr bwMode="auto">
            <a:xfrm>
              <a:off x="904" y="1544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5" name="Rectangle 82"/>
            <p:cNvSpPr>
              <a:spLocks noChangeArrowheads="1"/>
            </p:cNvSpPr>
            <p:nvPr/>
          </p:nvSpPr>
          <p:spPr bwMode="auto">
            <a:xfrm>
              <a:off x="1297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2.829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6" name="Rectangle 85"/>
            <p:cNvSpPr>
              <a:spLocks noChangeArrowheads="1"/>
            </p:cNvSpPr>
            <p:nvPr/>
          </p:nvSpPr>
          <p:spPr bwMode="auto">
            <a:xfrm>
              <a:off x="1731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2.802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7" name="Rectangle 88"/>
            <p:cNvSpPr>
              <a:spLocks noChangeArrowheads="1"/>
            </p:cNvSpPr>
            <p:nvPr/>
          </p:nvSpPr>
          <p:spPr bwMode="auto">
            <a:xfrm>
              <a:off x="2165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2.775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8" name="Rectangle 91"/>
            <p:cNvSpPr>
              <a:spLocks noChangeArrowheads="1"/>
            </p:cNvSpPr>
            <p:nvPr/>
          </p:nvSpPr>
          <p:spPr bwMode="auto">
            <a:xfrm>
              <a:off x="2599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2.749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9" name="Rectangle 94"/>
            <p:cNvSpPr>
              <a:spLocks noChangeArrowheads="1"/>
            </p:cNvSpPr>
            <p:nvPr/>
          </p:nvSpPr>
          <p:spPr bwMode="auto">
            <a:xfrm>
              <a:off x="3034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2.723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0" name="Rectangle 97"/>
            <p:cNvSpPr>
              <a:spLocks noChangeArrowheads="1"/>
            </p:cNvSpPr>
            <p:nvPr/>
          </p:nvSpPr>
          <p:spPr bwMode="auto">
            <a:xfrm>
              <a:off x="3468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2.673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1" name="Rectangle 100"/>
            <p:cNvSpPr>
              <a:spLocks noChangeArrowheads="1"/>
            </p:cNvSpPr>
            <p:nvPr/>
          </p:nvSpPr>
          <p:spPr bwMode="auto">
            <a:xfrm>
              <a:off x="3902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2.624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2" name="Rectangle 103"/>
            <p:cNvSpPr>
              <a:spLocks noChangeArrowheads="1"/>
            </p:cNvSpPr>
            <p:nvPr/>
          </p:nvSpPr>
          <p:spPr bwMode="auto">
            <a:xfrm>
              <a:off x="4336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2.577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3" name="Rectangle 106"/>
            <p:cNvSpPr>
              <a:spLocks noChangeArrowheads="1"/>
            </p:cNvSpPr>
            <p:nvPr/>
          </p:nvSpPr>
          <p:spPr bwMode="auto">
            <a:xfrm>
              <a:off x="4770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2.531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4" name="Rectangle 109"/>
            <p:cNvSpPr>
              <a:spLocks noChangeArrowheads="1"/>
            </p:cNvSpPr>
            <p:nvPr/>
          </p:nvSpPr>
          <p:spPr bwMode="auto">
            <a:xfrm>
              <a:off x="5204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2.487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5" name="Rectangle 112"/>
            <p:cNvSpPr>
              <a:spLocks noChangeArrowheads="1"/>
            </p:cNvSpPr>
            <p:nvPr/>
          </p:nvSpPr>
          <p:spPr bwMode="auto">
            <a:xfrm>
              <a:off x="904" y="1662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6" name="Rectangle 113"/>
            <p:cNvSpPr>
              <a:spLocks noChangeArrowheads="1"/>
            </p:cNvSpPr>
            <p:nvPr/>
          </p:nvSpPr>
          <p:spPr bwMode="auto">
            <a:xfrm>
              <a:off x="1297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3.717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7" name="Rectangle 116"/>
            <p:cNvSpPr>
              <a:spLocks noChangeArrowheads="1"/>
            </p:cNvSpPr>
            <p:nvPr/>
          </p:nvSpPr>
          <p:spPr bwMode="auto">
            <a:xfrm>
              <a:off x="1731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3.673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8" name="Rectangle 119"/>
            <p:cNvSpPr>
              <a:spLocks noChangeArrowheads="1"/>
            </p:cNvSpPr>
            <p:nvPr/>
          </p:nvSpPr>
          <p:spPr bwMode="auto">
            <a:xfrm>
              <a:off x="2165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3.630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9" name="Rectangle 122"/>
            <p:cNvSpPr>
              <a:spLocks noChangeArrowheads="1"/>
            </p:cNvSpPr>
            <p:nvPr/>
          </p:nvSpPr>
          <p:spPr bwMode="auto">
            <a:xfrm>
              <a:off x="2599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3.588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0" name="Rectangle 125"/>
            <p:cNvSpPr>
              <a:spLocks noChangeArrowheads="1"/>
            </p:cNvSpPr>
            <p:nvPr/>
          </p:nvSpPr>
          <p:spPr bwMode="auto">
            <a:xfrm>
              <a:off x="3034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3.546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1" name="Rectangle 128"/>
            <p:cNvSpPr>
              <a:spLocks noChangeArrowheads="1"/>
            </p:cNvSpPr>
            <p:nvPr/>
          </p:nvSpPr>
          <p:spPr bwMode="auto">
            <a:xfrm>
              <a:off x="3468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3.465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2" name="Rectangle 131"/>
            <p:cNvSpPr>
              <a:spLocks noChangeArrowheads="1"/>
            </p:cNvSpPr>
            <p:nvPr/>
          </p:nvSpPr>
          <p:spPr bwMode="auto">
            <a:xfrm>
              <a:off x="3902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3.387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3" name="Rectangle 134"/>
            <p:cNvSpPr>
              <a:spLocks noChangeArrowheads="1"/>
            </p:cNvSpPr>
            <p:nvPr/>
          </p:nvSpPr>
          <p:spPr bwMode="auto">
            <a:xfrm>
              <a:off x="4336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3.312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4" name="Rectangle 137"/>
            <p:cNvSpPr>
              <a:spLocks noChangeArrowheads="1"/>
            </p:cNvSpPr>
            <p:nvPr/>
          </p:nvSpPr>
          <p:spPr bwMode="auto">
            <a:xfrm>
              <a:off x="4770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3.240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5" name="Rectangle 140"/>
            <p:cNvSpPr>
              <a:spLocks noChangeArrowheads="1"/>
            </p:cNvSpPr>
            <p:nvPr/>
          </p:nvSpPr>
          <p:spPr bwMode="auto">
            <a:xfrm>
              <a:off x="5204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3.170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6" name="Rectangle 143"/>
            <p:cNvSpPr>
              <a:spLocks noChangeArrowheads="1"/>
            </p:cNvSpPr>
            <p:nvPr/>
          </p:nvSpPr>
          <p:spPr bwMode="auto">
            <a:xfrm>
              <a:off x="904" y="1780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7" name="Rectangle 144"/>
            <p:cNvSpPr>
              <a:spLocks noChangeArrowheads="1"/>
            </p:cNvSpPr>
            <p:nvPr/>
          </p:nvSpPr>
          <p:spPr bwMode="auto">
            <a:xfrm>
              <a:off x="1297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4.580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8" name="Rectangle 147"/>
            <p:cNvSpPr>
              <a:spLocks noChangeArrowheads="1"/>
            </p:cNvSpPr>
            <p:nvPr/>
          </p:nvSpPr>
          <p:spPr bwMode="auto">
            <a:xfrm>
              <a:off x="1731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4.515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9" name="Rectangle 150"/>
            <p:cNvSpPr>
              <a:spLocks noChangeArrowheads="1"/>
            </p:cNvSpPr>
            <p:nvPr/>
          </p:nvSpPr>
          <p:spPr bwMode="auto">
            <a:xfrm>
              <a:off x="2165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4.452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0" name="Rectangle 153"/>
            <p:cNvSpPr>
              <a:spLocks noChangeArrowheads="1"/>
            </p:cNvSpPr>
            <p:nvPr/>
          </p:nvSpPr>
          <p:spPr bwMode="auto">
            <a:xfrm>
              <a:off x="2599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4.390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1" name="Rectangle 156"/>
            <p:cNvSpPr>
              <a:spLocks noChangeArrowheads="1"/>
            </p:cNvSpPr>
            <p:nvPr/>
          </p:nvSpPr>
          <p:spPr bwMode="auto">
            <a:xfrm>
              <a:off x="3034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4.329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2" name="Rectangle 159"/>
            <p:cNvSpPr>
              <a:spLocks noChangeArrowheads="1"/>
            </p:cNvSpPr>
            <p:nvPr/>
          </p:nvSpPr>
          <p:spPr bwMode="auto">
            <a:xfrm>
              <a:off x="3468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4.212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3" name="Rectangle 162"/>
            <p:cNvSpPr>
              <a:spLocks noChangeArrowheads="1"/>
            </p:cNvSpPr>
            <p:nvPr/>
          </p:nvSpPr>
          <p:spPr bwMode="auto">
            <a:xfrm>
              <a:off x="3902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4.100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4" name="Rectangle 165"/>
            <p:cNvSpPr>
              <a:spLocks noChangeArrowheads="1"/>
            </p:cNvSpPr>
            <p:nvPr/>
          </p:nvSpPr>
          <p:spPr bwMode="auto">
            <a:xfrm>
              <a:off x="4336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3.993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5" name="Rectangle 168"/>
            <p:cNvSpPr>
              <a:spLocks noChangeArrowheads="1"/>
            </p:cNvSpPr>
            <p:nvPr/>
          </p:nvSpPr>
          <p:spPr bwMode="auto">
            <a:xfrm>
              <a:off x="4770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3.890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6" name="Rectangle 171"/>
            <p:cNvSpPr>
              <a:spLocks noChangeArrowheads="1"/>
            </p:cNvSpPr>
            <p:nvPr/>
          </p:nvSpPr>
          <p:spPr bwMode="auto">
            <a:xfrm>
              <a:off x="5204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3.791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7" name="Rectangle 174"/>
            <p:cNvSpPr>
              <a:spLocks noChangeArrowheads="1"/>
            </p:cNvSpPr>
            <p:nvPr/>
          </p:nvSpPr>
          <p:spPr bwMode="auto">
            <a:xfrm>
              <a:off x="904" y="1943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8" name="Rectangle 175"/>
            <p:cNvSpPr>
              <a:spLocks noChangeArrowheads="1"/>
            </p:cNvSpPr>
            <p:nvPr/>
          </p:nvSpPr>
          <p:spPr bwMode="auto">
            <a:xfrm>
              <a:off x="1297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5.417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9" name="Rectangle 178"/>
            <p:cNvSpPr>
              <a:spLocks noChangeArrowheads="1"/>
            </p:cNvSpPr>
            <p:nvPr/>
          </p:nvSpPr>
          <p:spPr bwMode="auto">
            <a:xfrm>
              <a:off x="1731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5.329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0" name="Rectangle 181"/>
            <p:cNvSpPr>
              <a:spLocks noChangeArrowheads="1"/>
            </p:cNvSpPr>
            <p:nvPr/>
          </p:nvSpPr>
          <p:spPr bwMode="auto">
            <a:xfrm>
              <a:off x="2165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5.242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1" name="Rectangle 184"/>
            <p:cNvSpPr>
              <a:spLocks noChangeArrowheads="1"/>
            </p:cNvSpPr>
            <p:nvPr/>
          </p:nvSpPr>
          <p:spPr bwMode="auto">
            <a:xfrm>
              <a:off x="2599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5.158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2" name="Rectangle 187"/>
            <p:cNvSpPr>
              <a:spLocks noChangeArrowheads="1"/>
            </p:cNvSpPr>
            <p:nvPr/>
          </p:nvSpPr>
          <p:spPr bwMode="auto">
            <a:xfrm>
              <a:off x="3034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5.076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3" name="Rectangle 190"/>
            <p:cNvSpPr>
              <a:spLocks noChangeArrowheads="1"/>
            </p:cNvSpPr>
            <p:nvPr/>
          </p:nvSpPr>
          <p:spPr bwMode="auto">
            <a:xfrm>
              <a:off x="3468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4.917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4" name="Rectangle 193"/>
            <p:cNvSpPr>
              <a:spLocks noChangeArrowheads="1"/>
            </p:cNvSpPr>
            <p:nvPr/>
          </p:nvSpPr>
          <p:spPr bwMode="auto">
            <a:xfrm>
              <a:off x="3902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4.767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5" name="Rectangle 196"/>
            <p:cNvSpPr>
              <a:spLocks noChangeArrowheads="1"/>
            </p:cNvSpPr>
            <p:nvPr/>
          </p:nvSpPr>
          <p:spPr bwMode="auto">
            <a:xfrm>
              <a:off x="4336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4.623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6" name="Rectangle 199"/>
            <p:cNvSpPr>
              <a:spLocks noChangeArrowheads="1"/>
            </p:cNvSpPr>
            <p:nvPr/>
          </p:nvSpPr>
          <p:spPr bwMode="auto">
            <a:xfrm>
              <a:off x="4770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4.486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7" name="Rectangle 202"/>
            <p:cNvSpPr>
              <a:spLocks noChangeArrowheads="1"/>
            </p:cNvSpPr>
            <p:nvPr/>
          </p:nvSpPr>
          <p:spPr bwMode="auto">
            <a:xfrm>
              <a:off x="5204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4.355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8" name="Rectangle 205"/>
            <p:cNvSpPr>
              <a:spLocks noChangeArrowheads="1"/>
            </p:cNvSpPr>
            <p:nvPr/>
          </p:nvSpPr>
          <p:spPr bwMode="auto">
            <a:xfrm>
              <a:off x="904" y="2061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9" name="Rectangle 206"/>
            <p:cNvSpPr>
              <a:spLocks noChangeArrowheads="1"/>
            </p:cNvSpPr>
            <p:nvPr/>
          </p:nvSpPr>
          <p:spPr bwMode="auto">
            <a:xfrm>
              <a:off x="1297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6.230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0" name="Rectangle 210"/>
            <p:cNvSpPr>
              <a:spLocks noChangeArrowheads="1"/>
            </p:cNvSpPr>
            <p:nvPr/>
          </p:nvSpPr>
          <p:spPr bwMode="auto">
            <a:xfrm>
              <a:off x="1731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6.115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1" name="Rectangle 213"/>
            <p:cNvSpPr>
              <a:spLocks noChangeArrowheads="1"/>
            </p:cNvSpPr>
            <p:nvPr/>
          </p:nvSpPr>
          <p:spPr bwMode="auto">
            <a:xfrm>
              <a:off x="2165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6.002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2" name="Rectangle 216"/>
            <p:cNvSpPr>
              <a:spLocks noChangeArrowheads="1"/>
            </p:cNvSpPr>
            <p:nvPr/>
          </p:nvSpPr>
          <p:spPr bwMode="auto">
            <a:xfrm>
              <a:off x="2599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5.893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3" name="Rectangle 219"/>
            <p:cNvSpPr>
              <a:spLocks noChangeArrowheads="1"/>
            </p:cNvSpPr>
            <p:nvPr/>
          </p:nvSpPr>
          <p:spPr bwMode="auto">
            <a:xfrm>
              <a:off x="3034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5.786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4" name="Rectangle 222"/>
            <p:cNvSpPr>
              <a:spLocks noChangeArrowheads="1"/>
            </p:cNvSpPr>
            <p:nvPr/>
          </p:nvSpPr>
          <p:spPr bwMode="auto">
            <a:xfrm>
              <a:off x="3468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5.582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5" name="Rectangle 225"/>
            <p:cNvSpPr>
              <a:spLocks noChangeArrowheads="1"/>
            </p:cNvSpPr>
            <p:nvPr/>
          </p:nvSpPr>
          <p:spPr bwMode="auto">
            <a:xfrm>
              <a:off x="3902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5.389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6" name="Rectangle 228"/>
            <p:cNvSpPr>
              <a:spLocks noChangeArrowheads="1"/>
            </p:cNvSpPr>
            <p:nvPr/>
          </p:nvSpPr>
          <p:spPr bwMode="auto">
            <a:xfrm>
              <a:off x="4336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5.206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7" name="Rectangle 231"/>
            <p:cNvSpPr>
              <a:spLocks noChangeArrowheads="1"/>
            </p:cNvSpPr>
            <p:nvPr/>
          </p:nvSpPr>
          <p:spPr bwMode="auto">
            <a:xfrm>
              <a:off x="4770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5.033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8" name="Rectangle 234"/>
            <p:cNvSpPr>
              <a:spLocks noChangeArrowheads="1"/>
            </p:cNvSpPr>
            <p:nvPr/>
          </p:nvSpPr>
          <p:spPr bwMode="auto">
            <a:xfrm>
              <a:off x="5204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4.868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9" name="Rectangle 237"/>
            <p:cNvSpPr>
              <a:spLocks noChangeArrowheads="1"/>
            </p:cNvSpPr>
            <p:nvPr/>
          </p:nvSpPr>
          <p:spPr bwMode="auto">
            <a:xfrm>
              <a:off x="904" y="2179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0" name="Rectangle 238"/>
            <p:cNvSpPr>
              <a:spLocks noChangeArrowheads="1"/>
            </p:cNvSpPr>
            <p:nvPr/>
          </p:nvSpPr>
          <p:spPr bwMode="auto">
            <a:xfrm>
              <a:off x="1297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7.020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1" name="Rectangle 241"/>
            <p:cNvSpPr>
              <a:spLocks noChangeArrowheads="1"/>
            </p:cNvSpPr>
            <p:nvPr/>
          </p:nvSpPr>
          <p:spPr bwMode="auto">
            <a:xfrm>
              <a:off x="1731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6.874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2" name="Rectangle 244"/>
            <p:cNvSpPr>
              <a:spLocks noChangeArrowheads="1"/>
            </p:cNvSpPr>
            <p:nvPr/>
          </p:nvSpPr>
          <p:spPr bwMode="auto">
            <a:xfrm>
              <a:off x="2165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6.733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3" name="Rectangle 247"/>
            <p:cNvSpPr>
              <a:spLocks noChangeArrowheads="1"/>
            </p:cNvSpPr>
            <p:nvPr/>
          </p:nvSpPr>
          <p:spPr bwMode="auto">
            <a:xfrm>
              <a:off x="2599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6.596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4" name="Rectangle 250"/>
            <p:cNvSpPr>
              <a:spLocks noChangeArrowheads="1"/>
            </p:cNvSpPr>
            <p:nvPr/>
          </p:nvSpPr>
          <p:spPr bwMode="auto">
            <a:xfrm>
              <a:off x="3034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6.463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5" name="Rectangle 253"/>
            <p:cNvSpPr>
              <a:spLocks noChangeArrowheads="1"/>
            </p:cNvSpPr>
            <p:nvPr/>
          </p:nvSpPr>
          <p:spPr bwMode="auto">
            <a:xfrm>
              <a:off x="3468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6.210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6" name="Rectangle 256"/>
            <p:cNvSpPr>
              <a:spLocks noChangeArrowheads="1"/>
            </p:cNvSpPr>
            <p:nvPr/>
          </p:nvSpPr>
          <p:spPr bwMode="auto">
            <a:xfrm>
              <a:off x="3902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5.971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7" name="Rectangle 259"/>
            <p:cNvSpPr>
              <a:spLocks noChangeArrowheads="1"/>
            </p:cNvSpPr>
            <p:nvPr/>
          </p:nvSpPr>
          <p:spPr bwMode="auto">
            <a:xfrm>
              <a:off x="4336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5.747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8" name="Rectangle 262"/>
            <p:cNvSpPr>
              <a:spLocks noChangeArrowheads="1"/>
            </p:cNvSpPr>
            <p:nvPr/>
          </p:nvSpPr>
          <p:spPr bwMode="auto">
            <a:xfrm>
              <a:off x="4770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5.535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9" name="Rectangle 265"/>
            <p:cNvSpPr>
              <a:spLocks noChangeArrowheads="1"/>
            </p:cNvSpPr>
            <p:nvPr/>
          </p:nvSpPr>
          <p:spPr bwMode="auto">
            <a:xfrm>
              <a:off x="5204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5.335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0" name="Rectangle 268"/>
            <p:cNvSpPr>
              <a:spLocks noChangeArrowheads="1"/>
            </p:cNvSpPr>
            <p:nvPr/>
          </p:nvSpPr>
          <p:spPr bwMode="auto">
            <a:xfrm>
              <a:off x="904" y="2297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1" name="Rectangle 269"/>
            <p:cNvSpPr>
              <a:spLocks noChangeArrowheads="1"/>
            </p:cNvSpPr>
            <p:nvPr/>
          </p:nvSpPr>
          <p:spPr bwMode="auto">
            <a:xfrm>
              <a:off x="1297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7.786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2" name="Rectangle 272"/>
            <p:cNvSpPr>
              <a:spLocks noChangeArrowheads="1"/>
            </p:cNvSpPr>
            <p:nvPr/>
          </p:nvSpPr>
          <p:spPr bwMode="auto">
            <a:xfrm>
              <a:off x="1731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7.608</a:t>
              </a:r>
              <a:endParaRPr lang="de-DE" altLang="en-US" dirty="0">
                <a:latin typeface="Book Antiqua" panose="02040602050305030304" pitchFamily="18" charset="0"/>
              </a:endParaRPr>
            </a:p>
          </p:txBody>
        </p:sp>
        <p:sp>
          <p:nvSpPr>
            <p:cNvPr id="113" name="Rectangle 275"/>
            <p:cNvSpPr>
              <a:spLocks noChangeArrowheads="1"/>
            </p:cNvSpPr>
            <p:nvPr/>
          </p:nvSpPr>
          <p:spPr bwMode="auto">
            <a:xfrm>
              <a:off x="2165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7.435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4" name="Rectangle 278"/>
            <p:cNvSpPr>
              <a:spLocks noChangeArrowheads="1"/>
            </p:cNvSpPr>
            <p:nvPr/>
          </p:nvSpPr>
          <p:spPr bwMode="auto">
            <a:xfrm>
              <a:off x="2599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7.269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5" name="Rectangle 281"/>
            <p:cNvSpPr>
              <a:spLocks noChangeArrowheads="1"/>
            </p:cNvSpPr>
            <p:nvPr/>
          </p:nvSpPr>
          <p:spPr bwMode="auto">
            <a:xfrm>
              <a:off x="3034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7.108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6" name="Rectangle 284"/>
            <p:cNvSpPr>
              <a:spLocks noChangeArrowheads="1"/>
            </p:cNvSpPr>
            <p:nvPr/>
          </p:nvSpPr>
          <p:spPr bwMode="auto">
            <a:xfrm>
              <a:off x="3468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6.802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7" name="Rectangle 287"/>
            <p:cNvSpPr>
              <a:spLocks noChangeArrowheads="1"/>
            </p:cNvSpPr>
            <p:nvPr/>
          </p:nvSpPr>
          <p:spPr bwMode="auto">
            <a:xfrm>
              <a:off x="3902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6.515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8" name="Rectangle 290"/>
            <p:cNvSpPr>
              <a:spLocks noChangeArrowheads="1"/>
            </p:cNvSpPr>
            <p:nvPr/>
          </p:nvSpPr>
          <p:spPr bwMode="auto">
            <a:xfrm>
              <a:off x="4336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6.247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9" name="Rectangle 293"/>
            <p:cNvSpPr>
              <a:spLocks noChangeArrowheads="1"/>
            </p:cNvSpPr>
            <p:nvPr/>
          </p:nvSpPr>
          <p:spPr bwMode="auto">
            <a:xfrm>
              <a:off x="4770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5.995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0" name="Rectangle 296"/>
            <p:cNvSpPr>
              <a:spLocks noChangeArrowheads="1"/>
            </p:cNvSpPr>
            <p:nvPr/>
          </p:nvSpPr>
          <p:spPr bwMode="auto">
            <a:xfrm>
              <a:off x="5204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5.759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1" name="Rectangle 299"/>
            <p:cNvSpPr>
              <a:spLocks noChangeArrowheads="1"/>
            </p:cNvSpPr>
            <p:nvPr/>
          </p:nvSpPr>
          <p:spPr bwMode="auto">
            <a:xfrm>
              <a:off x="880" y="2415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2" name="Rectangle 300"/>
            <p:cNvSpPr>
              <a:spLocks noChangeArrowheads="1"/>
            </p:cNvSpPr>
            <p:nvPr/>
          </p:nvSpPr>
          <p:spPr bwMode="auto">
            <a:xfrm>
              <a:off x="1297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8.530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3" name="Rectangle 303"/>
            <p:cNvSpPr>
              <a:spLocks noChangeArrowheads="1"/>
            </p:cNvSpPr>
            <p:nvPr/>
          </p:nvSpPr>
          <p:spPr bwMode="auto">
            <a:xfrm>
              <a:off x="1731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8.317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4" name="Rectangle 306"/>
            <p:cNvSpPr>
              <a:spLocks noChangeArrowheads="1"/>
            </p:cNvSpPr>
            <p:nvPr/>
          </p:nvSpPr>
          <p:spPr bwMode="auto">
            <a:xfrm>
              <a:off x="2165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8.111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5" name="Rectangle 309"/>
            <p:cNvSpPr>
              <a:spLocks noChangeArrowheads="1"/>
            </p:cNvSpPr>
            <p:nvPr/>
          </p:nvSpPr>
          <p:spPr bwMode="auto">
            <a:xfrm>
              <a:off x="2599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7.913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6" name="Rectangle 312"/>
            <p:cNvSpPr>
              <a:spLocks noChangeArrowheads="1"/>
            </p:cNvSpPr>
            <p:nvPr/>
          </p:nvSpPr>
          <p:spPr bwMode="auto">
            <a:xfrm>
              <a:off x="3034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7.722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7" name="Rectangle 315"/>
            <p:cNvSpPr>
              <a:spLocks noChangeArrowheads="1"/>
            </p:cNvSpPr>
            <p:nvPr/>
          </p:nvSpPr>
          <p:spPr bwMode="auto">
            <a:xfrm>
              <a:off x="3468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7.360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8" name="Rectangle 318"/>
            <p:cNvSpPr>
              <a:spLocks noChangeArrowheads="1"/>
            </p:cNvSpPr>
            <p:nvPr/>
          </p:nvSpPr>
          <p:spPr bwMode="auto">
            <a:xfrm>
              <a:off x="3902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7.024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9" name="Rectangle 321"/>
            <p:cNvSpPr>
              <a:spLocks noChangeArrowheads="1"/>
            </p:cNvSpPr>
            <p:nvPr/>
          </p:nvSpPr>
          <p:spPr bwMode="auto">
            <a:xfrm>
              <a:off x="4336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6.710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/>
          </p:nvSpPr>
          <p:spPr bwMode="auto">
            <a:xfrm>
              <a:off x="4770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6.418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1" name="Rectangle 327"/>
            <p:cNvSpPr>
              <a:spLocks noChangeArrowheads="1"/>
            </p:cNvSpPr>
            <p:nvPr/>
          </p:nvSpPr>
          <p:spPr bwMode="auto">
            <a:xfrm>
              <a:off x="5204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6.145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2" name="Rectangle 330"/>
            <p:cNvSpPr>
              <a:spLocks noChangeArrowheads="1"/>
            </p:cNvSpPr>
            <p:nvPr/>
          </p:nvSpPr>
          <p:spPr bwMode="auto">
            <a:xfrm>
              <a:off x="880" y="2578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3" name="Rectangle 331"/>
            <p:cNvSpPr>
              <a:spLocks noChangeArrowheads="1"/>
            </p:cNvSpPr>
            <p:nvPr/>
          </p:nvSpPr>
          <p:spPr bwMode="auto">
            <a:xfrm>
              <a:off x="1297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9.253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4" name="Rectangle 334"/>
            <p:cNvSpPr>
              <a:spLocks noChangeArrowheads="1"/>
            </p:cNvSpPr>
            <p:nvPr/>
          </p:nvSpPr>
          <p:spPr bwMode="auto">
            <a:xfrm>
              <a:off x="1731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9.002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5" name="Rectangle 337"/>
            <p:cNvSpPr>
              <a:spLocks noChangeArrowheads="1"/>
            </p:cNvSpPr>
            <p:nvPr/>
          </p:nvSpPr>
          <p:spPr bwMode="auto">
            <a:xfrm>
              <a:off x="2165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8.760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6" name="Rectangle 340"/>
            <p:cNvSpPr>
              <a:spLocks noChangeArrowheads="1"/>
            </p:cNvSpPr>
            <p:nvPr/>
          </p:nvSpPr>
          <p:spPr bwMode="auto">
            <a:xfrm>
              <a:off x="2599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8.529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7" name="Rectangle 343"/>
            <p:cNvSpPr>
              <a:spLocks noChangeArrowheads="1"/>
            </p:cNvSpPr>
            <p:nvPr/>
          </p:nvSpPr>
          <p:spPr bwMode="auto">
            <a:xfrm>
              <a:off x="3034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8.306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8" name="Rectangle 346"/>
            <p:cNvSpPr>
              <a:spLocks noChangeArrowheads="1"/>
            </p:cNvSpPr>
            <p:nvPr/>
          </p:nvSpPr>
          <p:spPr bwMode="auto">
            <a:xfrm>
              <a:off x="3468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7.887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9" name="Rectangle 349"/>
            <p:cNvSpPr>
              <a:spLocks noChangeArrowheads="1"/>
            </p:cNvSpPr>
            <p:nvPr/>
          </p:nvSpPr>
          <p:spPr bwMode="auto">
            <a:xfrm>
              <a:off x="3902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7.499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0" name="Rectangle 352"/>
            <p:cNvSpPr>
              <a:spLocks noChangeArrowheads="1"/>
            </p:cNvSpPr>
            <p:nvPr/>
          </p:nvSpPr>
          <p:spPr bwMode="auto">
            <a:xfrm>
              <a:off x="4336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7.139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1" name="Rectangle 355"/>
            <p:cNvSpPr>
              <a:spLocks noChangeArrowheads="1"/>
            </p:cNvSpPr>
            <p:nvPr/>
          </p:nvSpPr>
          <p:spPr bwMode="auto">
            <a:xfrm>
              <a:off x="4770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6.805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2" name="Rectangle 358"/>
            <p:cNvSpPr>
              <a:spLocks noChangeArrowheads="1"/>
            </p:cNvSpPr>
            <p:nvPr/>
          </p:nvSpPr>
          <p:spPr bwMode="auto">
            <a:xfrm>
              <a:off x="5204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6.495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3" name="Rectangle 361"/>
            <p:cNvSpPr>
              <a:spLocks noChangeArrowheads="1"/>
            </p:cNvSpPr>
            <p:nvPr/>
          </p:nvSpPr>
          <p:spPr bwMode="auto">
            <a:xfrm>
              <a:off x="880" y="2696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4" name="Rectangle 362"/>
            <p:cNvSpPr>
              <a:spLocks noChangeArrowheads="1"/>
            </p:cNvSpPr>
            <p:nvPr/>
          </p:nvSpPr>
          <p:spPr bwMode="auto">
            <a:xfrm>
              <a:off x="1297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9.954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5" name="Rectangle 365"/>
            <p:cNvSpPr>
              <a:spLocks noChangeArrowheads="1"/>
            </p:cNvSpPr>
            <p:nvPr/>
          </p:nvSpPr>
          <p:spPr bwMode="auto">
            <a:xfrm>
              <a:off x="1731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9.663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6" name="Rectangle 368"/>
            <p:cNvSpPr>
              <a:spLocks noChangeArrowheads="1"/>
            </p:cNvSpPr>
            <p:nvPr/>
          </p:nvSpPr>
          <p:spPr bwMode="auto">
            <a:xfrm>
              <a:off x="2165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9.385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7" name="Rectangle 371"/>
            <p:cNvSpPr>
              <a:spLocks noChangeArrowheads="1"/>
            </p:cNvSpPr>
            <p:nvPr/>
          </p:nvSpPr>
          <p:spPr bwMode="auto">
            <a:xfrm>
              <a:off x="2599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9.119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8" name="Rectangle 374"/>
            <p:cNvSpPr>
              <a:spLocks noChangeArrowheads="1"/>
            </p:cNvSpPr>
            <p:nvPr/>
          </p:nvSpPr>
          <p:spPr bwMode="auto">
            <a:xfrm>
              <a:off x="3034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8.863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9" name="Rectangle 377"/>
            <p:cNvSpPr>
              <a:spLocks noChangeArrowheads="1"/>
            </p:cNvSpPr>
            <p:nvPr/>
          </p:nvSpPr>
          <p:spPr bwMode="auto">
            <a:xfrm>
              <a:off x="3468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8.384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0" name="Rectangle 380"/>
            <p:cNvSpPr>
              <a:spLocks noChangeArrowheads="1"/>
            </p:cNvSpPr>
            <p:nvPr/>
          </p:nvSpPr>
          <p:spPr bwMode="auto">
            <a:xfrm>
              <a:off x="3902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7.943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1" name="Rectangle 383"/>
            <p:cNvSpPr>
              <a:spLocks noChangeArrowheads="1"/>
            </p:cNvSpPr>
            <p:nvPr/>
          </p:nvSpPr>
          <p:spPr bwMode="auto">
            <a:xfrm>
              <a:off x="4336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7.536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2" name="Rectangle 386"/>
            <p:cNvSpPr>
              <a:spLocks noChangeArrowheads="1"/>
            </p:cNvSpPr>
            <p:nvPr/>
          </p:nvSpPr>
          <p:spPr bwMode="auto">
            <a:xfrm>
              <a:off x="4770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7.161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3" name="Rectangle 389"/>
            <p:cNvSpPr>
              <a:spLocks noChangeArrowheads="1"/>
            </p:cNvSpPr>
            <p:nvPr/>
          </p:nvSpPr>
          <p:spPr bwMode="auto">
            <a:xfrm>
              <a:off x="5204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6.814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4" name="Rectangle 392"/>
            <p:cNvSpPr>
              <a:spLocks noChangeArrowheads="1"/>
            </p:cNvSpPr>
            <p:nvPr/>
          </p:nvSpPr>
          <p:spPr bwMode="auto">
            <a:xfrm>
              <a:off x="880" y="2814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5" name="Rectangle 393"/>
            <p:cNvSpPr>
              <a:spLocks noChangeArrowheads="1"/>
            </p:cNvSpPr>
            <p:nvPr/>
          </p:nvSpPr>
          <p:spPr bwMode="auto">
            <a:xfrm>
              <a:off x="1248" y="281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10.635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6" name="Rectangle 396"/>
            <p:cNvSpPr>
              <a:spLocks noChangeArrowheads="1"/>
            </p:cNvSpPr>
            <p:nvPr/>
          </p:nvSpPr>
          <p:spPr bwMode="auto">
            <a:xfrm>
              <a:off x="1682" y="281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10.303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7" name="Rectangle 399"/>
            <p:cNvSpPr>
              <a:spLocks noChangeArrowheads="1"/>
            </p:cNvSpPr>
            <p:nvPr/>
          </p:nvSpPr>
          <p:spPr bwMode="auto">
            <a:xfrm>
              <a:off x="2165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9.986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8" name="Rectangle 402"/>
            <p:cNvSpPr>
              <a:spLocks noChangeArrowheads="1"/>
            </p:cNvSpPr>
            <p:nvPr/>
          </p:nvSpPr>
          <p:spPr bwMode="auto">
            <a:xfrm>
              <a:off x="2599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9.683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9" name="Rectangle 405"/>
            <p:cNvSpPr>
              <a:spLocks noChangeArrowheads="1"/>
            </p:cNvSpPr>
            <p:nvPr/>
          </p:nvSpPr>
          <p:spPr bwMode="auto">
            <a:xfrm>
              <a:off x="3034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9.394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0" name="Rectangle 408"/>
            <p:cNvSpPr>
              <a:spLocks noChangeArrowheads="1"/>
            </p:cNvSpPr>
            <p:nvPr/>
          </p:nvSpPr>
          <p:spPr bwMode="auto">
            <a:xfrm>
              <a:off x="3468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8.853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1" name="Rectangle 412"/>
            <p:cNvSpPr>
              <a:spLocks noChangeArrowheads="1"/>
            </p:cNvSpPr>
            <p:nvPr/>
          </p:nvSpPr>
          <p:spPr bwMode="auto">
            <a:xfrm>
              <a:off x="3902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8.358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2" name="Rectangle 415"/>
            <p:cNvSpPr>
              <a:spLocks noChangeArrowheads="1"/>
            </p:cNvSpPr>
            <p:nvPr/>
          </p:nvSpPr>
          <p:spPr bwMode="auto">
            <a:xfrm>
              <a:off x="4336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7.904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3" name="Rectangle 418"/>
            <p:cNvSpPr>
              <a:spLocks noChangeArrowheads="1"/>
            </p:cNvSpPr>
            <p:nvPr/>
          </p:nvSpPr>
          <p:spPr bwMode="auto">
            <a:xfrm>
              <a:off x="4770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7.487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4" name="Rectangle 421"/>
            <p:cNvSpPr>
              <a:spLocks noChangeArrowheads="1"/>
            </p:cNvSpPr>
            <p:nvPr/>
          </p:nvSpPr>
          <p:spPr bwMode="auto">
            <a:xfrm>
              <a:off x="5204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7.103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5" name="Rectangle 424"/>
            <p:cNvSpPr>
              <a:spLocks noChangeArrowheads="1"/>
            </p:cNvSpPr>
            <p:nvPr/>
          </p:nvSpPr>
          <p:spPr bwMode="auto">
            <a:xfrm>
              <a:off x="880" y="2932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6" name="Rectangle 425"/>
            <p:cNvSpPr>
              <a:spLocks noChangeArrowheads="1"/>
            </p:cNvSpPr>
            <p:nvPr/>
          </p:nvSpPr>
          <p:spPr bwMode="auto">
            <a:xfrm>
              <a:off x="1248" y="293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11.296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7" name="Rectangle 428"/>
            <p:cNvSpPr>
              <a:spLocks noChangeArrowheads="1"/>
            </p:cNvSpPr>
            <p:nvPr/>
          </p:nvSpPr>
          <p:spPr bwMode="auto">
            <a:xfrm>
              <a:off x="1682" y="293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10.921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8" name="Rectangle 431"/>
            <p:cNvSpPr>
              <a:spLocks noChangeArrowheads="1"/>
            </p:cNvSpPr>
            <p:nvPr/>
          </p:nvSpPr>
          <p:spPr bwMode="auto">
            <a:xfrm>
              <a:off x="2116" y="293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10.563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9" name="Rectangle 434"/>
            <p:cNvSpPr>
              <a:spLocks noChangeArrowheads="1"/>
            </p:cNvSpPr>
            <p:nvPr/>
          </p:nvSpPr>
          <p:spPr bwMode="auto">
            <a:xfrm>
              <a:off x="2550" y="293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10.223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0" name="Rectangle 437"/>
            <p:cNvSpPr>
              <a:spLocks noChangeArrowheads="1"/>
            </p:cNvSpPr>
            <p:nvPr/>
          </p:nvSpPr>
          <p:spPr bwMode="auto">
            <a:xfrm>
              <a:off x="3034" y="29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9.899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1" name="Rectangle 440"/>
            <p:cNvSpPr>
              <a:spLocks noChangeArrowheads="1"/>
            </p:cNvSpPr>
            <p:nvPr/>
          </p:nvSpPr>
          <p:spPr bwMode="auto">
            <a:xfrm>
              <a:off x="3468" y="29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9.295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2" name="Rectangle 443"/>
            <p:cNvSpPr>
              <a:spLocks noChangeArrowheads="1"/>
            </p:cNvSpPr>
            <p:nvPr/>
          </p:nvSpPr>
          <p:spPr bwMode="auto">
            <a:xfrm>
              <a:off x="3902" y="29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8.745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3" name="Rectangle 446"/>
            <p:cNvSpPr>
              <a:spLocks noChangeArrowheads="1"/>
            </p:cNvSpPr>
            <p:nvPr/>
          </p:nvSpPr>
          <p:spPr bwMode="auto">
            <a:xfrm>
              <a:off x="4336" y="29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8.244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4" name="Rectangle 449"/>
            <p:cNvSpPr>
              <a:spLocks noChangeArrowheads="1"/>
            </p:cNvSpPr>
            <p:nvPr/>
          </p:nvSpPr>
          <p:spPr bwMode="auto">
            <a:xfrm>
              <a:off x="4770" y="29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7.786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5" name="Rectangle 452"/>
            <p:cNvSpPr>
              <a:spLocks noChangeArrowheads="1"/>
            </p:cNvSpPr>
            <p:nvPr/>
          </p:nvSpPr>
          <p:spPr bwMode="auto">
            <a:xfrm>
              <a:off x="5204" y="29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7.367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6" name="Rectangle 455"/>
            <p:cNvSpPr>
              <a:spLocks noChangeArrowheads="1"/>
            </p:cNvSpPr>
            <p:nvPr/>
          </p:nvSpPr>
          <p:spPr bwMode="auto">
            <a:xfrm>
              <a:off x="880" y="3050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7" name="Rectangle 456"/>
            <p:cNvSpPr>
              <a:spLocks noChangeArrowheads="1"/>
            </p:cNvSpPr>
            <p:nvPr/>
          </p:nvSpPr>
          <p:spPr bwMode="auto">
            <a:xfrm>
              <a:off x="1248" y="305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11.938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8" name="Rectangle 459"/>
            <p:cNvSpPr>
              <a:spLocks noChangeArrowheads="1"/>
            </p:cNvSpPr>
            <p:nvPr/>
          </p:nvSpPr>
          <p:spPr bwMode="auto">
            <a:xfrm>
              <a:off x="1682" y="305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11.517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9" name="Rectangle 462"/>
            <p:cNvSpPr>
              <a:spLocks noChangeArrowheads="1"/>
            </p:cNvSpPr>
            <p:nvPr/>
          </p:nvSpPr>
          <p:spPr bwMode="auto">
            <a:xfrm>
              <a:off x="2116" y="305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11.118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0" name="Rectangle 465"/>
            <p:cNvSpPr>
              <a:spLocks noChangeArrowheads="1"/>
            </p:cNvSpPr>
            <p:nvPr/>
          </p:nvSpPr>
          <p:spPr bwMode="auto">
            <a:xfrm>
              <a:off x="2550" y="305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10.740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1" name="Rectangle 468"/>
            <p:cNvSpPr>
              <a:spLocks noChangeArrowheads="1"/>
            </p:cNvSpPr>
            <p:nvPr/>
          </p:nvSpPr>
          <p:spPr bwMode="auto">
            <a:xfrm>
              <a:off x="2984" y="305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10.380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2" name="Rectangle 471"/>
            <p:cNvSpPr>
              <a:spLocks noChangeArrowheads="1"/>
            </p:cNvSpPr>
            <p:nvPr/>
          </p:nvSpPr>
          <p:spPr bwMode="auto">
            <a:xfrm>
              <a:off x="3468" y="30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9.712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3" name="Rectangle 474"/>
            <p:cNvSpPr>
              <a:spLocks noChangeArrowheads="1"/>
            </p:cNvSpPr>
            <p:nvPr/>
          </p:nvSpPr>
          <p:spPr bwMode="auto">
            <a:xfrm>
              <a:off x="3902" y="30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9.108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4" name="Rectangle 477"/>
            <p:cNvSpPr>
              <a:spLocks noChangeArrowheads="1"/>
            </p:cNvSpPr>
            <p:nvPr/>
          </p:nvSpPr>
          <p:spPr bwMode="auto">
            <a:xfrm>
              <a:off x="4336" y="30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8.559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5" name="Rectangle 480"/>
            <p:cNvSpPr>
              <a:spLocks noChangeArrowheads="1"/>
            </p:cNvSpPr>
            <p:nvPr/>
          </p:nvSpPr>
          <p:spPr bwMode="auto">
            <a:xfrm>
              <a:off x="4770" y="30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8.061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6" name="Rectangle 483"/>
            <p:cNvSpPr>
              <a:spLocks noChangeArrowheads="1"/>
            </p:cNvSpPr>
            <p:nvPr/>
          </p:nvSpPr>
          <p:spPr bwMode="auto">
            <a:xfrm>
              <a:off x="5204" y="30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7.606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7" name="Rectangle 486"/>
            <p:cNvSpPr>
              <a:spLocks noChangeArrowheads="1"/>
            </p:cNvSpPr>
            <p:nvPr/>
          </p:nvSpPr>
          <p:spPr bwMode="auto">
            <a:xfrm>
              <a:off x="880" y="3168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8" name="Rectangle 487"/>
            <p:cNvSpPr>
              <a:spLocks noChangeArrowheads="1"/>
            </p:cNvSpPr>
            <p:nvPr/>
          </p:nvSpPr>
          <p:spPr bwMode="auto">
            <a:xfrm>
              <a:off x="1248" y="316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14.877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9" name="Rectangle 490"/>
            <p:cNvSpPr>
              <a:spLocks noChangeArrowheads="1"/>
            </p:cNvSpPr>
            <p:nvPr/>
          </p:nvSpPr>
          <p:spPr bwMode="auto">
            <a:xfrm>
              <a:off x="1682" y="316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14.212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0" name="Rectangle 493"/>
            <p:cNvSpPr>
              <a:spLocks noChangeArrowheads="1"/>
            </p:cNvSpPr>
            <p:nvPr/>
          </p:nvSpPr>
          <p:spPr bwMode="auto">
            <a:xfrm>
              <a:off x="2116" y="316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13.590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1" name="Rectangle 496"/>
            <p:cNvSpPr>
              <a:spLocks noChangeArrowheads="1"/>
            </p:cNvSpPr>
            <p:nvPr/>
          </p:nvSpPr>
          <p:spPr bwMode="auto">
            <a:xfrm>
              <a:off x="2550" y="316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13.008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2" name="Rectangle 499"/>
            <p:cNvSpPr>
              <a:spLocks noChangeArrowheads="1"/>
            </p:cNvSpPr>
            <p:nvPr/>
          </p:nvSpPr>
          <p:spPr bwMode="auto">
            <a:xfrm>
              <a:off x="2984" y="316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12.462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3" name="Rectangle 502"/>
            <p:cNvSpPr>
              <a:spLocks noChangeArrowheads="1"/>
            </p:cNvSpPr>
            <p:nvPr/>
          </p:nvSpPr>
          <p:spPr bwMode="auto">
            <a:xfrm>
              <a:off x="3418" y="316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11.470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4" name="Rectangle 505"/>
            <p:cNvSpPr>
              <a:spLocks noChangeArrowheads="1"/>
            </p:cNvSpPr>
            <p:nvPr/>
          </p:nvSpPr>
          <p:spPr bwMode="auto">
            <a:xfrm>
              <a:off x="3852" y="316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10.594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5" name="Rectangle 508"/>
            <p:cNvSpPr>
              <a:spLocks noChangeArrowheads="1"/>
            </p:cNvSpPr>
            <p:nvPr/>
          </p:nvSpPr>
          <p:spPr bwMode="auto">
            <a:xfrm>
              <a:off x="4336" y="31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9.818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6" name="Rectangle 511"/>
            <p:cNvSpPr>
              <a:spLocks noChangeArrowheads="1"/>
            </p:cNvSpPr>
            <p:nvPr/>
          </p:nvSpPr>
          <p:spPr bwMode="auto">
            <a:xfrm>
              <a:off x="4770" y="31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9.129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7" name="Rectangle 514"/>
            <p:cNvSpPr>
              <a:spLocks noChangeArrowheads="1"/>
            </p:cNvSpPr>
            <p:nvPr/>
          </p:nvSpPr>
          <p:spPr bwMode="auto">
            <a:xfrm>
              <a:off x="5204" y="31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8.514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8" name="Rectangle 517"/>
            <p:cNvSpPr>
              <a:spLocks noChangeArrowheads="1"/>
            </p:cNvSpPr>
            <p:nvPr/>
          </p:nvSpPr>
          <p:spPr bwMode="auto">
            <a:xfrm>
              <a:off x="880" y="3326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9" name="Rectangle 518"/>
            <p:cNvSpPr>
              <a:spLocks noChangeArrowheads="1"/>
            </p:cNvSpPr>
            <p:nvPr/>
          </p:nvSpPr>
          <p:spPr bwMode="auto">
            <a:xfrm>
              <a:off x="1248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17.413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0" name="Rectangle 521"/>
            <p:cNvSpPr>
              <a:spLocks noChangeArrowheads="1"/>
            </p:cNvSpPr>
            <p:nvPr/>
          </p:nvSpPr>
          <p:spPr bwMode="auto">
            <a:xfrm>
              <a:off x="1682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16.482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1" name="Rectangle 524"/>
            <p:cNvSpPr>
              <a:spLocks noChangeArrowheads="1"/>
            </p:cNvSpPr>
            <p:nvPr/>
          </p:nvSpPr>
          <p:spPr bwMode="auto">
            <a:xfrm>
              <a:off x="2116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15.622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2" name="Rectangle 527"/>
            <p:cNvSpPr>
              <a:spLocks noChangeArrowheads="1"/>
            </p:cNvSpPr>
            <p:nvPr/>
          </p:nvSpPr>
          <p:spPr bwMode="auto">
            <a:xfrm>
              <a:off x="2550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14.828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3" name="Rectangle 530"/>
            <p:cNvSpPr>
              <a:spLocks noChangeArrowheads="1"/>
            </p:cNvSpPr>
            <p:nvPr/>
          </p:nvSpPr>
          <p:spPr bwMode="auto">
            <a:xfrm>
              <a:off x="2984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14.094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4" name="Rectangle 533"/>
            <p:cNvSpPr>
              <a:spLocks noChangeArrowheads="1"/>
            </p:cNvSpPr>
            <p:nvPr/>
          </p:nvSpPr>
          <p:spPr bwMode="auto">
            <a:xfrm>
              <a:off x="3418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12.783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5" name="Rectangle 536"/>
            <p:cNvSpPr>
              <a:spLocks noChangeArrowheads="1"/>
            </p:cNvSpPr>
            <p:nvPr/>
          </p:nvSpPr>
          <p:spPr bwMode="auto">
            <a:xfrm>
              <a:off x="3852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11.654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6" name="Rectangle 539"/>
            <p:cNvSpPr>
              <a:spLocks noChangeArrowheads="1"/>
            </p:cNvSpPr>
            <p:nvPr/>
          </p:nvSpPr>
          <p:spPr bwMode="auto">
            <a:xfrm>
              <a:off x="4287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10.675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7" name="Rectangle 542"/>
            <p:cNvSpPr>
              <a:spLocks noChangeArrowheads="1"/>
            </p:cNvSpPr>
            <p:nvPr/>
          </p:nvSpPr>
          <p:spPr bwMode="auto">
            <a:xfrm>
              <a:off x="4770" y="33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9.823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8" name="Rectangle 545"/>
            <p:cNvSpPr>
              <a:spLocks noChangeArrowheads="1"/>
            </p:cNvSpPr>
            <p:nvPr/>
          </p:nvSpPr>
          <p:spPr bwMode="auto">
            <a:xfrm>
              <a:off x="5204" y="33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9.077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9" name="Rectangle 548"/>
            <p:cNvSpPr>
              <a:spLocks noChangeArrowheads="1"/>
            </p:cNvSpPr>
            <p:nvPr/>
          </p:nvSpPr>
          <p:spPr bwMode="auto">
            <a:xfrm>
              <a:off x="880" y="3444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0" name="Rectangle 549"/>
            <p:cNvSpPr>
              <a:spLocks noChangeArrowheads="1"/>
            </p:cNvSpPr>
            <p:nvPr/>
          </p:nvSpPr>
          <p:spPr bwMode="auto">
            <a:xfrm>
              <a:off x="1248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19.600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1" name="Rectangle 552"/>
            <p:cNvSpPr>
              <a:spLocks noChangeArrowheads="1"/>
            </p:cNvSpPr>
            <p:nvPr/>
          </p:nvSpPr>
          <p:spPr bwMode="auto">
            <a:xfrm>
              <a:off x="1682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18.392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2" name="Rectangle 555"/>
            <p:cNvSpPr>
              <a:spLocks noChangeArrowheads="1"/>
            </p:cNvSpPr>
            <p:nvPr/>
          </p:nvSpPr>
          <p:spPr bwMode="auto">
            <a:xfrm>
              <a:off x="2116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17.292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3" name="Rectangle 558"/>
            <p:cNvSpPr>
              <a:spLocks noChangeArrowheads="1"/>
            </p:cNvSpPr>
            <p:nvPr/>
          </p:nvSpPr>
          <p:spPr bwMode="auto">
            <a:xfrm>
              <a:off x="2550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16.289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4" name="Rectangle 561"/>
            <p:cNvSpPr>
              <a:spLocks noChangeArrowheads="1"/>
            </p:cNvSpPr>
            <p:nvPr/>
          </p:nvSpPr>
          <p:spPr bwMode="auto">
            <a:xfrm>
              <a:off x="2984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15.372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5" name="Rectangle 564"/>
            <p:cNvSpPr>
              <a:spLocks noChangeArrowheads="1"/>
            </p:cNvSpPr>
            <p:nvPr/>
          </p:nvSpPr>
          <p:spPr bwMode="auto">
            <a:xfrm>
              <a:off x="3418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13.765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6" name="Rectangle 567"/>
            <p:cNvSpPr>
              <a:spLocks noChangeArrowheads="1"/>
            </p:cNvSpPr>
            <p:nvPr/>
          </p:nvSpPr>
          <p:spPr bwMode="auto">
            <a:xfrm>
              <a:off x="3852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12.409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7" name="Rectangle 570"/>
            <p:cNvSpPr>
              <a:spLocks noChangeArrowheads="1"/>
            </p:cNvSpPr>
            <p:nvPr/>
          </p:nvSpPr>
          <p:spPr bwMode="auto">
            <a:xfrm>
              <a:off x="4287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11.258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8" name="Rectangle 573"/>
            <p:cNvSpPr>
              <a:spLocks noChangeArrowheads="1"/>
            </p:cNvSpPr>
            <p:nvPr/>
          </p:nvSpPr>
          <p:spPr bwMode="auto">
            <a:xfrm>
              <a:off x="4721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10.274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9" name="Rectangle 576"/>
            <p:cNvSpPr>
              <a:spLocks noChangeArrowheads="1"/>
            </p:cNvSpPr>
            <p:nvPr/>
          </p:nvSpPr>
          <p:spPr bwMode="auto">
            <a:xfrm>
              <a:off x="5204" y="34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9.427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0" name="Rectangle 579"/>
            <p:cNvSpPr>
              <a:spLocks noChangeArrowheads="1"/>
            </p:cNvSpPr>
            <p:nvPr/>
          </p:nvSpPr>
          <p:spPr bwMode="auto">
            <a:xfrm>
              <a:off x="880" y="3562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1" name="Rectangle 580"/>
            <p:cNvSpPr>
              <a:spLocks noChangeArrowheads="1"/>
            </p:cNvSpPr>
            <p:nvPr/>
          </p:nvSpPr>
          <p:spPr bwMode="auto">
            <a:xfrm>
              <a:off x="1248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21.487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2" name="Rectangle 583"/>
            <p:cNvSpPr>
              <a:spLocks noChangeArrowheads="1"/>
            </p:cNvSpPr>
            <p:nvPr/>
          </p:nvSpPr>
          <p:spPr bwMode="auto">
            <a:xfrm>
              <a:off x="1682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20.001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3" name="Rectangle 586"/>
            <p:cNvSpPr>
              <a:spLocks noChangeArrowheads="1"/>
            </p:cNvSpPr>
            <p:nvPr/>
          </p:nvSpPr>
          <p:spPr bwMode="auto">
            <a:xfrm>
              <a:off x="2116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18.665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4" name="Rectangle 589"/>
            <p:cNvSpPr>
              <a:spLocks noChangeArrowheads="1"/>
            </p:cNvSpPr>
            <p:nvPr/>
          </p:nvSpPr>
          <p:spPr bwMode="auto">
            <a:xfrm>
              <a:off x="2550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17.461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5" name="Rectangle 592"/>
            <p:cNvSpPr>
              <a:spLocks noChangeArrowheads="1"/>
            </p:cNvSpPr>
            <p:nvPr/>
          </p:nvSpPr>
          <p:spPr bwMode="auto">
            <a:xfrm>
              <a:off x="2984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16.374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6" name="Rectangle 595"/>
            <p:cNvSpPr>
              <a:spLocks noChangeArrowheads="1"/>
            </p:cNvSpPr>
            <p:nvPr/>
          </p:nvSpPr>
          <p:spPr bwMode="auto">
            <a:xfrm>
              <a:off x="3418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14.498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7" name="Rectangle 598"/>
            <p:cNvSpPr>
              <a:spLocks noChangeArrowheads="1"/>
            </p:cNvSpPr>
            <p:nvPr/>
          </p:nvSpPr>
          <p:spPr bwMode="auto">
            <a:xfrm>
              <a:off x="3852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12.948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8" name="Rectangle 601"/>
            <p:cNvSpPr>
              <a:spLocks noChangeArrowheads="1"/>
            </p:cNvSpPr>
            <p:nvPr/>
          </p:nvSpPr>
          <p:spPr bwMode="auto">
            <a:xfrm>
              <a:off x="4287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11.655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9" name="Rectangle 604"/>
            <p:cNvSpPr>
              <a:spLocks noChangeArrowheads="1"/>
            </p:cNvSpPr>
            <p:nvPr/>
          </p:nvSpPr>
          <p:spPr bwMode="auto">
            <a:xfrm>
              <a:off x="4721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10.567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0" name="Rectangle 607"/>
            <p:cNvSpPr>
              <a:spLocks noChangeArrowheads="1"/>
            </p:cNvSpPr>
            <p:nvPr/>
          </p:nvSpPr>
          <p:spPr bwMode="auto">
            <a:xfrm>
              <a:off x="5204" y="35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9.644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1" name="Rectangle 611"/>
            <p:cNvSpPr>
              <a:spLocks noChangeArrowheads="1"/>
            </p:cNvSpPr>
            <p:nvPr/>
          </p:nvSpPr>
          <p:spPr bwMode="auto">
            <a:xfrm>
              <a:off x="880" y="3680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2" name="Rectangle 612"/>
            <p:cNvSpPr>
              <a:spLocks noChangeArrowheads="1"/>
            </p:cNvSpPr>
            <p:nvPr/>
          </p:nvSpPr>
          <p:spPr bwMode="auto">
            <a:xfrm>
              <a:off x="1248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23.115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3" name="Rectangle 615"/>
            <p:cNvSpPr>
              <a:spLocks noChangeArrowheads="1"/>
            </p:cNvSpPr>
            <p:nvPr/>
          </p:nvSpPr>
          <p:spPr bwMode="auto">
            <a:xfrm>
              <a:off x="1682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21.355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4" name="Rectangle 618"/>
            <p:cNvSpPr>
              <a:spLocks noChangeArrowheads="1"/>
            </p:cNvSpPr>
            <p:nvPr/>
          </p:nvSpPr>
          <p:spPr bwMode="auto">
            <a:xfrm>
              <a:off x="2116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19.793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5" name="Rectangle 621"/>
            <p:cNvSpPr>
              <a:spLocks noChangeArrowheads="1"/>
            </p:cNvSpPr>
            <p:nvPr/>
          </p:nvSpPr>
          <p:spPr bwMode="auto">
            <a:xfrm>
              <a:off x="2550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18.402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6" name="Rectangle 624"/>
            <p:cNvSpPr>
              <a:spLocks noChangeArrowheads="1"/>
            </p:cNvSpPr>
            <p:nvPr/>
          </p:nvSpPr>
          <p:spPr bwMode="auto">
            <a:xfrm>
              <a:off x="2984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17.159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7" name="Rectangle 627"/>
            <p:cNvSpPr>
              <a:spLocks noChangeArrowheads="1"/>
            </p:cNvSpPr>
            <p:nvPr/>
          </p:nvSpPr>
          <p:spPr bwMode="auto">
            <a:xfrm>
              <a:off x="3418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15.046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8" name="Rectangle 630"/>
            <p:cNvSpPr>
              <a:spLocks noChangeArrowheads="1"/>
            </p:cNvSpPr>
            <p:nvPr/>
          </p:nvSpPr>
          <p:spPr bwMode="auto">
            <a:xfrm>
              <a:off x="3852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13.332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9" name="Rectangle 633"/>
            <p:cNvSpPr>
              <a:spLocks noChangeArrowheads="1"/>
            </p:cNvSpPr>
            <p:nvPr/>
          </p:nvSpPr>
          <p:spPr bwMode="auto">
            <a:xfrm>
              <a:off x="4287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11.925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0" name="Rectangle 636"/>
            <p:cNvSpPr>
              <a:spLocks noChangeArrowheads="1"/>
            </p:cNvSpPr>
            <p:nvPr/>
          </p:nvSpPr>
          <p:spPr bwMode="auto">
            <a:xfrm>
              <a:off x="4721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10.757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1" name="Rectangle 639"/>
            <p:cNvSpPr>
              <a:spLocks noChangeArrowheads="1"/>
            </p:cNvSpPr>
            <p:nvPr/>
          </p:nvSpPr>
          <p:spPr bwMode="auto">
            <a:xfrm>
              <a:off x="5204" y="36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9.779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2" name="Rectangle 642"/>
            <p:cNvSpPr>
              <a:spLocks noChangeArrowheads="1"/>
            </p:cNvSpPr>
            <p:nvPr/>
          </p:nvSpPr>
          <p:spPr bwMode="auto">
            <a:xfrm>
              <a:off x="880" y="3798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3" name="Rectangle 643"/>
            <p:cNvSpPr>
              <a:spLocks noChangeArrowheads="1"/>
            </p:cNvSpPr>
            <p:nvPr/>
          </p:nvSpPr>
          <p:spPr bwMode="auto">
            <a:xfrm>
              <a:off x="1248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24.519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4" name="Rectangle 646"/>
            <p:cNvSpPr>
              <a:spLocks noChangeArrowheads="1"/>
            </p:cNvSpPr>
            <p:nvPr/>
          </p:nvSpPr>
          <p:spPr bwMode="auto">
            <a:xfrm>
              <a:off x="1682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22.495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5" name="Rectangle 649"/>
            <p:cNvSpPr>
              <a:spLocks noChangeArrowheads="1"/>
            </p:cNvSpPr>
            <p:nvPr/>
          </p:nvSpPr>
          <p:spPr bwMode="auto">
            <a:xfrm>
              <a:off x="2116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20.720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6" name="Rectangle 652"/>
            <p:cNvSpPr>
              <a:spLocks noChangeArrowheads="1"/>
            </p:cNvSpPr>
            <p:nvPr/>
          </p:nvSpPr>
          <p:spPr bwMode="auto">
            <a:xfrm>
              <a:off x="2550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19.156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7" name="Rectangle 655"/>
            <p:cNvSpPr>
              <a:spLocks noChangeArrowheads="1"/>
            </p:cNvSpPr>
            <p:nvPr/>
          </p:nvSpPr>
          <p:spPr bwMode="auto">
            <a:xfrm>
              <a:off x="2984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17.774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8" name="Rectangle 658"/>
            <p:cNvSpPr>
              <a:spLocks noChangeArrowheads="1"/>
            </p:cNvSpPr>
            <p:nvPr/>
          </p:nvSpPr>
          <p:spPr bwMode="auto">
            <a:xfrm>
              <a:off x="3418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15.456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9" name="Rectangle 661"/>
            <p:cNvSpPr>
              <a:spLocks noChangeArrowheads="1"/>
            </p:cNvSpPr>
            <p:nvPr/>
          </p:nvSpPr>
          <p:spPr bwMode="auto">
            <a:xfrm>
              <a:off x="3852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13.606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0" name="Rectangle 664"/>
            <p:cNvSpPr>
              <a:spLocks noChangeArrowheads="1"/>
            </p:cNvSpPr>
            <p:nvPr/>
          </p:nvSpPr>
          <p:spPr bwMode="auto">
            <a:xfrm>
              <a:off x="4287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12.108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1" name="Rectangle 667"/>
            <p:cNvSpPr>
              <a:spLocks noChangeArrowheads="1"/>
            </p:cNvSpPr>
            <p:nvPr/>
          </p:nvSpPr>
          <p:spPr bwMode="auto">
            <a:xfrm>
              <a:off x="4721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10.881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2" name="Rectangle 670"/>
            <p:cNvSpPr>
              <a:spLocks noChangeArrowheads="1"/>
            </p:cNvSpPr>
            <p:nvPr/>
          </p:nvSpPr>
          <p:spPr bwMode="auto">
            <a:xfrm>
              <a:off x="5204" y="379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9.863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3" name="Rectangle 673"/>
            <p:cNvSpPr>
              <a:spLocks noChangeArrowheads="1"/>
            </p:cNvSpPr>
            <p:nvPr/>
          </p:nvSpPr>
          <p:spPr bwMode="auto">
            <a:xfrm>
              <a:off x="880" y="3916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4" name="Rectangle 674"/>
            <p:cNvSpPr>
              <a:spLocks noChangeArrowheads="1"/>
            </p:cNvSpPr>
            <p:nvPr/>
          </p:nvSpPr>
          <p:spPr bwMode="auto">
            <a:xfrm>
              <a:off x="1248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25.730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5" name="Rectangle 677"/>
            <p:cNvSpPr>
              <a:spLocks noChangeArrowheads="1"/>
            </p:cNvSpPr>
            <p:nvPr/>
          </p:nvSpPr>
          <p:spPr bwMode="auto">
            <a:xfrm>
              <a:off x="1682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23.456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6" name="Rectangle 680"/>
            <p:cNvSpPr>
              <a:spLocks noChangeArrowheads="1"/>
            </p:cNvSpPr>
            <p:nvPr/>
          </p:nvSpPr>
          <p:spPr bwMode="auto">
            <a:xfrm>
              <a:off x="2116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21.482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7" name="Rectangle 683"/>
            <p:cNvSpPr>
              <a:spLocks noChangeArrowheads="1"/>
            </p:cNvSpPr>
            <p:nvPr/>
          </p:nvSpPr>
          <p:spPr bwMode="auto">
            <a:xfrm>
              <a:off x="2550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19.762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8" name="Rectangle 686"/>
            <p:cNvSpPr>
              <a:spLocks noChangeArrowheads="1"/>
            </p:cNvSpPr>
            <p:nvPr/>
          </p:nvSpPr>
          <p:spPr bwMode="auto">
            <a:xfrm>
              <a:off x="2984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18.256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9" name="Rectangle 689"/>
            <p:cNvSpPr>
              <a:spLocks noChangeArrowheads="1"/>
            </p:cNvSpPr>
            <p:nvPr/>
          </p:nvSpPr>
          <p:spPr bwMode="auto">
            <a:xfrm>
              <a:off x="3418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15.762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0" name="Rectangle 692"/>
            <p:cNvSpPr>
              <a:spLocks noChangeArrowheads="1"/>
            </p:cNvSpPr>
            <p:nvPr/>
          </p:nvSpPr>
          <p:spPr bwMode="auto">
            <a:xfrm>
              <a:off x="3852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13.801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1" name="Rectangle 695"/>
            <p:cNvSpPr>
              <a:spLocks noChangeArrowheads="1"/>
            </p:cNvSpPr>
            <p:nvPr/>
          </p:nvSpPr>
          <p:spPr bwMode="auto">
            <a:xfrm>
              <a:off x="4287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12.233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2" name="Rectangle 698"/>
            <p:cNvSpPr>
              <a:spLocks noChangeArrowheads="1"/>
            </p:cNvSpPr>
            <p:nvPr/>
          </p:nvSpPr>
          <p:spPr bwMode="auto">
            <a:xfrm>
              <a:off x="4721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10.962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3" name="Rectangle 701"/>
            <p:cNvSpPr>
              <a:spLocks noChangeArrowheads="1"/>
            </p:cNvSpPr>
            <p:nvPr/>
          </p:nvSpPr>
          <p:spPr bwMode="auto">
            <a:xfrm>
              <a:off x="5204" y="391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9.915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4" name="Rectangle 704"/>
            <p:cNvSpPr>
              <a:spLocks noChangeArrowheads="1"/>
            </p:cNvSpPr>
            <p:nvPr/>
          </p:nvSpPr>
          <p:spPr bwMode="auto">
            <a:xfrm>
              <a:off x="3013" y="992"/>
              <a:ext cx="58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Zins [Prozent]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5" name="Line 705"/>
            <p:cNvSpPr>
              <a:spLocks noChangeShapeType="1"/>
            </p:cNvSpPr>
            <p:nvPr/>
          </p:nvSpPr>
          <p:spPr bwMode="auto">
            <a:xfrm>
              <a:off x="1122" y="1005"/>
              <a:ext cx="1" cy="30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" name="Rectangle 706"/>
            <p:cNvSpPr>
              <a:spLocks noChangeArrowheads="1"/>
            </p:cNvSpPr>
            <p:nvPr/>
          </p:nvSpPr>
          <p:spPr bwMode="auto">
            <a:xfrm>
              <a:off x="1122" y="1005"/>
              <a:ext cx="7" cy="300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7" name="Line 707"/>
            <p:cNvSpPr>
              <a:spLocks noChangeShapeType="1"/>
            </p:cNvSpPr>
            <p:nvPr/>
          </p:nvSpPr>
          <p:spPr bwMode="auto">
            <a:xfrm>
              <a:off x="727" y="1267"/>
              <a:ext cx="474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8" name="Rectangle 267"/>
              <p:cNvSpPr/>
              <p:nvPr/>
            </p:nvSpPr>
            <p:spPr>
              <a:xfrm>
                <a:off x="1770063" y="345823"/>
                <a:ext cx="3558481" cy="6981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4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𝑅𝐵𝐹</m:t>
                          </m:r>
                        </m:e>
                        <m:sub>
                          <m:r>
                            <a:rPr lang="de-DE" altLang="en-US" sz="1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1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de-DE" altLang="en-US" sz="14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:=</m:t>
                      </m:r>
                      <m:nary>
                        <m:naryPr>
                          <m:chr m:val="∑"/>
                          <m:ctrlP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1400" b="0" i="1" kern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de-DE" altLang="en-US" sz="1400" i="1" ker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a:rPr lang="de-DE" altLang="en-US" sz="1400" i="1" kern="0">
                          <a:latin typeface="Cambria Math" panose="02040503050406030204" pitchFamily="18" charset="0"/>
                        </a:rPr>
                        <m:t>(1− </m:t>
                      </m:r>
                      <m:sSup>
                        <m:sSupPr>
                          <m:ctrlP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de-DE" altLang="en-US" sz="1400" i="1" ker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268" name="Rectangle 2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063" y="345823"/>
                <a:ext cx="3558481" cy="6981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17029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Investitionen: Grundlagen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58850" y="1987550"/>
            <a:ext cx="7578725" cy="381771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Allgemein</a:t>
            </a:r>
            <a:r>
              <a:rPr lang="de-DE" altLang="en-US" sz="1800" kern="0" dirty="0">
                <a:latin typeface="Arial" panose="020B0604020202020204" pitchFamily="34" charset="0"/>
              </a:rPr>
              <a:t>: Verfügbare Ressourcen (z. B. Zahlungsmittel) für einen bestimmten und auf die Zukunft gerichteten Zweck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einzusetzen 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de-DE" altLang="en-US" sz="1800" dirty="0" smtClean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Vermögensorientierter 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Investitionsbegriff</a:t>
            </a:r>
            <a:r>
              <a:rPr lang="de-DE" altLang="en-US" sz="1800" dirty="0">
                <a:latin typeface="Arial" panose="020B0604020202020204" pitchFamily="34" charset="0"/>
              </a:rPr>
              <a:t>: Investitionen bedeuten eine langfristige Festlegung finanzieller Mittel (Aktivierung von Ausgaben in der Bilanz</a:t>
            </a:r>
            <a:r>
              <a:rPr lang="de-DE" altLang="en-US" sz="1800" dirty="0" smtClean="0">
                <a:latin typeface="Arial" panose="020B0604020202020204" pitchFamily="34" charset="0"/>
              </a:rPr>
              <a:t>)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Zahlungsstromorientierter Investitionsbegriff</a:t>
            </a:r>
            <a:r>
              <a:rPr lang="de-DE" altLang="en-US" sz="1800" dirty="0">
                <a:latin typeface="Arial" panose="020B0604020202020204" pitchFamily="34" charset="0"/>
              </a:rPr>
              <a:t>: Zeitreihe von </a:t>
            </a:r>
            <a:r>
              <a:rPr lang="de-DE" altLang="en-US" sz="1800" i="1" dirty="0">
                <a:latin typeface="Arial" panose="020B0604020202020204" pitchFamily="34" charset="0"/>
              </a:rPr>
              <a:t>Cash-Flows</a:t>
            </a:r>
            <a:r>
              <a:rPr lang="de-DE" altLang="en-US" sz="1800" dirty="0">
                <a:latin typeface="Arial" panose="020B0604020202020204" pitchFamily="34" charset="0"/>
              </a:rPr>
              <a:t>, die mit negativen Werten (Auszahlungen) beginnt</a:t>
            </a:r>
            <a:endParaRPr lang="de-DE" altLang="en-US" sz="11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de-DE" altLang="en-US" sz="11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de-DE" altLang="en-US" sz="1800" dirty="0">
                <a:latin typeface="Arial" panose="020B0604020202020204" pitchFamily="34" charset="0"/>
              </a:rPr>
              <a:t>Merkmal von Investitionen: (teilweise) 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Irreversibilität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kern="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7660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Methode des internen Zinsfußes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511654" y="1636626"/>
                <a:ext cx="7372714" cy="1360326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Der interne Zinsfuß (IRR = „Internal Rate </a:t>
                </a:r>
                <a:r>
                  <a:rPr lang="de-DE" altLang="en-US" sz="1800" kern="0" dirty="0" err="1" smtClean="0">
                    <a:latin typeface="Arial" panose="020B0604020202020204" pitchFamily="34" charset="0"/>
                  </a:rPr>
                  <a:t>of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 Return“) ist derjenige Kalkulationszins </a:t>
                </a:r>
                <a:r>
                  <a:rPr lang="de-DE" altLang="en-US" sz="1800" i="1" kern="0" dirty="0" smtClean="0">
                    <a:latin typeface="Arial" panose="020B0604020202020204" pitchFamily="34" charset="0"/>
                  </a:rPr>
                  <a:t>i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, bei dem </a:t>
                </a:r>
                <a14:m>
                  <m:oMath xmlns:m="http://schemas.openxmlformats.org/officeDocument/2006/math"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𝑁𝑃𝑉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 wird:</a:t>
                </a: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54" y="1636626"/>
                <a:ext cx="7372714" cy="1360326"/>
              </a:xfrm>
              <a:prstGeom prst="rect">
                <a:avLst/>
              </a:prstGeom>
              <a:blipFill>
                <a:blip r:embed="rId2"/>
                <a:stretch>
                  <a:fillRect l="-744" t="-401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14824" y="2420888"/>
                <a:ext cx="7856950" cy="9580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i="1" kern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200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b="0" i="1" kern="0" smtClea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2000" b="0" i="1" kern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2000" b="0" i="1" kern="0" smtClean="0">
                                      <a:latin typeface="Cambria Math" panose="02040503050406030204" pitchFamily="18" charset="0"/>
                                    </a:rPr>
                                    <m:t>𝐼𝑅𝑅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de-DE" altLang="en-US" sz="2000" b="0" i="1" kern="0" smtClean="0">
                                          <a:latin typeface="Cambria Math" panose="02040503050406030204" pitchFamily="18" charset="0"/>
                                        </a:rPr>
                                        <m:t>𝐼𝑅𝑅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altLang="en-US" sz="2000" kern="0" dirty="0" smtClean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24" y="2420888"/>
                <a:ext cx="7856950" cy="9580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>
              <a:xfrm>
                <a:off x="511654" y="4365104"/>
                <a:ext cx="7372714" cy="1360326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Beispiel Photovoltaik-Anlage: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=80.000,  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𝐶𝐹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=8.000.</m:t>
                    </m:r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54" y="4365104"/>
                <a:ext cx="7372714" cy="1360326"/>
              </a:xfrm>
              <a:prstGeom prst="rect">
                <a:avLst/>
              </a:prstGeom>
              <a:blipFill>
                <a:blip r:embed="rId4"/>
                <a:stretch>
                  <a:fillRect l="-74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11654" y="3684941"/>
            <a:ext cx="7372714" cy="13603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Wenn IRR &gt; unser Kalkulationszins, lohnt sich die Investition.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Projektvergleich: das Projekt mit dem höheren IRR ist vorteilhafter.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69536" y="5254214"/>
                <a:ext cx="7856950" cy="11586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0=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𝐶𝐹</m:t>
                      </m:r>
                      <m:r>
                        <a:rPr lang="de-DE" altLang="en-US" sz="20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𝑅𝐵𝐹</m:t>
                          </m:r>
                        </m:e>
                        <m:sub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𝐼𝑅𝑅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de-DE" altLang="en-US" sz="2000" i="1" kern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de-DE" altLang="en-US" sz="2000" kern="0" dirty="0" smtClean="0">
                    <a:ea typeface="Cambria Math" panose="02040503050406030204" pitchFamily="18" charset="0"/>
                  </a:rPr>
                  <a:t>                </a:t>
                </a:r>
              </a:p>
              <a:p>
                <a:r>
                  <a:rPr lang="de-DE" altLang="en-US" sz="2000" kern="0" dirty="0">
                    <a:ea typeface="Cambria Math" panose="02040503050406030204" pitchFamily="18" charset="0"/>
                  </a:rPr>
                  <a:t> </a:t>
                </a:r>
                <a:r>
                  <a:rPr lang="de-DE" altLang="en-US" sz="2000" kern="0" dirty="0" smtClean="0">
                    <a:ea typeface="Cambria Math" panose="02040503050406030204" pitchFamily="18" charset="0"/>
                  </a:rPr>
                  <a:t>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𝑅𝐵𝐹</m:t>
                        </m:r>
                      </m:e>
                      <m:sub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𝐼𝑅𝑅</m:t>
                        </m:r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=20</m:t>
                        </m:r>
                      </m:sub>
                    </m:sSub>
                  </m:oMath>
                </a14:m>
                <a:r>
                  <a:rPr lang="de-DE" altLang="en-US" sz="2000" kern="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2000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</a:rPr>
                          <m:t>80.000</m:t>
                        </m:r>
                      </m:num>
                      <m:den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</a:rPr>
                          <m:t>8.000</m:t>
                        </m:r>
                      </m:den>
                    </m:f>
                    <m:r>
                      <a:rPr lang="de-DE" altLang="en-US" sz="2000" b="0" i="1" kern="0" smtClean="0">
                        <a:latin typeface="Cambria Math" panose="02040503050406030204" pitchFamily="18" charset="0"/>
                      </a:rPr>
                      <m:t>=10        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      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𝐼𝑅𝑅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altLang="en-US" sz="2000" b="0" i="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  <m:r>
                      <a:rPr lang="en-GB" altLang="en-US" sz="2000" b="0" i="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de-DE" altLang="en-US" sz="2000" b="0" i="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75</m:t>
                    </m:r>
                  </m:oMath>
                </a14:m>
                <a:r>
                  <a:rPr lang="de-DE" altLang="en-US" sz="2000" kern="0" dirty="0" smtClean="0"/>
                  <a:t>%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536" y="5254214"/>
                <a:ext cx="7856950" cy="1158651"/>
              </a:xfrm>
              <a:prstGeom prst="rect">
                <a:avLst/>
              </a:prstGeom>
              <a:blipFill>
                <a:blip r:embed="rId5"/>
                <a:stretch>
                  <a:fillRect b="-368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41399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Methode des internen </a:t>
            </a:r>
            <a:r>
              <a:rPr lang="de-DE" altLang="en-US" sz="2400" dirty="0" err="1" smtClean="0"/>
              <a:t>Zinsfusses</a:t>
            </a:r>
            <a:endParaRPr lang="de-DE" altLang="en-US" sz="2400" dirty="0" smtClean="0"/>
          </a:p>
        </p:txBody>
      </p:sp>
      <p:sp>
        <p:nvSpPr>
          <p:cNvPr id="8" name="Rectangle 121"/>
          <p:cNvSpPr>
            <a:spLocks noChangeArrowheads="1"/>
          </p:cNvSpPr>
          <p:nvPr/>
        </p:nvSpPr>
        <p:spPr bwMode="auto">
          <a:xfrm>
            <a:off x="6135688" y="4864100"/>
            <a:ext cx="395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0,12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770563" y="1489075"/>
            <a:ext cx="2895600" cy="1600438"/>
          </a:xfrm>
          <a:prstGeom prst="rect">
            <a:avLst/>
          </a:prstGeom>
          <a:solidFill>
            <a:srgbClr val="FFFF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285750">
              <a:spcBef>
                <a:spcPct val="20000"/>
              </a:spcBef>
              <a:buClr>
                <a:schemeClr val="tx2"/>
              </a:buClr>
              <a:buChar char="•"/>
              <a:tabLst>
                <a:tab pos="381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381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85750">
              <a:spcBef>
                <a:spcPct val="20000"/>
              </a:spcBef>
              <a:buClr>
                <a:schemeClr val="tx2"/>
              </a:buClr>
              <a:buChar char="•"/>
              <a:tabLst>
                <a:tab pos="381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85750">
              <a:spcBef>
                <a:spcPct val="20000"/>
              </a:spcBef>
              <a:buClr>
                <a:schemeClr val="tx2"/>
              </a:buClr>
              <a:buChar char="•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85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85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85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85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 dirty="0">
                <a:latin typeface="Arial" panose="020B0604020202020204" pitchFamily="34" charset="0"/>
              </a:rPr>
              <a:t>Bsp.: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 dirty="0">
                <a:latin typeface="Arial" panose="020B0604020202020204" pitchFamily="34" charset="0"/>
              </a:rPr>
              <a:t>I</a:t>
            </a:r>
            <a:r>
              <a:rPr lang="de-DE" altLang="en-US" sz="1400" baseline="-25000" dirty="0">
                <a:latin typeface="Arial" panose="020B0604020202020204" pitchFamily="34" charset="0"/>
              </a:rPr>
              <a:t>0</a:t>
            </a:r>
            <a:r>
              <a:rPr lang="de-DE" altLang="en-US" sz="1400" dirty="0">
                <a:latin typeface="Arial" panose="020B0604020202020204" pitchFamily="34" charset="0"/>
              </a:rPr>
              <a:t> 	=	5 Mio. EURO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 dirty="0" err="1">
                <a:latin typeface="Arial" panose="020B0604020202020204" pitchFamily="34" charset="0"/>
              </a:rPr>
              <a:t>oc</a:t>
            </a:r>
            <a:r>
              <a:rPr lang="de-DE" altLang="en-US" sz="1400" dirty="0">
                <a:latin typeface="Arial" panose="020B0604020202020204" pitchFamily="34" charset="0"/>
              </a:rPr>
              <a:t>	=	</a:t>
            </a:r>
            <a:r>
              <a:rPr lang="de-DE" altLang="en-US" sz="1400" dirty="0" smtClean="0">
                <a:latin typeface="Arial" panose="020B0604020202020204" pitchFamily="34" charset="0"/>
              </a:rPr>
              <a:t>200.000 </a:t>
            </a:r>
            <a:r>
              <a:rPr lang="de-DE" altLang="en-US" sz="1400" dirty="0">
                <a:latin typeface="Arial" panose="020B0604020202020204" pitchFamily="34" charset="0"/>
              </a:rPr>
              <a:t>EURO / 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 dirty="0">
                <a:latin typeface="Arial" panose="020B0604020202020204" pitchFamily="34" charset="0"/>
              </a:rPr>
              <a:t>Q</a:t>
            </a:r>
            <a:r>
              <a:rPr lang="de-DE" altLang="en-US" sz="1400" dirty="0">
                <a:latin typeface="Arial" panose="020B0604020202020204" pitchFamily="34" charset="0"/>
              </a:rPr>
              <a:t> 	= 	</a:t>
            </a:r>
            <a:r>
              <a:rPr lang="de-DE" altLang="en-US" sz="1400" dirty="0" smtClean="0">
                <a:latin typeface="Arial" panose="020B0604020202020204" pitchFamily="34" charset="0"/>
              </a:rPr>
              <a:t>500.000 Einheiten / a</a:t>
            </a:r>
            <a:endParaRPr lang="de-DE" altLang="en-US" sz="1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 dirty="0">
                <a:latin typeface="Arial" panose="020B0604020202020204" pitchFamily="34" charset="0"/>
              </a:rPr>
              <a:t>p</a:t>
            </a:r>
            <a:r>
              <a:rPr lang="de-DE" altLang="en-US" sz="1400" dirty="0">
                <a:latin typeface="Arial" panose="020B0604020202020204" pitchFamily="34" charset="0"/>
              </a:rPr>
              <a:t>	=	1,70 EURO / </a:t>
            </a:r>
            <a:r>
              <a:rPr lang="de-DE" altLang="en-US" sz="1400" dirty="0" smtClean="0">
                <a:latin typeface="Arial" panose="020B0604020202020204" pitchFamily="34" charset="0"/>
              </a:rPr>
              <a:t>Einheit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</a:rPr>
              <a:t>CF = </a:t>
            </a:r>
            <a:r>
              <a:rPr lang="de-DE" altLang="en-US" sz="1400" i="1" dirty="0" err="1" smtClean="0">
                <a:latin typeface="Arial" panose="020B0604020202020204" pitchFamily="34" charset="0"/>
              </a:rPr>
              <a:t>pQ</a:t>
            </a:r>
            <a:r>
              <a:rPr lang="de-DE" altLang="en-US" sz="1400" i="1" dirty="0" smtClean="0">
                <a:latin typeface="Arial" panose="020B0604020202020204" pitchFamily="34" charset="0"/>
              </a:rPr>
              <a:t> – </a:t>
            </a:r>
            <a:r>
              <a:rPr lang="de-DE" altLang="en-US" sz="1400" i="1" dirty="0" err="1" smtClean="0">
                <a:latin typeface="Arial" panose="020B0604020202020204" pitchFamily="34" charset="0"/>
              </a:rPr>
              <a:t>oc</a:t>
            </a:r>
            <a:r>
              <a:rPr lang="de-DE" altLang="en-US" sz="1400" i="1" dirty="0" smtClean="0">
                <a:latin typeface="Arial" panose="020B0604020202020204" pitchFamily="34" charset="0"/>
              </a:rPr>
              <a:t> = </a:t>
            </a:r>
            <a:r>
              <a:rPr lang="de-DE" altLang="en-US" sz="1400" i="1" dirty="0">
                <a:latin typeface="Arial" panose="020B0604020202020204" pitchFamily="34" charset="0"/>
              </a:rPr>
              <a:t>6</a:t>
            </a:r>
            <a:r>
              <a:rPr lang="de-DE" altLang="en-US" sz="1400" i="1" dirty="0" smtClean="0">
                <a:latin typeface="Arial" panose="020B0604020202020204" pitchFamily="34" charset="0"/>
              </a:rPr>
              <a:t>50.000 EURO / a</a:t>
            </a:r>
            <a:endParaRPr lang="de-DE" altLang="en-US" sz="1400" i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 dirty="0">
                <a:latin typeface="Arial" panose="020B0604020202020204" pitchFamily="34" charset="0"/>
              </a:rPr>
              <a:t>T</a:t>
            </a:r>
            <a:r>
              <a:rPr lang="de-DE" altLang="en-US" sz="1400" dirty="0">
                <a:latin typeface="Arial" panose="020B0604020202020204" pitchFamily="34" charset="0"/>
              </a:rPr>
              <a:t>	= 	20 Jahre</a:t>
            </a:r>
            <a:endParaRPr lang="de-DE" altLang="en-US" sz="1400" dirty="0">
              <a:latin typeface="Book Antiqua" panose="02040602050305030304" pitchFamily="18" charset="0"/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5848350" y="3946525"/>
            <a:ext cx="228600" cy="701675"/>
          </a:xfrm>
          <a:prstGeom prst="downArrow">
            <a:avLst>
              <a:gd name="adj1" fmla="val 50000"/>
              <a:gd name="adj2" fmla="val 767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238750" y="3036888"/>
            <a:ext cx="1433513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</a:rPr>
              <a:t>IRR: </a:t>
            </a:r>
            <a:r>
              <a:rPr lang="en-US" altLang="en-US" sz="1800" i="1">
                <a:latin typeface="Arial" panose="020B0604020202020204" pitchFamily="34" charset="0"/>
              </a:rPr>
              <a:t>internal rate of return</a:t>
            </a:r>
            <a:endParaRPr lang="en-US" altLang="en-US">
              <a:latin typeface="Book Antiqua" panose="02040602050305030304" pitchFamily="18" charset="0"/>
            </a:endParaRPr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>
            <a:off x="2009775" y="5402263"/>
            <a:ext cx="6399213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>
            <a:off x="2043113" y="3952875"/>
            <a:ext cx="6399212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>
            <a:off x="2009775" y="3308350"/>
            <a:ext cx="6399213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>
            <a:off x="2009775" y="2609850"/>
            <a:ext cx="6399213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>
            <a:off x="2009775" y="1911350"/>
            <a:ext cx="1588" cy="41894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triangle" w="med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1966913" y="5402263"/>
            <a:ext cx="4286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1966913" y="4703763"/>
            <a:ext cx="4286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>
            <a:off x="1966913" y="4006850"/>
            <a:ext cx="42862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>
            <a:off x="1966913" y="3308350"/>
            <a:ext cx="42862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>
            <a:off x="1966913" y="2609850"/>
            <a:ext cx="42862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>
            <a:off x="2009775" y="4703763"/>
            <a:ext cx="6399213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 flipV="1">
            <a:off x="2009775" y="4703763"/>
            <a:ext cx="1588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 flipV="1">
            <a:off x="2720975" y="4703763"/>
            <a:ext cx="1588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" name="Line 32"/>
          <p:cNvSpPr>
            <a:spLocks noChangeShapeType="1"/>
          </p:cNvSpPr>
          <p:nvPr/>
        </p:nvSpPr>
        <p:spPr bwMode="auto">
          <a:xfrm flipV="1">
            <a:off x="3432175" y="4703763"/>
            <a:ext cx="1588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" name="Line 36"/>
          <p:cNvSpPr>
            <a:spLocks noChangeShapeType="1"/>
          </p:cNvSpPr>
          <p:nvPr/>
        </p:nvSpPr>
        <p:spPr bwMode="auto">
          <a:xfrm flipV="1">
            <a:off x="4143375" y="4703763"/>
            <a:ext cx="1588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" name="Line 40"/>
          <p:cNvSpPr>
            <a:spLocks noChangeShapeType="1"/>
          </p:cNvSpPr>
          <p:nvPr/>
        </p:nvSpPr>
        <p:spPr bwMode="auto">
          <a:xfrm flipV="1">
            <a:off x="4852988" y="4703763"/>
            <a:ext cx="1587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" name="Line 44"/>
          <p:cNvSpPr>
            <a:spLocks noChangeShapeType="1"/>
          </p:cNvSpPr>
          <p:nvPr/>
        </p:nvSpPr>
        <p:spPr bwMode="auto">
          <a:xfrm flipV="1">
            <a:off x="5565775" y="4703763"/>
            <a:ext cx="1588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" name="Line 48"/>
          <p:cNvSpPr>
            <a:spLocks noChangeShapeType="1"/>
          </p:cNvSpPr>
          <p:nvPr/>
        </p:nvSpPr>
        <p:spPr bwMode="auto">
          <a:xfrm flipV="1">
            <a:off x="6276975" y="4703763"/>
            <a:ext cx="1588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" name="Line 52"/>
          <p:cNvSpPr>
            <a:spLocks noChangeShapeType="1"/>
          </p:cNvSpPr>
          <p:nvPr/>
        </p:nvSpPr>
        <p:spPr bwMode="auto">
          <a:xfrm flipV="1">
            <a:off x="6986588" y="4703763"/>
            <a:ext cx="1587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" name="Line 56"/>
          <p:cNvSpPr>
            <a:spLocks noChangeShapeType="1"/>
          </p:cNvSpPr>
          <p:nvPr/>
        </p:nvSpPr>
        <p:spPr bwMode="auto">
          <a:xfrm flipV="1">
            <a:off x="7697788" y="4703763"/>
            <a:ext cx="1587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" name="Line 61"/>
          <p:cNvSpPr>
            <a:spLocks noChangeShapeType="1"/>
          </p:cNvSpPr>
          <p:nvPr/>
        </p:nvSpPr>
        <p:spPr bwMode="auto">
          <a:xfrm flipV="1">
            <a:off x="2009775" y="4703763"/>
            <a:ext cx="1588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" name="Line 62"/>
          <p:cNvSpPr>
            <a:spLocks noChangeShapeType="1"/>
          </p:cNvSpPr>
          <p:nvPr/>
        </p:nvSpPr>
        <p:spPr bwMode="auto">
          <a:xfrm flipV="1">
            <a:off x="2720975" y="4703763"/>
            <a:ext cx="1588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" name="Line 63"/>
          <p:cNvSpPr>
            <a:spLocks noChangeShapeType="1"/>
          </p:cNvSpPr>
          <p:nvPr/>
        </p:nvSpPr>
        <p:spPr bwMode="auto">
          <a:xfrm flipV="1">
            <a:off x="3432175" y="4703763"/>
            <a:ext cx="1588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" name="Line 64"/>
          <p:cNvSpPr>
            <a:spLocks noChangeShapeType="1"/>
          </p:cNvSpPr>
          <p:nvPr/>
        </p:nvSpPr>
        <p:spPr bwMode="auto">
          <a:xfrm flipV="1">
            <a:off x="4143375" y="4703763"/>
            <a:ext cx="1588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" name="Line 65"/>
          <p:cNvSpPr>
            <a:spLocks noChangeShapeType="1"/>
          </p:cNvSpPr>
          <p:nvPr/>
        </p:nvSpPr>
        <p:spPr bwMode="auto">
          <a:xfrm flipV="1">
            <a:off x="4852988" y="4703763"/>
            <a:ext cx="1587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" name="Line 66"/>
          <p:cNvSpPr>
            <a:spLocks noChangeShapeType="1"/>
          </p:cNvSpPr>
          <p:nvPr/>
        </p:nvSpPr>
        <p:spPr bwMode="auto">
          <a:xfrm flipV="1">
            <a:off x="5565775" y="4703763"/>
            <a:ext cx="1588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" name="Line 67"/>
          <p:cNvSpPr>
            <a:spLocks noChangeShapeType="1"/>
          </p:cNvSpPr>
          <p:nvPr/>
        </p:nvSpPr>
        <p:spPr bwMode="auto">
          <a:xfrm flipV="1">
            <a:off x="6276975" y="4703763"/>
            <a:ext cx="1588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" name="Line 68"/>
          <p:cNvSpPr>
            <a:spLocks noChangeShapeType="1"/>
          </p:cNvSpPr>
          <p:nvPr/>
        </p:nvSpPr>
        <p:spPr bwMode="auto">
          <a:xfrm flipV="1">
            <a:off x="6986588" y="4703763"/>
            <a:ext cx="1587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" name="Line 69"/>
          <p:cNvSpPr>
            <a:spLocks noChangeShapeType="1"/>
          </p:cNvSpPr>
          <p:nvPr/>
        </p:nvSpPr>
        <p:spPr bwMode="auto">
          <a:xfrm flipV="1">
            <a:off x="7697788" y="4703763"/>
            <a:ext cx="1587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" name="Freeform 71"/>
          <p:cNvSpPr>
            <a:spLocks/>
          </p:cNvSpPr>
          <p:nvPr/>
        </p:nvSpPr>
        <p:spPr bwMode="auto">
          <a:xfrm>
            <a:off x="2720975" y="2070100"/>
            <a:ext cx="142875" cy="149225"/>
          </a:xfrm>
          <a:custGeom>
            <a:avLst/>
            <a:gdLst>
              <a:gd name="T0" fmla="*/ 0 w 180"/>
              <a:gd name="T1" fmla="*/ 0 h 186"/>
              <a:gd name="T2" fmla="*/ 2147483646 w 180"/>
              <a:gd name="T3" fmla="*/ 2147483646 h 186"/>
              <a:gd name="T4" fmla="*/ 2147483646 w 180"/>
              <a:gd name="T5" fmla="*/ 2147483646 h 186"/>
              <a:gd name="T6" fmla="*/ 0 60000 65536"/>
              <a:gd name="T7" fmla="*/ 0 60000 65536"/>
              <a:gd name="T8" fmla="*/ 0 60000 65536"/>
              <a:gd name="T9" fmla="*/ 0 w 180"/>
              <a:gd name="T10" fmla="*/ 0 h 186"/>
              <a:gd name="T11" fmla="*/ 180 w 180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" h="186">
                <a:moveTo>
                  <a:pt x="0" y="0"/>
                </a:moveTo>
                <a:lnTo>
                  <a:pt x="90" y="93"/>
                </a:lnTo>
                <a:lnTo>
                  <a:pt x="180" y="186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" name="Line 72"/>
          <p:cNvSpPr>
            <a:spLocks noChangeShapeType="1"/>
          </p:cNvSpPr>
          <p:nvPr/>
        </p:nvSpPr>
        <p:spPr bwMode="auto">
          <a:xfrm>
            <a:off x="2863850" y="2219325"/>
            <a:ext cx="141288" cy="1428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" name="Freeform 73"/>
          <p:cNvSpPr>
            <a:spLocks/>
          </p:cNvSpPr>
          <p:nvPr/>
        </p:nvSpPr>
        <p:spPr bwMode="auto">
          <a:xfrm>
            <a:off x="3005138" y="2362200"/>
            <a:ext cx="142875" cy="141288"/>
          </a:xfrm>
          <a:custGeom>
            <a:avLst/>
            <a:gdLst>
              <a:gd name="T0" fmla="*/ 0 w 178"/>
              <a:gd name="T1" fmla="*/ 0 h 177"/>
              <a:gd name="T2" fmla="*/ 2147483646 w 178"/>
              <a:gd name="T3" fmla="*/ 2147483646 h 177"/>
              <a:gd name="T4" fmla="*/ 2147483646 w 178"/>
              <a:gd name="T5" fmla="*/ 2147483646 h 177"/>
              <a:gd name="T6" fmla="*/ 0 60000 65536"/>
              <a:gd name="T7" fmla="*/ 0 60000 65536"/>
              <a:gd name="T8" fmla="*/ 0 60000 65536"/>
              <a:gd name="T9" fmla="*/ 0 w 178"/>
              <a:gd name="T10" fmla="*/ 0 h 177"/>
              <a:gd name="T11" fmla="*/ 178 w 178"/>
              <a:gd name="T12" fmla="*/ 177 h 1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8" h="177">
                <a:moveTo>
                  <a:pt x="0" y="0"/>
                </a:moveTo>
                <a:lnTo>
                  <a:pt x="88" y="88"/>
                </a:lnTo>
                <a:lnTo>
                  <a:pt x="178" y="177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" name="Freeform 74"/>
          <p:cNvSpPr>
            <a:spLocks/>
          </p:cNvSpPr>
          <p:nvPr/>
        </p:nvSpPr>
        <p:spPr bwMode="auto">
          <a:xfrm>
            <a:off x="3148013" y="2503488"/>
            <a:ext cx="142875" cy="138112"/>
          </a:xfrm>
          <a:custGeom>
            <a:avLst/>
            <a:gdLst>
              <a:gd name="T0" fmla="*/ 0 w 180"/>
              <a:gd name="T1" fmla="*/ 0 h 173"/>
              <a:gd name="T2" fmla="*/ 2147483646 w 180"/>
              <a:gd name="T3" fmla="*/ 2147483646 h 173"/>
              <a:gd name="T4" fmla="*/ 2147483646 w 180"/>
              <a:gd name="T5" fmla="*/ 2147483646 h 173"/>
              <a:gd name="T6" fmla="*/ 0 60000 65536"/>
              <a:gd name="T7" fmla="*/ 0 60000 65536"/>
              <a:gd name="T8" fmla="*/ 0 60000 65536"/>
              <a:gd name="T9" fmla="*/ 0 w 180"/>
              <a:gd name="T10" fmla="*/ 0 h 173"/>
              <a:gd name="T11" fmla="*/ 180 w 180"/>
              <a:gd name="T12" fmla="*/ 173 h 1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" h="173">
                <a:moveTo>
                  <a:pt x="0" y="0"/>
                </a:moveTo>
                <a:lnTo>
                  <a:pt x="90" y="86"/>
                </a:lnTo>
                <a:lnTo>
                  <a:pt x="180" y="173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" name="Freeform 75"/>
          <p:cNvSpPr>
            <a:spLocks/>
          </p:cNvSpPr>
          <p:nvPr/>
        </p:nvSpPr>
        <p:spPr bwMode="auto">
          <a:xfrm>
            <a:off x="3290888" y="2641600"/>
            <a:ext cx="141287" cy="133350"/>
          </a:xfrm>
          <a:custGeom>
            <a:avLst/>
            <a:gdLst>
              <a:gd name="T0" fmla="*/ 0 w 179"/>
              <a:gd name="T1" fmla="*/ 0 h 169"/>
              <a:gd name="T2" fmla="*/ 2147483646 w 179"/>
              <a:gd name="T3" fmla="*/ 2147483646 h 169"/>
              <a:gd name="T4" fmla="*/ 2147483646 w 179"/>
              <a:gd name="T5" fmla="*/ 2147483646 h 169"/>
              <a:gd name="T6" fmla="*/ 0 60000 65536"/>
              <a:gd name="T7" fmla="*/ 0 60000 65536"/>
              <a:gd name="T8" fmla="*/ 0 60000 65536"/>
              <a:gd name="T9" fmla="*/ 0 w 179"/>
              <a:gd name="T10" fmla="*/ 0 h 169"/>
              <a:gd name="T11" fmla="*/ 179 w 179"/>
              <a:gd name="T12" fmla="*/ 169 h 1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9" h="169">
                <a:moveTo>
                  <a:pt x="0" y="0"/>
                </a:moveTo>
                <a:lnTo>
                  <a:pt x="89" y="86"/>
                </a:lnTo>
                <a:lnTo>
                  <a:pt x="179" y="169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" name="Freeform 76"/>
          <p:cNvSpPr>
            <a:spLocks/>
          </p:cNvSpPr>
          <p:nvPr/>
        </p:nvSpPr>
        <p:spPr bwMode="auto">
          <a:xfrm>
            <a:off x="3432175" y="2774950"/>
            <a:ext cx="142875" cy="130175"/>
          </a:xfrm>
          <a:custGeom>
            <a:avLst/>
            <a:gdLst>
              <a:gd name="T0" fmla="*/ 0 w 180"/>
              <a:gd name="T1" fmla="*/ 0 h 165"/>
              <a:gd name="T2" fmla="*/ 2147483646 w 180"/>
              <a:gd name="T3" fmla="*/ 2147483646 h 165"/>
              <a:gd name="T4" fmla="*/ 2147483646 w 180"/>
              <a:gd name="T5" fmla="*/ 2147483646 h 165"/>
              <a:gd name="T6" fmla="*/ 0 60000 65536"/>
              <a:gd name="T7" fmla="*/ 0 60000 65536"/>
              <a:gd name="T8" fmla="*/ 0 60000 65536"/>
              <a:gd name="T9" fmla="*/ 0 w 180"/>
              <a:gd name="T10" fmla="*/ 0 h 165"/>
              <a:gd name="T11" fmla="*/ 180 w 180"/>
              <a:gd name="T12" fmla="*/ 165 h 1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" h="165">
                <a:moveTo>
                  <a:pt x="0" y="0"/>
                </a:moveTo>
                <a:lnTo>
                  <a:pt x="90" y="83"/>
                </a:lnTo>
                <a:lnTo>
                  <a:pt x="180" y="165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0" name="Line 77"/>
          <p:cNvSpPr>
            <a:spLocks noChangeShapeType="1"/>
          </p:cNvSpPr>
          <p:nvPr/>
        </p:nvSpPr>
        <p:spPr bwMode="auto">
          <a:xfrm>
            <a:off x="3575050" y="2905125"/>
            <a:ext cx="141288" cy="128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" name="Freeform 78"/>
          <p:cNvSpPr>
            <a:spLocks/>
          </p:cNvSpPr>
          <p:nvPr/>
        </p:nvSpPr>
        <p:spPr bwMode="auto">
          <a:xfrm>
            <a:off x="3716338" y="3033713"/>
            <a:ext cx="141287" cy="125412"/>
          </a:xfrm>
          <a:custGeom>
            <a:avLst/>
            <a:gdLst>
              <a:gd name="T0" fmla="*/ 0 w 179"/>
              <a:gd name="T1" fmla="*/ 0 h 159"/>
              <a:gd name="T2" fmla="*/ 2147483646 w 179"/>
              <a:gd name="T3" fmla="*/ 2147483646 h 159"/>
              <a:gd name="T4" fmla="*/ 2147483646 w 179"/>
              <a:gd name="T5" fmla="*/ 2147483646 h 159"/>
              <a:gd name="T6" fmla="*/ 0 60000 65536"/>
              <a:gd name="T7" fmla="*/ 0 60000 65536"/>
              <a:gd name="T8" fmla="*/ 0 60000 65536"/>
              <a:gd name="T9" fmla="*/ 0 w 179"/>
              <a:gd name="T10" fmla="*/ 0 h 159"/>
              <a:gd name="T11" fmla="*/ 179 w 179"/>
              <a:gd name="T12" fmla="*/ 159 h 1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9" h="159">
                <a:moveTo>
                  <a:pt x="0" y="0"/>
                </a:moveTo>
                <a:lnTo>
                  <a:pt x="89" y="79"/>
                </a:lnTo>
                <a:lnTo>
                  <a:pt x="179" y="159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2" name="Freeform 79"/>
          <p:cNvSpPr>
            <a:spLocks/>
          </p:cNvSpPr>
          <p:nvPr/>
        </p:nvSpPr>
        <p:spPr bwMode="auto">
          <a:xfrm>
            <a:off x="3857625" y="3159125"/>
            <a:ext cx="142875" cy="122238"/>
          </a:xfrm>
          <a:custGeom>
            <a:avLst/>
            <a:gdLst>
              <a:gd name="T0" fmla="*/ 0 w 180"/>
              <a:gd name="T1" fmla="*/ 0 h 153"/>
              <a:gd name="T2" fmla="*/ 2147483646 w 180"/>
              <a:gd name="T3" fmla="*/ 2147483646 h 153"/>
              <a:gd name="T4" fmla="*/ 2147483646 w 180"/>
              <a:gd name="T5" fmla="*/ 2147483646 h 153"/>
              <a:gd name="T6" fmla="*/ 0 60000 65536"/>
              <a:gd name="T7" fmla="*/ 0 60000 65536"/>
              <a:gd name="T8" fmla="*/ 0 60000 65536"/>
              <a:gd name="T9" fmla="*/ 0 w 180"/>
              <a:gd name="T10" fmla="*/ 0 h 153"/>
              <a:gd name="T11" fmla="*/ 180 w 180"/>
              <a:gd name="T12" fmla="*/ 153 h 1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" h="153">
                <a:moveTo>
                  <a:pt x="0" y="0"/>
                </a:moveTo>
                <a:lnTo>
                  <a:pt x="90" y="77"/>
                </a:lnTo>
                <a:lnTo>
                  <a:pt x="180" y="153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3" name="Line 80"/>
          <p:cNvSpPr>
            <a:spLocks noChangeShapeType="1"/>
          </p:cNvSpPr>
          <p:nvPr/>
        </p:nvSpPr>
        <p:spPr bwMode="auto">
          <a:xfrm>
            <a:off x="4000500" y="3281363"/>
            <a:ext cx="142875" cy="1190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4" name="Freeform 81"/>
          <p:cNvSpPr>
            <a:spLocks/>
          </p:cNvSpPr>
          <p:nvPr/>
        </p:nvSpPr>
        <p:spPr bwMode="auto">
          <a:xfrm>
            <a:off x="4143375" y="3400425"/>
            <a:ext cx="142875" cy="117475"/>
          </a:xfrm>
          <a:custGeom>
            <a:avLst/>
            <a:gdLst>
              <a:gd name="T0" fmla="*/ 0 w 180"/>
              <a:gd name="T1" fmla="*/ 0 h 147"/>
              <a:gd name="T2" fmla="*/ 2147483646 w 180"/>
              <a:gd name="T3" fmla="*/ 2147483646 h 147"/>
              <a:gd name="T4" fmla="*/ 2147483646 w 180"/>
              <a:gd name="T5" fmla="*/ 2147483646 h 147"/>
              <a:gd name="T6" fmla="*/ 0 60000 65536"/>
              <a:gd name="T7" fmla="*/ 0 60000 65536"/>
              <a:gd name="T8" fmla="*/ 0 60000 65536"/>
              <a:gd name="T9" fmla="*/ 0 w 180"/>
              <a:gd name="T10" fmla="*/ 0 h 147"/>
              <a:gd name="T11" fmla="*/ 180 w 180"/>
              <a:gd name="T12" fmla="*/ 147 h 1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" h="147">
                <a:moveTo>
                  <a:pt x="0" y="0"/>
                </a:moveTo>
                <a:lnTo>
                  <a:pt x="90" y="74"/>
                </a:lnTo>
                <a:lnTo>
                  <a:pt x="180" y="147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" name="Freeform 82"/>
          <p:cNvSpPr>
            <a:spLocks/>
          </p:cNvSpPr>
          <p:nvPr/>
        </p:nvSpPr>
        <p:spPr bwMode="auto">
          <a:xfrm>
            <a:off x="4286250" y="3517900"/>
            <a:ext cx="141288" cy="112713"/>
          </a:xfrm>
          <a:custGeom>
            <a:avLst/>
            <a:gdLst>
              <a:gd name="T0" fmla="*/ 0 w 179"/>
              <a:gd name="T1" fmla="*/ 0 h 143"/>
              <a:gd name="T2" fmla="*/ 2147483646 w 179"/>
              <a:gd name="T3" fmla="*/ 2147483646 h 143"/>
              <a:gd name="T4" fmla="*/ 2147483646 w 179"/>
              <a:gd name="T5" fmla="*/ 2147483646 h 143"/>
              <a:gd name="T6" fmla="*/ 0 60000 65536"/>
              <a:gd name="T7" fmla="*/ 0 60000 65536"/>
              <a:gd name="T8" fmla="*/ 0 60000 65536"/>
              <a:gd name="T9" fmla="*/ 0 w 179"/>
              <a:gd name="T10" fmla="*/ 0 h 143"/>
              <a:gd name="T11" fmla="*/ 179 w 179"/>
              <a:gd name="T12" fmla="*/ 143 h 1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9" h="143">
                <a:moveTo>
                  <a:pt x="0" y="0"/>
                </a:moveTo>
                <a:lnTo>
                  <a:pt x="89" y="72"/>
                </a:lnTo>
                <a:lnTo>
                  <a:pt x="179" y="143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" name="Line 83"/>
          <p:cNvSpPr>
            <a:spLocks noChangeShapeType="1"/>
          </p:cNvSpPr>
          <p:nvPr/>
        </p:nvSpPr>
        <p:spPr bwMode="auto">
          <a:xfrm>
            <a:off x="4427538" y="3630613"/>
            <a:ext cx="142875" cy="11271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" name="Freeform 84"/>
          <p:cNvSpPr>
            <a:spLocks/>
          </p:cNvSpPr>
          <p:nvPr/>
        </p:nvSpPr>
        <p:spPr bwMode="auto">
          <a:xfrm>
            <a:off x="4570413" y="3743325"/>
            <a:ext cx="141287" cy="109538"/>
          </a:xfrm>
          <a:custGeom>
            <a:avLst/>
            <a:gdLst>
              <a:gd name="T0" fmla="*/ 0 w 178"/>
              <a:gd name="T1" fmla="*/ 0 h 138"/>
              <a:gd name="T2" fmla="*/ 2147483646 w 178"/>
              <a:gd name="T3" fmla="*/ 2147483646 h 138"/>
              <a:gd name="T4" fmla="*/ 2147483646 w 178"/>
              <a:gd name="T5" fmla="*/ 2147483646 h 138"/>
              <a:gd name="T6" fmla="*/ 0 60000 65536"/>
              <a:gd name="T7" fmla="*/ 0 60000 65536"/>
              <a:gd name="T8" fmla="*/ 0 60000 65536"/>
              <a:gd name="T9" fmla="*/ 0 w 178"/>
              <a:gd name="T10" fmla="*/ 0 h 138"/>
              <a:gd name="T11" fmla="*/ 178 w 178"/>
              <a:gd name="T12" fmla="*/ 138 h 1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8" h="138">
                <a:moveTo>
                  <a:pt x="0" y="0"/>
                </a:moveTo>
                <a:lnTo>
                  <a:pt x="90" y="70"/>
                </a:lnTo>
                <a:lnTo>
                  <a:pt x="178" y="138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" name="Freeform 85"/>
          <p:cNvSpPr>
            <a:spLocks/>
          </p:cNvSpPr>
          <p:nvPr/>
        </p:nvSpPr>
        <p:spPr bwMode="auto">
          <a:xfrm>
            <a:off x="4711700" y="3852863"/>
            <a:ext cx="141288" cy="106362"/>
          </a:xfrm>
          <a:custGeom>
            <a:avLst/>
            <a:gdLst>
              <a:gd name="T0" fmla="*/ 0 w 179"/>
              <a:gd name="T1" fmla="*/ 0 h 134"/>
              <a:gd name="T2" fmla="*/ 2147483646 w 179"/>
              <a:gd name="T3" fmla="*/ 2147483646 h 134"/>
              <a:gd name="T4" fmla="*/ 2147483646 w 179"/>
              <a:gd name="T5" fmla="*/ 2147483646 h 134"/>
              <a:gd name="T6" fmla="*/ 0 60000 65536"/>
              <a:gd name="T7" fmla="*/ 0 60000 65536"/>
              <a:gd name="T8" fmla="*/ 0 60000 65536"/>
              <a:gd name="T9" fmla="*/ 0 w 179"/>
              <a:gd name="T10" fmla="*/ 0 h 134"/>
              <a:gd name="T11" fmla="*/ 179 w 179"/>
              <a:gd name="T12" fmla="*/ 134 h 1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9" h="134">
                <a:moveTo>
                  <a:pt x="0" y="0"/>
                </a:moveTo>
                <a:lnTo>
                  <a:pt x="88" y="67"/>
                </a:lnTo>
                <a:lnTo>
                  <a:pt x="179" y="134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9" name="Line 86"/>
          <p:cNvSpPr>
            <a:spLocks noChangeShapeType="1"/>
          </p:cNvSpPr>
          <p:nvPr/>
        </p:nvSpPr>
        <p:spPr bwMode="auto">
          <a:xfrm>
            <a:off x="4852988" y="3959225"/>
            <a:ext cx="142875" cy="1047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" name="Line 87"/>
          <p:cNvSpPr>
            <a:spLocks noChangeShapeType="1"/>
          </p:cNvSpPr>
          <p:nvPr/>
        </p:nvSpPr>
        <p:spPr bwMode="auto">
          <a:xfrm>
            <a:off x="4995863" y="4064000"/>
            <a:ext cx="142875" cy="101600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" name="Line 88"/>
          <p:cNvSpPr>
            <a:spLocks noChangeShapeType="1"/>
          </p:cNvSpPr>
          <p:nvPr/>
        </p:nvSpPr>
        <p:spPr bwMode="auto">
          <a:xfrm>
            <a:off x="5138738" y="4165600"/>
            <a:ext cx="142875" cy="10001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" name="Line 89"/>
          <p:cNvSpPr>
            <a:spLocks noChangeShapeType="1"/>
          </p:cNvSpPr>
          <p:nvPr/>
        </p:nvSpPr>
        <p:spPr bwMode="auto">
          <a:xfrm>
            <a:off x="5281613" y="4265613"/>
            <a:ext cx="141287" cy="9683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" name="Freeform 90"/>
          <p:cNvSpPr>
            <a:spLocks/>
          </p:cNvSpPr>
          <p:nvPr/>
        </p:nvSpPr>
        <p:spPr bwMode="auto">
          <a:xfrm>
            <a:off x="5422900" y="4362450"/>
            <a:ext cx="142875" cy="96838"/>
          </a:xfrm>
          <a:custGeom>
            <a:avLst/>
            <a:gdLst>
              <a:gd name="T0" fmla="*/ 0 w 180"/>
              <a:gd name="T1" fmla="*/ 0 h 121"/>
              <a:gd name="T2" fmla="*/ 2147483646 w 180"/>
              <a:gd name="T3" fmla="*/ 2147483646 h 121"/>
              <a:gd name="T4" fmla="*/ 2147483646 w 180"/>
              <a:gd name="T5" fmla="*/ 2147483646 h 121"/>
              <a:gd name="T6" fmla="*/ 0 60000 65536"/>
              <a:gd name="T7" fmla="*/ 0 60000 65536"/>
              <a:gd name="T8" fmla="*/ 0 60000 65536"/>
              <a:gd name="T9" fmla="*/ 0 w 180"/>
              <a:gd name="T10" fmla="*/ 0 h 121"/>
              <a:gd name="T11" fmla="*/ 180 w 180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" h="121">
                <a:moveTo>
                  <a:pt x="0" y="0"/>
                </a:moveTo>
                <a:lnTo>
                  <a:pt x="90" y="60"/>
                </a:lnTo>
                <a:lnTo>
                  <a:pt x="180" y="121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" name="Line 91"/>
          <p:cNvSpPr>
            <a:spLocks noChangeShapeType="1"/>
          </p:cNvSpPr>
          <p:nvPr/>
        </p:nvSpPr>
        <p:spPr bwMode="auto">
          <a:xfrm>
            <a:off x="5565775" y="4459288"/>
            <a:ext cx="141288" cy="936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5" name="Line 92"/>
          <p:cNvSpPr>
            <a:spLocks noChangeShapeType="1"/>
          </p:cNvSpPr>
          <p:nvPr/>
        </p:nvSpPr>
        <p:spPr bwMode="auto">
          <a:xfrm>
            <a:off x="5707063" y="4552950"/>
            <a:ext cx="141287" cy="904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" name="Line 93"/>
          <p:cNvSpPr>
            <a:spLocks noChangeShapeType="1"/>
          </p:cNvSpPr>
          <p:nvPr/>
        </p:nvSpPr>
        <p:spPr bwMode="auto">
          <a:xfrm>
            <a:off x="5848350" y="4643438"/>
            <a:ext cx="142875" cy="904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" name="Line 94"/>
          <p:cNvSpPr>
            <a:spLocks noChangeShapeType="1"/>
          </p:cNvSpPr>
          <p:nvPr/>
        </p:nvSpPr>
        <p:spPr bwMode="auto">
          <a:xfrm>
            <a:off x="5991225" y="4733925"/>
            <a:ext cx="142875" cy="8731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" name="Line 95"/>
          <p:cNvSpPr>
            <a:spLocks noChangeShapeType="1"/>
          </p:cNvSpPr>
          <p:nvPr/>
        </p:nvSpPr>
        <p:spPr bwMode="auto">
          <a:xfrm>
            <a:off x="6134100" y="4821238"/>
            <a:ext cx="142875" cy="8572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" name="Line 98"/>
          <p:cNvSpPr>
            <a:spLocks noChangeShapeType="1"/>
          </p:cNvSpPr>
          <p:nvPr/>
        </p:nvSpPr>
        <p:spPr bwMode="auto">
          <a:xfrm>
            <a:off x="6561138" y="5073650"/>
            <a:ext cx="141287" cy="793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" name="Line 99"/>
          <p:cNvSpPr>
            <a:spLocks noChangeShapeType="1"/>
          </p:cNvSpPr>
          <p:nvPr/>
        </p:nvSpPr>
        <p:spPr bwMode="auto">
          <a:xfrm>
            <a:off x="6702425" y="5153025"/>
            <a:ext cx="141288" cy="793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" name="Line 100"/>
          <p:cNvSpPr>
            <a:spLocks noChangeShapeType="1"/>
          </p:cNvSpPr>
          <p:nvPr/>
        </p:nvSpPr>
        <p:spPr bwMode="auto">
          <a:xfrm>
            <a:off x="6843713" y="5232400"/>
            <a:ext cx="142875" cy="777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" name="Freeform 101"/>
          <p:cNvSpPr>
            <a:spLocks/>
          </p:cNvSpPr>
          <p:nvPr/>
        </p:nvSpPr>
        <p:spPr bwMode="auto">
          <a:xfrm>
            <a:off x="6986588" y="5310188"/>
            <a:ext cx="141287" cy="76200"/>
          </a:xfrm>
          <a:custGeom>
            <a:avLst/>
            <a:gdLst>
              <a:gd name="T0" fmla="*/ 0 w 178"/>
              <a:gd name="T1" fmla="*/ 0 h 96"/>
              <a:gd name="T2" fmla="*/ 2147483646 w 178"/>
              <a:gd name="T3" fmla="*/ 2147483646 h 96"/>
              <a:gd name="T4" fmla="*/ 2147483646 w 178"/>
              <a:gd name="T5" fmla="*/ 2147483646 h 96"/>
              <a:gd name="T6" fmla="*/ 0 60000 65536"/>
              <a:gd name="T7" fmla="*/ 0 60000 65536"/>
              <a:gd name="T8" fmla="*/ 0 60000 65536"/>
              <a:gd name="T9" fmla="*/ 0 w 178"/>
              <a:gd name="T10" fmla="*/ 0 h 96"/>
              <a:gd name="T11" fmla="*/ 178 w 178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8" h="96">
                <a:moveTo>
                  <a:pt x="0" y="0"/>
                </a:moveTo>
                <a:lnTo>
                  <a:pt x="88" y="48"/>
                </a:lnTo>
                <a:lnTo>
                  <a:pt x="178" y="96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" name="Line 102"/>
          <p:cNvSpPr>
            <a:spLocks noChangeShapeType="1"/>
          </p:cNvSpPr>
          <p:nvPr/>
        </p:nvSpPr>
        <p:spPr bwMode="auto">
          <a:xfrm>
            <a:off x="7127875" y="5386388"/>
            <a:ext cx="144463" cy="7461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" name="Line 103"/>
          <p:cNvSpPr>
            <a:spLocks noChangeShapeType="1"/>
          </p:cNvSpPr>
          <p:nvPr/>
        </p:nvSpPr>
        <p:spPr bwMode="auto">
          <a:xfrm>
            <a:off x="7272338" y="5461000"/>
            <a:ext cx="141287" cy="7143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" name="Line 104"/>
          <p:cNvSpPr>
            <a:spLocks noChangeShapeType="1"/>
          </p:cNvSpPr>
          <p:nvPr/>
        </p:nvSpPr>
        <p:spPr bwMode="auto">
          <a:xfrm>
            <a:off x="7413625" y="5532438"/>
            <a:ext cx="141288" cy="7143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" name="Line 105"/>
          <p:cNvSpPr>
            <a:spLocks noChangeShapeType="1"/>
          </p:cNvSpPr>
          <p:nvPr/>
        </p:nvSpPr>
        <p:spPr bwMode="auto">
          <a:xfrm>
            <a:off x="7554913" y="5603875"/>
            <a:ext cx="142875" cy="7143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7" name="Line 106"/>
          <p:cNvSpPr>
            <a:spLocks noChangeShapeType="1"/>
          </p:cNvSpPr>
          <p:nvPr/>
        </p:nvSpPr>
        <p:spPr bwMode="auto">
          <a:xfrm>
            <a:off x="7697788" y="5675313"/>
            <a:ext cx="141287" cy="682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" name="Line 107"/>
          <p:cNvSpPr>
            <a:spLocks noChangeShapeType="1"/>
          </p:cNvSpPr>
          <p:nvPr/>
        </p:nvSpPr>
        <p:spPr bwMode="auto">
          <a:xfrm>
            <a:off x="7839075" y="5743575"/>
            <a:ext cx="142875" cy="682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9" name="Rectangle 109"/>
          <p:cNvSpPr>
            <a:spLocks noChangeArrowheads="1"/>
          </p:cNvSpPr>
          <p:nvPr/>
        </p:nvSpPr>
        <p:spPr bwMode="auto">
          <a:xfrm>
            <a:off x="1479550" y="5324475"/>
            <a:ext cx="5413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-500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0" name="Rectangle 111"/>
          <p:cNvSpPr>
            <a:spLocks noChangeArrowheads="1"/>
          </p:cNvSpPr>
          <p:nvPr/>
        </p:nvSpPr>
        <p:spPr bwMode="auto">
          <a:xfrm>
            <a:off x="1549400" y="3929063"/>
            <a:ext cx="450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500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1" name="Rectangle 112"/>
          <p:cNvSpPr>
            <a:spLocks noChangeArrowheads="1"/>
          </p:cNvSpPr>
          <p:nvPr/>
        </p:nvSpPr>
        <p:spPr bwMode="auto">
          <a:xfrm>
            <a:off x="1433513" y="3230563"/>
            <a:ext cx="6000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1000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2" name="Rectangle 113"/>
          <p:cNvSpPr>
            <a:spLocks noChangeArrowheads="1"/>
          </p:cNvSpPr>
          <p:nvPr/>
        </p:nvSpPr>
        <p:spPr bwMode="auto">
          <a:xfrm>
            <a:off x="1433513" y="2532063"/>
            <a:ext cx="6000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1500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3" name="Rectangle 116"/>
          <p:cNvSpPr>
            <a:spLocks noChangeArrowheads="1"/>
          </p:cNvSpPr>
          <p:nvPr/>
        </p:nvSpPr>
        <p:spPr bwMode="auto">
          <a:xfrm>
            <a:off x="2581275" y="4864100"/>
            <a:ext cx="3952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0,07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4" name="Rectangle 117"/>
          <p:cNvSpPr>
            <a:spLocks noChangeArrowheads="1"/>
          </p:cNvSpPr>
          <p:nvPr/>
        </p:nvSpPr>
        <p:spPr bwMode="auto">
          <a:xfrm>
            <a:off x="3290888" y="4864100"/>
            <a:ext cx="395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0,08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5" name="Rectangle 118"/>
          <p:cNvSpPr>
            <a:spLocks noChangeArrowheads="1"/>
          </p:cNvSpPr>
          <p:nvPr/>
        </p:nvSpPr>
        <p:spPr bwMode="auto">
          <a:xfrm>
            <a:off x="4002088" y="4864100"/>
            <a:ext cx="395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0,09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6" name="Rectangle 119"/>
          <p:cNvSpPr>
            <a:spLocks noChangeArrowheads="1"/>
          </p:cNvSpPr>
          <p:nvPr/>
        </p:nvSpPr>
        <p:spPr bwMode="auto">
          <a:xfrm>
            <a:off x="4752975" y="4864100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0,1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7" name="Rectangle 120"/>
          <p:cNvSpPr>
            <a:spLocks noChangeArrowheads="1"/>
          </p:cNvSpPr>
          <p:nvPr/>
        </p:nvSpPr>
        <p:spPr bwMode="auto">
          <a:xfrm>
            <a:off x="5424488" y="4864100"/>
            <a:ext cx="395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0,11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8" name="Rectangle 122"/>
          <p:cNvSpPr>
            <a:spLocks noChangeArrowheads="1"/>
          </p:cNvSpPr>
          <p:nvPr/>
        </p:nvSpPr>
        <p:spPr bwMode="auto">
          <a:xfrm>
            <a:off x="6846888" y="4864100"/>
            <a:ext cx="395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0,13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9" name="Rectangle 125"/>
          <p:cNvSpPr>
            <a:spLocks noChangeArrowheads="1"/>
          </p:cNvSpPr>
          <p:nvPr/>
        </p:nvSpPr>
        <p:spPr bwMode="auto">
          <a:xfrm>
            <a:off x="7616825" y="4870450"/>
            <a:ext cx="7635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Zinssatz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90" name="Rectangle 126"/>
          <p:cNvSpPr>
            <a:spLocks noChangeArrowheads="1"/>
          </p:cNvSpPr>
          <p:nvPr/>
        </p:nvSpPr>
        <p:spPr bwMode="auto">
          <a:xfrm>
            <a:off x="2022475" y="1697038"/>
            <a:ext cx="1531938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91" name="Rectangle 127"/>
          <p:cNvSpPr>
            <a:spLocks noChangeArrowheads="1"/>
          </p:cNvSpPr>
          <p:nvPr/>
        </p:nvSpPr>
        <p:spPr bwMode="auto">
          <a:xfrm>
            <a:off x="2173288" y="1744663"/>
            <a:ext cx="1825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Barwert [1000 Euro]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92" name="AutoShape 8"/>
          <p:cNvSpPr>
            <a:spLocks noChangeArrowheads="1"/>
          </p:cNvSpPr>
          <p:nvPr/>
        </p:nvSpPr>
        <p:spPr bwMode="auto">
          <a:xfrm>
            <a:off x="5911850" y="4678363"/>
            <a:ext cx="76200" cy="76200"/>
          </a:xfrm>
          <a:prstGeom prst="octagon">
            <a:avLst>
              <a:gd name="adj" fmla="val 29287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600"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2205625" y="5978526"/>
                <a:ext cx="6203363" cy="5296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200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𝑅𝐵𝐹</m:t>
                        </m:r>
                      </m:e>
                      <m:sub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𝐼𝑅𝑅</m:t>
                        </m:r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=20</m:t>
                        </m:r>
                      </m:sub>
                    </m:sSub>
                  </m:oMath>
                </a14:m>
                <a:r>
                  <a:rPr lang="de-DE" altLang="en-US" sz="2000" kern="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2000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</a:rPr>
                          <m:t>5.000.000</m:t>
                        </m:r>
                      </m:num>
                      <m:den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</a:rPr>
                          <m:t>650.000</m:t>
                        </m:r>
                      </m:den>
                    </m:f>
                    <m:r>
                      <a:rPr lang="de-DE" altLang="en-US" sz="2000" b="0" i="1" kern="0" smtClean="0">
                        <a:latin typeface="Cambria Math" panose="02040503050406030204" pitchFamily="18" charset="0"/>
                      </a:rPr>
                      <m:t>=7,7        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      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𝐼𝑅𝑅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altLang="en-US" sz="2000" b="0" i="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11</m:t>
                    </m:r>
                    <m:r>
                      <a:rPr lang="en-GB" altLang="en-US" sz="2000" b="0" i="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de-DE" altLang="en-US" sz="2000" b="0" i="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de-DE" altLang="en-US" sz="2000" kern="0" dirty="0" smtClean="0"/>
                  <a:t>%</a:t>
                </a: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5625" y="5978526"/>
                <a:ext cx="6203363" cy="529697"/>
              </a:xfrm>
              <a:prstGeom prst="rect">
                <a:avLst/>
              </a:prstGeom>
              <a:blipFill>
                <a:blip r:embed="rId2"/>
                <a:stretch>
                  <a:fillRect b="-919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28709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Annuitätsmethode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11654" y="1636626"/>
            <a:ext cx="7732754" cy="13603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Vergleich von Investitionsprojekten anhand der </a:t>
            </a: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Annuität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sz="1800" dirty="0" smtClean="0">
                <a:latin typeface="Arial" panose="020B0604020202020204" pitchFamily="34" charset="0"/>
              </a:rPr>
              <a:t>Annuität: Zahlung konstanter Höhe in gleichmäßigen zeitlichen Abstände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b="1" kern="0" dirty="0" smtClean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11654" y="2583441"/>
                <a:ext cx="7848872" cy="4135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Kapitalwertmethod</a:t>
                </a:r>
                <a:r>
                  <a:rPr lang="de-DE" altLang="en-US" sz="18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fragt: ist </a:t>
                </a:r>
                <a14:m>
                  <m:oMath xmlns:m="http://schemas.openxmlformats.org/officeDocument/2006/math">
                    <m:r>
                      <a:rPr lang="de-DE" altLang="en-US" sz="2000" i="1" kern="0">
                        <a:latin typeface="Cambria Math" panose="02040503050406030204" pitchFamily="18" charset="0"/>
                      </a:rPr>
                      <m:t>𝑁𝑃𝑉</m:t>
                    </m:r>
                    <m:r>
                      <a:rPr lang="de-DE" altLang="en-US" sz="2000" i="1" ker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de-DE" altLang="en-US" sz="20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2000" i="1" ker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altLang="en-US" sz="2000" i="1" ker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altLang="en-US" sz="2000" i="1" kern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altLang="en-US" sz="2000" i="1" kern="0">
                        <a:latin typeface="Cambria Math" panose="02040503050406030204" pitchFamily="18" charset="0"/>
                      </a:rPr>
                      <m:t>𝐶𝐹</m:t>
                    </m:r>
                    <m:r>
                      <a:rPr lang="de-DE" altLang="en-US" sz="20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de-DE" altLang="en-US" sz="200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𝑅𝐵𝐹</m:t>
                        </m:r>
                      </m:e>
                      <m:sub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de-DE" sz="2000" dirty="0" smtClean="0"/>
                  <a:t> ?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54" y="2583441"/>
                <a:ext cx="7848872" cy="413511"/>
              </a:xfrm>
              <a:prstGeom prst="rect">
                <a:avLst/>
              </a:prstGeom>
              <a:blipFill>
                <a:blip r:embed="rId2"/>
                <a:stretch>
                  <a:fillRect l="-699" t="-5882" b="-25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08566" y="3524256"/>
                <a:ext cx="8311905" cy="22627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Annuitätsmethode fragt: ist    </a:t>
                </a:r>
                <a14:m>
                  <m:oMath xmlns:m="http://schemas.openxmlformats.org/officeDocument/2006/math">
                    <m:r>
                      <a:rPr lang="de-DE" altLang="en-US" sz="2000" b="0" i="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  <m:f>
                      <m:fPr>
                        <m:ctrlPr>
                          <a:rPr lang="de-DE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20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20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de-DE" altLang="en-US" sz="20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altLang="en-US" sz="20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20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𝑅𝐵𝐹</m:t>
                            </m:r>
                          </m:e>
                          <m:sub>
                            <m:r>
                              <a:rPr lang="de-DE" altLang="en-US" sz="20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altLang="en-US" sz="20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altLang="en-US" sz="20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den>
                    </m:f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𝐶𝐹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altLang="en-US" sz="200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𝐴𝑁𝐹</m:t>
                        </m:r>
                      </m:e>
                      <m:sub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𝐶𝐹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de-DE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Wir haben unsere Investition in periodengleichen Zahlungen auf der Nutzungsdauer anhand des Kalkulationszins </a:t>
                </a:r>
                <a:r>
                  <a:rPr lang="de-DE" sz="1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verteilt (wie ein Immobilienkredit), um sie mit den Zahlungen </a:t>
                </a:r>
                <a:r>
                  <a:rPr lang="de-DE" sz="1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CF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zu vergleichen.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Der </a:t>
                </a:r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Annuitätsfaktor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𝐴𝑁𝐹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entspricht dem Kehrwert des Rentenbarwertfaktors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566" y="3524256"/>
                <a:ext cx="8311905" cy="2262735"/>
              </a:xfrm>
              <a:prstGeom prst="rect">
                <a:avLst/>
              </a:prstGeom>
              <a:blipFill>
                <a:blip r:embed="rId3"/>
                <a:stretch>
                  <a:fillRect l="-587" r="-733" b="-269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885277" y="5877272"/>
                <a:ext cx="3558481" cy="7162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𝐴𝑁𝐹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𝑅𝐵𝐹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 −1</m:t>
                          </m:r>
                        </m:den>
                      </m:f>
                    </m:oMath>
                  </m:oMathPara>
                </a14:m>
                <a:endParaRPr lang="de-DE" sz="18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5277" y="5877272"/>
                <a:ext cx="3558481" cy="7162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52023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Annuitätsfaktoren</a:t>
            </a:r>
          </a:p>
        </p:txBody>
      </p:sp>
      <p:grpSp>
        <p:nvGrpSpPr>
          <p:cNvPr id="8" name="Group 709"/>
          <p:cNvGrpSpPr>
            <a:grpSpLocks/>
          </p:cNvGrpSpPr>
          <p:nvPr/>
        </p:nvGrpSpPr>
        <p:grpSpPr bwMode="auto">
          <a:xfrm>
            <a:off x="1144588" y="1565275"/>
            <a:ext cx="7524750" cy="4789488"/>
            <a:chOff x="735" y="993"/>
            <a:chExt cx="4740" cy="3017"/>
          </a:xfrm>
        </p:grpSpPr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819" y="1133"/>
              <a:ext cx="23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Jahre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1382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1816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2251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2685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3119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3553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3987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4421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4855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5240" y="1133"/>
              <a:ext cx="171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912" y="1296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" name="Rectangle 20"/>
            <p:cNvSpPr>
              <a:spLocks noChangeArrowheads="1"/>
            </p:cNvSpPr>
            <p:nvPr/>
          </p:nvSpPr>
          <p:spPr bwMode="auto">
            <a:xfrm>
              <a:off x="1305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1739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" name="Rectangle 26"/>
            <p:cNvSpPr>
              <a:spLocks noChangeArrowheads="1"/>
            </p:cNvSpPr>
            <p:nvPr/>
          </p:nvSpPr>
          <p:spPr bwMode="auto">
            <a:xfrm>
              <a:off x="2173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1.040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7" name="Rectangle 29"/>
            <p:cNvSpPr>
              <a:spLocks noChangeArrowheads="1"/>
            </p:cNvSpPr>
            <p:nvPr/>
          </p:nvSpPr>
          <p:spPr bwMode="auto">
            <a:xfrm>
              <a:off x="2607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1.045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8" name="Rectangle 32"/>
            <p:cNvSpPr>
              <a:spLocks noChangeArrowheads="1"/>
            </p:cNvSpPr>
            <p:nvPr/>
          </p:nvSpPr>
          <p:spPr bwMode="auto">
            <a:xfrm>
              <a:off x="3042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1.050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9" name="Rectangle 35"/>
            <p:cNvSpPr>
              <a:spLocks noChangeArrowheads="1"/>
            </p:cNvSpPr>
            <p:nvPr/>
          </p:nvSpPr>
          <p:spPr bwMode="auto">
            <a:xfrm>
              <a:off x="3476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1.060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0" name="Rectangle 38"/>
            <p:cNvSpPr>
              <a:spLocks noChangeArrowheads="1"/>
            </p:cNvSpPr>
            <p:nvPr/>
          </p:nvSpPr>
          <p:spPr bwMode="auto">
            <a:xfrm>
              <a:off x="3910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1.070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1" name="Rectangle 41"/>
            <p:cNvSpPr>
              <a:spLocks noChangeArrowheads="1"/>
            </p:cNvSpPr>
            <p:nvPr/>
          </p:nvSpPr>
          <p:spPr bwMode="auto">
            <a:xfrm>
              <a:off x="4344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1.080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2" name="Rectangle 44"/>
            <p:cNvSpPr>
              <a:spLocks noChangeArrowheads="1"/>
            </p:cNvSpPr>
            <p:nvPr/>
          </p:nvSpPr>
          <p:spPr bwMode="auto">
            <a:xfrm>
              <a:off x="4778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1.090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" name="Rectangle 47"/>
            <p:cNvSpPr>
              <a:spLocks noChangeArrowheads="1"/>
            </p:cNvSpPr>
            <p:nvPr/>
          </p:nvSpPr>
          <p:spPr bwMode="auto">
            <a:xfrm>
              <a:off x="5212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1.100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4" name="Rectangle 50"/>
            <p:cNvSpPr>
              <a:spLocks noChangeArrowheads="1"/>
            </p:cNvSpPr>
            <p:nvPr/>
          </p:nvSpPr>
          <p:spPr bwMode="auto">
            <a:xfrm>
              <a:off x="912" y="1414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5" name="Rectangle 51"/>
            <p:cNvSpPr>
              <a:spLocks noChangeArrowheads="1"/>
            </p:cNvSpPr>
            <p:nvPr/>
          </p:nvSpPr>
          <p:spPr bwMode="auto">
            <a:xfrm>
              <a:off x="1305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0.523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6" name="Rectangle 54"/>
            <p:cNvSpPr>
              <a:spLocks noChangeArrowheads="1"/>
            </p:cNvSpPr>
            <p:nvPr/>
          </p:nvSpPr>
          <p:spPr bwMode="auto">
            <a:xfrm>
              <a:off x="1739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0.526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7" name="Rectangle 57"/>
            <p:cNvSpPr>
              <a:spLocks noChangeArrowheads="1"/>
            </p:cNvSpPr>
            <p:nvPr/>
          </p:nvSpPr>
          <p:spPr bwMode="auto">
            <a:xfrm>
              <a:off x="2173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8" name="Rectangle 60"/>
            <p:cNvSpPr>
              <a:spLocks noChangeArrowheads="1"/>
            </p:cNvSpPr>
            <p:nvPr/>
          </p:nvSpPr>
          <p:spPr bwMode="auto">
            <a:xfrm>
              <a:off x="2607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0.534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9" name="Rectangle 63"/>
            <p:cNvSpPr>
              <a:spLocks noChangeArrowheads="1"/>
            </p:cNvSpPr>
            <p:nvPr/>
          </p:nvSpPr>
          <p:spPr bwMode="auto">
            <a:xfrm>
              <a:off x="3042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0.538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0" name="Rectangle 66"/>
            <p:cNvSpPr>
              <a:spLocks noChangeArrowheads="1"/>
            </p:cNvSpPr>
            <p:nvPr/>
          </p:nvSpPr>
          <p:spPr bwMode="auto">
            <a:xfrm>
              <a:off x="3476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0.545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1" name="Rectangle 69"/>
            <p:cNvSpPr>
              <a:spLocks noChangeArrowheads="1"/>
            </p:cNvSpPr>
            <p:nvPr/>
          </p:nvSpPr>
          <p:spPr bwMode="auto">
            <a:xfrm>
              <a:off x="3910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0.553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2" name="Rectangle 72"/>
            <p:cNvSpPr>
              <a:spLocks noChangeArrowheads="1"/>
            </p:cNvSpPr>
            <p:nvPr/>
          </p:nvSpPr>
          <p:spPr bwMode="auto">
            <a:xfrm>
              <a:off x="4344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3" name="Rectangle 75"/>
            <p:cNvSpPr>
              <a:spLocks noChangeArrowheads="1"/>
            </p:cNvSpPr>
            <p:nvPr/>
          </p:nvSpPr>
          <p:spPr bwMode="auto">
            <a:xfrm>
              <a:off x="4778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0.568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4" name="Rectangle 78"/>
            <p:cNvSpPr>
              <a:spLocks noChangeArrowheads="1"/>
            </p:cNvSpPr>
            <p:nvPr/>
          </p:nvSpPr>
          <p:spPr bwMode="auto">
            <a:xfrm>
              <a:off x="5212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0.576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5" name="Rectangle 81"/>
            <p:cNvSpPr>
              <a:spLocks noChangeArrowheads="1"/>
            </p:cNvSpPr>
            <p:nvPr/>
          </p:nvSpPr>
          <p:spPr bwMode="auto">
            <a:xfrm>
              <a:off x="912" y="1532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6" name="Rectangle 82"/>
            <p:cNvSpPr>
              <a:spLocks noChangeArrowheads="1"/>
            </p:cNvSpPr>
            <p:nvPr/>
          </p:nvSpPr>
          <p:spPr bwMode="auto">
            <a:xfrm>
              <a:off x="1305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0.354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7" name="Rectangle 85"/>
            <p:cNvSpPr>
              <a:spLocks noChangeArrowheads="1"/>
            </p:cNvSpPr>
            <p:nvPr/>
          </p:nvSpPr>
          <p:spPr bwMode="auto">
            <a:xfrm>
              <a:off x="1739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0.357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8" name="Rectangle 88"/>
            <p:cNvSpPr>
              <a:spLocks noChangeArrowheads="1"/>
            </p:cNvSpPr>
            <p:nvPr/>
          </p:nvSpPr>
          <p:spPr bwMode="auto">
            <a:xfrm>
              <a:off x="2173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0.360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9" name="Rectangle 91"/>
            <p:cNvSpPr>
              <a:spLocks noChangeArrowheads="1"/>
            </p:cNvSpPr>
            <p:nvPr/>
          </p:nvSpPr>
          <p:spPr bwMode="auto">
            <a:xfrm>
              <a:off x="2607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0.364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0" name="Rectangle 94"/>
            <p:cNvSpPr>
              <a:spLocks noChangeArrowheads="1"/>
            </p:cNvSpPr>
            <p:nvPr/>
          </p:nvSpPr>
          <p:spPr bwMode="auto">
            <a:xfrm>
              <a:off x="3042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1" name="Rectangle 97"/>
            <p:cNvSpPr>
              <a:spLocks noChangeArrowheads="1"/>
            </p:cNvSpPr>
            <p:nvPr/>
          </p:nvSpPr>
          <p:spPr bwMode="auto">
            <a:xfrm>
              <a:off x="3476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2" name="Rectangle 100"/>
            <p:cNvSpPr>
              <a:spLocks noChangeArrowheads="1"/>
            </p:cNvSpPr>
            <p:nvPr/>
          </p:nvSpPr>
          <p:spPr bwMode="auto">
            <a:xfrm>
              <a:off x="3910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0.381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3" name="Rectangle 103"/>
            <p:cNvSpPr>
              <a:spLocks noChangeArrowheads="1"/>
            </p:cNvSpPr>
            <p:nvPr/>
          </p:nvSpPr>
          <p:spPr bwMode="auto">
            <a:xfrm>
              <a:off x="4344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0.388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4" name="Rectangle 106"/>
            <p:cNvSpPr>
              <a:spLocks noChangeArrowheads="1"/>
            </p:cNvSpPr>
            <p:nvPr/>
          </p:nvSpPr>
          <p:spPr bwMode="auto">
            <a:xfrm>
              <a:off x="4778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5" name="Rectangle 109"/>
            <p:cNvSpPr>
              <a:spLocks noChangeArrowheads="1"/>
            </p:cNvSpPr>
            <p:nvPr/>
          </p:nvSpPr>
          <p:spPr bwMode="auto">
            <a:xfrm>
              <a:off x="5212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0.402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6" name="Rectangle 112"/>
            <p:cNvSpPr>
              <a:spLocks noChangeArrowheads="1"/>
            </p:cNvSpPr>
            <p:nvPr/>
          </p:nvSpPr>
          <p:spPr bwMode="auto">
            <a:xfrm>
              <a:off x="912" y="1650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7" name="Rectangle 113"/>
            <p:cNvSpPr>
              <a:spLocks noChangeArrowheads="1"/>
            </p:cNvSpPr>
            <p:nvPr/>
          </p:nvSpPr>
          <p:spPr bwMode="auto">
            <a:xfrm>
              <a:off x="1305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0.269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8" name="Rectangle 116"/>
            <p:cNvSpPr>
              <a:spLocks noChangeArrowheads="1"/>
            </p:cNvSpPr>
            <p:nvPr/>
          </p:nvSpPr>
          <p:spPr bwMode="auto">
            <a:xfrm>
              <a:off x="1739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0.272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9" name="Rectangle 119"/>
            <p:cNvSpPr>
              <a:spLocks noChangeArrowheads="1"/>
            </p:cNvSpPr>
            <p:nvPr/>
          </p:nvSpPr>
          <p:spPr bwMode="auto">
            <a:xfrm>
              <a:off x="2173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0.275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0" name="Rectangle 122"/>
            <p:cNvSpPr>
              <a:spLocks noChangeArrowheads="1"/>
            </p:cNvSpPr>
            <p:nvPr/>
          </p:nvSpPr>
          <p:spPr bwMode="auto">
            <a:xfrm>
              <a:off x="2607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0.279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1" name="Rectangle 125"/>
            <p:cNvSpPr>
              <a:spLocks noChangeArrowheads="1"/>
            </p:cNvSpPr>
            <p:nvPr/>
          </p:nvSpPr>
          <p:spPr bwMode="auto">
            <a:xfrm>
              <a:off x="3042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0.282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2" name="Rectangle 128"/>
            <p:cNvSpPr>
              <a:spLocks noChangeArrowheads="1"/>
            </p:cNvSpPr>
            <p:nvPr/>
          </p:nvSpPr>
          <p:spPr bwMode="auto">
            <a:xfrm>
              <a:off x="3476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0.289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3" name="Rectangle 131"/>
            <p:cNvSpPr>
              <a:spLocks noChangeArrowheads="1"/>
            </p:cNvSpPr>
            <p:nvPr/>
          </p:nvSpPr>
          <p:spPr bwMode="auto">
            <a:xfrm>
              <a:off x="3910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4" name="Rectangle 134"/>
            <p:cNvSpPr>
              <a:spLocks noChangeArrowheads="1"/>
            </p:cNvSpPr>
            <p:nvPr/>
          </p:nvSpPr>
          <p:spPr bwMode="auto">
            <a:xfrm>
              <a:off x="4344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5" name="Rectangle 137"/>
            <p:cNvSpPr>
              <a:spLocks noChangeArrowheads="1"/>
            </p:cNvSpPr>
            <p:nvPr/>
          </p:nvSpPr>
          <p:spPr bwMode="auto">
            <a:xfrm>
              <a:off x="4778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0.309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6" name="Rectangle 140"/>
            <p:cNvSpPr>
              <a:spLocks noChangeArrowheads="1"/>
            </p:cNvSpPr>
            <p:nvPr/>
          </p:nvSpPr>
          <p:spPr bwMode="auto">
            <a:xfrm>
              <a:off x="5212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7" name="Rectangle 143"/>
            <p:cNvSpPr>
              <a:spLocks noChangeArrowheads="1"/>
            </p:cNvSpPr>
            <p:nvPr/>
          </p:nvSpPr>
          <p:spPr bwMode="auto">
            <a:xfrm>
              <a:off x="912" y="1768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8" name="Rectangle 144"/>
            <p:cNvSpPr>
              <a:spLocks noChangeArrowheads="1"/>
            </p:cNvSpPr>
            <p:nvPr/>
          </p:nvSpPr>
          <p:spPr bwMode="auto">
            <a:xfrm>
              <a:off x="1305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0.218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9" name="Rectangle 147"/>
            <p:cNvSpPr>
              <a:spLocks noChangeArrowheads="1"/>
            </p:cNvSpPr>
            <p:nvPr/>
          </p:nvSpPr>
          <p:spPr bwMode="auto">
            <a:xfrm>
              <a:off x="1739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0.221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0" name="Rectangle 150"/>
            <p:cNvSpPr>
              <a:spLocks noChangeArrowheads="1"/>
            </p:cNvSpPr>
            <p:nvPr/>
          </p:nvSpPr>
          <p:spPr bwMode="auto">
            <a:xfrm>
              <a:off x="2173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0.225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1" name="Rectangle 153"/>
            <p:cNvSpPr>
              <a:spLocks noChangeArrowheads="1"/>
            </p:cNvSpPr>
            <p:nvPr/>
          </p:nvSpPr>
          <p:spPr bwMode="auto">
            <a:xfrm>
              <a:off x="2607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0.228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2" name="Rectangle 156"/>
            <p:cNvSpPr>
              <a:spLocks noChangeArrowheads="1"/>
            </p:cNvSpPr>
            <p:nvPr/>
          </p:nvSpPr>
          <p:spPr bwMode="auto">
            <a:xfrm>
              <a:off x="3042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0.231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3" name="Rectangle 159"/>
            <p:cNvSpPr>
              <a:spLocks noChangeArrowheads="1"/>
            </p:cNvSpPr>
            <p:nvPr/>
          </p:nvSpPr>
          <p:spPr bwMode="auto">
            <a:xfrm>
              <a:off x="3476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0.237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4" name="Rectangle 162"/>
            <p:cNvSpPr>
              <a:spLocks noChangeArrowheads="1"/>
            </p:cNvSpPr>
            <p:nvPr/>
          </p:nvSpPr>
          <p:spPr bwMode="auto">
            <a:xfrm>
              <a:off x="3910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0.244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5" name="Rectangle 165"/>
            <p:cNvSpPr>
              <a:spLocks noChangeArrowheads="1"/>
            </p:cNvSpPr>
            <p:nvPr/>
          </p:nvSpPr>
          <p:spPr bwMode="auto">
            <a:xfrm>
              <a:off x="4344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0.250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6" name="Rectangle 168"/>
            <p:cNvSpPr>
              <a:spLocks noChangeArrowheads="1"/>
            </p:cNvSpPr>
            <p:nvPr/>
          </p:nvSpPr>
          <p:spPr bwMode="auto">
            <a:xfrm>
              <a:off x="4778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0.257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7" name="Rectangle 171"/>
            <p:cNvSpPr>
              <a:spLocks noChangeArrowheads="1"/>
            </p:cNvSpPr>
            <p:nvPr/>
          </p:nvSpPr>
          <p:spPr bwMode="auto">
            <a:xfrm>
              <a:off x="5212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0.264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8" name="Rectangle 174"/>
            <p:cNvSpPr>
              <a:spLocks noChangeArrowheads="1"/>
            </p:cNvSpPr>
            <p:nvPr/>
          </p:nvSpPr>
          <p:spPr bwMode="auto">
            <a:xfrm>
              <a:off x="912" y="1931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9" name="Rectangle 175"/>
            <p:cNvSpPr>
              <a:spLocks noChangeArrowheads="1"/>
            </p:cNvSpPr>
            <p:nvPr/>
          </p:nvSpPr>
          <p:spPr bwMode="auto">
            <a:xfrm>
              <a:off x="1305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0.185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0" name="Rectangle 178"/>
            <p:cNvSpPr>
              <a:spLocks noChangeArrowheads="1"/>
            </p:cNvSpPr>
            <p:nvPr/>
          </p:nvSpPr>
          <p:spPr bwMode="auto">
            <a:xfrm>
              <a:off x="1739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0.188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1" name="Rectangle 181"/>
            <p:cNvSpPr>
              <a:spLocks noChangeArrowheads="1"/>
            </p:cNvSpPr>
            <p:nvPr/>
          </p:nvSpPr>
          <p:spPr bwMode="auto">
            <a:xfrm>
              <a:off x="2173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0.191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2" name="Rectangle 184"/>
            <p:cNvSpPr>
              <a:spLocks noChangeArrowheads="1"/>
            </p:cNvSpPr>
            <p:nvPr/>
          </p:nvSpPr>
          <p:spPr bwMode="auto">
            <a:xfrm>
              <a:off x="2607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0.194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3" name="Rectangle 187"/>
            <p:cNvSpPr>
              <a:spLocks noChangeArrowheads="1"/>
            </p:cNvSpPr>
            <p:nvPr/>
          </p:nvSpPr>
          <p:spPr bwMode="auto">
            <a:xfrm>
              <a:off x="3042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0.197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4" name="Rectangle 190"/>
            <p:cNvSpPr>
              <a:spLocks noChangeArrowheads="1"/>
            </p:cNvSpPr>
            <p:nvPr/>
          </p:nvSpPr>
          <p:spPr bwMode="auto">
            <a:xfrm>
              <a:off x="3476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0.203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5" name="Rectangle 193"/>
            <p:cNvSpPr>
              <a:spLocks noChangeArrowheads="1"/>
            </p:cNvSpPr>
            <p:nvPr/>
          </p:nvSpPr>
          <p:spPr bwMode="auto">
            <a:xfrm>
              <a:off x="3910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6" name="Rectangle 196"/>
            <p:cNvSpPr>
              <a:spLocks noChangeArrowheads="1"/>
            </p:cNvSpPr>
            <p:nvPr/>
          </p:nvSpPr>
          <p:spPr bwMode="auto">
            <a:xfrm>
              <a:off x="4344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0.216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7" name="Rectangle 199"/>
            <p:cNvSpPr>
              <a:spLocks noChangeArrowheads="1"/>
            </p:cNvSpPr>
            <p:nvPr/>
          </p:nvSpPr>
          <p:spPr bwMode="auto">
            <a:xfrm>
              <a:off x="4778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0.223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8" name="Rectangle 202"/>
            <p:cNvSpPr>
              <a:spLocks noChangeArrowheads="1"/>
            </p:cNvSpPr>
            <p:nvPr/>
          </p:nvSpPr>
          <p:spPr bwMode="auto">
            <a:xfrm>
              <a:off x="5212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9" name="Rectangle 205"/>
            <p:cNvSpPr>
              <a:spLocks noChangeArrowheads="1"/>
            </p:cNvSpPr>
            <p:nvPr/>
          </p:nvSpPr>
          <p:spPr bwMode="auto">
            <a:xfrm>
              <a:off x="912" y="2049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0" name="Rectangle 206"/>
            <p:cNvSpPr>
              <a:spLocks noChangeArrowheads="1"/>
            </p:cNvSpPr>
            <p:nvPr/>
          </p:nvSpPr>
          <p:spPr bwMode="auto">
            <a:xfrm>
              <a:off x="1305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1" name="Rectangle 210"/>
            <p:cNvSpPr>
              <a:spLocks noChangeArrowheads="1"/>
            </p:cNvSpPr>
            <p:nvPr/>
          </p:nvSpPr>
          <p:spPr bwMode="auto">
            <a:xfrm>
              <a:off x="1739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2" name="Rectangle 213"/>
            <p:cNvSpPr>
              <a:spLocks noChangeArrowheads="1"/>
            </p:cNvSpPr>
            <p:nvPr/>
          </p:nvSpPr>
          <p:spPr bwMode="auto">
            <a:xfrm>
              <a:off x="2173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3" name="Rectangle 216"/>
            <p:cNvSpPr>
              <a:spLocks noChangeArrowheads="1"/>
            </p:cNvSpPr>
            <p:nvPr/>
          </p:nvSpPr>
          <p:spPr bwMode="auto">
            <a:xfrm>
              <a:off x="2607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0.170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4" name="Rectangle 219"/>
            <p:cNvSpPr>
              <a:spLocks noChangeArrowheads="1"/>
            </p:cNvSpPr>
            <p:nvPr/>
          </p:nvSpPr>
          <p:spPr bwMode="auto">
            <a:xfrm>
              <a:off x="3042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0.173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5" name="Rectangle 222"/>
            <p:cNvSpPr>
              <a:spLocks noChangeArrowheads="1"/>
            </p:cNvSpPr>
            <p:nvPr/>
          </p:nvSpPr>
          <p:spPr bwMode="auto">
            <a:xfrm>
              <a:off x="3476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0.179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6" name="Rectangle 225"/>
            <p:cNvSpPr>
              <a:spLocks noChangeArrowheads="1"/>
            </p:cNvSpPr>
            <p:nvPr/>
          </p:nvSpPr>
          <p:spPr bwMode="auto">
            <a:xfrm>
              <a:off x="3910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7" name="Rectangle 228"/>
            <p:cNvSpPr>
              <a:spLocks noChangeArrowheads="1"/>
            </p:cNvSpPr>
            <p:nvPr/>
          </p:nvSpPr>
          <p:spPr bwMode="auto">
            <a:xfrm>
              <a:off x="4344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0.192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8" name="Rectangle 231"/>
            <p:cNvSpPr>
              <a:spLocks noChangeArrowheads="1"/>
            </p:cNvSpPr>
            <p:nvPr/>
          </p:nvSpPr>
          <p:spPr bwMode="auto">
            <a:xfrm>
              <a:off x="4778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0.199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9" name="Rectangle 234"/>
            <p:cNvSpPr>
              <a:spLocks noChangeArrowheads="1"/>
            </p:cNvSpPr>
            <p:nvPr/>
          </p:nvSpPr>
          <p:spPr bwMode="auto">
            <a:xfrm>
              <a:off x="5212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0.205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0" name="Rectangle 237"/>
            <p:cNvSpPr>
              <a:spLocks noChangeArrowheads="1"/>
            </p:cNvSpPr>
            <p:nvPr/>
          </p:nvSpPr>
          <p:spPr bwMode="auto">
            <a:xfrm>
              <a:off x="912" y="2167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1" name="Rectangle 238"/>
            <p:cNvSpPr>
              <a:spLocks noChangeArrowheads="1"/>
            </p:cNvSpPr>
            <p:nvPr/>
          </p:nvSpPr>
          <p:spPr bwMode="auto">
            <a:xfrm>
              <a:off x="1305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2" name="Rectangle 241"/>
            <p:cNvSpPr>
              <a:spLocks noChangeArrowheads="1"/>
            </p:cNvSpPr>
            <p:nvPr/>
          </p:nvSpPr>
          <p:spPr bwMode="auto">
            <a:xfrm>
              <a:off x="1739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3" name="Rectangle 244"/>
            <p:cNvSpPr>
              <a:spLocks noChangeArrowheads="1"/>
            </p:cNvSpPr>
            <p:nvPr/>
          </p:nvSpPr>
          <p:spPr bwMode="auto">
            <a:xfrm>
              <a:off x="2173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4" name="Rectangle 247"/>
            <p:cNvSpPr>
              <a:spLocks noChangeArrowheads="1"/>
            </p:cNvSpPr>
            <p:nvPr/>
          </p:nvSpPr>
          <p:spPr bwMode="auto">
            <a:xfrm>
              <a:off x="2607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0.152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5" name="Rectangle 250"/>
            <p:cNvSpPr>
              <a:spLocks noChangeArrowheads="1"/>
            </p:cNvSpPr>
            <p:nvPr/>
          </p:nvSpPr>
          <p:spPr bwMode="auto">
            <a:xfrm>
              <a:off x="3042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0.155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6" name="Rectangle 253"/>
            <p:cNvSpPr>
              <a:spLocks noChangeArrowheads="1"/>
            </p:cNvSpPr>
            <p:nvPr/>
          </p:nvSpPr>
          <p:spPr bwMode="auto">
            <a:xfrm>
              <a:off x="3476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7" name="Rectangle 256"/>
            <p:cNvSpPr>
              <a:spLocks noChangeArrowheads="1"/>
            </p:cNvSpPr>
            <p:nvPr/>
          </p:nvSpPr>
          <p:spPr bwMode="auto">
            <a:xfrm>
              <a:off x="3910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8" name="Rectangle 259"/>
            <p:cNvSpPr>
              <a:spLocks noChangeArrowheads="1"/>
            </p:cNvSpPr>
            <p:nvPr/>
          </p:nvSpPr>
          <p:spPr bwMode="auto">
            <a:xfrm>
              <a:off x="4344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9" name="Rectangle 262"/>
            <p:cNvSpPr>
              <a:spLocks noChangeArrowheads="1"/>
            </p:cNvSpPr>
            <p:nvPr/>
          </p:nvSpPr>
          <p:spPr bwMode="auto">
            <a:xfrm>
              <a:off x="4778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0.181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0" name="Rectangle 265"/>
            <p:cNvSpPr>
              <a:spLocks noChangeArrowheads="1"/>
            </p:cNvSpPr>
            <p:nvPr/>
          </p:nvSpPr>
          <p:spPr bwMode="auto">
            <a:xfrm>
              <a:off x="5212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1" name="Rectangle 268"/>
            <p:cNvSpPr>
              <a:spLocks noChangeArrowheads="1"/>
            </p:cNvSpPr>
            <p:nvPr/>
          </p:nvSpPr>
          <p:spPr bwMode="auto">
            <a:xfrm>
              <a:off x="912" y="2285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2" name="Rectangle 269"/>
            <p:cNvSpPr>
              <a:spLocks noChangeArrowheads="1"/>
            </p:cNvSpPr>
            <p:nvPr/>
          </p:nvSpPr>
          <p:spPr bwMode="auto">
            <a:xfrm>
              <a:off x="1305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3" name="Rectangle 272"/>
            <p:cNvSpPr>
              <a:spLocks noChangeArrowheads="1"/>
            </p:cNvSpPr>
            <p:nvPr/>
          </p:nvSpPr>
          <p:spPr bwMode="auto">
            <a:xfrm>
              <a:off x="1739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4" name="Rectangle 275"/>
            <p:cNvSpPr>
              <a:spLocks noChangeArrowheads="1"/>
            </p:cNvSpPr>
            <p:nvPr/>
          </p:nvSpPr>
          <p:spPr bwMode="auto">
            <a:xfrm>
              <a:off x="2173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5" name="Rectangle 278"/>
            <p:cNvSpPr>
              <a:spLocks noChangeArrowheads="1"/>
            </p:cNvSpPr>
            <p:nvPr/>
          </p:nvSpPr>
          <p:spPr bwMode="auto">
            <a:xfrm>
              <a:off x="2607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6" name="Rectangle 281"/>
            <p:cNvSpPr>
              <a:spLocks noChangeArrowheads="1"/>
            </p:cNvSpPr>
            <p:nvPr/>
          </p:nvSpPr>
          <p:spPr bwMode="auto">
            <a:xfrm>
              <a:off x="3042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7" name="Rectangle 284"/>
            <p:cNvSpPr>
              <a:spLocks noChangeArrowheads="1"/>
            </p:cNvSpPr>
            <p:nvPr/>
          </p:nvSpPr>
          <p:spPr bwMode="auto">
            <a:xfrm>
              <a:off x="3476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8" name="Rectangle 287"/>
            <p:cNvSpPr>
              <a:spLocks noChangeArrowheads="1"/>
            </p:cNvSpPr>
            <p:nvPr/>
          </p:nvSpPr>
          <p:spPr bwMode="auto">
            <a:xfrm>
              <a:off x="3910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0.153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9" name="Rectangle 290"/>
            <p:cNvSpPr>
              <a:spLocks noChangeArrowheads="1"/>
            </p:cNvSpPr>
            <p:nvPr/>
          </p:nvSpPr>
          <p:spPr bwMode="auto">
            <a:xfrm>
              <a:off x="4344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0" name="Rectangle 293"/>
            <p:cNvSpPr>
              <a:spLocks noChangeArrowheads="1"/>
            </p:cNvSpPr>
            <p:nvPr/>
          </p:nvSpPr>
          <p:spPr bwMode="auto">
            <a:xfrm>
              <a:off x="4778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1" name="Rectangle 296"/>
            <p:cNvSpPr>
              <a:spLocks noChangeArrowheads="1"/>
            </p:cNvSpPr>
            <p:nvPr/>
          </p:nvSpPr>
          <p:spPr bwMode="auto">
            <a:xfrm>
              <a:off x="5212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2" name="Rectangle 299"/>
            <p:cNvSpPr>
              <a:spLocks noChangeArrowheads="1"/>
            </p:cNvSpPr>
            <p:nvPr/>
          </p:nvSpPr>
          <p:spPr bwMode="auto">
            <a:xfrm>
              <a:off x="888" y="2403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3" name="Rectangle 300"/>
            <p:cNvSpPr>
              <a:spLocks noChangeArrowheads="1"/>
            </p:cNvSpPr>
            <p:nvPr/>
          </p:nvSpPr>
          <p:spPr bwMode="auto">
            <a:xfrm>
              <a:off x="1305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4" name="Rectangle 303"/>
            <p:cNvSpPr>
              <a:spLocks noChangeArrowheads="1"/>
            </p:cNvSpPr>
            <p:nvPr/>
          </p:nvSpPr>
          <p:spPr bwMode="auto">
            <a:xfrm>
              <a:off x="1739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5" name="Rectangle 306"/>
            <p:cNvSpPr>
              <a:spLocks noChangeArrowheads="1"/>
            </p:cNvSpPr>
            <p:nvPr/>
          </p:nvSpPr>
          <p:spPr bwMode="auto">
            <a:xfrm>
              <a:off x="2173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6" name="Rectangle 309"/>
            <p:cNvSpPr>
              <a:spLocks noChangeArrowheads="1"/>
            </p:cNvSpPr>
            <p:nvPr/>
          </p:nvSpPr>
          <p:spPr bwMode="auto">
            <a:xfrm>
              <a:off x="2607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7" name="Rectangle 312"/>
            <p:cNvSpPr>
              <a:spLocks noChangeArrowheads="1"/>
            </p:cNvSpPr>
            <p:nvPr/>
          </p:nvSpPr>
          <p:spPr bwMode="auto">
            <a:xfrm>
              <a:off x="3042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8" name="Rectangle 315"/>
            <p:cNvSpPr>
              <a:spLocks noChangeArrowheads="1"/>
            </p:cNvSpPr>
            <p:nvPr/>
          </p:nvSpPr>
          <p:spPr bwMode="auto">
            <a:xfrm>
              <a:off x="3476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9" name="Rectangle 318"/>
            <p:cNvSpPr>
              <a:spLocks noChangeArrowheads="1"/>
            </p:cNvSpPr>
            <p:nvPr/>
          </p:nvSpPr>
          <p:spPr bwMode="auto">
            <a:xfrm>
              <a:off x="3910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0" name="Rectangle 321"/>
            <p:cNvSpPr>
              <a:spLocks noChangeArrowheads="1"/>
            </p:cNvSpPr>
            <p:nvPr/>
          </p:nvSpPr>
          <p:spPr bwMode="auto">
            <a:xfrm>
              <a:off x="4344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1" name="Rectangle 324"/>
            <p:cNvSpPr>
              <a:spLocks noChangeArrowheads="1"/>
            </p:cNvSpPr>
            <p:nvPr/>
          </p:nvSpPr>
          <p:spPr bwMode="auto">
            <a:xfrm>
              <a:off x="4778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0.156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2" name="Rectangle 327"/>
            <p:cNvSpPr>
              <a:spLocks noChangeArrowheads="1"/>
            </p:cNvSpPr>
            <p:nvPr/>
          </p:nvSpPr>
          <p:spPr bwMode="auto">
            <a:xfrm>
              <a:off x="5212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3" name="Rectangle 330"/>
            <p:cNvSpPr>
              <a:spLocks noChangeArrowheads="1"/>
            </p:cNvSpPr>
            <p:nvPr/>
          </p:nvSpPr>
          <p:spPr bwMode="auto">
            <a:xfrm>
              <a:off x="888" y="2566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4" name="Rectangle 331"/>
            <p:cNvSpPr>
              <a:spLocks noChangeArrowheads="1"/>
            </p:cNvSpPr>
            <p:nvPr/>
          </p:nvSpPr>
          <p:spPr bwMode="auto">
            <a:xfrm>
              <a:off x="1305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5" name="Rectangle 334"/>
            <p:cNvSpPr>
              <a:spLocks noChangeArrowheads="1"/>
            </p:cNvSpPr>
            <p:nvPr/>
          </p:nvSpPr>
          <p:spPr bwMode="auto">
            <a:xfrm>
              <a:off x="1739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6" name="Rectangle 337"/>
            <p:cNvSpPr>
              <a:spLocks noChangeArrowheads="1"/>
            </p:cNvSpPr>
            <p:nvPr/>
          </p:nvSpPr>
          <p:spPr bwMode="auto">
            <a:xfrm>
              <a:off x="2173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7" name="Rectangle 340"/>
            <p:cNvSpPr>
              <a:spLocks noChangeArrowheads="1"/>
            </p:cNvSpPr>
            <p:nvPr/>
          </p:nvSpPr>
          <p:spPr bwMode="auto">
            <a:xfrm>
              <a:off x="2607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8" name="Rectangle 343"/>
            <p:cNvSpPr>
              <a:spLocks noChangeArrowheads="1"/>
            </p:cNvSpPr>
            <p:nvPr/>
          </p:nvSpPr>
          <p:spPr bwMode="auto">
            <a:xfrm>
              <a:off x="3042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9" name="Rectangle 346"/>
            <p:cNvSpPr>
              <a:spLocks noChangeArrowheads="1"/>
            </p:cNvSpPr>
            <p:nvPr/>
          </p:nvSpPr>
          <p:spPr bwMode="auto">
            <a:xfrm>
              <a:off x="3476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0" name="Rectangle 349"/>
            <p:cNvSpPr>
              <a:spLocks noChangeArrowheads="1"/>
            </p:cNvSpPr>
            <p:nvPr/>
          </p:nvSpPr>
          <p:spPr bwMode="auto">
            <a:xfrm>
              <a:off x="3910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1" name="Rectangle 352"/>
            <p:cNvSpPr>
              <a:spLocks noChangeArrowheads="1"/>
            </p:cNvSpPr>
            <p:nvPr/>
          </p:nvSpPr>
          <p:spPr bwMode="auto">
            <a:xfrm>
              <a:off x="4344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2" name="Rectangle 355"/>
            <p:cNvSpPr>
              <a:spLocks noChangeArrowheads="1"/>
            </p:cNvSpPr>
            <p:nvPr/>
          </p:nvSpPr>
          <p:spPr bwMode="auto">
            <a:xfrm>
              <a:off x="4778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3" name="Rectangle 358"/>
            <p:cNvSpPr>
              <a:spLocks noChangeArrowheads="1"/>
            </p:cNvSpPr>
            <p:nvPr/>
          </p:nvSpPr>
          <p:spPr bwMode="auto">
            <a:xfrm>
              <a:off x="5212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0.154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4" name="Rectangle 361"/>
            <p:cNvSpPr>
              <a:spLocks noChangeArrowheads="1"/>
            </p:cNvSpPr>
            <p:nvPr/>
          </p:nvSpPr>
          <p:spPr bwMode="auto">
            <a:xfrm>
              <a:off x="888" y="2684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5" name="Rectangle 362"/>
            <p:cNvSpPr>
              <a:spLocks noChangeArrowheads="1"/>
            </p:cNvSpPr>
            <p:nvPr/>
          </p:nvSpPr>
          <p:spPr bwMode="auto">
            <a:xfrm>
              <a:off x="1305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6" name="Rectangle 365"/>
            <p:cNvSpPr>
              <a:spLocks noChangeArrowheads="1"/>
            </p:cNvSpPr>
            <p:nvPr/>
          </p:nvSpPr>
          <p:spPr bwMode="auto">
            <a:xfrm>
              <a:off x="1739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7" name="Rectangle 368"/>
            <p:cNvSpPr>
              <a:spLocks noChangeArrowheads="1"/>
            </p:cNvSpPr>
            <p:nvPr/>
          </p:nvSpPr>
          <p:spPr bwMode="auto">
            <a:xfrm>
              <a:off x="2173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8" name="Rectangle 371"/>
            <p:cNvSpPr>
              <a:spLocks noChangeArrowheads="1"/>
            </p:cNvSpPr>
            <p:nvPr/>
          </p:nvSpPr>
          <p:spPr bwMode="auto">
            <a:xfrm>
              <a:off x="2607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9" name="Rectangle 374"/>
            <p:cNvSpPr>
              <a:spLocks noChangeArrowheads="1"/>
            </p:cNvSpPr>
            <p:nvPr/>
          </p:nvSpPr>
          <p:spPr bwMode="auto">
            <a:xfrm>
              <a:off x="3042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0" name="Rectangle 377"/>
            <p:cNvSpPr>
              <a:spLocks noChangeArrowheads="1"/>
            </p:cNvSpPr>
            <p:nvPr/>
          </p:nvSpPr>
          <p:spPr bwMode="auto">
            <a:xfrm>
              <a:off x="3476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1" name="Rectangle 380"/>
            <p:cNvSpPr>
              <a:spLocks noChangeArrowheads="1"/>
            </p:cNvSpPr>
            <p:nvPr/>
          </p:nvSpPr>
          <p:spPr bwMode="auto">
            <a:xfrm>
              <a:off x="3910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2" name="Rectangle 383"/>
            <p:cNvSpPr>
              <a:spLocks noChangeArrowheads="1"/>
            </p:cNvSpPr>
            <p:nvPr/>
          </p:nvSpPr>
          <p:spPr bwMode="auto">
            <a:xfrm>
              <a:off x="4344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3" name="Rectangle 386"/>
            <p:cNvSpPr>
              <a:spLocks noChangeArrowheads="1"/>
            </p:cNvSpPr>
            <p:nvPr/>
          </p:nvSpPr>
          <p:spPr bwMode="auto">
            <a:xfrm>
              <a:off x="4778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4" name="Rectangle 389"/>
            <p:cNvSpPr>
              <a:spLocks noChangeArrowheads="1"/>
            </p:cNvSpPr>
            <p:nvPr/>
          </p:nvSpPr>
          <p:spPr bwMode="auto">
            <a:xfrm>
              <a:off x="5212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5" name="Rectangle 392"/>
            <p:cNvSpPr>
              <a:spLocks noChangeArrowheads="1"/>
            </p:cNvSpPr>
            <p:nvPr/>
          </p:nvSpPr>
          <p:spPr bwMode="auto">
            <a:xfrm>
              <a:off x="888" y="2802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6" name="Rectangle 393"/>
            <p:cNvSpPr>
              <a:spLocks noChangeArrowheads="1"/>
            </p:cNvSpPr>
            <p:nvPr/>
          </p:nvSpPr>
          <p:spPr bwMode="auto">
            <a:xfrm>
              <a:off x="1305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7" name="Rectangle 396"/>
            <p:cNvSpPr>
              <a:spLocks noChangeArrowheads="1"/>
            </p:cNvSpPr>
            <p:nvPr/>
          </p:nvSpPr>
          <p:spPr bwMode="auto">
            <a:xfrm>
              <a:off x="1739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8" name="Rectangle 399"/>
            <p:cNvSpPr>
              <a:spLocks noChangeArrowheads="1"/>
            </p:cNvSpPr>
            <p:nvPr/>
          </p:nvSpPr>
          <p:spPr bwMode="auto">
            <a:xfrm>
              <a:off x="2173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9" name="Rectangle 402"/>
            <p:cNvSpPr>
              <a:spLocks noChangeArrowheads="1"/>
            </p:cNvSpPr>
            <p:nvPr/>
          </p:nvSpPr>
          <p:spPr bwMode="auto">
            <a:xfrm>
              <a:off x="2607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0" name="Rectangle 405"/>
            <p:cNvSpPr>
              <a:spLocks noChangeArrowheads="1"/>
            </p:cNvSpPr>
            <p:nvPr/>
          </p:nvSpPr>
          <p:spPr bwMode="auto">
            <a:xfrm>
              <a:off x="3042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1" name="Rectangle 408"/>
            <p:cNvSpPr>
              <a:spLocks noChangeArrowheads="1"/>
            </p:cNvSpPr>
            <p:nvPr/>
          </p:nvSpPr>
          <p:spPr bwMode="auto">
            <a:xfrm>
              <a:off x="3476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2" name="Rectangle 412"/>
            <p:cNvSpPr>
              <a:spLocks noChangeArrowheads="1"/>
            </p:cNvSpPr>
            <p:nvPr/>
          </p:nvSpPr>
          <p:spPr bwMode="auto">
            <a:xfrm>
              <a:off x="3910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3" name="Rectangle 415"/>
            <p:cNvSpPr>
              <a:spLocks noChangeArrowheads="1"/>
            </p:cNvSpPr>
            <p:nvPr/>
          </p:nvSpPr>
          <p:spPr bwMode="auto">
            <a:xfrm>
              <a:off x="4344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4" name="Rectangle 418"/>
            <p:cNvSpPr>
              <a:spLocks noChangeArrowheads="1"/>
            </p:cNvSpPr>
            <p:nvPr/>
          </p:nvSpPr>
          <p:spPr bwMode="auto">
            <a:xfrm>
              <a:off x="4778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5" name="Rectangle 421"/>
            <p:cNvSpPr>
              <a:spLocks noChangeArrowheads="1"/>
            </p:cNvSpPr>
            <p:nvPr/>
          </p:nvSpPr>
          <p:spPr bwMode="auto">
            <a:xfrm>
              <a:off x="5212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6" name="Rectangle 424"/>
            <p:cNvSpPr>
              <a:spLocks noChangeArrowheads="1"/>
            </p:cNvSpPr>
            <p:nvPr/>
          </p:nvSpPr>
          <p:spPr bwMode="auto">
            <a:xfrm>
              <a:off x="888" y="2920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7" name="Rectangle 425"/>
            <p:cNvSpPr>
              <a:spLocks noChangeArrowheads="1"/>
            </p:cNvSpPr>
            <p:nvPr/>
          </p:nvSpPr>
          <p:spPr bwMode="auto">
            <a:xfrm>
              <a:off x="1305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8" name="Rectangle 428"/>
            <p:cNvSpPr>
              <a:spLocks noChangeArrowheads="1"/>
            </p:cNvSpPr>
            <p:nvPr/>
          </p:nvSpPr>
          <p:spPr bwMode="auto">
            <a:xfrm>
              <a:off x="1739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9" name="Rectangle 431"/>
            <p:cNvSpPr>
              <a:spLocks noChangeArrowheads="1"/>
            </p:cNvSpPr>
            <p:nvPr/>
          </p:nvSpPr>
          <p:spPr bwMode="auto">
            <a:xfrm>
              <a:off x="2173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0" name="Rectangle 434"/>
            <p:cNvSpPr>
              <a:spLocks noChangeArrowheads="1"/>
            </p:cNvSpPr>
            <p:nvPr/>
          </p:nvSpPr>
          <p:spPr bwMode="auto">
            <a:xfrm>
              <a:off x="2607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1" name="Rectangle 437"/>
            <p:cNvSpPr>
              <a:spLocks noChangeArrowheads="1"/>
            </p:cNvSpPr>
            <p:nvPr/>
          </p:nvSpPr>
          <p:spPr bwMode="auto">
            <a:xfrm>
              <a:off x="3042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2" name="Rectangle 440"/>
            <p:cNvSpPr>
              <a:spLocks noChangeArrowheads="1"/>
            </p:cNvSpPr>
            <p:nvPr/>
          </p:nvSpPr>
          <p:spPr bwMode="auto">
            <a:xfrm>
              <a:off x="3476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3" name="Rectangle 443"/>
            <p:cNvSpPr>
              <a:spLocks noChangeArrowheads="1"/>
            </p:cNvSpPr>
            <p:nvPr/>
          </p:nvSpPr>
          <p:spPr bwMode="auto">
            <a:xfrm>
              <a:off x="3910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4" name="Rectangle 446"/>
            <p:cNvSpPr>
              <a:spLocks noChangeArrowheads="1"/>
            </p:cNvSpPr>
            <p:nvPr/>
          </p:nvSpPr>
          <p:spPr bwMode="auto">
            <a:xfrm>
              <a:off x="4344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5" name="Rectangle 449"/>
            <p:cNvSpPr>
              <a:spLocks noChangeArrowheads="1"/>
            </p:cNvSpPr>
            <p:nvPr/>
          </p:nvSpPr>
          <p:spPr bwMode="auto">
            <a:xfrm>
              <a:off x="4778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6" name="Rectangle 452"/>
            <p:cNvSpPr>
              <a:spLocks noChangeArrowheads="1"/>
            </p:cNvSpPr>
            <p:nvPr/>
          </p:nvSpPr>
          <p:spPr bwMode="auto">
            <a:xfrm>
              <a:off x="5212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7" name="Rectangle 455"/>
            <p:cNvSpPr>
              <a:spLocks noChangeArrowheads="1"/>
            </p:cNvSpPr>
            <p:nvPr/>
          </p:nvSpPr>
          <p:spPr bwMode="auto">
            <a:xfrm>
              <a:off x="888" y="3038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8" name="Rectangle 456"/>
            <p:cNvSpPr>
              <a:spLocks noChangeArrowheads="1"/>
            </p:cNvSpPr>
            <p:nvPr/>
          </p:nvSpPr>
          <p:spPr bwMode="auto">
            <a:xfrm>
              <a:off x="1305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9" name="Rectangle 459"/>
            <p:cNvSpPr>
              <a:spLocks noChangeArrowheads="1"/>
            </p:cNvSpPr>
            <p:nvPr/>
          </p:nvSpPr>
          <p:spPr bwMode="auto">
            <a:xfrm>
              <a:off x="1739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0" name="Rectangle 462"/>
            <p:cNvSpPr>
              <a:spLocks noChangeArrowheads="1"/>
            </p:cNvSpPr>
            <p:nvPr/>
          </p:nvSpPr>
          <p:spPr bwMode="auto">
            <a:xfrm>
              <a:off x="2173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1" name="Rectangle 465"/>
            <p:cNvSpPr>
              <a:spLocks noChangeArrowheads="1"/>
            </p:cNvSpPr>
            <p:nvPr/>
          </p:nvSpPr>
          <p:spPr bwMode="auto">
            <a:xfrm>
              <a:off x="2607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2" name="Rectangle 468"/>
            <p:cNvSpPr>
              <a:spLocks noChangeArrowheads="1"/>
            </p:cNvSpPr>
            <p:nvPr/>
          </p:nvSpPr>
          <p:spPr bwMode="auto">
            <a:xfrm>
              <a:off x="3042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3" name="Rectangle 471"/>
            <p:cNvSpPr>
              <a:spLocks noChangeArrowheads="1"/>
            </p:cNvSpPr>
            <p:nvPr/>
          </p:nvSpPr>
          <p:spPr bwMode="auto">
            <a:xfrm>
              <a:off x="3476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4" name="Rectangle 474"/>
            <p:cNvSpPr>
              <a:spLocks noChangeArrowheads="1"/>
            </p:cNvSpPr>
            <p:nvPr/>
          </p:nvSpPr>
          <p:spPr bwMode="auto">
            <a:xfrm>
              <a:off x="3910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5" name="Rectangle 477"/>
            <p:cNvSpPr>
              <a:spLocks noChangeArrowheads="1"/>
            </p:cNvSpPr>
            <p:nvPr/>
          </p:nvSpPr>
          <p:spPr bwMode="auto">
            <a:xfrm>
              <a:off x="4344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6" name="Rectangle 480"/>
            <p:cNvSpPr>
              <a:spLocks noChangeArrowheads="1"/>
            </p:cNvSpPr>
            <p:nvPr/>
          </p:nvSpPr>
          <p:spPr bwMode="auto">
            <a:xfrm>
              <a:off x="4778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7" name="Rectangle 483"/>
            <p:cNvSpPr>
              <a:spLocks noChangeArrowheads="1"/>
            </p:cNvSpPr>
            <p:nvPr/>
          </p:nvSpPr>
          <p:spPr bwMode="auto">
            <a:xfrm>
              <a:off x="5212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8" name="Rectangle 486"/>
            <p:cNvSpPr>
              <a:spLocks noChangeArrowheads="1"/>
            </p:cNvSpPr>
            <p:nvPr/>
          </p:nvSpPr>
          <p:spPr bwMode="auto">
            <a:xfrm>
              <a:off x="888" y="3156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9" name="Rectangle 487"/>
            <p:cNvSpPr>
              <a:spLocks noChangeArrowheads="1"/>
            </p:cNvSpPr>
            <p:nvPr/>
          </p:nvSpPr>
          <p:spPr bwMode="auto">
            <a:xfrm>
              <a:off x="1305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0" name="Rectangle 490"/>
            <p:cNvSpPr>
              <a:spLocks noChangeArrowheads="1"/>
            </p:cNvSpPr>
            <p:nvPr/>
          </p:nvSpPr>
          <p:spPr bwMode="auto">
            <a:xfrm>
              <a:off x="1739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1" name="Rectangle 493"/>
            <p:cNvSpPr>
              <a:spLocks noChangeArrowheads="1"/>
            </p:cNvSpPr>
            <p:nvPr/>
          </p:nvSpPr>
          <p:spPr bwMode="auto">
            <a:xfrm>
              <a:off x="2173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2" name="Rectangle 496"/>
            <p:cNvSpPr>
              <a:spLocks noChangeArrowheads="1"/>
            </p:cNvSpPr>
            <p:nvPr/>
          </p:nvSpPr>
          <p:spPr bwMode="auto">
            <a:xfrm>
              <a:off x="2607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3" name="Rectangle 499"/>
            <p:cNvSpPr>
              <a:spLocks noChangeArrowheads="1"/>
            </p:cNvSpPr>
            <p:nvPr/>
          </p:nvSpPr>
          <p:spPr bwMode="auto">
            <a:xfrm>
              <a:off x="3042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4" name="Rectangle 502"/>
            <p:cNvSpPr>
              <a:spLocks noChangeArrowheads="1"/>
            </p:cNvSpPr>
            <p:nvPr/>
          </p:nvSpPr>
          <p:spPr bwMode="auto">
            <a:xfrm>
              <a:off x="3476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5" name="Rectangle 505"/>
            <p:cNvSpPr>
              <a:spLocks noChangeArrowheads="1"/>
            </p:cNvSpPr>
            <p:nvPr/>
          </p:nvSpPr>
          <p:spPr bwMode="auto">
            <a:xfrm>
              <a:off x="3910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6" name="Rectangle 508"/>
            <p:cNvSpPr>
              <a:spLocks noChangeArrowheads="1"/>
            </p:cNvSpPr>
            <p:nvPr/>
          </p:nvSpPr>
          <p:spPr bwMode="auto">
            <a:xfrm>
              <a:off x="4344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7" name="Rectangle 511"/>
            <p:cNvSpPr>
              <a:spLocks noChangeArrowheads="1"/>
            </p:cNvSpPr>
            <p:nvPr/>
          </p:nvSpPr>
          <p:spPr bwMode="auto">
            <a:xfrm>
              <a:off x="4778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8" name="Rectangle 514"/>
            <p:cNvSpPr>
              <a:spLocks noChangeArrowheads="1"/>
            </p:cNvSpPr>
            <p:nvPr/>
          </p:nvSpPr>
          <p:spPr bwMode="auto">
            <a:xfrm>
              <a:off x="5212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9" name="Rectangle 517"/>
            <p:cNvSpPr>
              <a:spLocks noChangeArrowheads="1"/>
            </p:cNvSpPr>
            <p:nvPr/>
          </p:nvSpPr>
          <p:spPr bwMode="auto">
            <a:xfrm>
              <a:off x="888" y="3314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0" name="Rectangle 518"/>
            <p:cNvSpPr>
              <a:spLocks noChangeArrowheads="1"/>
            </p:cNvSpPr>
            <p:nvPr/>
          </p:nvSpPr>
          <p:spPr bwMode="auto">
            <a:xfrm>
              <a:off x="1305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1" name="Rectangle 521"/>
            <p:cNvSpPr>
              <a:spLocks noChangeArrowheads="1"/>
            </p:cNvSpPr>
            <p:nvPr/>
          </p:nvSpPr>
          <p:spPr bwMode="auto">
            <a:xfrm>
              <a:off x="1739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2" name="Rectangle 524"/>
            <p:cNvSpPr>
              <a:spLocks noChangeArrowheads="1"/>
            </p:cNvSpPr>
            <p:nvPr/>
          </p:nvSpPr>
          <p:spPr bwMode="auto">
            <a:xfrm>
              <a:off x="2173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3" name="Rectangle 527"/>
            <p:cNvSpPr>
              <a:spLocks noChangeArrowheads="1"/>
            </p:cNvSpPr>
            <p:nvPr/>
          </p:nvSpPr>
          <p:spPr bwMode="auto">
            <a:xfrm>
              <a:off x="2607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4" name="Rectangle 530"/>
            <p:cNvSpPr>
              <a:spLocks noChangeArrowheads="1"/>
            </p:cNvSpPr>
            <p:nvPr/>
          </p:nvSpPr>
          <p:spPr bwMode="auto">
            <a:xfrm>
              <a:off x="3042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5" name="Rectangle 533"/>
            <p:cNvSpPr>
              <a:spLocks noChangeArrowheads="1"/>
            </p:cNvSpPr>
            <p:nvPr/>
          </p:nvSpPr>
          <p:spPr bwMode="auto">
            <a:xfrm>
              <a:off x="3476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6" name="Rectangle 536"/>
            <p:cNvSpPr>
              <a:spLocks noChangeArrowheads="1"/>
            </p:cNvSpPr>
            <p:nvPr/>
          </p:nvSpPr>
          <p:spPr bwMode="auto">
            <a:xfrm>
              <a:off x="3910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7" name="Rectangle 539"/>
            <p:cNvSpPr>
              <a:spLocks noChangeArrowheads="1"/>
            </p:cNvSpPr>
            <p:nvPr/>
          </p:nvSpPr>
          <p:spPr bwMode="auto">
            <a:xfrm>
              <a:off x="4344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8" name="Rectangle 542"/>
            <p:cNvSpPr>
              <a:spLocks noChangeArrowheads="1"/>
            </p:cNvSpPr>
            <p:nvPr/>
          </p:nvSpPr>
          <p:spPr bwMode="auto">
            <a:xfrm>
              <a:off x="4778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9" name="Rectangle 545"/>
            <p:cNvSpPr>
              <a:spLocks noChangeArrowheads="1"/>
            </p:cNvSpPr>
            <p:nvPr/>
          </p:nvSpPr>
          <p:spPr bwMode="auto">
            <a:xfrm>
              <a:off x="5212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0" name="Rectangle 548"/>
            <p:cNvSpPr>
              <a:spLocks noChangeArrowheads="1"/>
            </p:cNvSpPr>
            <p:nvPr/>
          </p:nvSpPr>
          <p:spPr bwMode="auto">
            <a:xfrm>
              <a:off x="888" y="3432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1" name="Rectangle 549"/>
            <p:cNvSpPr>
              <a:spLocks noChangeArrowheads="1"/>
            </p:cNvSpPr>
            <p:nvPr/>
          </p:nvSpPr>
          <p:spPr bwMode="auto">
            <a:xfrm>
              <a:off x="1305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2" name="Rectangle 552"/>
            <p:cNvSpPr>
              <a:spLocks noChangeArrowheads="1"/>
            </p:cNvSpPr>
            <p:nvPr/>
          </p:nvSpPr>
          <p:spPr bwMode="auto">
            <a:xfrm>
              <a:off x="1739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3" name="Rectangle 555"/>
            <p:cNvSpPr>
              <a:spLocks noChangeArrowheads="1"/>
            </p:cNvSpPr>
            <p:nvPr/>
          </p:nvSpPr>
          <p:spPr bwMode="auto">
            <a:xfrm>
              <a:off x="2173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4" name="Rectangle 558"/>
            <p:cNvSpPr>
              <a:spLocks noChangeArrowheads="1"/>
            </p:cNvSpPr>
            <p:nvPr/>
          </p:nvSpPr>
          <p:spPr bwMode="auto">
            <a:xfrm>
              <a:off x="2607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5" name="Rectangle 561"/>
            <p:cNvSpPr>
              <a:spLocks noChangeArrowheads="1"/>
            </p:cNvSpPr>
            <p:nvPr/>
          </p:nvSpPr>
          <p:spPr bwMode="auto">
            <a:xfrm>
              <a:off x="3042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6" name="Rectangle 564"/>
            <p:cNvSpPr>
              <a:spLocks noChangeArrowheads="1"/>
            </p:cNvSpPr>
            <p:nvPr/>
          </p:nvSpPr>
          <p:spPr bwMode="auto">
            <a:xfrm>
              <a:off x="3476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7" name="Rectangle 567"/>
            <p:cNvSpPr>
              <a:spLocks noChangeArrowheads="1"/>
            </p:cNvSpPr>
            <p:nvPr/>
          </p:nvSpPr>
          <p:spPr bwMode="auto">
            <a:xfrm>
              <a:off x="3910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8" name="Rectangle 570"/>
            <p:cNvSpPr>
              <a:spLocks noChangeArrowheads="1"/>
            </p:cNvSpPr>
            <p:nvPr/>
          </p:nvSpPr>
          <p:spPr bwMode="auto">
            <a:xfrm>
              <a:off x="4344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9" name="Rectangle 573"/>
            <p:cNvSpPr>
              <a:spLocks noChangeArrowheads="1"/>
            </p:cNvSpPr>
            <p:nvPr/>
          </p:nvSpPr>
          <p:spPr bwMode="auto">
            <a:xfrm>
              <a:off x="4778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0" name="Rectangle 576"/>
            <p:cNvSpPr>
              <a:spLocks noChangeArrowheads="1"/>
            </p:cNvSpPr>
            <p:nvPr/>
          </p:nvSpPr>
          <p:spPr bwMode="auto">
            <a:xfrm>
              <a:off x="5212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1" name="Rectangle 579"/>
            <p:cNvSpPr>
              <a:spLocks noChangeArrowheads="1"/>
            </p:cNvSpPr>
            <p:nvPr/>
          </p:nvSpPr>
          <p:spPr bwMode="auto">
            <a:xfrm>
              <a:off x="888" y="3550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2" name="Rectangle 580"/>
            <p:cNvSpPr>
              <a:spLocks noChangeArrowheads="1"/>
            </p:cNvSpPr>
            <p:nvPr/>
          </p:nvSpPr>
          <p:spPr bwMode="auto">
            <a:xfrm>
              <a:off x="1305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3" name="Rectangle 583"/>
            <p:cNvSpPr>
              <a:spLocks noChangeArrowheads="1"/>
            </p:cNvSpPr>
            <p:nvPr/>
          </p:nvSpPr>
          <p:spPr bwMode="auto">
            <a:xfrm>
              <a:off x="1739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4" name="Rectangle 586"/>
            <p:cNvSpPr>
              <a:spLocks noChangeArrowheads="1"/>
            </p:cNvSpPr>
            <p:nvPr/>
          </p:nvSpPr>
          <p:spPr bwMode="auto">
            <a:xfrm>
              <a:off x="2173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5" name="Rectangle 589"/>
            <p:cNvSpPr>
              <a:spLocks noChangeArrowheads="1"/>
            </p:cNvSpPr>
            <p:nvPr/>
          </p:nvSpPr>
          <p:spPr bwMode="auto">
            <a:xfrm>
              <a:off x="2607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6" name="Rectangle 592"/>
            <p:cNvSpPr>
              <a:spLocks noChangeArrowheads="1"/>
            </p:cNvSpPr>
            <p:nvPr/>
          </p:nvSpPr>
          <p:spPr bwMode="auto">
            <a:xfrm>
              <a:off x="3042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7" name="Rectangle 595"/>
            <p:cNvSpPr>
              <a:spLocks noChangeArrowheads="1"/>
            </p:cNvSpPr>
            <p:nvPr/>
          </p:nvSpPr>
          <p:spPr bwMode="auto">
            <a:xfrm>
              <a:off x="3476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8" name="Rectangle 598"/>
            <p:cNvSpPr>
              <a:spLocks noChangeArrowheads="1"/>
            </p:cNvSpPr>
            <p:nvPr/>
          </p:nvSpPr>
          <p:spPr bwMode="auto">
            <a:xfrm>
              <a:off x="3910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9" name="Rectangle 601"/>
            <p:cNvSpPr>
              <a:spLocks noChangeArrowheads="1"/>
            </p:cNvSpPr>
            <p:nvPr/>
          </p:nvSpPr>
          <p:spPr bwMode="auto">
            <a:xfrm>
              <a:off x="4344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0" name="Rectangle 604"/>
            <p:cNvSpPr>
              <a:spLocks noChangeArrowheads="1"/>
            </p:cNvSpPr>
            <p:nvPr/>
          </p:nvSpPr>
          <p:spPr bwMode="auto">
            <a:xfrm>
              <a:off x="4778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1" name="Rectangle 607"/>
            <p:cNvSpPr>
              <a:spLocks noChangeArrowheads="1"/>
            </p:cNvSpPr>
            <p:nvPr/>
          </p:nvSpPr>
          <p:spPr bwMode="auto">
            <a:xfrm>
              <a:off x="5212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2" name="Rectangle 611"/>
            <p:cNvSpPr>
              <a:spLocks noChangeArrowheads="1"/>
            </p:cNvSpPr>
            <p:nvPr/>
          </p:nvSpPr>
          <p:spPr bwMode="auto">
            <a:xfrm>
              <a:off x="888" y="3668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3" name="Rectangle 612"/>
            <p:cNvSpPr>
              <a:spLocks noChangeArrowheads="1"/>
            </p:cNvSpPr>
            <p:nvPr/>
          </p:nvSpPr>
          <p:spPr bwMode="auto">
            <a:xfrm>
              <a:off x="1305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4" name="Rectangle 615"/>
            <p:cNvSpPr>
              <a:spLocks noChangeArrowheads="1"/>
            </p:cNvSpPr>
            <p:nvPr/>
          </p:nvSpPr>
          <p:spPr bwMode="auto">
            <a:xfrm>
              <a:off x="1739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5" name="Rectangle 618"/>
            <p:cNvSpPr>
              <a:spLocks noChangeArrowheads="1"/>
            </p:cNvSpPr>
            <p:nvPr/>
          </p:nvSpPr>
          <p:spPr bwMode="auto">
            <a:xfrm>
              <a:off x="2173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6" name="Rectangle 621"/>
            <p:cNvSpPr>
              <a:spLocks noChangeArrowheads="1"/>
            </p:cNvSpPr>
            <p:nvPr/>
          </p:nvSpPr>
          <p:spPr bwMode="auto">
            <a:xfrm>
              <a:off x="2607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7" name="Rectangle 624"/>
            <p:cNvSpPr>
              <a:spLocks noChangeArrowheads="1"/>
            </p:cNvSpPr>
            <p:nvPr/>
          </p:nvSpPr>
          <p:spPr bwMode="auto">
            <a:xfrm>
              <a:off x="3042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8" name="Rectangle 627"/>
            <p:cNvSpPr>
              <a:spLocks noChangeArrowheads="1"/>
            </p:cNvSpPr>
            <p:nvPr/>
          </p:nvSpPr>
          <p:spPr bwMode="auto">
            <a:xfrm>
              <a:off x="3476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9" name="Rectangle 630"/>
            <p:cNvSpPr>
              <a:spLocks noChangeArrowheads="1"/>
            </p:cNvSpPr>
            <p:nvPr/>
          </p:nvSpPr>
          <p:spPr bwMode="auto">
            <a:xfrm>
              <a:off x="3910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0" name="Rectangle 633"/>
            <p:cNvSpPr>
              <a:spLocks noChangeArrowheads="1"/>
            </p:cNvSpPr>
            <p:nvPr/>
          </p:nvSpPr>
          <p:spPr bwMode="auto">
            <a:xfrm>
              <a:off x="4344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1" name="Rectangle 636"/>
            <p:cNvSpPr>
              <a:spLocks noChangeArrowheads="1"/>
            </p:cNvSpPr>
            <p:nvPr/>
          </p:nvSpPr>
          <p:spPr bwMode="auto">
            <a:xfrm>
              <a:off x="4778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2" name="Rectangle 639"/>
            <p:cNvSpPr>
              <a:spLocks noChangeArrowheads="1"/>
            </p:cNvSpPr>
            <p:nvPr/>
          </p:nvSpPr>
          <p:spPr bwMode="auto">
            <a:xfrm>
              <a:off x="5212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3" name="Rectangle 642"/>
            <p:cNvSpPr>
              <a:spLocks noChangeArrowheads="1"/>
            </p:cNvSpPr>
            <p:nvPr/>
          </p:nvSpPr>
          <p:spPr bwMode="auto">
            <a:xfrm>
              <a:off x="888" y="3786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4" name="Rectangle 643"/>
            <p:cNvSpPr>
              <a:spLocks noChangeArrowheads="1"/>
            </p:cNvSpPr>
            <p:nvPr/>
          </p:nvSpPr>
          <p:spPr bwMode="auto">
            <a:xfrm>
              <a:off x="1305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5" name="Rectangle 646"/>
            <p:cNvSpPr>
              <a:spLocks noChangeArrowheads="1"/>
            </p:cNvSpPr>
            <p:nvPr/>
          </p:nvSpPr>
          <p:spPr bwMode="auto">
            <a:xfrm>
              <a:off x="1739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6" name="Rectangle 649"/>
            <p:cNvSpPr>
              <a:spLocks noChangeArrowheads="1"/>
            </p:cNvSpPr>
            <p:nvPr/>
          </p:nvSpPr>
          <p:spPr bwMode="auto">
            <a:xfrm>
              <a:off x="2173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7" name="Rectangle 652"/>
            <p:cNvSpPr>
              <a:spLocks noChangeArrowheads="1"/>
            </p:cNvSpPr>
            <p:nvPr/>
          </p:nvSpPr>
          <p:spPr bwMode="auto">
            <a:xfrm>
              <a:off x="2607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8" name="Rectangle 655"/>
            <p:cNvSpPr>
              <a:spLocks noChangeArrowheads="1"/>
            </p:cNvSpPr>
            <p:nvPr/>
          </p:nvSpPr>
          <p:spPr bwMode="auto">
            <a:xfrm>
              <a:off x="3042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9" name="Rectangle 658"/>
            <p:cNvSpPr>
              <a:spLocks noChangeArrowheads="1"/>
            </p:cNvSpPr>
            <p:nvPr/>
          </p:nvSpPr>
          <p:spPr bwMode="auto">
            <a:xfrm>
              <a:off x="3476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0" name="Rectangle 661"/>
            <p:cNvSpPr>
              <a:spLocks noChangeArrowheads="1"/>
            </p:cNvSpPr>
            <p:nvPr/>
          </p:nvSpPr>
          <p:spPr bwMode="auto">
            <a:xfrm>
              <a:off x="3910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1" name="Rectangle 664"/>
            <p:cNvSpPr>
              <a:spLocks noChangeArrowheads="1"/>
            </p:cNvSpPr>
            <p:nvPr/>
          </p:nvSpPr>
          <p:spPr bwMode="auto">
            <a:xfrm>
              <a:off x="4344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2" name="Rectangle 667"/>
            <p:cNvSpPr>
              <a:spLocks noChangeArrowheads="1"/>
            </p:cNvSpPr>
            <p:nvPr/>
          </p:nvSpPr>
          <p:spPr bwMode="auto">
            <a:xfrm>
              <a:off x="4778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3" name="Rectangle 670"/>
            <p:cNvSpPr>
              <a:spLocks noChangeArrowheads="1"/>
            </p:cNvSpPr>
            <p:nvPr/>
          </p:nvSpPr>
          <p:spPr bwMode="auto">
            <a:xfrm>
              <a:off x="5212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4" name="Rectangle 673"/>
            <p:cNvSpPr>
              <a:spLocks noChangeArrowheads="1"/>
            </p:cNvSpPr>
            <p:nvPr/>
          </p:nvSpPr>
          <p:spPr bwMode="auto">
            <a:xfrm>
              <a:off x="888" y="3904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5" name="Rectangle 674"/>
            <p:cNvSpPr>
              <a:spLocks noChangeArrowheads="1"/>
            </p:cNvSpPr>
            <p:nvPr/>
          </p:nvSpPr>
          <p:spPr bwMode="auto">
            <a:xfrm>
              <a:off x="1305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0.039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6" name="Rectangle 677"/>
            <p:cNvSpPr>
              <a:spLocks noChangeArrowheads="1"/>
            </p:cNvSpPr>
            <p:nvPr/>
          </p:nvSpPr>
          <p:spPr bwMode="auto">
            <a:xfrm>
              <a:off x="1739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7" name="Rectangle 680"/>
            <p:cNvSpPr>
              <a:spLocks noChangeArrowheads="1"/>
            </p:cNvSpPr>
            <p:nvPr/>
          </p:nvSpPr>
          <p:spPr bwMode="auto">
            <a:xfrm>
              <a:off x="2173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8" name="Rectangle 683"/>
            <p:cNvSpPr>
              <a:spLocks noChangeArrowheads="1"/>
            </p:cNvSpPr>
            <p:nvPr/>
          </p:nvSpPr>
          <p:spPr bwMode="auto">
            <a:xfrm>
              <a:off x="2607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9" name="Rectangle 686"/>
            <p:cNvSpPr>
              <a:spLocks noChangeArrowheads="1"/>
            </p:cNvSpPr>
            <p:nvPr/>
          </p:nvSpPr>
          <p:spPr bwMode="auto">
            <a:xfrm>
              <a:off x="3042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0" name="Rectangle 689"/>
            <p:cNvSpPr>
              <a:spLocks noChangeArrowheads="1"/>
            </p:cNvSpPr>
            <p:nvPr/>
          </p:nvSpPr>
          <p:spPr bwMode="auto">
            <a:xfrm>
              <a:off x="3476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1" name="Rectangle 692"/>
            <p:cNvSpPr>
              <a:spLocks noChangeArrowheads="1"/>
            </p:cNvSpPr>
            <p:nvPr/>
          </p:nvSpPr>
          <p:spPr bwMode="auto">
            <a:xfrm>
              <a:off x="3910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2" name="Rectangle 695"/>
            <p:cNvSpPr>
              <a:spLocks noChangeArrowheads="1"/>
            </p:cNvSpPr>
            <p:nvPr/>
          </p:nvSpPr>
          <p:spPr bwMode="auto">
            <a:xfrm>
              <a:off x="4344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3" name="Rectangle 698"/>
            <p:cNvSpPr>
              <a:spLocks noChangeArrowheads="1"/>
            </p:cNvSpPr>
            <p:nvPr/>
          </p:nvSpPr>
          <p:spPr bwMode="auto">
            <a:xfrm>
              <a:off x="4778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4" name="Rectangle 701"/>
            <p:cNvSpPr>
              <a:spLocks noChangeArrowheads="1"/>
            </p:cNvSpPr>
            <p:nvPr/>
          </p:nvSpPr>
          <p:spPr bwMode="auto">
            <a:xfrm>
              <a:off x="5212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5" name="Rectangle 704"/>
            <p:cNvSpPr>
              <a:spLocks noChangeArrowheads="1"/>
            </p:cNvSpPr>
            <p:nvPr/>
          </p:nvSpPr>
          <p:spPr bwMode="auto">
            <a:xfrm>
              <a:off x="3013" y="994"/>
              <a:ext cx="58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Zins [Prozent]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6" name="Line 705"/>
            <p:cNvSpPr>
              <a:spLocks noChangeShapeType="1"/>
            </p:cNvSpPr>
            <p:nvPr/>
          </p:nvSpPr>
          <p:spPr bwMode="auto">
            <a:xfrm>
              <a:off x="1130" y="993"/>
              <a:ext cx="1" cy="30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7" name="Rectangle 706"/>
            <p:cNvSpPr>
              <a:spLocks noChangeArrowheads="1"/>
            </p:cNvSpPr>
            <p:nvPr/>
          </p:nvSpPr>
          <p:spPr bwMode="auto">
            <a:xfrm>
              <a:off x="1130" y="993"/>
              <a:ext cx="7" cy="300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8" name="Rectangle 708"/>
            <p:cNvSpPr>
              <a:spLocks noChangeArrowheads="1"/>
            </p:cNvSpPr>
            <p:nvPr/>
          </p:nvSpPr>
          <p:spPr bwMode="auto">
            <a:xfrm>
              <a:off x="735" y="1263"/>
              <a:ext cx="4740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9" name="Rectangle 268"/>
              <p:cNvSpPr/>
              <p:nvPr/>
            </p:nvSpPr>
            <p:spPr>
              <a:xfrm>
                <a:off x="1771651" y="689120"/>
                <a:ext cx="3558481" cy="577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4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𝐴𝑁𝐹</m:t>
                          </m:r>
                        </m:e>
                        <m:sub>
                          <m:r>
                            <a:rPr lang="de-DE" altLang="en-US" sz="1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1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de-DE" altLang="en-US" sz="14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𝑅𝐵𝐹</m:t>
                              </m:r>
                            </m:e>
                            <m:sub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  <m:r>
                        <a:rPr lang="de-DE" altLang="en-US" sz="14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  <m:t> −1</m:t>
                          </m:r>
                        </m:den>
                      </m:f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269" name="Rectangle 2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651" y="689120"/>
                <a:ext cx="3558481" cy="5775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5234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Vergleich: Kapitalwertmethode / Annuitätsmethode</a:t>
            </a:r>
          </a:p>
        </p:txBody>
      </p:sp>
      <p:grpSp>
        <p:nvGrpSpPr>
          <p:cNvPr id="21" name="Group 95"/>
          <p:cNvGrpSpPr>
            <a:grpSpLocks/>
          </p:cNvGrpSpPr>
          <p:nvPr/>
        </p:nvGrpSpPr>
        <p:grpSpPr bwMode="auto">
          <a:xfrm>
            <a:off x="4180646" y="1998285"/>
            <a:ext cx="3712775" cy="197627"/>
            <a:chOff x="2206" y="3490"/>
            <a:chExt cx="3234" cy="308"/>
          </a:xfrm>
        </p:grpSpPr>
        <p:sp>
          <p:nvSpPr>
            <p:cNvPr id="22" name="Line 49"/>
            <p:cNvSpPr>
              <a:spLocks noChangeShapeType="1"/>
            </p:cNvSpPr>
            <p:nvPr/>
          </p:nvSpPr>
          <p:spPr bwMode="auto">
            <a:xfrm>
              <a:off x="2575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" name="Line 50"/>
            <p:cNvSpPr>
              <a:spLocks noChangeShapeType="1"/>
            </p:cNvSpPr>
            <p:nvPr/>
          </p:nvSpPr>
          <p:spPr bwMode="auto">
            <a:xfrm>
              <a:off x="288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" name="Line 51"/>
            <p:cNvSpPr>
              <a:spLocks noChangeShapeType="1"/>
            </p:cNvSpPr>
            <p:nvPr/>
          </p:nvSpPr>
          <p:spPr bwMode="auto">
            <a:xfrm>
              <a:off x="319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5" name="Line 52"/>
            <p:cNvSpPr>
              <a:spLocks noChangeShapeType="1"/>
            </p:cNvSpPr>
            <p:nvPr/>
          </p:nvSpPr>
          <p:spPr bwMode="auto">
            <a:xfrm>
              <a:off x="350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" name="Line 53"/>
            <p:cNvSpPr>
              <a:spLocks noChangeShapeType="1"/>
            </p:cNvSpPr>
            <p:nvPr/>
          </p:nvSpPr>
          <p:spPr bwMode="auto">
            <a:xfrm>
              <a:off x="381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" name="Line 54"/>
            <p:cNvSpPr>
              <a:spLocks noChangeShapeType="1"/>
            </p:cNvSpPr>
            <p:nvPr/>
          </p:nvSpPr>
          <p:spPr bwMode="auto">
            <a:xfrm>
              <a:off x="412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" name="Line 55"/>
            <p:cNvSpPr>
              <a:spLocks noChangeShapeType="1"/>
            </p:cNvSpPr>
            <p:nvPr/>
          </p:nvSpPr>
          <p:spPr bwMode="auto">
            <a:xfrm>
              <a:off x="443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" name="Line 56"/>
            <p:cNvSpPr>
              <a:spLocks noChangeShapeType="1"/>
            </p:cNvSpPr>
            <p:nvPr/>
          </p:nvSpPr>
          <p:spPr bwMode="auto">
            <a:xfrm>
              <a:off x="474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" name="Line 57"/>
            <p:cNvSpPr>
              <a:spLocks noChangeShapeType="1"/>
            </p:cNvSpPr>
            <p:nvPr/>
          </p:nvSpPr>
          <p:spPr bwMode="auto">
            <a:xfrm>
              <a:off x="505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" name="Text Box 58"/>
            <p:cNvSpPr txBox="1">
              <a:spLocks noChangeArrowheads="1"/>
            </p:cNvSpPr>
            <p:nvPr/>
          </p:nvSpPr>
          <p:spPr bwMode="auto">
            <a:xfrm>
              <a:off x="231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32" name="Text Box 59"/>
            <p:cNvSpPr txBox="1">
              <a:spLocks noChangeArrowheads="1"/>
            </p:cNvSpPr>
            <p:nvPr/>
          </p:nvSpPr>
          <p:spPr bwMode="auto">
            <a:xfrm>
              <a:off x="262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33" name="Text Box 60"/>
            <p:cNvSpPr txBox="1">
              <a:spLocks noChangeArrowheads="1"/>
            </p:cNvSpPr>
            <p:nvPr/>
          </p:nvSpPr>
          <p:spPr bwMode="auto">
            <a:xfrm>
              <a:off x="2974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34" name="Text Box 61"/>
            <p:cNvSpPr txBox="1">
              <a:spLocks noChangeArrowheads="1"/>
            </p:cNvSpPr>
            <p:nvPr/>
          </p:nvSpPr>
          <p:spPr bwMode="auto">
            <a:xfrm>
              <a:off x="3284" y="3586"/>
              <a:ext cx="17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35" name="Text Box 62"/>
            <p:cNvSpPr txBox="1">
              <a:spLocks noChangeArrowheads="1"/>
            </p:cNvSpPr>
            <p:nvPr/>
          </p:nvSpPr>
          <p:spPr bwMode="auto">
            <a:xfrm>
              <a:off x="4835" y="3586"/>
              <a:ext cx="25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36" name="Line 90"/>
            <p:cNvSpPr>
              <a:spLocks noChangeShapeType="1"/>
            </p:cNvSpPr>
            <p:nvPr/>
          </p:nvSpPr>
          <p:spPr bwMode="auto">
            <a:xfrm>
              <a:off x="2206" y="3561"/>
              <a:ext cx="323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7" name="Rectangle 48"/>
          <p:cNvSpPr>
            <a:spLocks noChangeArrowheads="1"/>
          </p:cNvSpPr>
          <p:nvPr/>
        </p:nvSpPr>
        <p:spPr bwMode="auto">
          <a:xfrm>
            <a:off x="4561844" y="2037742"/>
            <a:ext cx="42477" cy="7699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9" name="Text Box 63"/>
          <p:cNvSpPr txBox="1">
            <a:spLocks noChangeArrowheads="1"/>
          </p:cNvSpPr>
          <p:nvPr/>
        </p:nvSpPr>
        <p:spPr bwMode="auto">
          <a:xfrm>
            <a:off x="4570812" y="2568170"/>
            <a:ext cx="343266" cy="13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/>
              <a:t>I</a:t>
            </a:r>
            <a:r>
              <a:rPr lang="de-DE" altLang="en-US" sz="1600" baseline="-25000" dirty="0" smtClean="0"/>
              <a:t>0</a:t>
            </a:r>
            <a:endParaRPr lang="de-DE" altLang="en-US" sz="1600" dirty="0"/>
          </a:p>
        </p:txBody>
      </p:sp>
      <p:sp>
        <p:nvSpPr>
          <p:cNvPr id="10" name="Rectangle 65"/>
          <p:cNvSpPr>
            <a:spLocks noChangeArrowheads="1"/>
          </p:cNvSpPr>
          <p:nvPr/>
        </p:nvSpPr>
        <p:spPr bwMode="auto">
          <a:xfrm>
            <a:off x="7412389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3" name="Rectangle 66"/>
          <p:cNvSpPr>
            <a:spLocks noChangeArrowheads="1"/>
          </p:cNvSpPr>
          <p:nvPr/>
        </p:nvSpPr>
        <p:spPr bwMode="auto">
          <a:xfrm>
            <a:off x="4918838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4" name="Text Box 67"/>
          <p:cNvSpPr txBox="1">
            <a:spLocks noChangeArrowheads="1"/>
          </p:cNvSpPr>
          <p:nvPr/>
        </p:nvSpPr>
        <p:spPr bwMode="auto">
          <a:xfrm>
            <a:off x="4555597" y="1807046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68"/>
          <p:cNvSpPr>
            <a:spLocks noChangeArrowheads="1"/>
          </p:cNvSpPr>
          <p:nvPr/>
        </p:nvSpPr>
        <p:spPr bwMode="auto">
          <a:xfrm>
            <a:off x="5275880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" name="Rectangle 70"/>
          <p:cNvSpPr>
            <a:spLocks noChangeArrowheads="1"/>
          </p:cNvSpPr>
          <p:nvPr/>
        </p:nvSpPr>
        <p:spPr bwMode="auto">
          <a:xfrm>
            <a:off x="5631774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7" name="Rectangle 72"/>
          <p:cNvSpPr>
            <a:spLocks noChangeArrowheads="1"/>
          </p:cNvSpPr>
          <p:nvPr/>
        </p:nvSpPr>
        <p:spPr bwMode="auto">
          <a:xfrm>
            <a:off x="5987667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8" name="Rectangle 74"/>
          <p:cNvSpPr>
            <a:spLocks noChangeArrowheads="1"/>
          </p:cNvSpPr>
          <p:nvPr/>
        </p:nvSpPr>
        <p:spPr bwMode="auto">
          <a:xfrm>
            <a:off x="6343561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9" name="Rectangle 76"/>
          <p:cNvSpPr>
            <a:spLocks noChangeArrowheads="1"/>
          </p:cNvSpPr>
          <p:nvPr/>
        </p:nvSpPr>
        <p:spPr bwMode="auto">
          <a:xfrm>
            <a:off x="6700602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" name="Rectangle 78"/>
          <p:cNvSpPr>
            <a:spLocks noChangeArrowheads="1"/>
          </p:cNvSpPr>
          <p:nvPr/>
        </p:nvSpPr>
        <p:spPr bwMode="auto">
          <a:xfrm>
            <a:off x="7056496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cxnSp>
        <p:nvCxnSpPr>
          <p:cNvPr id="37" name="Straight Arrow Connector 36"/>
          <p:cNvCxnSpPr>
            <a:stCxn id="36" idx="0"/>
          </p:cNvCxnSpPr>
          <p:nvPr/>
        </p:nvCxnSpPr>
        <p:spPr bwMode="auto">
          <a:xfrm flipV="1">
            <a:off x="4180646" y="1425166"/>
            <a:ext cx="5194" cy="618676"/>
          </a:xfrm>
          <a:prstGeom prst="straightConnector1">
            <a:avLst/>
          </a:prstGeom>
          <a:noFill/>
          <a:ln w="444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41" name="Text Box 67"/>
          <p:cNvSpPr txBox="1">
            <a:spLocks noChangeArrowheads="1"/>
          </p:cNvSpPr>
          <p:nvPr/>
        </p:nvSpPr>
        <p:spPr bwMode="auto">
          <a:xfrm>
            <a:off x="6003093" y="1629491"/>
            <a:ext cx="402390" cy="13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 smtClean="0"/>
              <a:t>…..</a:t>
            </a:r>
            <a:endParaRPr lang="de-DE" altLang="en-US" sz="1600" dirty="0"/>
          </a:p>
        </p:txBody>
      </p:sp>
      <p:sp>
        <p:nvSpPr>
          <p:cNvPr id="43" name="Text Box 62"/>
          <p:cNvSpPr txBox="1">
            <a:spLocks noChangeArrowheads="1"/>
          </p:cNvSpPr>
          <p:nvPr/>
        </p:nvSpPr>
        <p:spPr bwMode="auto">
          <a:xfrm>
            <a:off x="7842907" y="2054493"/>
            <a:ext cx="288159" cy="13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87" name="Text Box 67"/>
          <p:cNvSpPr txBox="1">
            <a:spLocks noChangeArrowheads="1"/>
          </p:cNvSpPr>
          <p:nvPr/>
        </p:nvSpPr>
        <p:spPr bwMode="auto">
          <a:xfrm>
            <a:off x="4921494" y="1801554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Text Box 67"/>
          <p:cNvSpPr txBox="1">
            <a:spLocks noChangeArrowheads="1"/>
          </p:cNvSpPr>
          <p:nvPr/>
        </p:nvSpPr>
        <p:spPr bwMode="auto">
          <a:xfrm>
            <a:off x="5255873" y="1807889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 Box 67"/>
          <p:cNvSpPr txBox="1">
            <a:spLocks noChangeArrowheads="1"/>
          </p:cNvSpPr>
          <p:nvPr/>
        </p:nvSpPr>
        <p:spPr bwMode="auto">
          <a:xfrm>
            <a:off x="7013385" y="1790438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6" name="Group 135"/>
          <p:cNvGrpSpPr/>
          <p:nvPr/>
        </p:nvGrpSpPr>
        <p:grpSpPr>
          <a:xfrm>
            <a:off x="4143882" y="3025898"/>
            <a:ext cx="3967096" cy="1637650"/>
            <a:chOff x="3115164" y="1339305"/>
            <a:chExt cx="3967096" cy="2743115"/>
          </a:xfrm>
        </p:grpSpPr>
        <p:grpSp>
          <p:nvGrpSpPr>
            <p:cNvPr id="137" name="Group 95"/>
            <p:cNvGrpSpPr>
              <a:grpSpLocks/>
            </p:cNvGrpSpPr>
            <p:nvPr/>
          </p:nvGrpSpPr>
          <p:grpSpPr bwMode="auto">
            <a:xfrm>
              <a:off x="3131840" y="2726596"/>
              <a:ext cx="3712775" cy="331031"/>
              <a:chOff x="2206" y="3490"/>
              <a:chExt cx="3234" cy="308"/>
            </a:xfrm>
          </p:grpSpPr>
          <p:sp>
            <p:nvSpPr>
              <p:cNvPr id="166" name="Line 49"/>
              <p:cNvSpPr>
                <a:spLocks noChangeShapeType="1"/>
              </p:cNvSpPr>
              <p:nvPr/>
            </p:nvSpPr>
            <p:spPr bwMode="auto">
              <a:xfrm>
                <a:off x="2575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7" name="Line 50"/>
              <p:cNvSpPr>
                <a:spLocks noChangeShapeType="1"/>
              </p:cNvSpPr>
              <p:nvPr/>
            </p:nvSpPr>
            <p:spPr bwMode="auto">
              <a:xfrm>
                <a:off x="288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8" name="Line 51"/>
              <p:cNvSpPr>
                <a:spLocks noChangeShapeType="1"/>
              </p:cNvSpPr>
              <p:nvPr/>
            </p:nvSpPr>
            <p:spPr bwMode="auto">
              <a:xfrm>
                <a:off x="319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9" name="Line 52"/>
              <p:cNvSpPr>
                <a:spLocks noChangeShapeType="1"/>
              </p:cNvSpPr>
              <p:nvPr/>
            </p:nvSpPr>
            <p:spPr bwMode="auto">
              <a:xfrm>
                <a:off x="350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0" name="Line 53"/>
              <p:cNvSpPr>
                <a:spLocks noChangeShapeType="1"/>
              </p:cNvSpPr>
              <p:nvPr/>
            </p:nvSpPr>
            <p:spPr bwMode="auto">
              <a:xfrm>
                <a:off x="381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1" name="Line 54"/>
              <p:cNvSpPr>
                <a:spLocks noChangeShapeType="1"/>
              </p:cNvSpPr>
              <p:nvPr/>
            </p:nvSpPr>
            <p:spPr bwMode="auto">
              <a:xfrm>
                <a:off x="412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2" name="Line 55"/>
              <p:cNvSpPr>
                <a:spLocks noChangeShapeType="1"/>
              </p:cNvSpPr>
              <p:nvPr/>
            </p:nvSpPr>
            <p:spPr bwMode="auto">
              <a:xfrm>
                <a:off x="443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3" name="Line 56"/>
              <p:cNvSpPr>
                <a:spLocks noChangeShapeType="1"/>
              </p:cNvSpPr>
              <p:nvPr/>
            </p:nvSpPr>
            <p:spPr bwMode="auto">
              <a:xfrm>
                <a:off x="4747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4" name="Line 57"/>
              <p:cNvSpPr>
                <a:spLocks noChangeShapeType="1"/>
              </p:cNvSpPr>
              <p:nvPr/>
            </p:nvSpPr>
            <p:spPr bwMode="auto">
              <a:xfrm>
                <a:off x="5057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5" name="Text Box 58"/>
              <p:cNvSpPr txBox="1">
                <a:spLocks noChangeArrowheads="1"/>
              </p:cNvSpPr>
              <p:nvPr/>
            </p:nvSpPr>
            <p:spPr bwMode="auto">
              <a:xfrm>
                <a:off x="2310" y="3586"/>
                <a:ext cx="17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176" name="Text Box 59"/>
              <p:cNvSpPr txBox="1">
                <a:spLocks noChangeArrowheads="1"/>
              </p:cNvSpPr>
              <p:nvPr/>
            </p:nvSpPr>
            <p:spPr bwMode="auto">
              <a:xfrm>
                <a:off x="2620" y="3586"/>
                <a:ext cx="17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77" name="Text Box 60"/>
              <p:cNvSpPr txBox="1">
                <a:spLocks noChangeArrowheads="1"/>
              </p:cNvSpPr>
              <p:nvPr/>
            </p:nvSpPr>
            <p:spPr bwMode="auto">
              <a:xfrm>
                <a:off x="2974" y="3586"/>
                <a:ext cx="17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78" name="Text Box 61"/>
              <p:cNvSpPr txBox="1">
                <a:spLocks noChangeArrowheads="1"/>
              </p:cNvSpPr>
              <p:nvPr/>
            </p:nvSpPr>
            <p:spPr bwMode="auto">
              <a:xfrm>
                <a:off x="3284" y="3586"/>
                <a:ext cx="17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179" name="Text Box 62"/>
              <p:cNvSpPr txBox="1">
                <a:spLocks noChangeArrowheads="1"/>
              </p:cNvSpPr>
              <p:nvPr/>
            </p:nvSpPr>
            <p:spPr bwMode="auto">
              <a:xfrm>
                <a:off x="4835" y="3586"/>
                <a:ext cx="25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 i="1" dirty="0">
                    <a:latin typeface="Arial" panose="020B0604020202020204" pitchFamily="34" charset="0"/>
                  </a:rPr>
                  <a:t>T</a:t>
                </a:r>
              </a:p>
            </p:txBody>
          </p:sp>
          <p:sp>
            <p:nvSpPr>
              <p:cNvPr id="180" name="Line 90"/>
              <p:cNvSpPr>
                <a:spLocks noChangeShapeType="1"/>
              </p:cNvSpPr>
              <p:nvPr/>
            </p:nvSpPr>
            <p:spPr bwMode="auto">
              <a:xfrm>
                <a:off x="2206" y="3561"/>
                <a:ext cx="3234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38" name="Rectangle 48"/>
            <p:cNvSpPr>
              <a:spLocks noChangeArrowheads="1"/>
            </p:cNvSpPr>
            <p:nvPr/>
          </p:nvSpPr>
          <p:spPr bwMode="auto">
            <a:xfrm>
              <a:off x="3513038" y="2792688"/>
              <a:ext cx="42477" cy="12897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9" name="Text Box 63"/>
            <p:cNvSpPr txBox="1">
              <a:spLocks noChangeArrowheads="1"/>
            </p:cNvSpPr>
            <p:nvPr/>
          </p:nvSpPr>
          <p:spPr bwMode="auto">
            <a:xfrm>
              <a:off x="3521572" y="3668446"/>
              <a:ext cx="343266" cy="227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/>
                <a:t>I</a:t>
              </a:r>
              <a:r>
                <a:rPr lang="de-DE" altLang="en-US" sz="1600" baseline="-25000" dirty="0" smtClean="0"/>
                <a:t>0</a:t>
              </a:r>
              <a:endParaRPr lang="de-DE" altLang="en-US" sz="1600" dirty="0"/>
            </a:p>
          </p:txBody>
        </p:sp>
        <p:sp>
          <p:nvSpPr>
            <p:cNvPr id="140" name="Rectangle 65"/>
            <p:cNvSpPr>
              <a:spLocks noChangeArrowheads="1"/>
            </p:cNvSpPr>
            <p:nvPr/>
          </p:nvSpPr>
          <p:spPr bwMode="auto">
            <a:xfrm>
              <a:off x="6363583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1" name="Rectangle 66"/>
            <p:cNvSpPr>
              <a:spLocks noChangeArrowheads="1"/>
            </p:cNvSpPr>
            <p:nvPr/>
          </p:nvSpPr>
          <p:spPr bwMode="auto">
            <a:xfrm>
              <a:off x="3870032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2" name="Text Box 67"/>
            <p:cNvSpPr txBox="1">
              <a:spLocks noChangeArrowheads="1"/>
            </p:cNvSpPr>
            <p:nvPr/>
          </p:nvSpPr>
          <p:spPr bwMode="auto">
            <a:xfrm>
              <a:off x="3506791" y="2406264"/>
              <a:ext cx="4797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Rectangle 68"/>
            <p:cNvSpPr>
              <a:spLocks noChangeArrowheads="1"/>
            </p:cNvSpPr>
            <p:nvPr/>
          </p:nvSpPr>
          <p:spPr bwMode="auto">
            <a:xfrm>
              <a:off x="4227074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4" name="Rectangle 70"/>
            <p:cNvSpPr>
              <a:spLocks noChangeArrowheads="1"/>
            </p:cNvSpPr>
            <p:nvPr/>
          </p:nvSpPr>
          <p:spPr bwMode="auto">
            <a:xfrm>
              <a:off x="4582968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5" name="Rectangle 72"/>
            <p:cNvSpPr>
              <a:spLocks noChangeArrowheads="1"/>
            </p:cNvSpPr>
            <p:nvPr/>
          </p:nvSpPr>
          <p:spPr bwMode="auto">
            <a:xfrm>
              <a:off x="4938861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6" name="Rectangle 74"/>
            <p:cNvSpPr>
              <a:spLocks noChangeArrowheads="1"/>
            </p:cNvSpPr>
            <p:nvPr/>
          </p:nvSpPr>
          <p:spPr bwMode="auto">
            <a:xfrm>
              <a:off x="5294755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7" name="Rectangle 76"/>
            <p:cNvSpPr>
              <a:spLocks noChangeArrowheads="1"/>
            </p:cNvSpPr>
            <p:nvPr/>
          </p:nvSpPr>
          <p:spPr bwMode="auto">
            <a:xfrm>
              <a:off x="5651796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8" name="Rectangle 78"/>
            <p:cNvSpPr>
              <a:spLocks noChangeArrowheads="1"/>
            </p:cNvSpPr>
            <p:nvPr/>
          </p:nvSpPr>
          <p:spPr bwMode="auto">
            <a:xfrm>
              <a:off x="6007690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cxnSp>
          <p:nvCxnSpPr>
            <p:cNvPr id="149" name="Straight Arrow Connector 148"/>
            <p:cNvCxnSpPr>
              <a:stCxn id="180" idx="0"/>
            </p:cNvCxnSpPr>
            <p:nvPr/>
          </p:nvCxnSpPr>
          <p:spPr bwMode="auto">
            <a:xfrm flipV="1">
              <a:off x="3131840" y="1766604"/>
              <a:ext cx="5194" cy="1036301"/>
            </a:xfrm>
            <a:prstGeom prst="straightConnector1">
              <a:avLst/>
            </a:prstGeom>
            <a:noFill/>
            <a:ln w="444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sp>
          <p:nvSpPr>
            <p:cNvPr id="150" name="Text Box 67"/>
            <p:cNvSpPr txBox="1">
              <a:spLocks noChangeArrowheads="1"/>
            </p:cNvSpPr>
            <p:nvPr/>
          </p:nvSpPr>
          <p:spPr bwMode="auto">
            <a:xfrm>
              <a:off x="4954287" y="2108854"/>
              <a:ext cx="402390" cy="229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 smtClean="0"/>
                <a:t>…..</a:t>
              </a:r>
              <a:endParaRPr lang="de-DE" altLang="en-US" sz="1600" dirty="0"/>
            </a:p>
          </p:txBody>
        </p:sp>
        <p:sp>
          <p:nvSpPr>
            <p:cNvPr id="151" name="Text Box 62"/>
            <p:cNvSpPr txBox="1">
              <a:spLocks noChangeArrowheads="1"/>
            </p:cNvSpPr>
            <p:nvPr/>
          </p:nvSpPr>
          <p:spPr bwMode="auto">
            <a:xfrm>
              <a:off x="6794101" y="2820746"/>
              <a:ext cx="288159" cy="227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152" name="Text Box 63"/>
            <p:cNvSpPr txBox="1">
              <a:spLocks noChangeArrowheads="1"/>
            </p:cNvSpPr>
            <p:nvPr/>
          </p:nvSpPr>
          <p:spPr bwMode="auto">
            <a:xfrm>
              <a:off x="3115164" y="1339305"/>
              <a:ext cx="47466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/>
                <a:t>K</a:t>
              </a:r>
              <a:r>
                <a:rPr lang="de-DE" altLang="en-US" sz="1600" baseline="-25000"/>
                <a:t>0</a:t>
              </a:r>
              <a:endParaRPr lang="de-DE" altLang="en-US" sz="1600"/>
            </a:p>
          </p:txBody>
        </p:sp>
        <p:grpSp>
          <p:nvGrpSpPr>
            <p:cNvPr id="153" name="Group 96"/>
            <p:cNvGrpSpPr>
              <a:grpSpLocks/>
            </p:cNvGrpSpPr>
            <p:nvPr/>
          </p:nvGrpSpPr>
          <p:grpSpPr bwMode="auto">
            <a:xfrm>
              <a:off x="3544434" y="1498601"/>
              <a:ext cx="2852965" cy="915125"/>
              <a:chOff x="2575" y="2493"/>
              <a:chExt cx="2452" cy="709"/>
            </a:xfrm>
          </p:grpSpPr>
          <p:sp>
            <p:nvSpPr>
              <p:cNvPr id="158" name="Freeform 82"/>
              <p:cNvSpPr>
                <a:spLocks/>
              </p:cNvSpPr>
              <p:nvPr/>
            </p:nvSpPr>
            <p:spPr bwMode="auto">
              <a:xfrm flipH="1">
                <a:off x="2575" y="2493"/>
                <a:ext cx="2452" cy="709"/>
              </a:xfrm>
              <a:custGeom>
                <a:avLst/>
                <a:gdLst>
                  <a:gd name="T0" fmla="*/ 0 w 2544"/>
                  <a:gd name="T1" fmla="*/ 2147483646 h 336"/>
                  <a:gd name="T2" fmla="*/ 265 w 2544"/>
                  <a:gd name="T3" fmla="*/ 2147483646 h 336"/>
                  <a:gd name="T4" fmla="*/ 703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9" name="Freeform 83"/>
              <p:cNvSpPr>
                <a:spLocks/>
              </p:cNvSpPr>
              <p:nvPr/>
            </p:nvSpPr>
            <p:spPr bwMode="auto">
              <a:xfrm flipH="1">
                <a:off x="2575" y="2572"/>
                <a:ext cx="2169" cy="630"/>
              </a:xfrm>
              <a:custGeom>
                <a:avLst/>
                <a:gdLst>
                  <a:gd name="T0" fmla="*/ 0 w 2544"/>
                  <a:gd name="T1" fmla="*/ 2147483646 h 336"/>
                  <a:gd name="T2" fmla="*/ 3 w 2544"/>
                  <a:gd name="T3" fmla="*/ 2147483646 h 336"/>
                  <a:gd name="T4" fmla="*/ 1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0" name="Freeform 84"/>
              <p:cNvSpPr>
                <a:spLocks/>
              </p:cNvSpPr>
              <p:nvPr/>
            </p:nvSpPr>
            <p:spPr bwMode="auto">
              <a:xfrm flipH="1">
                <a:off x="2575" y="2651"/>
                <a:ext cx="1839" cy="551"/>
              </a:xfrm>
              <a:custGeom>
                <a:avLst/>
                <a:gdLst>
                  <a:gd name="T0" fmla="*/ 0 w 2544"/>
                  <a:gd name="T1" fmla="*/ 2147483646 h 336"/>
                  <a:gd name="T2" fmla="*/ 1 w 2544"/>
                  <a:gd name="T3" fmla="*/ 2147483646 h 336"/>
                  <a:gd name="T4" fmla="*/ 1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1" name="Freeform 85"/>
              <p:cNvSpPr>
                <a:spLocks/>
              </p:cNvSpPr>
              <p:nvPr/>
            </p:nvSpPr>
            <p:spPr bwMode="auto">
              <a:xfrm flipH="1">
                <a:off x="2575" y="2729"/>
                <a:ext cx="1509" cy="473"/>
              </a:xfrm>
              <a:custGeom>
                <a:avLst/>
                <a:gdLst>
                  <a:gd name="T0" fmla="*/ 0 w 2544"/>
                  <a:gd name="T1" fmla="*/ 53069631 h 336"/>
                  <a:gd name="T2" fmla="*/ 1 w 2544"/>
                  <a:gd name="T3" fmla="*/ 15116477 h 336"/>
                  <a:gd name="T4" fmla="*/ 1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2" name="Freeform 86"/>
              <p:cNvSpPr>
                <a:spLocks/>
              </p:cNvSpPr>
              <p:nvPr/>
            </p:nvSpPr>
            <p:spPr bwMode="auto">
              <a:xfrm flipH="1">
                <a:off x="2575" y="2808"/>
                <a:ext cx="1211" cy="394"/>
              </a:xfrm>
              <a:custGeom>
                <a:avLst/>
                <a:gdLst>
                  <a:gd name="T0" fmla="*/ 0 w 2544"/>
                  <a:gd name="T1" fmla="*/ 88691 h 336"/>
                  <a:gd name="T2" fmla="*/ 0 w 2544"/>
                  <a:gd name="T3" fmla="*/ 25453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3" name="Freeform 87"/>
              <p:cNvSpPr>
                <a:spLocks/>
              </p:cNvSpPr>
              <p:nvPr/>
            </p:nvSpPr>
            <p:spPr bwMode="auto">
              <a:xfrm flipH="1">
                <a:off x="2575" y="2887"/>
                <a:ext cx="905" cy="315"/>
              </a:xfrm>
              <a:custGeom>
                <a:avLst/>
                <a:gdLst>
                  <a:gd name="T0" fmla="*/ 0 w 2544"/>
                  <a:gd name="T1" fmla="*/ 36 h 336"/>
                  <a:gd name="T2" fmla="*/ 0 w 2544"/>
                  <a:gd name="T3" fmla="*/ 10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4" name="Freeform 88"/>
              <p:cNvSpPr>
                <a:spLocks/>
              </p:cNvSpPr>
              <p:nvPr/>
            </p:nvSpPr>
            <p:spPr bwMode="auto">
              <a:xfrm flipH="1">
                <a:off x="2575" y="2966"/>
                <a:ext cx="598" cy="236"/>
              </a:xfrm>
              <a:custGeom>
                <a:avLst/>
                <a:gdLst>
                  <a:gd name="T0" fmla="*/ 0 w 2544"/>
                  <a:gd name="T1" fmla="*/ 1 h 336"/>
                  <a:gd name="T2" fmla="*/ 0 w 2544"/>
                  <a:gd name="T3" fmla="*/ 1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5" name="Freeform 89"/>
              <p:cNvSpPr>
                <a:spLocks/>
              </p:cNvSpPr>
              <p:nvPr/>
            </p:nvSpPr>
            <p:spPr bwMode="auto">
              <a:xfrm flipH="1">
                <a:off x="2575" y="3051"/>
                <a:ext cx="291" cy="151"/>
              </a:xfrm>
              <a:custGeom>
                <a:avLst/>
                <a:gdLst>
                  <a:gd name="T0" fmla="*/ 0 w 2544"/>
                  <a:gd name="T1" fmla="*/ 0 h 336"/>
                  <a:gd name="T2" fmla="*/ 0 w 2544"/>
                  <a:gd name="T3" fmla="*/ 0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54" name="Text Box 67"/>
            <p:cNvSpPr txBox="1">
              <a:spLocks noChangeArrowheads="1"/>
            </p:cNvSpPr>
            <p:nvPr/>
          </p:nvSpPr>
          <p:spPr bwMode="auto">
            <a:xfrm>
              <a:off x="3872688" y="2397066"/>
              <a:ext cx="4797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Text Box 67"/>
            <p:cNvSpPr txBox="1">
              <a:spLocks noChangeArrowheads="1"/>
            </p:cNvSpPr>
            <p:nvPr/>
          </p:nvSpPr>
          <p:spPr bwMode="auto">
            <a:xfrm>
              <a:off x="4207067" y="2407677"/>
              <a:ext cx="4797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6" name="Text Box 67"/>
            <p:cNvSpPr txBox="1">
              <a:spLocks noChangeArrowheads="1"/>
            </p:cNvSpPr>
            <p:nvPr/>
          </p:nvSpPr>
          <p:spPr bwMode="auto">
            <a:xfrm>
              <a:off x="5964579" y="2378446"/>
              <a:ext cx="4797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7" name="Rectangle 48"/>
            <p:cNvSpPr>
              <a:spLocks noChangeArrowheads="1"/>
            </p:cNvSpPr>
            <p:nvPr/>
          </p:nvSpPr>
          <p:spPr bwMode="auto">
            <a:xfrm>
              <a:off x="3514139" y="1483113"/>
              <a:ext cx="42477" cy="12897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grpSp>
        <p:nvGrpSpPr>
          <p:cNvPr id="182" name="Group 95"/>
          <p:cNvGrpSpPr>
            <a:grpSpLocks/>
          </p:cNvGrpSpPr>
          <p:nvPr/>
        </p:nvGrpSpPr>
        <p:grpSpPr bwMode="auto">
          <a:xfrm>
            <a:off x="4155364" y="5497533"/>
            <a:ext cx="3712775" cy="197627"/>
            <a:chOff x="2206" y="3490"/>
            <a:chExt cx="3234" cy="308"/>
          </a:xfrm>
        </p:grpSpPr>
        <p:sp>
          <p:nvSpPr>
            <p:cNvPr id="211" name="Line 49"/>
            <p:cNvSpPr>
              <a:spLocks noChangeShapeType="1"/>
            </p:cNvSpPr>
            <p:nvPr/>
          </p:nvSpPr>
          <p:spPr bwMode="auto">
            <a:xfrm>
              <a:off x="2575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2" name="Line 50"/>
            <p:cNvSpPr>
              <a:spLocks noChangeShapeType="1"/>
            </p:cNvSpPr>
            <p:nvPr/>
          </p:nvSpPr>
          <p:spPr bwMode="auto">
            <a:xfrm>
              <a:off x="288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3" name="Line 51"/>
            <p:cNvSpPr>
              <a:spLocks noChangeShapeType="1"/>
            </p:cNvSpPr>
            <p:nvPr/>
          </p:nvSpPr>
          <p:spPr bwMode="auto">
            <a:xfrm>
              <a:off x="319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4" name="Line 52"/>
            <p:cNvSpPr>
              <a:spLocks noChangeShapeType="1"/>
            </p:cNvSpPr>
            <p:nvPr/>
          </p:nvSpPr>
          <p:spPr bwMode="auto">
            <a:xfrm>
              <a:off x="350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" name="Line 53"/>
            <p:cNvSpPr>
              <a:spLocks noChangeShapeType="1"/>
            </p:cNvSpPr>
            <p:nvPr/>
          </p:nvSpPr>
          <p:spPr bwMode="auto">
            <a:xfrm>
              <a:off x="381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6" name="Line 54"/>
            <p:cNvSpPr>
              <a:spLocks noChangeShapeType="1"/>
            </p:cNvSpPr>
            <p:nvPr/>
          </p:nvSpPr>
          <p:spPr bwMode="auto">
            <a:xfrm>
              <a:off x="412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7" name="Line 55"/>
            <p:cNvSpPr>
              <a:spLocks noChangeShapeType="1"/>
            </p:cNvSpPr>
            <p:nvPr/>
          </p:nvSpPr>
          <p:spPr bwMode="auto">
            <a:xfrm>
              <a:off x="443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8" name="Line 56"/>
            <p:cNvSpPr>
              <a:spLocks noChangeShapeType="1"/>
            </p:cNvSpPr>
            <p:nvPr/>
          </p:nvSpPr>
          <p:spPr bwMode="auto">
            <a:xfrm>
              <a:off x="474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9" name="Line 57"/>
            <p:cNvSpPr>
              <a:spLocks noChangeShapeType="1"/>
            </p:cNvSpPr>
            <p:nvPr/>
          </p:nvSpPr>
          <p:spPr bwMode="auto">
            <a:xfrm>
              <a:off x="505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0" name="Text Box 58"/>
            <p:cNvSpPr txBox="1">
              <a:spLocks noChangeArrowheads="1"/>
            </p:cNvSpPr>
            <p:nvPr/>
          </p:nvSpPr>
          <p:spPr bwMode="auto">
            <a:xfrm>
              <a:off x="231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221" name="Text Box 59"/>
            <p:cNvSpPr txBox="1">
              <a:spLocks noChangeArrowheads="1"/>
            </p:cNvSpPr>
            <p:nvPr/>
          </p:nvSpPr>
          <p:spPr bwMode="auto">
            <a:xfrm>
              <a:off x="262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222" name="Text Box 60"/>
            <p:cNvSpPr txBox="1">
              <a:spLocks noChangeArrowheads="1"/>
            </p:cNvSpPr>
            <p:nvPr/>
          </p:nvSpPr>
          <p:spPr bwMode="auto">
            <a:xfrm>
              <a:off x="2974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223" name="Text Box 61"/>
            <p:cNvSpPr txBox="1">
              <a:spLocks noChangeArrowheads="1"/>
            </p:cNvSpPr>
            <p:nvPr/>
          </p:nvSpPr>
          <p:spPr bwMode="auto">
            <a:xfrm>
              <a:off x="3284" y="3586"/>
              <a:ext cx="17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224" name="Text Box 62"/>
            <p:cNvSpPr txBox="1">
              <a:spLocks noChangeArrowheads="1"/>
            </p:cNvSpPr>
            <p:nvPr/>
          </p:nvSpPr>
          <p:spPr bwMode="auto">
            <a:xfrm>
              <a:off x="4835" y="3586"/>
              <a:ext cx="25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225" name="Line 90"/>
            <p:cNvSpPr>
              <a:spLocks noChangeShapeType="1"/>
            </p:cNvSpPr>
            <p:nvPr/>
          </p:nvSpPr>
          <p:spPr bwMode="auto">
            <a:xfrm>
              <a:off x="2206" y="3561"/>
              <a:ext cx="323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83" name="Rectangle 48"/>
          <p:cNvSpPr>
            <a:spLocks noChangeArrowheads="1"/>
          </p:cNvSpPr>
          <p:nvPr/>
        </p:nvSpPr>
        <p:spPr bwMode="auto">
          <a:xfrm>
            <a:off x="4536562" y="5536990"/>
            <a:ext cx="42477" cy="7699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84" name="Text Box 63"/>
          <p:cNvSpPr txBox="1">
            <a:spLocks noChangeArrowheads="1"/>
          </p:cNvSpPr>
          <p:nvPr/>
        </p:nvSpPr>
        <p:spPr bwMode="auto">
          <a:xfrm>
            <a:off x="4250694" y="6087551"/>
            <a:ext cx="343266" cy="13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/>
              <a:t>I</a:t>
            </a:r>
            <a:r>
              <a:rPr lang="de-DE" altLang="en-US" sz="1600" baseline="-25000" dirty="0" smtClean="0"/>
              <a:t>0</a:t>
            </a:r>
            <a:endParaRPr lang="de-DE" altLang="en-US" sz="1600" dirty="0"/>
          </a:p>
        </p:txBody>
      </p:sp>
      <p:sp>
        <p:nvSpPr>
          <p:cNvPr id="185" name="Rectangle 65"/>
          <p:cNvSpPr>
            <a:spLocks noChangeArrowheads="1"/>
          </p:cNvSpPr>
          <p:nvPr/>
        </p:nvSpPr>
        <p:spPr bwMode="auto">
          <a:xfrm>
            <a:off x="7387107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86" name="Rectangle 66"/>
          <p:cNvSpPr>
            <a:spLocks noChangeArrowheads="1"/>
          </p:cNvSpPr>
          <p:nvPr/>
        </p:nvSpPr>
        <p:spPr bwMode="auto">
          <a:xfrm>
            <a:off x="4893556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87" name="Text Box 67"/>
          <p:cNvSpPr txBox="1">
            <a:spLocks noChangeArrowheads="1"/>
          </p:cNvSpPr>
          <p:nvPr/>
        </p:nvSpPr>
        <p:spPr bwMode="auto">
          <a:xfrm>
            <a:off x="4530315" y="5306294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Rectangle 68"/>
          <p:cNvSpPr>
            <a:spLocks noChangeArrowheads="1"/>
          </p:cNvSpPr>
          <p:nvPr/>
        </p:nvSpPr>
        <p:spPr bwMode="auto">
          <a:xfrm>
            <a:off x="5250598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89" name="Rectangle 70"/>
          <p:cNvSpPr>
            <a:spLocks noChangeArrowheads="1"/>
          </p:cNvSpPr>
          <p:nvPr/>
        </p:nvSpPr>
        <p:spPr bwMode="auto">
          <a:xfrm>
            <a:off x="5606492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90" name="Rectangle 72"/>
          <p:cNvSpPr>
            <a:spLocks noChangeArrowheads="1"/>
          </p:cNvSpPr>
          <p:nvPr/>
        </p:nvSpPr>
        <p:spPr bwMode="auto">
          <a:xfrm>
            <a:off x="5962385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91" name="Rectangle 74"/>
          <p:cNvSpPr>
            <a:spLocks noChangeArrowheads="1"/>
          </p:cNvSpPr>
          <p:nvPr/>
        </p:nvSpPr>
        <p:spPr bwMode="auto">
          <a:xfrm>
            <a:off x="6318279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92" name="Rectangle 76"/>
          <p:cNvSpPr>
            <a:spLocks noChangeArrowheads="1"/>
          </p:cNvSpPr>
          <p:nvPr/>
        </p:nvSpPr>
        <p:spPr bwMode="auto">
          <a:xfrm>
            <a:off x="6675320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93" name="Rectangle 78"/>
          <p:cNvSpPr>
            <a:spLocks noChangeArrowheads="1"/>
          </p:cNvSpPr>
          <p:nvPr/>
        </p:nvSpPr>
        <p:spPr bwMode="auto">
          <a:xfrm>
            <a:off x="7031214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cxnSp>
        <p:nvCxnSpPr>
          <p:cNvPr id="194" name="Straight Arrow Connector 193"/>
          <p:cNvCxnSpPr>
            <a:stCxn id="225" idx="0"/>
          </p:cNvCxnSpPr>
          <p:nvPr/>
        </p:nvCxnSpPr>
        <p:spPr bwMode="auto">
          <a:xfrm flipV="1">
            <a:off x="4155364" y="4924414"/>
            <a:ext cx="5194" cy="618676"/>
          </a:xfrm>
          <a:prstGeom prst="straightConnector1">
            <a:avLst/>
          </a:prstGeom>
          <a:noFill/>
          <a:ln w="444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95" name="Text Box 67"/>
          <p:cNvSpPr txBox="1">
            <a:spLocks noChangeArrowheads="1"/>
          </p:cNvSpPr>
          <p:nvPr/>
        </p:nvSpPr>
        <p:spPr bwMode="auto">
          <a:xfrm>
            <a:off x="5977811" y="5128739"/>
            <a:ext cx="402390" cy="13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 smtClean="0"/>
              <a:t>…..</a:t>
            </a:r>
            <a:endParaRPr lang="de-DE" altLang="en-US" sz="1600" dirty="0"/>
          </a:p>
        </p:txBody>
      </p:sp>
      <p:sp>
        <p:nvSpPr>
          <p:cNvPr id="196" name="Text Box 62"/>
          <p:cNvSpPr txBox="1">
            <a:spLocks noChangeArrowheads="1"/>
          </p:cNvSpPr>
          <p:nvPr/>
        </p:nvSpPr>
        <p:spPr bwMode="auto">
          <a:xfrm>
            <a:off x="7817625" y="5553741"/>
            <a:ext cx="288159" cy="13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210" name="Freeform 89"/>
          <p:cNvSpPr>
            <a:spLocks/>
          </p:cNvSpPr>
          <p:nvPr/>
        </p:nvSpPr>
        <p:spPr bwMode="auto">
          <a:xfrm rot="8397642" flipH="1">
            <a:off x="4590314" y="5788759"/>
            <a:ext cx="336259" cy="126021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9" name="Text Box 67"/>
          <p:cNvSpPr txBox="1">
            <a:spLocks noChangeArrowheads="1"/>
          </p:cNvSpPr>
          <p:nvPr/>
        </p:nvSpPr>
        <p:spPr bwMode="auto">
          <a:xfrm>
            <a:off x="4896212" y="5300802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0" name="Text Box 67"/>
          <p:cNvSpPr txBox="1">
            <a:spLocks noChangeArrowheads="1"/>
          </p:cNvSpPr>
          <p:nvPr/>
        </p:nvSpPr>
        <p:spPr bwMode="auto">
          <a:xfrm>
            <a:off x="5230591" y="5307137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" name="Text Box 67"/>
          <p:cNvSpPr txBox="1">
            <a:spLocks noChangeArrowheads="1"/>
          </p:cNvSpPr>
          <p:nvPr/>
        </p:nvSpPr>
        <p:spPr bwMode="auto">
          <a:xfrm>
            <a:off x="6988103" y="5289686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6" name="Rectangle 3"/>
          <p:cNvSpPr txBox="1">
            <a:spLocks noChangeArrowheads="1"/>
          </p:cNvSpPr>
          <p:nvPr/>
        </p:nvSpPr>
        <p:spPr>
          <a:xfrm>
            <a:off x="511654" y="1636626"/>
            <a:ext cx="3381981" cy="85627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Investition in Periode 0, periodengleiche positive Zahlungen in Perioden 1 bis </a:t>
            </a:r>
            <a:r>
              <a:rPr lang="de-DE" altLang="en-US" sz="1800" i="1" kern="0" dirty="0" smtClean="0">
                <a:latin typeface="Arial" panose="020B0604020202020204" pitchFamily="34" charset="0"/>
              </a:rPr>
              <a:t>T</a:t>
            </a:r>
            <a:endParaRPr lang="de-DE" sz="1800" i="1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b="1" kern="0" dirty="0" smtClean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227" name="Rectangle 3"/>
          <p:cNvSpPr txBox="1">
            <a:spLocks noChangeArrowheads="1"/>
          </p:cNvSpPr>
          <p:nvPr/>
        </p:nvSpPr>
        <p:spPr>
          <a:xfrm>
            <a:off x="483347" y="3028690"/>
            <a:ext cx="3381981" cy="85627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Kapitalwertmethode</a:t>
            </a:r>
            <a:r>
              <a:rPr lang="de-DE" altLang="en-US" sz="1800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: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alle Zahlung auf Periode 0 diskontieren und Nettobarwert bilden</a:t>
            </a:r>
            <a:endParaRPr lang="de-DE" sz="1800" i="1" dirty="0" smtClean="0">
              <a:latin typeface="Arial" panose="020B0604020202020204" pitchFamily="34" charset="0"/>
            </a:endParaRPr>
          </a:p>
        </p:txBody>
      </p:sp>
      <p:sp>
        <p:nvSpPr>
          <p:cNvPr id="228" name="Rectangle 65"/>
          <p:cNvSpPr>
            <a:spLocks noChangeArrowheads="1"/>
          </p:cNvSpPr>
          <p:nvPr/>
        </p:nvSpPr>
        <p:spPr bwMode="auto">
          <a:xfrm>
            <a:off x="4897581" y="5564739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29" name="Rectangle 65"/>
          <p:cNvSpPr>
            <a:spLocks noChangeArrowheads="1"/>
          </p:cNvSpPr>
          <p:nvPr/>
        </p:nvSpPr>
        <p:spPr bwMode="auto">
          <a:xfrm>
            <a:off x="5254471" y="5564739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30" name="Rectangle 65"/>
          <p:cNvSpPr>
            <a:spLocks noChangeArrowheads="1"/>
          </p:cNvSpPr>
          <p:nvPr/>
        </p:nvSpPr>
        <p:spPr bwMode="auto">
          <a:xfrm>
            <a:off x="5603616" y="5573370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31" name="Rectangle 65"/>
          <p:cNvSpPr>
            <a:spLocks noChangeArrowheads="1"/>
          </p:cNvSpPr>
          <p:nvPr/>
        </p:nvSpPr>
        <p:spPr bwMode="auto">
          <a:xfrm>
            <a:off x="5967143" y="5564739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32" name="Rectangle 65"/>
          <p:cNvSpPr>
            <a:spLocks noChangeArrowheads="1"/>
          </p:cNvSpPr>
          <p:nvPr/>
        </p:nvSpPr>
        <p:spPr bwMode="auto">
          <a:xfrm>
            <a:off x="6325913" y="5570031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33" name="Rectangle 65"/>
          <p:cNvSpPr>
            <a:spLocks noChangeArrowheads="1"/>
          </p:cNvSpPr>
          <p:nvPr/>
        </p:nvSpPr>
        <p:spPr bwMode="auto">
          <a:xfrm>
            <a:off x="6677049" y="5561037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34" name="Rectangle 65"/>
          <p:cNvSpPr>
            <a:spLocks noChangeArrowheads="1"/>
          </p:cNvSpPr>
          <p:nvPr/>
        </p:nvSpPr>
        <p:spPr bwMode="auto">
          <a:xfrm>
            <a:off x="7038848" y="5561037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35" name="Rectangle 65"/>
          <p:cNvSpPr>
            <a:spLocks noChangeArrowheads="1"/>
          </p:cNvSpPr>
          <p:nvPr/>
        </p:nvSpPr>
        <p:spPr bwMode="auto">
          <a:xfrm>
            <a:off x="7387107" y="5564739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36" name="Freeform 89"/>
          <p:cNvSpPr>
            <a:spLocks/>
          </p:cNvSpPr>
          <p:nvPr/>
        </p:nvSpPr>
        <p:spPr bwMode="auto">
          <a:xfrm rot="8397642" flipH="1">
            <a:off x="4593093" y="5730453"/>
            <a:ext cx="653737" cy="305765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7" name="Freeform 89"/>
          <p:cNvSpPr>
            <a:spLocks/>
          </p:cNvSpPr>
          <p:nvPr/>
        </p:nvSpPr>
        <p:spPr bwMode="auto">
          <a:xfrm rot="8397642" flipH="1">
            <a:off x="4637174" y="5647310"/>
            <a:ext cx="931978" cy="511513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8" name="Freeform 89"/>
          <p:cNvSpPr>
            <a:spLocks/>
          </p:cNvSpPr>
          <p:nvPr/>
        </p:nvSpPr>
        <p:spPr bwMode="auto">
          <a:xfrm rot="8397642" flipH="1">
            <a:off x="4666590" y="5579633"/>
            <a:ext cx="1251256" cy="704506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9" name="Freeform 89"/>
          <p:cNvSpPr>
            <a:spLocks/>
          </p:cNvSpPr>
          <p:nvPr/>
        </p:nvSpPr>
        <p:spPr bwMode="auto">
          <a:xfrm rot="8397642" flipH="1">
            <a:off x="4699862" y="5488316"/>
            <a:ext cx="1554144" cy="918307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0" name="Freeform 89"/>
          <p:cNvSpPr>
            <a:spLocks/>
          </p:cNvSpPr>
          <p:nvPr/>
        </p:nvSpPr>
        <p:spPr bwMode="auto">
          <a:xfrm rot="8397642" flipH="1">
            <a:off x="4720630" y="5431312"/>
            <a:ext cx="1848982" cy="1090306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1" name="Freeform 89"/>
          <p:cNvSpPr>
            <a:spLocks/>
          </p:cNvSpPr>
          <p:nvPr/>
        </p:nvSpPr>
        <p:spPr bwMode="auto">
          <a:xfrm rot="8397642" flipH="1">
            <a:off x="4749789" y="5365503"/>
            <a:ext cx="2152741" cy="1285336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2" name="Freeform 89"/>
          <p:cNvSpPr>
            <a:spLocks/>
          </p:cNvSpPr>
          <p:nvPr/>
        </p:nvSpPr>
        <p:spPr bwMode="auto">
          <a:xfrm rot="8397642" flipH="1">
            <a:off x="4773758" y="5293488"/>
            <a:ext cx="2455150" cy="1487284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3" name="Rectangle 3"/>
          <p:cNvSpPr txBox="1">
            <a:spLocks noChangeArrowheads="1"/>
          </p:cNvSpPr>
          <p:nvPr/>
        </p:nvSpPr>
        <p:spPr>
          <a:xfrm>
            <a:off x="483347" y="4769729"/>
            <a:ext cx="3381981" cy="85627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Annuitätsmethode</a:t>
            </a:r>
            <a:r>
              <a:rPr lang="de-DE" altLang="en-US" sz="1800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: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Investition in eine periodengleiche Annuität umwandeln, dann mit anderen Zahlungen vergleichen</a:t>
            </a:r>
            <a:endParaRPr lang="de-DE" sz="1800" i="1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1668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Annuitätsmethode: PV Beispiel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49096" y="1844824"/>
                <a:ext cx="7937704" cy="31758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Beispiel Photovoltaik-Anlage: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=80.000,  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𝐶𝐹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=8.000</m:t>
                    </m:r>
                  </m:oMath>
                </a14:m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Annuitätsfaktor: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𝐴𝑁𝐹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=0,05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=20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=0,08</m:t>
                    </m:r>
                  </m:oMath>
                </a14:m>
                <a:endParaRPr lang="de-DE" altLang="en-US" sz="1800" b="0" kern="0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Annuität für Investition: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altLang="en-US" sz="180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𝐴𝑁𝐹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=0,05,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=20</m:t>
                        </m:r>
                      </m:sub>
                    </m:sSub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400</m:t>
                    </m:r>
                  </m:oMath>
                </a14:m>
                <a:endParaRPr lang="de-DE" altLang="en-US" sz="1800" kern="0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Vergleich: </a:t>
                </a:r>
                <a14:m>
                  <m:oMath xmlns:m="http://schemas.openxmlformats.org/officeDocument/2006/math"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𝐴𝑁𝐹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=0,05,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=20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𝐶𝐹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=−6.400+8.000=1.600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endParaRPr lang="de-DE" altLang="en-US" sz="1800" kern="0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Es lohnt sich, in die PV-Anlage zu investieren!</a:t>
                </a: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096" y="1844824"/>
                <a:ext cx="7937704" cy="3175869"/>
              </a:xfrm>
              <a:prstGeom prst="rect">
                <a:avLst/>
              </a:prstGeom>
              <a:blipFill>
                <a:blip r:embed="rId2"/>
                <a:stretch>
                  <a:fillRect l="-691" t="-115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3972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„</a:t>
            </a:r>
            <a:r>
              <a:rPr lang="de-DE" altLang="en-US" sz="2400" dirty="0" err="1" smtClean="0"/>
              <a:t>Levelised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Cost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of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Electricity</a:t>
            </a:r>
            <a:r>
              <a:rPr lang="de-DE" altLang="en-US" sz="2400" dirty="0" smtClean="0"/>
              <a:t>“ (LCOE)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49096" y="1628800"/>
                <a:ext cx="7937704" cy="4813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Mit der Annuität kann man die 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„</a:t>
                </a:r>
                <a:r>
                  <a:rPr lang="de-DE" altLang="en-US" sz="1800" b="1" kern="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Levelised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 </a:t>
                </a:r>
                <a:r>
                  <a:rPr lang="de-DE" altLang="en-US" sz="1800" b="1" kern="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Cost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 </a:t>
                </a:r>
                <a:r>
                  <a:rPr lang="de-DE" altLang="en-US" sz="1800" b="1" kern="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of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 </a:t>
                </a:r>
                <a:r>
                  <a:rPr lang="de-DE" altLang="en-US" sz="1800" b="1" kern="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Electricity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“ (LCOE) </a:t>
                </a:r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bilden, d.h. die durchschnittlichen Kosten pro MWh gelieferten Stroms.</a:t>
                </a:r>
              </a:p>
              <a:p>
                <a:endParaRPr lang="de-DE" altLang="en-US" sz="1800" kern="0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Die Kosten pro Jahr: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𝐴𝑁𝐹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=0,05,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=20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=6.400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+2.000=8.400</m:t>
                    </m:r>
                  </m:oMath>
                </a14:m>
                <a:r>
                  <a:rPr lang="de-DE" altLang="en-US" sz="1800" b="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 €/a</a:t>
                </a:r>
              </a:p>
              <a:p>
                <a:endParaRPr lang="de-DE" altLang="en-US" sz="1800" kern="0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Gelieferte Energie pro Jahr: 100 kW *  1000 h/a = 100.000 kWh/a</a:t>
                </a: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LCOE = Kosten pro Jahr / Energie pro Jahr = 0,084 €/kWh</a:t>
                </a: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Vergleich mit Einspeisetarif: 0,1 €/kWh – es lohnt sich zu investieren!</a:t>
                </a: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Mit LCOE kann man unterschiedliche Technologien (Kohle, Gas, Wind, PV) vergleichen.</a:t>
                </a: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Aber bitte aufpassen: LCOE </a:t>
                </a:r>
                <a:r>
                  <a:rPr lang="de-DE" altLang="en-US" sz="1800" kern="0" dirty="0">
                    <a:latin typeface="Arial" panose="020B0604020202020204" pitchFamily="34" charset="0"/>
                    <a:ea typeface="Cambria Math" panose="02040503050406030204" pitchFamily="18" charset="0"/>
                  </a:rPr>
                  <a:t>berücksichtigt die </a:t>
                </a:r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Variabilität nicht!</a:t>
                </a:r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096" y="1628800"/>
                <a:ext cx="7937704" cy="4813497"/>
              </a:xfrm>
              <a:prstGeom prst="rect">
                <a:avLst/>
              </a:prstGeom>
              <a:blipFill>
                <a:blip r:embed="rId2"/>
                <a:stretch>
                  <a:fillRect l="-691" t="-6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26836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„</a:t>
            </a:r>
            <a:r>
              <a:rPr lang="de-DE" altLang="en-US" sz="2400" dirty="0" err="1" smtClean="0"/>
              <a:t>Levelised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Cost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of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Electricity</a:t>
            </a:r>
            <a:r>
              <a:rPr lang="de-DE" altLang="en-US" sz="2400" dirty="0" smtClean="0"/>
              <a:t>“ (LCOE)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72816"/>
            <a:ext cx="8150546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2470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Fehlerquellen bei der Investitionsrechnung</a:t>
            </a:r>
            <a:endParaRPr lang="de-DE" altLang="en-US" sz="24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27584" y="1916832"/>
            <a:ext cx="7732754" cy="13603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Vollständige </a:t>
            </a:r>
            <a:r>
              <a:rPr lang="de-DE" altLang="en-US" sz="1800" i="1" dirty="0">
                <a:latin typeface="Arial" panose="020B0604020202020204" pitchFamily="34" charset="0"/>
              </a:rPr>
              <a:t>Cash-Flow</a:t>
            </a:r>
            <a:r>
              <a:rPr lang="de-DE" altLang="en-US" sz="1800" dirty="0">
                <a:latin typeface="Arial" panose="020B0604020202020204" pitchFamily="34" charset="0"/>
              </a:rPr>
              <a:t>-Zahlungsreihe der zu betrachtenden Investition</a:t>
            </a:r>
          </a:p>
          <a:p>
            <a:pPr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eventuell: Erfassung von Anschluss-Investitionen</a:t>
            </a:r>
          </a:p>
          <a:p>
            <a:pPr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Es müssen alle Zahlungen ausgeklammert bleiben, die nicht von der Entscheidung tangiert werden</a:t>
            </a:r>
          </a:p>
          <a:p>
            <a:pPr>
              <a:lnSpc>
                <a:spcPct val="90000"/>
              </a:lnSpc>
            </a:pPr>
            <a:endParaRPr lang="de-DE" altLang="en-US" sz="1800" dirty="0" smtClean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 smtClean="0">
                <a:latin typeface="Arial" panose="020B0604020202020204" pitchFamily="34" charset="0"/>
              </a:rPr>
              <a:t>Was </a:t>
            </a:r>
            <a:r>
              <a:rPr lang="de-DE" altLang="en-US" sz="1800" dirty="0">
                <a:latin typeface="Arial" panose="020B0604020202020204" pitchFamily="34" charset="0"/>
              </a:rPr>
              <a:t>ist der „richtige“ Kalkulationszins?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dirty="0">
                <a:latin typeface="Arial" panose="020B0604020202020204" pitchFamily="34" charset="0"/>
              </a:rPr>
              <a:t>(Opportunitätskosten; Berücksichtigung von Risiko)</a:t>
            </a:r>
          </a:p>
        </p:txBody>
      </p:sp>
    </p:spTree>
    <p:extLst>
      <p:ext uri="{BB962C8B-B14F-4D97-AF65-F5344CB8AC3E}">
        <p14:creationId xmlns:p14="http://schemas.microsoft.com/office/powerpoint/2010/main" val="8073638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Warnung: Diskontierung über lange Zeiten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grpSp>
        <p:nvGrpSpPr>
          <p:cNvPr id="6" name="Group 189"/>
          <p:cNvGrpSpPr>
            <a:grpSpLocks/>
          </p:cNvGrpSpPr>
          <p:nvPr/>
        </p:nvGrpSpPr>
        <p:grpSpPr bwMode="auto">
          <a:xfrm>
            <a:off x="380654" y="2513526"/>
            <a:ext cx="5256386" cy="3509194"/>
            <a:chOff x="831" y="1054"/>
            <a:chExt cx="4707" cy="2999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2456" y="1116"/>
            <a:ext cx="776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4" name="Formel" r:id="rId3" imgW="0" imgH="0" progId="Equation.DSMT4">
                    <p:embed/>
                  </p:oleObj>
                </mc:Choice>
                <mc:Fallback>
                  <p:oleObj name="Formel" r:id="rId3" imgW="0" imgH="0" progId="Equation.DSMT4">
                    <p:embed/>
                    <p:pic>
                      <p:nvPicPr>
                        <p:cNvPr id="7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56" y="1116"/>
                          <a:ext cx="776" cy="32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1063" y="3113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1063" y="2612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1063" y="2108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1063" y="1607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1063" y="1107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1081" y="1107"/>
              <a:ext cx="1" cy="250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1047" y="3613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1047" y="3113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1047" y="2612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1047" y="2108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1047" y="1607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1047" y="1107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1081" y="3613"/>
              <a:ext cx="445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 flipV="1">
              <a:off x="1081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 flipV="1">
              <a:off x="1550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 flipV="1">
              <a:off x="2020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 flipV="1">
              <a:off x="248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 flipV="1">
              <a:off x="295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 flipV="1">
              <a:off x="342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 flipV="1">
              <a:off x="3893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 flipV="1">
              <a:off x="4362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 flipV="1">
              <a:off x="4831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33"/>
            <p:cNvSpPr>
              <a:spLocks/>
            </p:cNvSpPr>
            <p:nvPr/>
          </p:nvSpPr>
          <p:spPr bwMode="auto">
            <a:xfrm>
              <a:off x="1081" y="1107"/>
              <a:ext cx="186" cy="99"/>
            </a:xfrm>
            <a:custGeom>
              <a:avLst/>
              <a:gdLst>
                <a:gd name="T0" fmla="*/ 0 w 172"/>
                <a:gd name="T1" fmla="*/ 0 h 105"/>
                <a:gd name="T2" fmla="*/ 1301 w 172"/>
                <a:gd name="T3" fmla="*/ 8 h 105"/>
                <a:gd name="T4" fmla="*/ 2657 w 172"/>
                <a:gd name="T5" fmla="*/ 14 h 105"/>
                <a:gd name="T6" fmla="*/ 0 60000 65536"/>
                <a:gd name="T7" fmla="*/ 0 60000 65536"/>
                <a:gd name="T8" fmla="*/ 0 60000 65536"/>
                <a:gd name="T9" fmla="*/ 0 w 172"/>
                <a:gd name="T10" fmla="*/ 0 h 105"/>
                <a:gd name="T11" fmla="*/ 172 w 172"/>
                <a:gd name="T12" fmla="*/ 105 h 1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05">
                  <a:moveTo>
                    <a:pt x="0" y="0"/>
                  </a:moveTo>
                  <a:lnTo>
                    <a:pt x="84" y="53"/>
                  </a:lnTo>
                  <a:lnTo>
                    <a:pt x="172" y="10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34"/>
            <p:cNvSpPr>
              <a:spLocks/>
            </p:cNvSpPr>
            <p:nvPr/>
          </p:nvSpPr>
          <p:spPr bwMode="auto">
            <a:xfrm>
              <a:off x="1267" y="1206"/>
              <a:ext cx="187" cy="91"/>
            </a:xfrm>
            <a:custGeom>
              <a:avLst/>
              <a:gdLst>
                <a:gd name="T0" fmla="*/ 0 w 172"/>
                <a:gd name="T1" fmla="*/ 0 h 97"/>
                <a:gd name="T2" fmla="*/ 1558 w 172"/>
                <a:gd name="T3" fmla="*/ 8 h 97"/>
                <a:gd name="T4" fmla="*/ 3218 w 172"/>
                <a:gd name="T5" fmla="*/ 10 h 97"/>
                <a:gd name="T6" fmla="*/ 0 60000 65536"/>
                <a:gd name="T7" fmla="*/ 0 60000 65536"/>
                <a:gd name="T8" fmla="*/ 0 60000 65536"/>
                <a:gd name="T9" fmla="*/ 0 w 172"/>
                <a:gd name="T10" fmla="*/ 0 h 97"/>
                <a:gd name="T11" fmla="*/ 172 w 172"/>
                <a:gd name="T12" fmla="*/ 97 h 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97">
                  <a:moveTo>
                    <a:pt x="0" y="0"/>
                  </a:moveTo>
                  <a:lnTo>
                    <a:pt x="84" y="49"/>
                  </a:lnTo>
                  <a:lnTo>
                    <a:pt x="172" y="9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Line 35"/>
            <p:cNvSpPr>
              <a:spLocks noChangeShapeType="1"/>
            </p:cNvSpPr>
            <p:nvPr/>
          </p:nvSpPr>
          <p:spPr bwMode="auto">
            <a:xfrm>
              <a:off x="1454" y="1297"/>
              <a:ext cx="187" cy="9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eform 36"/>
            <p:cNvSpPr>
              <a:spLocks/>
            </p:cNvSpPr>
            <p:nvPr/>
          </p:nvSpPr>
          <p:spPr bwMode="auto">
            <a:xfrm>
              <a:off x="1641" y="1388"/>
              <a:ext cx="191" cy="87"/>
            </a:xfrm>
            <a:custGeom>
              <a:avLst/>
              <a:gdLst>
                <a:gd name="T0" fmla="*/ 0 w 176"/>
                <a:gd name="T1" fmla="*/ 0 h 92"/>
                <a:gd name="T2" fmla="*/ 1548 w 176"/>
                <a:gd name="T3" fmla="*/ 9 h 92"/>
                <a:gd name="T4" fmla="*/ 3091 w 176"/>
                <a:gd name="T5" fmla="*/ 13 h 92"/>
                <a:gd name="T6" fmla="*/ 0 60000 65536"/>
                <a:gd name="T7" fmla="*/ 0 60000 65536"/>
                <a:gd name="T8" fmla="*/ 0 60000 65536"/>
                <a:gd name="T9" fmla="*/ 0 w 176"/>
                <a:gd name="T10" fmla="*/ 0 h 92"/>
                <a:gd name="T11" fmla="*/ 176 w 176"/>
                <a:gd name="T12" fmla="*/ 92 h 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2">
                  <a:moveTo>
                    <a:pt x="0" y="0"/>
                  </a:moveTo>
                  <a:lnTo>
                    <a:pt x="88" y="48"/>
                  </a:lnTo>
                  <a:lnTo>
                    <a:pt x="176" y="9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Line 37"/>
            <p:cNvSpPr>
              <a:spLocks noChangeShapeType="1"/>
            </p:cNvSpPr>
            <p:nvPr/>
          </p:nvSpPr>
          <p:spPr bwMode="auto">
            <a:xfrm>
              <a:off x="1832" y="1475"/>
              <a:ext cx="188" cy="8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Line 38"/>
            <p:cNvSpPr>
              <a:spLocks noChangeShapeType="1"/>
            </p:cNvSpPr>
            <p:nvPr/>
          </p:nvSpPr>
          <p:spPr bwMode="auto">
            <a:xfrm>
              <a:off x="2020" y="1558"/>
              <a:ext cx="186" cy="7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Line 39"/>
            <p:cNvSpPr>
              <a:spLocks noChangeShapeType="1"/>
            </p:cNvSpPr>
            <p:nvPr/>
          </p:nvSpPr>
          <p:spPr bwMode="auto">
            <a:xfrm>
              <a:off x="2206" y="1636"/>
              <a:ext cx="187" cy="7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Line 40"/>
            <p:cNvSpPr>
              <a:spLocks noChangeShapeType="1"/>
            </p:cNvSpPr>
            <p:nvPr/>
          </p:nvSpPr>
          <p:spPr bwMode="auto">
            <a:xfrm>
              <a:off x="2393" y="1715"/>
              <a:ext cx="186" cy="7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Line 41"/>
            <p:cNvSpPr>
              <a:spLocks noChangeShapeType="1"/>
            </p:cNvSpPr>
            <p:nvPr/>
          </p:nvSpPr>
          <p:spPr bwMode="auto">
            <a:xfrm>
              <a:off x="2579" y="1790"/>
              <a:ext cx="188" cy="7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42"/>
            <p:cNvSpPr>
              <a:spLocks/>
            </p:cNvSpPr>
            <p:nvPr/>
          </p:nvSpPr>
          <p:spPr bwMode="auto">
            <a:xfrm>
              <a:off x="2767" y="1860"/>
              <a:ext cx="191" cy="66"/>
            </a:xfrm>
            <a:custGeom>
              <a:avLst/>
              <a:gdLst>
                <a:gd name="T0" fmla="*/ 0 w 176"/>
                <a:gd name="T1" fmla="*/ 0 h 70"/>
                <a:gd name="T2" fmla="*/ 1548 w 176"/>
                <a:gd name="T3" fmla="*/ 8 h 70"/>
                <a:gd name="T4" fmla="*/ 3091 w 176"/>
                <a:gd name="T5" fmla="*/ 8 h 70"/>
                <a:gd name="T6" fmla="*/ 0 60000 65536"/>
                <a:gd name="T7" fmla="*/ 0 60000 65536"/>
                <a:gd name="T8" fmla="*/ 0 60000 65536"/>
                <a:gd name="T9" fmla="*/ 0 w 176"/>
                <a:gd name="T10" fmla="*/ 0 h 70"/>
                <a:gd name="T11" fmla="*/ 176 w 176"/>
                <a:gd name="T12" fmla="*/ 70 h 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70">
                  <a:moveTo>
                    <a:pt x="0" y="0"/>
                  </a:moveTo>
                  <a:lnTo>
                    <a:pt x="88" y="35"/>
                  </a:lnTo>
                  <a:lnTo>
                    <a:pt x="176" y="7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Line 43"/>
            <p:cNvSpPr>
              <a:spLocks noChangeShapeType="1"/>
            </p:cNvSpPr>
            <p:nvPr/>
          </p:nvSpPr>
          <p:spPr bwMode="auto">
            <a:xfrm>
              <a:off x="2958" y="1926"/>
              <a:ext cx="188" cy="6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Line 44"/>
            <p:cNvSpPr>
              <a:spLocks noChangeShapeType="1"/>
            </p:cNvSpPr>
            <p:nvPr/>
          </p:nvSpPr>
          <p:spPr bwMode="auto">
            <a:xfrm>
              <a:off x="3146" y="1992"/>
              <a:ext cx="186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Line 45"/>
            <p:cNvSpPr>
              <a:spLocks noChangeShapeType="1"/>
            </p:cNvSpPr>
            <p:nvPr/>
          </p:nvSpPr>
          <p:spPr bwMode="auto">
            <a:xfrm>
              <a:off x="3332" y="2054"/>
              <a:ext cx="187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Line 46"/>
            <p:cNvSpPr>
              <a:spLocks noChangeShapeType="1"/>
            </p:cNvSpPr>
            <p:nvPr/>
          </p:nvSpPr>
          <p:spPr bwMode="auto">
            <a:xfrm>
              <a:off x="3519" y="2116"/>
              <a:ext cx="186" cy="5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Line 47"/>
            <p:cNvSpPr>
              <a:spLocks noChangeShapeType="1"/>
            </p:cNvSpPr>
            <p:nvPr/>
          </p:nvSpPr>
          <p:spPr bwMode="auto">
            <a:xfrm>
              <a:off x="3705" y="2174"/>
              <a:ext cx="188" cy="5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48"/>
            <p:cNvSpPr>
              <a:spLocks/>
            </p:cNvSpPr>
            <p:nvPr/>
          </p:nvSpPr>
          <p:spPr bwMode="auto">
            <a:xfrm>
              <a:off x="3893" y="2228"/>
              <a:ext cx="191" cy="53"/>
            </a:xfrm>
            <a:custGeom>
              <a:avLst/>
              <a:gdLst>
                <a:gd name="T0" fmla="*/ 0 w 176"/>
                <a:gd name="T1" fmla="*/ 0 h 57"/>
                <a:gd name="T2" fmla="*/ 1548 w 176"/>
                <a:gd name="T3" fmla="*/ 7 h 57"/>
                <a:gd name="T4" fmla="*/ 3091 w 176"/>
                <a:gd name="T5" fmla="*/ 7 h 57"/>
                <a:gd name="T6" fmla="*/ 0 60000 65536"/>
                <a:gd name="T7" fmla="*/ 0 60000 65536"/>
                <a:gd name="T8" fmla="*/ 0 60000 65536"/>
                <a:gd name="T9" fmla="*/ 0 w 176"/>
                <a:gd name="T10" fmla="*/ 0 h 57"/>
                <a:gd name="T11" fmla="*/ 176 w 176"/>
                <a:gd name="T12" fmla="*/ 57 h 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57">
                  <a:moveTo>
                    <a:pt x="0" y="0"/>
                  </a:moveTo>
                  <a:lnTo>
                    <a:pt x="88" y="27"/>
                  </a:lnTo>
                  <a:lnTo>
                    <a:pt x="176" y="5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Line 49"/>
            <p:cNvSpPr>
              <a:spLocks noChangeShapeType="1"/>
            </p:cNvSpPr>
            <p:nvPr/>
          </p:nvSpPr>
          <p:spPr bwMode="auto">
            <a:xfrm>
              <a:off x="4084" y="2281"/>
              <a:ext cx="187" cy="5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Line 50"/>
            <p:cNvSpPr>
              <a:spLocks noChangeShapeType="1"/>
            </p:cNvSpPr>
            <p:nvPr/>
          </p:nvSpPr>
          <p:spPr bwMode="auto">
            <a:xfrm>
              <a:off x="4271" y="2336"/>
              <a:ext cx="187" cy="4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Line 51"/>
            <p:cNvSpPr>
              <a:spLocks noChangeShapeType="1"/>
            </p:cNvSpPr>
            <p:nvPr/>
          </p:nvSpPr>
          <p:spPr bwMode="auto">
            <a:xfrm>
              <a:off x="4458" y="2385"/>
              <a:ext cx="186" cy="4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Freeform 52"/>
            <p:cNvSpPr>
              <a:spLocks/>
            </p:cNvSpPr>
            <p:nvPr/>
          </p:nvSpPr>
          <p:spPr bwMode="auto">
            <a:xfrm>
              <a:off x="4644" y="2431"/>
              <a:ext cx="187" cy="50"/>
            </a:xfrm>
            <a:custGeom>
              <a:avLst/>
              <a:gdLst>
                <a:gd name="T0" fmla="*/ 0 w 172"/>
                <a:gd name="T1" fmla="*/ 0 h 53"/>
                <a:gd name="T2" fmla="*/ 1558 w 172"/>
                <a:gd name="T3" fmla="*/ 8 h 53"/>
                <a:gd name="T4" fmla="*/ 3218 w 172"/>
                <a:gd name="T5" fmla="*/ 8 h 53"/>
                <a:gd name="T6" fmla="*/ 0 60000 65536"/>
                <a:gd name="T7" fmla="*/ 0 60000 65536"/>
                <a:gd name="T8" fmla="*/ 0 60000 65536"/>
                <a:gd name="T9" fmla="*/ 0 w 172"/>
                <a:gd name="T10" fmla="*/ 0 h 53"/>
                <a:gd name="T11" fmla="*/ 172 w 172"/>
                <a:gd name="T12" fmla="*/ 53 h 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53">
                  <a:moveTo>
                    <a:pt x="0" y="0"/>
                  </a:moveTo>
                  <a:lnTo>
                    <a:pt x="84" y="26"/>
                  </a:lnTo>
                  <a:lnTo>
                    <a:pt x="172" y="5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Freeform 53"/>
            <p:cNvSpPr>
              <a:spLocks/>
            </p:cNvSpPr>
            <p:nvPr/>
          </p:nvSpPr>
          <p:spPr bwMode="auto">
            <a:xfrm>
              <a:off x="4831" y="2481"/>
              <a:ext cx="188" cy="41"/>
            </a:xfrm>
            <a:custGeom>
              <a:avLst/>
              <a:gdLst>
                <a:gd name="T0" fmla="*/ 0 w 173"/>
                <a:gd name="T1" fmla="*/ 0 h 44"/>
                <a:gd name="T2" fmla="*/ 1530 w 173"/>
                <a:gd name="T3" fmla="*/ 7 h 44"/>
                <a:gd name="T4" fmla="*/ 3185 w 173"/>
                <a:gd name="T5" fmla="*/ 7 h 44"/>
                <a:gd name="T6" fmla="*/ 0 60000 65536"/>
                <a:gd name="T7" fmla="*/ 0 60000 65536"/>
                <a:gd name="T8" fmla="*/ 0 60000 65536"/>
                <a:gd name="T9" fmla="*/ 0 w 173"/>
                <a:gd name="T10" fmla="*/ 0 h 44"/>
                <a:gd name="T11" fmla="*/ 173 w 173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44">
                  <a:moveTo>
                    <a:pt x="0" y="0"/>
                  </a:moveTo>
                  <a:lnTo>
                    <a:pt x="84" y="22"/>
                  </a:lnTo>
                  <a:lnTo>
                    <a:pt x="173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Freeform 54"/>
            <p:cNvSpPr>
              <a:spLocks/>
            </p:cNvSpPr>
            <p:nvPr/>
          </p:nvSpPr>
          <p:spPr bwMode="auto">
            <a:xfrm>
              <a:off x="5019" y="2522"/>
              <a:ext cx="190" cy="41"/>
            </a:xfrm>
            <a:custGeom>
              <a:avLst/>
              <a:gdLst>
                <a:gd name="T0" fmla="*/ 0 w 176"/>
                <a:gd name="T1" fmla="*/ 0 h 44"/>
                <a:gd name="T2" fmla="*/ 1292 w 176"/>
                <a:gd name="T3" fmla="*/ 7 h 44"/>
                <a:gd name="T4" fmla="*/ 2575 w 176"/>
                <a:gd name="T5" fmla="*/ 7 h 44"/>
                <a:gd name="T6" fmla="*/ 0 60000 65536"/>
                <a:gd name="T7" fmla="*/ 0 60000 65536"/>
                <a:gd name="T8" fmla="*/ 0 60000 65536"/>
                <a:gd name="T9" fmla="*/ 0 w 176"/>
                <a:gd name="T10" fmla="*/ 0 h 44"/>
                <a:gd name="T11" fmla="*/ 176 w 176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4">
                  <a:moveTo>
                    <a:pt x="0" y="0"/>
                  </a:moveTo>
                  <a:lnTo>
                    <a:pt x="88" y="22"/>
                  </a:lnTo>
                  <a:lnTo>
                    <a:pt x="176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Line 55"/>
            <p:cNvSpPr>
              <a:spLocks noChangeShapeType="1"/>
            </p:cNvSpPr>
            <p:nvPr/>
          </p:nvSpPr>
          <p:spPr bwMode="auto">
            <a:xfrm>
              <a:off x="5209" y="2563"/>
              <a:ext cx="188" cy="4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Freeform 58"/>
            <p:cNvSpPr>
              <a:spLocks/>
            </p:cNvSpPr>
            <p:nvPr/>
          </p:nvSpPr>
          <p:spPr bwMode="auto">
            <a:xfrm>
              <a:off x="1081" y="1107"/>
              <a:ext cx="186" cy="190"/>
            </a:xfrm>
            <a:custGeom>
              <a:avLst/>
              <a:gdLst>
                <a:gd name="T0" fmla="*/ 0 w 172"/>
                <a:gd name="T1" fmla="*/ 0 h 202"/>
                <a:gd name="T2" fmla="*/ 1301 w 172"/>
                <a:gd name="T3" fmla="*/ 12 h 202"/>
                <a:gd name="T4" fmla="*/ 2657 w 172"/>
                <a:gd name="T5" fmla="*/ 23 h 202"/>
                <a:gd name="T6" fmla="*/ 0 60000 65536"/>
                <a:gd name="T7" fmla="*/ 0 60000 65536"/>
                <a:gd name="T8" fmla="*/ 0 60000 65536"/>
                <a:gd name="T9" fmla="*/ 0 w 172"/>
                <a:gd name="T10" fmla="*/ 0 h 202"/>
                <a:gd name="T11" fmla="*/ 172 w 172"/>
                <a:gd name="T12" fmla="*/ 202 h 2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202">
                  <a:moveTo>
                    <a:pt x="0" y="0"/>
                  </a:moveTo>
                  <a:lnTo>
                    <a:pt x="84" y="101"/>
                  </a:lnTo>
                  <a:lnTo>
                    <a:pt x="172" y="2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Freeform 59"/>
            <p:cNvSpPr>
              <a:spLocks/>
            </p:cNvSpPr>
            <p:nvPr/>
          </p:nvSpPr>
          <p:spPr bwMode="auto">
            <a:xfrm>
              <a:off x="1267" y="1297"/>
              <a:ext cx="187" cy="174"/>
            </a:xfrm>
            <a:custGeom>
              <a:avLst/>
              <a:gdLst>
                <a:gd name="T0" fmla="*/ 0 w 172"/>
                <a:gd name="T1" fmla="*/ 0 h 185"/>
                <a:gd name="T2" fmla="*/ 1558 w 172"/>
                <a:gd name="T3" fmla="*/ 11 h 185"/>
                <a:gd name="T4" fmla="*/ 3218 w 172"/>
                <a:gd name="T5" fmla="*/ 22 h 185"/>
                <a:gd name="T6" fmla="*/ 0 60000 65536"/>
                <a:gd name="T7" fmla="*/ 0 60000 65536"/>
                <a:gd name="T8" fmla="*/ 0 60000 65536"/>
                <a:gd name="T9" fmla="*/ 0 w 172"/>
                <a:gd name="T10" fmla="*/ 0 h 185"/>
                <a:gd name="T11" fmla="*/ 172 w 172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85">
                  <a:moveTo>
                    <a:pt x="0" y="0"/>
                  </a:moveTo>
                  <a:lnTo>
                    <a:pt x="84" y="93"/>
                  </a:lnTo>
                  <a:lnTo>
                    <a:pt x="172" y="18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Line 60"/>
            <p:cNvSpPr>
              <a:spLocks noChangeShapeType="1"/>
            </p:cNvSpPr>
            <p:nvPr/>
          </p:nvSpPr>
          <p:spPr bwMode="auto">
            <a:xfrm>
              <a:off x="1454" y="1471"/>
              <a:ext cx="187" cy="1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Freeform 61"/>
            <p:cNvSpPr>
              <a:spLocks/>
            </p:cNvSpPr>
            <p:nvPr/>
          </p:nvSpPr>
          <p:spPr bwMode="auto">
            <a:xfrm>
              <a:off x="1641" y="1633"/>
              <a:ext cx="191" cy="148"/>
            </a:xfrm>
            <a:custGeom>
              <a:avLst/>
              <a:gdLst>
                <a:gd name="T0" fmla="*/ 0 w 176"/>
                <a:gd name="T1" fmla="*/ 0 h 158"/>
                <a:gd name="T2" fmla="*/ 1548 w 176"/>
                <a:gd name="T3" fmla="*/ 7 h 158"/>
                <a:gd name="T4" fmla="*/ 3091 w 176"/>
                <a:gd name="T5" fmla="*/ 17 h 158"/>
                <a:gd name="T6" fmla="*/ 0 60000 65536"/>
                <a:gd name="T7" fmla="*/ 0 60000 65536"/>
                <a:gd name="T8" fmla="*/ 0 60000 65536"/>
                <a:gd name="T9" fmla="*/ 0 w 176"/>
                <a:gd name="T10" fmla="*/ 0 h 158"/>
                <a:gd name="T11" fmla="*/ 176 w 176"/>
                <a:gd name="T12" fmla="*/ 158 h 1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58">
                  <a:moveTo>
                    <a:pt x="0" y="0"/>
                  </a:moveTo>
                  <a:lnTo>
                    <a:pt x="88" y="79"/>
                  </a:lnTo>
                  <a:lnTo>
                    <a:pt x="176" y="15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Freeform 62"/>
            <p:cNvSpPr>
              <a:spLocks/>
            </p:cNvSpPr>
            <p:nvPr/>
          </p:nvSpPr>
          <p:spPr bwMode="auto">
            <a:xfrm>
              <a:off x="1832" y="1781"/>
              <a:ext cx="188" cy="141"/>
            </a:xfrm>
            <a:custGeom>
              <a:avLst/>
              <a:gdLst>
                <a:gd name="T0" fmla="*/ 0 w 173"/>
                <a:gd name="T1" fmla="*/ 0 h 150"/>
                <a:gd name="T2" fmla="*/ 1639 w 173"/>
                <a:gd name="T3" fmla="*/ 8 h 150"/>
                <a:gd name="T4" fmla="*/ 3185 w 173"/>
                <a:gd name="T5" fmla="*/ 18 h 150"/>
                <a:gd name="T6" fmla="*/ 0 60000 65536"/>
                <a:gd name="T7" fmla="*/ 0 60000 65536"/>
                <a:gd name="T8" fmla="*/ 0 60000 65536"/>
                <a:gd name="T9" fmla="*/ 0 w 173"/>
                <a:gd name="T10" fmla="*/ 0 h 150"/>
                <a:gd name="T11" fmla="*/ 173 w 173"/>
                <a:gd name="T12" fmla="*/ 150 h 1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50">
                  <a:moveTo>
                    <a:pt x="0" y="0"/>
                  </a:moveTo>
                  <a:lnTo>
                    <a:pt x="89" y="75"/>
                  </a:lnTo>
                  <a:lnTo>
                    <a:pt x="173" y="15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Freeform 63"/>
            <p:cNvSpPr>
              <a:spLocks/>
            </p:cNvSpPr>
            <p:nvPr/>
          </p:nvSpPr>
          <p:spPr bwMode="auto">
            <a:xfrm>
              <a:off x="2020" y="1922"/>
              <a:ext cx="186" cy="124"/>
            </a:xfrm>
            <a:custGeom>
              <a:avLst/>
              <a:gdLst>
                <a:gd name="T0" fmla="*/ 0 w 172"/>
                <a:gd name="T1" fmla="*/ 0 h 132"/>
                <a:gd name="T2" fmla="*/ 1293 w 172"/>
                <a:gd name="T3" fmla="*/ 8 h 132"/>
                <a:gd name="T4" fmla="*/ 2657 w 172"/>
                <a:gd name="T5" fmla="*/ 15 h 132"/>
                <a:gd name="T6" fmla="*/ 0 60000 65536"/>
                <a:gd name="T7" fmla="*/ 0 60000 65536"/>
                <a:gd name="T8" fmla="*/ 0 60000 65536"/>
                <a:gd name="T9" fmla="*/ 0 w 172"/>
                <a:gd name="T10" fmla="*/ 0 h 132"/>
                <a:gd name="T11" fmla="*/ 172 w 172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32">
                  <a:moveTo>
                    <a:pt x="0" y="0"/>
                  </a:moveTo>
                  <a:lnTo>
                    <a:pt x="83" y="66"/>
                  </a:lnTo>
                  <a:lnTo>
                    <a:pt x="172" y="13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Freeform 64"/>
            <p:cNvSpPr>
              <a:spLocks/>
            </p:cNvSpPr>
            <p:nvPr/>
          </p:nvSpPr>
          <p:spPr bwMode="auto">
            <a:xfrm>
              <a:off x="2206" y="2046"/>
              <a:ext cx="187" cy="120"/>
            </a:xfrm>
            <a:custGeom>
              <a:avLst/>
              <a:gdLst>
                <a:gd name="T0" fmla="*/ 0 w 172"/>
                <a:gd name="T1" fmla="*/ 0 h 127"/>
                <a:gd name="T2" fmla="*/ 1558 w 172"/>
                <a:gd name="T3" fmla="*/ 9 h 127"/>
                <a:gd name="T4" fmla="*/ 3218 w 172"/>
                <a:gd name="T5" fmla="*/ 19 h 127"/>
                <a:gd name="T6" fmla="*/ 0 60000 65536"/>
                <a:gd name="T7" fmla="*/ 0 60000 65536"/>
                <a:gd name="T8" fmla="*/ 0 60000 65536"/>
                <a:gd name="T9" fmla="*/ 0 w 172"/>
                <a:gd name="T10" fmla="*/ 0 h 127"/>
                <a:gd name="T11" fmla="*/ 172 w 172"/>
                <a:gd name="T12" fmla="*/ 127 h 1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7">
                  <a:moveTo>
                    <a:pt x="0" y="0"/>
                  </a:moveTo>
                  <a:lnTo>
                    <a:pt x="84" y="66"/>
                  </a:lnTo>
                  <a:lnTo>
                    <a:pt x="172" y="1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Freeform 65"/>
            <p:cNvSpPr>
              <a:spLocks/>
            </p:cNvSpPr>
            <p:nvPr/>
          </p:nvSpPr>
          <p:spPr bwMode="auto">
            <a:xfrm>
              <a:off x="2393" y="2166"/>
              <a:ext cx="186" cy="108"/>
            </a:xfrm>
            <a:custGeom>
              <a:avLst/>
              <a:gdLst>
                <a:gd name="T0" fmla="*/ 0 w 172"/>
                <a:gd name="T1" fmla="*/ 0 h 115"/>
                <a:gd name="T2" fmla="*/ 1301 w 172"/>
                <a:gd name="T3" fmla="*/ 8 h 115"/>
                <a:gd name="T4" fmla="*/ 2657 w 172"/>
                <a:gd name="T5" fmla="*/ 13 h 115"/>
                <a:gd name="T6" fmla="*/ 0 60000 65536"/>
                <a:gd name="T7" fmla="*/ 0 60000 65536"/>
                <a:gd name="T8" fmla="*/ 0 60000 65536"/>
                <a:gd name="T9" fmla="*/ 0 w 172"/>
                <a:gd name="T10" fmla="*/ 0 h 115"/>
                <a:gd name="T11" fmla="*/ 172 w 172"/>
                <a:gd name="T12" fmla="*/ 115 h 1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15">
                  <a:moveTo>
                    <a:pt x="0" y="0"/>
                  </a:moveTo>
                  <a:lnTo>
                    <a:pt x="84" y="57"/>
                  </a:lnTo>
                  <a:lnTo>
                    <a:pt x="172" y="11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Freeform 66"/>
            <p:cNvSpPr>
              <a:spLocks/>
            </p:cNvSpPr>
            <p:nvPr/>
          </p:nvSpPr>
          <p:spPr bwMode="auto">
            <a:xfrm>
              <a:off x="2579" y="2274"/>
              <a:ext cx="188" cy="103"/>
            </a:xfrm>
            <a:custGeom>
              <a:avLst/>
              <a:gdLst>
                <a:gd name="T0" fmla="*/ 0 w 173"/>
                <a:gd name="T1" fmla="*/ 0 h 110"/>
                <a:gd name="T2" fmla="*/ 1530 w 173"/>
                <a:gd name="T3" fmla="*/ 7 h 110"/>
                <a:gd name="T4" fmla="*/ 3185 w 173"/>
                <a:gd name="T5" fmla="*/ 11 h 110"/>
                <a:gd name="T6" fmla="*/ 0 60000 65536"/>
                <a:gd name="T7" fmla="*/ 0 60000 65536"/>
                <a:gd name="T8" fmla="*/ 0 60000 65536"/>
                <a:gd name="T9" fmla="*/ 0 w 173"/>
                <a:gd name="T10" fmla="*/ 0 h 110"/>
                <a:gd name="T11" fmla="*/ 173 w 173"/>
                <a:gd name="T12" fmla="*/ 110 h 1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0">
                  <a:moveTo>
                    <a:pt x="0" y="0"/>
                  </a:moveTo>
                  <a:lnTo>
                    <a:pt x="84" y="57"/>
                  </a:lnTo>
                  <a:lnTo>
                    <a:pt x="173" y="11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Freeform 67"/>
            <p:cNvSpPr>
              <a:spLocks/>
            </p:cNvSpPr>
            <p:nvPr/>
          </p:nvSpPr>
          <p:spPr bwMode="auto">
            <a:xfrm>
              <a:off x="2767" y="2377"/>
              <a:ext cx="191" cy="90"/>
            </a:xfrm>
            <a:custGeom>
              <a:avLst/>
              <a:gdLst>
                <a:gd name="T0" fmla="*/ 0 w 176"/>
                <a:gd name="T1" fmla="*/ 0 h 96"/>
                <a:gd name="T2" fmla="*/ 1548 w 176"/>
                <a:gd name="T3" fmla="*/ 8 h 96"/>
                <a:gd name="T4" fmla="*/ 3091 w 176"/>
                <a:gd name="T5" fmla="*/ 10 h 96"/>
                <a:gd name="T6" fmla="*/ 0 60000 65536"/>
                <a:gd name="T7" fmla="*/ 0 60000 65536"/>
                <a:gd name="T8" fmla="*/ 0 60000 65536"/>
                <a:gd name="T9" fmla="*/ 0 w 176"/>
                <a:gd name="T10" fmla="*/ 0 h 96"/>
                <a:gd name="T11" fmla="*/ 176 w 176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6">
                  <a:moveTo>
                    <a:pt x="0" y="0"/>
                  </a:moveTo>
                  <a:lnTo>
                    <a:pt x="88" y="48"/>
                  </a:lnTo>
                  <a:lnTo>
                    <a:pt x="176" y="9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Line 68"/>
            <p:cNvSpPr>
              <a:spLocks noChangeShapeType="1"/>
            </p:cNvSpPr>
            <p:nvPr/>
          </p:nvSpPr>
          <p:spPr bwMode="auto">
            <a:xfrm>
              <a:off x="2958" y="2467"/>
              <a:ext cx="188" cy="8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Freeform 69"/>
            <p:cNvSpPr>
              <a:spLocks/>
            </p:cNvSpPr>
            <p:nvPr/>
          </p:nvSpPr>
          <p:spPr bwMode="auto">
            <a:xfrm>
              <a:off x="3146" y="2555"/>
              <a:ext cx="186" cy="83"/>
            </a:xfrm>
            <a:custGeom>
              <a:avLst/>
              <a:gdLst>
                <a:gd name="T0" fmla="*/ 0 w 172"/>
                <a:gd name="T1" fmla="*/ 0 h 88"/>
                <a:gd name="T2" fmla="*/ 1301 w 172"/>
                <a:gd name="T3" fmla="*/ 8 h 88"/>
                <a:gd name="T4" fmla="*/ 2657 w 172"/>
                <a:gd name="T5" fmla="*/ 11 h 88"/>
                <a:gd name="T6" fmla="*/ 0 60000 65536"/>
                <a:gd name="T7" fmla="*/ 0 60000 65536"/>
                <a:gd name="T8" fmla="*/ 0 60000 65536"/>
                <a:gd name="T9" fmla="*/ 0 w 172"/>
                <a:gd name="T10" fmla="*/ 0 h 88"/>
                <a:gd name="T11" fmla="*/ 172 w 172"/>
                <a:gd name="T12" fmla="*/ 88 h 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88">
                  <a:moveTo>
                    <a:pt x="0" y="0"/>
                  </a:moveTo>
                  <a:lnTo>
                    <a:pt x="84" y="44"/>
                  </a:lnTo>
                  <a:lnTo>
                    <a:pt x="172" y="8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Freeform 70"/>
            <p:cNvSpPr>
              <a:spLocks/>
            </p:cNvSpPr>
            <p:nvPr/>
          </p:nvSpPr>
          <p:spPr bwMode="auto">
            <a:xfrm>
              <a:off x="3332" y="2638"/>
              <a:ext cx="187" cy="70"/>
            </a:xfrm>
            <a:custGeom>
              <a:avLst/>
              <a:gdLst>
                <a:gd name="T0" fmla="*/ 0 w 172"/>
                <a:gd name="T1" fmla="*/ 0 h 75"/>
                <a:gd name="T2" fmla="*/ 1558 w 172"/>
                <a:gd name="T3" fmla="*/ 7 h 75"/>
                <a:gd name="T4" fmla="*/ 3218 w 172"/>
                <a:gd name="T5" fmla="*/ 7 h 75"/>
                <a:gd name="T6" fmla="*/ 0 60000 65536"/>
                <a:gd name="T7" fmla="*/ 0 60000 65536"/>
                <a:gd name="T8" fmla="*/ 0 60000 65536"/>
                <a:gd name="T9" fmla="*/ 0 w 172"/>
                <a:gd name="T10" fmla="*/ 0 h 75"/>
                <a:gd name="T11" fmla="*/ 172 w 172"/>
                <a:gd name="T12" fmla="*/ 75 h 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5">
                  <a:moveTo>
                    <a:pt x="0" y="0"/>
                  </a:moveTo>
                  <a:lnTo>
                    <a:pt x="84" y="39"/>
                  </a:lnTo>
                  <a:lnTo>
                    <a:pt x="172" y="7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Freeform 71"/>
            <p:cNvSpPr>
              <a:spLocks/>
            </p:cNvSpPr>
            <p:nvPr/>
          </p:nvSpPr>
          <p:spPr bwMode="auto">
            <a:xfrm>
              <a:off x="3519" y="2708"/>
              <a:ext cx="186" cy="70"/>
            </a:xfrm>
            <a:custGeom>
              <a:avLst/>
              <a:gdLst>
                <a:gd name="T0" fmla="*/ 0 w 172"/>
                <a:gd name="T1" fmla="*/ 0 h 74"/>
                <a:gd name="T2" fmla="*/ 1301 w 172"/>
                <a:gd name="T3" fmla="*/ 9 h 74"/>
                <a:gd name="T4" fmla="*/ 2657 w 172"/>
                <a:gd name="T5" fmla="*/ 9 h 74"/>
                <a:gd name="T6" fmla="*/ 0 60000 65536"/>
                <a:gd name="T7" fmla="*/ 0 60000 65536"/>
                <a:gd name="T8" fmla="*/ 0 60000 65536"/>
                <a:gd name="T9" fmla="*/ 0 w 172"/>
                <a:gd name="T10" fmla="*/ 0 h 74"/>
                <a:gd name="T11" fmla="*/ 172 w 172"/>
                <a:gd name="T12" fmla="*/ 74 h 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4">
                  <a:moveTo>
                    <a:pt x="0" y="0"/>
                  </a:moveTo>
                  <a:lnTo>
                    <a:pt x="84" y="39"/>
                  </a:lnTo>
                  <a:lnTo>
                    <a:pt x="172" y="7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Line 72"/>
            <p:cNvSpPr>
              <a:spLocks noChangeShapeType="1"/>
            </p:cNvSpPr>
            <p:nvPr/>
          </p:nvSpPr>
          <p:spPr bwMode="auto">
            <a:xfrm>
              <a:off x="3705" y="2778"/>
              <a:ext cx="188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Freeform 73"/>
            <p:cNvSpPr>
              <a:spLocks/>
            </p:cNvSpPr>
            <p:nvPr/>
          </p:nvSpPr>
          <p:spPr bwMode="auto">
            <a:xfrm>
              <a:off x="3893" y="2840"/>
              <a:ext cx="191" cy="58"/>
            </a:xfrm>
            <a:custGeom>
              <a:avLst/>
              <a:gdLst>
                <a:gd name="T0" fmla="*/ 0 w 176"/>
                <a:gd name="T1" fmla="*/ 0 h 62"/>
                <a:gd name="T2" fmla="*/ 1548 w 176"/>
                <a:gd name="T3" fmla="*/ 7 h 62"/>
                <a:gd name="T4" fmla="*/ 3091 w 176"/>
                <a:gd name="T5" fmla="*/ 7 h 62"/>
                <a:gd name="T6" fmla="*/ 0 60000 65536"/>
                <a:gd name="T7" fmla="*/ 0 60000 65536"/>
                <a:gd name="T8" fmla="*/ 0 60000 65536"/>
                <a:gd name="T9" fmla="*/ 0 w 176"/>
                <a:gd name="T10" fmla="*/ 0 h 62"/>
                <a:gd name="T11" fmla="*/ 176 w 176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62">
                  <a:moveTo>
                    <a:pt x="0" y="0"/>
                  </a:moveTo>
                  <a:lnTo>
                    <a:pt x="88" y="31"/>
                  </a:lnTo>
                  <a:lnTo>
                    <a:pt x="176" y="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Line 74"/>
            <p:cNvSpPr>
              <a:spLocks noChangeShapeType="1"/>
            </p:cNvSpPr>
            <p:nvPr/>
          </p:nvSpPr>
          <p:spPr bwMode="auto">
            <a:xfrm>
              <a:off x="4084" y="2898"/>
              <a:ext cx="187" cy="5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" name="Line 75"/>
            <p:cNvSpPr>
              <a:spLocks noChangeShapeType="1"/>
            </p:cNvSpPr>
            <p:nvPr/>
          </p:nvSpPr>
          <p:spPr bwMode="auto">
            <a:xfrm>
              <a:off x="4271" y="2952"/>
              <a:ext cx="187" cy="4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" name="Line 76"/>
            <p:cNvSpPr>
              <a:spLocks noChangeShapeType="1"/>
            </p:cNvSpPr>
            <p:nvPr/>
          </p:nvSpPr>
          <p:spPr bwMode="auto">
            <a:xfrm>
              <a:off x="4458" y="3001"/>
              <a:ext cx="186" cy="4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2" name="Freeform 77"/>
            <p:cNvSpPr>
              <a:spLocks/>
            </p:cNvSpPr>
            <p:nvPr/>
          </p:nvSpPr>
          <p:spPr bwMode="auto">
            <a:xfrm>
              <a:off x="4644" y="3046"/>
              <a:ext cx="187" cy="47"/>
            </a:xfrm>
            <a:custGeom>
              <a:avLst/>
              <a:gdLst>
                <a:gd name="T0" fmla="*/ 0 w 172"/>
                <a:gd name="T1" fmla="*/ 0 h 49"/>
                <a:gd name="T2" fmla="*/ 1558 w 172"/>
                <a:gd name="T3" fmla="*/ 12 h 49"/>
                <a:gd name="T4" fmla="*/ 3218 w 172"/>
                <a:gd name="T5" fmla="*/ 12 h 49"/>
                <a:gd name="T6" fmla="*/ 0 60000 65536"/>
                <a:gd name="T7" fmla="*/ 0 60000 65536"/>
                <a:gd name="T8" fmla="*/ 0 60000 65536"/>
                <a:gd name="T9" fmla="*/ 0 w 172"/>
                <a:gd name="T10" fmla="*/ 0 h 49"/>
                <a:gd name="T11" fmla="*/ 172 w 172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9">
                  <a:moveTo>
                    <a:pt x="0" y="0"/>
                  </a:moveTo>
                  <a:lnTo>
                    <a:pt x="84" y="27"/>
                  </a:lnTo>
                  <a:lnTo>
                    <a:pt x="172" y="4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3" name="Freeform 78"/>
            <p:cNvSpPr>
              <a:spLocks/>
            </p:cNvSpPr>
            <p:nvPr/>
          </p:nvSpPr>
          <p:spPr bwMode="auto">
            <a:xfrm>
              <a:off x="4831" y="3093"/>
              <a:ext cx="188" cy="36"/>
            </a:xfrm>
            <a:custGeom>
              <a:avLst/>
              <a:gdLst>
                <a:gd name="T0" fmla="*/ 0 w 173"/>
                <a:gd name="T1" fmla="*/ 0 h 39"/>
                <a:gd name="T2" fmla="*/ 1530 w 173"/>
                <a:gd name="T3" fmla="*/ 6 h 39"/>
                <a:gd name="T4" fmla="*/ 3185 w 173"/>
                <a:gd name="T5" fmla="*/ 6 h 39"/>
                <a:gd name="T6" fmla="*/ 0 60000 65536"/>
                <a:gd name="T7" fmla="*/ 0 60000 65536"/>
                <a:gd name="T8" fmla="*/ 0 60000 65536"/>
                <a:gd name="T9" fmla="*/ 0 w 173"/>
                <a:gd name="T10" fmla="*/ 0 h 39"/>
                <a:gd name="T11" fmla="*/ 173 w 173"/>
                <a:gd name="T12" fmla="*/ 39 h 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9">
                  <a:moveTo>
                    <a:pt x="0" y="0"/>
                  </a:moveTo>
                  <a:lnTo>
                    <a:pt x="84" y="22"/>
                  </a:lnTo>
                  <a:lnTo>
                    <a:pt x="173" y="3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4" name="Freeform 79"/>
            <p:cNvSpPr>
              <a:spLocks/>
            </p:cNvSpPr>
            <p:nvPr/>
          </p:nvSpPr>
          <p:spPr bwMode="auto">
            <a:xfrm>
              <a:off x="5019" y="3129"/>
              <a:ext cx="190" cy="38"/>
            </a:xfrm>
            <a:custGeom>
              <a:avLst/>
              <a:gdLst>
                <a:gd name="T0" fmla="*/ 0 w 176"/>
                <a:gd name="T1" fmla="*/ 0 h 40"/>
                <a:gd name="T2" fmla="*/ 1292 w 176"/>
                <a:gd name="T3" fmla="*/ 10 h 40"/>
                <a:gd name="T4" fmla="*/ 2575 w 176"/>
                <a:gd name="T5" fmla="*/ 10 h 40"/>
                <a:gd name="T6" fmla="*/ 0 60000 65536"/>
                <a:gd name="T7" fmla="*/ 0 60000 65536"/>
                <a:gd name="T8" fmla="*/ 0 60000 65536"/>
                <a:gd name="T9" fmla="*/ 0 w 176"/>
                <a:gd name="T10" fmla="*/ 0 h 40"/>
                <a:gd name="T11" fmla="*/ 176 w 176"/>
                <a:gd name="T12" fmla="*/ 40 h 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0">
                  <a:moveTo>
                    <a:pt x="0" y="0"/>
                  </a:moveTo>
                  <a:lnTo>
                    <a:pt x="88" y="22"/>
                  </a:lnTo>
                  <a:lnTo>
                    <a:pt x="176" y="4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5" name="Line 80"/>
            <p:cNvSpPr>
              <a:spLocks noChangeShapeType="1"/>
            </p:cNvSpPr>
            <p:nvPr/>
          </p:nvSpPr>
          <p:spPr bwMode="auto">
            <a:xfrm>
              <a:off x="5209" y="3167"/>
              <a:ext cx="188" cy="3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6" name="Freeform 83"/>
            <p:cNvSpPr>
              <a:spLocks/>
            </p:cNvSpPr>
            <p:nvPr/>
          </p:nvSpPr>
          <p:spPr bwMode="auto">
            <a:xfrm>
              <a:off x="1081" y="1107"/>
              <a:ext cx="186" cy="278"/>
            </a:xfrm>
            <a:custGeom>
              <a:avLst/>
              <a:gdLst>
                <a:gd name="T0" fmla="*/ 0 w 172"/>
                <a:gd name="T1" fmla="*/ 0 h 295"/>
                <a:gd name="T2" fmla="*/ 1301 w 172"/>
                <a:gd name="T3" fmla="*/ 20 h 295"/>
                <a:gd name="T4" fmla="*/ 1972 w 172"/>
                <a:gd name="T5" fmla="*/ 28 h 295"/>
                <a:gd name="T6" fmla="*/ 2657 w 172"/>
                <a:gd name="T7" fmla="*/ 37 h 2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295"/>
                <a:gd name="T14" fmla="*/ 172 w 172"/>
                <a:gd name="T15" fmla="*/ 295 h 2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295">
                  <a:moveTo>
                    <a:pt x="0" y="0"/>
                  </a:moveTo>
                  <a:lnTo>
                    <a:pt x="84" y="149"/>
                  </a:lnTo>
                  <a:lnTo>
                    <a:pt x="128" y="224"/>
                  </a:lnTo>
                  <a:lnTo>
                    <a:pt x="172" y="29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" name="Freeform 84"/>
            <p:cNvSpPr>
              <a:spLocks/>
            </p:cNvSpPr>
            <p:nvPr/>
          </p:nvSpPr>
          <p:spPr bwMode="auto">
            <a:xfrm>
              <a:off x="1267" y="1385"/>
              <a:ext cx="187" cy="243"/>
            </a:xfrm>
            <a:custGeom>
              <a:avLst/>
              <a:gdLst>
                <a:gd name="T0" fmla="*/ 0 w 172"/>
                <a:gd name="T1" fmla="*/ 0 h 259"/>
                <a:gd name="T2" fmla="*/ 1558 w 172"/>
                <a:gd name="T3" fmla="*/ 15 h 259"/>
                <a:gd name="T4" fmla="*/ 3218 w 172"/>
                <a:gd name="T5" fmla="*/ 28 h 259"/>
                <a:gd name="T6" fmla="*/ 0 60000 65536"/>
                <a:gd name="T7" fmla="*/ 0 60000 65536"/>
                <a:gd name="T8" fmla="*/ 0 60000 65536"/>
                <a:gd name="T9" fmla="*/ 0 w 172"/>
                <a:gd name="T10" fmla="*/ 0 h 259"/>
                <a:gd name="T11" fmla="*/ 172 w 172"/>
                <a:gd name="T12" fmla="*/ 259 h 25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259">
                  <a:moveTo>
                    <a:pt x="0" y="0"/>
                  </a:moveTo>
                  <a:lnTo>
                    <a:pt x="84" y="132"/>
                  </a:lnTo>
                  <a:lnTo>
                    <a:pt x="172" y="25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" name="Freeform 85"/>
            <p:cNvSpPr>
              <a:spLocks/>
            </p:cNvSpPr>
            <p:nvPr/>
          </p:nvSpPr>
          <p:spPr bwMode="auto">
            <a:xfrm>
              <a:off x="1454" y="1628"/>
              <a:ext cx="187" cy="219"/>
            </a:xfrm>
            <a:custGeom>
              <a:avLst/>
              <a:gdLst>
                <a:gd name="T0" fmla="*/ 0 w 173"/>
                <a:gd name="T1" fmla="*/ 0 h 233"/>
                <a:gd name="T2" fmla="*/ 1286 w 173"/>
                <a:gd name="T3" fmla="*/ 14 h 233"/>
                <a:gd name="T4" fmla="*/ 2639 w 173"/>
                <a:gd name="T5" fmla="*/ 26 h 233"/>
                <a:gd name="T6" fmla="*/ 0 60000 65536"/>
                <a:gd name="T7" fmla="*/ 0 60000 65536"/>
                <a:gd name="T8" fmla="*/ 0 60000 65536"/>
                <a:gd name="T9" fmla="*/ 0 w 173"/>
                <a:gd name="T10" fmla="*/ 0 h 233"/>
                <a:gd name="T11" fmla="*/ 173 w 173"/>
                <a:gd name="T12" fmla="*/ 233 h 2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33">
                  <a:moveTo>
                    <a:pt x="0" y="0"/>
                  </a:moveTo>
                  <a:lnTo>
                    <a:pt x="84" y="119"/>
                  </a:lnTo>
                  <a:lnTo>
                    <a:pt x="173" y="23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9" name="Freeform 86"/>
            <p:cNvSpPr>
              <a:spLocks/>
            </p:cNvSpPr>
            <p:nvPr/>
          </p:nvSpPr>
          <p:spPr bwMode="auto">
            <a:xfrm>
              <a:off x="1641" y="1847"/>
              <a:ext cx="191" cy="195"/>
            </a:xfrm>
            <a:custGeom>
              <a:avLst/>
              <a:gdLst>
                <a:gd name="T0" fmla="*/ 0 w 176"/>
                <a:gd name="T1" fmla="*/ 0 h 207"/>
                <a:gd name="T2" fmla="*/ 1548 w 176"/>
                <a:gd name="T3" fmla="*/ 14 h 207"/>
                <a:gd name="T4" fmla="*/ 3091 w 176"/>
                <a:gd name="T5" fmla="*/ 25 h 207"/>
                <a:gd name="T6" fmla="*/ 0 60000 65536"/>
                <a:gd name="T7" fmla="*/ 0 60000 65536"/>
                <a:gd name="T8" fmla="*/ 0 60000 65536"/>
                <a:gd name="T9" fmla="*/ 0 w 176"/>
                <a:gd name="T10" fmla="*/ 0 h 207"/>
                <a:gd name="T11" fmla="*/ 176 w 176"/>
                <a:gd name="T12" fmla="*/ 207 h 2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07">
                  <a:moveTo>
                    <a:pt x="0" y="0"/>
                  </a:moveTo>
                  <a:lnTo>
                    <a:pt x="88" y="106"/>
                  </a:lnTo>
                  <a:lnTo>
                    <a:pt x="176" y="20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0" name="Freeform 87"/>
            <p:cNvSpPr>
              <a:spLocks/>
            </p:cNvSpPr>
            <p:nvPr/>
          </p:nvSpPr>
          <p:spPr bwMode="auto">
            <a:xfrm>
              <a:off x="1832" y="2042"/>
              <a:ext cx="188" cy="174"/>
            </a:xfrm>
            <a:custGeom>
              <a:avLst/>
              <a:gdLst>
                <a:gd name="T0" fmla="*/ 0 w 173"/>
                <a:gd name="T1" fmla="*/ 0 h 185"/>
                <a:gd name="T2" fmla="*/ 1639 w 173"/>
                <a:gd name="T3" fmla="*/ 11 h 185"/>
                <a:gd name="T4" fmla="*/ 3185 w 173"/>
                <a:gd name="T5" fmla="*/ 22 h 185"/>
                <a:gd name="T6" fmla="*/ 0 60000 65536"/>
                <a:gd name="T7" fmla="*/ 0 60000 65536"/>
                <a:gd name="T8" fmla="*/ 0 60000 65536"/>
                <a:gd name="T9" fmla="*/ 0 w 173"/>
                <a:gd name="T10" fmla="*/ 0 h 185"/>
                <a:gd name="T11" fmla="*/ 173 w 173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85">
                  <a:moveTo>
                    <a:pt x="0" y="0"/>
                  </a:moveTo>
                  <a:lnTo>
                    <a:pt x="89" y="97"/>
                  </a:lnTo>
                  <a:lnTo>
                    <a:pt x="173" y="18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1" name="Freeform 88"/>
            <p:cNvSpPr>
              <a:spLocks/>
            </p:cNvSpPr>
            <p:nvPr/>
          </p:nvSpPr>
          <p:spPr bwMode="auto">
            <a:xfrm>
              <a:off x="2020" y="2216"/>
              <a:ext cx="186" cy="153"/>
            </a:xfrm>
            <a:custGeom>
              <a:avLst/>
              <a:gdLst>
                <a:gd name="T0" fmla="*/ 0 w 172"/>
                <a:gd name="T1" fmla="*/ 0 h 163"/>
                <a:gd name="T2" fmla="*/ 1293 w 172"/>
                <a:gd name="T3" fmla="*/ 8 h 163"/>
                <a:gd name="T4" fmla="*/ 2657 w 172"/>
                <a:gd name="T5" fmla="*/ 19 h 163"/>
                <a:gd name="T6" fmla="*/ 0 60000 65536"/>
                <a:gd name="T7" fmla="*/ 0 60000 65536"/>
                <a:gd name="T8" fmla="*/ 0 60000 65536"/>
                <a:gd name="T9" fmla="*/ 0 w 172"/>
                <a:gd name="T10" fmla="*/ 0 h 163"/>
                <a:gd name="T11" fmla="*/ 172 w 172"/>
                <a:gd name="T12" fmla="*/ 163 h 1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63">
                  <a:moveTo>
                    <a:pt x="0" y="0"/>
                  </a:moveTo>
                  <a:lnTo>
                    <a:pt x="83" y="84"/>
                  </a:lnTo>
                  <a:lnTo>
                    <a:pt x="172" y="16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" name="Freeform 89"/>
            <p:cNvSpPr>
              <a:spLocks/>
            </p:cNvSpPr>
            <p:nvPr/>
          </p:nvSpPr>
          <p:spPr bwMode="auto">
            <a:xfrm>
              <a:off x="2206" y="2369"/>
              <a:ext cx="187" cy="136"/>
            </a:xfrm>
            <a:custGeom>
              <a:avLst/>
              <a:gdLst>
                <a:gd name="T0" fmla="*/ 0 w 172"/>
                <a:gd name="T1" fmla="*/ 0 h 145"/>
                <a:gd name="T2" fmla="*/ 1558 w 172"/>
                <a:gd name="T3" fmla="*/ 8 h 145"/>
                <a:gd name="T4" fmla="*/ 3218 w 172"/>
                <a:gd name="T5" fmla="*/ 17 h 145"/>
                <a:gd name="T6" fmla="*/ 0 60000 65536"/>
                <a:gd name="T7" fmla="*/ 0 60000 65536"/>
                <a:gd name="T8" fmla="*/ 0 60000 65536"/>
                <a:gd name="T9" fmla="*/ 0 w 172"/>
                <a:gd name="T10" fmla="*/ 0 h 145"/>
                <a:gd name="T11" fmla="*/ 172 w 172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45">
                  <a:moveTo>
                    <a:pt x="0" y="0"/>
                  </a:moveTo>
                  <a:lnTo>
                    <a:pt x="84" y="75"/>
                  </a:lnTo>
                  <a:lnTo>
                    <a:pt x="172" y="14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" name="Freeform 90"/>
            <p:cNvSpPr>
              <a:spLocks/>
            </p:cNvSpPr>
            <p:nvPr/>
          </p:nvSpPr>
          <p:spPr bwMode="auto">
            <a:xfrm>
              <a:off x="2393" y="2505"/>
              <a:ext cx="186" cy="120"/>
            </a:xfrm>
            <a:custGeom>
              <a:avLst/>
              <a:gdLst>
                <a:gd name="T0" fmla="*/ 0 w 172"/>
                <a:gd name="T1" fmla="*/ 0 h 128"/>
                <a:gd name="T2" fmla="*/ 1301 w 172"/>
                <a:gd name="T3" fmla="*/ 8 h 128"/>
                <a:gd name="T4" fmla="*/ 2657 w 172"/>
                <a:gd name="T5" fmla="*/ 15 h 128"/>
                <a:gd name="T6" fmla="*/ 0 60000 65536"/>
                <a:gd name="T7" fmla="*/ 0 60000 65536"/>
                <a:gd name="T8" fmla="*/ 0 60000 65536"/>
                <a:gd name="T9" fmla="*/ 0 w 172"/>
                <a:gd name="T10" fmla="*/ 0 h 128"/>
                <a:gd name="T11" fmla="*/ 172 w 172"/>
                <a:gd name="T12" fmla="*/ 128 h 1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8">
                  <a:moveTo>
                    <a:pt x="0" y="0"/>
                  </a:moveTo>
                  <a:lnTo>
                    <a:pt x="84" y="66"/>
                  </a:lnTo>
                  <a:lnTo>
                    <a:pt x="172" y="12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" name="Freeform 91"/>
            <p:cNvSpPr>
              <a:spLocks/>
            </p:cNvSpPr>
            <p:nvPr/>
          </p:nvSpPr>
          <p:spPr bwMode="auto">
            <a:xfrm>
              <a:off x="2579" y="2625"/>
              <a:ext cx="188" cy="111"/>
            </a:xfrm>
            <a:custGeom>
              <a:avLst/>
              <a:gdLst>
                <a:gd name="T0" fmla="*/ 0 w 173"/>
                <a:gd name="T1" fmla="*/ 0 h 118"/>
                <a:gd name="T2" fmla="*/ 1530 w 173"/>
                <a:gd name="T3" fmla="*/ 8 h 118"/>
                <a:gd name="T4" fmla="*/ 3185 w 173"/>
                <a:gd name="T5" fmla="*/ 15 h 118"/>
                <a:gd name="T6" fmla="*/ 0 60000 65536"/>
                <a:gd name="T7" fmla="*/ 0 60000 65536"/>
                <a:gd name="T8" fmla="*/ 0 60000 65536"/>
                <a:gd name="T9" fmla="*/ 0 w 173"/>
                <a:gd name="T10" fmla="*/ 0 h 118"/>
                <a:gd name="T11" fmla="*/ 173 w 173"/>
                <a:gd name="T12" fmla="*/ 118 h 1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8">
                  <a:moveTo>
                    <a:pt x="0" y="0"/>
                  </a:moveTo>
                  <a:lnTo>
                    <a:pt x="84" y="61"/>
                  </a:lnTo>
                  <a:lnTo>
                    <a:pt x="173" y="11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5" name="Freeform 92"/>
            <p:cNvSpPr>
              <a:spLocks/>
            </p:cNvSpPr>
            <p:nvPr/>
          </p:nvSpPr>
          <p:spPr bwMode="auto">
            <a:xfrm>
              <a:off x="2767" y="2736"/>
              <a:ext cx="191" cy="96"/>
            </a:xfrm>
            <a:custGeom>
              <a:avLst/>
              <a:gdLst>
                <a:gd name="T0" fmla="*/ 0 w 176"/>
                <a:gd name="T1" fmla="*/ 0 h 102"/>
                <a:gd name="T2" fmla="*/ 1548 w 176"/>
                <a:gd name="T3" fmla="*/ 8 h 102"/>
                <a:gd name="T4" fmla="*/ 3091 w 176"/>
                <a:gd name="T5" fmla="*/ 13 h 102"/>
                <a:gd name="T6" fmla="*/ 0 60000 65536"/>
                <a:gd name="T7" fmla="*/ 0 60000 65536"/>
                <a:gd name="T8" fmla="*/ 0 60000 65536"/>
                <a:gd name="T9" fmla="*/ 0 w 176"/>
                <a:gd name="T10" fmla="*/ 0 h 102"/>
                <a:gd name="T11" fmla="*/ 176 w 176"/>
                <a:gd name="T12" fmla="*/ 102 h 1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02">
                  <a:moveTo>
                    <a:pt x="0" y="0"/>
                  </a:moveTo>
                  <a:lnTo>
                    <a:pt x="88" y="53"/>
                  </a:lnTo>
                  <a:lnTo>
                    <a:pt x="176" y="1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" name="Freeform 93"/>
            <p:cNvSpPr>
              <a:spLocks/>
            </p:cNvSpPr>
            <p:nvPr/>
          </p:nvSpPr>
          <p:spPr bwMode="auto">
            <a:xfrm>
              <a:off x="2958" y="2832"/>
              <a:ext cx="188" cy="87"/>
            </a:xfrm>
            <a:custGeom>
              <a:avLst/>
              <a:gdLst>
                <a:gd name="T0" fmla="*/ 0 w 173"/>
                <a:gd name="T1" fmla="*/ 0 h 92"/>
                <a:gd name="T2" fmla="*/ 1639 w 173"/>
                <a:gd name="T3" fmla="*/ 9 h 92"/>
                <a:gd name="T4" fmla="*/ 3185 w 173"/>
                <a:gd name="T5" fmla="*/ 13 h 92"/>
                <a:gd name="T6" fmla="*/ 0 60000 65536"/>
                <a:gd name="T7" fmla="*/ 0 60000 65536"/>
                <a:gd name="T8" fmla="*/ 0 60000 65536"/>
                <a:gd name="T9" fmla="*/ 0 w 173"/>
                <a:gd name="T10" fmla="*/ 0 h 92"/>
                <a:gd name="T11" fmla="*/ 173 w 173"/>
                <a:gd name="T12" fmla="*/ 92 h 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92">
                  <a:moveTo>
                    <a:pt x="0" y="0"/>
                  </a:moveTo>
                  <a:lnTo>
                    <a:pt x="89" y="48"/>
                  </a:lnTo>
                  <a:lnTo>
                    <a:pt x="173" y="9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7" name="Freeform 94"/>
            <p:cNvSpPr>
              <a:spLocks/>
            </p:cNvSpPr>
            <p:nvPr/>
          </p:nvSpPr>
          <p:spPr bwMode="auto">
            <a:xfrm>
              <a:off x="3146" y="2919"/>
              <a:ext cx="186" cy="74"/>
            </a:xfrm>
            <a:custGeom>
              <a:avLst/>
              <a:gdLst>
                <a:gd name="T0" fmla="*/ 0 w 172"/>
                <a:gd name="T1" fmla="*/ 0 h 79"/>
                <a:gd name="T2" fmla="*/ 1301 w 172"/>
                <a:gd name="T3" fmla="*/ 7 h 79"/>
                <a:gd name="T4" fmla="*/ 2657 w 172"/>
                <a:gd name="T5" fmla="*/ 7 h 79"/>
                <a:gd name="T6" fmla="*/ 0 60000 65536"/>
                <a:gd name="T7" fmla="*/ 0 60000 65536"/>
                <a:gd name="T8" fmla="*/ 0 60000 65536"/>
                <a:gd name="T9" fmla="*/ 0 w 172"/>
                <a:gd name="T10" fmla="*/ 0 h 79"/>
                <a:gd name="T11" fmla="*/ 172 w 172"/>
                <a:gd name="T12" fmla="*/ 79 h 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9">
                  <a:moveTo>
                    <a:pt x="0" y="0"/>
                  </a:moveTo>
                  <a:lnTo>
                    <a:pt x="84" y="40"/>
                  </a:lnTo>
                  <a:lnTo>
                    <a:pt x="172" y="7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" name="Freeform 95"/>
            <p:cNvSpPr>
              <a:spLocks/>
            </p:cNvSpPr>
            <p:nvPr/>
          </p:nvSpPr>
          <p:spPr bwMode="auto">
            <a:xfrm>
              <a:off x="3332" y="2993"/>
              <a:ext cx="187" cy="70"/>
            </a:xfrm>
            <a:custGeom>
              <a:avLst/>
              <a:gdLst>
                <a:gd name="T0" fmla="*/ 0 w 172"/>
                <a:gd name="T1" fmla="*/ 0 h 75"/>
                <a:gd name="T2" fmla="*/ 1558 w 172"/>
                <a:gd name="T3" fmla="*/ 7 h 75"/>
                <a:gd name="T4" fmla="*/ 3218 w 172"/>
                <a:gd name="T5" fmla="*/ 7 h 75"/>
                <a:gd name="T6" fmla="*/ 0 60000 65536"/>
                <a:gd name="T7" fmla="*/ 0 60000 65536"/>
                <a:gd name="T8" fmla="*/ 0 60000 65536"/>
                <a:gd name="T9" fmla="*/ 0 w 172"/>
                <a:gd name="T10" fmla="*/ 0 h 75"/>
                <a:gd name="T11" fmla="*/ 172 w 172"/>
                <a:gd name="T12" fmla="*/ 75 h 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5">
                  <a:moveTo>
                    <a:pt x="0" y="0"/>
                  </a:moveTo>
                  <a:lnTo>
                    <a:pt x="84" y="40"/>
                  </a:lnTo>
                  <a:lnTo>
                    <a:pt x="172" y="7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9" name="Freeform 96"/>
            <p:cNvSpPr>
              <a:spLocks/>
            </p:cNvSpPr>
            <p:nvPr/>
          </p:nvSpPr>
          <p:spPr bwMode="auto">
            <a:xfrm>
              <a:off x="3519" y="3063"/>
              <a:ext cx="186" cy="59"/>
            </a:xfrm>
            <a:custGeom>
              <a:avLst/>
              <a:gdLst>
                <a:gd name="T0" fmla="*/ 0 w 172"/>
                <a:gd name="T1" fmla="*/ 0 h 62"/>
                <a:gd name="T2" fmla="*/ 1301 w 172"/>
                <a:gd name="T3" fmla="*/ 10 h 62"/>
                <a:gd name="T4" fmla="*/ 2657 w 172"/>
                <a:gd name="T5" fmla="*/ 10 h 62"/>
                <a:gd name="T6" fmla="*/ 0 60000 65536"/>
                <a:gd name="T7" fmla="*/ 0 60000 65536"/>
                <a:gd name="T8" fmla="*/ 0 60000 65536"/>
                <a:gd name="T9" fmla="*/ 0 w 172"/>
                <a:gd name="T10" fmla="*/ 0 h 62"/>
                <a:gd name="T11" fmla="*/ 172 w 172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2">
                  <a:moveTo>
                    <a:pt x="0" y="0"/>
                  </a:moveTo>
                  <a:lnTo>
                    <a:pt x="84" y="31"/>
                  </a:lnTo>
                  <a:lnTo>
                    <a:pt x="172" y="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" name="Line 97"/>
            <p:cNvSpPr>
              <a:spLocks noChangeShapeType="1"/>
            </p:cNvSpPr>
            <p:nvPr/>
          </p:nvSpPr>
          <p:spPr bwMode="auto">
            <a:xfrm>
              <a:off x="3705" y="3122"/>
              <a:ext cx="188" cy="5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1" name="Freeform 98"/>
            <p:cNvSpPr>
              <a:spLocks/>
            </p:cNvSpPr>
            <p:nvPr/>
          </p:nvSpPr>
          <p:spPr bwMode="auto">
            <a:xfrm>
              <a:off x="3893" y="3175"/>
              <a:ext cx="191" cy="50"/>
            </a:xfrm>
            <a:custGeom>
              <a:avLst/>
              <a:gdLst>
                <a:gd name="T0" fmla="*/ 0 w 176"/>
                <a:gd name="T1" fmla="*/ 0 h 53"/>
                <a:gd name="T2" fmla="*/ 1548 w 176"/>
                <a:gd name="T3" fmla="*/ 8 h 53"/>
                <a:gd name="T4" fmla="*/ 3091 w 176"/>
                <a:gd name="T5" fmla="*/ 8 h 53"/>
                <a:gd name="T6" fmla="*/ 0 60000 65536"/>
                <a:gd name="T7" fmla="*/ 0 60000 65536"/>
                <a:gd name="T8" fmla="*/ 0 60000 65536"/>
                <a:gd name="T9" fmla="*/ 0 w 176"/>
                <a:gd name="T10" fmla="*/ 0 h 53"/>
                <a:gd name="T11" fmla="*/ 176 w 176"/>
                <a:gd name="T12" fmla="*/ 53 h 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53">
                  <a:moveTo>
                    <a:pt x="0" y="0"/>
                  </a:moveTo>
                  <a:lnTo>
                    <a:pt x="88" y="26"/>
                  </a:lnTo>
                  <a:lnTo>
                    <a:pt x="176" y="5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" name="Freeform 99"/>
            <p:cNvSpPr>
              <a:spLocks/>
            </p:cNvSpPr>
            <p:nvPr/>
          </p:nvSpPr>
          <p:spPr bwMode="auto">
            <a:xfrm>
              <a:off x="4084" y="3225"/>
              <a:ext cx="187" cy="41"/>
            </a:xfrm>
            <a:custGeom>
              <a:avLst/>
              <a:gdLst>
                <a:gd name="T0" fmla="*/ 0 w 173"/>
                <a:gd name="T1" fmla="*/ 0 h 44"/>
                <a:gd name="T2" fmla="*/ 1347 w 173"/>
                <a:gd name="T3" fmla="*/ 7 h 44"/>
                <a:gd name="T4" fmla="*/ 2639 w 173"/>
                <a:gd name="T5" fmla="*/ 7 h 44"/>
                <a:gd name="T6" fmla="*/ 0 60000 65536"/>
                <a:gd name="T7" fmla="*/ 0 60000 65536"/>
                <a:gd name="T8" fmla="*/ 0 60000 65536"/>
                <a:gd name="T9" fmla="*/ 0 w 173"/>
                <a:gd name="T10" fmla="*/ 0 h 44"/>
                <a:gd name="T11" fmla="*/ 173 w 173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44">
                  <a:moveTo>
                    <a:pt x="0" y="0"/>
                  </a:moveTo>
                  <a:lnTo>
                    <a:pt x="89" y="22"/>
                  </a:lnTo>
                  <a:lnTo>
                    <a:pt x="173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" name="Freeform 100"/>
            <p:cNvSpPr>
              <a:spLocks/>
            </p:cNvSpPr>
            <p:nvPr/>
          </p:nvSpPr>
          <p:spPr bwMode="auto">
            <a:xfrm>
              <a:off x="4271" y="3266"/>
              <a:ext cx="187" cy="42"/>
            </a:xfrm>
            <a:custGeom>
              <a:avLst/>
              <a:gdLst>
                <a:gd name="T0" fmla="*/ 0 w 172"/>
                <a:gd name="T1" fmla="*/ 0 h 44"/>
                <a:gd name="T2" fmla="*/ 1558 w 172"/>
                <a:gd name="T3" fmla="*/ 11 h 44"/>
                <a:gd name="T4" fmla="*/ 3218 w 172"/>
                <a:gd name="T5" fmla="*/ 11 h 44"/>
                <a:gd name="T6" fmla="*/ 0 60000 65536"/>
                <a:gd name="T7" fmla="*/ 0 60000 65536"/>
                <a:gd name="T8" fmla="*/ 0 60000 65536"/>
                <a:gd name="T9" fmla="*/ 0 w 172"/>
                <a:gd name="T10" fmla="*/ 0 h 44"/>
                <a:gd name="T11" fmla="*/ 172 w 172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4">
                  <a:moveTo>
                    <a:pt x="0" y="0"/>
                  </a:moveTo>
                  <a:lnTo>
                    <a:pt x="84" y="22"/>
                  </a:lnTo>
                  <a:lnTo>
                    <a:pt x="172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" name="Line 101"/>
            <p:cNvSpPr>
              <a:spLocks noChangeShapeType="1"/>
            </p:cNvSpPr>
            <p:nvPr/>
          </p:nvSpPr>
          <p:spPr bwMode="auto">
            <a:xfrm>
              <a:off x="4458" y="3308"/>
              <a:ext cx="186" cy="3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" name="Line 102"/>
            <p:cNvSpPr>
              <a:spLocks noChangeShapeType="1"/>
            </p:cNvSpPr>
            <p:nvPr/>
          </p:nvSpPr>
          <p:spPr bwMode="auto">
            <a:xfrm>
              <a:off x="4644" y="3341"/>
              <a:ext cx="187" cy="2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6" name="Freeform 103"/>
            <p:cNvSpPr>
              <a:spLocks/>
            </p:cNvSpPr>
            <p:nvPr/>
          </p:nvSpPr>
          <p:spPr bwMode="auto">
            <a:xfrm>
              <a:off x="4831" y="3370"/>
              <a:ext cx="188" cy="28"/>
            </a:xfrm>
            <a:custGeom>
              <a:avLst/>
              <a:gdLst>
                <a:gd name="T0" fmla="*/ 0 w 173"/>
                <a:gd name="T1" fmla="*/ 0 h 30"/>
                <a:gd name="T2" fmla="*/ 1530 w 173"/>
                <a:gd name="T3" fmla="*/ 7 h 30"/>
                <a:gd name="T4" fmla="*/ 3185 w 173"/>
                <a:gd name="T5" fmla="*/ 7 h 30"/>
                <a:gd name="T6" fmla="*/ 0 60000 65536"/>
                <a:gd name="T7" fmla="*/ 0 60000 65536"/>
                <a:gd name="T8" fmla="*/ 0 60000 65536"/>
                <a:gd name="T9" fmla="*/ 0 w 173"/>
                <a:gd name="T10" fmla="*/ 0 h 30"/>
                <a:gd name="T11" fmla="*/ 173 w 173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0">
                  <a:moveTo>
                    <a:pt x="0" y="0"/>
                  </a:moveTo>
                  <a:lnTo>
                    <a:pt x="84" y="17"/>
                  </a:lnTo>
                  <a:lnTo>
                    <a:pt x="173" y="3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7" name="Freeform 104"/>
            <p:cNvSpPr>
              <a:spLocks/>
            </p:cNvSpPr>
            <p:nvPr/>
          </p:nvSpPr>
          <p:spPr bwMode="auto">
            <a:xfrm>
              <a:off x="5019" y="3398"/>
              <a:ext cx="190" cy="21"/>
            </a:xfrm>
            <a:custGeom>
              <a:avLst/>
              <a:gdLst>
                <a:gd name="T0" fmla="*/ 0 w 176"/>
                <a:gd name="T1" fmla="*/ 0 h 22"/>
                <a:gd name="T2" fmla="*/ 1292 w 176"/>
                <a:gd name="T3" fmla="*/ 11 h 22"/>
                <a:gd name="T4" fmla="*/ 2575 w 176"/>
                <a:gd name="T5" fmla="*/ 11 h 22"/>
                <a:gd name="T6" fmla="*/ 0 60000 65536"/>
                <a:gd name="T7" fmla="*/ 0 60000 65536"/>
                <a:gd name="T8" fmla="*/ 0 60000 65536"/>
                <a:gd name="T9" fmla="*/ 0 w 176"/>
                <a:gd name="T10" fmla="*/ 0 h 22"/>
                <a:gd name="T11" fmla="*/ 176 w 176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2">
                  <a:moveTo>
                    <a:pt x="0" y="0"/>
                  </a:moveTo>
                  <a:lnTo>
                    <a:pt x="88" y="14"/>
                  </a:lnTo>
                  <a:lnTo>
                    <a:pt x="176" y="2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" name="Line 105"/>
            <p:cNvSpPr>
              <a:spLocks noChangeShapeType="1"/>
            </p:cNvSpPr>
            <p:nvPr/>
          </p:nvSpPr>
          <p:spPr bwMode="auto">
            <a:xfrm>
              <a:off x="5209" y="3419"/>
              <a:ext cx="188" cy="2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9" name="Freeform 108"/>
            <p:cNvSpPr>
              <a:spLocks/>
            </p:cNvSpPr>
            <p:nvPr/>
          </p:nvSpPr>
          <p:spPr bwMode="auto">
            <a:xfrm>
              <a:off x="1081" y="1107"/>
              <a:ext cx="186" cy="356"/>
            </a:xfrm>
            <a:custGeom>
              <a:avLst/>
              <a:gdLst>
                <a:gd name="T0" fmla="*/ 0 w 172"/>
                <a:gd name="T1" fmla="*/ 0 h 378"/>
                <a:gd name="T2" fmla="*/ 1301 w 172"/>
                <a:gd name="T3" fmla="*/ 23 h 378"/>
                <a:gd name="T4" fmla="*/ 1972 w 172"/>
                <a:gd name="T5" fmla="*/ 35 h 378"/>
                <a:gd name="T6" fmla="*/ 2657 w 172"/>
                <a:gd name="T7" fmla="*/ 46 h 3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378"/>
                <a:gd name="T14" fmla="*/ 172 w 172"/>
                <a:gd name="T15" fmla="*/ 378 h 3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378">
                  <a:moveTo>
                    <a:pt x="0" y="0"/>
                  </a:moveTo>
                  <a:lnTo>
                    <a:pt x="84" y="193"/>
                  </a:lnTo>
                  <a:lnTo>
                    <a:pt x="128" y="286"/>
                  </a:lnTo>
                  <a:lnTo>
                    <a:pt x="172" y="37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0" name="Freeform 109"/>
            <p:cNvSpPr>
              <a:spLocks/>
            </p:cNvSpPr>
            <p:nvPr/>
          </p:nvSpPr>
          <p:spPr bwMode="auto">
            <a:xfrm>
              <a:off x="1267" y="1463"/>
              <a:ext cx="187" cy="310"/>
            </a:xfrm>
            <a:custGeom>
              <a:avLst/>
              <a:gdLst>
                <a:gd name="T0" fmla="*/ 0 w 172"/>
                <a:gd name="T1" fmla="*/ 0 h 330"/>
                <a:gd name="T2" fmla="*/ 1558 w 172"/>
                <a:gd name="T3" fmla="*/ 20 h 330"/>
                <a:gd name="T4" fmla="*/ 2383 w 172"/>
                <a:gd name="T5" fmla="*/ 29 h 330"/>
                <a:gd name="T6" fmla="*/ 3218 w 172"/>
                <a:gd name="T7" fmla="*/ 37 h 3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330"/>
                <a:gd name="T14" fmla="*/ 172 w 172"/>
                <a:gd name="T15" fmla="*/ 330 h 3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330">
                  <a:moveTo>
                    <a:pt x="0" y="0"/>
                  </a:moveTo>
                  <a:lnTo>
                    <a:pt x="84" y="172"/>
                  </a:lnTo>
                  <a:lnTo>
                    <a:pt x="128" y="251"/>
                  </a:lnTo>
                  <a:lnTo>
                    <a:pt x="172" y="33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1" name="Freeform 110"/>
            <p:cNvSpPr>
              <a:spLocks/>
            </p:cNvSpPr>
            <p:nvPr/>
          </p:nvSpPr>
          <p:spPr bwMode="auto">
            <a:xfrm>
              <a:off x="1454" y="1773"/>
              <a:ext cx="187" cy="260"/>
            </a:xfrm>
            <a:custGeom>
              <a:avLst/>
              <a:gdLst>
                <a:gd name="T0" fmla="*/ 0 w 173"/>
                <a:gd name="T1" fmla="*/ 0 h 277"/>
                <a:gd name="T2" fmla="*/ 691 w 173"/>
                <a:gd name="T3" fmla="*/ 8 h 277"/>
                <a:gd name="T4" fmla="*/ 1286 w 173"/>
                <a:gd name="T5" fmla="*/ 17 h 277"/>
                <a:gd name="T6" fmla="*/ 2639 w 173"/>
                <a:gd name="T7" fmla="*/ 31 h 2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3"/>
                <a:gd name="T13" fmla="*/ 0 h 277"/>
                <a:gd name="T14" fmla="*/ 173 w 173"/>
                <a:gd name="T15" fmla="*/ 277 h 2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3" h="277">
                  <a:moveTo>
                    <a:pt x="0" y="0"/>
                  </a:moveTo>
                  <a:lnTo>
                    <a:pt x="45" y="75"/>
                  </a:lnTo>
                  <a:lnTo>
                    <a:pt x="84" y="145"/>
                  </a:lnTo>
                  <a:lnTo>
                    <a:pt x="173" y="27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" name="Freeform 111"/>
            <p:cNvSpPr>
              <a:spLocks/>
            </p:cNvSpPr>
            <p:nvPr/>
          </p:nvSpPr>
          <p:spPr bwMode="auto">
            <a:xfrm>
              <a:off x="1641" y="2033"/>
              <a:ext cx="191" cy="228"/>
            </a:xfrm>
            <a:custGeom>
              <a:avLst/>
              <a:gdLst>
                <a:gd name="T0" fmla="*/ 0 w 176"/>
                <a:gd name="T1" fmla="*/ 0 h 242"/>
                <a:gd name="T2" fmla="*/ 1548 w 176"/>
                <a:gd name="T3" fmla="*/ 17 h 242"/>
                <a:gd name="T4" fmla="*/ 3091 w 176"/>
                <a:gd name="T5" fmla="*/ 31 h 242"/>
                <a:gd name="T6" fmla="*/ 0 60000 65536"/>
                <a:gd name="T7" fmla="*/ 0 60000 65536"/>
                <a:gd name="T8" fmla="*/ 0 60000 65536"/>
                <a:gd name="T9" fmla="*/ 0 w 176"/>
                <a:gd name="T10" fmla="*/ 0 h 242"/>
                <a:gd name="T11" fmla="*/ 176 w 176"/>
                <a:gd name="T12" fmla="*/ 242 h 2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42">
                  <a:moveTo>
                    <a:pt x="0" y="0"/>
                  </a:moveTo>
                  <a:lnTo>
                    <a:pt x="88" y="128"/>
                  </a:lnTo>
                  <a:lnTo>
                    <a:pt x="176" y="24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" name="Freeform 112"/>
            <p:cNvSpPr>
              <a:spLocks/>
            </p:cNvSpPr>
            <p:nvPr/>
          </p:nvSpPr>
          <p:spPr bwMode="auto">
            <a:xfrm>
              <a:off x="1832" y="2261"/>
              <a:ext cx="188" cy="190"/>
            </a:xfrm>
            <a:custGeom>
              <a:avLst/>
              <a:gdLst>
                <a:gd name="T0" fmla="*/ 0 w 173"/>
                <a:gd name="T1" fmla="*/ 0 h 203"/>
                <a:gd name="T2" fmla="*/ 1639 w 173"/>
                <a:gd name="T3" fmla="*/ 11 h 203"/>
                <a:gd name="T4" fmla="*/ 3185 w 173"/>
                <a:gd name="T5" fmla="*/ 21 h 203"/>
                <a:gd name="T6" fmla="*/ 0 60000 65536"/>
                <a:gd name="T7" fmla="*/ 0 60000 65536"/>
                <a:gd name="T8" fmla="*/ 0 60000 65536"/>
                <a:gd name="T9" fmla="*/ 0 w 173"/>
                <a:gd name="T10" fmla="*/ 0 h 203"/>
                <a:gd name="T11" fmla="*/ 173 w 173"/>
                <a:gd name="T12" fmla="*/ 203 h 2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03">
                  <a:moveTo>
                    <a:pt x="0" y="0"/>
                  </a:moveTo>
                  <a:lnTo>
                    <a:pt x="89" y="106"/>
                  </a:lnTo>
                  <a:lnTo>
                    <a:pt x="173" y="20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" name="Freeform 113"/>
            <p:cNvSpPr>
              <a:spLocks/>
            </p:cNvSpPr>
            <p:nvPr/>
          </p:nvSpPr>
          <p:spPr bwMode="auto">
            <a:xfrm>
              <a:off x="2020" y="2451"/>
              <a:ext cx="186" cy="166"/>
            </a:xfrm>
            <a:custGeom>
              <a:avLst/>
              <a:gdLst>
                <a:gd name="T0" fmla="*/ 0 w 172"/>
                <a:gd name="T1" fmla="*/ 0 h 176"/>
                <a:gd name="T2" fmla="*/ 1293 w 172"/>
                <a:gd name="T3" fmla="*/ 12 h 176"/>
                <a:gd name="T4" fmla="*/ 2657 w 172"/>
                <a:gd name="T5" fmla="*/ 23 h 176"/>
                <a:gd name="T6" fmla="*/ 0 60000 65536"/>
                <a:gd name="T7" fmla="*/ 0 60000 65536"/>
                <a:gd name="T8" fmla="*/ 0 60000 65536"/>
                <a:gd name="T9" fmla="*/ 0 w 172"/>
                <a:gd name="T10" fmla="*/ 0 h 176"/>
                <a:gd name="T11" fmla="*/ 172 w 172"/>
                <a:gd name="T12" fmla="*/ 176 h 1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76">
                  <a:moveTo>
                    <a:pt x="0" y="0"/>
                  </a:moveTo>
                  <a:lnTo>
                    <a:pt x="83" y="92"/>
                  </a:lnTo>
                  <a:lnTo>
                    <a:pt x="172" y="17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" name="Freeform 114"/>
            <p:cNvSpPr>
              <a:spLocks/>
            </p:cNvSpPr>
            <p:nvPr/>
          </p:nvSpPr>
          <p:spPr bwMode="auto">
            <a:xfrm>
              <a:off x="2206" y="2617"/>
              <a:ext cx="187" cy="145"/>
            </a:xfrm>
            <a:custGeom>
              <a:avLst/>
              <a:gdLst>
                <a:gd name="T0" fmla="*/ 0 w 172"/>
                <a:gd name="T1" fmla="*/ 0 h 154"/>
                <a:gd name="T2" fmla="*/ 1558 w 172"/>
                <a:gd name="T3" fmla="*/ 8 h 154"/>
                <a:gd name="T4" fmla="*/ 3218 w 172"/>
                <a:gd name="T5" fmla="*/ 19 h 154"/>
                <a:gd name="T6" fmla="*/ 0 60000 65536"/>
                <a:gd name="T7" fmla="*/ 0 60000 65536"/>
                <a:gd name="T8" fmla="*/ 0 60000 65536"/>
                <a:gd name="T9" fmla="*/ 0 w 172"/>
                <a:gd name="T10" fmla="*/ 0 h 154"/>
                <a:gd name="T11" fmla="*/ 172 w 172"/>
                <a:gd name="T12" fmla="*/ 154 h 1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54">
                  <a:moveTo>
                    <a:pt x="0" y="0"/>
                  </a:moveTo>
                  <a:lnTo>
                    <a:pt x="84" y="79"/>
                  </a:lnTo>
                  <a:lnTo>
                    <a:pt x="172" y="15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6" name="Freeform 115"/>
            <p:cNvSpPr>
              <a:spLocks/>
            </p:cNvSpPr>
            <p:nvPr/>
          </p:nvSpPr>
          <p:spPr bwMode="auto">
            <a:xfrm>
              <a:off x="2393" y="2762"/>
              <a:ext cx="186" cy="119"/>
            </a:xfrm>
            <a:custGeom>
              <a:avLst/>
              <a:gdLst>
                <a:gd name="T0" fmla="*/ 0 w 172"/>
                <a:gd name="T1" fmla="*/ 0 h 127"/>
                <a:gd name="T2" fmla="*/ 1301 w 172"/>
                <a:gd name="T3" fmla="*/ 7 h 127"/>
                <a:gd name="T4" fmla="*/ 2657 w 172"/>
                <a:gd name="T5" fmla="*/ 14 h 127"/>
                <a:gd name="T6" fmla="*/ 0 60000 65536"/>
                <a:gd name="T7" fmla="*/ 0 60000 65536"/>
                <a:gd name="T8" fmla="*/ 0 60000 65536"/>
                <a:gd name="T9" fmla="*/ 0 w 172"/>
                <a:gd name="T10" fmla="*/ 0 h 127"/>
                <a:gd name="T11" fmla="*/ 172 w 172"/>
                <a:gd name="T12" fmla="*/ 127 h 1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7">
                  <a:moveTo>
                    <a:pt x="0" y="0"/>
                  </a:moveTo>
                  <a:lnTo>
                    <a:pt x="84" y="66"/>
                  </a:lnTo>
                  <a:lnTo>
                    <a:pt x="172" y="1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7" name="Freeform 116"/>
            <p:cNvSpPr>
              <a:spLocks/>
            </p:cNvSpPr>
            <p:nvPr/>
          </p:nvSpPr>
          <p:spPr bwMode="auto">
            <a:xfrm>
              <a:off x="2579" y="2881"/>
              <a:ext cx="188" cy="103"/>
            </a:xfrm>
            <a:custGeom>
              <a:avLst/>
              <a:gdLst>
                <a:gd name="T0" fmla="*/ 0 w 173"/>
                <a:gd name="T1" fmla="*/ 0 h 110"/>
                <a:gd name="T2" fmla="*/ 1530 w 173"/>
                <a:gd name="T3" fmla="*/ 7 h 110"/>
                <a:gd name="T4" fmla="*/ 3185 w 173"/>
                <a:gd name="T5" fmla="*/ 11 h 110"/>
                <a:gd name="T6" fmla="*/ 0 60000 65536"/>
                <a:gd name="T7" fmla="*/ 0 60000 65536"/>
                <a:gd name="T8" fmla="*/ 0 60000 65536"/>
                <a:gd name="T9" fmla="*/ 0 w 173"/>
                <a:gd name="T10" fmla="*/ 0 h 110"/>
                <a:gd name="T11" fmla="*/ 173 w 173"/>
                <a:gd name="T12" fmla="*/ 110 h 1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0">
                  <a:moveTo>
                    <a:pt x="0" y="0"/>
                  </a:moveTo>
                  <a:lnTo>
                    <a:pt x="84" y="58"/>
                  </a:lnTo>
                  <a:lnTo>
                    <a:pt x="173" y="11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8" name="Freeform 117"/>
            <p:cNvSpPr>
              <a:spLocks/>
            </p:cNvSpPr>
            <p:nvPr/>
          </p:nvSpPr>
          <p:spPr bwMode="auto">
            <a:xfrm>
              <a:off x="2767" y="2984"/>
              <a:ext cx="191" cy="92"/>
            </a:xfrm>
            <a:custGeom>
              <a:avLst/>
              <a:gdLst>
                <a:gd name="T0" fmla="*/ 0 w 176"/>
                <a:gd name="T1" fmla="*/ 0 h 97"/>
                <a:gd name="T2" fmla="*/ 1548 w 176"/>
                <a:gd name="T3" fmla="*/ 9 h 97"/>
                <a:gd name="T4" fmla="*/ 3091 w 176"/>
                <a:gd name="T5" fmla="*/ 16 h 97"/>
                <a:gd name="T6" fmla="*/ 0 60000 65536"/>
                <a:gd name="T7" fmla="*/ 0 60000 65536"/>
                <a:gd name="T8" fmla="*/ 0 60000 65536"/>
                <a:gd name="T9" fmla="*/ 0 w 176"/>
                <a:gd name="T10" fmla="*/ 0 h 97"/>
                <a:gd name="T11" fmla="*/ 176 w 176"/>
                <a:gd name="T12" fmla="*/ 97 h 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7">
                  <a:moveTo>
                    <a:pt x="0" y="0"/>
                  </a:moveTo>
                  <a:lnTo>
                    <a:pt x="88" y="49"/>
                  </a:lnTo>
                  <a:lnTo>
                    <a:pt x="176" y="9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" name="Freeform 118"/>
            <p:cNvSpPr>
              <a:spLocks/>
            </p:cNvSpPr>
            <p:nvPr/>
          </p:nvSpPr>
          <p:spPr bwMode="auto">
            <a:xfrm>
              <a:off x="2958" y="3076"/>
              <a:ext cx="188" cy="79"/>
            </a:xfrm>
            <a:custGeom>
              <a:avLst/>
              <a:gdLst>
                <a:gd name="T0" fmla="*/ 0 w 173"/>
                <a:gd name="T1" fmla="*/ 0 h 84"/>
                <a:gd name="T2" fmla="*/ 1639 w 173"/>
                <a:gd name="T3" fmla="*/ 8 h 84"/>
                <a:gd name="T4" fmla="*/ 3185 w 173"/>
                <a:gd name="T5" fmla="*/ 9 h 84"/>
                <a:gd name="T6" fmla="*/ 0 60000 65536"/>
                <a:gd name="T7" fmla="*/ 0 60000 65536"/>
                <a:gd name="T8" fmla="*/ 0 60000 65536"/>
                <a:gd name="T9" fmla="*/ 0 w 173"/>
                <a:gd name="T10" fmla="*/ 0 h 84"/>
                <a:gd name="T11" fmla="*/ 173 w 173"/>
                <a:gd name="T12" fmla="*/ 84 h 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84">
                  <a:moveTo>
                    <a:pt x="0" y="0"/>
                  </a:moveTo>
                  <a:lnTo>
                    <a:pt x="89" y="44"/>
                  </a:lnTo>
                  <a:lnTo>
                    <a:pt x="173" y="8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0" name="Freeform 119"/>
            <p:cNvSpPr>
              <a:spLocks/>
            </p:cNvSpPr>
            <p:nvPr/>
          </p:nvSpPr>
          <p:spPr bwMode="auto">
            <a:xfrm>
              <a:off x="3146" y="3155"/>
              <a:ext cx="186" cy="62"/>
            </a:xfrm>
            <a:custGeom>
              <a:avLst/>
              <a:gdLst>
                <a:gd name="T0" fmla="*/ 0 w 172"/>
                <a:gd name="T1" fmla="*/ 0 h 66"/>
                <a:gd name="T2" fmla="*/ 1301 w 172"/>
                <a:gd name="T3" fmla="*/ 8 h 66"/>
                <a:gd name="T4" fmla="*/ 2657 w 172"/>
                <a:gd name="T5" fmla="*/ 8 h 66"/>
                <a:gd name="T6" fmla="*/ 0 60000 65536"/>
                <a:gd name="T7" fmla="*/ 0 60000 65536"/>
                <a:gd name="T8" fmla="*/ 0 60000 65536"/>
                <a:gd name="T9" fmla="*/ 0 w 172"/>
                <a:gd name="T10" fmla="*/ 0 h 66"/>
                <a:gd name="T11" fmla="*/ 172 w 172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6">
                  <a:moveTo>
                    <a:pt x="0" y="0"/>
                  </a:moveTo>
                  <a:lnTo>
                    <a:pt x="84" y="35"/>
                  </a:lnTo>
                  <a:lnTo>
                    <a:pt x="172" y="6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" name="Freeform 120"/>
            <p:cNvSpPr>
              <a:spLocks/>
            </p:cNvSpPr>
            <p:nvPr/>
          </p:nvSpPr>
          <p:spPr bwMode="auto">
            <a:xfrm>
              <a:off x="3332" y="3217"/>
              <a:ext cx="187" cy="57"/>
            </a:xfrm>
            <a:custGeom>
              <a:avLst/>
              <a:gdLst>
                <a:gd name="T0" fmla="*/ 0 w 172"/>
                <a:gd name="T1" fmla="*/ 0 h 61"/>
                <a:gd name="T2" fmla="*/ 1558 w 172"/>
                <a:gd name="T3" fmla="*/ 7 h 61"/>
                <a:gd name="T4" fmla="*/ 3218 w 172"/>
                <a:gd name="T5" fmla="*/ 7 h 61"/>
                <a:gd name="T6" fmla="*/ 0 60000 65536"/>
                <a:gd name="T7" fmla="*/ 0 60000 65536"/>
                <a:gd name="T8" fmla="*/ 0 60000 65536"/>
                <a:gd name="T9" fmla="*/ 0 w 172"/>
                <a:gd name="T10" fmla="*/ 0 h 61"/>
                <a:gd name="T11" fmla="*/ 172 w 172"/>
                <a:gd name="T12" fmla="*/ 61 h 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1">
                  <a:moveTo>
                    <a:pt x="0" y="0"/>
                  </a:moveTo>
                  <a:lnTo>
                    <a:pt x="84" y="31"/>
                  </a:lnTo>
                  <a:lnTo>
                    <a:pt x="172" y="61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" name="Line 121"/>
            <p:cNvSpPr>
              <a:spLocks noChangeShapeType="1"/>
            </p:cNvSpPr>
            <p:nvPr/>
          </p:nvSpPr>
          <p:spPr bwMode="auto">
            <a:xfrm>
              <a:off x="3519" y="3274"/>
              <a:ext cx="186" cy="5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" name="Line 122"/>
            <p:cNvSpPr>
              <a:spLocks noChangeShapeType="1"/>
            </p:cNvSpPr>
            <p:nvPr/>
          </p:nvSpPr>
          <p:spPr bwMode="auto">
            <a:xfrm>
              <a:off x="3705" y="3324"/>
              <a:ext cx="188" cy="4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" name="Freeform 123"/>
            <p:cNvSpPr>
              <a:spLocks/>
            </p:cNvSpPr>
            <p:nvPr/>
          </p:nvSpPr>
          <p:spPr bwMode="auto">
            <a:xfrm>
              <a:off x="3893" y="3365"/>
              <a:ext cx="191" cy="33"/>
            </a:xfrm>
            <a:custGeom>
              <a:avLst/>
              <a:gdLst>
                <a:gd name="T0" fmla="*/ 0 w 176"/>
                <a:gd name="T1" fmla="*/ 0 h 35"/>
                <a:gd name="T2" fmla="*/ 1548 w 176"/>
                <a:gd name="T3" fmla="*/ 8 h 35"/>
                <a:gd name="T4" fmla="*/ 3091 w 176"/>
                <a:gd name="T5" fmla="*/ 8 h 35"/>
                <a:gd name="T6" fmla="*/ 0 60000 65536"/>
                <a:gd name="T7" fmla="*/ 0 60000 65536"/>
                <a:gd name="T8" fmla="*/ 0 60000 65536"/>
                <a:gd name="T9" fmla="*/ 0 w 176"/>
                <a:gd name="T10" fmla="*/ 0 h 35"/>
                <a:gd name="T11" fmla="*/ 176 w 176"/>
                <a:gd name="T12" fmla="*/ 35 h 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35">
                  <a:moveTo>
                    <a:pt x="0" y="0"/>
                  </a:moveTo>
                  <a:lnTo>
                    <a:pt x="88" y="18"/>
                  </a:lnTo>
                  <a:lnTo>
                    <a:pt x="176" y="3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5" name="Freeform 124"/>
            <p:cNvSpPr>
              <a:spLocks/>
            </p:cNvSpPr>
            <p:nvPr/>
          </p:nvSpPr>
          <p:spPr bwMode="auto">
            <a:xfrm>
              <a:off x="4084" y="3398"/>
              <a:ext cx="187" cy="34"/>
            </a:xfrm>
            <a:custGeom>
              <a:avLst/>
              <a:gdLst>
                <a:gd name="T0" fmla="*/ 0 w 173"/>
                <a:gd name="T1" fmla="*/ 0 h 36"/>
                <a:gd name="T2" fmla="*/ 1347 w 173"/>
                <a:gd name="T3" fmla="*/ 9 h 36"/>
                <a:gd name="T4" fmla="*/ 2639 w 173"/>
                <a:gd name="T5" fmla="*/ 9 h 36"/>
                <a:gd name="T6" fmla="*/ 0 60000 65536"/>
                <a:gd name="T7" fmla="*/ 0 60000 65536"/>
                <a:gd name="T8" fmla="*/ 0 60000 65536"/>
                <a:gd name="T9" fmla="*/ 0 w 173"/>
                <a:gd name="T10" fmla="*/ 0 h 36"/>
                <a:gd name="T11" fmla="*/ 173 w 173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6">
                  <a:moveTo>
                    <a:pt x="0" y="0"/>
                  </a:moveTo>
                  <a:lnTo>
                    <a:pt x="89" y="18"/>
                  </a:lnTo>
                  <a:lnTo>
                    <a:pt x="173" y="3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" name="Line 125"/>
            <p:cNvSpPr>
              <a:spLocks noChangeShapeType="1"/>
            </p:cNvSpPr>
            <p:nvPr/>
          </p:nvSpPr>
          <p:spPr bwMode="auto">
            <a:xfrm>
              <a:off x="4271" y="3432"/>
              <a:ext cx="187" cy="2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7" name="Line 126"/>
            <p:cNvSpPr>
              <a:spLocks noChangeShapeType="1"/>
            </p:cNvSpPr>
            <p:nvPr/>
          </p:nvSpPr>
          <p:spPr bwMode="auto">
            <a:xfrm>
              <a:off x="4458" y="3456"/>
              <a:ext cx="186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8" name="Line 127"/>
            <p:cNvSpPr>
              <a:spLocks noChangeShapeType="1"/>
            </p:cNvSpPr>
            <p:nvPr/>
          </p:nvSpPr>
          <p:spPr bwMode="auto">
            <a:xfrm>
              <a:off x="4644" y="3477"/>
              <a:ext cx="187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9" name="Line 128"/>
            <p:cNvSpPr>
              <a:spLocks noChangeShapeType="1"/>
            </p:cNvSpPr>
            <p:nvPr/>
          </p:nvSpPr>
          <p:spPr bwMode="auto">
            <a:xfrm>
              <a:off x="4831" y="3498"/>
              <a:ext cx="188" cy="1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" name="Freeform 129"/>
            <p:cNvSpPr>
              <a:spLocks/>
            </p:cNvSpPr>
            <p:nvPr/>
          </p:nvSpPr>
          <p:spPr bwMode="auto">
            <a:xfrm>
              <a:off x="5019" y="3515"/>
              <a:ext cx="190" cy="12"/>
            </a:xfrm>
            <a:custGeom>
              <a:avLst/>
              <a:gdLst>
                <a:gd name="T0" fmla="*/ 0 w 176"/>
                <a:gd name="T1" fmla="*/ 0 h 13"/>
                <a:gd name="T2" fmla="*/ 1292 w 176"/>
                <a:gd name="T3" fmla="*/ 6 h 13"/>
                <a:gd name="T4" fmla="*/ 2575 w 176"/>
                <a:gd name="T5" fmla="*/ 6 h 13"/>
                <a:gd name="T6" fmla="*/ 0 60000 65536"/>
                <a:gd name="T7" fmla="*/ 0 60000 65536"/>
                <a:gd name="T8" fmla="*/ 0 60000 65536"/>
                <a:gd name="T9" fmla="*/ 0 w 176"/>
                <a:gd name="T10" fmla="*/ 0 h 13"/>
                <a:gd name="T11" fmla="*/ 176 w 176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3">
                  <a:moveTo>
                    <a:pt x="0" y="0"/>
                  </a:moveTo>
                  <a:lnTo>
                    <a:pt x="88" y="8"/>
                  </a:lnTo>
                  <a:lnTo>
                    <a:pt x="176" y="1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1" name="Line 130"/>
            <p:cNvSpPr>
              <a:spLocks noChangeShapeType="1"/>
            </p:cNvSpPr>
            <p:nvPr/>
          </p:nvSpPr>
          <p:spPr bwMode="auto">
            <a:xfrm>
              <a:off x="5209" y="3527"/>
              <a:ext cx="188" cy="1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2" name="Freeform 133"/>
            <p:cNvSpPr>
              <a:spLocks/>
            </p:cNvSpPr>
            <p:nvPr/>
          </p:nvSpPr>
          <p:spPr bwMode="auto">
            <a:xfrm>
              <a:off x="1081" y="1107"/>
              <a:ext cx="186" cy="435"/>
            </a:xfrm>
            <a:custGeom>
              <a:avLst/>
              <a:gdLst>
                <a:gd name="T0" fmla="*/ 0 w 172"/>
                <a:gd name="T1" fmla="*/ 0 h 462"/>
                <a:gd name="T2" fmla="*/ 692 w 172"/>
                <a:gd name="T3" fmla="*/ 15 h 462"/>
                <a:gd name="T4" fmla="*/ 1301 w 172"/>
                <a:gd name="T5" fmla="*/ 28 h 462"/>
                <a:gd name="T6" fmla="*/ 1972 w 172"/>
                <a:gd name="T7" fmla="*/ 43 h 462"/>
                <a:gd name="T8" fmla="*/ 2657 w 172"/>
                <a:gd name="T9" fmla="*/ 55 h 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462"/>
                <a:gd name="T17" fmla="*/ 172 w 172"/>
                <a:gd name="T18" fmla="*/ 462 h 4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462">
                  <a:moveTo>
                    <a:pt x="0" y="0"/>
                  </a:moveTo>
                  <a:lnTo>
                    <a:pt x="44" y="119"/>
                  </a:lnTo>
                  <a:lnTo>
                    <a:pt x="84" y="237"/>
                  </a:lnTo>
                  <a:lnTo>
                    <a:pt x="128" y="352"/>
                  </a:lnTo>
                  <a:lnTo>
                    <a:pt x="172" y="4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" name="Freeform 134"/>
            <p:cNvSpPr>
              <a:spLocks/>
            </p:cNvSpPr>
            <p:nvPr/>
          </p:nvSpPr>
          <p:spPr bwMode="auto">
            <a:xfrm>
              <a:off x="1267" y="1542"/>
              <a:ext cx="187" cy="360"/>
            </a:xfrm>
            <a:custGeom>
              <a:avLst/>
              <a:gdLst>
                <a:gd name="T0" fmla="*/ 0 w 172"/>
                <a:gd name="T1" fmla="*/ 0 h 383"/>
                <a:gd name="T2" fmla="*/ 842 w 172"/>
                <a:gd name="T3" fmla="*/ 12 h 383"/>
                <a:gd name="T4" fmla="*/ 1558 w 172"/>
                <a:gd name="T5" fmla="*/ 23 h 383"/>
                <a:gd name="T6" fmla="*/ 2383 w 172"/>
                <a:gd name="T7" fmla="*/ 34 h 383"/>
                <a:gd name="T8" fmla="*/ 3218 w 172"/>
                <a:gd name="T9" fmla="*/ 43 h 3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383"/>
                <a:gd name="T17" fmla="*/ 172 w 172"/>
                <a:gd name="T18" fmla="*/ 383 h 3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383">
                  <a:moveTo>
                    <a:pt x="0" y="0"/>
                  </a:moveTo>
                  <a:lnTo>
                    <a:pt x="44" y="101"/>
                  </a:lnTo>
                  <a:lnTo>
                    <a:pt x="84" y="202"/>
                  </a:lnTo>
                  <a:lnTo>
                    <a:pt x="128" y="295"/>
                  </a:lnTo>
                  <a:lnTo>
                    <a:pt x="172" y="38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" name="Freeform 135"/>
            <p:cNvSpPr>
              <a:spLocks/>
            </p:cNvSpPr>
            <p:nvPr/>
          </p:nvSpPr>
          <p:spPr bwMode="auto">
            <a:xfrm>
              <a:off x="1454" y="1902"/>
              <a:ext cx="187" cy="297"/>
            </a:xfrm>
            <a:custGeom>
              <a:avLst/>
              <a:gdLst>
                <a:gd name="T0" fmla="*/ 0 w 173"/>
                <a:gd name="T1" fmla="*/ 0 h 316"/>
                <a:gd name="T2" fmla="*/ 691 w 173"/>
                <a:gd name="T3" fmla="*/ 8 h 316"/>
                <a:gd name="T4" fmla="*/ 1286 w 173"/>
                <a:gd name="T5" fmla="*/ 20 h 316"/>
                <a:gd name="T6" fmla="*/ 1938 w 173"/>
                <a:gd name="T7" fmla="*/ 28 h 316"/>
                <a:gd name="T8" fmla="*/ 2639 w 173"/>
                <a:gd name="T9" fmla="*/ 36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"/>
                <a:gd name="T16" fmla="*/ 0 h 316"/>
                <a:gd name="T17" fmla="*/ 173 w 17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" h="316">
                  <a:moveTo>
                    <a:pt x="0" y="0"/>
                  </a:moveTo>
                  <a:lnTo>
                    <a:pt x="45" y="83"/>
                  </a:lnTo>
                  <a:lnTo>
                    <a:pt x="84" y="167"/>
                  </a:lnTo>
                  <a:lnTo>
                    <a:pt x="128" y="242"/>
                  </a:lnTo>
                  <a:lnTo>
                    <a:pt x="173" y="31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5" name="Freeform 136"/>
            <p:cNvSpPr>
              <a:spLocks/>
            </p:cNvSpPr>
            <p:nvPr/>
          </p:nvSpPr>
          <p:spPr bwMode="auto">
            <a:xfrm>
              <a:off x="1641" y="2199"/>
              <a:ext cx="191" cy="244"/>
            </a:xfrm>
            <a:custGeom>
              <a:avLst/>
              <a:gdLst>
                <a:gd name="T0" fmla="*/ 0 w 176"/>
                <a:gd name="T1" fmla="*/ 0 h 260"/>
                <a:gd name="T2" fmla="*/ 775 w 176"/>
                <a:gd name="T3" fmla="*/ 8 h 260"/>
                <a:gd name="T4" fmla="*/ 1548 w 176"/>
                <a:gd name="T5" fmla="*/ 16 h 260"/>
                <a:gd name="T6" fmla="*/ 3091 w 176"/>
                <a:gd name="T7" fmla="*/ 28 h 2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6"/>
                <a:gd name="T13" fmla="*/ 0 h 260"/>
                <a:gd name="T14" fmla="*/ 176 w 176"/>
                <a:gd name="T15" fmla="*/ 260 h 2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6" h="260">
                  <a:moveTo>
                    <a:pt x="0" y="0"/>
                  </a:moveTo>
                  <a:lnTo>
                    <a:pt x="44" y="71"/>
                  </a:lnTo>
                  <a:lnTo>
                    <a:pt x="88" y="137"/>
                  </a:lnTo>
                  <a:lnTo>
                    <a:pt x="176" y="26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6" name="Freeform 137"/>
            <p:cNvSpPr>
              <a:spLocks/>
            </p:cNvSpPr>
            <p:nvPr/>
          </p:nvSpPr>
          <p:spPr bwMode="auto">
            <a:xfrm>
              <a:off x="1832" y="2443"/>
              <a:ext cx="188" cy="203"/>
            </a:xfrm>
            <a:custGeom>
              <a:avLst/>
              <a:gdLst>
                <a:gd name="T0" fmla="*/ 0 w 173"/>
                <a:gd name="T1" fmla="*/ 0 h 216"/>
                <a:gd name="T2" fmla="*/ 1639 w 173"/>
                <a:gd name="T3" fmla="*/ 14 h 216"/>
                <a:gd name="T4" fmla="*/ 3185 w 173"/>
                <a:gd name="T5" fmla="*/ 24 h 216"/>
                <a:gd name="T6" fmla="*/ 0 60000 65536"/>
                <a:gd name="T7" fmla="*/ 0 60000 65536"/>
                <a:gd name="T8" fmla="*/ 0 60000 65536"/>
                <a:gd name="T9" fmla="*/ 0 w 173"/>
                <a:gd name="T10" fmla="*/ 0 h 216"/>
                <a:gd name="T11" fmla="*/ 173 w 173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16">
                  <a:moveTo>
                    <a:pt x="0" y="0"/>
                  </a:moveTo>
                  <a:lnTo>
                    <a:pt x="89" y="114"/>
                  </a:lnTo>
                  <a:lnTo>
                    <a:pt x="173" y="21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7" name="Freeform 138"/>
            <p:cNvSpPr>
              <a:spLocks/>
            </p:cNvSpPr>
            <p:nvPr/>
          </p:nvSpPr>
          <p:spPr bwMode="auto">
            <a:xfrm>
              <a:off x="2020" y="2646"/>
              <a:ext cx="186" cy="169"/>
            </a:xfrm>
            <a:custGeom>
              <a:avLst/>
              <a:gdLst>
                <a:gd name="T0" fmla="*/ 0 w 172"/>
                <a:gd name="T1" fmla="*/ 0 h 180"/>
                <a:gd name="T2" fmla="*/ 1293 w 172"/>
                <a:gd name="T3" fmla="*/ 10 h 180"/>
                <a:gd name="T4" fmla="*/ 2657 w 172"/>
                <a:gd name="T5" fmla="*/ 20 h 180"/>
                <a:gd name="T6" fmla="*/ 0 60000 65536"/>
                <a:gd name="T7" fmla="*/ 0 60000 65536"/>
                <a:gd name="T8" fmla="*/ 0 60000 65536"/>
                <a:gd name="T9" fmla="*/ 0 w 172"/>
                <a:gd name="T10" fmla="*/ 0 h 180"/>
                <a:gd name="T11" fmla="*/ 172 w 172"/>
                <a:gd name="T12" fmla="*/ 180 h 1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80">
                  <a:moveTo>
                    <a:pt x="0" y="0"/>
                  </a:moveTo>
                  <a:lnTo>
                    <a:pt x="83" y="96"/>
                  </a:lnTo>
                  <a:lnTo>
                    <a:pt x="172" y="18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8" name="Freeform 139"/>
            <p:cNvSpPr>
              <a:spLocks/>
            </p:cNvSpPr>
            <p:nvPr/>
          </p:nvSpPr>
          <p:spPr bwMode="auto">
            <a:xfrm>
              <a:off x="2206" y="2815"/>
              <a:ext cx="187" cy="137"/>
            </a:xfrm>
            <a:custGeom>
              <a:avLst/>
              <a:gdLst>
                <a:gd name="T0" fmla="*/ 0 w 172"/>
                <a:gd name="T1" fmla="*/ 0 h 145"/>
                <a:gd name="T2" fmla="*/ 1558 w 172"/>
                <a:gd name="T3" fmla="*/ 10 h 145"/>
                <a:gd name="T4" fmla="*/ 3218 w 172"/>
                <a:gd name="T5" fmla="*/ 21 h 145"/>
                <a:gd name="T6" fmla="*/ 0 60000 65536"/>
                <a:gd name="T7" fmla="*/ 0 60000 65536"/>
                <a:gd name="T8" fmla="*/ 0 60000 65536"/>
                <a:gd name="T9" fmla="*/ 0 w 172"/>
                <a:gd name="T10" fmla="*/ 0 h 145"/>
                <a:gd name="T11" fmla="*/ 172 w 172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45">
                  <a:moveTo>
                    <a:pt x="0" y="0"/>
                  </a:moveTo>
                  <a:lnTo>
                    <a:pt x="84" y="75"/>
                  </a:lnTo>
                  <a:lnTo>
                    <a:pt x="172" y="14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9" name="Freeform 140"/>
            <p:cNvSpPr>
              <a:spLocks/>
            </p:cNvSpPr>
            <p:nvPr/>
          </p:nvSpPr>
          <p:spPr bwMode="auto">
            <a:xfrm>
              <a:off x="2393" y="2952"/>
              <a:ext cx="186" cy="115"/>
            </a:xfrm>
            <a:custGeom>
              <a:avLst/>
              <a:gdLst>
                <a:gd name="T0" fmla="*/ 0 w 172"/>
                <a:gd name="T1" fmla="*/ 0 h 123"/>
                <a:gd name="T2" fmla="*/ 1301 w 172"/>
                <a:gd name="T3" fmla="*/ 7 h 123"/>
                <a:gd name="T4" fmla="*/ 2657 w 172"/>
                <a:gd name="T5" fmla="*/ 12 h 123"/>
                <a:gd name="T6" fmla="*/ 0 60000 65536"/>
                <a:gd name="T7" fmla="*/ 0 60000 65536"/>
                <a:gd name="T8" fmla="*/ 0 60000 65536"/>
                <a:gd name="T9" fmla="*/ 0 w 172"/>
                <a:gd name="T10" fmla="*/ 0 h 123"/>
                <a:gd name="T11" fmla="*/ 172 w 172"/>
                <a:gd name="T12" fmla="*/ 123 h 1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3">
                  <a:moveTo>
                    <a:pt x="0" y="0"/>
                  </a:moveTo>
                  <a:lnTo>
                    <a:pt x="84" y="66"/>
                  </a:lnTo>
                  <a:lnTo>
                    <a:pt x="172" y="12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0" name="Freeform 141"/>
            <p:cNvSpPr>
              <a:spLocks/>
            </p:cNvSpPr>
            <p:nvPr/>
          </p:nvSpPr>
          <p:spPr bwMode="auto">
            <a:xfrm>
              <a:off x="2579" y="3067"/>
              <a:ext cx="188" cy="96"/>
            </a:xfrm>
            <a:custGeom>
              <a:avLst/>
              <a:gdLst>
                <a:gd name="T0" fmla="*/ 0 w 173"/>
                <a:gd name="T1" fmla="*/ 0 h 102"/>
                <a:gd name="T2" fmla="*/ 1530 w 173"/>
                <a:gd name="T3" fmla="*/ 8 h 102"/>
                <a:gd name="T4" fmla="*/ 3185 w 173"/>
                <a:gd name="T5" fmla="*/ 13 h 102"/>
                <a:gd name="T6" fmla="*/ 0 60000 65536"/>
                <a:gd name="T7" fmla="*/ 0 60000 65536"/>
                <a:gd name="T8" fmla="*/ 0 60000 65536"/>
                <a:gd name="T9" fmla="*/ 0 w 173"/>
                <a:gd name="T10" fmla="*/ 0 h 102"/>
                <a:gd name="T11" fmla="*/ 173 w 173"/>
                <a:gd name="T12" fmla="*/ 102 h 1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02">
                  <a:moveTo>
                    <a:pt x="0" y="0"/>
                  </a:moveTo>
                  <a:lnTo>
                    <a:pt x="84" y="53"/>
                  </a:lnTo>
                  <a:lnTo>
                    <a:pt x="173" y="1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1" name="Freeform 142"/>
            <p:cNvSpPr>
              <a:spLocks/>
            </p:cNvSpPr>
            <p:nvPr/>
          </p:nvSpPr>
          <p:spPr bwMode="auto">
            <a:xfrm>
              <a:off x="2767" y="3163"/>
              <a:ext cx="191" cy="78"/>
            </a:xfrm>
            <a:custGeom>
              <a:avLst/>
              <a:gdLst>
                <a:gd name="T0" fmla="*/ 0 w 176"/>
                <a:gd name="T1" fmla="*/ 0 h 83"/>
                <a:gd name="T2" fmla="*/ 1548 w 176"/>
                <a:gd name="T3" fmla="*/ 8 h 83"/>
                <a:gd name="T4" fmla="*/ 3091 w 176"/>
                <a:gd name="T5" fmla="*/ 8 h 83"/>
                <a:gd name="T6" fmla="*/ 0 60000 65536"/>
                <a:gd name="T7" fmla="*/ 0 60000 65536"/>
                <a:gd name="T8" fmla="*/ 0 60000 65536"/>
                <a:gd name="T9" fmla="*/ 0 w 176"/>
                <a:gd name="T10" fmla="*/ 0 h 83"/>
                <a:gd name="T11" fmla="*/ 176 w 176"/>
                <a:gd name="T12" fmla="*/ 83 h 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83">
                  <a:moveTo>
                    <a:pt x="0" y="0"/>
                  </a:moveTo>
                  <a:lnTo>
                    <a:pt x="88" y="44"/>
                  </a:lnTo>
                  <a:lnTo>
                    <a:pt x="176" y="8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2" name="Freeform 143"/>
            <p:cNvSpPr>
              <a:spLocks/>
            </p:cNvSpPr>
            <p:nvPr/>
          </p:nvSpPr>
          <p:spPr bwMode="auto">
            <a:xfrm>
              <a:off x="2958" y="3241"/>
              <a:ext cx="188" cy="67"/>
            </a:xfrm>
            <a:custGeom>
              <a:avLst/>
              <a:gdLst>
                <a:gd name="T0" fmla="*/ 0 w 173"/>
                <a:gd name="T1" fmla="*/ 0 h 71"/>
                <a:gd name="T2" fmla="*/ 1639 w 173"/>
                <a:gd name="T3" fmla="*/ 8 h 71"/>
                <a:gd name="T4" fmla="*/ 3185 w 173"/>
                <a:gd name="T5" fmla="*/ 8 h 71"/>
                <a:gd name="T6" fmla="*/ 0 60000 65536"/>
                <a:gd name="T7" fmla="*/ 0 60000 65536"/>
                <a:gd name="T8" fmla="*/ 0 60000 65536"/>
                <a:gd name="T9" fmla="*/ 0 w 173"/>
                <a:gd name="T10" fmla="*/ 0 h 71"/>
                <a:gd name="T11" fmla="*/ 173 w 173"/>
                <a:gd name="T12" fmla="*/ 71 h 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71">
                  <a:moveTo>
                    <a:pt x="0" y="0"/>
                  </a:moveTo>
                  <a:lnTo>
                    <a:pt x="89" y="35"/>
                  </a:lnTo>
                  <a:lnTo>
                    <a:pt x="173" y="71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" name="Freeform 144"/>
            <p:cNvSpPr>
              <a:spLocks/>
            </p:cNvSpPr>
            <p:nvPr/>
          </p:nvSpPr>
          <p:spPr bwMode="auto">
            <a:xfrm>
              <a:off x="3146" y="3308"/>
              <a:ext cx="186" cy="49"/>
            </a:xfrm>
            <a:custGeom>
              <a:avLst/>
              <a:gdLst>
                <a:gd name="T0" fmla="*/ 0 w 172"/>
                <a:gd name="T1" fmla="*/ 0 h 52"/>
                <a:gd name="T2" fmla="*/ 1301 w 172"/>
                <a:gd name="T3" fmla="*/ 8 h 52"/>
                <a:gd name="T4" fmla="*/ 2657 w 172"/>
                <a:gd name="T5" fmla="*/ 8 h 52"/>
                <a:gd name="T6" fmla="*/ 0 60000 65536"/>
                <a:gd name="T7" fmla="*/ 0 60000 65536"/>
                <a:gd name="T8" fmla="*/ 0 60000 65536"/>
                <a:gd name="T9" fmla="*/ 0 w 172"/>
                <a:gd name="T10" fmla="*/ 0 h 52"/>
                <a:gd name="T11" fmla="*/ 172 w 172"/>
                <a:gd name="T12" fmla="*/ 52 h 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52">
                  <a:moveTo>
                    <a:pt x="0" y="0"/>
                  </a:moveTo>
                  <a:lnTo>
                    <a:pt x="84" y="26"/>
                  </a:lnTo>
                  <a:lnTo>
                    <a:pt x="172" y="5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4" name="Freeform 145"/>
            <p:cNvSpPr>
              <a:spLocks/>
            </p:cNvSpPr>
            <p:nvPr/>
          </p:nvSpPr>
          <p:spPr bwMode="auto">
            <a:xfrm>
              <a:off x="3332" y="3357"/>
              <a:ext cx="187" cy="46"/>
            </a:xfrm>
            <a:custGeom>
              <a:avLst/>
              <a:gdLst>
                <a:gd name="T0" fmla="*/ 0 w 172"/>
                <a:gd name="T1" fmla="*/ 0 h 49"/>
                <a:gd name="T2" fmla="*/ 1558 w 172"/>
                <a:gd name="T3" fmla="*/ 8 h 49"/>
                <a:gd name="T4" fmla="*/ 3218 w 172"/>
                <a:gd name="T5" fmla="*/ 8 h 49"/>
                <a:gd name="T6" fmla="*/ 0 60000 65536"/>
                <a:gd name="T7" fmla="*/ 0 60000 65536"/>
                <a:gd name="T8" fmla="*/ 0 60000 65536"/>
                <a:gd name="T9" fmla="*/ 0 w 172"/>
                <a:gd name="T10" fmla="*/ 0 h 49"/>
                <a:gd name="T11" fmla="*/ 172 w 172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9">
                  <a:moveTo>
                    <a:pt x="0" y="0"/>
                  </a:moveTo>
                  <a:lnTo>
                    <a:pt x="84" y="27"/>
                  </a:lnTo>
                  <a:lnTo>
                    <a:pt x="172" y="4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" name="Line 146"/>
            <p:cNvSpPr>
              <a:spLocks noChangeShapeType="1"/>
            </p:cNvSpPr>
            <p:nvPr/>
          </p:nvSpPr>
          <p:spPr bwMode="auto">
            <a:xfrm>
              <a:off x="3519" y="3403"/>
              <a:ext cx="186" cy="3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" name="Line 147"/>
            <p:cNvSpPr>
              <a:spLocks noChangeShapeType="1"/>
            </p:cNvSpPr>
            <p:nvPr/>
          </p:nvSpPr>
          <p:spPr bwMode="auto">
            <a:xfrm>
              <a:off x="3705" y="3439"/>
              <a:ext cx="188" cy="2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7" name="Freeform 148"/>
            <p:cNvSpPr>
              <a:spLocks/>
            </p:cNvSpPr>
            <p:nvPr/>
          </p:nvSpPr>
          <p:spPr bwMode="auto">
            <a:xfrm>
              <a:off x="3893" y="3468"/>
              <a:ext cx="191" cy="26"/>
            </a:xfrm>
            <a:custGeom>
              <a:avLst/>
              <a:gdLst>
                <a:gd name="T0" fmla="*/ 0 w 176"/>
                <a:gd name="T1" fmla="*/ 0 h 27"/>
                <a:gd name="T2" fmla="*/ 1548 w 176"/>
                <a:gd name="T3" fmla="*/ 13 h 27"/>
                <a:gd name="T4" fmla="*/ 3091 w 176"/>
                <a:gd name="T5" fmla="*/ 13 h 27"/>
                <a:gd name="T6" fmla="*/ 0 60000 65536"/>
                <a:gd name="T7" fmla="*/ 0 60000 65536"/>
                <a:gd name="T8" fmla="*/ 0 60000 65536"/>
                <a:gd name="T9" fmla="*/ 0 w 176"/>
                <a:gd name="T10" fmla="*/ 0 h 27"/>
                <a:gd name="T11" fmla="*/ 176 w 176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7">
                  <a:moveTo>
                    <a:pt x="0" y="0"/>
                  </a:moveTo>
                  <a:lnTo>
                    <a:pt x="88" y="13"/>
                  </a:lnTo>
                  <a:lnTo>
                    <a:pt x="176" y="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8" name="Line 149"/>
            <p:cNvSpPr>
              <a:spLocks noChangeShapeType="1"/>
            </p:cNvSpPr>
            <p:nvPr/>
          </p:nvSpPr>
          <p:spPr bwMode="auto">
            <a:xfrm>
              <a:off x="4084" y="3494"/>
              <a:ext cx="187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9" name="Line 150"/>
            <p:cNvSpPr>
              <a:spLocks noChangeShapeType="1"/>
            </p:cNvSpPr>
            <p:nvPr/>
          </p:nvSpPr>
          <p:spPr bwMode="auto">
            <a:xfrm>
              <a:off x="4271" y="3515"/>
              <a:ext cx="187" cy="1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0" name="Line 151"/>
            <p:cNvSpPr>
              <a:spLocks noChangeShapeType="1"/>
            </p:cNvSpPr>
            <p:nvPr/>
          </p:nvSpPr>
          <p:spPr bwMode="auto">
            <a:xfrm>
              <a:off x="4458" y="3531"/>
              <a:ext cx="186" cy="1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1" name="Line 152"/>
            <p:cNvSpPr>
              <a:spLocks noChangeShapeType="1"/>
            </p:cNvSpPr>
            <p:nvPr/>
          </p:nvSpPr>
          <p:spPr bwMode="auto">
            <a:xfrm>
              <a:off x="4644" y="3547"/>
              <a:ext cx="187" cy="1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2" name="Line 153"/>
            <p:cNvSpPr>
              <a:spLocks noChangeShapeType="1"/>
            </p:cNvSpPr>
            <p:nvPr/>
          </p:nvSpPr>
          <p:spPr bwMode="auto">
            <a:xfrm>
              <a:off x="4831" y="3560"/>
              <a:ext cx="188" cy="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" name="Freeform 154"/>
            <p:cNvSpPr>
              <a:spLocks/>
            </p:cNvSpPr>
            <p:nvPr/>
          </p:nvSpPr>
          <p:spPr bwMode="auto">
            <a:xfrm>
              <a:off x="5019" y="3568"/>
              <a:ext cx="190" cy="9"/>
            </a:xfrm>
            <a:custGeom>
              <a:avLst/>
              <a:gdLst>
                <a:gd name="T0" fmla="*/ 0 w 176"/>
                <a:gd name="T1" fmla="*/ 0 h 9"/>
                <a:gd name="T2" fmla="*/ 1292 w 176"/>
                <a:gd name="T3" fmla="*/ 4 h 9"/>
                <a:gd name="T4" fmla="*/ 2575 w 176"/>
                <a:gd name="T5" fmla="*/ 9 h 9"/>
                <a:gd name="T6" fmla="*/ 0 60000 65536"/>
                <a:gd name="T7" fmla="*/ 0 60000 65536"/>
                <a:gd name="T8" fmla="*/ 0 60000 65536"/>
                <a:gd name="T9" fmla="*/ 0 w 176"/>
                <a:gd name="T10" fmla="*/ 0 h 9"/>
                <a:gd name="T11" fmla="*/ 176 w 176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">
                  <a:moveTo>
                    <a:pt x="0" y="0"/>
                  </a:moveTo>
                  <a:lnTo>
                    <a:pt x="88" y="4"/>
                  </a:lnTo>
                  <a:lnTo>
                    <a:pt x="176" y="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" name="Line 155"/>
            <p:cNvSpPr>
              <a:spLocks noChangeShapeType="1"/>
            </p:cNvSpPr>
            <p:nvPr/>
          </p:nvSpPr>
          <p:spPr bwMode="auto">
            <a:xfrm>
              <a:off x="5209" y="3577"/>
              <a:ext cx="188" cy="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5" name="Rectangle 158"/>
            <p:cNvSpPr>
              <a:spLocks noChangeArrowheads="1"/>
            </p:cNvSpPr>
            <p:nvPr/>
          </p:nvSpPr>
          <p:spPr bwMode="auto">
            <a:xfrm>
              <a:off x="831" y="3560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6" name="Rectangle 159"/>
            <p:cNvSpPr>
              <a:spLocks noChangeArrowheads="1"/>
            </p:cNvSpPr>
            <p:nvPr/>
          </p:nvSpPr>
          <p:spPr bwMode="auto">
            <a:xfrm>
              <a:off x="831" y="3060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0,2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7" name="Rectangle 160"/>
            <p:cNvSpPr>
              <a:spLocks noChangeArrowheads="1"/>
            </p:cNvSpPr>
            <p:nvPr/>
          </p:nvSpPr>
          <p:spPr bwMode="auto">
            <a:xfrm>
              <a:off x="831" y="2559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0,4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8" name="Rectangle 161"/>
            <p:cNvSpPr>
              <a:spLocks noChangeArrowheads="1"/>
            </p:cNvSpPr>
            <p:nvPr/>
          </p:nvSpPr>
          <p:spPr bwMode="auto">
            <a:xfrm>
              <a:off x="831" y="2055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0,6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9" name="Rectangle 162"/>
            <p:cNvSpPr>
              <a:spLocks noChangeArrowheads="1"/>
            </p:cNvSpPr>
            <p:nvPr/>
          </p:nvSpPr>
          <p:spPr bwMode="auto">
            <a:xfrm>
              <a:off x="831" y="1553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0,8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0" name="Rectangle 163"/>
            <p:cNvSpPr>
              <a:spLocks noChangeArrowheads="1"/>
            </p:cNvSpPr>
            <p:nvPr/>
          </p:nvSpPr>
          <p:spPr bwMode="auto">
            <a:xfrm>
              <a:off x="831" y="1054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1,0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1" name="Rectangle 164"/>
            <p:cNvSpPr>
              <a:spLocks noChangeArrowheads="1"/>
            </p:cNvSpPr>
            <p:nvPr/>
          </p:nvSpPr>
          <p:spPr bwMode="auto">
            <a:xfrm>
              <a:off x="1051" y="3696"/>
              <a:ext cx="75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2" name="Rectangle 165"/>
            <p:cNvSpPr>
              <a:spLocks noChangeArrowheads="1"/>
            </p:cNvSpPr>
            <p:nvPr/>
          </p:nvSpPr>
          <p:spPr bwMode="auto">
            <a:xfrm>
              <a:off x="1521" y="3696"/>
              <a:ext cx="75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3" name="Rectangle 166"/>
            <p:cNvSpPr>
              <a:spLocks noChangeArrowheads="1"/>
            </p:cNvSpPr>
            <p:nvPr/>
          </p:nvSpPr>
          <p:spPr bwMode="auto">
            <a:xfrm>
              <a:off x="1962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4" name="Rectangle 167"/>
            <p:cNvSpPr>
              <a:spLocks noChangeArrowheads="1"/>
            </p:cNvSpPr>
            <p:nvPr/>
          </p:nvSpPr>
          <p:spPr bwMode="auto">
            <a:xfrm>
              <a:off x="2431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5" name="Rectangle 168"/>
            <p:cNvSpPr>
              <a:spLocks noChangeArrowheads="1"/>
            </p:cNvSpPr>
            <p:nvPr/>
          </p:nvSpPr>
          <p:spPr bwMode="auto">
            <a:xfrm>
              <a:off x="2900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6" name="Rectangle 169"/>
            <p:cNvSpPr>
              <a:spLocks noChangeArrowheads="1"/>
            </p:cNvSpPr>
            <p:nvPr/>
          </p:nvSpPr>
          <p:spPr bwMode="auto">
            <a:xfrm>
              <a:off x="3370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7" name="Rectangle 170"/>
            <p:cNvSpPr>
              <a:spLocks noChangeArrowheads="1"/>
            </p:cNvSpPr>
            <p:nvPr/>
          </p:nvSpPr>
          <p:spPr bwMode="auto">
            <a:xfrm>
              <a:off x="3835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30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8" name="Rectangle 171"/>
            <p:cNvSpPr>
              <a:spLocks noChangeArrowheads="1"/>
            </p:cNvSpPr>
            <p:nvPr/>
          </p:nvSpPr>
          <p:spPr bwMode="auto">
            <a:xfrm>
              <a:off x="4305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35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9" name="Rectangle 172"/>
            <p:cNvSpPr>
              <a:spLocks noChangeArrowheads="1"/>
            </p:cNvSpPr>
            <p:nvPr/>
          </p:nvSpPr>
          <p:spPr bwMode="auto">
            <a:xfrm>
              <a:off x="4773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40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0" name="Rectangle 175"/>
            <p:cNvSpPr>
              <a:spLocks noChangeArrowheads="1"/>
            </p:cNvSpPr>
            <p:nvPr/>
          </p:nvSpPr>
          <p:spPr bwMode="auto">
            <a:xfrm>
              <a:off x="3649" y="3904"/>
              <a:ext cx="1491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Zahlungszeitpunkt (Jahr)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1" name="Rectangle 177"/>
            <p:cNvSpPr>
              <a:spLocks noChangeArrowheads="1"/>
            </p:cNvSpPr>
            <p:nvPr/>
          </p:nvSpPr>
          <p:spPr bwMode="auto">
            <a:xfrm>
              <a:off x="1574" y="1190"/>
              <a:ext cx="80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Barwertfaktor</a:t>
              </a:r>
              <a:endParaRPr lang="de-DE" altLang="en-US" sz="1600" dirty="0">
                <a:latin typeface="Book Antiqua" panose="02040602050305030304" pitchFamily="18" charset="0"/>
              </a:endParaRPr>
            </a:p>
          </p:txBody>
        </p:sp>
        <p:sp>
          <p:nvSpPr>
            <p:cNvPr id="162" name="Rectangle 178"/>
            <p:cNvSpPr>
              <a:spLocks noChangeArrowheads="1"/>
            </p:cNvSpPr>
            <p:nvPr/>
          </p:nvSpPr>
          <p:spPr bwMode="auto">
            <a:xfrm>
              <a:off x="4822" y="2286"/>
              <a:ext cx="21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3" name="Rectangle 179"/>
            <p:cNvSpPr>
              <a:spLocks noChangeArrowheads="1"/>
            </p:cNvSpPr>
            <p:nvPr/>
          </p:nvSpPr>
          <p:spPr bwMode="auto">
            <a:xfrm>
              <a:off x="4846" y="2302"/>
              <a:ext cx="234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4" name="Rectangle 180"/>
            <p:cNvSpPr>
              <a:spLocks noChangeArrowheads="1"/>
            </p:cNvSpPr>
            <p:nvPr/>
          </p:nvSpPr>
          <p:spPr bwMode="auto">
            <a:xfrm>
              <a:off x="4789" y="2906"/>
              <a:ext cx="21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5" name="Rectangle 181"/>
            <p:cNvSpPr>
              <a:spLocks noChangeArrowheads="1"/>
            </p:cNvSpPr>
            <p:nvPr/>
          </p:nvSpPr>
          <p:spPr bwMode="auto">
            <a:xfrm>
              <a:off x="4812" y="2922"/>
              <a:ext cx="23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4 %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6" name="Rectangle 182"/>
            <p:cNvSpPr>
              <a:spLocks noChangeArrowheads="1"/>
            </p:cNvSpPr>
            <p:nvPr/>
          </p:nvSpPr>
          <p:spPr bwMode="auto">
            <a:xfrm>
              <a:off x="4822" y="3229"/>
              <a:ext cx="21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7" name="Rectangle 183"/>
            <p:cNvSpPr>
              <a:spLocks noChangeArrowheads="1"/>
            </p:cNvSpPr>
            <p:nvPr/>
          </p:nvSpPr>
          <p:spPr bwMode="auto">
            <a:xfrm>
              <a:off x="4846" y="3246"/>
              <a:ext cx="23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6 %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8" name="Rectangle 184"/>
            <p:cNvSpPr>
              <a:spLocks noChangeArrowheads="1"/>
            </p:cNvSpPr>
            <p:nvPr/>
          </p:nvSpPr>
          <p:spPr bwMode="auto">
            <a:xfrm>
              <a:off x="2963" y="3291"/>
              <a:ext cx="27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9" name="Rectangle 185"/>
            <p:cNvSpPr>
              <a:spLocks noChangeArrowheads="1"/>
            </p:cNvSpPr>
            <p:nvPr/>
          </p:nvSpPr>
          <p:spPr bwMode="auto">
            <a:xfrm>
              <a:off x="2987" y="3308"/>
              <a:ext cx="309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10 %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70" name="AutoShape 5"/>
            <p:cNvSpPr>
              <a:spLocks noChangeArrowheads="1"/>
            </p:cNvSpPr>
            <p:nvPr/>
          </p:nvSpPr>
          <p:spPr bwMode="auto">
            <a:xfrm>
              <a:off x="2000" y="2195"/>
              <a:ext cx="52" cy="45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171" name="Rectangle 3"/>
          <p:cNvSpPr txBox="1">
            <a:spLocks noChangeArrowheads="1"/>
          </p:cNvSpPr>
          <p:nvPr/>
        </p:nvSpPr>
        <p:spPr>
          <a:xfrm>
            <a:off x="386674" y="1747114"/>
            <a:ext cx="8001749" cy="13603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Über lange Zeithorizonte kann die Diskontierung einen großen Effekt haben.</a:t>
            </a:r>
            <a:endParaRPr lang="de-DE" altLang="en-US" sz="1800" dirty="0">
              <a:latin typeface="Arial" panose="020B0604020202020204" pitchFamily="34" charset="0"/>
            </a:endParaRPr>
          </a:p>
        </p:txBody>
      </p:sp>
      <p:sp>
        <p:nvSpPr>
          <p:cNvPr id="172" name="Rectangle 3"/>
          <p:cNvSpPr txBox="1">
            <a:spLocks noChangeArrowheads="1"/>
          </p:cNvSpPr>
          <p:nvPr/>
        </p:nvSpPr>
        <p:spPr>
          <a:xfrm>
            <a:off x="5812186" y="2513526"/>
            <a:ext cx="3031858" cy="386780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Langfristige Vorteile </a:t>
            </a:r>
            <a:r>
              <a:rPr lang="de-DE" altLang="en-US" sz="1800" dirty="0" smtClean="0">
                <a:latin typeface="Arial" panose="020B0604020202020204" pitchFamily="34" charset="0"/>
              </a:rPr>
              <a:t>werden nicht </a:t>
            </a:r>
            <a:r>
              <a:rPr lang="de-DE" altLang="en-US" sz="1800" dirty="0">
                <a:latin typeface="Arial" panose="020B0604020202020204" pitchFamily="34" charset="0"/>
              </a:rPr>
              <a:t>gesehen, </a:t>
            </a:r>
            <a:r>
              <a:rPr lang="de-DE" altLang="en-US" sz="1800" dirty="0" smtClean="0">
                <a:latin typeface="Arial" panose="020B0604020202020204" pitchFamily="34" charset="0"/>
              </a:rPr>
              <a:t>z.B. Einnahmen </a:t>
            </a:r>
            <a:r>
              <a:rPr lang="de-DE" altLang="en-US" sz="1800" dirty="0">
                <a:latin typeface="Arial" panose="020B0604020202020204" pitchFamily="34" charset="0"/>
              </a:rPr>
              <a:t>von </a:t>
            </a:r>
            <a:r>
              <a:rPr lang="de-DE" altLang="en-US" sz="1800" dirty="0" smtClean="0">
                <a:latin typeface="Arial" panose="020B0604020202020204" pitchFamily="34" charset="0"/>
              </a:rPr>
              <a:t>langlebigen Kraftwerken oder Effizienzmaßnahmen</a:t>
            </a:r>
          </a:p>
          <a:p>
            <a:pPr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Langfristige Kosten </a:t>
            </a:r>
            <a:r>
              <a:rPr lang="de-DE" altLang="en-US" sz="1800" dirty="0" smtClean="0">
                <a:latin typeface="Arial" panose="020B0604020202020204" pitchFamily="34" charset="0"/>
              </a:rPr>
              <a:t>werden auch </a:t>
            </a:r>
            <a:r>
              <a:rPr lang="de-DE" altLang="en-US" sz="1800" dirty="0">
                <a:latin typeface="Arial" panose="020B0604020202020204" pitchFamily="34" charset="0"/>
              </a:rPr>
              <a:t>verborgen, </a:t>
            </a:r>
            <a:r>
              <a:rPr lang="de-DE" altLang="en-US" sz="1800" dirty="0" smtClean="0">
                <a:latin typeface="Arial" panose="020B0604020202020204" pitchFamily="34" charset="0"/>
              </a:rPr>
              <a:t>z.B. Rückbau</a:t>
            </a:r>
            <a:r>
              <a:rPr lang="de-DE" altLang="en-US" sz="1800" dirty="0">
                <a:latin typeface="Arial" panose="020B0604020202020204" pitchFamily="34" charset="0"/>
              </a:rPr>
              <a:t>, </a:t>
            </a:r>
            <a:r>
              <a:rPr lang="de-DE" altLang="en-US" sz="1800" dirty="0" smtClean="0">
                <a:latin typeface="Arial" panose="020B0604020202020204" pitchFamily="34" charset="0"/>
              </a:rPr>
              <a:t>Entsorgung, Klimaschäden</a:t>
            </a:r>
          </a:p>
          <a:p>
            <a:pPr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Umstrittenes Thema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04147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Arten von Investitionen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08075" y="1876054"/>
            <a:ext cx="7578725" cy="208952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Netto-Investitionen</a:t>
            </a:r>
            <a:r>
              <a:rPr lang="de-DE" altLang="en-US" sz="1800" kern="0" dirty="0">
                <a:latin typeface="Arial" panose="020B0604020202020204" pitchFamily="34" charset="0"/>
              </a:rPr>
              <a:t>: Neugründungen (Errichtungsinvestition) und bei Erweiterung der Geschäftsmöglichkeiten (Erweiterungsinvestition)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Ersatzinvestitionen: Ersetzung einer älteren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Maschine ohne die Kapazität zu ändern. </a:t>
            </a:r>
            <a:r>
              <a:rPr lang="de-DE" altLang="en-US" sz="1800" kern="0" dirty="0">
                <a:latin typeface="Arial" panose="020B0604020202020204" pitchFamily="34" charset="0"/>
              </a:rPr>
              <a:t>Dies sind meist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Rationalisierungsinvestitionen (z.B. </a:t>
            </a:r>
            <a:r>
              <a:rPr lang="de-DE" altLang="en-US" sz="1800" kern="0" dirty="0">
                <a:latin typeface="Arial" panose="020B0604020202020204" pitchFamily="34" charset="0"/>
              </a:rPr>
              <a:t>E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rhöhung von Produktivität durch Ersatz von noch nutzbaren Maschinen), </a:t>
            </a:r>
            <a:r>
              <a:rPr lang="de-DE" altLang="en-US" sz="1800" kern="0" dirty="0">
                <a:latin typeface="Arial" panose="020B0604020202020204" pitchFamily="34" charset="0"/>
              </a:rPr>
              <a:t>da neue Maschine besser funktioniert als Alte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Summe aus Netto- und Ersatzinvestitionen ergibt Bruttoinvestitionen</a:t>
            </a:r>
          </a:p>
        </p:txBody>
      </p: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1619672" y="4221088"/>
            <a:ext cx="6702425" cy="1817688"/>
            <a:chOff x="720" y="2640"/>
            <a:chExt cx="4704" cy="1145"/>
          </a:xfrm>
        </p:grpSpPr>
        <p:sp>
          <p:nvSpPr>
            <p:cNvPr id="7" name="Line 11"/>
            <p:cNvSpPr>
              <a:spLocks noChangeShapeType="1"/>
            </p:cNvSpPr>
            <p:nvPr/>
          </p:nvSpPr>
          <p:spPr bwMode="auto">
            <a:xfrm>
              <a:off x="3072" y="2836"/>
              <a:ext cx="738" cy="2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" name="Line 12"/>
            <p:cNvSpPr>
              <a:spLocks noChangeShapeType="1"/>
            </p:cNvSpPr>
            <p:nvPr/>
          </p:nvSpPr>
          <p:spPr bwMode="auto">
            <a:xfrm flipH="1">
              <a:off x="2150" y="2836"/>
              <a:ext cx="922" cy="2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" name="Line 13"/>
            <p:cNvSpPr>
              <a:spLocks noChangeShapeType="1"/>
            </p:cNvSpPr>
            <p:nvPr/>
          </p:nvSpPr>
          <p:spPr bwMode="auto">
            <a:xfrm flipH="1">
              <a:off x="1227" y="3243"/>
              <a:ext cx="877" cy="2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" name="Line 14"/>
            <p:cNvSpPr>
              <a:spLocks noChangeShapeType="1"/>
            </p:cNvSpPr>
            <p:nvPr/>
          </p:nvSpPr>
          <p:spPr bwMode="auto">
            <a:xfrm>
              <a:off x="2104" y="3243"/>
              <a:ext cx="415" cy="2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" name="Line 15"/>
            <p:cNvSpPr>
              <a:spLocks noChangeShapeType="1"/>
            </p:cNvSpPr>
            <p:nvPr/>
          </p:nvSpPr>
          <p:spPr bwMode="auto">
            <a:xfrm>
              <a:off x="3764" y="3243"/>
              <a:ext cx="1014" cy="2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>
              <a:off x="2334" y="2640"/>
              <a:ext cx="1430" cy="204"/>
            </a:xfrm>
            <a:prstGeom prst="rect">
              <a:avLst/>
            </a:prstGeom>
            <a:solidFill>
              <a:srgbClr val="FFFFA3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b="1">
                  <a:latin typeface="Arial" panose="020B0604020202020204" pitchFamily="34" charset="0"/>
                </a:rPr>
                <a:t>Bruttoinvestitionen</a:t>
              </a:r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>
              <a:off x="1458" y="3040"/>
              <a:ext cx="1430" cy="204"/>
            </a:xfrm>
            <a:prstGeom prst="rect">
              <a:avLst/>
            </a:prstGeom>
            <a:solidFill>
              <a:srgbClr val="FFFFA3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b="1">
                  <a:latin typeface="Arial" panose="020B0604020202020204" pitchFamily="34" charset="0"/>
                </a:rPr>
                <a:t>Netto-Investitionen</a:t>
              </a:r>
            </a:p>
          </p:txBody>
        </p:sp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720" y="3447"/>
              <a:ext cx="1061" cy="338"/>
            </a:xfrm>
            <a:prstGeom prst="rect">
              <a:avLst/>
            </a:prstGeom>
            <a:solidFill>
              <a:srgbClr val="FFFFA3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b="1">
                  <a:latin typeface="Arial" panose="020B0604020202020204" pitchFamily="34" charset="0"/>
                </a:rPr>
                <a:t>Errichtungs-</a:t>
              </a:r>
              <a:br>
                <a:rPr lang="de-DE" altLang="en-US" sz="1400" b="1">
                  <a:latin typeface="Arial" panose="020B0604020202020204" pitchFamily="34" charset="0"/>
                </a:rPr>
              </a:br>
              <a:r>
                <a:rPr lang="de-DE" altLang="en-US" sz="1400" b="1">
                  <a:latin typeface="Arial" panose="020B0604020202020204" pitchFamily="34" charset="0"/>
                </a:rPr>
                <a:t>investitionen</a:t>
              </a:r>
            </a:p>
          </p:txBody>
        </p:sp>
        <p:sp>
          <p:nvSpPr>
            <p:cNvPr id="15" name="Text Box 8"/>
            <p:cNvSpPr txBox="1">
              <a:spLocks noChangeArrowheads="1"/>
            </p:cNvSpPr>
            <p:nvPr/>
          </p:nvSpPr>
          <p:spPr bwMode="auto">
            <a:xfrm>
              <a:off x="1965" y="3447"/>
              <a:ext cx="1061" cy="338"/>
            </a:xfrm>
            <a:prstGeom prst="rect">
              <a:avLst/>
            </a:prstGeom>
            <a:solidFill>
              <a:srgbClr val="FFFFA3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b="1">
                  <a:latin typeface="Arial" panose="020B0604020202020204" pitchFamily="34" charset="0"/>
                </a:rPr>
                <a:t>Erweiterungs-investitionen</a:t>
              </a:r>
            </a:p>
          </p:txBody>
        </p:sp>
        <p:sp>
          <p:nvSpPr>
            <p:cNvPr id="16" name="Text Box 5"/>
            <p:cNvSpPr txBox="1">
              <a:spLocks noChangeArrowheads="1"/>
            </p:cNvSpPr>
            <p:nvPr/>
          </p:nvSpPr>
          <p:spPr bwMode="auto">
            <a:xfrm>
              <a:off x="3072" y="3040"/>
              <a:ext cx="1430" cy="204"/>
            </a:xfrm>
            <a:prstGeom prst="rect">
              <a:avLst/>
            </a:prstGeom>
            <a:solidFill>
              <a:srgbClr val="FFFFA3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b="1">
                  <a:latin typeface="Arial" panose="020B0604020202020204" pitchFamily="34" charset="0"/>
                </a:rPr>
                <a:t>Ersatz-Investitionen</a:t>
              </a:r>
            </a:p>
          </p:txBody>
        </p:sp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3994" y="3447"/>
              <a:ext cx="1430" cy="338"/>
            </a:xfrm>
            <a:prstGeom prst="rect">
              <a:avLst/>
            </a:prstGeom>
            <a:solidFill>
              <a:srgbClr val="FFFFA3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b="1">
                  <a:latin typeface="Arial" panose="020B0604020202020204" pitchFamily="34" charset="0"/>
                </a:rPr>
                <a:t>Rationalisierungs-investitionen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9833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Klimaschäden: Was kostet der Gesellschaft eine ausgestoßene Tonne CO</a:t>
            </a:r>
            <a:r>
              <a:rPr lang="de-DE" altLang="en-US" sz="2400" baseline="-25000" dirty="0" smtClean="0"/>
              <a:t>2</a:t>
            </a:r>
            <a:r>
              <a:rPr lang="de-DE" altLang="en-US" sz="2400" dirty="0" smtClean="0"/>
              <a:t>?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27584" y="1916832"/>
            <a:ext cx="7732754" cy="13603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Hier kann der Diskontierungszinssatz eine große Rolle spielen!</a:t>
            </a:r>
            <a:endParaRPr lang="de-DE" altLang="en-US" sz="1800" dirty="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7176" y="6381328"/>
            <a:ext cx="7416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www.umweltbundesamt.de/publikationen/methodenkonvention-umweltkosten</a:t>
            </a: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17" y="2276872"/>
            <a:ext cx="7164288" cy="396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942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Ketten-NPV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F2C7D504-C239-2E4B-A1DC-55D2C824F43F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187624" y="1700808"/>
                <a:ext cx="7344816" cy="4408487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Beim Investitionsvergleich müssen die betrachteten Zeiträume gleich lang sein.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Z.B. Projekt A hat eine Lebensdauer von 5 Jahren und einen Kapitalwert von </a:t>
                </a:r>
                <a:r>
                  <a:rPr lang="de-DE" altLang="en-US" sz="1600" i="1" dirty="0" smtClean="0">
                    <a:latin typeface="Arial" panose="020B0604020202020204" pitchFamily="34" charset="0"/>
                  </a:rPr>
                  <a:t>NPV</a:t>
                </a:r>
                <a:r>
                  <a:rPr lang="de-DE" altLang="en-US" sz="1600" i="1" baseline="-25000" dirty="0" smtClean="0">
                    <a:latin typeface="Arial" panose="020B0604020202020204" pitchFamily="34" charset="0"/>
                  </a:rPr>
                  <a:t>A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, Projekt B von 10 Jahren und </a:t>
                </a:r>
                <a:r>
                  <a:rPr lang="de-DE" altLang="en-US" sz="1600" i="1" dirty="0" smtClean="0">
                    <a:latin typeface="Arial" panose="020B0604020202020204" pitchFamily="34" charset="0"/>
                  </a:rPr>
                  <a:t>NPV</a:t>
                </a:r>
                <a:r>
                  <a:rPr lang="de-DE" altLang="en-US" sz="1600" i="1" baseline="-25000" dirty="0" smtClean="0">
                    <a:latin typeface="Arial" panose="020B0604020202020204" pitchFamily="34" charset="0"/>
                  </a:rPr>
                  <a:t>B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. Nicht direkt vergleichbar!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Der Vergleich mit der Kapitalwertmethode geht davon aus, dass die Projekte dieselbe Lebensdauer haben.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600" dirty="0">
                    <a:latin typeface="Arial" panose="020B0604020202020204" pitchFamily="34" charset="0"/>
                  </a:rPr>
                  <a:t>Lösung: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Kettenkapitalwert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: annehmen, dass nach dem Ende der geplanten Nutzungsdauer, das Projekt durch Nachfolgeprojekte ersetzt wird.</a:t>
                </a:r>
                <a:endParaRPr lang="de-DE" altLang="en-US" sz="1600" b="1" dirty="0" smtClean="0">
                  <a:solidFill>
                    <a:srgbClr val="C00000"/>
                  </a:solidFill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Z.B. eine einmalige identische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Reinvestition zum Zeitpunkt </a:t>
                </a:r>
                <a:r>
                  <a:rPr lang="de-DE" altLang="en-US" sz="1600" i="1" dirty="0" smtClean="0">
                    <a:latin typeface="Arial" panose="020B0604020202020204" pitchFamily="34" charset="0"/>
                  </a:rPr>
                  <a:t>T: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𝑁𝑃𝑉</m:t>
                          </m:r>
                        </m:e>
                        <m:sub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0+1</m:t>
                          </m:r>
                        </m:sub>
                      </m:sSub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𝑁𝑃𝑉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1600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𝑁𝑃𝑉</m:t>
                          </m:r>
                        </m:e>
                        <m:sub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𝑁𝑃𝑉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alt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600" i="1">
                                  <a:latin typeface="Cambria Math" panose="02040503050406030204" pitchFamily="18" charset="0"/>
                                </a:rPr>
                                <m:t>𝑁𝑃𝑉</m:t>
                              </m:r>
                            </m:e>
                            <m:sub>
                              <m:r>
                                <a:rPr lang="de-DE" alt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de-DE" alt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600" b="0" i="1" smtClean="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de-DE" altLang="en-US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altLang="en-US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altLang="en-US" sz="1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In unserem Beispiel: vergleichen Sie </a:t>
                </a:r>
                <a:r>
                  <a:rPr lang="de-DE" altLang="en-US" sz="1600" i="1" dirty="0" smtClean="0">
                    <a:latin typeface="Arial" panose="020B0604020202020204" pitchFamily="34" charset="0"/>
                  </a:rPr>
                  <a:t>NPV</a:t>
                </a:r>
                <a:r>
                  <a:rPr lang="de-DE" altLang="en-US" sz="1600" i="1" baseline="-25000" dirty="0" smtClean="0">
                    <a:latin typeface="Arial" panose="020B0604020202020204" pitchFamily="34" charset="0"/>
                  </a:rPr>
                  <a:t>B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(Lebensdauer 10 Jahre) mit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𝑁𝑃𝑉</m:t>
                        </m:r>
                      </m:e>
                      <m: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de-DE" altLang="en-US" sz="1600" i="1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i="1">
                                <a:latin typeface="Cambria Math" panose="02040503050406030204" pitchFamily="18" charset="0"/>
                              </a:rPr>
                              <m:t>𝑁𝑃𝑉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de-DE" alt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altLang="en-US" sz="1600" i="1">
                                <a:latin typeface="Cambria Math" panose="02040503050406030204" pitchFamily="18" charset="0"/>
                              </a:rPr>
                              <m:t>(1+</m:t>
                            </m:r>
                            <m:r>
                              <a:rPr lang="de-DE" altLang="en-US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altLang="en-US" sz="16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den>
                    </m:f>
                  </m:oMath>
                </a14:m>
                <a:r>
                  <a:rPr lang="de-DE" altLang="en-US" sz="1600" dirty="0" smtClean="0">
                    <a:latin typeface="Arial" panose="020B0604020202020204" pitchFamily="34" charset="0"/>
                  </a:rPr>
                  <a:t> (Lebensdauer 5 Jahre, Reinvestition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nach 5 Jahren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für die folgenden 5 Jahre).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F2C7D504-C239-2E4B-A1DC-55D2C824F4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1700808"/>
                <a:ext cx="7344816" cy="4408487"/>
              </a:xfrm>
              <a:prstGeom prst="rect">
                <a:avLst/>
              </a:prstGeom>
              <a:blipFill>
                <a:blip r:embed="rId2"/>
                <a:stretch>
                  <a:fillRect l="-498" t="-968" b="-760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69412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Inflation und Kaufkraft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1700808"/>
            <a:ext cx="7344816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Inflation</a:t>
            </a:r>
            <a:r>
              <a:rPr lang="de-DE" altLang="en-US" sz="1600" dirty="0" smtClean="0">
                <a:latin typeface="Arial" panose="020B0604020202020204" pitchFamily="34" charset="0"/>
              </a:rPr>
              <a:t> oder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Teuerung</a:t>
            </a:r>
            <a:r>
              <a:rPr lang="de-DE" altLang="en-US" sz="1600" dirty="0" smtClean="0">
                <a:latin typeface="Arial" panose="020B0604020202020204" pitchFamily="34" charset="0"/>
              </a:rPr>
              <a:t> ist die Erhöhung von den Preisen von Gütern und Dienstleistungen, </a:t>
            </a:r>
            <a:r>
              <a:rPr lang="de-DE" altLang="en-US" sz="1600" dirty="0">
                <a:latin typeface="Arial" panose="020B0604020202020204" pitchFamily="34" charset="0"/>
              </a:rPr>
              <a:t>gemessen z.B. durch jährliche Preisänderungen von Gütern und Dienstleistungen bestimmter </a:t>
            </a:r>
            <a:r>
              <a:rPr lang="de-DE" altLang="en-US" sz="1600" dirty="0" smtClean="0">
                <a:latin typeface="Arial" panose="020B0604020202020204" pitchFamily="34" charset="0"/>
              </a:rPr>
              <a:t>Warenkörbe.</a:t>
            </a:r>
          </a:p>
          <a:p>
            <a:pPr>
              <a:lnSpc>
                <a:spcPct val="90000"/>
              </a:lnSpc>
            </a:pPr>
            <a:r>
              <a:rPr lang="de-DE" altLang="en-US" sz="1600" dirty="0" smtClean="0">
                <a:latin typeface="Arial" panose="020B0604020202020204" pitchFamily="34" charset="0"/>
              </a:rPr>
              <a:t>Inflation bedeutet eine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Minderung der Kaufkraft </a:t>
            </a:r>
            <a:r>
              <a:rPr lang="de-DE" altLang="en-US" sz="1600" dirty="0" smtClean="0">
                <a:latin typeface="Arial" panose="020B0604020202020204" pitchFamily="34" charset="0"/>
              </a:rPr>
              <a:t>des Geldes.</a:t>
            </a:r>
          </a:p>
          <a:p>
            <a:pPr>
              <a:lnSpc>
                <a:spcPct val="90000"/>
              </a:lnSpc>
            </a:pPr>
            <a:r>
              <a:rPr lang="de-DE" altLang="en-US" sz="1600" dirty="0" smtClean="0">
                <a:latin typeface="Arial" panose="020B0604020202020204" pitchFamily="34" charset="0"/>
              </a:rPr>
              <a:t>Für Investitionen kann man um Inflation korrigieren (Inflationsbereinigung):</a:t>
            </a:r>
          </a:p>
          <a:p>
            <a:pPr>
              <a:lnSpc>
                <a:spcPct val="90000"/>
              </a:lnSpc>
            </a:pP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Realzins</a:t>
            </a:r>
            <a:r>
              <a:rPr lang="de-DE" altLang="en-US" sz="1600" dirty="0" smtClean="0">
                <a:latin typeface="Arial" panose="020B0604020202020204" pitchFamily="34" charset="0"/>
              </a:rPr>
              <a:t> ≈ Nominalzins – Inflationsrate</a:t>
            </a:r>
          </a:p>
          <a:p>
            <a:pPr>
              <a:lnSpc>
                <a:spcPct val="90000"/>
              </a:lnSpc>
            </a:pPr>
            <a:r>
              <a:rPr lang="de-DE" altLang="en-US" sz="1600" dirty="0" smtClean="0">
                <a:latin typeface="Arial" panose="020B0604020202020204" pitchFamily="34" charset="0"/>
              </a:rPr>
              <a:t>Korrekte Beziehung: (1 + Nominalzins) = (1 + Realzins) ∙ (1 + Inflationsrate)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454" y="3573016"/>
            <a:ext cx="5574450" cy="317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839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Inflation weltweit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341438"/>
            <a:ext cx="4325706" cy="527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45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Inflation und Kaufkraft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en-US" smtClean="0"/>
          </a:p>
        </p:txBody>
      </p:sp>
      <p:grpSp>
        <p:nvGrpSpPr>
          <p:cNvPr id="16387" name="Group 6"/>
          <p:cNvGrpSpPr>
            <a:grpSpLocks/>
          </p:cNvGrpSpPr>
          <p:nvPr/>
        </p:nvGrpSpPr>
        <p:grpSpPr bwMode="auto">
          <a:xfrm>
            <a:off x="1228725" y="1420813"/>
            <a:ext cx="7497763" cy="5038725"/>
            <a:chOff x="1201" y="1189"/>
            <a:chExt cx="3958" cy="2755"/>
          </a:xfrm>
        </p:grpSpPr>
        <p:pic>
          <p:nvPicPr>
            <p:cNvPr id="16390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1" y="1189"/>
              <a:ext cx="3958" cy="2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16391" name="Rectangle 5"/>
            <p:cNvSpPr>
              <a:spLocks noChangeArrowheads="1"/>
            </p:cNvSpPr>
            <p:nvPr/>
          </p:nvSpPr>
          <p:spPr bwMode="auto">
            <a:xfrm>
              <a:off x="1221" y="2443"/>
              <a:ext cx="3921" cy="222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55215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Investitionen: Zahlungsströme</a:t>
            </a:r>
          </a:p>
        </p:txBody>
      </p:sp>
      <p:sp>
        <p:nvSpPr>
          <p:cNvPr id="6" name="Rectangle 48"/>
          <p:cNvSpPr>
            <a:spLocks noChangeArrowheads="1"/>
          </p:cNvSpPr>
          <p:nvPr/>
        </p:nvSpPr>
        <p:spPr bwMode="auto">
          <a:xfrm>
            <a:off x="4346697" y="4008474"/>
            <a:ext cx="58737" cy="190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7" name="Text Box 63"/>
          <p:cNvSpPr txBox="1">
            <a:spLocks noChangeArrowheads="1"/>
          </p:cNvSpPr>
          <p:nvPr/>
        </p:nvSpPr>
        <p:spPr bwMode="auto">
          <a:xfrm>
            <a:off x="4450704" y="5626397"/>
            <a:ext cx="4746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/>
              <a:t>I</a:t>
            </a:r>
            <a:r>
              <a:rPr lang="de-DE" altLang="en-US" sz="1600" baseline="-25000" dirty="0" smtClean="0"/>
              <a:t>0</a:t>
            </a:r>
            <a:endParaRPr lang="de-DE" altLang="en-US" sz="1600" dirty="0"/>
          </a:p>
        </p:txBody>
      </p:sp>
      <p:sp>
        <p:nvSpPr>
          <p:cNvPr id="8" name="Rectangle 65"/>
          <p:cNvSpPr>
            <a:spLocks noChangeArrowheads="1"/>
          </p:cNvSpPr>
          <p:nvPr/>
        </p:nvSpPr>
        <p:spPr bwMode="auto">
          <a:xfrm>
            <a:off x="8288394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9" name="Rectangle 66"/>
          <p:cNvSpPr>
            <a:spLocks noChangeArrowheads="1"/>
          </p:cNvSpPr>
          <p:nvPr/>
        </p:nvSpPr>
        <p:spPr bwMode="auto">
          <a:xfrm>
            <a:off x="4840344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0" name="Text Box 67"/>
          <p:cNvSpPr txBox="1">
            <a:spLocks noChangeArrowheads="1"/>
          </p:cNvSpPr>
          <p:nvPr/>
        </p:nvSpPr>
        <p:spPr bwMode="auto">
          <a:xfrm>
            <a:off x="4562134" y="3033342"/>
            <a:ext cx="5564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 smtClean="0"/>
              <a:t>CF</a:t>
            </a:r>
            <a:r>
              <a:rPr lang="de-DE" altLang="en-US" sz="1600" i="1" baseline="-25000" dirty="0" smtClean="0"/>
              <a:t>1</a:t>
            </a:r>
            <a:endParaRPr lang="de-DE" altLang="en-US" sz="1600" dirty="0"/>
          </a:p>
        </p:txBody>
      </p:sp>
      <p:sp>
        <p:nvSpPr>
          <p:cNvPr id="11" name="Rectangle 68"/>
          <p:cNvSpPr>
            <a:spLocks noChangeArrowheads="1"/>
          </p:cNvSpPr>
          <p:nvPr/>
        </p:nvSpPr>
        <p:spPr bwMode="auto">
          <a:xfrm>
            <a:off x="5334057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3" name="Rectangle 70"/>
          <p:cNvSpPr>
            <a:spLocks noChangeArrowheads="1"/>
          </p:cNvSpPr>
          <p:nvPr/>
        </p:nvSpPr>
        <p:spPr bwMode="auto">
          <a:xfrm>
            <a:off x="5826182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" name="Rectangle 72"/>
          <p:cNvSpPr>
            <a:spLocks noChangeArrowheads="1"/>
          </p:cNvSpPr>
          <p:nvPr/>
        </p:nvSpPr>
        <p:spPr bwMode="auto">
          <a:xfrm>
            <a:off x="6318307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7" name="Rectangle 74"/>
          <p:cNvSpPr>
            <a:spLocks noChangeArrowheads="1"/>
          </p:cNvSpPr>
          <p:nvPr/>
        </p:nvSpPr>
        <p:spPr bwMode="auto">
          <a:xfrm>
            <a:off x="6810432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9" name="Rectangle 76"/>
          <p:cNvSpPr>
            <a:spLocks noChangeArrowheads="1"/>
          </p:cNvSpPr>
          <p:nvPr/>
        </p:nvSpPr>
        <p:spPr bwMode="auto">
          <a:xfrm>
            <a:off x="7304144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1" name="Rectangle 78"/>
          <p:cNvSpPr>
            <a:spLocks noChangeArrowheads="1"/>
          </p:cNvSpPr>
          <p:nvPr/>
        </p:nvSpPr>
        <p:spPr bwMode="auto">
          <a:xfrm>
            <a:off x="7796269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33" name="Group 95"/>
          <p:cNvGrpSpPr>
            <a:grpSpLocks/>
          </p:cNvGrpSpPr>
          <p:nvPr/>
        </p:nvGrpSpPr>
        <p:grpSpPr bwMode="auto">
          <a:xfrm>
            <a:off x="3819582" y="3910852"/>
            <a:ext cx="5133975" cy="488950"/>
            <a:chOff x="2206" y="3490"/>
            <a:chExt cx="3234" cy="308"/>
          </a:xfrm>
        </p:grpSpPr>
        <p:sp>
          <p:nvSpPr>
            <p:cNvPr id="34" name="Line 49"/>
            <p:cNvSpPr>
              <a:spLocks noChangeShapeType="1"/>
            </p:cNvSpPr>
            <p:nvPr/>
          </p:nvSpPr>
          <p:spPr bwMode="auto">
            <a:xfrm>
              <a:off x="2575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" name="Line 50"/>
            <p:cNvSpPr>
              <a:spLocks noChangeShapeType="1"/>
            </p:cNvSpPr>
            <p:nvPr/>
          </p:nvSpPr>
          <p:spPr bwMode="auto">
            <a:xfrm>
              <a:off x="288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" name="Line 51"/>
            <p:cNvSpPr>
              <a:spLocks noChangeShapeType="1"/>
            </p:cNvSpPr>
            <p:nvPr/>
          </p:nvSpPr>
          <p:spPr bwMode="auto">
            <a:xfrm>
              <a:off x="319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" name="Line 52"/>
            <p:cNvSpPr>
              <a:spLocks noChangeShapeType="1"/>
            </p:cNvSpPr>
            <p:nvPr/>
          </p:nvSpPr>
          <p:spPr bwMode="auto">
            <a:xfrm>
              <a:off x="350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8" name="Line 53"/>
            <p:cNvSpPr>
              <a:spLocks noChangeShapeType="1"/>
            </p:cNvSpPr>
            <p:nvPr/>
          </p:nvSpPr>
          <p:spPr bwMode="auto">
            <a:xfrm>
              <a:off x="381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" name="Line 54"/>
            <p:cNvSpPr>
              <a:spLocks noChangeShapeType="1"/>
            </p:cNvSpPr>
            <p:nvPr/>
          </p:nvSpPr>
          <p:spPr bwMode="auto">
            <a:xfrm>
              <a:off x="412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" name="Line 55"/>
            <p:cNvSpPr>
              <a:spLocks noChangeShapeType="1"/>
            </p:cNvSpPr>
            <p:nvPr/>
          </p:nvSpPr>
          <p:spPr bwMode="auto">
            <a:xfrm>
              <a:off x="443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" name="Line 56"/>
            <p:cNvSpPr>
              <a:spLocks noChangeShapeType="1"/>
            </p:cNvSpPr>
            <p:nvPr/>
          </p:nvSpPr>
          <p:spPr bwMode="auto">
            <a:xfrm>
              <a:off x="474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" name="Line 57"/>
            <p:cNvSpPr>
              <a:spLocks noChangeShapeType="1"/>
            </p:cNvSpPr>
            <p:nvPr/>
          </p:nvSpPr>
          <p:spPr bwMode="auto">
            <a:xfrm>
              <a:off x="505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" name="Text Box 58"/>
            <p:cNvSpPr txBox="1">
              <a:spLocks noChangeArrowheads="1"/>
            </p:cNvSpPr>
            <p:nvPr/>
          </p:nvSpPr>
          <p:spPr bwMode="auto">
            <a:xfrm>
              <a:off x="231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44" name="Text Box 59"/>
            <p:cNvSpPr txBox="1">
              <a:spLocks noChangeArrowheads="1"/>
            </p:cNvSpPr>
            <p:nvPr/>
          </p:nvSpPr>
          <p:spPr bwMode="auto">
            <a:xfrm>
              <a:off x="262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45" name="Text Box 60"/>
            <p:cNvSpPr txBox="1">
              <a:spLocks noChangeArrowheads="1"/>
            </p:cNvSpPr>
            <p:nvPr/>
          </p:nvSpPr>
          <p:spPr bwMode="auto">
            <a:xfrm>
              <a:off x="2974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46" name="Text Box 61"/>
            <p:cNvSpPr txBox="1">
              <a:spLocks noChangeArrowheads="1"/>
            </p:cNvSpPr>
            <p:nvPr/>
          </p:nvSpPr>
          <p:spPr bwMode="auto">
            <a:xfrm>
              <a:off x="3284" y="3586"/>
              <a:ext cx="17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47" name="Text Box 62"/>
            <p:cNvSpPr txBox="1">
              <a:spLocks noChangeArrowheads="1"/>
            </p:cNvSpPr>
            <p:nvPr/>
          </p:nvSpPr>
          <p:spPr bwMode="auto">
            <a:xfrm>
              <a:off x="4835" y="3586"/>
              <a:ext cx="25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48" name="Line 90"/>
            <p:cNvSpPr>
              <a:spLocks noChangeShapeType="1"/>
            </p:cNvSpPr>
            <p:nvPr/>
          </p:nvSpPr>
          <p:spPr bwMode="auto">
            <a:xfrm>
              <a:off x="2206" y="3561"/>
              <a:ext cx="323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9" name="Text Box 98"/>
          <p:cNvSpPr txBox="1">
            <a:spLocks noChangeArrowheads="1"/>
          </p:cNvSpPr>
          <p:nvPr/>
        </p:nvSpPr>
        <p:spPr bwMode="auto">
          <a:xfrm>
            <a:off x="244260" y="2414643"/>
            <a:ext cx="3688004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0"/>
              </a:spcBef>
              <a:buClrTx/>
              <a:buNone/>
            </a:pPr>
            <a:r>
              <a:rPr lang="de-DE" altLang="en-US" sz="1800" i="1" dirty="0" smtClean="0">
                <a:latin typeface="Arial" panose="020B0604020202020204" pitchFamily="34" charset="0"/>
              </a:rPr>
              <a:t>t  =  </a:t>
            </a:r>
            <a:r>
              <a:rPr lang="de-DE" altLang="en-US" sz="1800" dirty="0" smtClean="0">
                <a:latin typeface="Arial" panose="020B0604020202020204" pitchFamily="34" charset="0"/>
              </a:rPr>
              <a:t>Zeit (z.B. Jahre)</a:t>
            </a:r>
          </a:p>
          <a:p>
            <a:pPr>
              <a:spcBef>
                <a:spcPts val="0"/>
              </a:spcBef>
              <a:buClrTx/>
              <a:buNone/>
            </a:pPr>
            <a:r>
              <a:rPr lang="de-DE" altLang="en-US" sz="1800" i="1" dirty="0" smtClean="0">
                <a:latin typeface="Arial" panose="020B0604020202020204" pitchFamily="34" charset="0"/>
              </a:rPr>
              <a:t>T</a:t>
            </a:r>
            <a:r>
              <a:rPr lang="de-DE" altLang="en-US" sz="1800" dirty="0" smtClean="0">
                <a:latin typeface="Arial" panose="020B0604020202020204" pitchFamily="34" charset="0"/>
              </a:rPr>
              <a:t>  </a:t>
            </a:r>
            <a:r>
              <a:rPr lang="de-DE" altLang="en-US" sz="1800" dirty="0">
                <a:latin typeface="Arial" panose="020B0604020202020204" pitchFamily="34" charset="0"/>
              </a:rPr>
              <a:t>=  </a:t>
            </a:r>
            <a:r>
              <a:rPr lang="de-DE" altLang="en-US" sz="1800" dirty="0" smtClean="0">
                <a:latin typeface="Arial" panose="020B0604020202020204" pitchFamily="34" charset="0"/>
              </a:rPr>
              <a:t>Lebensdauer</a:t>
            </a:r>
            <a:endParaRPr lang="de-DE" altLang="en-US" sz="1800" i="1" dirty="0" smtClean="0"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</a:rPr>
              <a:t>I</a:t>
            </a:r>
            <a:r>
              <a:rPr lang="de-DE" altLang="en-US" sz="1800" baseline="-25000" dirty="0" smtClean="0">
                <a:latin typeface="Arial" panose="020B0604020202020204" pitchFamily="34" charset="0"/>
              </a:rPr>
              <a:t>0</a:t>
            </a:r>
            <a:r>
              <a:rPr lang="de-DE" altLang="en-US" sz="1800" dirty="0" smtClean="0">
                <a:latin typeface="Arial" panose="020B0604020202020204" pitchFamily="34" charset="0"/>
              </a:rPr>
              <a:t> </a:t>
            </a:r>
            <a:r>
              <a:rPr lang="de-DE" altLang="en-US" sz="1800" dirty="0">
                <a:latin typeface="Arial" panose="020B0604020202020204" pitchFamily="34" charset="0"/>
              </a:rPr>
              <a:t>= </a:t>
            </a:r>
            <a:r>
              <a:rPr lang="de-DE" altLang="en-US" sz="1800" dirty="0" smtClean="0">
                <a:latin typeface="Arial" panose="020B0604020202020204" pitchFamily="34" charset="0"/>
              </a:rPr>
              <a:t>Investition am Anfang</a:t>
            </a:r>
            <a:r>
              <a:rPr lang="de-DE" altLang="en-US" sz="1800" dirty="0">
                <a:latin typeface="Arial" panose="020B0604020202020204" pitchFamily="34" charset="0"/>
              </a:rPr>
              <a:t/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 err="1" smtClean="0">
                <a:latin typeface="Arial" panose="020B0604020202020204" pitchFamily="34" charset="0"/>
              </a:rPr>
              <a:t>CF</a:t>
            </a:r>
            <a:r>
              <a:rPr lang="de-DE" altLang="en-US" sz="1800" i="1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800" dirty="0" smtClean="0">
                <a:latin typeface="Arial" panose="020B0604020202020204" pitchFamily="34" charset="0"/>
              </a:rPr>
              <a:t>  </a:t>
            </a:r>
            <a:r>
              <a:rPr lang="de-DE" altLang="en-US" sz="1800" dirty="0">
                <a:latin typeface="Arial" panose="020B0604020202020204" pitchFamily="34" charset="0"/>
              </a:rPr>
              <a:t>=  </a:t>
            </a:r>
            <a:r>
              <a:rPr lang="de-DE" altLang="en-US" sz="1800" dirty="0" smtClean="0">
                <a:latin typeface="Arial" panose="020B0604020202020204" pitchFamily="34" charset="0"/>
              </a:rPr>
              <a:t>Cashflow </a:t>
            </a:r>
            <a:r>
              <a:rPr lang="de-DE" altLang="en-US" sz="1800" dirty="0">
                <a:latin typeface="Arial" panose="020B0604020202020204" pitchFamily="34" charset="0"/>
              </a:rPr>
              <a:t>am Ende 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dirty="0">
                <a:latin typeface="Arial" panose="020B0604020202020204" pitchFamily="34" charset="0"/>
              </a:rPr>
              <a:t>        jeder </a:t>
            </a:r>
            <a:r>
              <a:rPr lang="de-DE" altLang="en-US" sz="1800" dirty="0" smtClean="0">
                <a:latin typeface="Arial" panose="020B0604020202020204" pitchFamily="34" charset="0"/>
              </a:rPr>
              <a:t>Periode</a:t>
            </a: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/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 err="1" smtClean="0">
                <a:latin typeface="Arial" panose="020B0604020202020204" pitchFamily="34" charset="0"/>
              </a:rPr>
              <a:t>CF</a:t>
            </a:r>
            <a:r>
              <a:rPr lang="de-DE" altLang="en-US" sz="1800" i="1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800" i="1" dirty="0" smtClean="0">
                <a:latin typeface="Arial" panose="020B0604020202020204" pitchFamily="34" charset="0"/>
              </a:rPr>
              <a:t> = </a:t>
            </a:r>
            <a:r>
              <a:rPr lang="de-DE" altLang="en-US" sz="1800" i="1" dirty="0" err="1" smtClean="0">
                <a:latin typeface="Arial" panose="020B0604020202020204" pitchFamily="34" charset="0"/>
              </a:rPr>
              <a:t>pQ</a:t>
            </a:r>
            <a:r>
              <a:rPr lang="de-DE" altLang="en-US" sz="18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800" i="1" dirty="0" smtClean="0">
                <a:latin typeface="Arial" panose="020B0604020202020204" pitchFamily="34" charset="0"/>
              </a:rPr>
              <a:t> – </a:t>
            </a:r>
            <a:r>
              <a:rPr lang="de-DE" altLang="en-US" sz="1800" i="1" dirty="0" err="1" smtClean="0">
                <a:latin typeface="Arial" panose="020B0604020202020204" pitchFamily="34" charset="0"/>
              </a:rPr>
              <a:t>V</a:t>
            </a:r>
            <a:r>
              <a:rPr lang="de-DE" altLang="en-US" sz="18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800" i="1" dirty="0" smtClean="0">
                <a:latin typeface="Arial" panose="020B0604020202020204" pitchFamily="34" charset="0"/>
              </a:rPr>
              <a:t> – </a:t>
            </a:r>
            <a:r>
              <a:rPr lang="de-DE" altLang="en-US" sz="1800" i="1" dirty="0" err="1" smtClean="0">
                <a:latin typeface="Arial" panose="020B0604020202020204" pitchFamily="34" charset="0"/>
              </a:rPr>
              <a:t>B</a:t>
            </a:r>
            <a:r>
              <a:rPr lang="de-DE" altLang="en-US" sz="18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800" i="1" dirty="0" smtClean="0">
                <a:latin typeface="Arial" panose="020B0604020202020204" pitchFamily="34" charset="0"/>
              </a:rPr>
              <a:t> </a:t>
            </a:r>
            <a:r>
              <a:rPr lang="de-DE" altLang="en-US" sz="1800" i="1" dirty="0">
                <a:latin typeface="Arial" panose="020B0604020202020204" pitchFamily="34" charset="0"/>
              </a:rPr>
              <a:t>–</a:t>
            </a:r>
            <a:r>
              <a:rPr lang="de-DE" altLang="en-US" sz="1800" i="1" dirty="0" smtClean="0">
                <a:latin typeface="Arial" panose="020B0604020202020204" pitchFamily="34" charset="0"/>
              </a:rPr>
              <a:t> </a:t>
            </a:r>
            <a:r>
              <a:rPr lang="de-DE" altLang="en-US" sz="1800" i="1" dirty="0" err="1" smtClean="0">
                <a:latin typeface="Arial" panose="020B0604020202020204" pitchFamily="34" charset="0"/>
              </a:rPr>
              <a:t>Z</a:t>
            </a:r>
            <a:r>
              <a:rPr lang="de-DE" altLang="en-US" sz="1800" i="1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800" dirty="0" smtClean="0">
                <a:latin typeface="Arial" panose="020B0604020202020204" pitchFamily="34" charset="0"/>
              </a:rPr>
              <a:t/>
            </a:r>
            <a:br>
              <a:rPr lang="de-DE" altLang="en-US" sz="1800" dirty="0" smtClean="0">
                <a:latin typeface="Arial" panose="020B0604020202020204" pitchFamily="34" charset="0"/>
              </a:rPr>
            </a:br>
            <a:endParaRPr lang="de-DE" altLang="en-US" sz="1800" dirty="0" smtClean="0"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</a:rPr>
              <a:t>p</a:t>
            </a:r>
            <a:r>
              <a:rPr lang="de-DE" altLang="en-US" sz="1800" dirty="0" smtClean="0">
                <a:latin typeface="Arial" panose="020B0604020202020204" pitchFamily="34" charset="0"/>
              </a:rPr>
              <a:t>    =  Preis</a:t>
            </a: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de-DE" altLang="en-US" sz="1800" i="1" dirty="0" err="1">
                <a:latin typeface="Arial" panose="020B0604020202020204" pitchFamily="34" charset="0"/>
              </a:rPr>
              <a:t>Q</a:t>
            </a:r>
            <a:r>
              <a:rPr lang="de-DE" altLang="en-US" sz="1800" i="1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800" dirty="0" smtClean="0">
                <a:latin typeface="Arial" panose="020B0604020202020204" pitchFamily="34" charset="0"/>
              </a:rPr>
              <a:t>  =  verkaufte Menge</a:t>
            </a: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de-DE" altLang="en-US" sz="1800" i="1" dirty="0" err="1">
                <a:latin typeface="Arial" panose="020B0604020202020204" pitchFamily="34" charset="0"/>
              </a:rPr>
              <a:t>V</a:t>
            </a:r>
            <a:r>
              <a:rPr lang="de-DE" altLang="en-US" sz="1800" i="1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800" dirty="0" smtClean="0">
                <a:latin typeface="Arial" panose="020B0604020202020204" pitchFamily="34" charset="0"/>
              </a:rPr>
              <a:t>  </a:t>
            </a:r>
            <a:r>
              <a:rPr lang="de-DE" altLang="en-US" sz="1800" dirty="0">
                <a:latin typeface="Arial" panose="020B0604020202020204" pitchFamily="34" charset="0"/>
              </a:rPr>
              <a:t>=  </a:t>
            </a:r>
            <a:r>
              <a:rPr lang="de-DE" altLang="en-US" sz="1800" dirty="0" smtClean="0">
                <a:latin typeface="Arial" panose="020B0604020202020204" pitchFamily="34" charset="0"/>
              </a:rPr>
              <a:t>Verbrauchskosten (variable)</a:t>
            </a: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de-DE" altLang="en-US" sz="1800" i="1" dirty="0" err="1">
                <a:latin typeface="Arial" panose="020B0604020202020204" pitchFamily="34" charset="0"/>
              </a:rPr>
              <a:t>B</a:t>
            </a:r>
            <a:r>
              <a:rPr lang="de-DE" altLang="en-US" sz="1800" i="1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800" dirty="0" smtClean="0">
                <a:latin typeface="Arial" panose="020B0604020202020204" pitchFamily="34" charset="0"/>
              </a:rPr>
              <a:t>  </a:t>
            </a:r>
            <a:r>
              <a:rPr lang="de-DE" altLang="en-US" sz="1800" dirty="0">
                <a:latin typeface="Arial" panose="020B0604020202020204" pitchFamily="34" charset="0"/>
              </a:rPr>
              <a:t>=  </a:t>
            </a:r>
            <a:r>
              <a:rPr lang="de-DE" altLang="en-US" sz="1800" dirty="0" smtClean="0">
                <a:latin typeface="Arial" panose="020B0604020202020204" pitchFamily="34" charset="0"/>
              </a:rPr>
              <a:t>Betriebskosten (oft fix)</a:t>
            </a: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de-DE" altLang="en-US" sz="1800" i="1" dirty="0" err="1" smtClean="0">
                <a:latin typeface="Arial" panose="020B0604020202020204" pitchFamily="34" charset="0"/>
              </a:rPr>
              <a:t>Z</a:t>
            </a:r>
            <a:r>
              <a:rPr lang="de-DE" altLang="en-US" sz="1800" i="1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800" dirty="0" smtClean="0">
                <a:latin typeface="Arial" panose="020B0604020202020204" pitchFamily="34" charset="0"/>
              </a:rPr>
              <a:t>  </a:t>
            </a:r>
            <a:r>
              <a:rPr lang="de-DE" altLang="en-US" sz="1800" dirty="0">
                <a:latin typeface="Arial" panose="020B0604020202020204" pitchFamily="34" charset="0"/>
              </a:rPr>
              <a:t>=  </a:t>
            </a:r>
            <a:r>
              <a:rPr lang="de-DE" altLang="en-US" sz="1800" dirty="0" smtClean="0">
                <a:latin typeface="Arial" panose="020B0604020202020204" pitchFamily="34" charset="0"/>
              </a:rPr>
              <a:t>Zinszahlungen</a:t>
            </a:r>
            <a:endParaRPr lang="de-DE" altLang="en-US" sz="1800" dirty="0">
              <a:latin typeface="Arial" panose="020B0604020202020204" pitchFamily="34" charset="0"/>
            </a:endParaRPr>
          </a:p>
        </p:txBody>
      </p:sp>
      <p:cxnSp>
        <p:nvCxnSpPr>
          <p:cNvPr id="67" name="Straight Arrow Connector 66"/>
          <p:cNvCxnSpPr>
            <a:stCxn id="48" idx="0"/>
          </p:cNvCxnSpPr>
          <p:nvPr/>
        </p:nvCxnSpPr>
        <p:spPr bwMode="auto">
          <a:xfrm flipV="1">
            <a:off x="3819582" y="2492896"/>
            <a:ext cx="7182" cy="1530669"/>
          </a:xfrm>
          <a:prstGeom prst="straightConnector1">
            <a:avLst/>
          </a:prstGeom>
          <a:noFill/>
          <a:ln w="444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80" name="Text Box 67"/>
          <p:cNvSpPr txBox="1">
            <a:spLocks noChangeArrowheads="1"/>
          </p:cNvSpPr>
          <p:nvPr/>
        </p:nvSpPr>
        <p:spPr bwMode="auto">
          <a:xfrm>
            <a:off x="5575714" y="3045182"/>
            <a:ext cx="5564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 smtClean="0"/>
              <a:t>CF</a:t>
            </a:r>
            <a:r>
              <a:rPr lang="de-DE" altLang="en-US" sz="1600" i="1" baseline="-25000" dirty="0"/>
              <a:t>3</a:t>
            </a:r>
            <a:endParaRPr lang="de-DE" altLang="en-US" sz="1600" dirty="0"/>
          </a:p>
        </p:txBody>
      </p:sp>
      <p:sp>
        <p:nvSpPr>
          <p:cNvPr id="81" name="Text Box 67"/>
          <p:cNvSpPr txBox="1">
            <a:spLocks noChangeArrowheads="1"/>
          </p:cNvSpPr>
          <p:nvPr/>
        </p:nvSpPr>
        <p:spPr bwMode="auto">
          <a:xfrm>
            <a:off x="5057274" y="3048498"/>
            <a:ext cx="5564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 smtClean="0"/>
              <a:t>CF</a:t>
            </a:r>
            <a:r>
              <a:rPr lang="de-DE" altLang="en-US" sz="1600" i="1" baseline="-25000" dirty="0"/>
              <a:t>2</a:t>
            </a:r>
            <a:endParaRPr lang="de-DE" altLang="en-US" sz="1600" dirty="0"/>
          </a:p>
        </p:txBody>
      </p:sp>
      <p:sp>
        <p:nvSpPr>
          <p:cNvPr id="82" name="Text Box 62"/>
          <p:cNvSpPr txBox="1">
            <a:spLocks noChangeArrowheads="1"/>
          </p:cNvSpPr>
          <p:nvPr/>
        </p:nvSpPr>
        <p:spPr bwMode="auto">
          <a:xfrm>
            <a:off x="8883707" y="4049917"/>
            <a:ext cx="3984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83" name="Text Box 67"/>
          <p:cNvSpPr txBox="1">
            <a:spLocks noChangeArrowheads="1"/>
          </p:cNvSpPr>
          <p:nvPr/>
        </p:nvSpPr>
        <p:spPr bwMode="auto">
          <a:xfrm>
            <a:off x="8010184" y="3063492"/>
            <a:ext cx="5564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 smtClean="0"/>
              <a:t>CF</a:t>
            </a:r>
            <a:r>
              <a:rPr lang="de-DE" altLang="en-US" sz="1600" i="1" baseline="-25000" dirty="0"/>
              <a:t>T</a:t>
            </a:r>
            <a:endParaRPr lang="de-DE" altLang="en-US" sz="1600" dirty="0"/>
          </a:p>
        </p:txBody>
      </p:sp>
      <p:sp>
        <p:nvSpPr>
          <p:cNvPr id="84" name="Text Box 67"/>
          <p:cNvSpPr txBox="1">
            <a:spLocks noChangeArrowheads="1"/>
          </p:cNvSpPr>
          <p:nvPr/>
        </p:nvSpPr>
        <p:spPr bwMode="auto">
          <a:xfrm>
            <a:off x="6339637" y="2998417"/>
            <a:ext cx="5564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 smtClean="0"/>
              <a:t>…..</a:t>
            </a:r>
            <a:endParaRPr lang="de-DE" altLang="en-US" sz="1600" dirty="0"/>
          </a:p>
        </p:txBody>
      </p:sp>
      <p:sp>
        <p:nvSpPr>
          <p:cNvPr id="85" name="Text Box 98"/>
          <p:cNvSpPr txBox="1">
            <a:spLocks noChangeArrowheads="1"/>
          </p:cNvSpPr>
          <p:nvPr/>
        </p:nvSpPr>
        <p:spPr bwMode="auto">
          <a:xfrm>
            <a:off x="386049" y="1694775"/>
            <a:ext cx="81877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600"/>
              </a:spcBef>
              <a:buClr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Wir möchten eine Investition am Ende der 0. Periode </a:t>
            </a:r>
            <a:r>
              <a:rPr lang="de-DE" altLang="en-US" sz="1800" i="1" dirty="0">
                <a:latin typeface="Arial" panose="020B0604020202020204" pitchFamily="34" charset="0"/>
              </a:rPr>
              <a:t>I</a:t>
            </a:r>
            <a:r>
              <a:rPr lang="de-DE" altLang="en-US" sz="1800" baseline="-25000" dirty="0">
                <a:latin typeface="Arial" panose="020B0604020202020204" pitchFamily="34" charset="0"/>
              </a:rPr>
              <a:t>0 </a:t>
            </a:r>
            <a:r>
              <a:rPr lang="de-DE" altLang="en-US" sz="1800" dirty="0" smtClean="0">
                <a:latin typeface="Arial" panose="020B0604020202020204" pitchFamily="34" charset="0"/>
              </a:rPr>
              <a:t>mit den resultierenden Cashflows </a:t>
            </a:r>
            <a:r>
              <a:rPr lang="de-DE" altLang="en-US" sz="1800" i="1" dirty="0" err="1">
                <a:latin typeface="Arial" panose="020B0604020202020204" pitchFamily="34" charset="0"/>
              </a:rPr>
              <a:t>CF</a:t>
            </a:r>
            <a:r>
              <a:rPr lang="de-DE" altLang="en-US" sz="18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800" dirty="0">
                <a:latin typeface="Arial" panose="020B0604020202020204" pitchFamily="34" charset="0"/>
              </a:rPr>
              <a:t> (</a:t>
            </a:r>
            <a:r>
              <a:rPr lang="de-DE" altLang="en-US" sz="1800" dirty="0" smtClean="0">
                <a:latin typeface="Arial" panose="020B0604020202020204" pitchFamily="34" charset="0"/>
              </a:rPr>
              <a:t>z.B. Erlös minus Kosten) in den folgenden Jahren vergleichen.</a:t>
            </a:r>
            <a:endParaRPr lang="de-DE" altLang="en-US" sz="1800" dirty="0">
              <a:latin typeface="Arial" panose="020B0604020202020204" pitchFamily="34" charset="0"/>
            </a:endParaRPr>
          </a:p>
        </p:txBody>
      </p:sp>
      <p:sp>
        <p:nvSpPr>
          <p:cNvPr id="86" name="Text Box 67"/>
          <p:cNvSpPr txBox="1">
            <a:spLocks noChangeArrowheads="1"/>
          </p:cNvSpPr>
          <p:nvPr/>
        </p:nvSpPr>
        <p:spPr bwMode="auto">
          <a:xfrm>
            <a:off x="3869226" y="2395712"/>
            <a:ext cx="219987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Zahlungsstrom</a:t>
            </a: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209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Verfahren der Investitionsrechnung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762000" y="1752600"/>
            <a:ext cx="388200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de-DE" altLang="en-US" sz="2000" b="1" dirty="0">
                <a:latin typeface="Arial" panose="020B0604020202020204" pitchFamily="34" charset="0"/>
              </a:rPr>
              <a:t>Statische Verfahren</a:t>
            </a: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 smtClean="0">
                <a:latin typeface="Arial" panose="020B0604020202020204" pitchFamily="34" charset="0"/>
              </a:rPr>
              <a:t>…bildet Durchschnittswerte für jährliche Ausgaben und Einnahmen</a:t>
            </a:r>
          </a:p>
          <a:p>
            <a:pPr>
              <a:lnSpc>
                <a:spcPct val="80000"/>
              </a:lnSpc>
            </a:pPr>
            <a:endParaRPr lang="de-DE" altLang="en-US" sz="2000" dirty="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 smtClean="0">
                <a:latin typeface="Arial" panose="020B0604020202020204" pitchFamily="34" charset="0"/>
              </a:rPr>
              <a:t>…ignoriert den Zeitwert des Geldes</a:t>
            </a:r>
          </a:p>
          <a:p>
            <a:pPr>
              <a:lnSpc>
                <a:spcPct val="80000"/>
              </a:lnSpc>
            </a:pP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 smtClean="0">
                <a:latin typeface="Arial" panose="020B0604020202020204" pitchFamily="34" charset="0"/>
              </a:rPr>
              <a:t>Vorteil</a:t>
            </a:r>
            <a:r>
              <a:rPr lang="de-DE" altLang="en-US" sz="2000" dirty="0">
                <a:latin typeface="Arial" panose="020B0604020202020204" pitchFamily="34" charset="0"/>
              </a:rPr>
              <a:t>: einfach, </a:t>
            </a:r>
            <a:r>
              <a:rPr lang="de-DE" altLang="en-US" sz="2000" dirty="0" smtClean="0">
                <a:latin typeface="Arial" panose="020B0604020202020204" pitchFamily="34" charset="0"/>
              </a:rPr>
              <a:t>geringer </a:t>
            </a:r>
            <a:r>
              <a:rPr lang="de-DE" altLang="en-US" sz="2000" dirty="0">
                <a:latin typeface="Arial" panose="020B0604020202020204" pitchFamily="34" charset="0"/>
              </a:rPr>
              <a:t>Datenbeschaffungs- und </a:t>
            </a:r>
            <a:r>
              <a:rPr lang="de-DE" altLang="en-US" sz="2000" dirty="0" smtClean="0">
                <a:latin typeface="Arial" panose="020B0604020202020204" pitchFamily="34" charset="0"/>
              </a:rPr>
              <a:t>Berechnungsaufwand</a:t>
            </a:r>
          </a:p>
          <a:p>
            <a:pPr>
              <a:lnSpc>
                <a:spcPct val="80000"/>
              </a:lnSpc>
            </a:pP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>
                <a:latin typeface="Arial" panose="020B0604020202020204" pitchFamily="34" charset="0"/>
              </a:rPr>
              <a:t>Nachteil: berücksichtigt weder die jährlichen </a:t>
            </a:r>
            <a:r>
              <a:rPr lang="de-DE" altLang="en-US" sz="2000" dirty="0" smtClean="0">
                <a:latin typeface="Arial" panose="020B0604020202020204" pitchFamily="34" charset="0"/>
              </a:rPr>
              <a:t>Geldströme noch dem Zeitwert des Geldes</a:t>
            </a: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de-DE" altLang="en-US" sz="1600" dirty="0">
              <a:latin typeface="Arial" panose="020B0604020202020204" pitchFamily="34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4953000" y="1676400"/>
            <a:ext cx="3810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de-DE" altLang="en-US" sz="2000" b="1" dirty="0">
                <a:latin typeface="Arial" panose="020B0604020202020204" pitchFamily="34" charset="0"/>
              </a:rPr>
              <a:t>Dynamische Verfahren</a:t>
            </a:r>
            <a:br>
              <a:rPr lang="de-DE" altLang="en-US" sz="2000" b="1" dirty="0">
                <a:latin typeface="Arial" panose="020B0604020202020204" pitchFamily="34" charset="0"/>
              </a:rPr>
            </a:br>
            <a:endParaRPr lang="de-DE" altLang="en-US" sz="2000" b="1" dirty="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 smtClean="0">
                <a:latin typeface="Arial" panose="020B0604020202020204" pitchFamily="34" charset="0"/>
              </a:rPr>
              <a:t>…stellt die Geldströme über alle Jahre gegenüber</a:t>
            </a:r>
          </a:p>
          <a:p>
            <a:pPr>
              <a:lnSpc>
                <a:spcPct val="80000"/>
              </a:lnSpc>
            </a:pP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 smtClean="0">
                <a:latin typeface="Arial" panose="020B0604020202020204" pitchFamily="34" charset="0"/>
              </a:rPr>
              <a:t>…berücksichtigt </a:t>
            </a:r>
            <a:r>
              <a:rPr lang="de-DE" altLang="en-US" sz="2000" dirty="0">
                <a:latin typeface="Arial" panose="020B0604020202020204" pitchFamily="34" charset="0"/>
              </a:rPr>
              <a:t>den Zeitwert des Geldes</a:t>
            </a:r>
          </a:p>
          <a:p>
            <a:pPr>
              <a:lnSpc>
                <a:spcPct val="80000"/>
              </a:lnSpc>
            </a:pP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>
                <a:latin typeface="Arial" panose="020B0604020202020204" pitchFamily="34" charset="0"/>
              </a:rPr>
              <a:t>Vorteil: </a:t>
            </a:r>
            <a:r>
              <a:rPr lang="de-DE" altLang="en-US" sz="2000" dirty="0" smtClean="0">
                <a:latin typeface="Arial" panose="020B0604020202020204" pitchFamily="34" charset="0"/>
              </a:rPr>
              <a:t>sehr genau</a:t>
            </a: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>
                <a:latin typeface="Arial" panose="020B0604020202020204" pitchFamily="34" charset="0"/>
              </a:rPr>
              <a:t>Nachteil: </a:t>
            </a:r>
            <a:r>
              <a:rPr lang="de-DE" altLang="en-US" sz="2000" dirty="0" smtClean="0">
                <a:latin typeface="Arial" panose="020B0604020202020204" pitchFamily="34" charset="0"/>
              </a:rPr>
              <a:t>aufwändiger, Datenintensiv</a:t>
            </a: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de-DE" altLang="en-US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8267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Verfahren der Investitionsrechnung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762000" y="1752600"/>
            <a:ext cx="441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de-DE" altLang="en-US" sz="2000" b="1" dirty="0">
                <a:latin typeface="Arial" panose="020B0604020202020204" pitchFamily="34" charset="0"/>
              </a:rPr>
              <a:t>Statische Verfahren</a:t>
            </a: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Kostenvergleichsrechnung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+ Betriebskosten p.a.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+ </a:t>
            </a:r>
            <a:r>
              <a:rPr lang="de-DE" altLang="en-US" sz="1600" dirty="0" err="1">
                <a:latin typeface="Arial" panose="020B0604020202020204" pitchFamily="34" charset="0"/>
              </a:rPr>
              <a:t>durchschnittl</a:t>
            </a:r>
            <a:r>
              <a:rPr lang="de-DE" altLang="en-US" sz="1600" dirty="0">
                <a:latin typeface="Arial" panose="020B0604020202020204" pitchFamily="34" charset="0"/>
              </a:rPr>
              <a:t>. Kapitalkosten p.a.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DE" altLang="en-US" sz="1600" u="sng" dirty="0">
                <a:latin typeface="Arial" panose="020B0604020202020204" pitchFamily="34" charset="0"/>
              </a:rPr>
              <a:t>+ kalkulatorische Abschreibungen p.a.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Jahreskosten</a:t>
            </a:r>
          </a:p>
          <a:p>
            <a:pPr>
              <a:lnSpc>
                <a:spcPct val="80000"/>
              </a:lnSpc>
            </a:pPr>
            <a:endParaRPr lang="de-DE" altLang="en-US" sz="1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Gewinnvergleichsrechnung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Umsatzerlöse ./. Jahreskosten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de-DE" altLang="en-US" sz="1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Rentabilitätsrechnung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DE" altLang="en-US" sz="1600" i="1" dirty="0">
                <a:latin typeface="Arial" panose="020B0604020202020204" pitchFamily="34" charset="0"/>
              </a:rPr>
              <a:t>EBIT </a:t>
            </a:r>
            <a:r>
              <a:rPr lang="de-DE" altLang="en-US" sz="1600" dirty="0">
                <a:latin typeface="Arial" panose="020B0604020202020204" pitchFamily="34" charset="0"/>
              </a:rPr>
              <a:t>= Gewinn vor Steuern +</a:t>
            </a:r>
            <a:br>
              <a:rPr lang="de-DE" altLang="en-US" sz="1600" dirty="0">
                <a:latin typeface="Arial" panose="020B0604020202020204" pitchFamily="34" charset="0"/>
              </a:rPr>
            </a:br>
            <a:r>
              <a:rPr lang="de-DE" altLang="en-US" sz="1600" dirty="0">
                <a:latin typeface="Arial" panose="020B0604020202020204" pitchFamily="34" charset="0"/>
              </a:rPr>
              <a:t>	   Fremdkapital-Zinsen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DE" altLang="en-US" sz="1600" i="1" dirty="0">
                <a:latin typeface="Arial" panose="020B0604020202020204" pitchFamily="34" charset="0"/>
              </a:rPr>
              <a:t>ROI</a:t>
            </a:r>
            <a:r>
              <a:rPr lang="de-DE" altLang="en-US" sz="1600" dirty="0">
                <a:latin typeface="Arial" panose="020B0604020202020204" pitchFamily="34" charset="0"/>
              </a:rPr>
              <a:t>  = </a:t>
            </a:r>
            <a:r>
              <a:rPr lang="de-DE" altLang="en-US" sz="1600" i="1" dirty="0">
                <a:latin typeface="Arial" panose="020B0604020202020204" pitchFamily="34" charset="0"/>
              </a:rPr>
              <a:t>EBIT </a:t>
            </a:r>
            <a:r>
              <a:rPr lang="de-DE" altLang="en-US" sz="1600" dirty="0">
                <a:latin typeface="Arial" panose="020B0604020202020204" pitchFamily="34" charset="0"/>
              </a:rPr>
              <a:t>/ Ø-Kapital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de-DE" altLang="en-US" sz="10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Amortisationsrechnung</a:t>
            </a:r>
            <a:r>
              <a:rPr lang="de-DE" altLang="en-US" sz="2000" dirty="0">
                <a:latin typeface="Arial" panose="020B0604020202020204" pitchFamily="34" charset="0"/>
              </a:rPr>
              <a:t/>
            </a:r>
            <a:br>
              <a:rPr lang="de-DE" altLang="en-US" sz="2000" dirty="0">
                <a:latin typeface="Arial" panose="020B0604020202020204" pitchFamily="34" charset="0"/>
              </a:rPr>
            </a:br>
            <a:r>
              <a:rPr lang="de-DE" altLang="en-US" sz="2000" dirty="0">
                <a:latin typeface="Arial" panose="020B0604020202020204" pitchFamily="34" charset="0"/>
              </a:rPr>
              <a:t>  </a:t>
            </a:r>
            <a:r>
              <a:rPr lang="de-DE" altLang="en-US" sz="1600" i="1" dirty="0">
                <a:latin typeface="Arial" panose="020B0604020202020204" pitchFamily="34" charset="0"/>
              </a:rPr>
              <a:t>Break </a:t>
            </a:r>
            <a:r>
              <a:rPr lang="de-DE" altLang="en-US" sz="1600" i="1" dirty="0" err="1">
                <a:latin typeface="Arial" panose="020B0604020202020204" pitchFamily="34" charset="0"/>
              </a:rPr>
              <a:t>even</a:t>
            </a:r>
            <a:r>
              <a:rPr lang="de-DE" altLang="en-US" sz="1600" i="1" dirty="0">
                <a:latin typeface="Arial" panose="020B0604020202020204" pitchFamily="34" charset="0"/>
              </a:rPr>
              <a:t> </a:t>
            </a:r>
            <a:r>
              <a:rPr lang="de-DE" altLang="en-US" sz="1600" dirty="0">
                <a:latin typeface="Arial" panose="020B0604020202020204" pitchFamily="34" charset="0"/>
              </a:rPr>
              <a:t>= Investition / Ø-</a:t>
            </a:r>
            <a:r>
              <a:rPr lang="de-DE" altLang="en-US" sz="1600" i="1" dirty="0" err="1">
                <a:latin typeface="Arial" panose="020B0604020202020204" pitchFamily="34" charset="0"/>
              </a:rPr>
              <a:t>CashFlow</a:t>
            </a:r>
            <a:endParaRPr lang="de-DE" altLang="en-US" sz="1600" i="1" dirty="0">
              <a:latin typeface="Arial" panose="020B0604020202020204" pitchFamily="34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4953000" y="1676400"/>
            <a:ext cx="3810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de-DE" altLang="en-US" sz="2000" b="1" dirty="0">
                <a:latin typeface="Arial" panose="020B0604020202020204" pitchFamily="34" charset="0"/>
              </a:rPr>
              <a:t>Dynamische Verfahren</a:t>
            </a:r>
            <a:br>
              <a:rPr lang="de-DE" altLang="en-US" sz="2000" b="1" dirty="0">
                <a:latin typeface="Arial" panose="020B0604020202020204" pitchFamily="34" charset="0"/>
              </a:rPr>
            </a:br>
            <a:r>
              <a:rPr lang="de-DE" altLang="en-US" sz="1600" dirty="0">
                <a:latin typeface="Arial" panose="020B0604020202020204" pitchFamily="34" charset="0"/>
              </a:rPr>
              <a:t>(</a:t>
            </a:r>
            <a:r>
              <a:rPr lang="de-DE" altLang="en-US" sz="1600" i="1" dirty="0">
                <a:latin typeface="Arial" panose="020B0604020202020204" pitchFamily="34" charset="0"/>
              </a:rPr>
              <a:t>time </a:t>
            </a:r>
            <a:r>
              <a:rPr lang="de-DE" altLang="en-US" sz="1600" i="1" dirty="0" err="1">
                <a:latin typeface="Arial" panose="020B0604020202020204" pitchFamily="34" charset="0"/>
              </a:rPr>
              <a:t>value</a:t>
            </a:r>
            <a:r>
              <a:rPr lang="de-DE" altLang="en-US" sz="1600" i="1" dirty="0">
                <a:latin typeface="Arial" panose="020B0604020202020204" pitchFamily="34" charset="0"/>
              </a:rPr>
              <a:t> </a:t>
            </a:r>
            <a:r>
              <a:rPr lang="de-DE" altLang="en-US" sz="1600" i="1" dirty="0" err="1">
                <a:latin typeface="Arial" panose="020B0604020202020204" pitchFamily="34" charset="0"/>
              </a:rPr>
              <a:t>of</a:t>
            </a:r>
            <a:r>
              <a:rPr lang="de-DE" altLang="en-US" sz="1600" i="1" dirty="0">
                <a:latin typeface="Arial" panose="020B0604020202020204" pitchFamily="34" charset="0"/>
              </a:rPr>
              <a:t> </a:t>
            </a:r>
            <a:r>
              <a:rPr lang="de-DE" altLang="en-US" sz="1600" i="1" dirty="0" err="1">
                <a:latin typeface="Arial" panose="020B0604020202020204" pitchFamily="34" charset="0"/>
              </a:rPr>
              <a:t>money</a:t>
            </a:r>
            <a:r>
              <a:rPr lang="de-DE" altLang="en-US" sz="1600" dirty="0">
                <a:latin typeface="Arial" panose="020B0604020202020204" pitchFamily="34" charset="0"/>
              </a:rPr>
              <a:t>)</a:t>
            </a:r>
            <a:br>
              <a:rPr lang="de-DE" altLang="en-US" sz="1600" dirty="0">
                <a:latin typeface="Arial" panose="020B0604020202020204" pitchFamily="34" charset="0"/>
              </a:rPr>
            </a:b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Kapitalwertmethode</a:t>
            </a:r>
            <a:r>
              <a:rPr lang="de-DE" altLang="en-US" sz="2000" dirty="0">
                <a:latin typeface="Arial" panose="020B0604020202020204" pitchFamily="34" charset="0"/>
              </a:rPr>
              <a:t/>
            </a:r>
            <a:br>
              <a:rPr lang="de-DE" altLang="en-US" sz="2000" dirty="0">
                <a:latin typeface="Arial" panose="020B0604020202020204" pitchFamily="34" charset="0"/>
              </a:rPr>
            </a:br>
            <a:r>
              <a:rPr lang="de-DE" altLang="en-US" sz="1600" i="1" dirty="0">
                <a:latin typeface="Arial" panose="020B0604020202020204" pitchFamily="34" charset="0"/>
              </a:rPr>
              <a:t>PV</a:t>
            </a:r>
            <a:r>
              <a:rPr lang="de-DE" altLang="en-US" sz="1600" dirty="0">
                <a:latin typeface="Arial" panose="020B0604020202020204" pitchFamily="34" charset="0"/>
              </a:rPr>
              <a:t> = Summe der diskontierten </a:t>
            </a:r>
            <a:r>
              <a:rPr lang="de-DE" altLang="en-US" sz="1600" i="1" dirty="0">
                <a:latin typeface="Arial" panose="020B0604020202020204" pitchFamily="34" charset="0"/>
              </a:rPr>
              <a:t>CF</a:t>
            </a:r>
            <a:r>
              <a:rPr lang="de-DE" altLang="en-US" sz="1600" dirty="0">
                <a:latin typeface="Arial" panose="020B0604020202020204" pitchFamily="34" charset="0"/>
              </a:rPr>
              <a:t/>
            </a:r>
            <a:br>
              <a:rPr lang="de-DE" altLang="en-US" sz="1600" dirty="0">
                <a:latin typeface="Arial" panose="020B0604020202020204" pitchFamily="34" charset="0"/>
              </a:rPr>
            </a:br>
            <a:r>
              <a:rPr lang="de-DE" altLang="en-US" sz="1600" i="1" dirty="0">
                <a:latin typeface="Arial" panose="020B0604020202020204" pitchFamily="34" charset="0"/>
              </a:rPr>
              <a:t>NPV</a:t>
            </a:r>
            <a:r>
              <a:rPr lang="de-DE" altLang="en-US" sz="1600" dirty="0">
                <a:latin typeface="Arial" panose="020B0604020202020204" pitchFamily="34" charset="0"/>
              </a:rPr>
              <a:t> = </a:t>
            </a:r>
            <a:r>
              <a:rPr lang="de-DE" altLang="en-US" sz="1600" i="1" dirty="0">
                <a:latin typeface="Arial" panose="020B0604020202020204" pitchFamily="34" charset="0"/>
              </a:rPr>
              <a:t>PV</a:t>
            </a:r>
            <a:r>
              <a:rPr lang="de-DE" altLang="en-US" sz="1600" dirty="0">
                <a:latin typeface="Arial" panose="020B0604020202020204" pitchFamily="34" charset="0"/>
              </a:rPr>
              <a:t> - Investition &gt; 0?</a:t>
            </a:r>
          </a:p>
          <a:p>
            <a:pPr>
              <a:lnSpc>
                <a:spcPct val="80000"/>
              </a:lnSpc>
            </a:pPr>
            <a:endParaRPr lang="de-DE" altLang="en-US" sz="1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Annuitätenmethode</a:t>
            </a:r>
            <a:r>
              <a:rPr lang="de-DE" altLang="en-US" sz="2000" dirty="0">
                <a:latin typeface="Arial" panose="020B0604020202020204" pitchFamily="34" charset="0"/>
              </a:rPr>
              <a:t/>
            </a:r>
            <a:br>
              <a:rPr lang="de-DE" altLang="en-US" sz="2000" dirty="0">
                <a:latin typeface="Arial" panose="020B0604020202020204" pitchFamily="34" charset="0"/>
              </a:rPr>
            </a:br>
            <a:r>
              <a:rPr lang="de-DE" altLang="en-US" sz="1600" dirty="0">
                <a:latin typeface="Arial" panose="020B0604020202020204" pitchFamily="34" charset="0"/>
              </a:rPr>
              <a:t>Transformation einer Zahlungsreihe in eine Annuität</a:t>
            </a:r>
          </a:p>
          <a:p>
            <a:pPr>
              <a:lnSpc>
                <a:spcPct val="80000"/>
              </a:lnSpc>
            </a:pPr>
            <a:endParaRPr lang="de-DE" altLang="en-US" sz="1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Methode des internen </a:t>
            </a:r>
            <a:r>
              <a:rPr lang="de-DE" altLang="en-US" sz="2000" b="1" dirty="0" err="1">
                <a:solidFill>
                  <a:srgbClr val="C00000"/>
                </a:solidFill>
                <a:latin typeface="Arial" panose="020B0604020202020204" pitchFamily="34" charset="0"/>
              </a:rPr>
              <a:t>Zinsfusses</a:t>
            </a:r>
            <a:r>
              <a:rPr lang="de-DE" altLang="en-US" sz="2000" dirty="0">
                <a:latin typeface="Arial" panose="020B0604020202020204" pitchFamily="34" charset="0"/>
              </a:rPr>
              <a:t/>
            </a:r>
            <a:br>
              <a:rPr lang="de-DE" altLang="en-US" sz="2000" dirty="0">
                <a:latin typeface="Arial" panose="020B0604020202020204" pitchFamily="34" charset="0"/>
              </a:rPr>
            </a:br>
            <a:r>
              <a:rPr lang="de-DE" altLang="en-US" sz="1600" i="1" dirty="0">
                <a:latin typeface="Arial" panose="020B0604020202020204" pitchFamily="34" charset="0"/>
              </a:rPr>
              <a:t>IRR</a:t>
            </a:r>
            <a:r>
              <a:rPr lang="de-DE" altLang="en-US" sz="1600" dirty="0">
                <a:latin typeface="Arial" panose="020B0604020202020204" pitchFamily="34" charset="0"/>
              </a:rPr>
              <a:t> = Kalkulationszins bei [</a:t>
            </a:r>
            <a:r>
              <a:rPr lang="de-DE" altLang="en-US" sz="1600" i="1" dirty="0">
                <a:latin typeface="Arial" panose="020B0604020202020204" pitchFamily="34" charset="0"/>
              </a:rPr>
              <a:t>NPV</a:t>
            </a:r>
            <a:r>
              <a:rPr lang="de-DE" altLang="en-US" sz="1600" dirty="0">
                <a:latin typeface="Arial" panose="020B0604020202020204" pitchFamily="34" charset="0"/>
              </a:rPr>
              <a:t>=0]</a:t>
            </a: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de-DE" altLang="en-US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8525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Statische Verfahren: Kostenvergleichsrechnung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395536" y="1619284"/>
                <a:ext cx="7128792" cy="2089521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Berücksichtigt die zeitliche Änderung des Geldwertes nicht</a:t>
                </a:r>
              </a:p>
              <a:p>
                <a:pPr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Berechnung der durchschnittlichen Jahreskosten für verschiedene Optionen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Beispiel: Elektroauto gegenüber Benziner. Beide haben eine Lebensdauer </a:t>
                </a:r>
                <a:r>
                  <a:rPr lang="de-DE" altLang="en-US" sz="1800" i="1" kern="0" dirty="0" smtClean="0">
                    <a:latin typeface="Arial" panose="020B0604020202020204" pitchFamily="34" charset="0"/>
                  </a:rPr>
                  <a:t>T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 von 10 Jahren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, einen Restwert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 von Null, Zins 4%.</a:t>
                </a:r>
                <a:endParaRPr lang="de-DE" altLang="en-US" sz="1800" kern="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619284"/>
                <a:ext cx="7128792" cy="2089521"/>
              </a:xfrm>
              <a:prstGeom prst="rect">
                <a:avLst/>
              </a:prstGeom>
              <a:blipFill>
                <a:blip r:embed="rId2"/>
                <a:stretch>
                  <a:fillRect l="-770" t="-2924" r="-68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352616"/>
              </p:ext>
            </p:extLst>
          </p:nvPr>
        </p:nvGraphicFramePr>
        <p:xfrm>
          <a:off x="971599" y="3573016"/>
          <a:ext cx="6828122" cy="2595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0589">
                  <a:extLst>
                    <a:ext uri="{9D8B030D-6E8A-4147-A177-3AD203B41FA5}">
                      <a16:colId xmlns:a16="http://schemas.microsoft.com/office/drawing/2014/main" val="2623267412"/>
                    </a:ext>
                  </a:extLst>
                </a:gridCol>
                <a:gridCol w="1735956">
                  <a:extLst>
                    <a:ext uri="{9D8B030D-6E8A-4147-A177-3AD203B41FA5}">
                      <a16:colId xmlns:a16="http://schemas.microsoft.com/office/drawing/2014/main" val="2810863804"/>
                    </a:ext>
                  </a:extLst>
                </a:gridCol>
                <a:gridCol w="1931577">
                  <a:extLst>
                    <a:ext uri="{9D8B030D-6E8A-4147-A177-3AD203B41FA5}">
                      <a16:colId xmlns:a16="http://schemas.microsoft.com/office/drawing/2014/main" val="8020273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Benziner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Elektroauto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715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Anschaffungskosten </a:t>
                      </a:r>
                      <a:r>
                        <a:rPr lang="de-DE" sz="1800" i="1" dirty="0" smtClean="0">
                          <a:latin typeface="Arial" panose="020B0604020202020204" pitchFamily="34" charset="0"/>
                          <a:cs typeface="+mn-cs"/>
                        </a:rPr>
                        <a:t>I</a:t>
                      </a:r>
                      <a:r>
                        <a:rPr lang="de-DE" altLang="en-US" sz="1800" i="1" baseline="-25000" dirty="0" smtClean="0">
                          <a:latin typeface="Arial" panose="020B0604020202020204" pitchFamily="34" charset="0"/>
                        </a:rPr>
                        <a:t>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802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Jährliche Abschreibung </a:t>
                      </a:r>
                      <a:r>
                        <a:rPr lang="de-DE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de-DE" altLang="en-US" sz="1800" i="1" baseline="-25000" dirty="0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299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Kapitalkosten (Zins) </a:t>
                      </a:r>
                      <a:r>
                        <a:rPr lang="de-DE" sz="1800" i="1" dirty="0" err="1" smtClean="0">
                          <a:latin typeface="Arial" panose="020B0604020202020204" pitchFamily="34" charset="0"/>
                          <a:cs typeface="+mn-cs"/>
                        </a:rPr>
                        <a:t>Z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236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Betriebskosten </a:t>
                      </a:r>
                      <a:r>
                        <a:rPr lang="de-DE" sz="1800" i="1" dirty="0" err="1" smtClean="0">
                          <a:latin typeface="Arial" panose="020B0604020202020204" pitchFamily="34" charset="0"/>
                          <a:cs typeface="+mn-cs"/>
                        </a:rPr>
                        <a:t>B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457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Verbrauchskosten </a:t>
                      </a:r>
                      <a:r>
                        <a:rPr lang="de-DE" altLang="en-US" sz="1800" i="1" dirty="0" err="1" smtClean="0">
                          <a:latin typeface="Arial" panose="020B0604020202020204" pitchFamily="34" charset="0"/>
                        </a:rPr>
                        <a:t>V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980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Summe Jahreskosten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10.200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9.600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199974"/>
                  </a:ext>
                </a:extLst>
              </a:tr>
            </a:tbl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121228" y="6309320"/>
            <a:ext cx="7578725" cy="208952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Schlussfolgerung: Elektroauto kaufen!</a:t>
            </a:r>
            <a:endParaRPr lang="de-DE" altLang="en-US" sz="1800" kern="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>
              <a:xfrm>
                <a:off x="7415808" y="1814454"/>
                <a:ext cx="1728192" cy="2089521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400" kern="0" dirty="0" smtClean="0">
                    <a:latin typeface="Arial" panose="020B0604020202020204" pitchFamily="34" charset="0"/>
                  </a:rPr>
                  <a:t>Jährliche Abschreibung: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4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40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de-DE" altLang="en-US" sz="1400" b="0" i="1" kern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altLang="en-US" sz="14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400" b="0" i="1" kern="0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altLang="en-US" sz="1400" b="0" i="1" kern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de-DE" altLang="en-US" sz="1400" kern="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5808" y="1814454"/>
                <a:ext cx="1728192" cy="2089521"/>
              </a:xfrm>
              <a:prstGeom prst="rect">
                <a:avLst/>
              </a:prstGeom>
              <a:blipFill>
                <a:blip r:embed="rId3"/>
                <a:stretch>
                  <a:fillRect l="-1060" t="-146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779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Statische Verfahren: </a:t>
            </a:r>
            <a:r>
              <a:rPr lang="de-DE" altLang="en-US" sz="2400" dirty="0" smtClean="0"/>
              <a:t>Gewinnvergleichsrechnung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75359" y="1756767"/>
            <a:ext cx="7578725" cy="208952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Neben Berücksichtigung der Kosten werden auch erzielte Umsätze berücksichtigt: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	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	Gewinn = Umsatzerlös - Kosten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Beispiel: </a:t>
            </a:r>
            <a:r>
              <a:rPr lang="de-DE" altLang="en-US" sz="1800" kern="0" dirty="0">
                <a:latin typeface="Arial" panose="020B0604020202020204" pitchFamily="34" charset="0"/>
              </a:rPr>
              <a:t>Taxifahrer*in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kauft Elektroauto oder Benziner. Beide haben eine Lebensdauer </a:t>
            </a:r>
            <a:r>
              <a:rPr lang="de-DE" altLang="en-US" sz="1800" i="1" kern="0" dirty="0" smtClean="0">
                <a:latin typeface="Arial" panose="020B0604020202020204" pitchFamily="34" charset="0"/>
              </a:rPr>
              <a:t>T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von 10 Jahren, einen Restwert von Null.</a:t>
            </a:r>
            <a:endParaRPr lang="de-DE" altLang="en-US" sz="1800" kern="0" dirty="0">
              <a:latin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486671"/>
              </p:ext>
            </p:extLst>
          </p:nvPr>
        </p:nvGraphicFramePr>
        <p:xfrm>
          <a:off x="1075359" y="3645024"/>
          <a:ext cx="6828122" cy="2595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0589">
                  <a:extLst>
                    <a:ext uri="{9D8B030D-6E8A-4147-A177-3AD203B41FA5}">
                      <a16:colId xmlns:a16="http://schemas.microsoft.com/office/drawing/2014/main" val="2623267412"/>
                    </a:ext>
                  </a:extLst>
                </a:gridCol>
                <a:gridCol w="1735956">
                  <a:extLst>
                    <a:ext uri="{9D8B030D-6E8A-4147-A177-3AD203B41FA5}">
                      <a16:colId xmlns:a16="http://schemas.microsoft.com/office/drawing/2014/main" val="2810863804"/>
                    </a:ext>
                  </a:extLst>
                </a:gridCol>
                <a:gridCol w="1931577">
                  <a:extLst>
                    <a:ext uri="{9D8B030D-6E8A-4147-A177-3AD203B41FA5}">
                      <a16:colId xmlns:a16="http://schemas.microsoft.com/office/drawing/2014/main" val="8020273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Benziner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Elektroauto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715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Jährliche</a:t>
                      </a:r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Erlöse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802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Jährliche Abschreibung </a:t>
                      </a:r>
                      <a:r>
                        <a:rPr lang="de-DE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de-DE" altLang="en-US" sz="1800" i="1" baseline="-25000" dirty="0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299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Kapitalkosten (Zins) </a:t>
                      </a:r>
                      <a:r>
                        <a:rPr lang="de-DE" sz="1800" i="1" dirty="0" err="1" smtClean="0">
                          <a:latin typeface="Arial" panose="020B0604020202020204" pitchFamily="34" charset="0"/>
                          <a:cs typeface="+mn-cs"/>
                        </a:rPr>
                        <a:t>Z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-1.200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-2.400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236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Betriebskosten </a:t>
                      </a:r>
                      <a:r>
                        <a:rPr lang="de-DE" sz="1800" i="1" dirty="0" err="1" smtClean="0">
                          <a:latin typeface="Arial" panose="020B0604020202020204" pitchFamily="34" charset="0"/>
                          <a:cs typeface="+mn-cs"/>
                        </a:rPr>
                        <a:t>B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457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Verbrauchskosten </a:t>
                      </a:r>
                      <a:r>
                        <a:rPr lang="de-DE" altLang="en-US" sz="1800" i="1" dirty="0" err="1" smtClean="0">
                          <a:latin typeface="Arial" panose="020B0604020202020204" pitchFamily="34" charset="0"/>
                        </a:rPr>
                        <a:t>V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980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Jahresgewinn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1.800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4.400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1999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62842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erdmannvorlage.pot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dmannvorlage.pot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rdmannvorlage.po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Office\Vorlagen\erdmannvorlage.pot</Template>
  <TotalTime>0</TotalTime>
  <Words>4891</Words>
  <Application>Microsoft Office PowerPoint</Application>
  <PresentationFormat>On-screen Show (4:3)</PresentationFormat>
  <Paragraphs>1144</Paragraphs>
  <Slides>44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Book Antiqua</vt:lpstr>
      <vt:lpstr>Cambria Math</vt:lpstr>
      <vt:lpstr>Times New Roman</vt:lpstr>
      <vt:lpstr>erdmannvorlage</vt:lpstr>
      <vt:lpstr>Formel</vt:lpstr>
      <vt:lpstr>Wirtschaftliche Grundlagen  im Sommersemester 2022  Investitionsrechnung</vt:lpstr>
      <vt:lpstr>Investition: Fragen</vt:lpstr>
      <vt:lpstr>Investitionen: Grundlagen</vt:lpstr>
      <vt:lpstr>Arten von Investitionen</vt:lpstr>
      <vt:lpstr>Investitionen: Zahlungsströme</vt:lpstr>
      <vt:lpstr>Verfahren der Investitionsrechnung</vt:lpstr>
      <vt:lpstr>Verfahren der Investitionsrechnung</vt:lpstr>
      <vt:lpstr>Statische Verfahren: Kostenvergleichsrechnung</vt:lpstr>
      <vt:lpstr>Statische Verfahren: Gewinnvergleichsrechnung</vt:lpstr>
      <vt:lpstr>Statische Verfahren: Rentabilitätsrechnung</vt:lpstr>
      <vt:lpstr>Statische Verfahren: Amortisationsrechnung</vt:lpstr>
      <vt:lpstr>Dynamisches Verfahren: Zeitwert des Geldes</vt:lpstr>
      <vt:lpstr>Dynamisches Verfahren: Zeitwert des Geldes</vt:lpstr>
      <vt:lpstr>Dynamisches Verfahren: Barwert und Diskontierung</vt:lpstr>
      <vt:lpstr>Dynamisches Verfahren: Barwert und Diskontierung</vt:lpstr>
      <vt:lpstr>Dynamisches Verfahren: Zinsrechnung und Zinseszins</vt:lpstr>
      <vt:lpstr>Zins- und zinseszinsrechnung</vt:lpstr>
      <vt:lpstr>Barwert einer künftigen Zahlung</vt:lpstr>
      <vt:lpstr>Aufzinsung von T periodengleicher Zahlungen</vt:lpstr>
      <vt:lpstr>Abzinsung von T periodengleicher Zahlungen</vt:lpstr>
      <vt:lpstr>Dynamisches Verfahren: Kapitalwertmethode als Grafik</vt:lpstr>
      <vt:lpstr>Dynamisches Verfahren: Kapitalwertmethode</vt:lpstr>
      <vt:lpstr>Dynamisches Verfahren: Kapitalwertmethode</vt:lpstr>
      <vt:lpstr>Beispiel: Photovoltaikanlage</vt:lpstr>
      <vt:lpstr>Beispiel: Photovoltaikanlage</vt:lpstr>
      <vt:lpstr>Beispiel: Photovoltaikanlage</vt:lpstr>
      <vt:lpstr>Rentenbarwertfaktor</vt:lpstr>
      <vt:lpstr>Rentenbarwertfaktor: Formel</vt:lpstr>
      <vt:lpstr>Rentenbarwertfaktor: Tabelle</vt:lpstr>
      <vt:lpstr>Dynamisches Verfahren: Methode des internen Zinsfußes</vt:lpstr>
      <vt:lpstr>Dynamisches Verfahren: Methode des internen Zinsfusses</vt:lpstr>
      <vt:lpstr>Dynamisches Verfahren: Annuitätsmethode</vt:lpstr>
      <vt:lpstr>Annuitätsfaktoren</vt:lpstr>
      <vt:lpstr>Vergleich: Kapitalwertmethode / Annuitätsmethode</vt:lpstr>
      <vt:lpstr>Annuitätsmethode: PV Beispiel</vt:lpstr>
      <vt:lpstr>„Levelised Cost of Electricity“ (LCOE) </vt:lpstr>
      <vt:lpstr>„Levelised Cost of Electricity“ (LCOE) </vt:lpstr>
      <vt:lpstr>Fehlerquellen bei der Investitionsrechnung</vt:lpstr>
      <vt:lpstr>Warnung: Diskontierung über lange Zeiten</vt:lpstr>
      <vt:lpstr>Klimaschäden: Was kostet der Gesellschaft eine ausgestoßene Tonne CO2?</vt:lpstr>
      <vt:lpstr>Ketten-NPV</vt:lpstr>
      <vt:lpstr>Inflation und Kaufkraft</vt:lpstr>
      <vt:lpstr>Inflation weltweit</vt:lpstr>
      <vt:lpstr>Inflation und Kaufkraft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Wirtschaftswissenschaftliche Grundlagen: Unternehmen</dc:title>
  <dc:creator>Lisa Koch</dc:creator>
  <cp:lastModifiedBy>Tom Brown</cp:lastModifiedBy>
  <cp:revision>297</cp:revision>
  <cp:lastPrinted>2020-04-29T06:56:35Z</cp:lastPrinted>
  <dcterms:created xsi:type="dcterms:W3CDTF">1601-01-01T00:00:00Z</dcterms:created>
  <dcterms:modified xsi:type="dcterms:W3CDTF">2022-06-01T16:01:20Z</dcterms:modified>
</cp:coreProperties>
</file>