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55" r:id="rId22"/>
    <p:sldId id="359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9" r:id="rId34"/>
    <p:sldId id="367" r:id="rId35"/>
    <p:sldId id="370" r:id="rId36"/>
    <p:sldId id="371" r:id="rId37"/>
    <p:sldId id="368" r:id="rId38"/>
    <p:sldId id="373" r:id="rId39"/>
    <p:sldId id="372" r:id="rId40"/>
    <p:sldId id="374" r:id="rId41"/>
    <p:sldId id="375" r:id="rId42"/>
    <p:sldId id="376" r:id="rId43"/>
    <p:sldId id="377" r:id="rId4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2022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. (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CF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=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pQ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V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>
                    <a:latin typeface="Arial" panose="020B0604020202020204" pitchFamily="34" charset="0"/>
                  </a:rPr>
                  <a:t>B</a:t>
                </a:r>
                <a:r>
                  <a:rPr lang="de-DE" altLang="en-US" sz="1800" i="1" baseline="-25000" dirty="0" err="1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 – </a:t>
                </a:r>
                <a:r>
                  <a:rPr lang="de-DE" altLang="en-US" sz="1800" i="1" dirty="0" err="1" smtClean="0">
                    <a:latin typeface="Arial" panose="020B0604020202020204" pitchFamily="34" charset="0"/>
                  </a:rPr>
                  <a:t>Z</a:t>
                </a:r>
                <a:r>
                  <a:rPr lang="de-DE" altLang="en-US" sz="1800" i="1" baseline="-25000" dirty="0" err="1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 )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34344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hätte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69510" y="1671637"/>
            <a:ext cx="8026046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Perioden der Verzinsung bei einem Zinssatz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Zinseszins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: Verzinsung von Zins aus vorherigem Jahr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</a:t>
            </a:r>
            <a:r>
              <a:rPr lang="de-DE" altLang="en-US" sz="1800" i="1" kern="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und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</a:t>
            </a:r>
            <a:r>
              <a:rPr lang="de-DE" altLang="en-US" sz="1800" i="1" kern="0" dirty="0">
                <a:latin typeface="Arial" panose="020B0604020202020204" pitchFamily="34" charset="0"/>
              </a:rPr>
              <a:t>K</a:t>
            </a:r>
            <a:r>
              <a:rPr lang="de-DE" altLang="en-US" sz="1800" i="1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924800" y="1557338"/>
            <a:ext cx="68262" cy="1790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8034338" y="1600201"/>
            <a:ext cx="474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K</a:t>
            </a:r>
            <a:r>
              <a:rPr lang="de-DE" altLang="en-US" sz="1800" i="1" baseline="-25000"/>
              <a:t>T</a:t>
            </a:r>
            <a:endParaRPr lang="de-DE" altLang="en-US" sz="1800" i="1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74326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47833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46196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4970463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51117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462588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038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595630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609600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7" name="Rectangle 40"/>
          <p:cNvSpPr>
            <a:spLocks noChangeArrowheads="1"/>
          </p:cNvSpPr>
          <p:nvPr/>
        </p:nvSpPr>
        <p:spPr bwMode="auto">
          <a:xfrm>
            <a:off x="644842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658812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940550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7080250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7572375" y="2857501"/>
            <a:ext cx="21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/>
              <a:t>g</a:t>
            </a:r>
            <a:endParaRPr lang="de-DE" altLang="en-US" sz="1800"/>
          </a:p>
        </p:txBody>
      </p:sp>
      <p:sp>
        <p:nvSpPr>
          <p:cNvPr id="44" name="Freeform 47"/>
          <p:cNvSpPr>
            <a:spLocks/>
          </p:cNvSpPr>
          <p:nvPr/>
        </p:nvSpPr>
        <p:spPr bwMode="auto">
          <a:xfrm>
            <a:off x="4523840" y="1781176"/>
            <a:ext cx="3405723" cy="1138238"/>
          </a:xfrm>
          <a:custGeom>
            <a:avLst/>
            <a:gdLst>
              <a:gd name="T0" fmla="*/ 0 w 2544"/>
              <a:gd name="T1" fmla="*/ 2147483646 h 336"/>
              <a:gd name="T2" fmla="*/ 3 w 2544"/>
              <a:gd name="T3" fmla="*/ 2147483646 h 336"/>
              <a:gd name="T4" fmla="*/ 7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48"/>
          <p:cNvSpPr>
            <a:spLocks/>
          </p:cNvSpPr>
          <p:nvPr/>
        </p:nvSpPr>
        <p:spPr bwMode="auto">
          <a:xfrm>
            <a:off x="4995863" y="1922464"/>
            <a:ext cx="2933700" cy="996950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2147483646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Freeform 49"/>
          <p:cNvSpPr>
            <a:spLocks/>
          </p:cNvSpPr>
          <p:nvPr/>
        </p:nvSpPr>
        <p:spPr bwMode="auto">
          <a:xfrm>
            <a:off x="5521806" y="2065339"/>
            <a:ext cx="2407757" cy="854075"/>
          </a:xfrm>
          <a:custGeom>
            <a:avLst/>
            <a:gdLst>
              <a:gd name="T0" fmla="*/ 0 w 2544"/>
              <a:gd name="T1" fmla="*/ 2147483646 h 336"/>
              <a:gd name="T2" fmla="*/ 1 w 2544"/>
              <a:gd name="T3" fmla="*/ 1375111905 h 336"/>
              <a:gd name="T4" fmla="*/ 1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Freeform 50"/>
          <p:cNvSpPr>
            <a:spLocks/>
          </p:cNvSpPr>
          <p:nvPr/>
        </p:nvSpPr>
        <p:spPr bwMode="auto">
          <a:xfrm>
            <a:off x="6060616" y="2208214"/>
            <a:ext cx="1868947" cy="711200"/>
          </a:xfrm>
          <a:custGeom>
            <a:avLst/>
            <a:gdLst>
              <a:gd name="T0" fmla="*/ 0 w 2544"/>
              <a:gd name="T1" fmla="*/ 7924980 h 336"/>
              <a:gd name="T2" fmla="*/ 0 w 2544"/>
              <a:gd name="T3" fmla="*/ 2268919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Freeform 51"/>
          <p:cNvSpPr>
            <a:spLocks/>
          </p:cNvSpPr>
          <p:nvPr/>
        </p:nvSpPr>
        <p:spPr bwMode="auto">
          <a:xfrm>
            <a:off x="6551174" y="2349501"/>
            <a:ext cx="1378389" cy="569913"/>
          </a:xfrm>
          <a:custGeom>
            <a:avLst/>
            <a:gdLst>
              <a:gd name="T0" fmla="*/ 0 w 2544"/>
              <a:gd name="T1" fmla="*/ 3416 h 336"/>
              <a:gd name="T2" fmla="*/ 0 w 2544"/>
              <a:gd name="T3" fmla="*/ 99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Freeform 52"/>
          <p:cNvSpPr>
            <a:spLocks/>
          </p:cNvSpPr>
          <p:nvPr/>
        </p:nvSpPr>
        <p:spPr bwMode="auto">
          <a:xfrm>
            <a:off x="7064250" y="2492376"/>
            <a:ext cx="865313" cy="427038"/>
          </a:xfrm>
          <a:custGeom>
            <a:avLst/>
            <a:gdLst>
              <a:gd name="T0" fmla="*/ 0 w 2544"/>
              <a:gd name="T1" fmla="*/ 2 h 336"/>
              <a:gd name="T2" fmla="*/ 0 w 2544"/>
              <a:gd name="T3" fmla="*/ 2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Freeform 53"/>
          <p:cNvSpPr>
            <a:spLocks/>
          </p:cNvSpPr>
          <p:nvPr/>
        </p:nvSpPr>
        <p:spPr bwMode="auto">
          <a:xfrm>
            <a:off x="7553200" y="2635251"/>
            <a:ext cx="376363" cy="284163"/>
          </a:xfrm>
          <a:custGeom>
            <a:avLst/>
            <a:gdLst>
              <a:gd name="T0" fmla="*/ 0 w 2544"/>
              <a:gd name="T1" fmla="*/ 1 h 336"/>
              <a:gd name="T2" fmla="*/ 0 w 2544"/>
              <a:gd name="T3" fmla="*/ 1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949263" y="1664496"/>
            <a:ext cx="4083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 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29"/>
          <p:cNvSpPr>
            <a:spLocks noChangeArrowheads="1"/>
          </p:cNvSpPr>
          <p:nvPr/>
        </p:nvSpPr>
        <p:spPr bwMode="auto">
          <a:xfrm>
            <a:off x="7915275" y="2955926"/>
            <a:ext cx="79375" cy="3921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Investitionskosten gegenüber regelmäßige Zahlungsflüsse (Cashflows)?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errichten? Wird der Cashflow von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 verkauften Autos die Investitionskosten ausgleichen?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spcBef>
                <a:spcPts val="300"/>
              </a:spcBef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</a:t>
            </a:r>
            <a:r>
              <a:rPr lang="de-DE" altLang="en-US" sz="2400" dirty="0" smtClean="0"/>
              <a:t>von </a:t>
            </a:r>
            <a:r>
              <a:rPr lang="de-DE" altLang="en-US" sz="2400" i="1" dirty="0" smtClean="0"/>
              <a:t>T</a:t>
            </a:r>
            <a:r>
              <a:rPr lang="de-DE" altLang="en-US" sz="2400" dirty="0" smtClean="0"/>
              <a:t> periodengleicher </a:t>
            </a:r>
            <a:r>
              <a:rPr lang="de-DE" altLang="en-US" sz="2400" dirty="0"/>
              <a:t>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38765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Zinsfußes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Return“)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</a:t>
            </a:r>
            <a:r>
              <a:rPr lang="de-DE" altLang="en-US" sz="1400" dirty="0" smtClean="0">
                <a:latin typeface="Arial" panose="020B0604020202020204" pitchFamily="34" charset="0"/>
              </a:rPr>
              <a:t>200.000 </a:t>
            </a:r>
            <a:r>
              <a:rPr lang="de-DE" altLang="en-US" sz="1400" dirty="0">
                <a:latin typeface="Arial" panose="020B0604020202020204" pitchFamily="34" charset="0"/>
              </a:rPr>
              <a:t>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</a:t>
            </a:r>
            <a:r>
              <a:rPr lang="de-DE" altLang="en-US" sz="1400" dirty="0" smtClean="0">
                <a:latin typeface="Arial" panose="020B0604020202020204" pitchFamily="34" charset="0"/>
              </a:rPr>
              <a:t>500.000 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5.000.000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650.000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=7,7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625" y="5978526"/>
                <a:ext cx="6203363" cy="529697"/>
              </a:xfrm>
              <a:prstGeom prst="rect">
                <a:avLst/>
              </a:prstGeom>
              <a:blipFill>
                <a:blip r:embed="rId2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0,084 €/kWh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0,1 €/kWh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Maschine ohne die Kapazität zu ändern. </a:t>
            </a:r>
            <a:r>
              <a:rPr lang="de-DE" altLang="en-US" sz="1800" kern="0" dirty="0">
                <a:latin typeface="Arial" panose="020B0604020202020204" pitchFamily="34" charset="0"/>
              </a:rPr>
              <a:t>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</a:t>
            </a:r>
            <a:r>
              <a:rPr lang="de-DE" altLang="en-US" sz="1800" kern="0" dirty="0">
                <a:latin typeface="Arial" panose="020B0604020202020204" pitchFamily="34" charset="0"/>
              </a:rPr>
              <a:t>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rhöhung von Produktivität durch Ersatz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Ketten-NPV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Beim Investitionsvergleich müssen die betrachteten Zeiträume gleich lang sein.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Projekt A hat eine Lebensdauer von 5 Jahren und einen Kapitalwert von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A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Projekt B von 10 Jahren und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. Nicht direkt vergleichbar!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Vergleich mit der Kapitalwertmethode geht davon aus, dass die Projekte dieselbe Lebensdauer haben.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Lösung: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Kettenkapitalwert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annehmen, dass nach dem Ende der geplanten Nutzungsdauer, das Projekt durch Nachfolgeprojekte ersetzt wird.</a:t>
                </a:r>
                <a:endParaRPr lang="de-DE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Z.B. eine einmalige identische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Reinvestition zum Zeitpunkt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T: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𝑁𝑃𝑉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𝑁𝑃𝑉</m:t>
                              </m:r>
                            </m:e>
                            <m:sub>
                              <m:r>
                                <a:rPr lang="de-DE" alt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In unserem Beispiel: vergleichen Sie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NPV</a:t>
                </a:r>
                <a:r>
                  <a:rPr lang="de-DE" altLang="en-US" sz="1600" i="1" baseline="-25000" dirty="0" smtClean="0">
                    <a:latin typeface="Arial" panose="020B0604020202020204" pitchFamily="34" charset="0"/>
                  </a:rPr>
                  <a:t>B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10 Jahre)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𝑁𝑃𝑉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𝑁𝑃𝑉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(Lebensdauer 5 Jahre, Reinvestition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nach 5 Jahren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für die folgenden 5 Jahre).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00808"/>
                <a:ext cx="7344816" cy="4408487"/>
              </a:xfrm>
              <a:prstGeom prst="rect">
                <a:avLst/>
              </a:prstGeom>
              <a:blipFill>
                <a:blip r:embed="rId2"/>
                <a:stretch>
                  <a:fillRect l="-498" t="-968" b="-7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4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344816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Inflation</a:t>
            </a:r>
            <a:r>
              <a:rPr lang="de-DE" altLang="en-US" sz="1600" dirty="0" smtClean="0">
                <a:latin typeface="Arial" panose="020B0604020202020204" pitchFamily="34" charset="0"/>
              </a:rPr>
              <a:t>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Teuerung</a:t>
            </a:r>
            <a:r>
              <a:rPr lang="de-DE" altLang="en-US" sz="1600" dirty="0" smtClean="0">
                <a:latin typeface="Arial" panose="020B0604020202020204" pitchFamily="34" charset="0"/>
              </a:rPr>
              <a:t> ist die Erhöhung von den Preisen von Gütern und Dienstleistungen, </a:t>
            </a:r>
            <a:r>
              <a:rPr lang="de-DE" altLang="en-US" sz="1600" dirty="0">
                <a:latin typeface="Arial" panose="020B0604020202020204" pitchFamily="34" charset="0"/>
              </a:rPr>
              <a:t>gemessen z.B. durch jährliche Preisänderungen von Gütern und Dienstleistungen bestimmter </a:t>
            </a:r>
            <a:r>
              <a:rPr lang="de-DE" altLang="en-US" sz="1600" dirty="0" smtClean="0">
                <a:latin typeface="Arial" panose="020B0604020202020204" pitchFamily="34" charset="0"/>
              </a:rPr>
              <a:t>Warenkörbe.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Inflation bedeutet eine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Minderung der Kaufkraft </a:t>
            </a:r>
            <a:r>
              <a:rPr lang="de-DE" altLang="en-US" sz="1600" dirty="0" smtClean="0">
                <a:latin typeface="Arial" panose="020B0604020202020204" pitchFamily="34" charset="0"/>
              </a:rPr>
              <a:t>des Geldes.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Für Investitionen kann man um Inflation korrigieren (Inflationsbereinigung):</a:t>
            </a:r>
          </a:p>
          <a:p>
            <a:pPr>
              <a:lnSpc>
                <a:spcPct val="90000"/>
              </a:lnSpc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Realzins</a:t>
            </a:r>
            <a:r>
              <a:rPr lang="de-DE" altLang="en-US" sz="1600" dirty="0" smtClean="0">
                <a:latin typeface="Arial" panose="020B0604020202020204" pitchFamily="34" charset="0"/>
              </a:rPr>
              <a:t> ≈ Nominalzins – Inflationsrate</a:t>
            </a:r>
          </a:p>
          <a:p>
            <a:pPr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Korrekte Beziehung: (1 + Nominalzins) = (1 + Realzins) ∙ (1 + Inflationsrate)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54" y="3573016"/>
            <a:ext cx="5574450" cy="31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Inflation weltweit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1438"/>
            <a:ext cx="4325706" cy="52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Inflation und Kaufkraft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en-US" smtClean="0"/>
          </a:p>
        </p:txBody>
      </p: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1228725" y="1420813"/>
            <a:ext cx="7497763" cy="5038725"/>
            <a:chOff x="1201" y="1189"/>
            <a:chExt cx="3958" cy="2755"/>
          </a:xfrm>
        </p:grpSpPr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189"/>
              <a:ext cx="3958" cy="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1221" y="2443"/>
              <a:ext cx="3921" cy="2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521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Null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Zins 4%.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19284"/>
                <a:ext cx="7128792" cy="2089521"/>
              </a:xfrm>
              <a:prstGeom prst="rect">
                <a:avLst/>
              </a:prstGeom>
              <a:blipFill>
                <a:blip r:embed="rId2"/>
                <a:stretch>
                  <a:fillRect l="-770" t="-2924" r="-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4828</Words>
  <Application>Microsoft Office PowerPoint</Application>
  <PresentationFormat>On-screen Show (4:3)</PresentationFormat>
  <Paragraphs>1111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2022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von T periodengleicher Zahlungen</vt:lpstr>
      <vt:lpstr>Abzinsung von T periodengleicher Zahlungen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Zinsfußes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  <vt:lpstr>Ketten-NPV</vt:lpstr>
      <vt:lpstr>Inflation und Kaufkraft</vt:lpstr>
      <vt:lpstr>Inflation weltweit</vt:lpstr>
      <vt:lpstr>Inflation und Kaufkraft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296</cp:revision>
  <cp:lastPrinted>2020-04-29T06:56:35Z</cp:lastPrinted>
  <dcterms:created xsi:type="dcterms:W3CDTF">1601-01-01T00:00:00Z</dcterms:created>
  <dcterms:modified xsi:type="dcterms:W3CDTF">2022-06-01T12:51:58Z</dcterms:modified>
</cp:coreProperties>
</file>