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7"/>
  </p:notesMasterIdLst>
  <p:handoutMasterIdLst>
    <p:handoutMasterId r:id="rId48"/>
  </p:handoutMasterIdLst>
  <p:sldIdLst>
    <p:sldId id="316" r:id="rId2"/>
    <p:sldId id="317" r:id="rId3"/>
    <p:sldId id="329" r:id="rId4"/>
    <p:sldId id="330" r:id="rId5"/>
    <p:sldId id="318" r:id="rId6"/>
    <p:sldId id="321" r:id="rId7"/>
    <p:sldId id="319" r:id="rId8"/>
    <p:sldId id="320" r:id="rId9"/>
    <p:sldId id="274" r:id="rId10"/>
    <p:sldId id="287" r:id="rId11"/>
    <p:sldId id="288" r:id="rId12"/>
    <p:sldId id="306" r:id="rId13"/>
    <p:sldId id="322" r:id="rId14"/>
    <p:sldId id="289" r:id="rId15"/>
    <p:sldId id="290" r:id="rId16"/>
    <p:sldId id="286" r:id="rId17"/>
    <p:sldId id="272" r:id="rId18"/>
    <p:sldId id="291" r:id="rId19"/>
    <p:sldId id="299" r:id="rId20"/>
    <p:sldId id="292" r:id="rId21"/>
    <p:sldId id="293" r:id="rId22"/>
    <p:sldId id="294" r:id="rId23"/>
    <p:sldId id="295" r:id="rId24"/>
    <p:sldId id="296" r:id="rId25"/>
    <p:sldId id="300" r:id="rId26"/>
    <p:sldId id="301" r:id="rId27"/>
    <p:sldId id="302" r:id="rId28"/>
    <p:sldId id="303" r:id="rId29"/>
    <p:sldId id="304" r:id="rId30"/>
    <p:sldId id="305" r:id="rId31"/>
    <p:sldId id="307" r:id="rId32"/>
    <p:sldId id="308" r:id="rId33"/>
    <p:sldId id="309" r:id="rId34"/>
    <p:sldId id="310" r:id="rId35"/>
    <p:sldId id="323" r:id="rId36"/>
    <p:sldId id="312" r:id="rId37"/>
    <p:sldId id="324" r:id="rId38"/>
    <p:sldId id="266" r:id="rId39"/>
    <p:sldId id="325" r:id="rId40"/>
    <p:sldId id="280" r:id="rId41"/>
    <p:sldId id="281" r:id="rId42"/>
    <p:sldId id="267" r:id="rId43"/>
    <p:sldId id="268" r:id="rId44"/>
    <p:sldId id="279" r:id="rId45"/>
    <p:sldId id="328" r:id="rId4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1" d="100"/>
          <a:sy n="101" d="100"/>
        </p:scale>
        <p:origin x="1416" y="96"/>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590075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39</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45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812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Sommersemester 2022</a:t>
            </a:r>
            <a:r>
              <a:rPr lang="de-DE" altLang="en-US" sz="2400" i="0" dirty="0" smtClean="0">
                <a:latin typeface="Arial" panose="020B0604020202020204" pitchFamily="34" charset="0"/>
                <a:cs typeface="Arial" panose="020B0604020202020204" pitchFamily="34" charset="0"/>
              </a:rPr>
              <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a:t>
            </a:r>
            <a:r>
              <a:rPr lang="de-DE" sz="1800" kern="0" dirty="0" smtClean="0">
                <a:latin typeface="Arial" panose="020B0604020202020204" pitchFamily="34" charset="0"/>
              </a:rPr>
              <a:t>kalkulatorisch (berücksichtigt z.B. Opportunitätskosten).</a:t>
            </a:r>
            <a:endParaRPr lang="de-DE" sz="1800" kern="0" dirty="0" smtClean="0">
              <a:latin typeface="Arial" panose="020B0604020202020204" pitchFamily="34" charset="0"/>
            </a:endParaRP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a:t>
            </a:r>
            <a:r>
              <a:rPr lang="de-DE" altLang="en-US" dirty="0" smtClean="0"/>
              <a:t>2021</a:t>
            </a:r>
            <a:endParaRPr lang="de-DE" altLang="en-US" dirty="0" smtClean="0"/>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r>
              <a:rPr lang="de-DE" sz="1800" kern="0" dirty="0" smtClean="0">
                <a:latin typeface="Arial" panose="020B0604020202020204" pitchFamily="34" charset="0"/>
              </a:rPr>
              <a:t>?</a:t>
            </a:r>
          </a:p>
          <a:p>
            <a:pPr>
              <a:defRPr/>
            </a:pPr>
            <a:r>
              <a:rPr lang="de-DE" sz="1800" kern="0" dirty="0" smtClean="0">
                <a:latin typeface="Arial" panose="020B0604020202020204" pitchFamily="34" charset="0"/>
              </a:rPr>
              <a:t>Wie wird der Gewinn eines Unternehmens berechnet?</a:t>
            </a: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t>
            </a:r>
            <a:r>
              <a:rPr lang="de-DE" altLang="en-US" dirty="0" smtClean="0"/>
              <a:t>Tesla Gewinn- und Verlustrechnung (GuV)</a:t>
            </a:r>
            <a:endParaRPr lang="de-DE" altLang="en-US" dirty="0" smtClean="0"/>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a:solidFill>
                  <a:srgbClr val="000000"/>
                </a:solidFill>
                <a:latin typeface="Arial" panose="020B0604020202020204" pitchFamily="34" charset="0"/>
                <a:hlinkClick r:id="rId2"/>
              </a:rPr>
              <a:t>://</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a:t>
            </a:r>
            <a:r>
              <a:rPr lang="de-DE" altLang="en-US" sz="1600" noProof="1" smtClean="0">
                <a:solidFill>
                  <a:srgbClr val="000000"/>
                </a:solidFill>
                <a:latin typeface="Arial" panose="020B0604020202020204" pitchFamily="34" charset="0"/>
              </a:rPr>
              <a:t>: Erster Gewinn</a:t>
            </a:r>
            <a:r>
              <a:rPr lang="de-DE" altLang="en-US" sz="1600" noProof="1" smtClean="0">
                <a:solidFill>
                  <a:srgbClr val="000000"/>
                </a:solidFill>
                <a:latin typeface="Arial" panose="020B0604020202020204" pitchFamily="34" charset="0"/>
              </a:rPr>
              <a:t>.</a:t>
            </a: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752975"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373563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m:t>
                      </m:r>
                      <m:r>
                        <a:rPr lang="de-DE" sz="1800" b="0" i="1" smtClean="0">
                          <a:latin typeface="Cambria Math" panose="02040503050406030204" pitchFamily="18" charset="0"/>
                          <a:cs typeface="Arial" panose="020B0604020202020204" pitchFamily="34" charset="0"/>
                        </a:rPr>
                        <m:t>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3735638"/>
              </a:xfrm>
              <a:prstGeom prst="rect">
                <a:avLst/>
              </a:prstGeom>
              <a:blipFill>
                <a:blip r:embed="rId3"/>
                <a:stretch>
                  <a:fillRect l="-698" t="-816"/>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21371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m:t>
                          </m:r>
                          <m:r>
                            <a:rPr lang="de-DE" sz="1800" b="0" i="1" smtClean="0">
                              <a:latin typeface="Cambria Math" panose="02040503050406030204" pitchFamily="18" charset="0"/>
                              <a:cs typeface="Arial" panose="020B0604020202020204" pitchFamily="34" charset="0"/>
                            </a:rPr>
                            <m:t>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666</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67</m:t>
                      </m:r>
                      <m:r>
                        <a:rPr lang="de-DE" sz="1800" b="0" i="1" smtClean="0">
                          <a:latin typeface="Cambria Math" panose="02040503050406030204" pitchFamily="18" charset="0"/>
                          <a:cs typeface="Arial" panose="020B0604020202020204" pitchFamily="34" charset="0"/>
                        </a:rPr>
                        <m:t> €</m:t>
                      </m:r>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2000 €	Wert im Jahr der Anschaffung</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1. Jahr =&gt; Restwert 1333,33 €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2. Jahr =&gt; Restwert 666,67 €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3. Jahr =&gt; Restwert 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=&gt; Im 4. Jahr: neuer Notebook</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213718"/>
              </a:xfrm>
              <a:prstGeom prst="rect">
                <a:avLst/>
              </a:prstGeom>
              <a:blipFill>
                <a:blip r:embed="rId3"/>
                <a:stretch>
                  <a:fillRect l="-698" t="-723"/>
                </a:stretch>
              </a:blipFill>
            </p:spPr>
            <p:txBody>
              <a:bodyPr/>
              <a:lstStyle/>
              <a:p>
                <a:r>
                  <a:rPr lang="de-DE">
                    <a:noFill/>
                  </a:rPr>
                  <a:t> </a:t>
                </a:r>
              </a:p>
            </p:txBody>
          </p:sp>
        </mc:Fallback>
      </mc:AlternateContent>
    </p:spTree>
    <p:extLst>
      <p:ext uri="{BB962C8B-B14F-4D97-AF65-F5344CB8AC3E}">
        <p14:creationId xmlns:p14="http://schemas.microsoft.com/office/powerpoint/2010/main" val="28613579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smtClean="0"/>
              <a:t>Gewinn und Verlustrechnung (Erfolgsrechnung)</a:t>
            </a:r>
            <a:br>
              <a:rPr lang="de-DE" altLang="en-US" smtClean="0"/>
            </a:br>
            <a:r>
              <a:rPr lang="de-DE" altLang="en-US" sz="1800" smtClean="0"/>
              <a:t>Gesamtkostenverfahren gemäß § 275 Abs. 2 und 3 HGB</a:t>
            </a:r>
            <a:endParaRPr lang="de-DE" altLang="en-US"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Umsatzerlöse</a:t>
            </a:r>
            <a:endParaRPr lang="de-DE" altLang="en-US">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4" name="Rectangle 1"/>
          <p:cNvSpPr>
            <a:spLocks noChangeArrowheads="1"/>
          </p:cNvSpPr>
          <p:nvPr/>
        </p:nvSpPr>
        <p:spPr bwMode="auto">
          <a:xfrm>
            <a:off x="-30163" y="1484313"/>
            <a:ext cx="253047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der </a:t>
            </a:r>
            <a:r>
              <a:rPr lang="de-DE" altLang="de-DE" sz="1800" b="1" dirty="0" smtClean="0">
                <a:solidFill>
                  <a:srgbClr val="C00000"/>
                </a:solidFill>
                <a:latin typeface="Arial" panose="020B0604020202020204" pitchFamily="34" charset="0"/>
              </a:rPr>
              <a:t>Bilanz</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 ... 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t>
            </a:r>
            <a:r>
              <a:rPr lang="de-DE" altLang="en-US" dirty="0" smtClean="0"/>
              <a:t>Tesla Bilanz</a:t>
            </a:r>
            <a:endParaRPr lang="de-DE" altLang="en-US" dirty="0" smtClean="0"/>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a:solidFill>
                  <a:srgbClr val="000000"/>
                </a:solidFill>
                <a:latin typeface="Arial" panose="020B0604020202020204" pitchFamily="34" charset="0"/>
                <a:hlinkClick r:id="rId2"/>
              </a:rPr>
              <a:t>://</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a:t>
            </a:r>
            <a:r>
              <a:rPr lang="de-DE" altLang="en-US" sz="1600" noProof="1" smtClean="0">
                <a:solidFill>
                  <a:srgbClr val="000000"/>
                </a:solidFill>
                <a:latin typeface="Arial" panose="020B0604020202020204" pitchFamily="34" charset="0"/>
              </a:rPr>
              <a:t>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dirty="0" smtClean="0"/>
              <a:t>Projektfinanzierung für Kraftwerke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12" y="2276872"/>
            <a:ext cx="8737117" cy="3888432"/>
          </a:xfrm>
          <a:prstGeom prst="rect">
            <a:avLst/>
          </a:prstGeom>
        </p:spPr>
      </p:pic>
      <p:sp>
        <p:nvSpPr>
          <p:cNvPr id="5" name="Rectangle 4">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Wie hängen Eigenkapitalquote und Zinssatz für Fremdkapital zusammen?</a:t>
            </a: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511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endParaRPr lang="de-DE" sz="1100" kern="0" dirty="0" smtClean="0">
              <a:latin typeface="Arial" panose="020B0604020202020204" pitchFamily="34" charset="0"/>
            </a:endParaRP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endParaRPr lang="de-DE" sz="1100" kern="0" dirty="0" smtClean="0">
              <a:latin typeface="Arial" panose="020B0604020202020204" pitchFamily="34" charset="0"/>
            </a:endParaRP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2705</Words>
  <Application>Microsoft Office PowerPoint</Application>
  <PresentationFormat>On-screen Show (4:3)</PresentationFormat>
  <Paragraphs>535</Paragraphs>
  <Slides>45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2022  Betriebliches Rechnungswesen</vt:lpstr>
      <vt:lpstr>Typische Fragen des betrieblichen Rechnungswesens</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Kreislauf  der Abschreibung</vt:lpstr>
      <vt:lpstr>Methoden der Abschreibung</vt:lpstr>
      <vt:lpstr>Lineare Abschreibung Bsp.</vt:lpstr>
      <vt:lpstr>Lineare Abschreibung Bsp.</vt:lpstr>
      <vt:lpstr>Lineare Abschreibung Bsp.</vt:lpstr>
      <vt:lpstr>Gewinn und Verlustrechnung (Erfolgsrechnung) Gesamtkostenverfahren gemäß § 275 Abs. 2 und 3 HGB</vt:lpstr>
      <vt:lpstr>Unterschied zwischen GuV &amp; Bilanz </vt:lpstr>
      <vt:lpstr>Bilanzanalyse: Finanzielle Lage</vt:lpstr>
      <vt:lpstr>Bilanzanalyse: Erfolgsanalyse</vt:lpstr>
      <vt:lpstr>Bilanzanalyse - Liquidität, Selbstfinanzierung</vt:lpstr>
      <vt:lpstr>Bilanzanalyse - Rentabilität, Kapitalstruktur</vt:lpstr>
      <vt:lpstr>Eigenkapital – Fremdkapital</vt:lpstr>
      <vt:lpstr>Projektfinanzierung für Kraftwerke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249</cp:revision>
  <cp:lastPrinted>2020-04-29T06:56:35Z</cp:lastPrinted>
  <dcterms:created xsi:type="dcterms:W3CDTF">1601-01-01T00:00:00Z</dcterms:created>
  <dcterms:modified xsi:type="dcterms:W3CDTF">2022-05-18T09:36:53Z</dcterms:modified>
</cp:coreProperties>
</file>