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651" r:id="rId1"/>
  </p:sldMasterIdLst>
  <p:notesMasterIdLst>
    <p:notesMasterId r:id="rId57"/>
  </p:notesMasterIdLst>
  <p:handoutMasterIdLst>
    <p:handoutMasterId r:id="rId58"/>
  </p:handoutMasterIdLst>
  <p:sldIdLst>
    <p:sldId id="326" r:id="rId2"/>
    <p:sldId id="328" r:id="rId3"/>
    <p:sldId id="333" r:id="rId4"/>
    <p:sldId id="329" r:id="rId5"/>
    <p:sldId id="330" r:id="rId6"/>
    <p:sldId id="288" r:id="rId7"/>
    <p:sldId id="256" r:id="rId8"/>
    <p:sldId id="296" r:id="rId9"/>
    <p:sldId id="308" r:id="rId10"/>
    <p:sldId id="335" r:id="rId11"/>
    <p:sldId id="336" r:id="rId12"/>
    <p:sldId id="295" r:id="rId13"/>
    <p:sldId id="309" r:id="rId14"/>
    <p:sldId id="313" r:id="rId15"/>
    <p:sldId id="310" r:id="rId16"/>
    <p:sldId id="297" r:id="rId17"/>
    <p:sldId id="300" r:id="rId18"/>
    <p:sldId id="306" r:id="rId19"/>
    <p:sldId id="302" r:id="rId20"/>
    <p:sldId id="301" r:id="rId21"/>
    <p:sldId id="303" r:id="rId22"/>
    <p:sldId id="307" r:id="rId23"/>
    <p:sldId id="331" r:id="rId24"/>
    <p:sldId id="304" r:id="rId25"/>
    <p:sldId id="305" r:id="rId26"/>
    <p:sldId id="321" r:id="rId27"/>
    <p:sldId id="275" r:id="rId28"/>
    <p:sldId id="314" r:id="rId29"/>
    <p:sldId id="324" r:id="rId30"/>
    <p:sldId id="334" r:id="rId31"/>
    <p:sldId id="325" r:id="rId32"/>
    <p:sldId id="315" r:id="rId33"/>
    <p:sldId id="311" r:id="rId34"/>
    <p:sldId id="312" r:id="rId35"/>
    <p:sldId id="298" r:id="rId36"/>
    <p:sldId id="292" r:id="rId37"/>
    <p:sldId id="327" r:id="rId38"/>
    <p:sldId id="282" r:id="rId39"/>
    <p:sldId id="284" r:id="rId40"/>
    <p:sldId id="316" r:id="rId41"/>
    <p:sldId id="286" r:id="rId42"/>
    <p:sldId id="287" r:id="rId43"/>
    <p:sldId id="285" r:id="rId44"/>
    <p:sldId id="317" r:id="rId45"/>
    <p:sldId id="318" r:id="rId46"/>
    <p:sldId id="319" r:id="rId47"/>
    <p:sldId id="322" r:id="rId48"/>
    <p:sldId id="323" r:id="rId49"/>
    <p:sldId id="320" r:id="rId50"/>
    <p:sldId id="293" r:id="rId51"/>
    <p:sldId id="299" r:id="rId52"/>
    <p:sldId id="337" r:id="rId53"/>
    <p:sldId id="338" r:id="rId54"/>
    <p:sldId id="332" r:id="rId55"/>
    <p:sldId id="279" r:id="rId56"/>
  </p:sldIdLst>
  <p:sldSz cx="9144000" cy="6858000" type="screen4x3"/>
  <p:notesSz cx="7099300" cy="10234613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Book Antiqua" panose="02040602050305030304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Book Antiqua" panose="02040602050305030304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Book Antiqua" panose="02040602050305030304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Book Antiqua" panose="02040602050305030304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Book Antiqua" panose="02040602050305030304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Book Antiqua" panose="02040602050305030304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Book Antiqua" panose="02040602050305030304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Book Antiqua" panose="02040602050305030304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Book Antiqua" panose="02040602050305030304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845" userDrawn="1">
          <p15:clr>
            <a:srgbClr val="A4A3A4"/>
          </p15:clr>
        </p15:guide>
        <p15:guide id="2" pos="1204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224">
          <p15:clr>
            <a:srgbClr val="A4A3A4"/>
          </p15:clr>
        </p15:guide>
        <p15:guide id="2" pos="2237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319" autoAdjust="0"/>
    <p:restoredTop sz="91581" autoAdjust="0"/>
  </p:normalViewPr>
  <p:slideViewPr>
    <p:cSldViewPr snapToGrid="0">
      <p:cViewPr varScale="1">
        <p:scale>
          <a:sx n="92" d="100"/>
          <a:sy n="92" d="100"/>
        </p:scale>
        <p:origin x="1848" y="-366"/>
      </p:cViewPr>
      <p:guideLst>
        <p:guide orient="horz" pos="845"/>
        <p:guide pos="1204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49" d="100"/>
          <a:sy n="49" d="100"/>
        </p:scale>
        <p:origin x="-2117" y="-67"/>
      </p:cViewPr>
      <p:guideLst>
        <p:guide orient="horz" pos="3224"/>
        <p:guide pos="2237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notesMaster" Target="notesMasters/notesMaster1.xml"/><Relationship Id="rId61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>
            <a:extLst>
              <a:ext uri="{FF2B5EF4-FFF2-40B4-BE49-F238E27FC236}">
                <a16:creationId xmlns:a16="http://schemas.microsoft.com/office/drawing/2014/main" id="{E636904A-E93E-774E-B0E0-C139A852EBED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84513" cy="476250"/>
          </a:xfrm>
          <a:prstGeom prst="rect">
            <a:avLst/>
          </a:prstGeom>
          <a:noFill/>
          <a:ln w="9525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6018" tIns="48009" rIns="96018" bIns="48009" numCol="1" anchor="t" anchorCtr="0" compatLnSpc="1">
            <a:prstTxWarp prst="textNoShape">
              <a:avLst/>
            </a:prstTxWarp>
          </a:bodyPr>
          <a:lstStyle>
            <a:lvl1pPr defTabSz="962025">
              <a:defRPr sz="1300">
                <a:latin typeface="Times New Roman" pitchFamily="18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8371" name="Rectangle 3">
            <a:extLst>
              <a:ext uri="{FF2B5EF4-FFF2-40B4-BE49-F238E27FC236}">
                <a16:creationId xmlns:a16="http://schemas.microsoft.com/office/drawing/2014/main" id="{0C12F5C8-08E8-E045-9649-9A116891A7F7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60825" y="0"/>
            <a:ext cx="3003550" cy="476250"/>
          </a:xfrm>
          <a:prstGeom prst="rect">
            <a:avLst/>
          </a:prstGeom>
          <a:noFill/>
          <a:ln w="9525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6018" tIns="48009" rIns="96018" bIns="48009" numCol="1" anchor="t" anchorCtr="0" compatLnSpc="1">
            <a:prstTxWarp prst="textNoShape">
              <a:avLst/>
            </a:prstTxWarp>
          </a:bodyPr>
          <a:lstStyle>
            <a:lvl1pPr algn="r" defTabSz="962025">
              <a:defRPr sz="1300">
                <a:latin typeface="Times New Roman" pitchFamily="18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8372" name="Rectangle 4">
            <a:extLst>
              <a:ext uri="{FF2B5EF4-FFF2-40B4-BE49-F238E27FC236}">
                <a16:creationId xmlns:a16="http://schemas.microsoft.com/office/drawing/2014/main" id="{9A08C26B-2D38-6C48-A010-5F72F2AD6FB3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56775"/>
            <a:ext cx="3084513" cy="476250"/>
          </a:xfrm>
          <a:prstGeom prst="rect">
            <a:avLst/>
          </a:prstGeom>
          <a:noFill/>
          <a:ln w="9525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6018" tIns="48009" rIns="96018" bIns="48009" numCol="1" anchor="b" anchorCtr="0" compatLnSpc="1">
            <a:prstTxWarp prst="textNoShape">
              <a:avLst/>
            </a:prstTxWarp>
          </a:bodyPr>
          <a:lstStyle>
            <a:lvl1pPr defTabSz="962025">
              <a:defRPr sz="1300">
                <a:latin typeface="Times New Roman" pitchFamily="18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8373" name="Rectangle 5">
            <a:extLst>
              <a:ext uri="{FF2B5EF4-FFF2-40B4-BE49-F238E27FC236}">
                <a16:creationId xmlns:a16="http://schemas.microsoft.com/office/drawing/2014/main" id="{FBE21937-F5A4-D148-99AB-A9EE8BFC52DE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60825" y="9756775"/>
            <a:ext cx="3003550" cy="476250"/>
          </a:xfrm>
          <a:prstGeom prst="rect">
            <a:avLst/>
          </a:prstGeom>
          <a:noFill/>
          <a:ln w="9525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6018" tIns="48009" rIns="96018" bIns="48009" numCol="1" anchor="b" anchorCtr="0" compatLnSpc="1">
            <a:prstTxWarp prst="textNoShape">
              <a:avLst/>
            </a:prstTxWarp>
          </a:bodyPr>
          <a:lstStyle>
            <a:lvl1pPr algn="r" defTabSz="962025">
              <a:defRPr sz="1300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3FFD359F-3949-4CB1-A971-E31EC8BCEA3F}" type="slidenum">
              <a:rPr lang="de-DE" altLang="en-US"/>
              <a:pPr>
                <a:defRPr/>
              </a:pPr>
              <a:t>‹#›</a:t>
            </a:fld>
            <a:endParaRPr lang="de-DE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>
            <a:extLst>
              <a:ext uri="{FF2B5EF4-FFF2-40B4-BE49-F238E27FC236}">
                <a16:creationId xmlns:a16="http://schemas.microsoft.com/office/drawing/2014/main" id="{0A70F590-61FB-D941-A415-3E55BCCACDFD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4988" cy="509588"/>
          </a:xfrm>
          <a:prstGeom prst="rect">
            <a:avLst/>
          </a:prstGeom>
          <a:noFill/>
          <a:ln w="9525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6018" tIns="48009" rIns="96018" bIns="48009" numCol="1" anchor="t" anchorCtr="0" compatLnSpc="1">
            <a:prstTxWarp prst="textNoShape">
              <a:avLst/>
            </a:prstTxWarp>
          </a:bodyPr>
          <a:lstStyle>
            <a:lvl1pPr defTabSz="962025">
              <a:defRPr sz="1300">
                <a:latin typeface="Times New Roman" pitchFamily="18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6387" name="Rectangle 3">
            <a:extLst>
              <a:ext uri="{FF2B5EF4-FFF2-40B4-BE49-F238E27FC236}">
                <a16:creationId xmlns:a16="http://schemas.microsoft.com/office/drawing/2014/main" id="{8F36D997-5ECA-1544-AA84-EA3CFCE04ADE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4024313" y="0"/>
            <a:ext cx="3074987" cy="509588"/>
          </a:xfrm>
          <a:prstGeom prst="rect">
            <a:avLst/>
          </a:prstGeom>
          <a:noFill/>
          <a:ln w="9525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6018" tIns="48009" rIns="96018" bIns="48009" numCol="1" anchor="t" anchorCtr="0" compatLnSpc="1">
            <a:prstTxWarp prst="textNoShape">
              <a:avLst/>
            </a:prstTxWarp>
          </a:bodyPr>
          <a:lstStyle>
            <a:lvl1pPr algn="r" defTabSz="962025">
              <a:defRPr sz="1300">
                <a:latin typeface="Times New Roman" pitchFamily="18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205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227013" y="317500"/>
            <a:ext cx="6573837" cy="49307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389" name="Rectangle 5">
            <a:extLst>
              <a:ext uri="{FF2B5EF4-FFF2-40B4-BE49-F238E27FC236}">
                <a16:creationId xmlns:a16="http://schemas.microsoft.com/office/drawing/2014/main" id="{85C22BAF-5E88-B149-AC8D-82711FAF771B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406400" y="5564188"/>
            <a:ext cx="5962650" cy="3902075"/>
          </a:xfrm>
          <a:prstGeom prst="rect">
            <a:avLst/>
          </a:prstGeom>
          <a:noFill/>
          <a:ln w="9525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6018" tIns="48009" rIns="96018" bIns="4800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noProof="0"/>
              <a:t>Klicken Sie, um die Formate des Vorlagentextes zu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</a:p>
        </p:txBody>
      </p:sp>
      <p:sp>
        <p:nvSpPr>
          <p:cNvPr id="16390" name="Rectangle 6">
            <a:extLst>
              <a:ext uri="{FF2B5EF4-FFF2-40B4-BE49-F238E27FC236}">
                <a16:creationId xmlns:a16="http://schemas.microsoft.com/office/drawing/2014/main" id="{7F8CDE2A-11B2-6542-A5A1-5900424E88F0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25025"/>
            <a:ext cx="3074988" cy="509588"/>
          </a:xfrm>
          <a:prstGeom prst="rect">
            <a:avLst/>
          </a:prstGeom>
          <a:noFill/>
          <a:ln w="9525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6018" tIns="48009" rIns="96018" bIns="48009" numCol="1" anchor="b" anchorCtr="0" compatLnSpc="1">
            <a:prstTxWarp prst="textNoShape">
              <a:avLst/>
            </a:prstTxWarp>
          </a:bodyPr>
          <a:lstStyle>
            <a:lvl1pPr defTabSz="962025">
              <a:defRPr sz="1300">
                <a:latin typeface="Times New Roman" pitchFamily="18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6391" name="Rectangle 7">
            <a:extLst>
              <a:ext uri="{FF2B5EF4-FFF2-40B4-BE49-F238E27FC236}">
                <a16:creationId xmlns:a16="http://schemas.microsoft.com/office/drawing/2014/main" id="{4545F56C-3E84-4E48-8317-35F99D0B3BF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4313" y="9725025"/>
            <a:ext cx="3074987" cy="509588"/>
          </a:xfrm>
          <a:prstGeom prst="rect">
            <a:avLst/>
          </a:prstGeom>
          <a:noFill/>
          <a:ln w="9525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6018" tIns="48009" rIns="96018" bIns="48009" numCol="1" anchor="b" anchorCtr="0" compatLnSpc="1">
            <a:prstTxWarp prst="textNoShape">
              <a:avLst/>
            </a:prstTxWarp>
          </a:bodyPr>
          <a:lstStyle>
            <a:lvl1pPr algn="r" defTabSz="962025">
              <a:defRPr sz="1300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529EF7C5-B8D1-49B0-B1A3-9372C3DC7E00}" type="slidenum">
              <a:rPr lang="de-DE" altLang="en-US"/>
              <a:pPr>
                <a:defRPr/>
              </a:pPr>
              <a:t>‹#›</a:t>
            </a:fld>
            <a:endParaRPr lang="de-DE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fld id="{BCE26FFE-E9CD-46EC-BF56-92F90A00BA33}" type="slidenum">
              <a:rPr lang="de-DE" altLang="en-US" sz="1300" smtClean="0">
                <a:latin typeface="Times New Roman" panose="02020603050405020304" pitchFamily="18" charset="0"/>
              </a:rPr>
              <a:pPr/>
              <a:t>1</a:t>
            </a:fld>
            <a:endParaRPr lang="de-DE" altLang="en-US" sz="1300" smtClean="0">
              <a:latin typeface="Times New Roman" panose="02020603050405020304" pitchFamily="18" charset="0"/>
            </a:endParaRPr>
          </a:p>
        </p:txBody>
      </p:sp>
      <p:sp>
        <p:nvSpPr>
          <p:cNvPr id="51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27013" y="317500"/>
            <a:ext cx="6573837" cy="4930775"/>
          </a:xfrm>
          <a:ln/>
        </p:spPr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de-DE" altLang="en-US" noProof="1" smtClean="0"/>
          </a:p>
        </p:txBody>
      </p:sp>
    </p:spTree>
    <p:extLst>
      <p:ext uri="{BB962C8B-B14F-4D97-AF65-F5344CB8AC3E}">
        <p14:creationId xmlns:p14="http://schemas.microsoft.com/office/powerpoint/2010/main" val="317290982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fld id="{2548AEDD-86DE-473E-A13F-29ACD9908D45}" type="slidenum">
              <a:rPr lang="de-DE" altLang="en-US" sz="1300" smtClean="0">
                <a:latin typeface="Times New Roman" panose="02020603050405020304" pitchFamily="18" charset="0"/>
              </a:rPr>
              <a:pPr/>
              <a:t>15</a:t>
            </a:fld>
            <a:endParaRPr lang="de-DE" altLang="en-US" sz="1300" smtClean="0">
              <a:latin typeface="Times New Roman" panose="02020603050405020304" pitchFamily="18" charset="0"/>
            </a:endParaRPr>
          </a:p>
        </p:txBody>
      </p:sp>
      <p:sp>
        <p:nvSpPr>
          <p:cNvPr id="15362" name="Rectangle 2050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3775" y="768350"/>
            <a:ext cx="5118100" cy="3838575"/>
          </a:xfrm>
          <a:ln/>
        </p:spPr>
      </p:sp>
      <p:sp>
        <p:nvSpPr>
          <p:cNvPr id="15363" name="Rectangle 2051"/>
          <p:cNvSpPr>
            <a:spLocks noGrp="1" noChangeArrowheads="1"/>
          </p:cNvSpPr>
          <p:nvPr>
            <p:ph type="body" idx="1"/>
          </p:nvPr>
        </p:nvSpPr>
        <p:spPr>
          <a:xfrm>
            <a:off x="947738" y="4860925"/>
            <a:ext cx="5203825" cy="460533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de-DE" altLang="en-US" smtClean="0"/>
          </a:p>
        </p:txBody>
      </p:sp>
    </p:spTree>
    <p:extLst>
      <p:ext uri="{BB962C8B-B14F-4D97-AF65-F5344CB8AC3E}">
        <p14:creationId xmlns:p14="http://schemas.microsoft.com/office/powerpoint/2010/main" val="327067468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fld id="{2548AEDD-86DE-473E-A13F-29ACD9908D45}" type="slidenum">
              <a:rPr lang="de-DE" altLang="en-US" sz="1300" smtClean="0">
                <a:latin typeface="Times New Roman" panose="02020603050405020304" pitchFamily="18" charset="0"/>
              </a:rPr>
              <a:pPr/>
              <a:t>16</a:t>
            </a:fld>
            <a:endParaRPr lang="de-DE" altLang="en-US" sz="1300" smtClean="0">
              <a:latin typeface="Times New Roman" panose="02020603050405020304" pitchFamily="18" charset="0"/>
            </a:endParaRPr>
          </a:p>
        </p:txBody>
      </p:sp>
      <p:sp>
        <p:nvSpPr>
          <p:cNvPr id="15362" name="Rectangle 2050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3775" y="768350"/>
            <a:ext cx="5118100" cy="3838575"/>
          </a:xfrm>
          <a:ln/>
        </p:spPr>
      </p:sp>
      <p:sp>
        <p:nvSpPr>
          <p:cNvPr id="15363" name="Rectangle 2051"/>
          <p:cNvSpPr>
            <a:spLocks noGrp="1" noChangeArrowheads="1"/>
          </p:cNvSpPr>
          <p:nvPr>
            <p:ph type="body" idx="1"/>
          </p:nvPr>
        </p:nvSpPr>
        <p:spPr>
          <a:xfrm>
            <a:off x="947738" y="4860925"/>
            <a:ext cx="5203825" cy="460533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de-DE" altLang="en-US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fld id="{A71E7B10-7233-4189-9099-61A1ADFC613D}" type="slidenum">
              <a:rPr lang="de-DE" altLang="en-US" sz="1300" smtClean="0">
                <a:latin typeface="Times New Roman" panose="02020603050405020304" pitchFamily="18" charset="0"/>
              </a:rPr>
              <a:pPr/>
              <a:t>17</a:t>
            </a:fld>
            <a:endParaRPr lang="de-DE" altLang="en-US" sz="1300" smtClean="0">
              <a:latin typeface="Times New Roman" panose="02020603050405020304" pitchFamily="18" charset="0"/>
            </a:endParaRPr>
          </a:p>
        </p:txBody>
      </p:sp>
      <p:sp>
        <p:nvSpPr>
          <p:cNvPr id="17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27013" y="317500"/>
            <a:ext cx="6573837" cy="4930775"/>
          </a:xfrm>
          <a:ln/>
        </p:spPr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de-DE" altLang="en-US" noProof="1" smtClean="0"/>
          </a:p>
        </p:txBody>
      </p:sp>
    </p:spTree>
    <p:extLst>
      <p:ext uri="{BB962C8B-B14F-4D97-AF65-F5344CB8AC3E}">
        <p14:creationId xmlns:p14="http://schemas.microsoft.com/office/powerpoint/2010/main" val="399426061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fld id="{A71E7B10-7233-4189-9099-61A1ADFC613D}" type="slidenum">
              <a:rPr lang="de-DE" altLang="en-US" sz="1300" smtClean="0">
                <a:latin typeface="Times New Roman" panose="02020603050405020304" pitchFamily="18" charset="0"/>
              </a:rPr>
              <a:pPr/>
              <a:t>18</a:t>
            </a:fld>
            <a:endParaRPr lang="de-DE" altLang="en-US" sz="1300" smtClean="0">
              <a:latin typeface="Times New Roman" panose="02020603050405020304" pitchFamily="18" charset="0"/>
            </a:endParaRPr>
          </a:p>
        </p:txBody>
      </p:sp>
      <p:sp>
        <p:nvSpPr>
          <p:cNvPr id="17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27013" y="317500"/>
            <a:ext cx="6573837" cy="4930775"/>
          </a:xfrm>
          <a:ln/>
        </p:spPr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de-DE" altLang="en-US" noProof="1" smtClean="0"/>
          </a:p>
        </p:txBody>
      </p:sp>
    </p:spTree>
    <p:extLst>
      <p:ext uri="{BB962C8B-B14F-4D97-AF65-F5344CB8AC3E}">
        <p14:creationId xmlns:p14="http://schemas.microsoft.com/office/powerpoint/2010/main" val="159444784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fld id="{A71E7B10-7233-4189-9099-61A1ADFC613D}" type="slidenum">
              <a:rPr lang="de-DE" altLang="en-US" sz="1300" smtClean="0">
                <a:latin typeface="Times New Roman" panose="02020603050405020304" pitchFamily="18" charset="0"/>
              </a:rPr>
              <a:pPr/>
              <a:t>19</a:t>
            </a:fld>
            <a:endParaRPr lang="de-DE" altLang="en-US" sz="1300" smtClean="0">
              <a:latin typeface="Times New Roman" panose="02020603050405020304" pitchFamily="18" charset="0"/>
            </a:endParaRPr>
          </a:p>
        </p:txBody>
      </p:sp>
      <p:sp>
        <p:nvSpPr>
          <p:cNvPr id="17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27013" y="317500"/>
            <a:ext cx="6573837" cy="4930775"/>
          </a:xfrm>
          <a:ln/>
        </p:spPr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de-DE" altLang="en-US" noProof="1" smtClean="0"/>
          </a:p>
        </p:txBody>
      </p:sp>
    </p:spTree>
    <p:extLst>
      <p:ext uri="{BB962C8B-B14F-4D97-AF65-F5344CB8AC3E}">
        <p14:creationId xmlns:p14="http://schemas.microsoft.com/office/powerpoint/2010/main" val="242857265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fld id="{A71E7B10-7233-4189-9099-61A1ADFC613D}" type="slidenum">
              <a:rPr lang="de-DE" altLang="en-US" sz="1300" smtClean="0">
                <a:latin typeface="Times New Roman" panose="02020603050405020304" pitchFamily="18" charset="0"/>
              </a:rPr>
              <a:pPr/>
              <a:t>20</a:t>
            </a:fld>
            <a:endParaRPr lang="de-DE" altLang="en-US" sz="1300" smtClean="0">
              <a:latin typeface="Times New Roman" panose="02020603050405020304" pitchFamily="18" charset="0"/>
            </a:endParaRPr>
          </a:p>
        </p:txBody>
      </p:sp>
      <p:sp>
        <p:nvSpPr>
          <p:cNvPr id="17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27013" y="317500"/>
            <a:ext cx="6573837" cy="4930775"/>
          </a:xfrm>
          <a:ln/>
        </p:spPr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de-DE" altLang="en-US" noProof="1" smtClean="0"/>
          </a:p>
        </p:txBody>
      </p:sp>
    </p:spTree>
    <p:extLst>
      <p:ext uri="{BB962C8B-B14F-4D97-AF65-F5344CB8AC3E}">
        <p14:creationId xmlns:p14="http://schemas.microsoft.com/office/powerpoint/2010/main" val="408427410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fld id="{A71E7B10-7233-4189-9099-61A1ADFC613D}" type="slidenum">
              <a:rPr lang="de-DE" altLang="en-US" sz="1300" smtClean="0">
                <a:latin typeface="Times New Roman" panose="02020603050405020304" pitchFamily="18" charset="0"/>
              </a:rPr>
              <a:pPr/>
              <a:t>21</a:t>
            </a:fld>
            <a:endParaRPr lang="de-DE" altLang="en-US" sz="1300" smtClean="0">
              <a:latin typeface="Times New Roman" panose="02020603050405020304" pitchFamily="18" charset="0"/>
            </a:endParaRPr>
          </a:p>
        </p:txBody>
      </p:sp>
      <p:sp>
        <p:nvSpPr>
          <p:cNvPr id="17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27013" y="317500"/>
            <a:ext cx="6573837" cy="4930775"/>
          </a:xfrm>
          <a:ln/>
        </p:spPr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de-DE" altLang="en-US" noProof="1" smtClean="0"/>
          </a:p>
        </p:txBody>
      </p:sp>
    </p:spTree>
    <p:extLst>
      <p:ext uri="{BB962C8B-B14F-4D97-AF65-F5344CB8AC3E}">
        <p14:creationId xmlns:p14="http://schemas.microsoft.com/office/powerpoint/2010/main" val="364364197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fld id="{A71E7B10-7233-4189-9099-61A1ADFC613D}" type="slidenum">
              <a:rPr lang="de-DE" altLang="en-US" sz="1300" smtClean="0">
                <a:latin typeface="Times New Roman" panose="02020603050405020304" pitchFamily="18" charset="0"/>
              </a:rPr>
              <a:pPr/>
              <a:t>22</a:t>
            </a:fld>
            <a:endParaRPr lang="de-DE" altLang="en-US" sz="1300" smtClean="0">
              <a:latin typeface="Times New Roman" panose="02020603050405020304" pitchFamily="18" charset="0"/>
            </a:endParaRPr>
          </a:p>
        </p:txBody>
      </p:sp>
      <p:sp>
        <p:nvSpPr>
          <p:cNvPr id="17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27013" y="317500"/>
            <a:ext cx="6573837" cy="4930775"/>
          </a:xfrm>
          <a:ln/>
        </p:spPr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de-DE" altLang="en-US" noProof="1" smtClean="0"/>
          </a:p>
        </p:txBody>
      </p:sp>
    </p:spTree>
    <p:extLst>
      <p:ext uri="{BB962C8B-B14F-4D97-AF65-F5344CB8AC3E}">
        <p14:creationId xmlns:p14="http://schemas.microsoft.com/office/powerpoint/2010/main" val="115541315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fld id="{A71E7B10-7233-4189-9099-61A1ADFC613D}" type="slidenum">
              <a:rPr lang="de-DE" altLang="en-US" sz="1300" smtClean="0">
                <a:latin typeface="Times New Roman" panose="02020603050405020304" pitchFamily="18" charset="0"/>
              </a:rPr>
              <a:pPr/>
              <a:t>23</a:t>
            </a:fld>
            <a:endParaRPr lang="de-DE" altLang="en-US" sz="1300" smtClean="0">
              <a:latin typeface="Times New Roman" panose="02020603050405020304" pitchFamily="18" charset="0"/>
            </a:endParaRPr>
          </a:p>
        </p:txBody>
      </p:sp>
      <p:sp>
        <p:nvSpPr>
          <p:cNvPr id="17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27013" y="317500"/>
            <a:ext cx="6573837" cy="4930775"/>
          </a:xfrm>
          <a:ln/>
        </p:spPr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de-DE" altLang="en-US" noProof="1" smtClean="0"/>
          </a:p>
        </p:txBody>
      </p:sp>
    </p:spTree>
    <p:extLst>
      <p:ext uri="{BB962C8B-B14F-4D97-AF65-F5344CB8AC3E}">
        <p14:creationId xmlns:p14="http://schemas.microsoft.com/office/powerpoint/2010/main" val="59539831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fld id="{A71E7B10-7233-4189-9099-61A1ADFC613D}" type="slidenum">
              <a:rPr lang="de-DE" altLang="en-US" sz="1300" smtClean="0">
                <a:latin typeface="Times New Roman" panose="02020603050405020304" pitchFamily="18" charset="0"/>
              </a:rPr>
              <a:pPr/>
              <a:t>24</a:t>
            </a:fld>
            <a:endParaRPr lang="de-DE" altLang="en-US" sz="1300" smtClean="0">
              <a:latin typeface="Times New Roman" panose="02020603050405020304" pitchFamily="18" charset="0"/>
            </a:endParaRPr>
          </a:p>
        </p:txBody>
      </p:sp>
      <p:sp>
        <p:nvSpPr>
          <p:cNvPr id="17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27013" y="317500"/>
            <a:ext cx="6573837" cy="4930775"/>
          </a:xfrm>
          <a:ln/>
        </p:spPr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de-DE" altLang="en-US" noProof="1" smtClean="0"/>
          </a:p>
        </p:txBody>
      </p:sp>
    </p:spTree>
    <p:extLst>
      <p:ext uri="{BB962C8B-B14F-4D97-AF65-F5344CB8AC3E}">
        <p14:creationId xmlns:p14="http://schemas.microsoft.com/office/powerpoint/2010/main" val="978685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fld id="{B81973D4-CAD7-43D3-92DC-71FCBC9020E2}" type="slidenum">
              <a:rPr lang="de-DE" altLang="en-US" sz="1300" smtClean="0">
                <a:latin typeface="Times New Roman" panose="02020603050405020304" pitchFamily="18" charset="0"/>
              </a:rPr>
              <a:pPr/>
              <a:t>7</a:t>
            </a:fld>
            <a:endParaRPr lang="de-DE" altLang="en-US" sz="1300" smtClean="0">
              <a:latin typeface="Times New Roman" panose="02020603050405020304" pitchFamily="18" charset="0"/>
            </a:endParaRPr>
          </a:p>
        </p:txBody>
      </p:sp>
      <p:sp>
        <p:nvSpPr>
          <p:cNvPr id="8194" name="Rectangle 2050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3775" y="768350"/>
            <a:ext cx="5118100" cy="3838575"/>
          </a:xfrm>
          <a:ln/>
        </p:spPr>
      </p:sp>
      <p:sp>
        <p:nvSpPr>
          <p:cNvPr id="8195" name="Rectangle 2051"/>
          <p:cNvSpPr>
            <a:spLocks noGrp="1" noChangeArrowheads="1"/>
          </p:cNvSpPr>
          <p:nvPr>
            <p:ph type="body" idx="1"/>
          </p:nvPr>
        </p:nvSpPr>
        <p:spPr>
          <a:xfrm>
            <a:off x="947738" y="4860925"/>
            <a:ext cx="5203825" cy="460533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de-DE" altLang="en-US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fld id="{A71E7B10-7233-4189-9099-61A1ADFC613D}" type="slidenum">
              <a:rPr lang="de-DE" altLang="en-US" sz="1300" smtClean="0">
                <a:latin typeface="Times New Roman" panose="02020603050405020304" pitchFamily="18" charset="0"/>
              </a:rPr>
              <a:pPr/>
              <a:t>25</a:t>
            </a:fld>
            <a:endParaRPr lang="de-DE" altLang="en-US" sz="1300" smtClean="0">
              <a:latin typeface="Times New Roman" panose="02020603050405020304" pitchFamily="18" charset="0"/>
            </a:endParaRPr>
          </a:p>
        </p:txBody>
      </p:sp>
      <p:sp>
        <p:nvSpPr>
          <p:cNvPr id="17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27013" y="317500"/>
            <a:ext cx="6573837" cy="4930775"/>
          </a:xfrm>
          <a:ln/>
        </p:spPr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de-DE" altLang="en-US" noProof="1" smtClean="0"/>
          </a:p>
        </p:txBody>
      </p:sp>
    </p:spTree>
    <p:extLst>
      <p:ext uri="{BB962C8B-B14F-4D97-AF65-F5344CB8AC3E}">
        <p14:creationId xmlns:p14="http://schemas.microsoft.com/office/powerpoint/2010/main" val="118314711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fld id="{A71E7B10-7233-4189-9099-61A1ADFC613D}" type="slidenum">
              <a:rPr lang="de-DE" altLang="en-US" sz="1300" smtClean="0">
                <a:latin typeface="Times New Roman" panose="02020603050405020304" pitchFamily="18" charset="0"/>
              </a:rPr>
              <a:pPr/>
              <a:t>26</a:t>
            </a:fld>
            <a:endParaRPr lang="de-DE" altLang="en-US" sz="1300" smtClean="0">
              <a:latin typeface="Times New Roman" panose="02020603050405020304" pitchFamily="18" charset="0"/>
            </a:endParaRPr>
          </a:p>
        </p:txBody>
      </p:sp>
      <p:sp>
        <p:nvSpPr>
          <p:cNvPr id="17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27013" y="317500"/>
            <a:ext cx="6573837" cy="4930775"/>
          </a:xfrm>
          <a:ln/>
        </p:spPr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de-DE" altLang="en-US" noProof="1" smtClean="0"/>
          </a:p>
        </p:txBody>
      </p:sp>
    </p:spTree>
    <p:extLst>
      <p:ext uri="{BB962C8B-B14F-4D97-AF65-F5344CB8AC3E}">
        <p14:creationId xmlns:p14="http://schemas.microsoft.com/office/powerpoint/2010/main" val="73722036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fld id="{A71E7B10-7233-4189-9099-61A1ADFC613D}" type="slidenum">
              <a:rPr lang="de-DE" altLang="en-US" sz="1300" smtClean="0">
                <a:latin typeface="Times New Roman" panose="02020603050405020304" pitchFamily="18" charset="0"/>
              </a:rPr>
              <a:pPr/>
              <a:t>27</a:t>
            </a:fld>
            <a:endParaRPr lang="de-DE" altLang="en-US" sz="1300" smtClean="0">
              <a:latin typeface="Times New Roman" panose="02020603050405020304" pitchFamily="18" charset="0"/>
            </a:endParaRPr>
          </a:p>
        </p:txBody>
      </p:sp>
      <p:sp>
        <p:nvSpPr>
          <p:cNvPr id="17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27013" y="317500"/>
            <a:ext cx="6573837" cy="4930775"/>
          </a:xfrm>
          <a:ln/>
        </p:spPr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de-DE" altLang="en-US" noProof="1" smtClean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fld id="{A71E7B10-7233-4189-9099-61A1ADFC613D}" type="slidenum">
              <a:rPr lang="de-DE" altLang="en-US" sz="1300" smtClean="0">
                <a:latin typeface="Times New Roman" panose="02020603050405020304" pitchFamily="18" charset="0"/>
              </a:rPr>
              <a:pPr/>
              <a:t>28</a:t>
            </a:fld>
            <a:endParaRPr lang="de-DE" altLang="en-US" sz="1300" smtClean="0">
              <a:latin typeface="Times New Roman" panose="02020603050405020304" pitchFamily="18" charset="0"/>
            </a:endParaRPr>
          </a:p>
        </p:txBody>
      </p:sp>
      <p:sp>
        <p:nvSpPr>
          <p:cNvPr id="17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27013" y="317500"/>
            <a:ext cx="6573837" cy="4930775"/>
          </a:xfrm>
          <a:ln/>
        </p:spPr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de-DE" altLang="en-US" noProof="1" smtClean="0"/>
          </a:p>
        </p:txBody>
      </p:sp>
    </p:spTree>
    <p:extLst>
      <p:ext uri="{BB962C8B-B14F-4D97-AF65-F5344CB8AC3E}">
        <p14:creationId xmlns:p14="http://schemas.microsoft.com/office/powerpoint/2010/main" val="366854658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fld id="{A71E7B10-7233-4189-9099-61A1ADFC613D}" type="slidenum">
              <a:rPr lang="de-DE" altLang="en-US" sz="1300" smtClean="0">
                <a:latin typeface="Times New Roman" panose="02020603050405020304" pitchFamily="18" charset="0"/>
              </a:rPr>
              <a:pPr/>
              <a:t>29</a:t>
            </a:fld>
            <a:endParaRPr lang="de-DE" altLang="en-US" sz="1300" smtClean="0">
              <a:latin typeface="Times New Roman" panose="02020603050405020304" pitchFamily="18" charset="0"/>
            </a:endParaRPr>
          </a:p>
        </p:txBody>
      </p:sp>
      <p:sp>
        <p:nvSpPr>
          <p:cNvPr id="17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27013" y="317500"/>
            <a:ext cx="6573837" cy="4930775"/>
          </a:xfrm>
          <a:ln/>
        </p:spPr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de-DE" altLang="en-US" noProof="1" smtClean="0"/>
          </a:p>
        </p:txBody>
      </p:sp>
    </p:spTree>
    <p:extLst>
      <p:ext uri="{BB962C8B-B14F-4D97-AF65-F5344CB8AC3E}">
        <p14:creationId xmlns:p14="http://schemas.microsoft.com/office/powerpoint/2010/main" val="265730242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fld id="{A71E7B10-7233-4189-9099-61A1ADFC613D}" type="slidenum">
              <a:rPr lang="de-DE" altLang="en-US" sz="1300" smtClean="0">
                <a:latin typeface="Times New Roman" panose="02020603050405020304" pitchFamily="18" charset="0"/>
              </a:rPr>
              <a:pPr/>
              <a:t>30</a:t>
            </a:fld>
            <a:endParaRPr lang="de-DE" altLang="en-US" sz="1300" smtClean="0">
              <a:latin typeface="Times New Roman" panose="02020603050405020304" pitchFamily="18" charset="0"/>
            </a:endParaRPr>
          </a:p>
        </p:txBody>
      </p:sp>
      <p:sp>
        <p:nvSpPr>
          <p:cNvPr id="17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27013" y="317500"/>
            <a:ext cx="6573837" cy="4930775"/>
          </a:xfrm>
          <a:ln/>
        </p:spPr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de-DE" altLang="en-US" noProof="1" smtClean="0"/>
          </a:p>
        </p:txBody>
      </p:sp>
    </p:spTree>
    <p:extLst>
      <p:ext uri="{BB962C8B-B14F-4D97-AF65-F5344CB8AC3E}">
        <p14:creationId xmlns:p14="http://schemas.microsoft.com/office/powerpoint/2010/main" val="1363899233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fld id="{A71E7B10-7233-4189-9099-61A1ADFC613D}" type="slidenum">
              <a:rPr lang="de-DE" altLang="en-US" sz="1300" smtClean="0">
                <a:latin typeface="Times New Roman" panose="02020603050405020304" pitchFamily="18" charset="0"/>
              </a:rPr>
              <a:pPr/>
              <a:t>31</a:t>
            </a:fld>
            <a:endParaRPr lang="de-DE" altLang="en-US" sz="1300" smtClean="0">
              <a:latin typeface="Times New Roman" panose="02020603050405020304" pitchFamily="18" charset="0"/>
            </a:endParaRPr>
          </a:p>
        </p:txBody>
      </p:sp>
      <p:sp>
        <p:nvSpPr>
          <p:cNvPr id="17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27013" y="317500"/>
            <a:ext cx="6573837" cy="4930775"/>
          </a:xfrm>
          <a:ln/>
        </p:spPr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de-DE" altLang="en-US" noProof="1" smtClean="0"/>
          </a:p>
        </p:txBody>
      </p:sp>
    </p:spTree>
    <p:extLst>
      <p:ext uri="{BB962C8B-B14F-4D97-AF65-F5344CB8AC3E}">
        <p14:creationId xmlns:p14="http://schemas.microsoft.com/office/powerpoint/2010/main" val="2637507405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fld id="{A71E7B10-7233-4189-9099-61A1ADFC613D}" type="slidenum">
              <a:rPr lang="de-DE" altLang="en-US" sz="1300" smtClean="0">
                <a:latin typeface="Times New Roman" panose="02020603050405020304" pitchFamily="18" charset="0"/>
              </a:rPr>
              <a:pPr/>
              <a:t>32</a:t>
            </a:fld>
            <a:endParaRPr lang="de-DE" altLang="en-US" sz="1300" smtClean="0">
              <a:latin typeface="Times New Roman" panose="02020603050405020304" pitchFamily="18" charset="0"/>
            </a:endParaRPr>
          </a:p>
        </p:txBody>
      </p:sp>
      <p:sp>
        <p:nvSpPr>
          <p:cNvPr id="17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27013" y="317500"/>
            <a:ext cx="6573837" cy="4930775"/>
          </a:xfrm>
          <a:ln/>
        </p:spPr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de-DE" altLang="en-US" noProof="1" smtClean="0"/>
          </a:p>
        </p:txBody>
      </p:sp>
    </p:spTree>
    <p:extLst>
      <p:ext uri="{BB962C8B-B14F-4D97-AF65-F5344CB8AC3E}">
        <p14:creationId xmlns:p14="http://schemas.microsoft.com/office/powerpoint/2010/main" val="4005710000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fld id="{A71E7B10-7233-4189-9099-61A1ADFC613D}" type="slidenum">
              <a:rPr lang="de-DE" altLang="en-US" sz="1300" smtClean="0">
                <a:latin typeface="Times New Roman" panose="02020603050405020304" pitchFamily="18" charset="0"/>
              </a:rPr>
              <a:pPr/>
              <a:t>33</a:t>
            </a:fld>
            <a:endParaRPr lang="de-DE" altLang="en-US" sz="1300" smtClean="0">
              <a:latin typeface="Times New Roman" panose="02020603050405020304" pitchFamily="18" charset="0"/>
            </a:endParaRPr>
          </a:p>
        </p:txBody>
      </p:sp>
      <p:sp>
        <p:nvSpPr>
          <p:cNvPr id="17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27013" y="317500"/>
            <a:ext cx="6573837" cy="4930775"/>
          </a:xfrm>
          <a:ln/>
        </p:spPr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de-DE" altLang="en-US" noProof="1" smtClean="0"/>
          </a:p>
        </p:txBody>
      </p:sp>
    </p:spTree>
    <p:extLst>
      <p:ext uri="{BB962C8B-B14F-4D97-AF65-F5344CB8AC3E}">
        <p14:creationId xmlns:p14="http://schemas.microsoft.com/office/powerpoint/2010/main" val="1833801252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fld id="{A71E7B10-7233-4189-9099-61A1ADFC613D}" type="slidenum">
              <a:rPr lang="de-DE" altLang="en-US" sz="1300" smtClean="0">
                <a:latin typeface="Times New Roman" panose="02020603050405020304" pitchFamily="18" charset="0"/>
              </a:rPr>
              <a:pPr/>
              <a:t>34</a:t>
            </a:fld>
            <a:endParaRPr lang="de-DE" altLang="en-US" sz="1300" smtClean="0">
              <a:latin typeface="Times New Roman" panose="02020603050405020304" pitchFamily="18" charset="0"/>
            </a:endParaRPr>
          </a:p>
        </p:txBody>
      </p:sp>
      <p:sp>
        <p:nvSpPr>
          <p:cNvPr id="17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27013" y="317500"/>
            <a:ext cx="6573837" cy="4930775"/>
          </a:xfrm>
          <a:ln/>
        </p:spPr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de-DE" altLang="en-US" noProof="1" smtClean="0"/>
          </a:p>
        </p:txBody>
      </p:sp>
    </p:spTree>
    <p:extLst>
      <p:ext uri="{BB962C8B-B14F-4D97-AF65-F5344CB8AC3E}">
        <p14:creationId xmlns:p14="http://schemas.microsoft.com/office/powerpoint/2010/main" val="4237495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fld id="{FE74A1E7-1070-45E2-8690-A78CDCBA6441}" type="slidenum">
              <a:rPr lang="de-DE" altLang="en-US" sz="1300" smtClean="0">
                <a:latin typeface="Times New Roman" panose="02020603050405020304" pitchFamily="18" charset="0"/>
              </a:rPr>
              <a:pPr/>
              <a:t>8</a:t>
            </a:fld>
            <a:endParaRPr lang="de-DE" altLang="en-US" sz="1300" smtClean="0">
              <a:latin typeface="Times New Roman" panose="02020603050405020304" pitchFamily="18" charset="0"/>
            </a:endParaRPr>
          </a:p>
        </p:txBody>
      </p:sp>
      <p:sp>
        <p:nvSpPr>
          <p:cNvPr id="11266" name="Rectangle 2050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3775" y="768350"/>
            <a:ext cx="5118100" cy="3838575"/>
          </a:xfrm>
          <a:ln/>
        </p:spPr>
      </p:sp>
      <p:sp>
        <p:nvSpPr>
          <p:cNvPr id="11267" name="Rectangle 2051"/>
          <p:cNvSpPr>
            <a:spLocks noGrp="1" noChangeArrowheads="1"/>
          </p:cNvSpPr>
          <p:nvPr>
            <p:ph type="body" idx="1"/>
          </p:nvPr>
        </p:nvSpPr>
        <p:spPr>
          <a:xfrm>
            <a:off x="947738" y="4860925"/>
            <a:ext cx="5203825" cy="460533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de-DE" altLang="en-US" smtClean="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fld id="{51B9EB35-E0D8-4D1A-9CBD-E10B446E17B4}" type="slidenum">
              <a:rPr lang="de-DE" altLang="en-US" sz="1300" smtClean="0">
                <a:latin typeface="Times New Roman" panose="02020603050405020304" pitchFamily="18" charset="0"/>
              </a:rPr>
              <a:pPr/>
              <a:t>37</a:t>
            </a:fld>
            <a:endParaRPr lang="de-DE" altLang="en-US" sz="1300" smtClean="0">
              <a:latin typeface="Times New Roman" panose="02020603050405020304" pitchFamily="18" charset="0"/>
            </a:endParaRPr>
          </a:p>
        </p:txBody>
      </p:sp>
      <p:sp>
        <p:nvSpPr>
          <p:cNvPr id="256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27013" y="317500"/>
            <a:ext cx="6573837" cy="4930775"/>
          </a:xfrm>
          <a:ln/>
        </p:spPr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de-DE" altLang="en-US" noProof="1" smtClean="0"/>
          </a:p>
        </p:txBody>
      </p:sp>
    </p:spTree>
    <p:extLst>
      <p:ext uri="{BB962C8B-B14F-4D97-AF65-F5344CB8AC3E}">
        <p14:creationId xmlns:p14="http://schemas.microsoft.com/office/powerpoint/2010/main" val="546640315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fld id="{51B9EB35-E0D8-4D1A-9CBD-E10B446E17B4}" type="slidenum">
              <a:rPr lang="de-DE" altLang="en-US" sz="1300" smtClean="0">
                <a:latin typeface="Times New Roman" panose="02020603050405020304" pitchFamily="18" charset="0"/>
              </a:rPr>
              <a:pPr/>
              <a:t>38</a:t>
            </a:fld>
            <a:endParaRPr lang="de-DE" altLang="en-US" sz="1300" smtClean="0">
              <a:latin typeface="Times New Roman" panose="02020603050405020304" pitchFamily="18" charset="0"/>
            </a:endParaRPr>
          </a:p>
        </p:txBody>
      </p:sp>
      <p:sp>
        <p:nvSpPr>
          <p:cNvPr id="256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27013" y="317500"/>
            <a:ext cx="6573837" cy="4930775"/>
          </a:xfrm>
          <a:ln/>
        </p:spPr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de-DE" altLang="en-US" noProof="1" smtClean="0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fld id="{1ADFC7D6-B8AA-4647-AC97-0C39D909EF5F}" type="slidenum">
              <a:rPr lang="de-DE" altLang="en-US" sz="1300" smtClean="0">
                <a:latin typeface="Times New Roman" panose="02020603050405020304" pitchFamily="18" charset="0"/>
              </a:rPr>
              <a:pPr/>
              <a:t>39</a:t>
            </a:fld>
            <a:endParaRPr lang="de-DE" altLang="en-US" sz="1300" smtClean="0">
              <a:latin typeface="Times New Roman" panose="02020603050405020304" pitchFamily="18" charset="0"/>
            </a:endParaRPr>
          </a:p>
        </p:txBody>
      </p:sp>
      <p:sp>
        <p:nvSpPr>
          <p:cNvPr id="276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27013" y="317500"/>
            <a:ext cx="6573837" cy="4930775"/>
          </a:xfrm>
          <a:ln/>
        </p:spPr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de-DE" altLang="en-US" noProof="1" smtClean="0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fld id="{1ADFC7D6-B8AA-4647-AC97-0C39D909EF5F}" type="slidenum">
              <a:rPr lang="de-DE" altLang="en-US" sz="1300" smtClean="0">
                <a:latin typeface="Times New Roman" panose="02020603050405020304" pitchFamily="18" charset="0"/>
              </a:rPr>
              <a:pPr/>
              <a:t>40</a:t>
            </a:fld>
            <a:endParaRPr lang="de-DE" altLang="en-US" sz="1300" smtClean="0">
              <a:latin typeface="Times New Roman" panose="02020603050405020304" pitchFamily="18" charset="0"/>
            </a:endParaRPr>
          </a:p>
        </p:txBody>
      </p:sp>
      <p:sp>
        <p:nvSpPr>
          <p:cNvPr id="276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27013" y="317500"/>
            <a:ext cx="6573837" cy="4930775"/>
          </a:xfrm>
          <a:ln/>
        </p:spPr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de-DE" altLang="en-US" noProof="1" smtClean="0"/>
          </a:p>
        </p:txBody>
      </p:sp>
    </p:spTree>
    <p:extLst>
      <p:ext uri="{BB962C8B-B14F-4D97-AF65-F5344CB8AC3E}">
        <p14:creationId xmlns:p14="http://schemas.microsoft.com/office/powerpoint/2010/main" val="4178483676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fld id="{A57F8BCE-FA05-47B8-BBA7-59F89C3C1CB3}" type="slidenum">
              <a:rPr lang="de-DE" altLang="en-US" sz="1300" smtClean="0">
                <a:latin typeface="Times New Roman" panose="02020603050405020304" pitchFamily="18" charset="0"/>
              </a:rPr>
              <a:pPr/>
              <a:t>41</a:t>
            </a:fld>
            <a:endParaRPr lang="de-DE" altLang="en-US" sz="1300" smtClean="0">
              <a:latin typeface="Times New Roman" panose="02020603050405020304" pitchFamily="18" charset="0"/>
            </a:endParaRPr>
          </a:p>
        </p:txBody>
      </p:sp>
      <p:sp>
        <p:nvSpPr>
          <p:cNvPr id="215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27013" y="317500"/>
            <a:ext cx="6573837" cy="4930775"/>
          </a:xfrm>
          <a:ln/>
        </p:spPr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de-DE" altLang="en-US" noProof="1" smtClean="0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fld id="{1DE3EF26-210B-4EDA-8E38-A7DB332F3388}" type="slidenum">
              <a:rPr lang="de-DE" altLang="en-US" sz="1300" smtClean="0">
                <a:latin typeface="Times New Roman" panose="02020603050405020304" pitchFamily="18" charset="0"/>
              </a:rPr>
              <a:pPr/>
              <a:t>42</a:t>
            </a:fld>
            <a:endParaRPr lang="de-DE" altLang="en-US" sz="1300" smtClean="0">
              <a:latin typeface="Times New Roman" panose="02020603050405020304" pitchFamily="18" charset="0"/>
            </a:endParaRPr>
          </a:p>
        </p:txBody>
      </p:sp>
      <p:sp>
        <p:nvSpPr>
          <p:cNvPr id="235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27013" y="317500"/>
            <a:ext cx="6573837" cy="4930775"/>
          </a:xfrm>
          <a:ln/>
        </p:spPr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de-DE" altLang="en-US" noProof="1" smtClean="0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fld id="{4185265E-FBD6-459E-8572-BCBC1422F2FE}" type="slidenum">
              <a:rPr lang="de-DE" altLang="en-US" sz="1300" smtClean="0">
                <a:latin typeface="Times New Roman" panose="02020603050405020304" pitchFamily="18" charset="0"/>
              </a:rPr>
              <a:pPr/>
              <a:t>43</a:t>
            </a:fld>
            <a:endParaRPr lang="de-DE" altLang="en-US" sz="1300" smtClean="0">
              <a:latin typeface="Times New Roman" panose="02020603050405020304" pitchFamily="18" charset="0"/>
            </a:endParaRPr>
          </a:p>
        </p:txBody>
      </p:sp>
      <p:sp>
        <p:nvSpPr>
          <p:cNvPr id="296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27013" y="317500"/>
            <a:ext cx="6573837" cy="4930775"/>
          </a:xfrm>
          <a:ln/>
        </p:spPr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de-DE" altLang="en-US" noProof="1" smtClean="0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fld id="{4185265E-FBD6-459E-8572-BCBC1422F2FE}" type="slidenum">
              <a:rPr lang="de-DE" altLang="en-US" sz="1300" smtClean="0">
                <a:latin typeface="Times New Roman" panose="02020603050405020304" pitchFamily="18" charset="0"/>
              </a:rPr>
              <a:pPr/>
              <a:t>44</a:t>
            </a:fld>
            <a:endParaRPr lang="de-DE" altLang="en-US" sz="1300" smtClean="0">
              <a:latin typeface="Times New Roman" panose="02020603050405020304" pitchFamily="18" charset="0"/>
            </a:endParaRPr>
          </a:p>
        </p:txBody>
      </p:sp>
      <p:sp>
        <p:nvSpPr>
          <p:cNvPr id="296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27013" y="317500"/>
            <a:ext cx="6573837" cy="4930775"/>
          </a:xfrm>
          <a:ln/>
        </p:spPr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de-DE" altLang="en-US" noProof="1" smtClean="0"/>
          </a:p>
        </p:txBody>
      </p:sp>
    </p:spTree>
    <p:extLst>
      <p:ext uri="{BB962C8B-B14F-4D97-AF65-F5344CB8AC3E}">
        <p14:creationId xmlns:p14="http://schemas.microsoft.com/office/powerpoint/2010/main" val="409307492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fld id="{4185265E-FBD6-459E-8572-BCBC1422F2FE}" type="slidenum">
              <a:rPr lang="de-DE" altLang="en-US" sz="1300" smtClean="0">
                <a:latin typeface="Times New Roman" panose="02020603050405020304" pitchFamily="18" charset="0"/>
              </a:rPr>
              <a:pPr/>
              <a:t>45</a:t>
            </a:fld>
            <a:endParaRPr lang="de-DE" altLang="en-US" sz="1300" smtClean="0">
              <a:latin typeface="Times New Roman" panose="02020603050405020304" pitchFamily="18" charset="0"/>
            </a:endParaRPr>
          </a:p>
        </p:txBody>
      </p:sp>
      <p:sp>
        <p:nvSpPr>
          <p:cNvPr id="296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27013" y="317500"/>
            <a:ext cx="6573837" cy="4930775"/>
          </a:xfrm>
          <a:ln/>
        </p:spPr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de-DE" altLang="en-US" noProof="1" smtClean="0"/>
          </a:p>
        </p:txBody>
      </p:sp>
    </p:spTree>
    <p:extLst>
      <p:ext uri="{BB962C8B-B14F-4D97-AF65-F5344CB8AC3E}">
        <p14:creationId xmlns:p14="http://schemas.microsoft.com/office/powerpoint/2010/main" val="303907536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fld id="{BE91DEBC-B0BF-4AA9-B69E-3781906A1B8E}" type="slidenum">
              <a:rPr lang="de-DE" altLang="en-US" sz="1300" smtClean="0">
                <a:latin typeface="Times New Roman" panose="02020603050405020304" pitchFamily="18" charset="0"/>
              </a:rPr>
              <a:pPr/>
              <a:t>46</a:t>
            </a:fld>
            <a:endParaRPr lang="de-DE" altLang="en-US" sz="1300" smtClean="0">
              <a:latin typeface="Times New Roman" panose="02020603050405020304" pitchFamily="18" charset="0"/>
            </a:endParaRPr>
          </a:p>
        </p:txBody>
      </p:sp>
      <p:sp>
        <p:nvSpPr>
          <p:cNvPr id="317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27013" y="317500"/>
            <a:ext cx="6573837" cy="4930775"/>
          </a:xfrm>
          <a:ln/>
        </p:spPr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de-DE" altLang="en-US" noProof="1" smtClean="0"/>
          </a:p>
        </p:txBody>
      </p:sp>
    </p:spTree>
    <p:extLst>
      <p:ext uri="{BB962C8B-B14F-4D97-AF65-F5344CB8AC3E}">
        <p14:creationId xmlns:p14="http://schemas.microsoft.com/office/powerpoint/2010/main" val="46687576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fld id="{A71E7B10-7233-4189-9099-61A1ADFC613D}" type="slidenum">
              <a:rPr lang="de-DE" altLang="en-US" sz="1300" smtClean="0">
                <a:latin typeface="Times New Roman" panose="02020603050405020304" pitchFamily="18" charset="0"/>
              </a:rPr>
              <a:pPr/>
              <a:t>9</a:t>
            </a:fld>
            <a:endParaRPr lang="de-DE" altLang="en-US" sz="1300" smtClean="0">
              <a:latin typeface="Times New Roman" panose="02020603050405020304" pitchFamily="18" charset="0"/>
            </a:endParaRPr>
          </a:p>
        </p:txBody>
      </p:sp>
      <p:sp>
        <p:nvSpPr>
          <p:cNvPr id="17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27013" y="317500"/>
            <a:ext cx="6573837" cy="4930775"/>
          </a:xfrm>
          <a:ln/>
        </p:spPr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de-DE" altLang="en-US" noProof="1" smtClean="0"/>
          </a:p>
        </p:txBody>
      </p:sp>
    </p:spTree>
    <p:extLst>
      <p:ext uri="{BB962C8B-B14F-4D97-AF65-F5344CB8AC3E}">
        <p14:creationId xmlns:p14="http://schemas.microsoft.com/office/powerpoint/2010/main" val="562514372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fld id="{BE91DEBC-B0BF-4AA9-B69E-3781906A1B8E}" type="slidenum">
              <a:rPr lang="de-DE" altLang="en-US" sz="1300" smtClean="0">
                <a:latin typeface="Times New Roman" panose="02020603050405020304" pitchFamily="18" charset="0"/>
              </a:rPr>
              <a:pPr/>
              <a:t>47</a:t>
            </a:fld>
            <a:endParaRPr lang="de-DE" altLang="en-US" sz="1300" smtClean="0">
              <a:latin typeface="Times New Roman" panose="02020603050405020304" pitchFamily="18" charset="0"/>
            </a:endParaRPr>
          </a:p>
        </p:txBody>
      </p:sp>
      <p:sp>
        <p:nvSpPr>
          <p:cNvPr id="317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27013" y="317500"/>
            <a:ext cx="6573837" cy="4930775"/>
          </a:xfrm>
          <a:ln/>
        </p:spPr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de-DE" altLang="en-US" noProof="1" smtClean="0"/>
          </a:p>
        </p:txBody>
      </p:sp>
    </p:spTree>
    <p:extLst>
      <p:ext uri="{BB962C8B-B14F-4D97-AF65-F5344CB8AC3E}">
        <p14:creationId xmlns:p14="http://schemas.microsoft.com/office/powerpoint/2010/main" val="3948773544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fld id="{BE91DEBC-B0BF-4AA9-B69E-3781906A1B8E}" type="slidenum">
              <a:rPr lang="de-DE" altLang="en-US" sz="1300" smtClean="0">
                <a:latin typeface="Times New Roman" panose="02020603050405020304" pitchFamily="18" charset="0"/>
              </a:rPr>
              <a:pPr/>
              <a:t>48</a:t>
            </a:fld>
            <a:endParaRPr lang="de-DE" altLang="en-US" sz="1300" smtClean="0">
              <a:latin typeface="Times New Roman" panose="02020603050405020304" pitchFamily="18" charset="0"/>
            </a:endParaRPr>
          </a:p>
        </p:txBody>
      </p:sp>
      <p:sp>
        <p:nvSpPr>
          <p:cNvPr id="317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27013" y="317500"/>
            <a:ext cx="6573837" cy="4930775"/>
          </a:xfrm>
          <a:ln/>
        </p:spPr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de-DE" altLang="en-US" noProof="1" smtClean="0"/>
          </a:p>
        </p:txBody>
      </p:sp>
    </p:spTree>
    <p:extLst>
      <p:ext uri="{BB962C8B-B14F-4D97-AF65-F5344CB8AC3E}">
        <p14:creationId xmlns:p14="http://schemas.microsoft.com/office/powerpoint/2010/main" val="2851527812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fld id="{BE91DEBC-B0BF-4AA9-B69E-3781906A1B8E}" type="slidenum">
              <a:rPr lang="de-DE" altLang="en-US" sz="1300" smtClean="0">
                <a:latin typeface="Times New Roman" panose="02020603050405020304" pitchFamily="18" charset="0"/>
              </a:rPr>
              <a:pPr/>
              <a:t>49</a:t>
            </a:fld>
            <a:endParaRPr lang="de-DE" altLang="en-US" sz="1300" smtClean="0">
              <a:latin typeface="Times New Roman" panose="02020603050405020304" pitchFamily="18" charset="0"/>
            </a:endParaRPr>
          </a:p>
        </p:txBody>
      </p:sp>
      <p:sp>
        <p:nvSpPr>
          <p:cNvPr id="317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27013" y="317500"/>
            <a:ext cx="6573837" cy="4930775"/>
          </a:xfrm>
          <a:ln/>
        </p:spPr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de-DE" altLang="en-US" noProof="1" smtClean="0"/>
          </a:p>
        </p:txBody>
      </p:sp>
    </p:spTree>
    <p:extLst>
      <p:ext uri="{BB962C8B-B14F-4D97-AF65-F5344CB8AC3E}">
        <p14:creationId xmlns:p14="http://schemas.microsoft.com/office/powerpoint/2010/main" val="2334913209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fld id="{BE91DEBC-B0BF-4AA9-B69E-3781906A1B8E}" type="slidenum">
              <a:rPr lang="de-DE" altLang="en-US" sz="1300" smtClean="0">
                <a:latin typeface="Times New Roman" panose="02020603050405020304" pitchFamily="18" charset="0"/>
              </a:rPr>
              <a:pPr/>
              <a:t>50</a:t>
            </a:fld>
            <a:endParaRPr lang="de-DE" altLang="en-US" sz="1300" smtClean="0">
              <a:latin typeface="Times New Roman" panose="02020603050405020304" pitchFamily="18" charset="0"/>
            </a:endParaRPr>
          </a:p>
        </p:txBody>
      </p:sp>
      <p:sp>
        <p:nvSpPr>
          <p:cNvPr id="317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27013" y="317500"/>
            <a:ext cx="6573837" cy="4930775"/>
          </a:xfrm>
          <a:ln/>
        </p:spPr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de-DE" altLang="en-US" noProof="1" smtClean="0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fld id="{88386A15-1E80-4D10-A48F-EFA01FB35095}" type="slidenum">
              <a:rPr lang="de-DE" altLang="en-US" sz="1300" smtClean="0">
                <a:latin typeface="Times New Roman" panose="02020603050405020304" pitchFamily="18" charset="0"/>
              </a:rPr>
              <a:pPr/>
              <a:t>51</a:t>
            </a:fld>
            <a:endParaRPr lang="de-DE" altLang="en-US" sz="1300" smtClean="0">
              <a:latin typeface="Times New Roman" panose="02020603050405020304" pitchFamily="18" charset="0"/>
            </a:endParaRPr>
          </a:p>
        </p:txBody>
      </p:sp>
      <p:sp>
        <p:nvSpPr>
          <p:cNvPr id="337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27013" y="317500"/>
            <a:ext cx="6573837" cy="4930775"/>
          </a:xfrm>
          <a:ln/>
        </p:spPr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de-DE" altLang="en-US" noProof="1" smtClean="0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fld id="{88386A15-1E80-4D10-A48F-EFA01FB35095}" type="slidenum">
              <a:rPr lang="de-DE" altLang="en-US" sz="1300" smtClean="0">
                <a:latin typeface="Times New Roman" panose="02020603050405020304" pitchFamily="18" charset="0"/>
              </a:rPr>
              <a:pPr/>
              <a:t>52</a:t>
            </a:fld>
            <a:endParaRPr lang="de-DE" altLang="en-US" sz="1300" smtClean="0">
              <a:latin typeface="Times New Roman" panose="02020603050405020304" pitchFamily="18" charset="0"/>
            </a:endParaRPr>
          </a:p>
        </p:txBody>
      </p:sp>
      <p:sp>
        <p:nvSpPr>
          <p:cNvPr id="337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27013" y="317500"/>
            <a:ext cx="6573837" cy="4930775"/>
          </a:xfrm>
          <a:ln/>
        </p:spPr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de-DE" altLang="en-US" noProof="1" smtClean="0"/>
          </a:p>
        </p:txBody>
      </p:sp>
    </p:spTree>
    <p:extLst>
      <p:ext uri="{BB962C8B-B14F-4D97-AF65-F5344CB8AC3E}">
        <p14:creationId xmlns:p14="http://schemas.microsoft.com/office/powerpoint/2010/main" val="66288732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fld id="{88386A15-1E80-4D10-A48F-EFA01FB35095}" type="slidenum">
              <a:rPr lang="de-DE" altLang="en-US" sz="1300" smtClean="0">
                <a:latin typeface="Times New Roman" panose="02020603050405020304" pitchFamily="18" charset="0"/>
              </a:rPr>
              <a:pPr/>
              <a:t>53</a:t>
            </a:fld>
            <a:endParaRPr lang="de-DE" altLang="en-US" sz="1300" smtClean="0">
              <a:latin typeface="Times New Roman" panose="02020603050405020304" pitchFamily="18" charset="0"/>
            </a:endParaRPr>
          </a:p>
        </p:txBody>
      </p:sp>
      <p:sp>
        <p:nvSpPr>
          <p:cNvPr id="337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27013" y="317500"/>
            <a:ext cx="6573837" cy="4930775"/>
          </a:xfrm>
          <a:ln/>
        </p:spPr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de-DE" altLang="en-US" noProof="1" smtClean="0"/>
          </a:p>
        </p:txBody>
      </p:sp>
    </p:spTree>
    <p:extLst>
      <p:ext uri="{BB962C8B-B14F-4D97-AF65-F5344CB8AC3E}">
        <p14:creationId xmlns:p14="http://schemas.microsoft.com/office/powerpoint/2010/main" val="482024960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fld id="{88386A15-1E80-4D10-A48F-EFA01FB35095}" type="slidenum">
              <a:rPr lang="de-DE" altLang="en-US" sz="1300" smtClean="0">
                <a:latin typeface="Times New Roman" panose="02020603050405020304" pitchFamily="18" charset="0"/>
              </a:rPr>
              <a:pPr/>
              <a:t>54</a:t>
            </a:fld>
            <a:endParaRPr lang="de-DE" altLang="en-US" sz="1300" smtClean="0">
              <a:latin typeface="Times New Roman" panose="02020603050405020304" pitchFamily="18" charset="0"/>
            </a:endParaRPr>
          </a:p>
        </p:txBody>
      </p:sp>
      <p:sp>
        <p:nvSpPr>
          <p:cNvPr id="337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27013" y="317500"/>
            <a:ext cx="6573837" cy="4930775"/>
          </a:xfrm>
          <a:ln/>
        </p:spPr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de-DE" altLang="en-US" noProof="1" smtClean="0"/>
          </a:p>
        </p:txBody>
      </p:sp>
    </p:spTree>
    <p:extLst>
      <p:ext uri="{BB962C8B-B14F-4D97-AF65-F5344CB8AC3E}">
        <p14:creationId xmlns:p14="http://schemas.microsoft.com/office/powerpoint/2010/main" val="1708939430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fld id="{50EA010C-9ECC-49BE-A783-B69EC185107B}" type="slidenum">
              <a:rPr lang="de-DE" altLang="en-US" sz="1300" smtClean="0">
                <a:latin typeface="Times New Roman" panose="02020603050405020304" pitchFamily="18" charset="0"/>
              </a:rPr>
              <a:pPr/>
              <a:t>55</a:t>
            </a:fld>
            <a:endParaRPr lang="de-DE" altLang="en-US" sz="1300" smtClean="0">
              <a:latin typeface="Times New Roman" panose="02020603050405020304" pitchFamily="18" charset="0"/>
            </a:endParaRPr>
          </a:p>
        </p:txBody>
      </p:sp>
      <p:sp>
        <p:nvSpPr>
          <p:cNvPr id="358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27013" y="317500"/>
            <a:ext cx="6573837" cy="4930775"/>
          </a:xfrm>
          <a:ln/>
        </p:spPr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de-DE" altLang="en-US" noProof="1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fld id="{A71E7B10-7233-4189-9099-61A1ADFC613D}" type="slidenum">
              <a:rPr lang="de-DE" altLang="en-US" sz="1300" smtClean="0">
                <a:latin typeface="Times New Roman" panose="02020603050405020304" pitchFamily="18" charset="0"/>
              </a:rPr>
              <a:pPr/>
              <a:t>10</a:t>
            </a:fld>
            <a:endParaRPr lang="de-DE" altLang="en-US" sz="1300" smtClean="0">
              <a:latin typeface="Times New Roman" panose="02020603050405020304" pitchFamily="18" charset="0"/>
            </a:endParaRPr>
          </a:p>
        </p:txBody>
      </p:sp>
      <p:sp>
        <p:nvSpPr>
          <p:cNvPr id="17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27013" y="317500"/>
            <a:ext cx="6573837" cy="4930775"/>
          </a:xfrm>
          <a:ln/>
        </p:spPr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de-DE" altLang="en-US" noProof="1" smtClean="0"/>
          </a:p>
        </p:txBody>
      </p:sp>
    </p:spTree>
    <p:extLst>
      <p:ext uri="{BB962C8B-B14F-4D97-AF65-F5344CB8AC3E}">
        <p14:creationId xmlns:p14="http://schemas.microsoft.com/office/powerpoint/2010/main" val="249233732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fld id="{A71E7B10-7233-4189-9099-61A1ADFC613D}" type="slidenum">
              <a:rPr lang="de-DE" altLang="en-US" sz="1300" smtClean="0">
                <a:latin typeface="Times New Roman" panose="02020603050405020304" pitchFamily="18" charset="0"/>
              </a:rPr>
              <a:pPr/>
              <a:t>11</a:t>
            </a:fld>
            <a:endParaRPr lang="de-DE" altLang="en-US" sz="1300" smtClean="0">
              <a:latin typeface="Times New Roman" panose="02020603050405020304" pitchFamily="18" charset="0"/>
            </a:endParaRPr>
          </a:p>
        </p:txBody>
      </p:sp>
      <p:sp>
        <p:nvSpPr>
          <p:cNvPr id="17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27013" y="317500"/>
            <a:ext cx="6573837" cy="4930775"/>
          </a:xfrm>
          <a:ln/>
        </p:spPr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de-DE" altLang="en-US" noProof="1" smtClean="0"/>
          </a:p>
        </p:txBody>
      </p:sp>
    </p:spTree>
    <p:extLst>
      <p:ext uri="{BB962C8B-B14F-4D97-AF65-F5344CB8AC3E}">
        <p14:creationId xmlns:p14="http://schemas.microsoft.com/office/powerpoint/2010/main" val="204207644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60438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 defTabSz="960438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 defTabSz="960438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 defTabSz="960438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 defTabSz="960438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defTabSz="9604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defTabSz="9604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defTabSz="9604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defTabSz="9604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fld id="{F571ED40-43F1-42AA-9EA3-7BD7801F2065}" type="slidenum">
              <a:rPr lang="de-DE" altLang="en-US" sz="1300" smtClean="0">
                <a:latin typeface="Times New Roman" panose="02020603050405020304" pitchFamily="18" charset="0"/>
              </a:rPr>
              <a:pPr/>
              <a:t>12</a:t>
            </a:fld>
            <a:endParaRPr lang="de-DE" altLang="en-US" sz="1300" smtClean="0">
              <a:latin typeface="Times New Roman" panose="02020603050405020304" pitchFamily="18" charset="0"/>
            </a:endParaRPr>
          </a:p>
        </p:txBody>
      </p:sp>
      <p:sp>
        <p:nvSpPr>
          <p:cNvPr id="133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25425" y="317500"/>
            <a:ext cx="6573838" cy="4930775"/>
          </a:xfrm>
          <a:ln/>
        </p:spPr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06400" y="5565775"/>
            <a:ext cx="5962650" cy="38989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de-DE" altLang="en-US" noProof="1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fld id="{2548AEDD-86DE-473E-A13F-29ACD9908D45}" type="slidenum">
              <a:rPr lang="de-DE" altLang="en-US" sz="1300" smtClean="0">
                <a:latin typeface="Times New Roman" panose="02020603050405020304" pitchFamily="18" charset="0"/>
              </a:rPr>
              <a:pPr/>
              <a:t>13</a:t>
            </a:fld>
            <a:endParaRPr lang="de-DE" altLang="en-US" sz="1300" smtClean="0">
              <a:latin typeface="Times New Roman" panose="02020603050405020304" pitchFamily="18" charset="0"/>
            </a:endParaRPr>
          </a:p>
        </p:txBody>
      </p:sp>
      <p:sp>
        <p:nvSpPr>
          <p:cNvPr id="15362" name="Rectangle 2050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3775" y="768350"/>
            <a:ext cx="5118100" cy="3838575"/>
          </a:xfrm>
          <a:ln/>
        </p:spPr>
      </p:sp>
      <p:sp>
        <p:nvSpPr>
          <p:cNvPr id="15363" name="Rectangle 2051"/>
          <p:cNvSpPr>
            <a:spLocks noGrp="1" noChangeArrowheads="1"/>
          </p:cNvSpPr>
          <p:nvPr>
            <p:ph type="body" idx="1"/>
          </p:nvPr>
        </p:nvSpPr>
        <p:spPr>
          <a:xfrm>
            <a:off x="947738" y="4860925"/>
            <a:ext cx="5203825" cy="460533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de-DE" altLang="en-US" smtClean="0"/>
          </a:p>
        </p:txBody>
      </p:sp>
    </p:spTree>
    <p:extLst>
      <p:ext uri="{BB962C8B-B14F-4D97-AF65-F5344CB8AC3E}">
        <p14:creationId xmlns:p14="http://schemas.microsoft.com/office/powerpoint/2010/main" val="344808578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fld id="{2548AEDD-86DE-473E-A13F-29ACD9908D45}" type="slidenum">
              <a:rPr lang="de-DE" altLang="en-US" sz="1300" smtClean="0">
                <a:latin typeface="Times New Roman" panose="02020603050405020304" pitchFamily="18" charset="0"/>
              </a:rPr>
              <a:pPr/>
              <a:t>14</a:t>
            </a:fld>
            <a:endParaRPr lang="de-DE" altLang="en-US" sz="1300" smtClean="0">
              <a:latin typeface="Times New Roman" panose="02020603050405020304" pitchFamily="18" charset="0"/>
            </a:endParaRPr>
          </a:p>
        </p:txBody>
      </p:sp>
      <p:sp>
        <p:nvSpPr>
          <p:cNvPr id="15362" name="Rectangle 2050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3775" y="768350"/>
            <a:ext cx="5118100" cy="3838575"/>
          </a:xfrm>
          <a:ln/>
        </p:spPr>
      </p:sp>
      <p:sp>
        <p:nvSpPr>
          <p:cNvPr id="15363" name="Rectangle 2051"/>
          <p:cNvSpPr>
            <a:spLocks noGrp="1" noChangeArrowheads="1"/>
          </p:cNvSpPr>
          <p:nvPr>
            <p:ph type="body" idx="1"/>
          </p:nvPr>
        </p:nvSpPr>
        <p:spPr>
          <a:xfrm>
            <a:off x="947738" y="4860925"/>
            <a:ext cx="5203825" cy="460533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de-DE" altLang="en-US" smtClean="0"/>
          </a:p>
        </p:txBody>
      </p:sp>
    </p:spTree>
    <p:extLst>
      <p:ext uri="{BB962C8B-B14F-4D97-AF65-F5344CB8AC3E}">
        <p14:creationId xmlns:p14="http://schemas.microsoft.com/office/powerpoint/2010/main" val="40708610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e-DE"/>
              <a:t>Formatvorlage des Untertitelmasters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2092145191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2127212661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7092951" y="381000"/>
            <a:ext cx="1727200" cy="5715000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1908176" y="381000"/>
            <a:ext cx="5032375" cy="5715000"/>
          </a:xfrm>
        </p:spPr>
        <p:txBody>
          <a:bodyPr vert="eaVert"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352869870"/>
      </p:ext>
    </p:extLst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el und Tabe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908176" y="381000"/>
            <a:ext cx="6767513" cy="960438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Tabellenplatzhalter 2"/>
          <p:cNvSpPr>
            <a:spLocks noGrp="1"/>
          </p:cNvSpPr>
          <p:nvPr>
            <p:ph type="tbl" idx="1"/>
          </p:nvPr>
        </p:nvSpPr>
        <p:spPr>
          <a:xfrm>
            <a:off x="1908176" y="1981200"/>
            <a:ext cx="6550025" cy="4114800"/>
          </a:xfrm>
        </p:spPr>
        <p:txBody>
          <a:bodyPr/>
          <a:lstStyle/>
          <a:p>
            <a:pPr lvl="0"/>
            <a:endParaRPr lang="de-DE" noProof="0"/>
          </a:p>
        </p:txBody>
      </p:sp>
    </p:spTree>
    <p:extLst>
      <p:ext uri="{BB962C8B-B14F-4D97-AF65-F5344CB8AC3E}">
        <p14:creationId xmlns:p14="http://schemas.microsoft.com/office/powerpoint/2010/main" val="500486535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98003119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498121979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1908175" y="1981200"/>
            <a:ext cx="3379788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5440364" y="1981200"/>
            <a:ext cx="3379787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1339360842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3599254473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1789988847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45179782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1440157844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891106569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908176" y="381000"/>
            <a:ext cx="6767513" cy="960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Hier klicken, um Master-Titelformat zu bearbeiten.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908176" y="1981200"/>
            <a:ext cx="6911975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Hier klicken, um Master-Textformat zu bearbeiten.</a:t>
            </a:r>
          </a:p>
          <a:p>
            <a:pPr lvl="1"/>
            <a:r>
              <a:rPr lang="en-US" altLang="en-US" smtClean="0"/>
              <a:t>Zweite Ebene</a:t>
            </a:r>
          </a:p>
          <a:p>
            <a:pPr lvl="2"/>
            <a:r>
              <a:rPr lang="en-US" altLang="en-US" smtClean="0"/>
              <a:t>Dritte Ebene</a:t>
            </a:r>
          </a:p>
          <a:p>
            <a:pPr lvl="3"/>
            <a:r>
              <a:rPr lang="en-US" altLang="en-US" smtClean="0"/>
              <a:t>Vierte Ebene</a:t>
            </a:r>
          </a:p>
          <a:p>
            <a:pPr lvl="4"/>
            <a:r>
              <a:rPr lang="en-US" altLang="en-US" smtClean="0"/>
              <a:t>Fünfte Ebene Prof. Dr. Georg Erdmann</a:t>
            </a:r>
          </a:p>
        </p:txBody>
      </p:sp>
      <p:sp>
        <p:nvSpPr>
          <p:cNvPr id="6158" name="Text Box 14">
            <a:extLst>
              <a:ext uri="{FF2B5EF4-FFF2-40B4-BE49-F238E27FC236}">
                <a16:creationId xmlns:a16="http://schemas.microsoft.com/office/drawing/2014/main" id="{EE186795-31AE-7143-AED1-D84811CE320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" y="6248402"/>
            <a:ext cx="609600" cy="244475"/>
          </a:xfrm>
          <a:prstGeom prst="rect">
            <a:avLst/>
          </a:prstGeom>
          <a:noFill/>
          <a:ln w="9525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fld id="{4310F7BF-C08E-4796-B6CC-1E744F04837E}" type="slidenum">
              <a:rPr lang="de-DE" altLang="en-US" sz="1000" smtClean="0">
                <a:latin typeface="Arial" panose="020B0604020202020204" pitchFamily="34" charset="0"/>
                <a:cs typeface="Arial" panose="020B0604020202020204" pitchFamily="34" charset="0"/>
              </a:rPr>
              <a:pPr>
                <a:spcBef>
                  <a:spcPct val="50000"/>
                </a:spcBef>
                <a:defRPr/>
              </a:pPr>
              <a:t>‹#›</a:t>
            </a:fld>
            <a:endParaRPr lang="de-DE" alt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9" name="Picture 15"/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1" y="606425"/>
            <a:ext cx="936625" cy="735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4" r:id="rId3"/>
    <p:sldLayoutId id="2147483655" r:id="rId4"/>
    <p:sldLayoutId id="2147483656" r:id="rId5"/>
    <p:sldLayoutId id="2147483657" r:id="rId6"/>
    <p:sldLayoutId id="2147483658" r:id="rId7"/>
    <p:sldLayoutId id="2147483659" r:id="rId8"/>
    <p:sldLayoutId id="2147483660" r:id="rId9"/>
    <p:sldLayoutId id="2147483661" r:id="rId10"/>
    <p:sldLayoutId id="2147483662" r:id="rId11"/>
    <p:sldLayoutId id="2147483663" r:id="rId12"/>
  </p:sldLayoutIdLst>
  <p:transition/>
  <p:txStyles>
    <p:titleStyle>
      <a:lvl1pPr algn="r" rtl="0" eaLnBrk="0" fontAlgn="base" hangingPunct="0">
        <a:spcBef>
          <a:spcPct val="0"/>
        </a:spcBef>
        <a:spcAft>
          <a:spcPct val="0"/>
        </a:spcAft>
        <a:defRPr sz="2800" i="1">
          <a:solidFill>
            <a:schemeClr val="tx2"/>
          </a:solidFill>
          <a:latin typeface="+mj-lt"/>
          <a:ea typeface="+mj-ea"/>
          <a:cs typeface="+mj-cs"/>
        </a:defRPr>
      </a:lvl1pPr>
      <a:lvl2pPr algn="r" rtl="0" eaLnBrk="0" fontAlgn="base" hangingPunct="0">
        <a:spcBef>
          <a:spcPct val="0"/>
        </a:spcBef>
        <a:spcAft>
          <a:spcPct val="0"/>
        </a:spcAft>
        <a:defRPr sz="2800" i="1">
          <a:solidFill>
            <a:schemeClr val="tx2"/>
          </a:solidFill>
          <a:latin typeface="Times New Roman" pitchFamily="18" charset="0"/>
        </a:defRPr>
      </a:lvl2pPr>
      <a:lvl3pPr algn="r" rtl="0" eaLnBrk="0" fontAlgn="base" hangingPunct="0">
        <a:spcBef>
          <a:spcPct val="0"/>
        </a:spcBef>
        <a:spcAft>
          <a:spcPct val="0"/>
        </a:spcAft>
        <a:defRPr sz="2800" i="1">
          <a:solidFill>
            <a:schemeClr val="tx2"/>
          </a:solidFill>
          <a:latin typeface="Times New Roman" pitchFamily="18" charset="0"/>
        </a:defRPr>
      </a:lvl3pPr>
      <a:lvl4pPr algn="r" rtl="0" eaLnBrk="0" fontAlgn="base" hangingPunct="0">
        <a:spcBef>
          <a:spcPct val="0"/>
        </a:spcBef>
        <a:spcAft>
          <a:spcPct val="0"/>
        </a:spcAft>
        <a:defRPr sz="2800" i="1">
          <a:solidFill>
            <a:schemeClr val="tx2"/>
          </a:solidFill>
          <a:latin typeface="Times New Roman" pitchFamily="18" charset="0"/>
        </a:defRPr>
      </a:lvl4pPr>
      <a:lvl5pPr algn="r" rtl="0" eaLnBrk="0" fontAlgn="base" hangingPunct="0">
        <a:spcBef>
          <a:spcPct val="0"/>
        </a:spcBef>
        <a:spcAft>
          <a:spcPct val="0"/>
        </a:spcAft>
        <a:defRPr sz="2800" i="1">
          <a:solidFill>
            <a:schemeClr val="tx2"/>
          </a:solidFill>
          <a:latin typeface="Times New Roman" pitchFamily="18" charset="0"/>
        </a:defRPr>
      </a:lvl5pPr>
      <a:lvl6pPr marL="457200" algn="r" rtl="0" eaLnBrk="0" fontAlgn="base" hangingPunct="0">
        <a:spcBef>
          <a:spcPct val="0"/>
        </a:spcBef>
        <a:spcAft>
          <a:spcPct val="0"/>
        </a:spcAft>
        <a:defRPr sz="2800" i="1">
          <a:solidFill>
            <a:schemeClr val="tx2"/>
          </a:solidFill>
          <a:latin typeface="Times New Roman" pitchFamily="18" charset="0"/>
        </a:defRPr>
      </a:lvl6pPr>
      <a:lvl7pPr marL="914400" algn="r" rtl="0" eaLnBrk="0" fontAlgn="base" hangingPunct="0">
        <a:spcBef>
          <a:spcPct val="0"/>
        </a:spcBef>
        <a:spcAft>
          <a:spcPct val="0"/>
        </a:spcAft>
        <a:defRPr sz="2800" i="1">
          <a:solidFill>
            <a:schemeClr val="tx2"/>
          </a:solidFill>
          <a:latin typeface="Times New Roman" pitchFamily="18" charset="0"/>
        </a:defRPr>
      </a:lvl7pPr>
      <a:lvl8pPr marL="1371600" algn="r" rtl="0" eaLnBrk="0" fontAlgn="base" hangingPunct="0">
        <a:spcBef>
          <a:spcPct val="0"/>
        </a:spcBef>
        <a:spcAft>
          <a:spcPct val="0"/>
        </a:spcAft>
        <a:defRPr sz="2800" i="1">
          <a:solidFill>
            <a:schemeClr val="tx2"/>
          </a:solidFill>
          <a:latin typeface="Times New Roman" pitchFamily="18" charset="0"/>
        </a:defRPr>
      </a:lvl8pPr>
      <a:lvl9pPr marL="1828800" algn="r" rtl="0" eaLnBrk="0" fontAlgn="base" hangingPunct="0">
        <a:spcBef>
          <a:spcPct val="0"/>
        </a:spcBef>
        <a:spcAft>
          <a:spcPct val="0"/>
        </a:spcAft>
        <a:defRPr sz="2800" i="1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–"/>
        <a:defRPr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tub-ensys.github.io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tatista.com/statistics/1267202/weekly-dutch-ttf-gas-futures/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g"/><Relationship Id="rId5" Type="http://schemas.openxmlformats.org/officeDocument/2006/relationships/image" Target="../media/image6.jpg"/><Relationship Id="rId4" Type="http://schemas.openxmlformats.org/officeDocument/2006/relationships/image" Target="../media/image5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g"/><Relationship Id="rId4" Type="http://schemas.openxmlformats.org/officeDocument/2006/relationships/image" Target="../media/image11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isis.tu-berlin.de/course/view.php?id=29645" TargetMode="Externa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6.pn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pexspot.com/en/market-data?market_area=DE-LU&amp;trading_date=2021-04-13&amp;delivery_date=2021-04-14&amp;underlying_year=&amp;modality=Auction&amp;sub_modality=DayAhead&amp;product=60&amp;data_mode=aggregated&amp;period=" TargetMode="External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6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21.wmf"/><Relationship Id="rId4" Type="http://schemas.openxmlformats.org/officeDocument/2006/relationships/oleObject" Target="../embeddings/oleObject1.bin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0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2.png"/><Relationship Id="rId4" Type="http://schemas.openxmlformats.org/officeDocument/2006/relationships/image" Target="../media/image210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6.xml"/></Relationships>
</file>

<file path=ppt/slides/_rels/slide4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24.png"/><Relationship Id="rId7" Type="http://schemas.openxmlformats.org/officeDocument/2006/relationships/image" Target="../media/image28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4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24.png"/><Relationship Id="rId7" Type="http://schemas.openxmlformats.org/officeDocument/2006/relationships/image" Target="../media/image31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60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Relationship Id="rId9" Type="http://schemas.openxmlformats.org/officeDocument/2006/relationships/image" Target="../media/image33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6.xml"/></Relationships>
</file>

<file path=ppt/slides/_rels/slide4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image" Target="../media/image300.png"/><Relationship Id="rId7" Type="http://schemas.openxmlformats.org/officeDocument/2006/relationships/image" Target="../media/image340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30.png"/><Relationship Id="rId5" Type="http://schemas.openxmlformats.org/officeDocument/2006/relationships/image" Target="../media/image320.png"/><Relationship Id="rId4" Type="http://schemas.openxmlformats.org/officeDocument/2006/relationships/image" Target="../media/image310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6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6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6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6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7.png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link.springer.com/book/10.1007%2F3-540-32195-0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link.springer.com/book/10.1007/978-3-658-05362-8" TargetMode="Externa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4"/>
          <p:cNvSpPr>
            <a:spLocks noGrp="1" noChangeArrowheads="1"/>
          </p:cNvSpPr>
          <p:nvPr>
            <p:ph type="ctrTitle"/>
          </p:nvPr>
        </p:nvSpPr>
        <p:spPr>
          <a:xfrm>
            <a:off x="1920875" y="1262063"/>
            <a:ext cx="6800850" cy="2493962"/>
          </a:xfrm>
        </p:spPr>
        <p:txBody>
          <a:bodyPr/>
          <a:lstStyle/>
          <a:p>
            <a:r>
              <a:rPr lang="de-DE" altLang="en-US" b="1" i="0" dirty="0" smtClean="0">
                <a:latin typeface="Arial" panose="020B0604020202020204" pitchFamily="34" charset="0"/>
                <a:cs typeface="Arial" panose="020B0604020202020204" pitchFamily="34" charset="0"/>
              </a:rPr>
              <a:t>Wirtschaftliche Grundlagen </a:t>
            </a:r>
            <a:r>
              <a:rPr lang="de-DE" altLang="en-US" i="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de-DE" altLang="en-US" i="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altLang="en-US" sz="2400" i="0">
                <a:latin typeface="Arial" panose="020B0604020202020204" pitchFamily="34" charset="0"/>
                <a:cs typeface="Arial" panose="020B0604020202020204" pitchFamily="34" charset="0"/>
              </a:rPr>
              <a:t>im </a:t>
            </a:r>
            <a:r>
              <a:rPr lang="de-DE" altLang="en-US" sz="2400" i="0" smtClean="0">
                <a:latin typeface="Arial" panose="020B0604020202020204" pitchFamily="34" charset="0"/>
                <a:cs typeface="Arial" panose="020B0604020202020204" pitchFamily="34" charset="0"/>
              </a:rPr>
              <a:t>Sommersemester </a:t>
            </a:r>
            <a:r>
              <a:rPr lang="de-DE" altLang="en-US" sz="2400" i="0" dirty="0" smtClean="0">
                <a:latin typeface="Arial" panose="020B0604020202020204" pitchFamily="34" charset="0"/>
                <a:cs typeface="Arial" panose="020B0604020202020204" pitchFamily="34" charset="0"/>
              </a:rPr>
              <a:t>2022</a:t>
            </a:r>
            <a:br>
              <a:rPr lang="de-DE" altLang="en-US" sz="2400" i="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altLang="en-US" sz="2400" dirty="0" smtClean="0"/>
              <a:t/>
            </a:r>
            <a:br>
              <a:rPr lang="de-DE" altLang="en-US" sz="2400" dirty="0" smtClean="0"/>
            </a:br>
            <a:r>
              <a:rPr lang="de-DE" altLang="en-US" sz="2400" b="1" i="0" dirty="0" smtClean="0">
                <a:latin typeface="Arial" panose="020B0604020202020204" pitchFamily="34" charset="0"/>
                <a:cs typeface="Arial" panose="020B0604020202020204" pitchFamily="34" charset="0"/>
              </a:rPr>
              <a:t>Angebot, Nachfrage und Elastizität</a:t>
            </a:r>
            <a:endParaRPr lang="en-GB" altLang="en-US" i="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51" name="Rectangle 7">
            <a:extLst>
              <a:ext uri="{FF2B5EF4-FFF2-40B4-BE49-F238E27FC236}">
                <a16:creationId xmlns:a16="http://schemas.microsoft.com/office/drawing/2014/main" id="{E560D621-3922-3F44-BBCE-5928D5D33A52}"/>
              </a:ext>
            </a:extLst>
          </p:cNvPr>
          <p:cNvSpPr>
            <a:spLocks noChangeArrowheads="1"/>
          </p:cNvSpPr>
          <p:nvPr/>
        </p:nvSpPr>
        <p:spPr bwMode="auto">
          <a:xfrm>
            <a:off x="863600" y="5060950"/>
            <a:ext cx="6184472" cy="5355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>
            <a:spAutoFit/>
          </a:bodyPr>
          <a:lstStyle>
            <a:lvl1pPr defTabSz="104775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1047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104775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104775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104775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104775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104775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104775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104775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90000"/>
              </a:lnSpc>
              <a:spcBef>
                <a:spcPct val="0"/>
              </a:spcBef>
              <a:buClrTx/>
              <a:buFontTx/>
              <a:buNone/>
              <a:defRPr/>
            </a:pPr>
            <a:r>
              <a:rPr lang="de-DE" alt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</a:rPr>
              <a:t>Prof. Tom Brown</a:t>
            </a:r>
          </a:p>
          <a:p>
            <a:pPr>
              <a:lnSpc>
                <a:spcPct val="90000"/>
              </a:lnSpc>
              <a:spcBef>
                <a:spcPct val="0"/>
              </a:spcBef>
              <a:buClrTx/>
              <a:buFontTx/>
              <a:buNone/>
              <a:defRPr/>
            </a:pPr>
            <a:r>
              <a:rPr lang="de-DE" altLang="en-US" sz="16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</a:rPr>
              <a:t>Fachgebiet </a:t>
            </a:r>
            <a:r>
              <a:rPr lang="de-DE" altLang="en-US" sz="16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hlinkClick r:id="rId3"/>
              </a:rPr>
              <a:t>Digitaler Wandel in Energiesystemen</a:t>
            </a:r>
            <a:r>
              <a:rPr lang="de-DE" altLang="en-US" sz="16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</a:rPr>
              <a:t> / TU Berlin</a:t>
            </a:r>
            <a:endParaRPr lang="de-DE" altLang="en-US" sz="16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003499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8" name="Rectangle 2"/>
          <p:cNvSpPr>
            <a:spLocks noGrp="1" noChangeArrowheads="1"/>
          </p:cNvSpPr>
          <p:nvPr>
            <p:ph type="title"/>
          </p:nvPr>
        </p:nvSpPr>
        <p:spPr>
          <a:xfrm>
            <a:off x="1908177" y="381000"/>
            <a:ext cx="6702425" cy="889000"/>
          </a:xfrm>
        </p:spPr>
        <p:txBody>
          <a:bodyPr/>
          <a:lstStyle/>
          <a:p>
            <a:r>
              <a:rPr lang="de-DE" altLang="en-US" i="0" dirty="0" smtClean="0">
                <a:latin typeface="Arial" panose="020B0604020202020204" pitchFamily="34" charset="0"/>
                <a:cs typeface="Arial" panose="020B0604020202020204" pitchFamily="34" charset="0"/>
              </a:rPr>
              <a:t>Hohe Preise in Energiemärkten 2021-2</a:t>
            </a:r>
          </a:p>
        </p:txBody>
      </p:sp>
      <p:sp>
        <p:nvSpPr>
          <p:cNvPr id="16399" name="Rectangle 22"/>
          <p:cNvSpPr>
            <a:spLocks noChangeArrowheads="1"/>
          </p:cNvSpPr>
          <p:nvPr/>
        </p:nvSpPr>
        <p:spPr bwMode="auto">
          <a:xfrm>
            <a:off x="7170416" y="7569201"/>
            <a:ext cx="136527" cy="7797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900" b="1" i="1">
                <a:solidFill>
                  <a:srgbClr val="000000"/>
                </a:solidFill>
                <a:latin typeface="Arial" panose="020B0604020202020204" pitchFamily="34" charset="0"/>
              </a:rPr>
              <a:t>Q</a:t>
            </a:r>
            <a:r>
              <a:rPr lang="de-DE" altLang="en-US" sz="1900" b="1" baseline="-25000">
                <a:solidFill>
                  <a:srgbClr val="000000"/>
                </a:solidFill>
                <a:latin typeface="Arial" panose="020B0604020202020204" pitchFamily="34" charset="0"/>
              </a:rPr>
              <a:t>0</a:t>
            </a:r>
            <a:r>
              <a:rPr lang="de-DE" altLang="en-US" sz="1900" b="1" i="1">
                <a:solidFill>
                  <a:srgbClr val="000000"/>
                </a:solidFill>
                <a:latin typeface="Arial" panose="020B0604020202020204" pitchFamily="34" charset="0"/>
              </a:rPr>
              <a:t>*</a:t>
            </a:r>
            <a:endParaRPr lang="de-DE" altLang="en-US">
              <a:latin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26028" y="1601063"/>
            <a:ext cx="844057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Vervierfachung von Gaspreis: Russlands Einmarsch in Ukraine, aber auch: kalter Winter 2020-21, Wartung nach Pandemie, Wettbewerb für LNG mit Asien, reduzierte Produktion in Groningen, hoher CO</a:t>
            </a:r>
            <a:r>
              <a:rPr lang="de-DE" sz="1800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-Preis verdrängt Kohlestrom…</a:t>
            </a:r>
            <a:endParaRPr lang="de-DE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306943" y="6581001"/>
            <a:ext cx="196388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Quelle: </a:t>
            </a:r>
            <a:r>
              <a:rPr lang="de-DE" sz="1200" dirty="0" err="1" smtClean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statistica</a:t>
            </a:r>
            <a:r>
              <a:rPr lang="de-DE" sz="1200" dirty="0" smtClean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, 2022</a:t>
            </a:r>
            <a:endParaRPr lang="de-DE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089" y="2524394"/>
            <a:ext cx="6754092" cy="40738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477404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8" name="Rectangle 2"/>
          <p:cNvSpPr>
            <a:spLocks noGrp="1" noChangeArrowheads="1"/>
          </p:cNvSpPr>
          <p:nvPr>
            <p:ph type="title"/>
          </p:nvPr>
        </p:nvSpPr>
        <p:spPr>
          <a:xfrm>
            <a:off x="1908177" y="381000"/>
            <a:ext cx="6702425" cy="889000"/>
          </a:xfrm>
        </p:spPr>
        <p:txBody>
          <a:bodyPr/>
          <a:lstStyle/>
          <a:p>
            <a:r>
              <a:rPr lang="de-DE" altLang="en-US" i="0" dirty="0" smtClean="0">
                <a:latin typeface="Arial" panose="020B0604020202020204" pitchFamily="34" charset="0"/>
                <a:cs typeface="Arial" panose="020B0604020202020204" pitchFamily="34" charset="0"/>
              </a:rPr>
              <a:t>Hohe Preise in Energiemärkten 2021-2</a:t>
            </a:r>
          </a:p>
        </p:txBody>
      </p:sp>
      <p:sp>
        <p:nvSpPr>
          <p:cNvPr id="16399" name="Rectangle 22"/>
          <p:cNvSpPr>
            <a:spLocks noChangeArrowheads="1"/>
          </p:cNvSpPr>
          <p:nvPr/>
        </p:nvSpPr>
        <p:spPr bwMode="auto">
          <a:xfrm>
            <a:off x="7170416" y="7569201"/>
            <a:ext cx="136527" cy="7797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900" b="1" i="1">
                <a:solidFill>
                  <a:srgbClr val="000000"/>
                </a:solidFill>
                <a:latin typeface="Arial" panose="020B0604020202020204" pitchFamily="34" charset="0"/>
              </a:rPr>
              <a:t>Q</a:t>
            </a:r>
            <a:r>
              <a:rPr lang="de-DE" altLang="en-US" sz="1900" b="1" baseline="-25000">
                <a:solidFill>
                  <a:srgbClr val="000000"/>
                </a:solidFill>
                <a:latin typeface="Arial" panose="020B0604020202020204" pitchFamily="34" charset="0"/>
              </a:rPr>
              <a:t>0</a:t>
            </a:r>
            <a:r>
              <a:rPr lang="de-DE" altLang="en-US" sz="1900" b="1" i="1">
                <a:solidFill>
                  <a:srgbClr val="000000"/>
                </a:solidFill>
                <a:latin typeface="Arial" panose="020B0604020202020204" pitchFamily="34" charset="0"/>
              </a:rPr>
              <a:t>*</a:t>
            </a:r>
            <a:endParaRPr lang="de-DE" altLang="en-US">
              <a:latin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26028" y="1601063"/>
            <a:ext cx="84405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Vervierfachung von Strompreise seit 2020…</a:t>
            </a:r>
            <a:endParaRPr lang="de-DE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7855" y="2183486"/>
            <a:ext cx="6845444" cy="43744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254497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Rectangle 2"/>
          <p:cNvSpPr>
            <a:spLocks noGrp="1" noChangeArrowheads="1"/>
          </p:cNvSpPr>
          <p:nvPr>
            <p:ph type="title"/>
          </p:nvPr>
        </p:nvSpPr>
        <p:spPr>
          <a:xfrm>
            <a:off x="1908177" y="381000"/>
            <a:ext cx="6702425" cy="960438"/>
          </a:xfrm>
        </p:spPr>
        <p:txBody>
          <a:bodyPr/>
          <a:lstStyle/>
          <a:p>
            <a:r>
              <a:rPr lang="de-DE" altLang="en-US" i="0" smtClean="0">
                <a:latin typeface="Arial" panose="020B0604020202020204" pitchFamily="34" charset="0"/>
                <a:cs typeface="Arial" panose="020B0604020202020204" pitchFamily="34" charset="0"/>
              </a:rPr>
              <a:t>Grundlegende Marktformen</a:t>
            </a:r>
          </a:p>
        </p:txBody>
      </p:sp>
      <p:graphicFrame>
        <p:nvGraphicFramePr>
          <p:cNvPr id="6" name="Table 2"/>
          <p:cNvGraphicFramePr/>
          <p:nvPr>
            <p:extLst>
              <p:ext uri="{D42A27DB-BD31-4B8C-83A1-F6EECF244321}">
                <p14:modId xmlns:p14="http://schemas.microsoft.com/office/powerpoint/2010/main" val="2606868425"/>
              </p:ext>
            </p:extLst>
          </p:nvPr>
        </p:nvGraphicFramePr>
        <p:xfrm>
          <a:off x="1097280" y="1829520"/>
          <a:ext cx="7497720" cy="4205880"/>
        </p:xfrm>
        <a:graphic>
          <a:graphicData uri="http://schemas.openxmlformats.org/drawingml/2006/table">
            <a:tbl>
              <a:tblPr/>
              <a:tblGrid>
                <a:gridCol w="9367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367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7344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87344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8774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474480">
                <a:tc rowSpan="2" gridSpan="2">
                  <a:txBody>
                    <a:bodyPr/>
                    <a:lstStyle/>
                    <a:p>
                      <a:pPr algn="r"/>
                      <a:endParaRPr lang="en-US" sz="1800" b="1" strike="noStrike" spc="-1" dirty="0" smtClean="0">
                        <a:latin typeface="Arial"/>
                      </a:endParaRPr>
                    </a:p>
                    <a:p>
                      <a:pPr algn="r"/>
                      <a:endParaRPr lang="en-US" sz="1800" b="1" strike="noStrike" spc="-1" dirty="0" smtClean="0">
                        <a:latin typeface="Arial"/>
                      </a:endParaRPr>
                    </a:p>
                    <a:p>
                      <a:pPr algn="r"/>
                      <a:r>
                        <a:rPr lang="en-US" sz="1800" b="1" strike="noStrike" spc="-1" dirty="0" err="1" smtClean="0">
                          <a:latin typeface="Arial"/>
                        </a:rPr>
                        <a:t>Anzahl</a:t>
                      </a:r>
                      <a:endParaRPr lang="en-US" sz="1800" b="1" strike="noStrike" spc="-1" dirty="0"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7DA7D8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de-DE"/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7DA7D8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sz="1800" b="1" strike="noStrike" spc="-1">
                          <a:latin typeface="Arial"/>
                        </a:rPr>
                        <a:t>Anbietende</a:t>
                      </a: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7DA7D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7DA7D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7DA7D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74480">
                <a:tc gridSpan="2" vMerge="1">
                  <a:txBody>
                    <a:bodyPr/>
                    <a:lstStyle/>
                    <a:p>
                      <a:endParaRPr lang="de-DE"/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7DA7D8"/>
                    </a:solidFill>
                  </a:tcPr>
                </a:tc>
                <a:tc hMerge="1" vMerge="1">
                  <a:txBody>
                    <a:bodyPr/>
                    <a:lstStyle/>
                    <a:p>
                      <a:endParaRPr lang="de-DE"/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7DA7D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strike="noStrike" spc="-1" dirty="0">
                          <a:latin typeface="Arial"/>
                        </a:rPr>
                        <a:t>1</a:t>
                      </a: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ADC5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strike="noStrike" spc="-1">
                          <a:latin typeface="Arial"/>
                        </a:rPr>
                        <a:t>wenige</a:t>
                      </a: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ADC5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strike="noStrike" spc="-1">
                          <a:latin typeface="Arial"/>
                        </a:rPr>
                        <a:t>viele</a:t>
                      </a: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ADC5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83960">
                <a:tc rowSpan="3">
                  <a:txBody>
                    <a:bodyPr/>
                    <a:lstStyle/>
                    <a:p>
                      <a:endParaRPr lang="de-DE" dirty="0"/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7DA7D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strike="noStrike" spc="-1" dirty="0">
                          <a:latin typeface="Arial"/>
                        </a:rPr>
                        <a:t>1</a:t>
                      </a: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B w="720">
                      <a:solidFill>
                        <a:srgbClr val="FFFFFF"/>
                      </a:solidFill>
                    </a:lnB>
                    <a:solidFill>
                      <a:srgbClr val="ADC5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strike="noStrike" spc="-1" dirty="0" err="1" smtClean="0">
                          <a:latin typeface="Arial"/>
                        </a:rPr>
                        <a:t>bilaterales</a:t>
                      </a:r>
                      <a:endParaRPr lang="en-US" sz="1800" b="0" strike="noStrike" spc="-1" dirty="0">
                        <a:latin typeface="Arial"/>
                      </a:endParaRPr>
                    </a:p>
                    <a:p>
                      <a:pPr algn="ctr"/>
                      <a:r>
                        <a:rPr lang="en-US" sz="1800" b="0" strike="noStrike" spc="-1" dirty="0" err="1">
                          <a:latin typeface="Arial"/>
                        </a:rPr>
                        <a:t>Monopol</a:t>
                      </a:r>
                      <a:endParaRPr lang="en-US" sz="1800" b="0" strike="noStrike" spc="-1" dirty="0"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dirty="0" smtClean="0"/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strike="noStrike" spc="-1">
                          <a:latin typeface="Arial"/>
                        </a:rPr>
                        <a:t>Nachfrage-</a:t>
                      </a:r>
                    </a:p>
                    <a:p>
                      <a:pPr algn="ctr"/>
                      <a:r>
                        <a:rPr lang="en-US" sz="1800" b="0" strike="noStrike" spc="-1">
                          <a:latin typeface="Arial"/>
                        </a:rPr>
                        <a:t>monopol</a:t>
                      </a: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DDDDD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83960"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7DA7D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strike="noStrike" spc="-1">
                          <a:latin typeface="Arial"/>
                        </a:rPr>
                        <a:t>wenige</a:t>
                      </a: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ADC5E7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/>
                      <a:endParaRPr lang="en-US" sz="1800" b="0" strike="noStrike" spc="-1" dirty="0" smtClean="0">
                        <a:latin typeface="Arial"/>
                      </a:endParaRPr>
                    </a:p>
                    <a:p>
                      <a:pPr algn="ctr"/>
                      <a:r>
                        <a:rPr lang="en-US" sz="1800" b="0" strike="noStrike" spc="-1" dirty="0" err="1" smtClean="0">
                          <a:latin typeface="Arial"/>
                        </a:rPr>
                        <a:t>Oligopolistische</a:t>
                      </a:r>
                      <a:r>
                        <a:rPr lang="en-US" sz="1800" b="0" strike="noStrike" spc="-1" dirty="0" smtClean="0">
                          <a:latin typeface="Arial"/>
                        </a:rPr>
                        <a:t> </a:t>
                      </a:r>
                      <a:r>
                        <a:rPr lang="en-US" sz="1800" b="0" strike="noStrike" spc="-1" dirty="0" err="1">
                          <a:latin typeface="Arial"/>
                        </a:rPr>
                        <a:t>Marktformen</a:t>
                      </a:r>
                      <a:endParaRPr lang="en-US" sz="1800" b="0" strike="noStrike" spc="-1" dirty="0"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089000"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7DA7D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strike="noStrike" spc="-1">
                          <a:latin typeface="Arial"/>
                        </a:rPr>
                        <a:t>viele</a:t>
                      </a: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ADC5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strike="noStrike" spc="-1">
                          <a:latin typeface="Arial"/>
                        </a:rPr>
                        <a:t>Angebots-</a:t>
                      </a:r>
                    </a:p>
                    <a:p>
                      <a:pPr algn="ctr"/>
                      <a:r>
                        <a:rPr lang="en-US" sz="1800" b="0" strike="noStrike" spc="-1">
                          <a:latin typeface="Arial"/>
                        </a:rPr>
                        <a:t>monopol</a:t>
                      </a: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/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strike="noStrike" spc="-1" dirty="0" err="1" smtClean="0">
                          <a:latin typeface="Arial"/>
                        </a:rPr>
                        <a:t>vollkommene</a:t>
                      </a:r>
                      <a:endParaRPr lang="en-US" sz="1800" b="0" strike="noStrike" spc="-1" dirty="0">
                        <a:latin typeface="Arial"/>
                      </a:endParaRPr>
                    </a:p>
                    <a:p>
                      <a:pPr algn="ctr"/>
                      <a:r>
                        <a:rPr lang="en-US" sz="1800" b="0" strike="noStrike" spc="-1" dirty="0" err="1" smtClean="0">
                          <a:latin typeface="Arial"/>
                        </a:rPr>
                        <a:t>Konkurrenz</a:t>
                      </a:r>
                      <a:r>
                        <a:rPr lang="en-US" sz="1800" b="0" strike="noStrike" spc="-1" dirty="0" smtClean="0">
                          <a:latin typeface="Arial"/>
                        </a:rPr>
                        <a:t> / </a:t>
                      </a:r>
                      <a:r>
                        <a:rPr lang="en-US" sz="1800" b="0" strike="noStrike" spc="-1" dirty="0" err="1" smtClean="0">
                          <a:latin typeface="Arial"/>
                        </a:rPr>
                        <a:t>Polypol</a:t>
                      </a:r>
                      <a:endParaRPr lang="en-US" sz="1800" b="0" strike="noStrike" spc="-1" dirty="0"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DDDDD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7" name="TextShape 3"/>
          <p:cNvSpPr txBox="1"/>
          <p:nvPr/>
        </p:nvSpPr>
        <p:spPr>
          <a:xfrm rot="16200000">
            <a:off x="619003" y="3961244"/>
            <a:ext cx="1900113" cy="31608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algn="ctr"/>
            <a:r>
              <a:rPr lang="de-DE" sz="1600" b="1" strike="noStrike" spc="-1" dirty="0" smtClean="0">
                <a:latin typeface="Arial"/>
              </a:rPr>
              <a:t>Nachfragende</a:t>
            </a:r>
            <a:endParaRPr lang="de-DE" sz="1600" b="1" strike="noStrike" spc="-1" dirty="0">
              <a:latin typeface="Arial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727100" y="6224155"/>
            <a:ext cx="620116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Griechisch: mono: eine, </a:t>
            </a:r>
            <a:r>
              <a:rPr lang="de-DE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oligo</a:t>
            </a:r>
            <a:r>
              <a:rPr lang="de-D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: wenige, </a:t>
            </a:r>
            <a:r>
              <a:rPr lang="de-DE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poly</a:t>
            </a:r>
            <a:r>
              <a:rPr lang="de-D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: viele</a:t>
            </a:r>
            <a:endParaRPr lang="de-DE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2"/>
          <p:cNvSpPr>
            <a:spLocks noGrp="1" noChangeArrowheads="1"/>
          </p:cNvSpPr>
          <p:nvPr>
            <p:ph type="title"/>
          </p:nvPr>
        </p:nvSpPr>
        <p:spPr>
          <a:xfrm>
            <a:off x="1908177" y="381000"/>
            <a:ext cx="6626225" cy="889000"/>
          </a:xfrm>
        </p:spPr>
        <p:txBody>
          <a:bodyPr/>
          <a:lstStyle/>
          <a:p>
            <a:r>
              <a:rPr lang="de-DE" altLang="en-US" i="0" dirty="0" smtClean="0">
                <a:latin typeface="Arial" panose="020B0604020202020204" pitchFamily="34" charset="0"/>
                <a:cs typeface="Arial" panose="020B0604020202020204" pitchFamily="34" charset="0"/>
              </a:rPr>
              <a:t>Beispiele: Angebotsmonopole</a:t>
            </a:r>
          </a:p>
        </p:txBody>
      </p:sp>
      <p:sp>
        <p:nvSpPr>
          <p:cNvPr id="1433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54467" y="1681218"/>
            <a:ext cx="4666822" cy="3768725"/>
          </a:xfrm>
        </p:spPr>
        <p:txBody>
          <a:bodyPr/>
          <a:lstStyle/>
          <a:p>
            <a:r>
              <a:rPr lang="de-DE" alt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Betriebssysteme: Microsoft </a:t>
            </a:r>
          </a:p>
          <a:p>
            <a:r>
              <a:rPr lang="de-DE" alt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Schienennetze</a:t>
            </a:r>
            <a:endParaRPr lang="de-DE" alt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DE" alt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Stromnetze</a:t>
            </a:r>
          </a:p>
          <a:p>
            <a:r>
              <a:rPr lang="de-DE" altLang="en-US" sz="1800" dirty="0">
                <a:latin typeface="Arial" panose="020B0604020202020204" pitchFamily="34" charset="0"/>
                <a:cs typeface="Arial" panose="020B0604020202020204" pitchFamily="34" charset="0"/>
              </a:rPr>
              <a:t>Hochgeschwindigkeitsverkehr </a:t>
            </a:r>
            <a:r>
              <a:rPr lang="de-DE" alt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mit der Bahn: Deutsche Bahn</a:t>
            </a:r>
          </a:p>
          <a:p>
            <a:r>
              <a:rPr lang="de-DE" alt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Alkohol in Schweden: </a:t>
            </a:r>
            <a:r>
              <a:rPr lang="de-DE" altLang="en-US" sz="1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Systembolaget</a:t>
            </a:r>
            <a:endParaRPr lang="de-DE" altLang="en-US" sz="1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DE" alt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Patente (z.B. für neue Impfstoffe)</a:t>
            </a:r>
          </a:p>
          <a:p>
            <a:pPr marL="0" indent="0">
              <a:buNone/>
            </a:pPr>
            <a:endParaRPr lang="de-DE" altLang="en-US" sz="1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de-DE" altLang="en-US" sz="1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Anbieter:in</a:t>
            </a:r>
            <a:r>
              <a:rPr lang="de-DE" alt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hat </a:t>
            </a:r>
            <a:r>
              <a:rPr lang="de-DE" altLang="en-US" sz="18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Marktmacht</a:t>
            </a:r>
            <a:r>
              <a:rPr lang="de-DE" alt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, d.h. kann den Marktpreis beeinflussen.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3733" y="4950273"/>
            <a:ext cx="3178419" cy="164401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4108" y="2936407"/>
            <a:ext cx="2719229" cy="159103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5172" y="1458928"/>
            <a:ext cx="2577102" cy="128855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2576" y="4950273"/>
            <a:ext cx="2740761" cy="16440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715087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2"/>
          <p:cNvSpPr>
            <a:spLocks noGrp="1" noChangeArrowheads="1"/>
          </p:cNvSpPr>
          <p:nvPr>
            <p:ph type="title"/>
          </p:nvPr>
        </p:nvSpPr>
        <p:spPr>
          <a:xfrm>
            <a:off x="1908177" y="381000"/>
            <a:ext cx="6626225" cy="889000"/>
          </a:xfrm>
        </p:spPr>
        <p:txBody>
          <a:bodyPr/>
          <a:lstStyle/>
          <a:p>
            <a:r>
              <a:rPr lang="de-DE" altLang="en-US" i="0" dirty="0" smtClean="0">
                <a:latin typeface="Arial" panose="020B0604020202020204" pitchFamily="34" charset="0"/>
                <a:cs typeface="Arial" panose="020B0604020202020204" pitchFamily="34" charset="0"/>
              </a:rPr>
              <a:t>Beispiele: Angebotsoligopole (wenige Anbietende)</a:t>
            </a:r>
          </a:p>
        </p:txBody>
      </p:sp>
      <p:sp>
        <p:nvSpPr>
          <p:cNvPr id="1433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52450" y="1876427"/>
            <a:ext cx="7981950" cy="1493497"/>
          </a:xfrm>
        </p:spPr>
        <p:txBody>
          <a:bodyPr/>
          <a:lstStyle/>
          <a:p>
            <a:r>
              <a:rPr lang="de-DE" altLang="en-US" sz="1800" dirty="0">
                <a:latin typeface="Arial" panose="020B0604020202020204" pitchFamily="34" charset="0"/>
                <a:cs typeface="Arial" panose="020B0604020202020204" pitchFamily="34" charset="0"/>
              </a:rPr>
              <a:t>Wirtschaftsprüfungsgesellschaften:  </a:t>
            </a:r>
            <a:r>
              <a:rPr lang="de-DE" alt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Deloitte</a:t>
            </a:r>
            <a:r>
              <a:rPr lang="de-DE" altLang="en-US" sz="1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de-DE" alt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Ernst </a:t>
            </a:r>
            <a:r>
              <a:rPr lang="de-DE" altLang="en-US" sz="1800" dirty="0">
                <a:latin typeface="Arial" panose="020B0604020202020204" pitchFamily="34" charset="0"/>
                <a:cs typeface="Arial" panose="020B0604020202020204" pitchFamily="34" charset="0"/>
              </a:rPr>
              <a:t>&amp; </a:t>
            </a:r>
            <a:r>
              <a:rPr lang="de-DE" alt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Young, </a:t>
            </a:r>
            <a:r>
              <a:rPr lang="de-DE" altLang="en-US" sz="1800" dirty="0">
                <a:latin typeface="Arial" panose="020B0604020202020204" pitchFamily="34" charset="0"/>
                <a:cs typeface="Arial" panose="020B0604020202020204" pitchFamily="34" charset="0"/>
              </a:rPr>
              <a:t>KPMG und </a:t>
            </a:r>
            <a:r>
              <a:rPr lang="de-DE" alt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PricewaterhouseCoopers („Big </a:t>
            </a:r>
            <a:r>
              <a:rPr lang="de-DE" altLang="en-US" sz="1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Four</a:t>
            </a:r>
            <a:r>
              <a:rPr lang="de-DE" alt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“)</a:t>
            </a:r>
          </a:p>
          <a:p>
            <a:r>
              <a:rPr lang="de-DE" alt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Langstreckenflugzeuge: Boeing und </a:t>
            </a:r>
            <a:r>
              <a:rPr lang="de-DE" altLang="en-US" sz="1800" dirty="0">
                <a:latin typeface="Arial" panose="020B0604020202020204" pitchFamily="34" charset="0"/>
                <a:cs typeface="Arial" panose="020B0604020202020204" pitchFamily="34" charset="0"/>
              </a:rPr>
              <a:t>Airbus (</a:t>
            </a:r>
            <a:r>
              <a:rPr lang="de-DE" alt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Duopol)</a:t>
            </a:r>
            <a:endParaRPr lang="de-DE" alt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DE" alt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Cola: Coca Cola und </a:t>
            </a:r>
            <a:r>
              <a:rPr lang="de-DE" altLang="en-US" sz="1800" dirty="0">
                <a:latin typeface="Arial" panose="020B0604020202020204" pitchFamily="34" charset="0"/>
                <a:cs typeface="Arial" panose="020B0604020202020204" pitchFamily="34" charset="0"/>
              </a:rPr>
              <a:t>Pepsi (</a:t>
            </a:r>
            <a:r>
              <a:rPr lang="de-DE" alt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Duopol)</a:t>
            </a:r>
          </a:p>
          <a:p>
            <a:endParaRPr lang="de-DE" alt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450" y="3685853"/>
            <a:ext cx="4140485" cy="207024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9039" y="3685853"/>
            <a:ext cx="3680432" cy="20702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82098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2"/>
          <p:cNvSpPr>
            <a:spLocks noGrp="1" noChangeArrowheads="1"/>
          </p:cNvSpPr>
          <p:nvPr>
            <p:ph type="title"/>
          </p:nvPr>
        </p:nvSpPr>
        <p:spPr>
          <a:xfrm>
            <a:off x="1908177" y="381000"/>
            <a:ext cx="6626225" cy="889000"/>
          </a:xfrm>
        </p:spPr>
        <p:txBody>
          <a:bodyPr/>
          <a:lstStyle/>
          <a:p>
            <a:r>
              <a:rPr lang="de-DE" altLang="en-US" i="0" dirty="0" smtClean="0">
                <a:latin typeface="Arial" panose="020B0604020202020204" pitchFamily="34" charset="0"/>
                <a:cs typeface="Arial" panose="020B0604020202020204" pitchFamily="34" charset="0"/>
              </a:rPr>
              <a:t>Beispiele: Nachfragemonopole = </a:t>
            </a:r>
            <a:r>
              <a:rPr lang="de-DE" altLang="en-US" i="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Monopson</a:t>
            </a:r>
            <a:r>
              <a:rPr lang="de-DE" altLang="en-US" i="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1433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52450" y="1703122"/>
            <a:ext cx="4296952" cy="4691212"/>
          </a:xfrm>
        </p:spPr>
        <p:txBody>
          <a:bodyPr/>
          <a:lstStyle/>
          <a:p>
            <a:r>
              <a:rPr lang="de-DE" alt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Flugzeugträger, Kampfflugzeuge, Panzer: Der Staat</a:t>
            </a:r>
            <a:endParaRPr lang="de-DE" alt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DE" alt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Corona-Impfstoffe: Der Staat</a:t>
            </a:r>
          </a:p>
          <a:p>
            <a:r>
              <a:rPr lang="de-DE" alt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Schienen: Deutsche Bahn</a:t>
            </a:r>
          </a:p>
          <a:p>
            <a:endParaRPr lang="de-DE" altLang="en-US" sz="1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de-DE" altLang="en-US" sz="1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Nachfrager:in</a:t>
            </a:r>
            <a:r>
              <a:rPr lang="de-DE" alt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hat </a:t>
            </a:r>
            <a:r>
              <a:rPr lang="de-DE" altLang="en-US" sz="1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Marktmacht</a:t>
            </a:r>
            <a:r>
              <a:rPr lang="de-DE" altLang="en-US" sz="1800" dirty="0">
                <a:latin typeface="Arial" panose="020B0604020202020204" pitchFamily="34" charset="0"/>
                <a:cs typeface="Arial" panose="020B0604020202020204" pitchFamily="34" charset="0"/>
              </a:rPr>
              <a:t>, d.h</a:t>
            </a:r>
            <a:r>
              <a:rPr lang="de-DE" alt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. kann </a:t>
            </a:r>
            <a:r>
              <a:rPr lang="de-DE" altLang="en-US" sz="1800" dirty="0">
                <a:latin typeface="Arial" panose="020B0604020202020204" pitchFamily="34" charset="0"/>
                <a:cs typeface="Arial" panose="020B0604020202020204" pitchFamily="34" charset="0"/>
              </a:rPr>
              <a:t>den Marktpreis beeinflussen</a:t>
            </a:r>
            <a:r>
              <a:rPr lang="de-DE" alt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de-DE" alt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8612" y="4300046"/>
            <a:ext cx="3124627" cy="2235844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1289" y="4441602"/>
            <a:ext cx="3471524" cy="195273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1289" y="1703122"/>
            <a:ext cx="3460374" cy="23053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526779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2"/>
          <p:cNvSpPr>
            <a:spLocks noGrp="1" noChangeArrowheads="1"/>
          </p:cNvSpPr>
          <p:nvPr>
            <p:ph type="title"/>
          </p:nvPr>
        </p:nvSpPr>
        <p:spPr>
          <a:xfrm>
            <a:off x="1908177" y="381000"/>
            <a:ext cx="6626225" cy="889000"/>
          </a:xfrm>
        </p:spPr>
        <p:txBody>
          <a:bodyPr/>
          <a:lstStyle/>
          <a:p>
            <a:r>
              <a:rPr lang="de-DE" altLang="en-US" i="0" smtClean="0">
                <a:latin typeface="Arial" panose="020B0604020202020204" pitchFamily="34" charset="0"/>
                <a:cs typeface="Arial" panose="020B0604020202020204" pitchFamily="34" charset="0"/>
              </a:rPr>
              <a:t>Konkurrenzmarkt (Polypol) - Annahmen </a:t>
            </a:r>
          </a:p>
        </p:txBody>
      </p:sp>
      <p:sp>
        <p:nvSpPr>
          <p:cNvPr id="1433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52452" y="1582221"/>
            <a:ext cx="7981950" cy="3919094"/>
          </a:xfrm>
        </p:spPr>
        <p:txBody>
          <a:bodyPr/>
          <a:lstStyle/>
          <a:p>
            <a:r>
              <a:rPr lang="de-DE" alt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Viele Anbietende, viele Nachfragende</a:t>
            </a:r>
          </a:p>
          <a:p>
            <a:r>
              <a:rPr lang="de-DE" alt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Die Güter sind homogen</a:t>
            </a:r>
          </a:p>
          <a:p>
            <a:r>
              <a:rPr lang="de-DE" alt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Es herrscht völlige Markttransparenz (vollständige Information)</a:t>
            </a:r>
          </a:p>
          <a:p>
            <a:r>
              <a:rPr lang="de-DE" alt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Es herrscht freier </a:t>
            </a:r>
            <a:r>
              <a:rPr lang="de-DE" altLang="en-US" sz="1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Marktzu</a:t>
            </a:r>
            <a:r>
              <a:rPr lang="de-DE" alt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- und –austritt</a:t>
            </a:r>
          </a:p>
          <a:p>
            <a:pPr marL="0" indent="0">
              <a:buNone/>
            </a:pPr>
            <a:endParaRPr lang="de-DE" altLang="en-US" sz="1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de-DE" altLang="en-US" sz="18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Konsequenz:</a:t>
            </a:r>
            <a:r>
              <a:rPr lang="de-DE" alt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altLang="en-US" sz="1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Keine:r</a:t>
            </a:r>
            <a:r>
              <a:rPr lang="de-DE" alt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kann Marktmacht ausüben oder den Marktpreis beeinflussen. Anbietende </a:t>
            </a:r>
            <a:r>
              <a:rPr lang="de-DE" altLang="en-US" sz="1800" dirty="0">
                <a:latin typeface="Arial" panose="020B0604020202020204" pitchFamily="34" charset="0"/>
                <a:cs typeface="Arial" panose="020B0604020202020204" pitchFamily="34" charset="0"/>
              </a:rPr>
              <a:t>und </a:t>
            </a:r>
            <a:r>
              <a:rPr lang="de-DE" alt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Nachfragende sind </a:t>
            </a:r>
            <a:r>
              <a:rPr lang="de-DE" altLang="en-US" sz="18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Preisnehmende </a:t>
            </a:r>
            <a:r>
              <a:rPr lang="de-DE" alt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und </a:t>
            </a:r>
            <a:r>
              <a:rPr lang="de-DE" altLang="en-US" sz="18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Mengenanpassende</a:t>
            </a:r>
            <a:r>
              <a:rPr lang="de-DE" alt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>
              <a:buNone/>
            </a:pPr>
            <a:endParaRPr lang="de-DE" altLang="en-US" sz="1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DE" alt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Ursachen für </a:t>
            </a:r>
            <a:r>
              <a:rPr lang="de-DE" altLang="en-US" sz="18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Marktunvollkommenheit</a:t>
            </a:r>
            <a:r>
              <a:rPr lang="de-DE" alt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sind: </a:t>
            </a:r>
          </a:p>
          <a:p>
            <a:pPr lvl="1"/>
            <a:r>
              <a:rPr lang="de-DE" alt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Asymmetrische Informationsverteilung (Information über Güterqualität und –preis zum allgemeinen Marktwissen der Marktakteure, der Preis signalisiert alle relevanten Informationen über die auf dem Markt befindlichen Güter, Preisunsicherheit, Qualitätsunsicherheit)</a:t>
            </a:r>
          </a:p>
          <a:p>
            <a:pPr lvl="1"/>
            <a:r>
              <a:rPr lang="de-DE" alt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Marktzutrittsbarrieren (Investitionskosten, vorgeschriebene Verfahrensweisen bzw. Produktionsstandards)</a:t>
            </a:r>
          </a:p>
          <a:p>
            <a:pPr lvl="1"/>
            <a:r>
              <a:rPr lang="de-DE" alt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Räumliche Platzierung der Anbietenden (Fahrtkosten, etc.)</a:t>
            </a:r>
            <a:endParaRPr lang="de-DE" alt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8" name="Rectangle 2"/>
          <p:cNvSpPr>
            <a:spLocks noGrp="1" noChangeArrowheads="1"/>
          </p:cNvSpPr>
          <p:nvPr>
            <p:ph type="title"/>
          </p:nvPr>
        </p:nvSpPr>
        <p:spPr>
          <a:xfrm>
            <a:off x="1908177" y="381000"/>
            <a:ext cx="6702425" cy="889000"/>
          </a:xfrm>
        </p:spPr>
        <p:txBody>
          <a:bodyPr/>
          <a:lstStyle/>
          <a:p>
            <a:r>
              <a:rPr lang="de-DE" altLang="en-US" i="0" dirty="0" smtClean="0">
                <a:latin typeface="Arial" panose="020B0604020202020204" pitchFamily="34" charset="0"/>
                <a:cs typeface="Arial" panose="020B0604020202020204" pitchFamily="34" charset="0"/>
              </a:rPr>
              <a:t>Inverse Angebotsfunktion von Grenzkosten einer individuellen Firma</a:t>
            </a:r>
          </a:p>
        </p:txBody>
      </p:sp>
      <p:grpSp>
        <p:nvGrpSpPr>
          <p:cNvPr id="58" name="Group 57"/>
          <p:cNvGrpSpPr/>
          <p:nvPr/>
        </p:nvGrpSpPr>
        <p:grpSpPr>
          <a:xfrm>
            <a:off x="2294727" y="3459251"/>
            <a:ext cx="4560672" cy="2786630"/>
            <a:chOff x="659989" y="1258458"/>
            <a:chExt cx="1603445" cy="1564574"/>
          </a:xfrm>
        </p:grpSpPr>
        <p:sp>
          <p:nvSpPr>
            <p:cNvPr id="60" name="Rectangle 20"/>
            <p:cNvSpPr>
              <a:spLocks noChangeArrowheads="1"/>
            </p:cNvSpPr>
            <p:nvPr/>
          </p:nvSpPr>
          <p:spPr bwMode="auto">
            <a:xfrm>
              <a:off x="659989" y="1386616"/>
              <a:ext cx="418408" cy="1555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800" dirty="0" smtClean="0">
                  <a:solidFill>
                    <a:srgbClr val="000000"/>
                  </a:solidFill>
                  <a:latin typeface="Arial" panose="020B0604020202020204" pitchFamily="34" charset="0"/>
                </a:rPr>
                <a:t>Preis</a:t>
              </a:r>
              <a:r>
                <a:rPr lang="de-DE" altLang="en-US" sz="1800" i="1" dirty="0" smtClean="0">
                  <a:solidFill>
                    <a:srgbClr val="000000"/>
                  </a:solidFill>
                  <a:latin typeface="Arial" panose="020B0604020202020204" pitchFamily="34" charset="0"/>
                </a:rPr>
                <a:t> p</a:t>
              </a:r>
              <a:endParaRPr lang="de-DE" altLang="en-US" i="1" dirty="0">
                <a:latin typeface="Arial" panose="020B0604020202020204" pitchFamily="34" charset="0"/>
              </a:endParaRPr>
            </a:p>
          </p:txBody>
        </p:sp>
        <p:sp>
          <p:nvSpPr>
            <p:cNvPr id="61" name="Rectangle 21"/>
            <p:cNvSpPr>
              <a:spLocks noChangeArrowheads="1"/>
            </p:cNvSpPr>
            <p:nvPr/>
          </p:nvSpPr>
          <p:spPr bwMode="auto">
            <a:xfrm>
              <a:off x="1908175" y="2644920"/>
              <a:ext cx="355259" cy="1781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800" dirty="0" smtClean="0">
                  <a:solidFill>
                    <a:srgbClr val="000000"/>
                  </a:solidFill>
                  <a:latin typeface="Arial" panose="020B0604020202020204" pitchFamily="34" charset="0"/>
                </a:rPr>
                <a:t>Menge</a:t>
              </a:r>
              <a:r>
                <a:rPr lang="de-DE" altLang="en-US" sz="1800" i="1" dirty="0" smtClean="0">
                  <a:solidFill>
                    <a:srgbClr val="000000"/>
                  </a:solidFill>
                  <a:latin typeface="Arial" panose="020B0604020202020204" pitchFamily="34" charset="0"/>
                </a:rPr>
                <a:t> Q</a:t>
              </a:r>
              <a:endParaRPr lang="de-DE" altLang="en-US" i="1" dirty="0">
                <a:latin typeface="Arial" panose="020B0604020202020204" pitchFamily="34" charset="0"/>
              </a:endParaRPr>
            </a:p>
          </p:txBody>
        </p:sp>
        <p:sp>
          <p:nvSpPr>
            <p:cNvPr id="62" name="Line 56"/>
            <p:cNvSpPr>
              <a:spLocks noChangeShapeType="1"/>
            </p:cNvSpPr>
            <p:nvPr/>
          </p:nvSpPr>
          <p:spPr bwMode="auto">
            <a:xfrm>
              <a:off x="1000000" y="2616993"/>
              <a:ext cx="1145507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none" w="sm" len="sm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63" name="Line 57"/>
            <p:cNvSpPr>
              <a:spLocks noChangeShapeType="1"/>
            </p:cNvSpPr>
            <p:nvPr/>
          </p:nvSpPr>
          <p:spPr bwMode="auto">
            <a:xfrm flipH="1" flipV="1">
              <a:off x="996031" y="1258458"/>
              <a:ext cx="3969" cy="1358535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none" w="sm" len="sm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64" name="Freeform 60"/>
            <p:cNvSpPr>
              <a:spLocks/>
            </p:cNvSpPr>
            <p:nvPr/>
          </p:nvSpPr>
          <p:spPr bwMode="auto">
            <a:xfrm>
              <a:off x="996031" y="1776629"/>
              <a:ext cx="1068745" cy="359950"/>
            </a:xfrm>
            <a:custGeom>
              <a:avLst/>
              <a:gdLst>
                <a:gd name="T0" fmla="*/ 0 w 2289"/>
                <a:gd name="T1" fmla="*/ 2142 h 2142"/>
                <a:gd name="T2" fmla="*/ 546 w 2289"/>
                <a:gd name="T3" fmla="*/ 1824 h 2142"/>
                <a:gd name="T4" fmla="*/ 955 w 2289"/>
                <a:gd name="T5" fmla="*/ 1528 h 2142"/>
                <a:gd name="T6" fmla="*/ 1449 w 2289"/>
                <a:gd name="T7" fmla="*/ 1065 h 2142"/>
                <a:gd name="T8" fmla="*/ 1741 w 2289"/>
                <a:gd name="T9" fmla="*/ 742 h 2142"/>
                <a:gd name="T10" fmla="*/ 2289 w 2289"/>
                <a:gd name="T11" fmla="*/ 0 h 214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289"/>
                <a:gd name="T19" fmla="*/ 0 h 2142"/>
                <a:gd name="T20" fmla="*/ 2289 w 2289"/>
                <a:gd name="T21" fmla="*/ 2142 h 214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289" h="2142">
                  <a:moveTo>
                    <a:pt x="0" y="2142"/>
                  </a:moveTo>
                  <a:cubicBezTo>
                    <a:pt x="91" y="2089"/>
                    <a:pt x="387" y="1926"/>
                    <a:pt x="546" y="1824"/>
                  </a:cubicBezTo>
                  <a:cubicBezTo>
                    <a:pt x="705" y="1722"/>
                    <a:pt x="805" y="1655"/>
                    <a:pt x="955" y="1528"/>
                  </a:cubicBezTo>
                  <a:cubicBezTo>
                    <a:pt x="1105" y="1401"/>
                    <a:pt x="1318" y="1196"/>
                    <a:pt x="1449" y="1065"/>
                  </a:cubicBezTo>
                  <a:cubicBezTo>
                    <a:pt x="1580" y="934"/>
                    <a:pt x="1601" y="919"/>
                    <a:pt x="1741" y="742"/>
                  </a:cubicBezTo>
                  <a:cubicBezTo>
                    <a:pt x="1881" y="565"/>
                    <a:pt x="2175" y="155"/>
                    <a:pt x="2289" y="0"/>
                  </a:cubicBezTo>
                </a:path>
              </a:pathLst>
            </a:custGeom>
            <a:noFill/>
            <a:ln w="38100" cap="flat" cmpd="sng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1070374" y="1764461"/>
            <a:ext cx="779622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Für Produzierende bezeichnet die </a:t>
            </a:r>
            <a:r>
              <a:rPr lang="de-DE" sz="18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inverse Angebotsfunktion </a:t>
            </a:r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den Preis, ab dem sich die Produktion einer Menge lohnt. Sie stellt die</a:t>
            </a:r>
            <a:r>
              <a:rPr lang="de-DE" sz="18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8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Grenzkosten der Produktion</a:t>
            </a:r>
            <a:r>
              <a:rPr lang="de-DE" sz="18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dar, die durch die Produktion einer zusätzlichen Mengeneinheit entstehen. Normalerweise (aber nicht immer) gilt: je höher der Preis, desto größer die Menge.</a:t>
            </a:r>
            <a:endParaRPr lang="de-DE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817711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8" name="Rectangle 2"/>
          <p:cNvSpPr>
            <a:spLocks noGrp="1" noChangeArrowheads="1"/>
          </p:cNvSpPr>
          <p:nvPr>
            <p:ph type="title"/>
          </p:nvPr>
        </p:nvSpPr>
        <p:spPr>
          <a:xfrm>
            <a:off x="1908177" y="381000"/>
            <a:ext cx="6702425" cy="889000"/>
          </a:xfrm>
        </p:spPr>
        <p:txBody>
          <a:bodyPr/>
          <a:lstStyle/>
          <a:p>
            <a:r>
              <a:rPr lang="de-DE" altLang="en-US" i="0" dirty="0" smtClean="0">
                <a:latin typeface="Arial" panose="020B0604020202020204" pitchFamily="34" charset="0"/>
                <a:cs typeface="Arial" panose="020B0604020202020204" pitchFamily="34" charset="0"/>
              </a:rPr>
              <a:t>Beispiel: inverse Angebotsfunktion eines Dosenherstellers</a:t>
            </a:r>
          </a:p>
        </p:txBody>
      </p:sp>
      <p:sp>
        <p:nvSpPr>
          <p:cNvPr id="16399" name="Rectangle 22"/>
          <p:cNvSpPr>
            <a:spLocks noChangeArrowheads="1"/>
          </p:cNvSpPr>
          <p:nvPr/>
        </p:nvSpPr>
        <p:spPr bwMode="auto">
          <a:xfrm>
            <a:off x="7170416" y="7569201"/>
            <a:ext cx="136527" cy="7797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900" b="1" i="1">
                <a:solidFill>
                  <a:srgbClr val="000000"/>
                </a:solidFill>
                <a:latin typeface="Arial" panose="020B0604020202020204" pitchFamily="34" charset="0"/>
              </a:rPr>
              <a:t>Q</a:t>
            </a:r>
            <a:r>
              <a:rPr lang="de-DE" altLang="en-US" sz="1900" b="1" baseline="-25000">
                <a:solidFill>
                  <a:srgbClr val="000000"/>
                </a:solidFill>
                <a:latin typeface="Arial" panose="020B0604020202020204" pitchFamily="34" charset="0"/>
              </a:rPr>
              <a:t>0</a:t>
            </a:r>
            <a:r>
              <a:rPr lang="de-DE" altLang="en-US" sz="1900" b="1" i="1">
                <a:solidFill>
                  <a:srgbClr val="000000"/>
                </a:solidFill>
                <a:latin typeface="Arial" panose="020B0604020202020204" pitchFamily="34" charset="0"/>
              </a:rPr>
              <a:t>*</a:t>
            </a:r>
            <a:endParaRPr lang="de-DE" altLang="en-US">
              <a:latin typeface="Arial" panose="020B0604020202020204" pitchFamily="34" charset="0"/>
            </a:endParaRPr>
          </a:p>
        </p:txBody>
      </p:sp>
      <p:sp>
        <p:nvSpPr>
          <p:cNvPr id="60" name="Rectangle 20"/>
          <p:cNvSpPr>
            <a:spLocks noChangeArrowheads="1"/>
          </p:cNvSpPr>
          <p:nvPr/>
        </p:nvSpPr>
        <p:spPr bwMode="auto">
          <a:xfrm>
            <a:off x="2243357" y="2914649"/>
            <a:ext cx="1190076" cy="553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800" dirty="0" smtClean="0">
                <a:solidFill>
                  <a:srgbClr val="000000"/>
                </a:solidFill>
                <a:latin typeface="Arial" panose="020B0604020202020204" pitchFamily="34" charset="0"/>
              </a:rPr>
              <a:t>Preis</a:t>
            </a:r>
            <a:r>
              <a:rPr lang="de-DE" altLang="en-US" sz="1800" i="1" dirty="0" smtClean="0">
                <a:solidFill>
                  <a:srgbClr val="000000"/>
                </a:solidFill>
                <a:latin typeface="Arial" panose="020B0604020202020204" pitchFamily="34" charset="0"/>
              </a:rPr>
              <a:t> p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800" dirty="0" smtClean="0">
                <a:solidFill>
                  <a:srgbClr val="000000"/>
                </a:solidFill>
                <a:latin typeface="Arial" panose="020B0604020202020204" pitchFamily="34" charset="0"/>
              </a:rPr>
              <a:t>€/Stück</a:t>
            </a:r>
            <a:endParaRPr lang="de-DE" altLang="en-US" dirty="0">
              <a:latin typeface="Arial" panose="020B0604020202020204" pitchFamily="34" charset="0"/>
            </a:endParaRPr>
          </a:p>
        </p:txBody>
      </p:sp>
      <p:sp>
        <p:nvSpPr>
          <p:cNvPr id="61" name="Rectangle 21"/>
          <p:cNvSpPr>
            <a:spLocks noChangeArrowheads="1"/>
          </p:cNvSpPr>
          <p:nvPr/>
        </p:nvSpPr>
        <p:spPr bwMode="auto">
          <a:xfrm>
            <a:off x="6163437" y="5009714"/>
            <a:ext cx="280676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800" dirty="0" smtClean="0">
                <a:solidFill>
                  <a:srgbClr val="000000"/>
                </a:solidFill>
                <a:latin typeface="Arial" panose="020B0604020202020204" pitchFamily="34" charset="0"/>
              </a:rPr>
              <a:t>Menge</a:t>
            </a:r>
            <a:r>
              <a:rPr lang="de-DE" altLang="en-US" sz="1800" i="1" dirty="0" smtClean="0">
                <a:solidFill>
                  <a:srgbClr val="000000"/>
                </a:solidFill>
                <a:latin typeface="Arial" panose="020B0604020202020204" pitchFamily="34" charset="0"/>
              </a:rPr>
              <a:t> Q </a:t>
            </a:r>
            <a:r>
              <a:rPr lang="de-DE" altLang="en-US" sz="1800" dirty="0" smtClean="0">
                <a:solidFill>
                  <a:srgbClr val="000000"/>
                </a:solidFill>
                <a:latin typeface="Arial" panose="020B0604020202020204" pitchFamily="34" charset="0"/>
              </a:rPr>
              <a:t>(Anzahl Dosen)</a:t>
            </a:r>
            <a:endParaRPr lang="de-DE" altLang="en-US" dirty="0">
              <a:latin typeface="Arial" panose="020B0604020202020204" pitchFamily="34" charset="0"/>
            </a:endParaRPr>
          </a:p>
        </p:txBody>
      </p:sp>
      <p:sp>
        <p:nvSpPr>
          <p:cNvPr id="62" name="Line 56"/>
          <p:cNvSpPr>
            <a:spLocks noChangeShapeType="1"/>
          </p:cNvSpPr>
          <p:nvPr/>
        </p:nvSpPr>
        <p:spPr bwMode="auto">
          <a:xfrm>
            <a:off x="3220723" y="5324912"/>
            <a:ext cx="3858171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63" name="Line 57"/>
          <p:cNvSpPr>
            <a:spLocks noChangeShapeType="1"/>
          </p:cNvSpPr>
          <p:nvPr/>
        </p:nvSpPr>
        <p:spPr bwMode="auto">
          <a:xfrm flipH="1" flipV="1">
            <a:off x="3209434" y="2905254"/>
            <a:ext cx="11289" cy="241965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1" name="TextBox 10"/>
          <p:cNvSpPr txBox="1"/>
          <p:nvPr/>
        </p:nvSpPr>
        <p:spPr>
          <a:xfrm>
            <a:off x="1073198" y="1575822"/>
            <a:ext cx="779622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Eine Firma besitzt 2 Maschinen, die jeweils 100 Dosen pro Stunden herstellen können. Die neue Maschine kostet 10 €/Stück </a:t>
            </a:r>
            <a:r>
              <a:rPr lang="de-DE" sz="1800" dirty="0">
                <a:latin typeface="Arial" panose="020B0604020202020204" pitchFamily="34" charset="0"/>
                <a:cs typeface="Arial" panose="020B0604020202020204" pitchFamily="34" charset="0"/>
              </a:rPr>
              <a:t>für Strom und </a:t>
            </a:r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Rohstoffe </a:t>
            </a:r>
            <a:r>
              <a:rPr lang="de-DE" sz="1800" dirty="0">
                <a:latin typeface="Arial" panose="020B0604020202020204" pitchFamily="34" charset="0"/>
                <a:cs typeface="Arial" panose="020B0604020202020204" pitchFamily="34" charset="0"/>
              </a:rPr>
              <a:t>zu </a:t>
            </a:r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betreiben. Die alte ineffizientere Maschine kostet 20 €/Stück.</a:t>
            </a:r>
          </a:p>
        </p:txBody>
      </p:sp>
      <p:cxnSp>
        <p:nvCxnSpPr>
          <p:cNvPr id="6" name="Elbow Connector 5"/>
          <p:cNvCxnSpPr/>
          <p:nvPr/>
        </p:nvCxnSpPr>
        <p:spPr bwMode="auto">
          <a:xfrm flipV="1">
            <a:off x="3209433" y="3978942"/>
            <a:ext cx="3139996" cy="695571"/>
          </a:xfrm>
          <a:prstGeom prst="bentConnector3">
            <a:avLst/>
          </a:prstGeom>
          <a:ln>
            <a:headEnd type="none" w="sm" len="sm"/>
            <a:tailEnd type="none" w="sm" len="sm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8" name="Rectangle 20"/>
          <p:cNvSpPr>
            <a:spLocks noChangeArrowheads="1"/>
          </p:cNvSpPr>
          <p:nvPr/>
        </p:nvSpPr>
        <p:spPr bwMode="auto">
          <a:xfrm>
            <a:off x="2838395" y="3795314"/>
            <a:ext cx="1190076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800" dirty="0" smtClean="0">
                <a:solidFill>
                  <a:srgbClr val="000000"/>
                </a:solidFill>
                <a:latin typeface="Arial" panose="020B0604020202020204" pitchFamily="34" charset="0"/>
              </a:rPr>
              <a:t>20</a:t>
            </a:r>
            <a:endParaRPr lang="de-DE" altLang="en-US" dirty="0">
              <a:latin typeface="Arial" panose="020B0604020202020204" pitchFamily="34" charset="0"/>
            </a:endParaRPr>
          </a:p>
        </p:txBody>
      </p:sp>
      <p:sp>
        <p:nvSpPr>
          <p:cNvPr id="19" name="Rectangle 20"/>
          <p:cNvSpPr>
            <a:spLocks noChangeArrowheads="1"/>
          </p:cNvSpPr>
          <p:nvPr/>
        </p:nvSpPr>
        <p:spPr bwMode="auto">
          <a:xfrm>
            <a:off x="2830848" y="4536012"/>
            <a:ext cx="1190076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800" dirty="0">
                <a:solidFill>
                  <a:srgbClr val="000000"/>
                </a:solidFill>
                <a:latin typeface="Arial" panose="020B0604020202020204" pitchFamily="34" charset="0"/>
              </a:rPr>
              <a:t>1</a:t>
            </a:r>
            <a:r>
              <a:rPr lang="de-DE" altLang="en-US" sz="1800" dirty="0" smtClean="0">
                <a:solidFill>
                  <a:srgbClr val="000000"/>
                </a:solidFill>
                <a:latin typeface="Arial" panose="020B0604020202020204" pitchFamily="34" charset="0"/>
              </a:rPr>
              <a:t>0</a:t>
            </a:r>
            <a:endParaRPr lang="de-DE" altLang="en-US" dirty="0">
              <a:latin typeface="Arial" panose="020B0604020202020204" pitchFamily="34" charset="0"/>
            </a:endParaRPr>
          </a:p>
        </p:txBody>
      </p:sp>
      <p:sp>
        <p:nvSpPr>
          <p:cNvPr id="7" name="Left Brace 6"/>
          <p:cNvSpPr/>
          <p:nvPr/>
        </p:nvSpPr>
        <p:spPr bwMode="auto">
          <a:xfrm rot="5400000" flipH="1">
            <a:off x="3863598" y="5004395"/>
            <a:ext cx="301528" cy="1609858"/>
          </a:xfrm>
          <a:prstGeom prst="leftBrace">
            <a:avLst>
              <a:gd name="adj1" fmla="val 0"/>
              <a:gd name="adj2" fmla="val 50000"/>
            </a:avLst>
          </a:prstGeom>
          <a:ln>
            <a:headEnd type="none" w="sm" len="sm"/>
            <a:tailEnd type="none" w="sm" len="sm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Book Antiqua" pitchFamily="18" charset="0"/>
            </a:endParaRPr>
          </a:p>
        </p:txBody>
      </p:sp>
      <p:sp>
        <p:nvSpPr>
          <p:cNvPr id="21" name="Left Brace 20"/>
          <p:cNvSpPr/>
          <p:nvPr/>
        </p:nvSpPr>
        <p:spPr bwMode="auto">
          <a:xfrm rot="5400000" flipH="1">
            <a:off x="5523191" y="5009971"/>
            <a:ext cx="301528" cy="1609858"/>
          </a:xfrm>
          <a:prstGeom prst="leftBrace">
            <a:avLst>
              <a:gd name="adj1" fmla="val 0"/>
              <a:gd name="adj2" fmla="val 50000"/>
            </a:avLst>
          </a:prstGeom>
          <a:ln>
            <a:headEnd type="none" w="sm" len="sm"/>
            <a:tailEnd type="none" w="sm" len="sm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Book Antiqua" pitchFamily="18" charset="0"/>
            </a:endParaRPr>
          </a:p>
        </p:txBody>
      </p:sp>
      <p:sp>
        <p:nvSpPr>
          <p:cNvPr id="22" name="Rectangle 20"/>
          <p:cNvSpPr>
            <a:spLocks noChangeArrowheads="1"/>
          </p:cNvSpPr>
          <p:nvPr/>
        </p:nvSpPr>
        <p:spPr bwMode="auto">
          <a:xfrm>
            <a:off x="3150350" y="6016736"/>
            <a:ext cx="1629081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800" dirty="0" smtClean="0">
                <a:solidFill>
                  <a:srgbClr val="000000"/>
                </a:solidFill>
                <a:latin typeface="Arial" panose="020B0604020202020204" pitchFamily="34" charset="0"/>
              </a:rPr>
              <a:t>Kapazität neuer Maschine</a:t>
            </a:r>
            <a:endParaRPr lang="de-DE" altLang="en-US" dirty="0">
              <a:latin typeface="Arial" panose="020B0604020202020204" pitchFamily="34" charset="0"/>
            </a:endParaRPr>
          </a:p>
        </p:txBody>
      </p:sp>
      <p:sp>
        <p:nvSpPr>
          <p:cNvPr id="23" name="Rectangle 20"/>
          <p:cNvSpPr>
            <a:spLocks noChangeArrowheads="1"/>
          </p:cNvSpPr>
          <p:nvPr/>
        </p:nvSpPr>
        <p:spPr bwMode="auto">
          <a:xfrm>
            <a:off x="5100640" y="6016736"/>
            <a:ext cx="1507574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800" dirty="0" smtClean="0">
                <a:solidFill>
                  <a:srgbClr val="000000"/>
                </a:solidFill>
                <a:latin typeface="Arial" panose="020B0604020202020204" pitchFamily="34" charset="0"/>
              </a:rPr>
              <a:t>Kapazität alter Maschine</a:t>
            </a:r>
            <a:endParaRPr lang="de-DE" altLang="en-US" dirty="0">
              <a:latin typeface="Arial" panose="020B0604020202020204" pitchFamily="34" charset="0"/>
            </a:endParaRPr>
          </a:p>
        </p:txBody>
      </p:sp>
      <p:sp>
        <p:nvSpPr>
          <p:cNvPr id="26" name="Rectangle 20"/>
          <p:cNvSpPr>
            <a:spLocks noChangeArrowheads="1"/>
          </p:cNvSpPr>
          <p:nvPr/>
        </p:nvSpPr>
        <p:spPr bwMode="auto">
          <a:xfrm>
            <a:off x="6330745" y="5364920"/>
            <a:ext cx="1190076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800" dirty="0" smtClean="0">
                <a:solidFill>
                  <a:srgbClr val="000000"/>
                </a:solidFill>
                <a:latin typeface="Arial" panose="020B0604020202020204" pitchFamily="34" charset="0"/>
              </a:rPr>
              <a:t>200</a:t>
            </a:r>
            <a:endParaRPr lang="de-DE" altLang="en-US" dirty="0">
              <a:latin typeface="Arial" panose="020B0604020202020204" pitchFamily="34" charset="0"/>
            </a:endParaRPr>
          </a:p>
        </p:txBody>
      </p:sp>
      <p:sp>
        <p:nvSpPr>
          <p:cNvPr id="27" name="Rectangle 20"/>
          <p:cNvSpPr>
            <a:spLocks noChangeArrowheads="1"/>
          </p:cNvSpPr>
          <p:nvPr/>
        </p:nvSpPr>
        <p:spPr bwMode="auto">
          <a:xfrm>
            <a:off x="4664351" y="5353237"/>
            <a:ext cx="1190076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800" dirty="0">
                <a:solidFill>
                  <a:srgbClr val="000000"/>
                </a:solidFill>
                <a:latin typeface="Arial" panose="020B0604020202020204" pitchFamily="34" charset="0"/>
              </a:rPr>
              <a:t>1</a:t>
            </a:r>
            <a:r>
              <a:rPr lang="de-DE" altLang="en-US" sz="1800" dirty="0" smtClean="0">
                <a:solidFill>
                  <a:srgbClr val="000000"/>
                </a:solidFill>
                <a:latin typeface="Arial" panose="020B0604020202020204" pitchFamily="34" charset="0"/>
              </a:rPr>
              <a:t>00</a:t>
            </a:r>
            <a:endParaRPr lang="de-DE" altLang="en-US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988013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4"/>
          <p:cNvSpPr>
            <a:spLocks/>
          </p:cNvSpPr>
          <p:nvPr/>
        </p:nvSpPr>
        <p:spPr bwMode="auto">
          <a:xfrm>
            <a:off x="3251545" y="4407432"/>
            <a:ext cx="2933498" cy="718563"/>
          </a:xfrm>
          <a:custGeom>
            <a:avLst/>
            <a:gdLst>
              <a:gd name="T0" fmla="*/ 0 w 1406"/>
              <a:gd name="T1" fmla="*/ 0 h 1044"/>
              <a:gd name="T2" fmla="*/ 1406 w 1406"/>
              <a:gd name="T3" fmla="*/ 0 h 1044"/>
              <a:gd name="T4" fmla="*/ 1134 w 1406"/>
              <a:gd name="T5" fmla="*/ 273 h 1044"/>
              <a:gd name="T6" fmla="*/ 862 w 1406"/>
              <a:gd name="T7" fmla="*/ 545 h 1044"/>
              <a:gd name="T8" fmla="*/ 363 w 1406"/>
              <a:gd name="T9" fmla="*/ 862 h 1044"/>
              <a:gd name="T10" fmla="*/ 0 w 1406"/>
              <a:gd name="T11" fmla="*/ 1044 h 1044"/>
              <a:gd name="T12" fmla="*/ 0 w 1406"/>
              <a:gd name="T13" fmla="*/ 0 h 1044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406"/>
              <a:gd name="T22" fmla="*/ 0 h 1044"/>
              <a:gd name="T23" fmla="*/ 1406 w 1406"/>
              <a:gd name="T24" fmla="*/ 1044 h 1044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406" h="1044">
                <a:moveTo>
                  <a:pt x="0" y="0"/>
                </a:moveTo>
                <a:lnTo>
                  <a:pt x="1406" y="0"/>
                </a:lnTo>
                <a:lnTo>
                  <a:pt x="1134" y="273"/>
                </a:lnTo>
                <a:lnTo>
                  <a:pt x="862" y="545"/>
                </a:lnTo>
                <a:lnTo>
                  <a:pt x="363" y="862"/>
                </a:lnTo>
                <a:lnTo>
                  <a:pt x="0" y="1044"/>
                </a:lnTo>
                <a:lnTo>
                  <a:pt x="0" y="0"/>
                </a:lnTo>
                <a:close/>
              </a:path>
            </a:pathLst>
          </a:custGeom>
          <a:solidFill>
            <a:srgbClr val="B3FFB3"/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388" name="Rectangle 2"/>
          <p:cNvSpPr>
            <a:spLocks noGrp="1" noChangeArrowheads="1"/>
          </p:cNvSpPr>
          <p:nvPr>
            <p:ph type="title"/>
          </p:nvPr>
        </p:nvSpPr>
        <p:spPr>
          <a:xfrm>
            <a:off x="1908177" y="381000"/>
            <a:ext cx="6702425" cy="889000"/>
          </a:xfrm>
        </p:spPr>
        <p:txBody>
          <a:bodyPr/>
          <a:lstStyle/>
          <a:p>
            <a:r>
              <a:rPr lang="de-DE" altLang="en-US" i="0" dirty="0" smtClean="0">
                <a:latin typeface="Arial" panose="020B0604020202020204" pitchFamily="34" charset="0"/>
                <a:cs typeface="Arial" panose="020B0604020202020204" pitchFamily="34" charset="0"/>
              </a:rPr>
              <a:t>Inverse Angebotsfunktion, Marktpreis und Produzentenrente</a:t>
            </a:r>
          </a:p>
        </p:txBody>
      </p:sp>
      <p:sp>
        <p:nvSpPr>
          <p:cNvPr id="16399" name="Rectangle 22"/>
          <p:cNvSpPr>
            <a:spLocks noChangeArrowheads="1"/>
          </p:cNvSpPr>
          <p:nvPr/>
        </p:nvSpPr>
        <p:spPr bwMode="auto">
          <a:xfrm>
            <a:off x="7170416" y="7569201"/>
            <a:ext cx="136527" cy="7797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900" b="1" i="1">
                <a:solidFill>
                  <a:srgbClr val="000000"/>
                </a:solidFill>
                <a:latin typeface="Arial" panose="020B0604020202020204" pitchFamily="34" charset="0"/>
              </a:rPr>
              <a:t>Q</a:t>
            </a:r>
            <a:r>
              <a:rPr lang="de-DE" altLang="en-US" sz="1900" b="1" baseline="-25000">
                <a:solidFill>
                  <a:srgbClr val="000000"/>
                </a:solidFill>
                <a:latin typeface="Arial" panose="020B0604020202020204" pitchFamily="34" charset="0"/>
              </a:rPr>
              <a:t>0</a:t>
            </a:r>
            <a:r>
              <a:rPr lang="de-DE" altLang="en-US" sz="1900" b="1" i="1">
                <a:solidFill>
                  <a:srgbClr val="000000"/>
                </a:solidFill>
                <a:latin typeface="Arial" panose="020B0604020202020204" pitchFamily="34" charset="0"/>
              </a:rPr>
              <a:t>*</a:t>
            </a:r>
            <a:endParaRPr lang="de-DE" altLang="en-US">
              <a:latin typeface="Arial" panose="020B0604020202020204" pitchFamily="34" charset="0"/>
            </a:endParaRPr>
          </a:p>
        </p:txBody>
      </p:sp>
      <p:grpSp>
        <p:nvGrpSpPr>
          <p:cNvPr id="58" name="Group 57"/>
          <p:cNvGrpSpPr/>
          <p:nvPr/>
        </p:nvGrpSpPr>
        <p:grpSpPr>
          <a:xfrm>
            <a:off x="2284453" y="3459251"/>
            <a:ext cx="4560672" cy="2786630"/>
            <a:chOff x="659989" y="1258458"/>
            <a:chExt cx="1603445" cy="1564574"/>
          </a:xfrm>
        </p:grpSpPr>
        <p:sp>
          <p:nvSpPr>
            <p:cNvPr id="60" name="Rectangle 20"/>
            <p:cNvSpPr>
              <a:spLocks noChangeArrowheads="1"/>
            </p:cNvSpPr>
            <p:nvPr/>
          </p:nvSpPr>
          <p:spPr bwMode="auto">
            <a:xfrm>
              <a:off x="659989" y="1386616"/>
              <a:ext cx="418408" cy="1555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800" dirty="0" smtClean="0">
                  <a:solidFill>
                    <a:srgbClr val="000000"/>
                  </a:solidFill>
                  <a:latin typeface="Arial" panose="020B0604020202020204" pitchFamily="34" charset="0"/>
                </a:rPr>
                <a:t>Preis</a:t>
              </a:r>
              <a:r>
                <a:rPr lang="de-DE" altLang="en-US" sz="1800" i="1" dirty="0" smtClean="0">
                  <a:solidFill>
                    <a:srgbClr val="000000"/>
                  </a:solidFill>
                  <a:latin typeface="Arial" panose="020B0604020202020204" pitchFamily="34" charset="0"/>
                </a:rPr>
                <a:t> p</a:t>
              </a:r>
              <a:endParaRPr lang="de-DE" altLang="en-US" i="1" dirty="0">
                <a:latin typeface="Arial" panose="020B0604020202020204" pitchFamily="34" charset="0"/>
              </a:endParaRPr>
            </a:p>
          </p:txBody>
        </p:sp>
        <p:sp>
          <p:nvSpPr>
            <p:cNvPr id="61" name="Rectangle 21"/>
            <p:cNvSpPr>
              <a:spLocks noChangeArrowheads="1"/>
            </p:cNvSpPr>
            <p:nvPr/>
          </p:nvSpPr>
          <p:spPr bwMode="auto">
            <a:xfrm>
              <a:off x="1908175" y="2644920"/>
              <a:ext cx="355259" cy="1781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800" dirty="0" smtClean="0">
                  <a:solidFill>
                    <a:srgbClr val="000000"/>
                  </a:solidFill>
                  <a:latin typeface="Arial" panose="020B0604020202020204" pitchFamily="34" charset="0"/>
                </a:rPr>
                <a:t>Menge</a:t>
              </a:r>
              <a:r>
                <a:rPr lang="de-DE" altLang="en-US" sz="1800" i="1" dirty="0" smtClean="0">
                  <a:solidFill>
                    <a:srgbClr val="000000"/>
                  </a:solidFill>
                  <a:latin typeface="Arial" panose="020B0604020202020204" pitchFamily="34" charset="0"/>
                </a:rPr>
                <a:t> Q</a:t>
              </a:r>
              <a:endParaRPr lang="de-DE" altLang="en-US" i="1" dirty="0">
                <a:latin typeface="Arial" panose="020B0604020202020204" pitchFamily="34" charset="0"/>
              </a:endParaRPr>
            </a:p>
          </p:txBody>
        </p:sp>
        <p:sp>
          <p:nvSpPr>
            <p:cNvPr id="62" name="Line 56"/>
            <p:cNvSpPr>
              <a:spLocks noChangeShapeType="1"/>
            </p:cNvSpPr>
            <p:nvPr/>
          </p:nvSpPr>
          <p:spPr bwMode="auto">
            <a:xfrm>
              <a:off x="1000000" y="2616993"/>
              <a:ext cx="1145507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none" w="sm" len="sm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63" name="Line 57"/>
            <p:cNvSpPr>
              <a:spLocks noChangeShapeType="1"/>
            </p:cNvSpPr>
            <p:nvPr/>
          </p:nvSpPr>
          <p:spPr bwMode="auto">
            <a:xfrm flipH="1" flipV="1">
              <a:off x="996031" y="1258458"/>
              <a:ext cx="3969" cy="1358535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none" w="sm" len="sm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64" name="Freeform 60"/>
            <p:cNvSpPr>
              <a:spLocks/>
            </p:cNvSpPr>
            <p:nvPr/>
          </p:nvSpPr>
          <p:spPr bwMode="auto">
            <a:xfrm>
              <a:off x="996031" y="1676685"/>
              <a:ext cx="1212329" cy="517579"/>
            </a:xfrm>
            <a:custGeom>
              <a:avLst/>
              <a:gdLst>
                <a:gd name="T0" fmla="*/ 0 w 2289"/>
                <a:gd name="T1" fmla="*/ 2142 h 2142"/>
                <a:gd name="T2" fmla="*/ 546 w 2289"/>
                <a:gd name="T3" fmla="*/ 1824 h 2142"/>
                <a:gd name="T4" fmla="*/ 955 w 2289"/>
                <a:gd name="T5" fmla="*/ 1528 h 2142"/>
                <a:gd name="T6" fmla="*/ 1449 w 2289"/>
                <a:gd name="T7" fmla="*/ 1065 h 2142"/>
                <a:gd name="T8" fmla="*/ 1741 w 2289"/>
                <a:gd name="T9" fmla="*/ 742 h 2142"/>
                <a:gd name="T10" fmla="*/ 2289 w 2289"/>
                <a:gd name="T11" fmla="*/ 0 h 214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289"/>
                <a:gd name="T19" fmla="*/ 0 h 2142"/>
                <a:gd name="T20" fmla="*/ 2289 w 2289"/>
                <a:gd name="T21" fmla="*/ 2142 h 214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289" h="2142">
                  <a:moveTo>
                    <a:pt x="0" y="2142"/>
                  </a:moveTo>
                  <a:cubicBezTo>
                    <a:pt x="91" y="2089"/>
                    <a:pt x="387" y="1926"/>
                    <a:pt x="546" y="1824"/>
                  </a:cubicBezTo>
                  <a:cubicBezTo>
                    <a:pt x="705" y="1722"/>
                    <a:pt x="805" y="1655"/>
                    <a:pt x="955" y="1528"/>
                  </a:cubicBezTo>
                  <a:cubicBezTo>
                    <a:pt x="1105" y="1401"/>
                    <a:pt x="1318" y="1196"/>
                    <a:pt x="1449" y="1065"/>
                  </a:cubicBezTo>
                  <a:cubicBezTo>
                    <a:pt x="1580" y="934"/>
                    <a:pt x="1601" y="919"/>
                    <a:pt x="1741" y="742"/>
                  </a:cubicBezTo>
                  <a:cubicBezTo>
                    <a:pt x="1881" y="565"/>
                    <a:pt x="2175" y="155"/>
                    <a:pt x="2289" y="0"/>
                  </a:cubicBezTo>
                </a:path>
              </a:pathLst>
            </a:custGeom>
            <a:noFill/>
            <a:ln w="38100" cap="flat" cmpd="sng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1070374" y="1764461"/>
            <a:ext cx="779622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Im Polypol haben Produzierende keinen Einfluss auf den Marktpreis (sie sind </a:t>
            </a:r>
            <a:r>
              <a:rPr lang="de-DE" sz="18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Preisnehmende</a:t>
            </a:r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).</a:t>
            </a:r>
          </a:p>
          <a:p>
            <a:endParaRPr lang="de-DE" sz="1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Die </a:t>
            </a:r>
            <a:r>
              <a:rPr lang="de-DE" sz="18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Produzentenrente </a:t>
            </a:r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(Erlös minus Kosten</a:t>
            </a:r>
            <a:r>
              <a:rPr lang="de-DE" sz="1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bezeichnet die Fläche zwischen der inversen Angebotsfunktion und dem Marktpreis.</a:t>
            </a:r>
            <a:endParaRPr lang="de-DE" sz="18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3" name="Straight Connector 2"/>
          <p:cNvCxnSpPr/>
          <p:nvPr/>
        </p:nvCxnSpPr>
        <p:spPr bwMode="auto">
          <a:xfrm>
            <a:off x="3251545" y="4407432"/>
            <a:ext cx="2830757" cy="0"/>
          </a:xfrm>
          <a:prstGeom prst="line">
            <a:avLst/>
          </a:prstGeom>
          <a:ln>
            <a:solidFill>
              <a:srgbClr val="C00000"/>
            </a:solidFill>
            <a:headEnd type="none" w="sm" len="sm"/>
            <a:tailEnd type="none" w="sm" len="sm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5" name="Rectangle 20"/>
          <p:cNvSpPr>
            <a:spLocks noChangeArrowheads="1"/>
          </p:cNvSpPr>
          <p:nvPr/>
        </p:nvSpPr>
        <p:spPr bwMode="auto">
          <a:xfrm>
            <a:off x="1578582" y="4233003"/>
            <a:ext cx="1561979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800" b="1" dirty="0" smtClean="0">
                <a:solidFill>
                  <a:srgbClr val="C00000"/>
                </a:solidFill>
                <a:latin typeface="Arial" panose="020B0604020202020204" pitchFamily="34" charset="0"/>
              </a:rPr>
              <a:t>Marktpreis</a:t>
            </a:r>
            <a:r>
              <a:rPr lang="de-DE" altLang="en-US" sz="1800" b="1" i="1" dirty="0" smtClean="0">
                <a:solidFill>
                  <a:srgbClr val="C00000"/>
                </a:solidFill>
                <a:latin typeface="Arial" panose="020B0604020202020204" pitchFamily="34" charset="0"/>
              </a:rPr>
              <a:t> p</a:t>
            </a:r>
            <a:r>
              <a:rPr lang="de-DE" altLang="en-US" sz="1800" b="1" i="1" baseline="-25000" dirty="0" smtClean="0">
                <a:solidFill>
                  <a:srgbClr val="C00000"/>
                </a:solidFill>
                <a:latin typeface="Arial" panose="020B0604020202020204" pitchFamily="34" charset="0"/>
              </a:rPr>
              <a:t>0</a:t>
            </a:r>
            <a:r>
              <a:rPr lang="de-DE" altLang="en-US" sz="1800" b="1" i="1" dirty="0" smtClean="0">
                <a:solidFill>
                  <a:srgbClr val="C00000"/>
                </a:solidFill>
                <a:latin typeface="Arial" panose="020B0604020202020204" pitchFamily="34" charset="0"/>
              </a:rPr>
              <a:t>*</a:t>
            </a:r>
            <a:endParaRPr lang="de-DE" altLang="en-US" b="1" i="1" dirty="0">
              <a:solidFill>
                <a:srgbClr val="C00000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302539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1C484D5-F953-4BCB-A209-5D43267594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i="0" dirty="0" smtClean="0">
                <a:latin typeface="Arial" panose="020B0604020202020204" pitchFamily="34" charset="0"/>
                <a:cs typeface="Arial" panose="020B0604020202020204" pitchFamily="34" charset="0"/>
              </a:rPr>
              <a:t>Organisatorisches: Lehrangebot 1/2</a:t>
            </a:r>
            <a:endParaRPr lang="en-GB" i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B235AA7D-137D-4243-B7FE-5B1E469BB2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8374" y="1430483"/>
            <a:ext cx="8331778" cy="4572000"/>
          </a:xfrm>
        </p:spPr>
        <p:txBody>
          <a:bodyPr/>
          <a:lstStyle/>
          <a:p>
            <a:r>
              <a:rPr lang="de-DE" b="1" dirty="0" smtClean="0">
                <a:latin typeface="Arial" panose="020B0604020202020204" pitchFamily="34" charset="0"/>
                <a:cs typeface="Arial" panose="020B0604020202020204" pitchFamily="34" charset="0"/>
              </a:rPr>
              <a:t>ISIS-Seite:</a:t>
            </a:r>
          </a:p>
          <a:p>
            <a:pPr lvl="1"/>
            <a:r>
              <a:rPr lang="de-DE" sz="2000" dirty="0" smtClean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Auf ISIS</a:t>
            </a:r>
            <a:r>
              <a:rPr lang="de-DE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finden Sie alle Infos und Ankündigungen zum Kurs</a:t>
            </a:r>
          </a:p>
          <a:p>
            <a:pPr lvl="1"/>
            <a:r>
              <a:rPr lang="de-DE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ISIS-Einschreibeschlüssel</a:t>
            </a:r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de-DE" sz="2000" i="1" dirty="0">
                <a:latin typeface="Arial" panose="020B0604020202020204" pitchFamily="34" charset="0"/>
                <a:cs typeface="Arial" panose="020B0604020202020204" pitchFamily="34" charset="0"/>
              </a:rPr>
              <a:t>„</a:t>
            </a:r>
            <a:r>
              <a:rPr lang="de-DE" sz="2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Markt22“ </a:t>
            </a:r>
            <a:r>
              <a:rPr lang="de-DE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  <a:t>ab übernächster </a:t>
            </a:r>
            <a:r>
              <a:rPr lang="de-DE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Woche)</a:t>
            </a:r>
          </a:p>
          <a:p>
            <a:pPr lvl="1"/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  <a:t>Stellen </a:t>
            </a:r>
            <a:r>
              <a:rPr lang="de-DE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Sie Fragen </a:t>
            </a:r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  <a:t>über das Forum </a:t>
            </a:r>
            <a:r>
              <a:rPr lang="de-DE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oder </a:t>
            </a:r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  <a:t>als direkte Nachricht an uns (bitte keine Emails</a:t>
            </a:r>
            <a:r>
              <a:rPr lang="de-DE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r>
              <a:rPr lang="de-DE" b="1" dirty="0" smtClean="0">
                <a:latin typeface="Arial" panose="020B0604020202020204" pitchFamily="34" charset="0"/>
                <a:cs typeface="Arial" panose="020B0604020202020204" pitchFamily="34" charset="0"/>
              </a:rPr>
              <a:t>Vorlesung</a:t>
            </a:r>
            <a:r>
              <a:rPr lang="de-DE" b="1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</a:p>
          <a:p>
            <a:pPr lvl="1"/>
            <a:r>
              <a:rPr lang="de-DE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Mittwochs 16:00-18:00</a:t>
            </a:r>
            <a:endParaRPr lang="de-DE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  <a:t>Thematische Einführung in die </a:t>
            </a:r>
            <a:r>
              <a:rPr lang="de-DE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Themen</a:t>
            </a:r>
          </a:p>
          <a:p>
            <a:pPr lvl="1"/>
            <a:r>
              <a:rPr lang="de-DE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Online per Zoom; </a:t>
            </a:r>
            <a:r>
              <a:rPr lang="de-DE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Aufzeichnungen und Folien </a:t>
            </a:r>
            <a:r>
              <a:rPr lang="de-DE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auf ISIS verfügbar</a:t>
            </a:r>
            <a:endParaRPr lang="de-DE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DE" b="1" dirty="0" smtClean="0">
                <a:latin typeface="Arial" panose="020B0604020202020204" pitchFamily="34" charset="0"/>
                <a:cs typeface="Arial" panose="020B0604020202020204" pitchFamily="34" charset="0"/>
              </a:rPr>
              <a:t>Tutorien:</a:t>
            </a:r>
          </a:p>
          <a:p>
            <a:pPr lvl="1"/>
            <a:r>
              <a:rPr lang="de-DE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Tutor:innen</a:t>
            </a:r>
            <a:r>
              <a:rPr lang="de-DE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rechnen Übungsaufgaben vor</a:t>
            </a:r>
          </a:p>
          <a:p>
            <a:pPr lvl="1"/>
            <a:r>
              <a:rPr lang="de-DE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Wichtigste Vorbereitung für die Prüfung</a:t>
            </a:r>
          </a:p>
          <a:p>
            <a:pPr lvl="1"/>
            <a:r>
              <a:rPr lang="de-DE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Anmeldung diese Woche über ISIS</a:t>
            </a:r>
          </a:p>
          <a:p>
            <a:pPr lvl="1"/>
            <a:r>
              <a:rPr lang="de-DE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Tutorien werden sowohl </a:t>
            </a:r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  <a:t>in Präsenz </a:t>
            </a:r>
            <a:r>
              <a:rPr lang="de-DE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als auch digital angeboten</a:t>
            </a:r>
          </a:p>
        </p:txBody>
      </p:sp>
    </p:spTree>
    <p:extLst>
      <p:ext uri="{BB962C8B-B14F-4D97-AF65-F5344CB8AC3E}">
        <p14:creationId xmlns:p14="http://schemas.microsoft.com/office/powerpoint/2010/main" val="409202280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8" name="Rectangle 2"/>
          <p:cNvSpPr>
            <a:spLocks noGrp="1" noChangeArrowheads="1"/>
          </p:cNvSpPr>
          <p:nvPr>
            <p:ph type="title"/>
          </p:nvPr>
        </p:nvSpPr>
        <p:spPr>
          <a:xfrm>
            <a:off x="1908177" y="381000"/>
            <a:ext cx="6702425" cy="889000"/>
          </a:xfrm>
        </p:spPr>
        <p:txBody>
          <a:bodyPr/>
          <a:lstStyle/>
          <a:p>
            <a:r>
              <a:rPr lang="de-DE" altLang="en-US" i="0" dirty="0" smtClean="0">
                <a:latin typeface="Arial" panose="020B0604020202020204" pitchFamily="34" charset="0"/>
                <a:cs typeface="Arial" panose="020B0604020202020204" pitchFamily="34" charset="0"/>
              </a:rPr>
              <a:t>Aggregation von inversen Angebotsfunktionen</a:t>
            </a:r>
          </a:p>
        </p:txBody>
      </p:sp>
      <p:sp>
        <p:nvSpPr>
          <p:cNvPr id="16399" name="Rectangle 22"/>
          <p:cNvSpPr>
            <a:spLocks noChangeArrowheads="1"/>
          </p:cNvSpPr>
          <p:nvPr/>
        </p:nvSpPr>
        <p:spPr bwMode="auto">
          <a:xfrm>
            <a:off x="7170416" y="7569201"/>
            <a:ext cx="136527" cy="7797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900" b="1" i="1">
                <a:solidFill>
                  <a:srgbClr val="000000"/>
                </a:solidFill>
                <a:latin typeface="Arial" panose="020B0604020202020204" pitchFamily="34" charset="0"/>
              </a:rPr>
              <a:t>Q</a:t>
            </a:r>
            <a:r>
              <a:rPr lang="de-DE" altLang="en-US" sz="1900" b="1" baseline="-25000">
                <a:solidFill>
                  <a:srgbClr val="000000"/>
                </a:solidFill>
                <a:latin typeface="Arial" panose="020B0604020202020204" pitchFamily="34" charset="0"/>
              </a:rPr>
              <a:t>0</a:t>
            </a:r>
            <a:r>
              <a:rPr lang="de-DE" altLang="en-US" sz="1900" b="1" i="1">
                <a:solidFill>
                  <a:srgbClr val="000000"/>
                </a:solidFill>
                <a:latin typeface="Arial" panose="020B0604020202020204" pitchFamily="34" charset="0"/>
              </a:rPr>
              <a:t>*</a:t>
            </a:r>
            <a:endParaRPr lang="de-DE" altLang="en-US">
              <a:latin typeface="Arial" panose="020B0604020202020204" pitchFamily="34" charset="0"/>
            </a:endParaRPr>
          </a:p>
        </p:txBody>
      </p:sp>
      <p:grpSp>
        <p:nvGrpSpPr>
          <p:cNvPr id="30" name="Group 29"/>
          <p:cNvGrpSpPr/>
          <p:nvPr/>
        </p:nvGrpSpPr>
        <p:grpSpPr>
          <a:xfrm>
            <a:off x="961358" y="1640950"/>
            <a:ext cx="1336551" cy="1830629"/>
            <a:chOff x="808956" y="1488548"/>
            <a:chExt cx="1336551" cy="1830629"/>
          </a:xfrm>
        </p:grpSpPr>
        <p:grpSp>
          <p:nvGrpSpPr>
            <p:cNvPr id="31" name="Group 30"/>
            <p:cNvGrpSpPr/>
            <p:nvPr/>
          </p:nvGrpSpPr>
          <p:grpSpPr>
            <a:xfrm>
              <a:off x="808956" y="1488548"/>
              <a:ext cx="1336551" cy="1433371"/>
              <a:chOff x="808956" y="1488548"/>
              <a:chExt cx="1336551" cy="1433371"/>
            </a:xfrm>
          </p:grpSpPr>
          <p:sp>
            <p:nvSpPr>
              <p:cNvPr id="33" name="Rectangle 20"/>
              <p:cNvSpPr>
                <a:spLocks noChangeArrowheads="1"/>
              </p:cNvSpPr>
              <p:nvPr/>
            </p:nvSpPr>
            <p:spPr bwMode="auto">
              <a:xfrm>
                <a:off x="808956" y="1714500"/>
                <a:ext cx="187075" cy="2746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0" tIns="0" rIns="0" bIns="0"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tx2"/>
                  </a:buClr>
                  <a:buChar char="–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2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FontTx/>
                  <a:buNone/>
                </a:pPr>
                <a:r>
                  <a:rPr lang="de-DE" altLang="en-US" sz="1800" i="1" dirty="0">
                    <a:solidFill>
                      <a:srgbClr val="000000"/>
                    </a:solidFill>
                    <a:latin typeface="Arial" panose="020B0604020202020204" pitchFamily="34" charset="0"/>
                  </a:rPr>
                  <a:t>p</a:t>
                </a:r>
                <a:endParaRPr lang="de-DE" altLang="en-US" i="1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34" name="Rectangle 21"/>
              <p:cNvSpPr>
                <a:spLocks noChangeArrowheads="1"/>
              </p:cNvSpPr>
              <p:nvPr/>
            </p:nvSpPr>
            <p:spPr bwMode="auto">
              <a:xfrm>
                <a:off x="1908175" y="2644920"/>
                <a:ext cx="137984" cy="2769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0" tIns="0" rIns="0" bIns="0"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tx2"/>
                  </a:buClr>
                  <a:buChar char="–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2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FontTx/>
                  <a:buNone/>
                </a:pPr>
                <a:r>
                  <a:rPr lang="de-DE" altLang="en-US" sz="1800" i="1" dirty="0">
                    <a:solidFill>
                      <a:srgbClr val="000000"/>
                    </a:solidFill>
                    <a:latin typeface="Arial" panose="020B0604020202020204" pitchFamily="34" charset="0"/>
                  </a:rPr>
                  <a:t>Q</a:t>
                </a:r>
                <a:endParaRPr lang="de-DE" altLang="en-US" i="1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35" name="Line 56"/>
              <p:cNvSpPr>
                <a:spLocks noChangeShapeType="1"/>
              </p:cNvSpPr>
              <p:nvPr/>
            </p:nvSpPr>
            <p:spPr bwMode="auto">
              <a:xfrm>
                <a:off x="1000000" y="2616993"/>
                <a:ext cx="1145507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 type="none" w="sm" len="sm"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36" name="Line 57"/>
              <p:cNvSpPr>
                <a:spLocks noChangeShapeType="1"/>
              </p:cNvSpPr>
              <p:nvPr/>
            </p:nvSpPr>
            <p:spPr bwMode="auto">
              <a:xfrm flipH="1" flipV="1">
                <a:off x="992062" y="1488548"/>
                <a:ext cx="7938" cy="1128445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 type="none" w="sm" len="sm"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37" name="Freeform 60"/>
              <p:cNvSpPr>
                <a:spLocks/>
              </p:cNvSpPr>
              <p:nvPr/>
            </p:nvSpPr>
            <p:spPr bwMode="auto">
              <a:xfrm>
                <a:off x="992062" y="2312907"/>
                <a:ext cx="502186" cy="45719"/>
              </a:xfrm>
              <a:custGeom>
                <a:avLst/>
                <a:gdLst>
                  <a:gd name="T0" fmla="*/ 0 w 2289"/>
                  <a:gd name="T1" fmla="*/ 2142 h 2142"/>
                  <a:gd name="T2" fmla="*/ 546 w 2289"/>
                  <a:gd name="T3" fmla="*/ 1824 h 2142"/>
                  <a:gd name="T4" fmla="*/ 955 w 2289"/>
                  <a:gd name="T5" fmla="*/ 1528 h 2142"/>
                  <a:gd name="T6" fmla="*/ 1449 w 2289"/>
                  <a:gd name="T7" fmla="*/ 1065 h 2142"/>
                  <a:gd name="T8" fmla="*/ 1741 w 2289"/>
                  <a:gd name="T9" fmla="*/ 742 h 2142"/>
                  <a:gd name="T10" fmla="*/ 2289 w 2289"/>
                  <a:gd name="T11" fmla="*/ 0 h 214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289"/>
                  <a:gd name="T19" fmla="*/ 0 h 2142"/>
                  <a:gd name="T20" fmla="*/ 2289 w 2289"/>
                  <a:gd name="T21" fmla="*/ 2142 h 214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289" h="2142">
                    <a:moveTo>
                      <a:pt x="0" y="2142"/>
                    </a:moveTo>
                    <a:cubicBezTo>
                      <a:pt x="91" y="2089"/>
                      <a:pt x="387" y="1926"/>
                      <a:pt x="546" y="1824"/>
                    </a:cubicBezTo>
                    <a:cubicBezTo>
                      <a:pt x="705" y="1722"/>
                      <a:pt x="805" y="1655"/>
                      <a:pt x="955" y="1528"/>
                    </a:cubicBezTo>
                    <a:cubicBezTo>
                      <a:pt x="1105" y="1401"/>
                      <a:pt x="1318" y="1196"/>
                      <a:pt x="1449" y="1065"/>
                    </a:cubicBezTo>
                    <a:cubicBezTo>
                      <a:pt x="1580" y="934"/>
                      <a:pt x="1601" y="919"/>
                      <a:pt x="1741" y="742"/>
                    </a:cubicBezTo>
                    <a:cubicBezTo>
                      <a:pt x="1881" y="565"/>
                      <a:pt x="2175" y="155"/>
                      <a:pt x="2289" y="0"/>
                    </a:cubicBezTo>
                  </a:path>
                </a:pathLst>
              </a:custGeom>
              <a:noFill/>
              <a:ln w="38100" cap="flat" cmpd="sng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</p:grpSp>
        <p:sp>
          <p:nvSpPr>
            <p:cNvPr id="32" name="TextBox 31"/>
            <p:cNvSpPr txBox="1"/>
            <p:nvPr/>
          </p:nvSpPr>
          <p:spPr>
            <a:xfrm>
              <a:off x="1085626" y="2949845"/>
              <a:ext cx="97425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1800" dirty="0">
                  <a:latin typeface="Arial" panose="020B0604020202020204" pitchFamily="34" charset="0"/>
                  <a:cs typeface="Arial" panose="020B0604020202020204" pitchFamily="34" charset="0"/>
                </a:rPr>
                <a:t>Firma 1</a:t>
              </a:r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5855336" y="1634393"/>
            <a:ext cx="1336551" cy="1830629"/>
            <a:chOff x="808956" y="1488548"/>
            <a:chExt cx="1336551" cy="1830629"/>
          </a:xfrm>
        </p:grpSpPr>
        <p:grpSp>
          <p:nvGrpSpPr>
            <p:cNvPr id="5" name="Group 4"/>
            <p:cNvGrpSpPr/>
            <p:nvPr/>
          </p:nvGrpSpPr>
          <p:grpSpPr>
            <a:xfrm>
              <a:off x="808956" y="1488548"/>
              <a:ext cx="1336551" cy="1433371"/>
              <a:chOff x="808956" y="1488548"/>
              <a:chExt cx="1336551" cy="1433371"/>
            </a:xfrm>
          </p:grpSpPr>
          <p:sp>
            <p:nvSpPr>
              <p:cNvPr id="16391" name="Rectangle 20"/>
              <p:cNvSpPr>
                <a:spLocks noChangeArrowheads="1"/>
              </p:cNvSpPr>
              <p:nvPr/>
            </p:nvSpPr>
            <p:spPr bwMode="auto">
              <a:xfrm>
                <a:off x="808956" y="1714500"/>
                <a:ext cx="187075" cy="2746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0" tIns="0" rIns="0" bIns="0"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tx2"/>
                  </a:buClr>
                  <a:buChar char="–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2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FontTx/>
                  <a:buNone/>
                </a:pPr>
                <a:r>
                  <a:rPr lang="de-DE" altLang="en-US" sz="1800" i="1" dirty="0">
                    <a:solidFill>
                      <a:srgbClr val="000000"/>
                    </a:solidFill>
                    <a:latin typeface="Arial" panose="020B0604020202020204" pitchFamily="34" charset="0"/>
                  </a:rPr>
                  <a:t>p</a:t>
                </a:r>
                <a:endParaRPr lang="de-DE" altLang="en-US" i="1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16392" name="Rectangle 21"/>
              <p:cNvSpPr>
                <a:spLocks noChangeArrowheads="1"/>
              </p:cNvSpPr>
              <p:nvPr/>
            </p:nvSpPr>
            <p:spPr bwMode="auto">
              <a:xfrm>
                <a:off x="1908175" y="2644920"/>
                <a:ext cx="137984" cy="2769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0" tIns="0" rIns="0" bIns="0"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tx2"/>
                  </a:buClr>
                  <a:buChar char="–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2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FontTx/>
                  <a:buNone/>
                </a:pPr>
                <a:r>
                  <a:rPr lang="de-DE" altLang="en-US" sz="1800" i="1" dirty="0">
                    <a:solidFill>
                      <a:srgbClr val="000000"/>
                    </a:solidFill>
                    <a:latin typeface="Arial" panose="020B0604020202020204" pitchFamily="34" charset="0"/>
                  </a:rPr>
                  <a:t>Q</a:t>
                </a:r>
                <a:endParaRPr lang="de-DE" altLang="en-US" i="1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16394" name="Line 56"/>
              <p:cNvSpPr>
                <a:spLocks noChangeShapeType="1"/>
              </p:cNvSpPr>
              <p:nvPr/>
            </p:nvSpPr>
            <p:spPr bwMode="auto">
              <a:xfrm>
                <a:off x="1000000" y="2616993"/>
                <a:ext cx="1145507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 type="none" w="sm" len="sm"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16395" name="Line 57"/>
              <p:cNvSpPr>
                <a:spLocks noChangeShapeType="1"/>
              </p:cNvSpPr>
              <p:nvPr/>
            </p:nvSpPr>
            <p:spPr bwMode="auto">
              <a:xfrm flipH="1" flipV="1">
                <a:off x="992062" y="1488548"/>
                <a:ext cx="7938" cy="1128445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 type="none" w="sm" len="sm"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16397" name="Freeform 60"/>
              <p:cNvSpPr>
                <a:spLocks/>
              </p:cNvSpPr>
              <p:nvPr/>
            </p:nvSpPr>
            <p:spPr bwMode="auto">
              <a:xfrm>
                <a:off x="992062" y="2132704"/>
                <a:ext cx="844800" cy="45719"/>
              </a:xfrm>
              <a:custGeom>
                <a:avLst/>
                <a:gdLst>
                  <a:gd name="T0" fmla="*/ 0 w 2289"/>
                  <a:gd name="T1" fmla="*/ 2142 h 2142"/>
                  <a:gd name="T2" fmla="*/ 546 w 2289"/>
                  <a:gd name="T3" fmla="*/ 1824 h 2142"/>
                  <a:gd name="T4" fmla="*/ 955 w 2289"/>
                  <a:gd name="T5" fmla="*/ 1528 h 2142"/>
                  <a:gd name="T6" fmla="*/ 1449 w 2289"/>
                  <a:gd name="T7" fmla="*/ 1065 h 2142"/>
                  <a:gd name="T8" fmla="*/ 1741 w 2289"/>
                  <a:gd name="T9" fmla="*/ 742 h 2142"/>
                  <a:gd name="T10" fmla="*/ 2289 w 2289"/>
                  <a:gd name="T11" fmla="*/ 0 h 214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289"/>
                  <a:gd name="T19" fmla="*/ 0 h 2142"/>
                  <a:gd name="T20" fmla="*/ 2289 w 2289"/>
                  <a:gd name="T21" fmla="*/ 2142 h 214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289" h="2142">
                    <a:moveTo>
                      <a:pt x="0" y="2142"/>
                    </a:moveTo>
                    <a:cubicBezTo>
                      <a:pt x="91" y="2089"/>
                      <a:pt x="387" y="1926"/>
                      <a:pt x="546" y="1824"/>
                    </a:cubicBezTo>
                    <a:cubicBezTo>
                      <a:pt x="705" y="1722"/>
                      <a:pt x="805" y="1655"/>
                      <a:pt x="955" y="1528"/>
                    </a:cubicBezTo>
                    <a:cubicBezTo>
                      <a:pt x="1105" y="1401"/>
                      <a:pt x="1318" y="1196"/>
                      <a:pt x="1449" y="1065"/>
                    </a:cubicBezTo>
                    <a:cubicBezTo>
                      <a:pt x="1580" y="934"/>
                      <a:pt x="1601" y="919"/>
                      <a:pt x="1741" y="742"/>
                    </a:cubicBezTo>
                    <a:cubicBezTo>
                      <a:pt x="1881" y="565"/>
                      <a:pt x="2175" y="155"/>
                      <a:pt x="2289" y="0"/>
                    </a:cubicBezTo>
                  </a:path>
                </a:pathLst>
              </a:custGeom>
              <a:noFill/>
              <a:ln w="38100" cap="flat" cmpd="sng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</p:grpSp>
        <p:sp>
          <p:nvSpPr>
            <p:cNvPr id="6" name="TextBox 5"/>
            <p:cNvSpPr txBox="1"/>
            <p:nvPr/>
          </p:nvSpPr>
          <p:spPr>
            <a:xfrm>
              <a:off x="1085626" y="2949845"/>
              <a:ext cx="97425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1800" dirty="0">
                  <a:latin typeface="Arial" panose="020B0604020202020204" pitchFamily="34" charset="0"/>
                  <a:cs typeface="Arial" panose="020B0604020202020204" pitchFamily="34" charset="0"/>
                </a:rPr>
                <a:t>Firma </a:t>
              </a:r>
              <a:r>
                <a:rPr lang="de-DE" sz="18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4</a:t>
              </a:r>
              <a:endParaRPr lang="de-DE" sz="18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41" name="Rectangle 20"/>
          <p:cNvSpPr>
            <a:spLocks noChangeArrowheads="1"/>
          </p:cNvSpPr>
          <p:nvPr/>
        </p:nvSpPr>
        <p:spPr bwMode="auto">
          <a:xfrm>
            <a:off x="2484734" y="1866902"/>
            <a:ext cx="187075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800" i="1" dirty="0">
                <a:solidFill>
                  <a:srgbClr val="000000"/>
                </a:solidFill>
                <a:latin typeface="Arial" panose="020B0604020202020204" pitchFamily="34" charset="0"/>
              </a:rPr>
              <a:t>p</a:t>
            </a:r>
            <a:endParaRPr lang="de-DE" altLang="en-US" i="1" dirty="0">
              <a:latin typeface="Arial" panose="020B0604020202020204" pitchFamily="34" charset="0"/>
            </a:endParaRPr>
          </a:p>
        </p:txBody>
      </p:sp>
      <p:sp>
        <p:nvSpPr>
          <p:cNvPr id="42" name="Rectangle 21"/>
          <p:cNvSpPr>
            <a:spLocks noChangeArrowheads="1"/>
          </p:cNvSpPr>
          <p:nvPr/>
        </p:nvSpPr>
        <p:spPr bwMode="auto">
          <a:xfrm>
            <a:off x="3583953" y="2797322"/>
            <a:ext cx="137984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800" i="1" dirty="0">
                <a:solidFill>
                  <a:srgbClr val="000000"/>
                </a:solidFill>
                <a:latin typeface="Arial" panose="020B0604020202020204" pitchFamily="34" charset="0"/>
              </a:rPr>
              <a:t>Q</a:t>
            </a:r>
            <a:endParaRPr lang="de-DE" altLang="en-US" i="1" dirty="0">
              <a:latin typeface="Arial" panose="020B0604020202020204" pitchFamily="34" charset="0"/>
            </a:endParaRPr>
          </a:p>
        </p:txBody>
      </p:sp>
      <p:sp>
        <p:nvSpPr>
          <p:cNvPr id="43" name="Line 56"/>
          <p:cNvSpPr>
            <a:spLocks noChangeShapeType="1"/>
          </p:cNvSpPr>
          <p:nvPr/>
        </p:nvSpPr>
        <p:spPr bwMode="auto">
          <a:xfrm>
            <a:off x="2675778" y="2769395"/>
            <a:ext cx="1145507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44" name="Line 57"/>
          <p:cNvSpPr>
            <a:spLocks noChangeShapeType="1"/>
          </p:cNvSpPr>
          <p:nvPr/>
        </p:nvSpPr>
        <p:spPr bwMode="auto">
          <a:xfrm flipH="1" flipV="1">
            <a:off x="2667840" y="1640950"/>
            <a:ext cx="7938" cy="112844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45" name="Freeform 60"/>
          <p:cNvSpPr>
            <a:spLocks/>
          </p:cNvSpPr>
          <p:nvPr/>
        </p:nvSpPr>
        <p:spPr bwMode="auto">
          <a:xfrm>
            <a:off x="2656051" y="1876169"/>
            <a:ext cx="773458" cy="287864"/>
          </a:xfrm>
          <a:custGeom>
            <a:avLst/>
            <a:gdLst>
              <a:gd name="T0" fmla="*/ 0 w 2289"/>
              <a:gd name="T1" fmla="*/ 2142 h 2142"/>
              <a:gd name="T2" fmla="*/ 546 w 2289"/>
              <a:gd name="T3" fmla="*/ 1824 h 2142"/>
              <a:gd name="T4" fmla="*/ 955 w 2289"/>
              <a:gd name="T5" fmla="*/ 1528 h 2142"/>
              <a:gd name="T6" fmla="*/ 1449 w 2289"/>
              <a:gd name="T7" fmla="*/ 1065 h 2142"/>
              <a:gd name="T8" fmla="*/ 1741 w 2289"/>
              <a:gd name="T9" fmla="*/ 742 h 2142"/>
              <a:gd name="T10" fmla="*/ 2289 w 2289"/>
              <a:gd name="T11" fmla="*/ 0 h 2142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2289"/>
              <a:gd name="T19" fmla="*/ 0 h 2142"/>
              <a:gd name="T20" fmla="*/ 2289 w 2289"/>
              <a:gd name="T21" fmla="*/ 2142 h 2142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289" h="2142">
                <a:moveTo>
                  <a:pt x="0" y="2142"/>
                </a:moveTo>
                <a:cubicBezTo>
                  <a:pt x="91" y="2089"/>
                  <a:pt x="387" y="1926"/>
                  <a:pt x="546" y="1824"/>
                </a:cubicBezTo>
                <a:cubicBezTo>
                  <a:pt x="705" y="1722"/>
                  <a:pt x="805" y="1655"/>
                  <a:pt x="955" y="1528"/>
                </a:cubicBezTo>
                <a:cubicBezTo>
                  <a:pt x="1105" y="1401"/>
                  <a:pt x="1318" y="1196"/>
                  <a:pt x="1449" y="1065"/>
                </a:cubicBezTo>
                <a:cubicBezTo>
                  <a:pt x="1580" y="934"/>
                  <a:pt x="1601" y="919"/>
                  <a:pt x="1741" y="742"/>
                </a:cubicBezTo>
                <a:cubicBezTo>
                  <a:pt x="1881" y="565"/>
                  <a:pt x="2175" y="155"/>
                  <a:pt x="2289" y="0"/>
                </a:cubicBezTo>
              </a:path>
            </a:pathLst>
          </a:custGeom>
          <a:noFill/>
          <a:ln w="38100" cap="flat" cmpd="sng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40" name="TextBox 39"/>
          <p:cNvSpPr txBox="1"/>
          <p:nvPr/>
        </p:nvSpPr>
        <p:spPr>
          <a:xfrm>
            <a:off x="2761404" y="3102247"/>
            <a:ext cx="9742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800" dirty="0">
                <a:latin typeface="Arial" panose="020B0604020202020204" pitchFamily="34" charset="0"/>
                <a:cs typeface="Arial" panose="020B0604020202020204" pitchFamily="34" charset="0"/>
              </a:rPr>
              <a:t>Firma </a:t>
            </a:r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de-DE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46" name="Group 45"/>
          <p:cNvGrpSpPr/>
          <p:nvPr/>
        </p:nvGrpSpPr>
        <p:grpSpPr>
          <a:xfrm>
            <a:off x="4199154" y="1640950"/>
            <a:ext cx="1336551" cy="1830629"/>
            <a:chOff x="808956" y="1488548"/>
            <a:chExt cx="1336551" cy="1830629"/>
          </a:xfrm>
        </p:grpSpPr>
        <p:grpSp>
          <p:nvGrpSpPr>
            <p:cNvPr id="47" name="Group 46"/>
            <p:cNvGrpSpPr/>
            <p:nvPr/>
          </p:nvGrpSpPr>
          <p:grpSpPr>
            <a:xfrm>
              <a:off x="808956" y="1488548"/>
              <a:ext cx="1336551" cy="1433371"/>
              <a:chOff x="808956" y="1488548"/>
              <a:chExt cx="1336551" cy="1433371"/>
            </a:xfrm>
          </p:grpSpPr>
          <p:sp>
            <p:nvSpPr>
              <p:cNvPr id="49" name="Rectangle 20"/>
              <p:cNvSpPr>
                <a:spLocks noChangeArrowheads="1"/>
              </p:cNvSpPr>
              <p:nvPr/>
            </p:nvSpPr>
            <p:spPr bwMode="auto">
              <a:xfrm>
                <a:off x="808956" y="1714500"/>
                <a:ext cx="187075" cy="2746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0" tIns="0" rIns="0" bIns="0"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tx2"/>
                  </a:buClr>
                  <a:buChar char="–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2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FontTx/>
                  <a:buNone/>
                </a:pPr>
                <a:r>
                  <a:rPr lang="de-DE" altLang="en-US" sz="1800" i="1" dirty="0">
                    <a:solidFill>
                      <a:srgbClr val="000000"/>
                    </a:solidFill>
                    <a:latin typeface="Arial" panose="020B0604020202020204" pitchFamily="34" charset="0"/>
                  </a:rPr>
                  <a:t>p</a:t>
                </a:r>
                <a:endParaRPr lang="de-DE" altLang="en-US" i="1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50" name="Rectangle 21"/>
              <p:cNvSpPr>
                <a:spLocks noChangeArrowheads="1"/>
              </p:cNvSpPr>
              <p:nvPr/>
            </p:nvSpPr>
            <p:spPr bwMode="auto">
              <a:xfrm>
                <a:off x="1908175" y="2644920"/>
                <a:ext cx="137984" cy="2769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0" tIns="0" rIns="0" bIns="0"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tx2"/>
                  </a:buClr>
                  <a:buChar char="–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2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FontTx/>
                  <a:buNone/>
                </a:pPr>
                <a:r>
                  <a:rPr lang="de-DE" altLang="en-US" sz="1800" i="1" dirty="0">
                    <a:solidFill>
                      <a:srgbClr val="000000"/>
                    </a:solidFill>
                    <a:latin typeface="Arial" panose="020B0604020202020204" pitchFamily="34" charset="0"/>
                  </a:rPr>
                  <a:t>Q</a:t>
                </a:r>
                <a:endParaRPr lang="de-DE" altLang="en-US" i="1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51" name="Line 56"/>
              <p:cNvSpPr>
                <a:spLocks noChangeShapeType="1"/>
              </p:cNvSpPr>
              <p:nvPr/>
            </p:nvSpPr>
            <p:spPr bwMode="auto">
              <a:xfrm>
                <a:off x="1000000" y="2616993"/>
                <a:ext cx="1145507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 type="none" w="sm" len="sm"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52" name="Line 57"/>
              <p:cNvSpPr>
                <a:spLocks noChangeShapeType="1"/>
              </p:cNvSpPr>
              <p:nvPr/>
            </p:nvSpPr>
            <p:spPr bwMode="auto">
              <a:xfrm flipH="1" flipV="1">
                <a:off x="992062" y="1488548"/>
                <a:ext cx="7938" cy="1128445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 type="none" w="sm" len="sm"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53" name="Freeform 60"/>
              <p:cNvSpPr>
                <a:spLocks/>
              </p:cNvSpPr>
              <p:nvPr/>
            </p:nvSpPr>
            <p:spPr bwMode="auto">
              <a:xfrm>
                <a:off x="999930" y="1560010"/>
                <a:ext cx="996503" cy="824841"/>
              </a:xfrm>
              <a:custGeom>
                <a:avLst/>
                <a:gdLst>
                  <a:gd name="T0" fmla="*/ 0 w 2289"/>
                  <a:gd name="T1" fmla="*/ 2142 h 2142"/>
                  <a:gd name="T2" fmla="*/ 546 w 2289"/>
                  <a:gd name="T3" fmla="*/ 1824 h 2142"/>
                  <a:gd name="T4" fmla="*/ 955 w 2289"/>
                  <a:gd name="T5" fmla="*/ 1528 h 2142"/>
                  <a:gd name="T6" fmla="*/ 1449 w 2289"/>
                  <a:gd name="T7" fmla="*/ 1065 h 2142"/>
                  <a:gd name="T8" fmla="*/ 1741 w 2289"/>
                  <a:gd name="T9" fmla="*/ 742 h 2142"/>
                  <a:gd name="T10" fmla="*/ 2289 w 2289"/>
                  <a:gd name="T11" fmla="*/ 0 h 214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289"/>
                  <a:gd name="T19" fmla="*/ 0 h 2142"/>
                  <a:gd name="T20" fmla="*/ 2289 w 2289"/>
                  <a:gd name="T21" fmla="*/ 2142 h 214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289" h="2142">
                    <a:moveTo>
                      <a:pt x="0" y="2142"/>
                    </a:moveTo>
                    <a:cubicBezTo>
                      <a:pt x="91" y="2089"/>
                      <a:pt x="387" y="1926"/>
                      <a:pt x="546" y="1824"/>
                    </a:cubicBezTo>
                    <a:cubicBezTo>
                      <a:pt x="705" y="1722"/>
                      <a:pt x="805" y="1655"/>
                      <a:pt x="955" y="1528"/>
                    </a:cubicBezTo>
                    <a:cubicBezTo>
                      <a:pt x="1105" y="1401"/>
                      <a:pt x="1318" y="1196"/>
                      <a:pt x="1449" y="1065"/>
                    </a:cubicBezTo>
                    <a:cubicBezTo>
                      <a:pt x="1580" y="934"/>
                      <a:pt x="1601" y="919"/>
                      <a:pt x="1741" y="742"/>
                    </a:cubicBezTo>
                    <a:cubicBezTo>
                      <a:pt x="1881" y="565"/>
                      <a:pt x="2175" y="155"/>
                      <a:pt x="2289" y="0"/>
                    </a:cubicBezTo>
                  </a:path>
                </a:pathLst>
              </a:custGeom>
              <a:noFill/>
              <a:ln w="38100" cap="flat" cmpd="sng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</p:grpSp>
        <p:sp>
          <p:nvSpPr>
            <p:cNvPr id="48" name="TextBox 47"/>
            <p:cNvSpPr txBox="1"/>
            <p:nvPr/>
          </p:nvSpPr>
          <p:spPr>
            <a:xfrm>
              <a:off x="1085626" y="2949845"/>
              <a:ext cx="97425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1800" dirty="0">
                  <a:latin typeface="Arial" panose="020B0604020202020204" pitchFamily="34" charset="0"/>
                  <a:cs typeface="Arial" panose="020B0604020202020204" pitchFamily="34" charset="0"/>
                </a:rPr>
                <a:t>Firma </a:t>
              </a:r>
              <a:r>
                <a:rPr lang="de-DE" sz="18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3</a:t>
              </a:r>
              <a:endParaRPr lang="de-DE" sz="18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7561780" y="1866902"/>
            <a:ext cx="9554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…</a:t>
            </a:r>
            <a:endParaRPr lang="de-DE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7561780" y="3102247"/>
            <a:ext cx="9554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…</a:t>
            </a:r>
            <a:endParaRPr lang="de-DE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58" name="Group 57"/>
          <p:cNvGrpSpPr/>
          <p:nvPr/>
        </p:nvGrpSpPr>
        <p:grpSpPr>
          <a:xfrm>
            <a:off x="2109792" y="3930952"/>
            <a:ext cx="4560672" cy="2433223"/>
            <a:chOff x="659989" y="1258458"/>
            <a:chExt cx="1603445" cy="1564574"/>
          </a:xfrm>
        </p:grpSpPr>
        <p:sp>
          <p:nvSpPr>
            <p:cNvPr id="60" name="Rectangle 20"/>
            <p:cNvSpPr>
              <a:spLocks noChangeArrowheads="1"/>
            </p:cNvSpPr>
            <p:nvPr/>
          </p:nvSpPr>
          <p:spPr bwMode="auto">
            <a:xfrm>
              <a:off x="659989" y="1386616"/>
              <a:ext cx="418408" cy="1781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800" dirty="0" smtClean="0">
                  <a:solidFill>
                    <a:srgbClr val="000000"/>
                  </a:solidFill>
                  <a:latin typeface="Arial" panose="020B0604020202020204" pitchFamily="34" charset="0"/>
                </a:rPr>
                <a:t>Preise</a:t>
              </a:r>
              <a:r>
                <a:rPr lang="de-DE" altLang="en-US" sz="1800" i="1" dirty="0" smtClean="0">
                  <a:solidFill>
                    <a:srgbClr val="000000"/>
                  </a:solidFill>
                  <a:latin typeface="Arial" panose="020B0604020202020204" pitchFamily="34" charset="0"/>
                </a:rPr>
                <a:t> p</a:t>
              </a:r>
              <a:endParaRPr lang="de-DE" altLang="en-US" i="1" dirty="0">
                <a:latin typeface="Arial" panose="020B0604020202020204" pitchFamily="34" charset="0"/>
              </a:endParaRPr>
            </a:p>
          </p:txBody>
        </p:sp>
        <p:sp>
          <p:nvSpPr>
            <p:cNvPr id="61" name="Rectangle 21"/>
            <p:cNvSpPr>
              <a:spLocks noChangeArrowheads="1"/>
            </p:cNvSpPr>
            <p:nvPr/>
          </p:nvSpPr>
          <p:spPr bwMode="auto">
            <a:xfrm>
              <a:off x="1908175" y="2644920"/>
              <a:ext cx="355259" cy="1781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800" dirty="0" smtClean="0">
                  <a:solidFill>
                    <a:srgbClr val="000000"/>
                  </a:solidFill>
                  <a:latin typeface="Arial" panose="020B0604020202020204" pitchFamily="34" charset="0"/>
                </a:rPr>
                <a:t>Menge</a:t>
              </a:r>
              <a:r>
                <a:rPr lang="de-DE" altLang="en-US" sz="1800" i="1" dirty="0" smtClean="0">
                  <a:solidFill>
                    <a:srgbClr val="000000"/>
                  </a:solidFill>
                  <a:latin typeface="Arial" panose="020B0604020202020204" pitchFamily="34" charset="0"/>
                </a:rPr>
                <a:t> Q</a:t>
              </a:r>
              <a:endParaRPr lang="de-DE" altLang="en-US" i="1" dirty="0">
                <a:latin typeface="Arial" panose="020B0604020202020204" pitchFamily="34" charset="0"/>
              </a:endParaRPr>
            </a:p>
          </p:txBody>
        </p:sp>
        <p:sp>
          <p:nvSpPr>
            <p:cNvPr id="62" name="Line 56"/>
            <p:cNvSpPr>
              <a:spLocks noChangeShapeType="1"/>
            </p:cNvSpPr>
            <p:nvPr/>
          </p:nvSpPr>
          <p:spPr bwMode="auto">
            <a:xfrm>
              <a:off x="1000000" y="2616993"/>
              <a:ext cx="1145507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none" w="sm" len="sm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63" name="Line 57"/>
            <p:cNvSpPr>
              <a:spLocks noChangeShapeType="1"/>
            </p:cNvSpPr>
            <p:nvPr/>
          </p:nvSpPr>
          <p:spPr bwMode="auto">
            <a:xfrm flipH="1" flipV="1">
              <a:off x="996031" y="1258458"/>
              <a:ext cx="3969" cy="1358535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none" w="sm" len="sm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64" name="Freeform 60"/>
            <p:cNvSpPr>
              <a:spLocks/>
            </p:cNvSpPr>
            <p:nvPr/>
          </p:nvSpPr>
          <p:spPr bwMode="auto">
            <a:xfrm>
              <a:off x="1000000" y="1435859"/>
              <a:ext cx="1068745" cy="1015002"/>
            </a:xfrm>
            <a:custGeom>
              <a:avLst/>
              <a:gdLst>
                <a:gd name="T0" fmla="*/ 0 w 2289"/>
                <a:gd name="T1" fmla="*/ 2142 h 2142"/>
                <a:gd name="T2" fmla="*/ 546 w 2289"/>
                <a:gd name="T3" fmla="*/ 1824 h 2142"/>
                <a:gd name="T4" fmla="*/ 955 w 2289"/>
                <a:gd name="T5" fmla="*/ 1528 h 2142"/>
                <a:gd name="T6" fmla="*/ 1449 w 2289"/>
                <a:gd name="T7" fmla="*/ 1065 h 2142"/>
                <a:gd name="T8" fmla="*/ 1741 w 2289"/>
                <a:gd name="T9" fmla="*/ 742 h 2142"/>
                <a:gd name="T10" fmla="*/ 2289 w 2289"/>
                <a:gd name="T11" fmla="*/ 0 h 214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289"/>
                <a:gd name="T19" fmla="*/ 0 h 2142"/>
                <a:gd name="T20" fmla="*/ 2289 w 2289"/>
                <a:gd name="T21" fmla="*/ 2142 h 214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289" h="2142">
                  <a:moveTo>
                    <a:pt x="0" y="2142"/>
                  </a:moveTo>
                  <a:cubicBezTo>
                    <a:pt x="91" y="2089"/>
                    <a:pt x="387" y="1926"/>
                    <a:pt x="546" y="1824"/>
                  </a:cubicBezTo>
                  <a:cubicBezTo>
                    <a:pt x="705" y="1722"/>
                    <a:pt x="805" y="1655"/>
                    <a:pt x="955" y="1528"/>
                  </a:cubicBezTo>
                  <a:cubicBezTo>
                    <a:pt x="1105" y="1401"/>
                    <a:pt x="1318" y="1196"/>
                    <a:pt x="1449" y="1065"/>
                  </a:cubicBezTo>
                  <a:cubicBezTo>
                    <a:pt x="1580" y="934"/>
                    <a:pt x="1601" y="919"/>
                    <a:pt x="1741" y="742"/>
                  </a:cubicBezTo>
                  <a:cubicBezTo>
                    <a:pt x="1881" y="565"/>
                    <a:pt x="2175" y="155"/>
                    <a:pt x="2289" y="0"/>
                  </a:cubicBezTo>
                </a:path>
              </a:pathLst>
            </a:custGeom>
            <a:noFill/>
            <a:ln w="38100" cap="flat" cmpd="sng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</p:grpSp>
      <p:sp>
        <p:nvSpPr>
          <p:cNvPr id="10" name="Down Arrow 9"/>
          <p:cNvSpPr/>
          <p:nvPr/>
        </p:nvSpPr>
        <p:spPr bwMode="auto">
          <a:xfrm>
            <a:off x="4382260" y="3606229"/>
            <a:ext cx="916113" cy="649447"/>
          </a:xfrm>
          <a:prstGeom prst="downArrow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Book Antiqua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750121" y="4097152"/>
            <a:ext cx="2229494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Am Markt werden inverse Angebotsfunktionen von allen Produzierenden sortiert und kumuliert</a:t>
            </a:r>
            <a:endParaRPr lang="de-DE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488190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8" name="Rectangle 2"/>
          <p:cNvSpPr>
            <a:spLocks noGrp="1" noChangeArrowheads="1"/>
          </p:cNvSpPr>
          <p:nvPr>
            <p:ph type="title"/>
          </p:nvPr>
        </p:nvSpPr>
        <p:spPr>
          <a:xfrm>
            <a:off x="1705511" y="381000"/>
            <a:ext cx="6905092" cy="889000"/>
          </a:xfrm>
        </p:spPr>
        <p:txBody>
          <a:bodyPr/>
          <a:lstStyle/>
          <a:p>
            <a:r>
              <a:rPr lang="de-DE" altLang="en-US" i="0" dirty="0" smtClean="0">
                <a:latin typeface="Arial" panose="020B0604020202020204" pitchFamily="34" charset="0"/>
                <a:cs typeface="Arial" panose="020B0604020202020204" pitchFamily="34" charset="0"/>
              </a:rPr>
              <a:t>Inverse Nachfragefunktion von Zahlungsbereitschaft eines Konsumenten</a:t>
            </a:r>
          </a:p>
        </p:txBody>
      </p:sp>
      <p:sp>
        <p:nvSpPr>
          <p:cNvPr id="16399" name="Rectangle 22"/>
          <p:cNvSpPr>
            <a:spLocks noChangeArrowheads="1"/>
          </p:cNvSpPr>
          <p:nvPr/>
        </p:nvSpPr>
        <p:spPr bwMode="auto">
          <a:xfrm>
            <a:off x="7170416" y="7569201"/>
            <a:ext cx="136527" cy="7797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900" b="1" i="1">
                <a:solidFill>
                  <a:srgbClr val="000000"/>
                </a:solidFill>
                <a:latin typeface="Arial" panose="020B0604020202020204" pitchFamily="34" charset="0"/>
              </a:rPr>
              <a:t>Q</a:t>
            </a:r>
            <a:r>
              <a:rPr lang="de-DE" altLang="en-US" sz="1900" b="1" baseline="-25000">
                <a:solidFill>
                  <a:srgbClr val="000000"/>
                </a:solidFill>
                <a:latin typeface="Arial" panose="020B0604020202020204" pitchFamily="34" charset="0"/>
              </a:rPr>
              <a:t>0</a:t>
            </a:r>
            <a:r>
              <a:rPr lang="de-DE" altLang="en-US" sz="1900" b="1" i="1">
                <a:solidFill>
                  <a:srgbClr val="000000"/>
                </a:solidFill>
                <a:latin typeface="Arial" panose="020B0604020202020204" pitchFamily="34" charset="0"/>
              </a:rPr>
              <a:t>*</a:t>
            </a:r>
            <a:endParaRPr lang="de-DE" altLang="en-US">
              <a:latin typeface="Arial" panose="020B0604020202020204" pitchFamily="34" charset="0"/>
            </a:endParaRPr>
          </a:p>
        </p:txBody>
      </p:sp>
      <p:grpSp>
        <p:nvGrpSpPr>
          <p:cNvPr id="58" name="Group 57"/>
          <p:cNvGrpSpPr/>
          <p:nvPr/>
        </p:nvGrpSpPr>
        <p:grpSpPr>
          <a:xfrm>
            <a:off x="2356371" y="3387331"/>
            <a:ext cx="4560672" cy="2786630"/>
            <a:chOff x="659989" y="1258458"/>
            <a:chExt cx="1603445" cy="1564574"/>
          </a:xfrm>
        </p:grpSpPr>
        <p:sp>
          <p:nvSpPr>
            <p:cNvPr id="60" name="Rectangle 20"/>
            <p:cNvSpPr>
              <a:spLocks noChangeArrowheads="1"/>
            </p:cNvSpPr>
            <p:nvPr/>
          </p:nvSpPr>
          <p:spPr bwMode="auto">
            <a:xfrm>
              <a:off x="659989" y="1386616"/>
              <a:ext cx="418408" cy="1555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800" dirty="0" smtClean="0">
                  <a:solidFill>
                    <a:srgbClr val="000000"/>
                  </a:solidFill>
                  <a:latin typeface="Arial" panose="020B0604020202020204" pitchFamily="34" charset="0"/>
                </a:rPr>
                <a:t>Preis</a:t>
              </a:r>
              <a:r>
                <a:rPr lang="de-DE" altLang="en-US" sz="1800" i="1" dirty="0" smtClean="0">
                  <a:solidFill>
                    <a:srgbClr val="000000"/>
                  </a:solidFill>
                  <a:latin typeface="Arial" panose="020B0604020202020204" pitchFamily="34" charset="0"/>
                </a:rPr>
                <a:t> p</a:t>
              </a:r>
              <a:endParaRPr lang="de-DE" altLang="en-US" i="1" dirty="0">
                <a:latin typeface="Arial" panose="020B0604020202020204" pitchFamily="34" charset="0"/>
              </a:endParaRPr>
            </a:p>
          </p:txBody>
        </p:sp>
        <p:sp>
          <p:nvSpPr>
            <p:cNvPr id="61" name="Rectangle 21"/>
            <p:cNvSpPr>
              <a:spLocks noChangeArrowheads="1"/>
            </p:cNvSpPr>
            <p:nvPr/>
          </p:nvSpPr>
          <p:spPr bwMode="auto">
            <a:xfrm>
              <a:off x="1908175" y="2644920"/>
              <a:ext cx="355259" cy="1781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800" dirty="0" smtClean="0">
                  <a:solidFill>
                    <a:srgbClr val="000000"/>
                  </a:solidFill>
                  <a:latin typeface="Arial" panose="020B0604020202020204" pitchFamily="34" charset="0"/>
                </a:rPr>
                <a:t>Menge</a:t>
              </a:r>
              <a:r>
                <a:rPr lang="de-DE" altLang="en-US" sz="1800" i="1" dirty="0" smtClean="0">
                  <a:solidFill>
                    <a:srgbClr val="000000"/>
                  </a:solidFill>
                  <a:latin typeface="Arial" panose="020B0604020202020204" pitchFamily="34" charset="0"/>
                </a:rPr>
                <a:t> Q</a:t>
              </a:r>
              <a:endParaRPr lang="de-DE" altLang="en-US" i="1" dirty="0">
                <a:latin typeface="Arial" panose="020B0604020202020204" pitchFamily="34" charset="0"/>
              </a:endParaRPr>
            </a:p>
          </p:txBody>
        </p:sp>
        <p:sp>
          <p:nvSpPr>
            <p:cNvPr id="62" name="Line 56"/>
            <p:cNvSpPr>
              <a:spLocks noChangeShapeType="1"/>
            </p:cNvSpPr>
            <p:nvPr/>
          </p:nvSpPr>
          <p:spPr bwMode="auto">
            <a:xfrm>
              <a:off x="1000000" y="2616993"/>
              <a:ext cx="1145507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none" w="sm" len="sm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63" name="Line 57"/>
            <p:cNvSpPr>
              <a:spLocks noChangeShapeType="1"/>
            </p:cNvSpPr>
            <p:nvPr/>
          </p:nvSpPr>
          <p:spPr bwMode="auto">
            <a:xfrm flipH="1" flipV="1">
              <a:off x="996031" y="1258458"/>
              <a:ext cx="3969" cy="1358535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none" w="sm" len="sm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64" name="Freeform 60"/>
            <p:cNvSpPr>
              <a:spLocks/>
            </p:cNvSpPr>
            <p:nvPr/>
          </p:nvSpPr>
          <p:spPr bwMode="auto">
            <a:xfrm rot="12053768" flipV="1">
              <a:off x="1038381" y="1549087"/>
              <a:ext cx="1068745" cy="417939"/>
            </a:xfrm>
            <a:custGeom>
              <a:avLst/>
              <a:gdLst>
                <a:gd name="T0" fmla="*/ 0 w 2289"/>
                <a:gd name="T1" fmla="*/ 2142 h 2142"/>
                <a:gd name="T2" fmla="*/ 546 w 2289"/>
                <a:gd name="T3" fmla="*/ 1824 h 2142"/>
                <a:gd name="T4" fmla="*/ 955 w 2289"/>
                <a:gd name="T5" fmla="*/ 1528 h 2142"/>
                <a:gd name="T6" fmla="*/ 1449 w 2289"/>
                <a:gd name="T7" fmla="*/ 1065 h 2142"/>
                <a:gd name="T8" fmla="*/ 1741 w 2289"/>
                <a:gd name="T9" fmla="*/ 742 h 2142"/>
                <a:gd name="T10" fmla="*/ 2289 w 2289"/>
                <a:gd name="T11" fmla="*/ 0 h 214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289"/>
                <a:gd name="T19" fmla="*/ 0 h 2142"/>
                <a:gd name="T20" fmla="*/ 2289 w 2289"/>
                <a:gd name="T21" fmla="*/ 2142 h 214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289" h="2142">
                  <a:moveTo>
                    <a:pt x="0" y="2142"/>
                  </a:moveTo>
                  <a:cubicBezTo>
                    <a:pt x="91" y="2089"/>
                    <a:pt x="387" y="1926"/>
                    <a:pt x="546" y="1824"/>
                  </a:cubicBezTo>
                  <a:cubicBezTo>
                    <a:pt x="705" y="1722"/>
                    <a:pt x="805" y="1655"/>
                    <a:pt x="955" y="1528"/>
                  </a:cubicBezTo>
                  <a:cubicBezTo>
                    <a:pt x="1105" y="1401"/>
                    <a:pt x="1318" y="1196"/>
                    <a:pt x="1449" y="1065"/>
                  </a:cubicBezTo>
                  <a:cubicBezTo>
                    <a:pt x="1580" y="934"/>
                    <a:pt x="1601" y="919"/>
                    <a:pt x="1741" y="742"/>
                  </a:cubicBezTo>
                  <a:cubicBezTo>
                    <a:pt x="1881" y="565"/>
                    <a:pt x="2175" y="155"/>
                    <a:pt x="2289" y="0"/>
                  </a:cubicBezTo>
                </a:path>
              </a:pathLst>
            </a:custGeom>
            <a:noFill/>
            <a:ln w="38100" cap="flat" cmpd="sng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1070374" y="1764461"/>
            <a:ext cx="779622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Für </a:t>
            </a:r>
            <a:r>
              <a:rPr lang="de-DE" sz="1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eine:n</a:t>
            </a:r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Konsument:in</a:t>
            </a:r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bezeichnet die </a:t>
            </a:r>
            <a:r>
              <a:rPr lang="de-DE" sz="18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inverse Nachfragefunktion</a:t>
            </a:r>
            <a:r>
              <a:rPr lang="de-DE" sz="18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den Preis, den </a:t>
            </a:r>
            <a:r>
              <a:rPr lang="de-DE" sz="1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der:die</a:t>
            </a:r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Konsument:in</a:t>
            </a:r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für eine Menge bereit zu zahlen ist. Sie stellt den </a:t>
            </a:r>
            <a:r>
              <a:rPr lang="de-DE" sz="18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Grenznutzen</a:t>
            </a:r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des Verbrauchs dar. Typischerweise sinkt die </a:t>
            </a:r>
            <a:r>
              <a:rPr lang="de-DE" sz="18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Zahlungsbereitschaft</a:t>
            </a:r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, je größer die Menge ist. Die inverse Nachfragefunktion wird auch die </a:t>
            </a:r>
            <a:r>
              <a:rPr lang="de-DE" sz="18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Preis-Absatz-Funktion (PAF) </a:t>
            </a:r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genannt.</a:t>
            </a:r>
            <a:endParaRPr lang="de-DE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140197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8" name="Rectangle 2"/>
          <p:cNvSpPr>
            <a:spLocks noGrp="1" noChangeArrowheads="1"/>
          </p:cNvSpPr>
          <p:nvPr>
            <p:ph type="title"/>
          </p:nvPr>
        </p:nvSpPr>
        <p:spPr>
          <a:xfrm>
            <a:off x="1705511" y="381000"/>
            <a:ext cx="6905092" cy="889000"/>
          </a:xfrm>
        </p:spPr>
        <p:txBody>
          <a:bodyPr/>
          <a:lstStyle/>
          <a:p>
            <a:r>
              <a:rPr lang="de-DE" altLang="en-US" i="0" dirty="0" smtClean="0">
                <a:latin typeface="Arial" panose="020B0604020202020204" pitchFamily="34" charset="0"/>
                <a:cs typeface="Arial" panose="020B0604020202020204" pitchFamily="34" charset="0"/>
              </a:rPr>
              <a:t>Beispiel: Inverse Nachfragefunktion für Orangen nach Sport</a:t>
            </a:r>
          </a:p>
        </p:txBody>
      </p:sp>
      <p:sp>
        <p:nvSpPr>
          <p:cNvPr id="16399" name="Rectangle 22"/>
          <p:cNvSpPr>
            <a:spLocks noChangeArrowheads="1"/>
          </p:cNvSpPr>
          <p:nvPr/>
        </p:nvSpPr>
        <p:spPr bwMode="auto">
          <a:xfrm>
            <a:off x="7170416" y="7569201"/>
            <a:ext cx="136527" cy="7797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900" b="1" i="1">
                <a:solidFill>
                  <a:srgbClr val="000000"/>
                </a:solidFill>
                <a:latin typeface="Arial" panose="020B0604020202020204" pitchFamily="34" charset="0"/>
              </a:rPr>
              <a:t>Q</a:t>
            </a:r>
            <a:r>
              <a:rPr lang="de-DE" altLang="en-US" sz="1900" b="1" baseline="-25000">
                <a:solidFill>
                  <a:srgbClr val="000000"/>
                </a:solidFill>
                <a:latin typeface="Arial" panose="020B0604020202020204" pitchFamily="34" charset="0"/>
              </a:rPr>
              <a:t>0</a:t>
            </a:r>
            <a:r>
              <a:rPr lang="de-DE" altLang="en-US" sz="1900" b="1" i="1">
                <a:solidFill>
                  <a:srgbClr val="000000"/>
                </a:solidFill>
                <a:latin typeface="Arial" panose="020B0604020202020204" pitchFamily="34" charset="0"/>
              </a:rPr>
              <a:t>*</a:t>
            </a:r>
            <a:endParaRPr lang="de-DE" altLang="en-US">
              <a:latin typeface="Arial" panose="020B0604020202020204" pitchFamily="34" charset="0"/>
            </a:endParaRPr>
          </a:p>
        </p:txBody>
      </p:sp>
      <p:grpSp>
        <p:nvGrpSpPr>
          <p:cNvPr id="58" name="Group 57"/>
          <p:cNvGrpSpPr/>
          <p:nvPr/>
        </p:nvGrpSpPr>
        <p:grpSpPr>
          <a:xfrm>
            <a:off x="2107029" y="2905254"/>
            <a:ext cx="6289503" cy="2787494"/>
            <a:chOff x="608447" y="1258458"/>
            <a:chExt cx="2211269" cy="1565059"/>
          </a:xfrm>
        </p:grpSpPr>
        <p:sp>
          <p:nvSpPr>
            <p:cNvPr id="60" name="Rectangle 20"/>
            <p:cNvSpPr>
              <a:spLocks noChangeArrowheads="1"/>
            </p:cNvSpPr>
            <p:nvPr/>
          </p:nvSpPr>
          <p:spPr bwMode="auto">
            <a:xfrm>
              <a:off x="608447" y="1387821"/>
              <a:ext cx="418408" cy="3110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800" dirty="0" smtClean="0">
                  <a:solidFill>
                    <a:srgbClr val="000000"/>
                  </a:solidFill>
                  <a:latin typeface="Arial" panose="020B0604020202020204" pitchFamily="34" charset="0"/>
                </a:rPr>
                <a:t>Preis</a:t>
              </a:r>
              <a:r>
                <a:rPr lang="de-DE" altLang="en-US" sz="1800" i="1" dirty="0" smtClean="0">
                  <a:solidFill>
                    <a:srgbClr val="000000"/>
                  </a:solidFill>
                  <a:latin typeface="Arial" panose="020B0604020202020204" pitchFamily="34" charset="0"/>
                </a:rPr>
                <a:t> p</a:t>
              </a:r>
            </a:p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800" dirty="0" smtClean="0">
                  <a:solidFill>
                    <a:srgbClr val="000000"/>
                  </a:solidFill>
                  <a:latin typeface="Arial" panose="020B0604020202020204" pitchFamily="34" charset="0"/>
                </a:rPr>
                <a:t>€/Orange</a:t>
              </a:r>
              <a:endParaRPr lang="de-DE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61" name="Rectangle 21"/>
            <p:cNvSpPr>
              <a:spLocks noChangeArrowheads="1"/>
            </p:cNvSpPr>
            <p:nvPr/>
          </p:nvSpPr>
          <p:spPr bwMode="auto">
            <a:xfrm>
              <a:off x="2053558" y="2667994"/>
              <a:ext cx="766158" cy="1555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800" dirty="0" smtClean="0">
                  <a:solidFill>
                    <a:srgbClr val="000000"/>
                  </a:solidFill>
                  <a:latin typeface="Arial" panose="020B0604020202020204" pitchFamily="34" charset="0"/>
                </a:rPr>
                <a:t>Menge</a:t>
              </a:r>
              <a:r>
                <a:rPr lang="de-DE" altLang="en-US" sz="1800" i="1" dirty="0" smtClean="0">
                  <a:solidFill>
                    <a:srgbClr val="000000"/>
                  </a:solidFill>
                  <a:latin typeface="Arial" panose="020B0604020202020204" pitchFamily="34" charset="0"/>
                </a:rPr>
                <a:t> Q </a:t>
              </a:r>
              <a:r>
                <a:rPr lang="de-DE" altLang="en-US" sz="1800" dirty="0" smtClean="0">
                  <a:solidFill>
                    <a:srgbClr val="000000"/>
                  </a:solidFill>
                  <a:latin typeface="Arial" panose="020B0604020202020204" pitchFamily="34" charset="0"/>
                </a:rPr>
                <a:t>(Orangen)</a:t>
              </a:r>
              <a:endParaRPr lang="de-DE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62" name="Line 56"/>
            <p:cNvSpPr>
              <a:spLocks noChangeShapeType="1"/>
            </p:cNvSpPr>
            <p:nvPr/>
          </p:nvSpPr>
          <p:spPr bwMode="auto">
            <a:xfrm>
              <a:off x="1000000" y="2616993"/>
              <a:ext cx="1145507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none" w="sm" len="sm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63" name="Line 57"/>
            <p:cNvSpPr>
              <a:spLocks noChangeShapeType="1"/>
            </p:cNvSpPr>
            <p:nvPr/>
          </p:nvSpPr>
          <p:spPr bwMode="auto">
            <a:xfrm flipH="1" flipV="1">
              <a:off x="996031" y="1258458"/>
              <a:ext cx="3969" cy="1358535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none" w="sm" len="sm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64" name="Freeform 60"/>
            <p:cNvSpPr>
              <a:spLocks/>
            </p:cNvSpPr>
            <p:nvPr/>
          </p:nvSpPr>
          <p:spPr bwMode="auto">
            <a:xfrm rot="12053768" flipV="1">
              <a:off x="908342" y="1913969"/>
              <a:ext cx="1068745" cy="417939"/>
            </a:xfrm>
            <a:custGeom>
              <a:avLst/>
              <a:gdLst>
                <a:gd name="T0" fmla="*/ 0 w 2289"/>
                <a:gd name="T1" fmla="*/ 2142 h 2142"/>
                <a:gd name="T2" fmla="*/ 546 w 2289"/>
                <a:gd name="T3" fmla="*/ 1824 h 2142"/>
                <a:gd name="T4" fmla="*/ 955 w 2289"/>
                <a:gd name="T5" fmla="*/ 1528 h 2142"/>
                <a:gd name="T6" fmla="*/ 1449 w 2289"/>
                <a:gd name="T7" fmla="*/ 1065 h 2142"/>
                <a:gd name="T8" fmla="*/ 1741 w 2289"/>
                <a:gd name="T9" fmla="*/ 742 h 2142"/>
                <a:gd name="T10" fmla="*/ 2289 w 2289"/>
                <a:gd name="T11" fmla="*/ 0 h 214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289"/>
                <a:gd name="T19" fmla="*/ 0 h 2142"/>
                <a:gd name="T20" fmla="*/ 2289 w 2289"/>
                <a:gd name="T21" fmla="*/ 2142 h 214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289" h="2142">
                  <a:moveTo>
                    <a:pt x="0" y="2142"/>
                  </a:moveTo>
                  <a:cubicBezTo>
                    <a:pt x="91" y="2089"/>
                    <a:pt x="387" y="1926"/>
                    <a:pt x="546" y="1824"/>
                  </a:cubicBezTo>
                  <a:cubicBezTo>
                    <a:pt x="705" y="1722"/>
                    <a:pt x="805" y="1655"/>
                    <a:pt x="955" y="1528"/>
                  </a:cubicBezTo>
                  <a:cubicBezTo>
                    <a:pt x="1105" y="1401"/>
                    <a:pt x="1318" y="1196"/>
                    <a:pt x="1449" y="1065"/>
                  </a:cubicBezTo>
                  <a:cubicBezTo>
                    <a:pt x="1580" y="934"/>
                    <a:pt x="1601" y="919"/>
                    <a:pt x="1741" y="742"/>
                  </a:cubicBezTo>
                  <a:cubicBezTo>
                    <a:pt x="1881" y="565"/>
                    <a:pt x="2175" y="155"/>
                    <a:pt x="2289" y="0"/>
                  </a:cubicBezTo>
                </a:path>
              </a:pathLst>
            </a:custGeom>
            <a:noFill/>
            <a:ln w="38100" cap="flat" cmpd="sng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1070374" y="1764461"/>
            <a:ext cx="77962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Nach Sport habe ich Hunger und Durst. Die erste Orange ist mir viel Wert. Die zweite: nicht so viel. Ab 3 Orangen bin ich satt.</a:t>
            </a:r>
            <a:endParaRPr lang="de-DE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Rectangle 20"/>
          <p:cNvSpPr>
            <a:spLocks noChangeArrowheads="1"/>
          </p:cNvSpPr>
          <p:nvPr/>
        </p:nvSpPr>
        <p:spPr bwMode="auto">
          <a:xfrm>
            <a:off x="4752139" y="5382435"/>
            <a:ext cx="195325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800" dirty="0">
                <a:solidFill>
                  <a:srgbClr val="000000"/>
                </a:solidFill>
                <a:latin typeface="Arial" panose="020B0604020202020204" pitchFamily="34" charset="0"/>
              </a:rPr>
              <a:t>2</a:t>
            </a:r>
            <a:endParaRPr lang="de-DE" altLang="en-US" dirty="0">
              <a:latin typeface="Arial" panose="020B0604020202020204" pitchFamily="34" charset="0"/>
            </a:endParaRPr>
          </a:p>
        </p:txBody>
      </p:sp>
      <p:sp>
        <p:nvSpPr>
          <p:cNvPr id="13" name="Rectangle 20"/>
          <p:cNvSpPr>
            <a:spLocks noChangeArrowheads="1"/>
          </p:cNvSpPr>
          <p:nvPr/>
        </p:nvSpPr>
        <p:spPr bwMode="auto">
          <a:xfrm>
            <a:off x="5690054" y="5363508"/>
            <a:ext cx="195325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800" dirty="0" smtClean="0">
                <a:solidFill>
                  <a:srgbClr val="000000"/>
                </a:solidFill>
                <a:latin typeface="Arial" panose="020B0604020202020204" pitchFamily="34" charset="0"/>
              </a:rPr>
              <a:t>3</a:t>
            </a:r>
            <a:endParaRPr lang="de-DE" altLang="en-US" dirty="0">
              <a:latin typeface="Arial" panose="020B0604020202020204" pitchFamily="34" charset="0"/>
            </a:endParaRPr>
          </a:p>
        </p:txBody>
      </p:sp>
      <p:sp>
        <p:nvSpPr>
          <p:cNvPr id="14" name="Rectangle 20"/>
          <p:cNvSpPr>
            <a:spLocks noChangeArrowheads="1"/>
          </p:cNvSpPr>
          <p:nvPr/>
        </p:nvSpPr>
        <p:spPr bwMode="auto">
          <a:xfrm>
            <a:off x="3911886" y="5382435"/>
            <a:ext cx="195325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800" dirty="0">
                <a:solidFill>
                  <a:srgbClr val="000000"/>
                </a:solidFill>
                <a:latin typeface="Arial" panose="020B0604020202020204" pitchFamily="34" charset="0"/>
              </a:rPr>
              <a:t>1</a:t>
            </a:r>
            <a:endParaRPr lang="de-DE" altLang="en-US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354995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8" name="Rectangle 2"/>
          <p:cNvSpPr>
            <a:spLocks noGrp="1" noChangeArrowheads="1"/>
          </p:cNvSpPr>
          <p:nvPr>
            <p:ph type="title"/>
          </p:nvPr>
        </p:nvSpPr>
        <p:spPr>
          <a:xfrm>
            <a:off x="1705511" y="381000"/>
            <a:ext cx="6905092" cy="889000"/>
          </a:xfrm>
        </p:spPr>
        <p:txBody>
          <a:bodyPr/>
          <a:lstStyle/>
          <a:p>
            <a:r>
              <a:rPr lang="de-DE" altLang="en-US" i="0" dirty="0" smtClean="0">
                <a:latin typeface="Arial" panose="020B0604020202020204" pitchFamily="34" charset="0"/>
                <a:cs typeface="Arial" panose="020B0604020202020204" pitchFamily="34" charset="0"/>
              </a:rPr>
              <a:t>Beispiel: Inverse Nachfragefunktion für Strom in der Aluminiumherstellung</a:t>
            </a:r>
          </a:p>
        </p:txBody>
      </p:sp>
      <p:sp>
        <p:nvSpPr>
          <p:cNvPr id="16399" name="Rectangle 22"/>
          <p:cNvSpPr>
            <a:spLocks noChangeArrowheads="1"/>
          </p:cNvSpPr>
          <p:nvPr/>
        </p:nvSpPr>
        <p:spPr bwMode="auto">
          <a:xfrm>
            <a:off x="7170416" y="7569201"/>
            <a:ext cx="136527" cy="7797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900" b="1" i="1">
                <a:solidFill>
                  <a:srgbClr val="000000"/>
                </a:solidFill>
                <a:latin typeface="Arial" panose="020B0604020202020204" pitchFamily="34" charset="0"/>
              </a:rPr>
              <a:t>Q</a:t>
            </a:r>
            <a:r>
              <a:rPr lang="de-DE" altLang="en-US" sz="1900" b="1" baseline="-25000">
                <a:solidFill>
                  <a:srgbClr val="000000"/>
                </a:solidFill>
                <a:latin typeface="Arial" panose="020B0604020202020204" pitchFamily="34" charset="0"/>
              </a:rPr>
              <a:t>0</a:t>
            </a:r>
            <a:r>
              <a:rPr lang="de-DE" altLang="en-US" sz="1900" b="1" i="1">
                <a:solidFill>
                  <a:srgbClr val="000000"/>
                </a:solidFill>
                <a:latin typeface="Arial" panose="020B0604020202020204" pitchFamily="34" charset="0"/>
              </a:rPr>
              <a:t>*</a:t>
            </a:r>
            <a:endParaRPr lang="de-DE" altLang="en-US">
              <a:latin typeface="Arial" panose="020B0604020202020204" pitchFamily="34" charset="0"/>
            </a:endParaRPr>
          </a:p>
        </p:txBody>
      </p:sp>
      <p:grpSp>
        <p:nvGrpSpPr>
          <p:cNvPr id="58" name="Group 57"/>
          <p:cNvGrpSpPr/>
          <p:nvPr/>
        </p:nvGrpSpPr>
        <p:grpSpPr>
          <a:xfrm>
            <a:off x="2013305" y="3758009"/>
            <a:ext cx="6680366" cy="2281259"/>
            <a:chOff x="608447" y="1258458"/>
            <a:chExt cx="2348689" cy="1607123"/>
          </a:xfrm>
        </p:grpSpPr>
        <p:sp>
          <p:nvSpPr>
            <p:cNvPr id="60" name="Rectangle 20"/>
            <p:cNvSpPr>
              <a:spLocks noChangeArrowheads="1"/>
            </p:cNvSpPr>
            <p:nvPr/>
          </p:nvSpPr>
          <p:spPr bwMode="auto">
            <a:xfrm>
              <a:off x="608447" y="1387821"/>
              <a:ext cx="418408" cy="3110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800" dirty="0" smtClean="0">
                  <a:solidFill>
                    <a:srgbClr val="000000"/>
                  </a:solidFill>
                  <a:latin typeface="Arial" panose="020B0604020202020204" pitchFamily="34" charset="0"/>
                </a:rPr>
                <a:t>Preis</a:t>
              </a:r>
              <a:r>
                <a:rPr lang="de-DE" altLang="en-US" sz="1800" i="1" dirty="0" smtClean="0">
                  <a:solidFill>
                    <a:srgbClr val="000000"/>
                  </a:solidFill>
                  <a:latin typeface="Arial" panose="020B0604020202020204" pitchFamily="34" charset="0"/>
                </a:rPr>
                <a:t> p</a:t>
              </a:r>
            </a:p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800" dirty="0" smtClean="0">
                  <a:solidFill>
                    <a:srgbClr val="000000"/>
                  </a:solidFill>
                  <a:latin typeface="Arial" panose="020B0604020202020204" pitchFamily="34" charset="0"/>
                </a:rPr>
                <a:t>€/MWh</a:t>
              </a:r>
              <a:endParaRPr lang="de-DE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61" name="Rectangle 21"/>
            <p:cNvSpPr>
              <a:spLocks noChangeArrowheads="1"/>
            </p:cNvSpPr>
            <p:nvPr/>
          </p:nvSpPr>
          <p:spPr bwMode="auto">
            <a:xfrm>
              <a:off x="2190978" y="2670438"/>
              <a:ext cx="766158" cy="1951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800" dirty="0" smtClean="0">
                  <a:solidFill>
                    <a:srgbClr val="000000"/>
                  </a:solidFill>
                  <a:latin typeface="Arial" panose="020B0604020202020204" pitchFamily="34" charset="0"/>
                </a:rPr>
                <a:t>Menge</a:t>
              </a:r>
              <a:r>
                <a:rPr lang="de-DE" altLang="en-US" sz="1800" i="1" dirty="0" smtClean="0">
                  <a:solidFill>
                    <a:srgbClr val="000000"/>
                  </a:solidFill>
                  <a:latin typeface="Arial" panose="020B0604020202020204" pitchFamily="34" charset="0"/>
                </a:rPr>
                <a:t> </a:t>
              </a:r>
              <a:r>
                <a:rPr lang="de-DE" altLang="en-US" sz="1800" dirty="0" smtClean="0">
                  <a:solidFill>
                    <a:srgbClr val="000000"/>
                  </a:solidFill>
                  <a:latin typeface="Arial" panose="020B0604020202020204" pitchFamily="34" charset="0"/>
                </a:rPr>
                <a:t>Strom</a:t>
              </a:r>
              <a:r>
                <a:rPr lang="de-DE" altLang="en-US" sz="1800" dirty="0">
                  <a:solidFill>
                    <a:srgbClr val="000000"/>
                  </a:solidFill>
                  <a:latin typeface="Arial" panose="020B0604020202020204" pitchFamily="34" charset="0"/>
                </a:rPr>
                <a:t> </a:t>
              </a:r>
              <a:r>
                <a:rPr lang="de-DE" altLang="en-US" sz="1800" dirty="0" smtClean="0">
                  <a:solidFill>
                    <a:srgbClr val="000000"/>
                  </a:solidFill>
                  <a:latin typeface="Arial" panose="020B0604020202020204" pitchFamily="34" charset="0"/>
                </a:rPr>
                <a:t>(MWh)</a:t>
              </a:r>
              <a:endParaRPr lang="de-DE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62" name="Line 56"/>
            <p:cNvSpPr>
              <a:spLocks noChangeShapeType="1"/>
            </p:cNvSpPr>
            <p:nvPr/>
          </p:nvSpPr>
          <p:spPr bwMode="auto">
            <a:xfrm>
              <a:off x="1000000" y="2616993"/>
              <a:ext cx="1331616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none" w="sm" len="sm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63" name="Line 57"/>
            <p:cNvSpPr>
              <a:spLocks noChangeShapeType="1"/>
            </p:cNvSpPr>
            <p:nvPr/>
          </p:nvSpPr>
          <p:spPr bwMode="auto">
            <a:xfrm flipH="1" flipV="1">
              <a:off x="996031" y="1258458"/>
              <a:ext cx="3969" cy="1358535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none" w="sm" len="sm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1029278" y="1581051"/>
                <a:ext cx="7796224" cy="191558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DE" sz="1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Die Gewinnung von Aluminium aus Bauxiterz ist sehr stromintensiv. Der Aluminiumpreis beträgt €1200 je Tonne. €600 je Tonne geht auf andere Kosten (Löhne, Erz, usw.) und €600 je Tonne bleibt für Strom. Eine Firma besitzt zwei Elektrolyse-Anlagen für Aluminium. Die Neue verbraucht 15 MWh/Tonne, die Alte 20 MWh/Tonne. Was ist die Zahlungsbereitschaft? neue: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de-DE" sz="180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de-DE" sz="18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600 €/</m:t>
                        </m:r>
                        <m:r>
                          <a:rPr lang="de-DE" sz="18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𝑇𝑜𝑛𝑛𝑒</m:t>
                        </m:r>
                      </m:num>
                      <m:den>
                        <m:r>
                          <a:rPr lang="de-DE" sz="18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15 </m:t>
                        </m:r>
                        <m:r>
                          <a:rPr lang="de-DE" sz="18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𝑀𝑊h</m:t>
                        </m:r>
                        <m:r>
                          <a:rPr lang="de-DE" sz="18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/</m:t>
                        </m:r>
                        <m:r>
                          <a:rPr lang="de-DE" sz="18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𝑇𝑜𝑛𝑛𝑒</m:t>
                        </m:r>
                      </m:den>
                    </m:f>
                    <m:r>
                      <a:rPr lang="de-DE" sz="18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=40</m:t>
                    </m:r>
                  </m:oMath>
                </a14:m>
                <a:r>
                  <a:rPr lang="de-DE" sz="1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de-DE" sz="1800" i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€/</m:t>
                    </m:r>
                    <m:r>
                      <m:rPr>
                        <m:sty m:val="p"/>
                      </m:rPr>
                      <a:rPr lang="de-DE" sz="1800" i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MWh</m:t>
                    </m:r>
                  </m:oMath>
                </a14:m>
                <a:r>
                  <a:rPr lang="de-DE" sz="1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,       alte: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de-DE" sz="18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de-DE" sz="18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600 €/</m:t>
                        </m:r>
                        <m:r>
                          <a:rPr lang="de-DE" sz="18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𝑇𝑜𝑛𝑛𝑒</m:t>
                        </m:r>
                      </m:num>
                      <m:den>
                        <m:r>
                          <a:rPr lang="de-DE" sz="18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20</m:t>
                        </m:r>
                        <m:r>
                          <a:rPr lang="de-DE" sz="18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 </m:t>
                        </m:r>
                        <m:r>
                          <a:rPr lang="de-DE" sz="18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𝑀𝑊h</m:t>
                        </m:r>
                        <m:r>
                          <a:rPr lang="de-DE" sz="18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/</m:t>
                        </m:r>
                        <m:r>
                          <a:rPr lang="de-DE" sz="18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𝑇𝑜𝑛𝑛𝑒</m:t>
                        </m:r>
                      </m:den>
                    </m:f>
                    <m:r>
                      <a:rPr lang="de-DE" sz="18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de-DE" sz="18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3</m:t>
                    </m:r>
                    <m:r>
                      <a:rPr lang="de-DE" sz="18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0</m:t>
                    </m:r>
                  </m:oMath>
                </a14:m>
                <a:r>
                  <a:rPr lang="de-DE" sz="1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de-DE" sz="1800" i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€/</m:t>
                    </m:r>
                    <m:r>
                      <m:rPr>
                        <m:sty m:val="p"/>
                      </m:rPr>
                      <a:rPr lang="de-DE" sz="1800" i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MWh</m:t>
                    </m:r>
                  </m:oMath>
                </a14:m>
                <a:endParaRPr lang="de-DE" sz="18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9278" y="1581051"/>
                <a:ext cx="7796224" cy="1915589"/>
              </a:xfrm>
              <a:prstGeom prst="rect">
                <a:avLst/>
              </a:prstGeom>
              <a:blipFill>
                <a:blip r:embed="rId3"/>
                <a:stretch>
                  <a:fillRect l="-704" t="-1587" b="-952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Left Brace 14"/>
          <p:cNvSpPr/>
          <p:nvPr/>
        </p:nvSpPr>
        <p:spPr bwMode="auto">
          <a:xfrm rot="5400000" flipH="1">
            <a:off x="3781163" y="5218484"/>
            <a:ext cx="301528" cy="1609858"/>
          </a:xfrm>
          <a:prstGeom prst="leftBrace">
            <a:avLst>
              <a:gd name="adj1" fmla="val 0"/>
              <a:gd name="adj2" fmla="val 50000"/>
            </a:avLst>
          </a:prstGeom>
          <a:ln>
            <a:headEnd type="none" w="sm" len="sm"/>
            <a:tailEnd type="none" w="sm" len="sm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Book Antiqua" pitchFamily="18" charset="0"/>
            </a:endParaRPr>
          </a:p>
        </p:txBody>
      </p:sp>
      <p:sp>
        <p:nvSpPr>
          <p:cNvPr id="16" name="Left Brace 15"/>
          <p:cNvSpPr/>
          <p:nvPr/>
        </p:nvSpPr>
        <p:spPr bwMode="auto">
          <a:xfrm rot="5400000" flipH="1">
            <a:off x="5440756" y="5224060"/>
            <a:ext cx="301528" cy="1609858"/>
          </a:xfrm>
          <a:prstGeom prst="leftBrace">
            <a:avLst>
              <a:gd name="adj1" fmla="val 0"/>
              <a:gd name="adj2" fmla="val 50000"/>
            </a:avLst>
          </a:prstGeom>
          <a:ln>
            <a:headEnd type="none" w="sm" len="sm"/>
            <a:tailEnd type="none" w="sm" len="sm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Book Antiqua" pitchFamily="18" charset="0"/>
            </a:endParaRPr>
          </a:p>
        </p:txBody>
      </p:sp>
      <p:sp>
        <p:nvSpPr>
          <p:cNvPr id="17" name="Rectangle 20"/>
          <p:cNvSpPr>
            <a:spLocks noChangeArrowheads="1"/>
          </p:cNvSpPr>
          <p:nvPr/>
        </p:nvSpPr>
        <p:spPr bwMode="auto">
          <a:xfrm>
            <a:off x="3107775" y="6241362"/>
            <a:ext cx="1629081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800" dirty="0" smtClean="0">
                <a:solidFill>
                  <a:srgbClr val="000000"/>
                </a:solidFill>
                <a:latin typeface="Arial" panose="020B0604020202020204" pitchFamily="34" charset="0"/>
              </a:rPr>
              <a:t>Kapazität neuer Maschine</a:t>
            </a:r>
            <a:endParaRPr lang="de-DE" altLang="en-US" dirty="0">
              <a:latin typeface="Arial" panose="020B0604020202020204" pitchFamily="34" charset="0"/>
            </a:endParaRPr>
          </a:p>
        </p:txBody>
      </p:sp>
      <p:sp>
        <p:nvSpPr>
          <p:cNvPr id="18" name="Rectangle 20"/>
          <p:cNvSpPr>
            <a:spLocks noChangeArrowheads="1"/>
          </p:cNvSpPr>
          <p:nvPr/>
        </p:nvSpPr>
        <p:spPr bwMode="auto">
          <a:xfrm>
            <a:off x="5020753" y="6241362"/>
            <a:ext cx="1507574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800" dirty="0" smtClean="0">
                <a:solidFill>
                  <a:srgbClr val="000000"/>
                </a:solidFill>
                <a:latin typeface="Arial" panose="020B0604020202020204" pitchFamily="34" charset="0"/>
              </a:rPr>
              <a:t>Kapazität alter Maschine</a:t>
            </a:r>
            <a:endParaRPr lang="de-DE" altLang="en-US" dirty="0">
              <a:latin typeface="Arial" panose="020B0604020202020204" pitchFamily="34" charset="0"/>
            </a:endParaRPr>
          </a:p>
        </p:txBody>
      </p:sp>
      <p:sp>
        <p:nvSpPr>
          <p:cNvPr id="3" name="Freeform 2"/>
          <p:cNvSpPr/>
          <p:nvPr/>
        </p:nvSpPr>
        <p:spPr bwMode="auto">
          <a:xfrm>
            <a:off x="3133618" y="4541178"/>
            <a:ext cx="3262831" cy="297950"/>
          </a:xfrm>
          <a:custGeom>
            <a:avLst/>
            <a:gdLst>
              <a:gd name="connsiteX0" fmla="*/ 0 w 3308279"/>
              <a:gd name="connsiteY0" fmla="*/ 0 h 297950"/>
              <a:gd name="connsiteX1" fmla="*/ 1582220 w 3308279"/>
              <a:gd name="connsiteY1" fmla="*/ 0 h 297950"/>
              <a:gd name="connsiteX2" fmla="*/ 1582220 w 3308279"/>
              <a:gd name="connsiteY2" fmla="*/ 297950 h 297950"/>
              <a:gd name="connsiteX3" fmla="*/ 3308279 w 3308279"/>
              <a:gd name="connsiteY3" fmla="*/ 297950 h 297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08279" h="297950">
                <a:moveTo>
                  <a:pt x="0" y="0"/>
                </a:moveTo>
                <a:lnTo>
                  <a:pt x="1582220" y="0"/>
                </a:lnTo>
                <a:lnTo>
                  <a:pt x="1582220" y="297950"/>
                </a:lnTo>
                <a:lnTo>
                  <a:pt x="3308279" y="297950"/>
                </a:lnTo>
              </a:path>
            </a:pathLst>
          </a:custGeom>
          <a:ln>
            <a:headEnd type="none" w="sm" len="sm"/>
            <a:tailEnd type="none" w="sm" len="sm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Book Antiqua" pitchFamily="18" charset="0"/>
            </a:endParaRPr>
          </a:p>
        </p:txBody>
      </p:sp>
      <p:sp>
        <p:nvSpPr>
          <p:cNvPr id="20" name="Rectangle 20"/>
          <p:cNvSpPr>
            <a:spLocks noChangeArrowheads="1"/>
          </p:cNvSpPr>
          <p:nvPr/>
        </p:nvSpPr>
        <p:spPr bwMode="auto">
          <a:xfrm>
            <a:off x="2741851" y="4410821"/>
            <a:ext cx="1190076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800" dirty="0">
                <a:solidFill>
                  <a:srgbClr val="000000"/>
                </a:solidFill>
                <a:latin typeface="Arial" panose="020B0604020202020204" pitchFamily="34" charset="0"/>
              </a:rPr>
              <a:t>4</a:t>
            </a:r>
            <a:r>
              <a:rPr lang="de-DE" altLang="en-US" sz="1800" dirty="0" smtClean="0">
                <a:solidFill>
                  <a:srgbClr val="000000"/>
                </a:solidFill>
                <a:latin typeface="Arial" panose="020B0604020202020204" pitchFamily="34" charset="0"/>
              </a:rPr>
              <a:t>0</a:t>
            </a:r>
            <a:endParaRPr lang="de-DE" altLang="en-US" dirty="0">
              <a:latin typeface="Arial" panose="020B0604020202020204" pitchFamily="34" charset="0"/>
            </a:endParaRPr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2741851" y="4701107"/>
            <a:ext cx="1190076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800" dirty="0" smtClean="0">
                <a:solidFill>
                  <a:srgbClr val="000000"/>
                </a:solidFill>
                <a:latin typeface="Arial" panose="020B0604020202020204" pitchFamily="34" charset="0"/>
              </a:rPr>
              <a:t>30</a:t>
            </a:r>
            <a:endParaRPr lang="de-DE" altLang="en-US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068144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8" name="Rectangle 2"/>
          <p:cNvSpPr>
            <a:spLocks noGrp="1" noChangeArrowheads="1"/>
          </p:cNvSpPr>
          <p:nvPr>
            <p:ph type="title"/>
          </p:nvPr>
        </p:nvSpPr>
        <p:spPr>
          <a:xfrm>
            <a:off x="1705511" y="381000"/>
            <a:ext cx="6905092" cy="889000"/>
          </a:xfrm>
        </p:spPr>
        <p:txBody>
          <a:bodyPr/>
          <a:lstStyle/>
          <a:p>
            <a:r>
              <a:rPr lang="de-DE" altLang="en-US" i="0" dirty="0" smtClean="0">
                <a:latin typeface="Arial" panose="020B0604020202020204" pitchFamily="34" charset="0"/>
                <a:cs typeface="Arial" panose="020B0604020202020204" pitchFamily="34" charset="0"/>
              </a:rPr>
              <a:t>Inverse Nachfragefunktion, Marktpreis und Konsumentenrente</a:t>
            </a:r>
          </a:p>
        </p:txBody>
      </p:sp>
      <p:sp>
        <p:nvSpPr>
          <p:cNvPr id="16399" name="Rectangle 22"/>
          <p:cNvSpPr>
            <a:spLocks noChangeArrowheads="1"/>
          </p:cNvSpPr>
          <p:nvPr/>
        </p:nvSpPr>
        <p:spPr bwMode="auto">
          <a:xfrm>
            <a:off x="7170416" y="7569201"/>
            <a:ext cx="136527" cy="7797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900" b="1" i="1">
                <a:solidFill>
                  <a:srgbClr val="000000"/>
                </a:solidFill>
                <a:latin typeface="Arial" panose="020B0604020202020204" pitchFamily="34" charset="0"/>
              </a:rPr>
              <a:t>Q</a:t>
            </a:r>
            <a:r>
              <a:rPr lang="de-DE" altLang="en-US" sz="1900" b="1" baseline="-25000">
                <a:solidFill>
                  <a:srgbClr val="000000"/>
                </a:solidFill>
                <a:latin typeface="Arial" panose="020B0604020202020204" pitchFamily="34" charset="0"/>
              </a:rPr>
              <a:t>0</a:t>
            </a:r>
            <a:r>
              <a:rPr lang="de-DE" altLang="en-US" sz="1900" b="1" i="1">
                <a:solidFill>
                  <a:srgbClr val="000000"/>
                </a:solidFill>
                <a:latin typeface="Arial" panose="020B0604020202020204" pitchFamily="34" charset="0"/>
              </a:rPr>
              <a:t>*</a:t>
            </a:r>
            <a:endParaRPr lang="de-DE" altLang="en-US">
              <a:latin typeface="Arial" panose="020B0604020202020204" pitchFamily="34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1806147" y="3417318"/>
            <a:ext cx="5282475" cy="2786630"/>
            <a:chOff x="1531827" y="2905254"/>
            <a:chExt cx="5282475" cy="2786630"/>
          </a:xfrm>
        </p:grpSpPr>
        <p:sp>
          <p:nvSpPr>
            <p:cNvPr id="16" name="Freeform 63"/>
            <p:cNvSpPr>
              <a:spLocks/>
            </p:cNvSpPr>
            <p:nvPr/>
          </p:nvSpPr>
          <p:spPr bwMode="auto">
            <a:xfrm>
              <a:off x="3220722" y="3041151"/>
              <a:ext cx="2208496" cy="1222624"/>
            </a:xfrm>
            <a:custGeom>
              <a:avLst/>
              <a:gdLst>
                <a:gd name="T0" fmla="*/ 45 w 1451"/>
                <a:gd name="T1" fmla="*/ 1270 h 1270"/>
                <a:gd name="T2" fmla="*/ 1451 w 1451"/>
                <a:gd name="T3" fmla="*/ 1270 h 1270"/>
                <a:gd name="T4" fmla="*/ 862 w 1451"/>
                <a:gd name="T5" fmla="*/ 681 h 1270"/>
                <a:gd name="T6" fmla="*/ 363 w 1451"/>
                <a:gd name="T7" fmla="*/ 0 h 1270"/>
                <a:gd name="T8" fmla="*/ 0 w 1451"/>
                <a:gd name="T9" fmla="*/ 0 h 1270"/>
                <a:gd name="T10" fmla="*/ 0 w 1451"/>
                <a:gd name="T11" fmla="*/ 1270 h 127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451"/>
                <a:gd name="T19" fmla="*/ 0 h 1270"/>
                <a:gd name="T20" fmla="*/ 1451 w 1451"/>
                <a:gd name="T21" fmla="*/ 1270 h 127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451" h="1270">
                  <a:moveTo>
                    <a:pt x="45" y="1270"/>
                  </a:moveTo>
                  <a:lnTo>
                    <a:pt x="1451" y="1270"/>
                  </a:lnTo>
                  <a:lnTo>
                    <a:pt x="862" y="681"/>
                  </a:lnTo>
                  <a:lnTo>
                    <a:pt x="363" y="0"/>
                  </a:lnTo>
                  <a:lnTo>
                    <a:pt x="0" y="0"/>
                  </a:lnTo>
                  <a:lnTo>
                    <a:pt x="0" y="1270"/>
                  </a:lnTo>
                </a:path>
              </a:pathLst>
            </a:custGeom>
            <a:solidFill>
              <a:srgbClr val="FFFF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grpSp>
          <p:nvGrpSpPr>
            <p:cNvPr id="58" name="Group 57"/>
            <p:cNvGrpSpPr/>
            <p:nvPr/>
          </p:nvGrpSpPr>
          <p:grpSpPr>
            <a:xfrm>
              <a:off x="2253630" y="2905254"/>
              <a:ext cx="4560672" cy="2786630"/>
              <a:chOff x="659989" y="1258458"/>
              <a:chExt cx="1603445" cy="1564574"/>
            </a:xfrm>
          </p:grpSpPr>
          <p:sp>
            <p:nvSpPr>
              <p:cNvPr id="60" name="Rectangle 20"/>
              <p:cNvSpPr>
                <a:spLocks noChangeArrowheads="1"/>
              </p:cNvSpPr>
              <p:nvPr/>
            </p:nvSpPr>
            <p:spPr bwMode="auto">
              <a:xfrm>
                <a:off x="659989" y="1386616"/>
                <a:ext cx="418408" cy="15552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0" tIns="0" rIns="0" bIns="0"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tx2"/>
                  </a:buClr>
                  <a:buChar char="–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2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FontTx/>
                  <a:buNone/>
                </a:pPr>
                <a:r>
                  <a:rPr lang="de-DE" altLang="en-US" sz="1800" dirty="0" smtClean="0">
                    <a:solidFill>
                      <a:srgbClr val="000000"/>
                    </a:solidFill>
                    <a:latin typeface="Arial" panose="020B0604020202020204" pitchFamily="34" charset="0"/>
                  </a:rPr>
                  <a:t>Preis</a:t>
                </a:r>
                <a:r>
                  <a:rPr lang="de-DE" altLang="en-US" sz="1800" i="1" dirty="0" smtClean="0">
                    <a:solidFill>
                      <a:srgbClr val="000000"/>
                    </a:solidFill>
                    <a:latin typeface="Arial" panose="020B0604020202020204" pitchFamily="34" charset="0"/>
                  </a:rPr>
                  <a:t> p</a:t>
                </a:r>
                <a:endParaRPr lang="de-DE" altLang="en-US" i="1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61" name="Rectangle 21"/>
              <p:cNvSpPr>
                <a:spLocks noChangeArrowheads="1"/>
              </p:cNvSpPr>
              <p:nvPr/>
            </p:nvSpPr>
            <p:spPr bwMode="auto">
              <a:xfrm>
                <a:off x="1908175" y="2644920"/>
                <a:ext cx="355259" cy="1781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0" tIns="0" rIns="0" bIns="0"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tx2"/>
                  </a:buClr>
                  <a:buChar char="–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2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FontTx/>
                  <a:buNone/>
                </a:pPr>
                <a:r>
                  <a:rPr lang="de-DE" altLang="en-US" sz="1800" dirty="0" smtClean="0">
                    <a:solidFill>
                      <a:srgbClr val="000000"/>
                    </a:solidFill>
                    <a:latin typeface="Arial" panose="020B0604020202020204" pitchFamily="34" charset="0"/>
                  </a:rPr>
                  <a:t>Menge</a:t>
                </a:r>
                <a:r>
                  <a:rPr lang="de-DE" altLang="en-US" sz="1800" i="1" dirty="0" smtClean="0">
                    <a:solidFill>
                      <a:srgbClr val="000000"/>
                    </a:solidFill>
                    <a:latin typeface="Arial" panose="020B0604020202020204" pitchFamily="34" charset="0"/>
                  </a:rPr>
                  <a:t> Q</a:t>
                </a:r>
                <a:endParaRPr lang="de-DE" altLang="en-US" i="1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62" name="Line 56"/>
              <p:cNvSpPr>
                <a:spLocks noChangeShapeType="1"/>
              </p:cNvSpPr>
              <p:nvPr/>
            </p:nvSpPr>
            <p:spPr bwMode="auto">
              <a:xfrm>
                <a:off x="1000000" y="2616993"/>
                <a:ext cx="1145507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 type="none" w="sm" len="sm"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63" name="Line 57"/>
              <p:cNvSpPr>
                <a:spLocks noChangeShapeType="1"/>
              </p:cNvSpPr>
              <p:nvPr/>
            </p:nvSpPr>
            <p:spPr bwMode="auto">
              <a:xfrm flipH="1" flipV="1">
                <a:off x="996031" y="1258458"/>
                <a:ext cx="3969" cy="1358535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 type="none" w="sm" len="sm"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64" name="Freeform 60"/>
              <p:cNvSpPr>
                <a:spLocks/>
              </p:cNvSpPr>
              <p:nvPr/>
            </p:nvSpPr>
            <p:spPr bwMode="auto">
              <a:xfrm rot="12053768" flipV="1">
                <a:off x="1038381" y="1549087"/>
                <a:ext cx="1068745" cy="417939"/>
              </a:xfrm>
              <a:custGeom>
                <a:avLst/>
                <a:gdLst>
                  <a:gd name="T0" fmla="*/ 0 w 2289"/>
                  <a:gd name="T1" fmla="*/ 2142 h 2142"/>
                  <a:gd name="T2" fmla="*/ 546 w 2289"/>
                  <a:gd name="T3" fmla="*/ 1824 h 2142"/>
                  <a:gd name="T4" fmla="*/ 955 w 2289"/>
                  <a:gd name="T5" fmla="*/ 1528 h 2142"/>
                  <a:gd name="T6" fmla="*/ 1449 w 2289"/>
                  <a:gd name="T7" fmla="*/ 1065 h 2142"/>
                  <a:gd name="T8" fmla="*/ 1741 w 2289"/>
                  <a:gd name="T9" fmla="*/ 742 h 2142"/>
                  <a:gd name="T10" fmla="*/ 2289 w 2289"/>
                  <a:gd name="T11" fmla="*/ 0 h 214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289"/>
                  <a:gd name="T19" fmla="*/ 0 h 2142"/>
                  <a:gd name="T20" fmla="*/ 2289 w 2289"/>
                  <a:gd name="T21" fmla="*/ 2142 h 214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289" h="2142">
                    <a:moveTo>
                      <a:pt x="0" y="2142"/>
                    </a:moveTo>
                    <a:cubicBezTo>
                      <a:pt x="91" y="2089"/>
                      <a:pt x="387" y="1926"/>
                      <a:pt x="546" y="1824"/>
                    </a:cubicBezTo>
                    <a:cubicBezTo>
                      <a:pt x="705" y="1722"/>
                      <a:pt x="805" y="1655"/>
                      <a:pt x="955" y="1528"/>
                    </a:cubicBezTo>
                    <a:cubicBezTo>
                      <a:pt x="1105" y="1401"/>
                      <a:pt x="1318" y="1196"/>
                      <a:pt x="1449" y="1065"/>
                    </a:cubicBezTo>
                    <a:cubicBezTo>
                      <a:pt x="1580" y="934"/>
                      <a:pt x="1601" y="919"/>
                      <a:pt x="1741" y="742"/>
                    </a:cubicBezTo>
                    <a:cubicBezTo>
                      <a:pt x="1881" y="565"/>
                      <a:pt x="2175" y="155"/>
                      <a:pt x="2289" y="0"/>
                    </a:cubicBezTo>
                  </a:path>
                </a:pathLst>
              </a:custGeom>
              <a:noFill/>
              <a:ln w="38100" cap="flat" cmpd="sng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</p:grpSp>
        <p:sp>
          <p:nvSpPr>
            <p:cNvPr id="12" name="Rectangle 20"/>
            <p:cNvSpPr>
              <a:spLocks noChangeArrowheads="1"/>
            </p:cNvSpPr>
            <p:nvPr/>
          </p:nvSpPr>
          <p:spPr bwMode="auto">
            <a:xfrm>
              <a:off x="1531827" y="4090713"/>
              <a:ext cx="1561979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800" b="1" dirty="0" smtClean="0">
                  <a:solidFill>
                    <a:srgbClr val="C00000"/>
                  </a:solidFill>
                  <a:latin typeface="Arial" panose="020B0604020202020204" pitchFamily="34" charset="0"/>
                </a:rPr>
                <a:t>Marktpreis</a:t>
              </a:r>
              <a:r>
                <a:rPr lang="de-DE" altLang="en-US" sz="1800" b="1" i="1" dirty="0" smtClean="0">
                  <a:solidFill>
                    <a:srgbClr val="C00000"/>
                  </a:solidFill>
                  <a:latin typeface="Arial" panose="020B0604020202020204" pitchFamily="34" charset="0"/>
                </a:rPr>
                <a:t> p</a:t>
              </a:r>
              <a:r>
                <a:rPr lang="de-DE" altLang="en-US" sz="1800" b="1" i="1" baseline="-25000" dirty="0" smtClean="0">
                  <a:solidFill>
                    <a:srgbClr val="C00000"/>
                  </a:solidFill>
                  <a:latin typeface="Arial" panose="020B0604020202020204" pitchFamily="34" charset="0"/>
                </a:rPr>
                <a:t>0</a:t>
              </a:r>
              <a:r>
                <a:rPr lang="de-DE" altLang="en-US" sz="1800" b="1" i="1" dirty="0" smtClean="0">
                  <a:solidFill>
                    <a:srgbClr val="C00000"/>
                  </a:solidFill>
                  <a:latin typeface="Arial" panose="020B0604020202020204" pitchFamily="34" charset="0"/>
                </a:rPr>
                <a:t>*</a:t>
              </a:r>
              <a:endParaRPr lang="de-DE" altLang="en-US" b="1" i="1" dirty="0">
                <a:solidFill>
                  <a:srgbClr val="C00000"/>
                </a:solidFill>
                <a:latin typeface="Arial" panose="020B0604020202020204" pitchFamily="34" charset="0"/>
              </a:endParaRPr>
            </a:p>
          </p:txBody>
        </p:sp>
        <p:cxnSp>
          <p:nvCxnSpPr>
            <p:cNvPr id="13" name="Straight Connector 12"/>
            <p:cNvCxnSpPr/>
            <p:nvPr/>
          </p:nvCxnSpPr>
          <p:spPr bwMode="auto">
            <a:xfrm flipV="1">
              <a:off x="3220722" y="4263775"/>
              <a:ext cx="2132114" cy="10901"/>
            </a:xfrm>
            <a:prstGeom prst="line">
              <a:avLst/>
            </a:prstGeom>
            <a:ln>
              <a:solidFill>
                <a:srgbClr val="C00000"/>
              </a:solidFill>
              <a:headEnd type="none" w="sm" len="sm"/>
              <a:tailEnd type="none" w="sm" len="sm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</p:grpSp>
      <p:sp>
        <p:nvSpPr>
          <p:cNvPr id="18" name="TextBox 17"/>
          <p:cNvSpPr txBox="1"/>
          <p:nvPr/>
        </p:nvSpPr>
        <p:spPr>
          <a:xfrm>
            <a:off x="951690" y="1818587"/>
            <a:ext cx="779622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Im Polypol hat </a:t>
            </a:r>
            <a:r>
              <a:rPr lang="de-DE" sz="1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ein:e</a:t>
            </a:r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Konsument:in</a:t>
            </a:r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keinen Einfluss auf den Marktpreis (</a:t>
            </a:r>
            <a:r>
              <a:rPr lang="de-DE" sz="18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Preisnehmende</a:t>
            </a:r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). Dadurch dass der Marktpreis niedriger als seine Zahlungsbereitschaft ist, hat er Geld gespart = eine </a:t>
            </a:r>
            <a:r>
              <a:rPr lang="de-DE" sz="18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Konsumentenrente</a:t>
            </a:r>
            <a:r>
              <a:rPr lang="de-DE" sz="18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800" dirty="0">
                <a:latin typeface="Arial" panose="020B0604020202020204" pitchFamily="34" charset="0"/>
                <a:cs typeface="Arial" panose="020B0604020202020204" pitchFamily="34" charset="0"/>
              </a:rPr>
              <a:t>=</a:t>
            </a:r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die Fläche zwischen der inversen Nachfragefunktion und dem Marktpreis.</a:t>
            </a:r>
            <a:endParaRPr lang="de-DE" sz="18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698734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8" name="Rectangle 2"/>
          <p:cNvSpPr>
            <a:spLocks noGrp="1" noChangeArrowheads="1"/>
          </p:cNvSpPr>
          <p:nvPr>
            <p:ph type="title"/>
          </p:nvPr>
        </p:nvSpPr>
        <p:spPr>
          <a:xfrm>
            <a:off x="1908177" y="381000"/>
            <a:ext cx="6702425" cy="889000"/>
          </a:xfrm>
        </p:spPr>
        <p:txBody>
          <a:bodyPr/>
          <a:lstStyle/>
          <a:p>
            <a:r>
              <a:rPr lang="de-DE" altLang="en-US" i="0" dirty="0" smtClean="0">
                <a:latin typeface="Arial" panose="020B0604020202020204" pitchFamily="34" charset="0"/>
                <a:cs typeface="Arial" panose="020B0604020202020204" pitchFamily="34" charset="0"/>
              </a:rPr>
              <a:t>Aggregation von inversen Nachfragefunktionen</a:t>
            </a:r>
          </a:p>
        </p:txBody>
      </p:sp>
      <p:sp>
        <p:nvSpPr>
          <p:cNvPr id="16399" name="Rectangle 22"/>
          <p:cNvSpPr>
            <a:spLocks noChangeArrowheads="1"/>
          </p:cNvSpPr>
          <p:nvPr/>
        </p:nvSpPr>
        <p:spPr bwMode="auto">
          <a:xfrm>
            <a:off x="7170416" y="7569201"/>
            <a:ext cx="136527" cy="7797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900" b="1" i="1">
                <a:solidFill>
                  <a:srgbClr val="000000"/>
                </a:solidFill>
                <a:latin typeface="Arial" panose="020B0604020202020204" pitchFamily="34" charset="0"/>
              </a:rPr>
              <a:t>Q</a:t>
            </a:r>
            <a:r>
              <a:rPr lang="de-DE" altLang="en-US" sz="1900" b="1" baseline="-25000">
                <a:solidFill>
                  <a:srgbClr val="000000"/>
                </a:solidFill>
                <a:latin typeface="Arial" panose="020B0604020202020204" pitchFamily="34" charset="0"/>
              </a:rPr>
              <a:t>0</a:t>
            </a:r>
            <a:r>
              <a:rPr lang="de-DE" altLang="en-US" sz="1900" b="1" i="1">
                <a:solidFill>
                  <a:srgbClr val="000000"/>
                </a:solidFill>
                <a:latin typeface="Arial" panose="020B0604020202020204" pitchFamily="34" charset="0"/>
              </a:rPr>
              <a:t>*</a:t>
            </a:r>
            <a:endParaRPr lang="de-DE" altLang="en-US">
              <a:latin typeface="Arial" panose="020B0604020202020204" pitchFamily="34" charset="0"/>
            </a:endParaRPr>
          </a:p>
        </p:txBody>
      </p:sp>
      <p:grpSp>
        <p:nvGrpSpPr>
          <p:cNvPr id="30" name="Group 29"/>
          <p:cNvGrpSpPr/>
          <p:nvPr/>
        </p:nvGrpSpPr>
        <p:grpSpPr>
          <a:xfrm>
            <a:off x="649702" y="1640950"/>
            <a:ext cx="1648207" cy="1830629"/>
            <a:chOff x="497300" y="1488548"/>
            <a:chExt cx="1648207" cy="1830629"/>
          </a:xfrm>
        </p:grpSpPr>
        <p:grpSp>
          <p:nvGrpSpPr>
            <p:cNvPr id="31" name="Group 30"/>
            <p:cNvGrpSpPr/>
            <p:nvPr/>
          </p:nvGrpSpPr>
          <p:grpSpPr>
            <a:xfrm>
              <a:off x="808956" y="1488548"/>
              <a:ext cx="1336551" cy="1433371"/>
              <a:chOff x="808956" y="1488548"/>
              <a:chExt cx="1336551" cy="1433371"/>
            </a:xfrm>
          </p:grpSpPr>
          <p:sp>
            <p:nvSpPr>
              <p:cNvPr id="33" name="Rectangle 20"/>
              <p:cNvSpPr>
                <a:spLocks noChangeArrowheads="1"/>
              </p:cNvSpPr>
              <p:nvPr/>
            </p:nvSpPr>
            <p:spPr bwMode="auto">
              <a:xfrm>
                <a:off x="808956" y="1714500"/>
                <a:ext cx="187075" cy="2746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0" tIns="0" rIns="0" bIns="0"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tx2"/>
                  </a:buClr>
                  <a:buChar char="–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2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FontTx/>
                  <a:buNone/>
                </a:pPr>
                <a:r>
                  <a:rPr lang="de-DE" altLang="en-US" sz="1800" i="1" dirty="0">
                    <a:solidFill>
                      <a:srgbClr val="000000"/>
                    </a:solidFill>
                    <a:latin typeface="Arial" panose="020B0604020202020204" pitchFamily="34" charset="0"/>
                  </a:rPr>
                  <a:t>p</a:t>
                </a:r>
                <a:endParaRPr lang="de-DE" altLang="en-US" i="1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34" name="Rectangle 21"/>
              <p:cNvSpPr>
                <a:spLocks noChangeArrowheads="1"/>
              </p:cNvSpPr>
              <p:nvPr/>
            </p:nvSpPr>
            <p:spPr bwMode="auto">
              <a:xfrm>
                <a:off x="1908175" y="2644920"/>
                <a:ext cx="137984" cy="2769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0" tIns="0" rIns="0" bIns="0"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tx2"/>
                  </a:buClr>
                  <a:buChar char="–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2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FontTx/>
                  <a:buNone/>
                </a:pPr>
                <a:r>
                  <a:rPr lang="de-DE" altLang="en-US" sz="1800" i="1" dirty="0">
                    <a:solidFill>
                      <a:srgbClr val="000000"/>
                    </a:solidFill>
                    <a:latin typeface="Arial" panose="020B0604020202020204" pitchFamily="34" charset="0"/>
                  </a:rPr>
                  <a:t>Q</a:t>
                </a:r>
                <a:endParaRPr lang="de-DE" altLang="en-US" i="1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35" name="Line 56"/>
              <p:cNvSpPr>
                <a:spLocks noChangeShapeType="1"/>
              </p:cNvSpPr>
              <p:nvPr/>
            </p:nvSpPr>
            <p:spPr bwMode="auto">
              <a:xfrm>
                <a:off x="1000000" y="2616993"/>
                <a:ext cx="1145507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 type="none" w="sm" len="sm"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36" name="Line 57"/>
              <p:cNvSpPr>
                <a:spLocks noChangeShapeType="1"/>
              </p:cNvSpPr>
              <p:nvPr/>
            </p:nvSpPr>
            <p:spPr bwMode="auto">
              <a:xfrm flipH="1" flipV="1">
                <a:off x="992062" y="1488548"/>
                <a:ext cx="7938" cy="1128445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 type="none" w="sm" len="sm"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37" name="Freeform 60"/>
              <p:cNvSpPr>
                <a:spLocks/>
              </p:cNvSpPr>
              <p:nvPr/>
            </p:nvSpPr>
            <p:spPr bwMode="auto">
              <a:xfrm rot="2860169">
                <a:off x="1009209" y="1629388"/>
                <a:ext cx="506276" cy="233183"/>
              </a:xfrm>
              <a:custGeom>
                <a:avLst/>
                <a:gdLst>
                  <a:gd name="T0" fmla="*/ 0 w 2289"/>
                  <a:gd name="T1" fmla="*/ 2142 h 2142"/>
                  <a:gd name="T2" fmla="*/ 546 w 2289"/>
                  <a:gd name="T3" fmla="*/ 1824 h 2142"/>
                  <a:gd name="T4" fmla="*/ 955 w 2289"/>
                  <a:gd name="T5" fmla="*/ 1528 h 2142"/>
                  <a:gd name="T6" fmla="*/ 1449 w 2289"/>
                  <a:gd name="T7" fmla="*/ 1065 h 2142"/>
                  <a:gd name="T8" fmla="*/ 1741 w 2289"/>
                  <a:gd name="T9" fmla="*/ 742 h 2142"/>
                  <a:gd name="T10" fmla="*/ 2289 w 2289"/>
                  <a:gd name="T11" fmla="*/ 0 h 214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289"/>
                  <a:gd name="T19" fmla="*/ 0 h 2142"/>
                  <a:gd name="T20" fmla="*/ 2289 w 2289"/>
                  <a:gd name="T21" fmla="*/ 2142 h 214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289" h="2142">
                    <a:moveTo>
                      <a:pt x="0" y="2142"/>
                    </a:moveTo>
                    <a:cubicBezTo>
                      <a:pt x="91" y="2089"/>
                      <a:pt x="387" y="1926"/>
                      <a:pt x="546" y="1824"/>
                    </a:cubicBezTo>
                    <a:cubicBezTo>
                      <a:pt x="705" y="1722"/>
                      <a:pt x="805" y="1655"/>
                      <a:pt x="955" y="1528"/>
                    </a:cubicBezTo>
                    <a:cubicBezTo>
                      <a:pt x="1105" y="1401"/>
                      <a:pt x="1318" y="1196"/>
                      <a:pt x="1449" y="1065"/>
                    </a:cubicBezTo>
                    <a:cubicBezTo>
                      <a:pt x="1580" y="934"/>
                      <a:pt x="1601" y="919"/>
                      <a:pt x="1741" y="742"/>
                    </a:cubicBezTo>
                    <a:cubicBezTo>
                      <a:pt x="1881" y="565"/>
                      <a:pt x="2175" y="155"/>
                      <a:pt x="2289" y="0"/>
                    </a:cubicBezTo>
                  </a:path>
                </a:pathLst>
              </a:custGeom>
              <a:noFill/>
              <a:ln w="38100" cap="flat" cmpd="sng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</p:grpSp>
        <p:sp>
          <p:nvSpPr>
            <p:cNvPr id="32" name="TextBox 31"/>
            <p:cNvSpPr txBox="1"/>
            <p:nvPr/>
          </p:nvSpPr>
          <p:spPr>
            <a:xfrm>
              <a:off x="497300" y="2949845"/>
              <a:ext cx="156258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18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Konsument </a:t>
              </a:r>
              <a:r>
                <a:rPr lang="de-DE" sz="1800" dirty="0"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5855336" y="1634393"/>
            <a:ext cx="1336551" cy="1433371"/>
            <a:chOff x="808956" y="1488548"/>
            <a:chExt cx="1336551" cy="1433371"/>
          </a:xfrm>
        </p:grpSpPr>
        <p:sp>
          <p:nvSpPr>
            <p:cNvPr id="16391" name="Rectangle 20"/>
            <p:cNvSpPr>
              <a:spLocks noChangeArrowheads="1"/>
            </p:cNvSpPr>
            <p:nvPr/>
          </p:nvSpPr>
          <p:spPr bwMode="auto">
            <a:xfrm>
              <a:off x="808956" y="1714500"/>
              <a:ext cx="187075" cy="2746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800" i="1" dirty="0">
                  <a:solidFill>
                    <a:srgbClr val="000000"/>
                  </a:solidFill>
                  <a:latin typeface="Arial" panose="020B0604020202020204" pitchFamily="34" charset="0"/>
                </a:rPr>
                <a:t>p</a:t>
              </a:r>
              <a:endParaRPr lang="de-DE" altLang="en-US" i="1" dirty="0">
                <a:latin typeface="Arial" panose="020B0604020202020204" pitchFamily="34" charset="0"/>
              </a:endParaRPr>
            </a:p>
          </p:txBody>
        </p:sp>
        <p:sp>
          <p:nvSpPr>
            <p:cNvPr id="16392" name="Rectangle 21"/>
            <p:cNvSpPr>
              <a:spLocks noChangeArrowheads="1"/>
            </p:cNvSpPr>
            <p:nvPr/>
          </p:nvSpPr>
          <p:spPr bwMode="auto">
            <a:xfrm>
              <a:off x="1908175" y="2644920"/>
              <a:ext cx="137984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800" i="1" dirty="0">
                  <a:solidFill>
                    <a:srgbClr val="000000"/>
                  </a:solidFill>
                  <a:latin typeface="Arial" panose="020B0604020202020204" pitchFamily="34" charset="0"/>
                </a:rPr>
                <a:t>Q</a:t>
              </a:r>
              <a:endParaRPr lang="de-DE" altLang="en-US" i="1" dirty="0">
                <a:latin typeface="Arial" panose="020B0604020202020204" pitchFamily="34" charset="0"/>
              </a:endParaRPr>
            </a:p>
          </p:txBody>
        </p:sp>
        <p:sp>
          <p:nvSpPr>
            <p:cNvPr id="16394" name="Line 56"/>
            <p:cNvSpPr>
              <a:spLocks noChangeShapeType="1"/>
            </p:cNvSpPr>
            <p:nvPr/>
          </p:nvSpPr>
          <p:spPr bwMode="auto">
            <a:xfrm>
              <a:off x="1000000" y="2616993"/>
              <a:ext cx="1145507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none" w="sm" len="sm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6395" name="Line 57"/>
            <p:cNvSpPr>
              <a:spLocks noChangeShapeType="1"/>
            </p:cNvSpPr>
            <p:nvPr/>
          </p:nvSpPr>
          <p:spPr bwMode="auto">
            <a:xfrm flipH="1" flipV="1">
              <a:off x="992062" y="1488548"/>
              <a:ext cx="7938" cy="1128445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none" w="sm" len="sm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6397" name="Freeform 60"/>
            <p:cNvSpPr>
              <a:spLocks/>
            </p:cNvSpPr>
            <p:nvPr/>
          </p:nvSpPr>
          <p:spPr bwMode="auto">
            <a:xfrm rot="11267134" flipV="1">
              <a:off x="995996" y="2360761"/>
              <a:ext cx="581427" cy="213315"/>
            </a:xfrm>
            <a:custGeom>
              <a:avLst/>
              <a:gdLst>
                <a:gd name="T0" fmla="*/ 0 w 2289"/>
                <a:gd name="T1" fmla="*/ 2142 h 2142"/>
                <a:gd name="T2" fmla="*/ 546 w 2289"/>
                <a:gd name="T3" fmla="*/ 1824 h 2142"/>
                <a:gd name="T4" fmla="*/ 955 w 2289"/>
                <a:gd name="T5" fmla="*/ 1528 h 2142"/>
                <a:gd name="T6" fmla="*/ 1449 w 2289"/>
                <a:gd name="T7" fmla="*/ 1065 h 2142"/>
                <a:gd name="T8" fmla="*/ 1741 w 2289"/>
                <a:gd name="T9" fmla="*/ 742 h 2142"/>
                <a:gd name="T10" fmla="*/ 2289 w 2289"/>
                <a:gd name="T11" fmla="*/ 0 h 214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289"/>
                <a:gd name="T19" fmla="*/ 0 h 2142"/>
                <a:gd name="T20" fmla="*/ 2289 w 2289"/>
                <a:gd name="T21" fmla="*/ 2142 h 214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289" h="2142">
                  <a:moveTo>
                    <a:pt x="0" y="2142"/>
                  </a:moveTo>
                  <a:cubicBezTo>
                    <a:pt x="91" y="2089"/>
                    <a:pt x="387" y="1926"/>
                    <a:pt x="546" y="1824"/>
                  </a:cubicBezTo>
                  <a:cubicBezTo>
                    <a:pt x="705" y="1722"/>
                    <a:pt x="805" y="1655"/>
                    <a:pt x="955" y="1528"/>
                  </a:cubicBezTo>
                  <a:cubicBezTo>
                    <a:pt x="1105" y="1401"/>
                    <a:pt x="1318" y="1196"/>
                    <a:pt x="1449" y="1065"/>
                  </a:cubicBezTo>
                  <a:cubicBezTo>
                    <a:pt x="1580" y="934"/>
                    <a:pt x="1601" y="919"/>
                    <a:pt x="1741" y="742"/>
                  </a:cubicBezTo>
                  <a:cubicBezTo>
                    <a:pt x="1881" y="565"/>
                    <a:pt x="2175" y="155"/>
                    <a:pt x="2289" y="0"/>
                  </a:cubicBezTo>
                </a:path>
              </a:pathLst>
            </a:custGeom>
            <a:noFill/>
            <a:ln w="38100" cap="flat" cmpd="sng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</p:grpSp>
      <p:sp>
        <p:nvSpPr>
          <p:cNvPr id="41" name="Rectangle 20"/>
          <p:cNvSpPr>
            <a:spLocks noChangeArrowheads="1"/>
          </p:cNvSpPr>
          <p:nvPr/>
        </p:nvSpPr>
        <p:spPr bwMode="auto">
          <a:xfrm>
            <a:off x="2484734" y="1866902"/>
            <a:ext cx="187075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800" i="1" dirty="0">
                <a:solidFill>
                  <a:srgbClr val="000000"/>
                </a:solidFill>
                <a:latin typeface="Arial" panose="020B0604020202020204" pitchFamily="34" charset="0"/>
              </a:rPr>
              <a:t>p</a:t>
            </a:r>
            <a:endParaRPr lang="de-DE" altLang="en-US" i="1" dirty="0">
              <a:latin typeface="Arial" panose="020B0604020202020204" pitchFamily="34" charset="0"/>
            </a:endParaRPr>
          </a:p>
        </p:txBody>
      </p:sp>
      <p:sp>
        <p:nvSpPr>
          <p:cNvPr id="42" name="Rectangle 21"/>
          <p:cNvSpPr>
            <a:spLocks noChangeArrowheads="1"/>
          </p:cNvSpPr>
          <p:nvPr/>
        </p:nvSpPr>
        <p:spPr bwMode="auto">
          <a:xfrm>
            <a:off x="3583953" y="2797322"/>
            <a:ext cx="137984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800" i="1" dirty="0">
                <a:solidFill>
                  <a:srgbClr val="000000"/>
                </a:solidFill>
                <a:latin typeface="Arial" panose="020B0604020202020204" pitchFamily="34" charset="0"/>
              </a:rPr>
              <a:t>Q</a:t>
            </a:r>
            <a:endParaRPr lang="de-DE" altLang="en-US" i="1" dirty="0">
              <a:latin typeface="Arial" panose="020B0604020202020204" pitchFamily="34" charset="0"/>
            </a:endParaRPr>
          </a:p>
        </p:txBody>
      </p:sp>
      <p:sp>
        <p:nvSpPr>
          <p:cNvPr id="43" name="Line 56"/>
          <p:cNvSpPr>
            <a:spLocks noChangeShapeType="1"/>
          </p:cNvSpPr>
          <p:nvPr/>
        </p:nvSpPr>
        <p:spPr bwMode="auto">
          <a:xfrm>
            <a:off x="2675778" y="2769395"/>
            <a:ext cx="1145507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44" name="Line 57"/>
          <p:cNvSpPr>
            <a:spLocks noChangeShapeType="1"/>
          </p:cNvSpPr>
          <p:nvPr/>
        </p:nvSpPr>
        <p:spPr bwMode="auto">
          <a:xfrm flipH="1" flipV="1">
            <a:off x="2667840" y="1640950"/>
            <a:ext cx="7938" cy="112844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45" name="Freeform 60"/>
          <p:cNvSpPr>
            <a:spLocks/>
          </p:cNvSpPr>
          <p:nvPr/>
        </p:nvSpPr>
        <p:spPr bwMode="auto">
          <a:xfrm rot="3698371">
            <a:off x="2603308" y="2330916"/>
            <a:ext cx="773458" cy="287864"/>
          </a:xfrm>
          <a:custGeom>
            <a:avLst/>
            <a:gdLst>
              <a:gd name="T0" fmla="*/ 0 w 2289"/>
              <a:gd name="T1" fmla="*/ 2142 h 2142"/>
              <a:gd name="T2" fmla="*/ 546 w 2289"/>
              <a:gd name="T3" fmla="*/ 1824 h 2142"/>
              <a:gd name="T4" fmla="*/ 955 w 2289"/>
              <a:gd name="T5" fmla="*/ 1528 h 2142"/>
              <a:gd name="T6" fmla="*/ 1449 w 2289"/>
              <a:gd name="T7" fmla="*/ 1065 h 2142"/>
              <a:gd name="T8" fmla="*/ 1741 w 2289"/>
              <a:gd name="T9" fmla="*/ 742 h 2142"/>
              <a:gd name="T10" fmla="*/ 2289 w 2289"/>
              <a:gd name="T11" fmla="*/ 0 h 2142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2289"/>
              <a:gd name="T19" fmla="*/ 0 h 2142"/>
              <a:gd name="T20" fmla="*/ 2289 w 2289"/>
              <a:gd name="T21" fmla="*/ 2142 h 2142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289" h="2142">
                <a:moveTo>
                  <a:pt x="0" y="2142"/>
                </a:moveTo>
                <a:cubicBezTo>
                  <a:pt x="91" y="2089"/>
                  <a:pt x="387" y="1926"/>
                  <a:pt x="546" y="1824"/>
                </a:cubicBezTo>
                <a:cubicBezTo>
                  <a:pt x="705" y="1722"/>
                  <a:pt x="805" y="1655"/>
                  <a:pt x="955" y="1528"/>
                </a:cubicBezTo>
                <a:cubicBezTo>
                  <a:pt x="1105" y="1401"/>
                  <a:pt x="1318" y="1196"/>
                  <a:pt x="1449" y="1065"/>
                </a:cubicBezTo>
                <a:cubicBezTo>
                  <a:pt x="1580" y="934"/>
                  <a:pt x="1601" y="919"/>
                  <a:pt x="1741" y="742"/>
                </a:cubicBezTo>
                <a:cubicBezTo>
                  <a:pt x="1881" y="565"/>
                  <a:pt x="2175" y="155"/>
                  <a:pt x="2289" y="0"/>
                </a:cubicBezTo>
              </a:path>
            </a:pathLst>
          </a:custGeom>
          <a:noFill/>
          <a:ln w="38100" cap="flat" cmpd="sng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grpSp>
        <p:nvGrpSpPr>
          <p:cNvPr id="47" name="Group 46"/>
          <p:cNvGrpSpPr/>
          <p:nvPr/>
        </p:nvGrpSpPr>
        <p:grpSpPr>
          <a:xfrm>
            <a:off x="4199154" y="1626581"/>
            <a:ext cx="1336551" cy="1447740"/>
            <a:chOff x="808956" y="1474179"/>
            <a:chExt cx="1336551" cy="1447740"/>
          </a:xfrm>
        </p:grpSpPr>
        <p:sp>
          <p:nvSpPr>
            <p:cNvPr id="49" name="Rectangle 20"/>
            <p:cNvSpPr>
              <a:spLocks noChangeArrowheads="1"/>
            </p:cNvSpPr>
            <p:nvPr/>
          </p:nvSpPr>
          <p:spPr bwMode="auto">
            <a:xfrm>
              <a:off x="808956" y="1714500"/>
              <a:ext cx="187075" cy="2746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800" i="1" dirty="0">
                  <a:solidFill>
                    <a:srgbClr val="000000"/>
                  </a:solidFill>
                  <a:latin typeface="Arial" panose="020B0604020202020204" pitchFamily="34" charset="0"/>
                </a:rPr>
                <a:t>p</a:t>
              </a:r>
              <a:endParaRPr lang="de-DE" altLang="en-US" i="1" dirty="0">
                <a:latin typeface="Arial" panose="020B0604020202020204" pitchFamily="34" charset="0"/>
              </a:endParaRPr>
            </a:p>
          </p:txBody>
        </p:sp>
        <p:sp>
          <p:nvSpPr>
            <p:cNvPr id="50" name="Rectangle 21"/>
            <p:cNvSpPr>
              <a:spLocks noChangeArrowheads="1"/>
            </p:cNvSpPr>
            <p:nvPr/>
          </p:nvSpPr>
          <p:spPr bwMode="auto">
            <a:xfrm>
              <a:off x="1908175" y="2644920"/>
              <a:ext cx="137984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800" i="1" dirty="0">
                  <a:solidFill>
                    <a:srgbClr val="000000"/>
                  </a:solidFill>
                  <a:latin typeface="Arial" panose="020B0604020202020204" pitchFamily="34" charset="0"/>
                </a:rPr>
                <a:t>Q</a:t>
              </a:r>
              <a:endParaRPr lang="de-DE" altLang="en-US" i="1" dirty="0">
                <a:latin typeface="Arial" panose="020B0604020202020204" pitchFamily="34" charset="0"/>
              </a:endParaRPr>
            </a:p>
          </p:txBody>
        </p:sp>
        <p:sp>
          <p:nvSpPr>
            <p:cNvPr id="51" name="Line 56"/>
            <p:cNvSpPr>
              <a:spLocks noChangeShapeType="1"/>
            </p:cNvSpPr>
            <p:nvPr/>
          </p:nvSpPr>
          <p:spPr bwMode="auto">
            <a:xfrm>
              <a:off x="1000000" y="2616993"/>
              <a:ext cx="1145507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none" w="sm" len="sm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52" name="Line 57"/>
            <p:cNvSpPr>
              <a:spLocks noChangeShapeType="1"/>
            </p:cNvSpPr>
            <p:nvPr/>
          </p:nvSpPr>
          <p:spPr bwMode="auto">
            <a:xfrm flipH="1" flipV="1">
              <a:off x="992062" y="1488548"/>
              <a:ext cx="7938" cy="1128445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none" w="sm" len="sm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53" name="Freeform 60"/>
            <p:cNvSpPr>
              <a:spLocks/>
            </p:cNvSpPr>
            <p:nvPr/>
          </p:nvSpPr>
          <p:spPr bwMode="auto">
            <a:xfrm rot="4520093">
              <a:off x="999930" y="1560010"/>
              <a:ext cx="996503" cy="824841"/>
            </a:xfrm>
            <a:custGeom>
              <a:avLst/>
              <a:gdLst>
                <a:gd name="T0" fmla="*/ 0 w 2289"/>
                <a:gd name="T1" fmla="*/ 2142 h 2142"/>
                <a:gd name="T2" fmla="*/ 546 w 2289"/>
                <a:gd name="T3" fmla="*/ 1824 h 2142"/>
                <a:gd name="T4" fmla="*/ 955 w 2289"/>
                <a:gd name="T5" fmla="*/ 1528 h 2142"/>
                <a:gd name="T6" fmla="*/ 1449 w 2289"/>
                <a:gd name="T7" fmla="*/ 1065 h 2142"/>
                <a:gd name="T8" fmla="*/ 1741 w 2289"/>
                <a:gd name="T9" fmla="*/ 742 h 2142"/>
                <a:gd name="T10" fmla="*/ 2289 w 2289"/>
                <a:gd name="T11" fmla="*/ 0 h 214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289"/>
                <a:gd name="T19" fmla="*/ 0 h 2142"/>
                <a:gd name="T20" fmla="*/ 2289 w 2289"/>
                <a:gd name="T21" fmla="*/ 2142 h 214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289" h="2142">
                  <a:moveTo>
                    <a:pt x="0" y="2142"/>
                  </a:moveTo>
                  <a:cubicBezTo>
                    <a:pt x="91" y="2089"/>
                    <a:pt x="387" y="1926"/>
                    <a:pt x="546" y="1824"/>
                  </a:cubicBezTo>
                  <a:cubicBezTo>
                    <a:pt x="705" y="1722"/>
                    <a:pt x="805" y="1655"/>
                    <a:pt x="955" y="1528"/>
                  </a:cubicBezTo>
                  <a:cubicBezTo>
                    <a:pt x="1105" y="1401"/>
                    <a:pt x="1318" y="1196"/>
                    <a:pt x="1449" y="1065"/>
                  </a:cubicBezTo>
                  <a:cubicBezTo>
                    <a:pt x="1580" y="934"/>
                    <a:pt x="1601" y="919"/>
                    <a:pt x="1741" y="742"/>
                  </a:cubicBezTo>
                  <a:cubicBezTo>
                    <a:pt x="1881" y="565"/>
                    <a:pt x="2175" y="155"/>
                    <a:pt x="2289" y="0"/>
                  </a:cubicBezTo>
                </a:path>
              </a:pathLst>
            </a:custGeom>
            <a:noFill/>
            <a:ln w="38100" cap="flat" cmpd="sng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7561780" y="1866902"/>
            <a:ext cx="9554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…</a:t>
            </a:r>
            <a:endParaRPr lang="de-DE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7561780" y="3102247"/>
            <a:ext cx="9554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…</a:t>
            </a:r>
            <a:endParaRPr lang="de-DE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0" name="Rectangle 20"/>
          <p:cNvSpPr>
            <a:spLocks noChangeArrowheads="1"/>
          </p:cNvSpPr>
          <p:nvPr/>
        </p:nvSpPr>
        <p:spPr bwMode="auto">
          <a:xfrm>
            <a:off x="2109792" y="4130263"/>
            <a:ext cx="1190076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800" dirty="0" smtClean="0">
                <a:solidFill>
                  <a:srgbClr val="000000"/>
                </a:solidFill>
                <a:latin typeface="Arial" panose="020B0604020202020204" pitchFamily="34" charset="0"/>
              </a:rPr>
              <a:t>Preise</a:t>
            </a:r>
            <a:r>
              <a:rPr lang="de-DE" altLang="en-US" sz="1800" i="1" dirty="0" smtClean="0">
                <a:solidFill>
                  <a:srgbClr val="000000"/>
                </a:solidFill>
                <a:latin typeface="Arial" panose="020B0604020202020204" pitchFamily="34" charset="0"/>
              </a:rPr>
              <a:t> p</a:t>
            </a:r>
            <a:endParaRPr lang="de-DE" altLang="en-US" i="1" dirty="0">
              <a:latin typeface="Arial" panose="020B0604020202020204" pitchFamily="34" charset="0"/>
            </a:endParaRPr>
          </a:p>
        </p:txBody>
      </p:sp>
      <p:sp>
        <p:nvSpPr>
          <p:cNvPr id="61" name="Rectangle 21"/>
          <p:cNvSpPr>
            <a:spLocks noChangeArrowheads="1"/>
          </p:cNvSpPr>
          <p:nvPr/>
        </p:nvSpPr>
        <p:spPr bwMode="auto">
          <a:xfrm>
            <a:off x="5660002" y="6087176"/>
            <a:ext cx="1010462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800" dirty="0" smtClean="0">
                <a:solidFill>
                  <a:srgbClr val="000000"/>
                </a:solidFill>
                <a:latin typeface="Arial" panose="020B0604020202020204" pitchFamily="34" charset="0"/>
              </a:rPr>
              <a:t>Menge</a:t>
            </a:r>
            <a:r>
              <a:rPr lang="de-DE" altLang="en-US" sz="1800" i="1" dirty="0" smtClean="0">
                <a:solidFill>
                  <a:srgbClr val="000000"/>
                </a:solidFill>
                <a:latin typeface="Arial" panose="020B0604020202020204" pitchFamily="34" charset="0"/>
              </a:rPr>
              <a:t> Q</a:t>
            </a:r>
            <a:endParaRPr lang="de-DE" altLang="en-US" i="1" dirty="0">
              <a:latin typeface="Arial" panose="020B0604020202020204" pitchFamily="34" charset="0"/>
            </a:endParaRPr>
          </a:p>
        </p:txBody>
      </p:sp>
      <p:sp>
        <p:nvSpPr>
          <p:cNvPr id="62" name="Line 56"/>
          <p:cNvSpPr>
            <a:spLocks noChangeShapeType="1"/>
          </p:cNvSpPr>
          <p:nvPr/>
        </p:nvSpPr>
        <p:spPr bwMode="auto">
          <a:xfrm>
            <a:off x="3076884" y="6043743"/>
            <a:ext cx="3258161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63" name="Line 57"/>
          <p:cNvSpPr>
            <a:spLocks noChangeShapeType="1"/>
          </p:cNvSpPr>
          <p:nvPr/>
        </p:nvSpPr>
        <p:spPr bwMode="auto">
          <a:xfrm flipH="1" flipV="1">
            <a:off x="3065595" y="3930952"/>
            <a:ext cx="11289" cy="2112791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64" name="Freeform 60"/>
          <p:cNvSpPr>
            <a:spLocks/>
          </p:cNvSpPr>
          <p:nvPr/>
        </p:nvSpPr>
        <p:spPr bwMode="auto">
          <a:xfrm rot="3866559">
            <a:off x="3076884" y="4206846"/>
            <a:ext cx="3039827" cy="1578529"/>
          </a:xfrm>
          <a:custGeom>
            <a:avLst/>
            <a:gdLst>
              <a:gd name="T0" fmla="*/ 0 w 2289"/>
              <a:gd name="T1" fmla="*/ 2142 h 2142"/>
              <a:gd name="T2" fmla="*/ 546 w 2289"/>
              <a:gd name="T3" fmla="*/ 1824 h 2142"/>
              <a:gd name="T4" fmla="*/ 955 w 2289"/>
              <a:gd name="T5" fmla="*/ 1528 h 2142"/>
              <a:gd name="T6" fmla="*/ 1449 w 2289"/>
              <a:gd name="T7" fmla="*/ 1065 h 2142"/>
              <a:gd name="T8" fmla="*/ 1741 w 2289"/>
              <a:gd name="T9" fmla="*/ 742 h 2142"/>
              <a:gd name="T10" fmla="*/ 2289 w 2289"/>
              <a:gd name="T11" fmla="*/ 0 h 2142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2289"/>
              <a:gd name="T19" fmla="*/ 0 h 2142"/>
              <a:gd name="T20" fmla="*/ 2289 w 2289"/>
              <a:gd name="T21" fmla="*/ 2142 h 2142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289" h="2142">
                <a:moveTo>
                  <a:pt x="0" y="2142"/>
                </a:moveTo>
                <a:cubicBezTo>
                  <a:pt x="91" y="2089"/>
                  <a:pt x="387" y="1926"/>
                  <a:pt x="546" y="1824"/>
                </a:cubicBezTo>
                <a:cubicBezTo>
                  <a:pt x="705" y="1722"/>
                  <a:pt x="805" y="1655"/>
                  <a:pt x="955" y="1528"/>
                </a:cubicBezTo>
                <a:cubicBezTo>
                  <a:pt x="1105" y="1401"/>
                  <a:pt x="1318" y="1196"/>
                  <a:pt x="1449" y="1065"/>
                </a:cubicBezTo>
                <a:cubicBezTo>
                  <a:pt x="1580" y="934"/>
                  <a:pt x="1601" y="919"/>
                  <a:pt x="1741" y="742"/>
                </a:cubicBezTo>
                <a:cubicBezTo>
                  <a:pt x="1881" y="565"/>
                  <a:pt x="2175" y="155"/>
                  <a:pt x="2289" y="0"/>
                </a:cubicBezTo>
              </a:path>
            </a:pathLst>
          </a:custGeom>
          <a:noFill/>
          <a:ln w="38100" cap="flat" cmpd="sng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0" name="Down Arrow 9"/>
          <p:cNvSpPr/>
          <p:nvPr/>
        </p:nvSpPr>
        <p:spPr bwMode="auto">
          <a:xfrm>
            <a:off x="4382260" y="3606229"/>
            <a:ext cx="916113" cy="649447"/>
          </a:xfrm>
          <a:prstGeom prst="downArrow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Book Antiqua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708860" y="4097152"/>
            <a:ext cx="239255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Am Markt werden inverse Nachfragefunktionen von allen </a:t>
            </a:r>
            <a:r>
              <a:rPr lang="de-DE" sz="1800" dirty="0">
                <a:latin typeface="Arial" panose="020B0604020202020204" pitchFamily="34" charset="0"/>
                <a:cs typeface="Arial" panose="020B0604020202020204" pitchFamily="34" charset="0"/>
              </a:rPr>
              <a:t>Konsumierenden </a:t>
            </a:r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sortiert und kumuliert</a:t>
            </a:r>
            <a:endParaRPr lang="de-DE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2484734" y="3141899"/>
            <a:ext cx="15625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Konsument 2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4181661" y="3141899"/>
            <a:ext cx="15625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Konsument 3</a:t>
            </a:r>
            <a:endParaRPr lang="de-DE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5948873" y="3127231"/>
            <a:ext cx="15625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Konsument 4</a:t>
            </a:r>
            <a:endParaRPr lang="de-DE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309008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8" name="Rectangle 2"/>
          <p:cNvSpPr>
            <a:spLocks noGrp="1" noChangeArrowheads="1"/>
          </p:cNvSpPr>
          <p:nvPr>
            <p:ph type="title"/>
          </p:nvPr>
        </p:nvSpPr>
        <p:spPr>
          <a:xfrm>
            <a:off x="1908177" y="381000"/>
            <a:ext cx="6702425" cy="889000"/>
          </a:xfrm>
        </p:spPr>
        <p:txBody>
          <a:bodyPr/>
          <a:lstStyle/>
          <a:p>
            <a:r>
              <a:rPr lang="de-DE" altLang="en-US" i="0" dirty="0" smtClean="0">
                <a:latin typeface="Arial" panose="020B0604020202020204" pitchFamily="34" charset="0"/>
                <a:cs typeface="Arial" panose="020B0604020202020204" pitchFamily="34" charset="0"/>
              </a:rPr>
              <a:t>Die Nachfragefunktion und ihre Inverse</a:t>
            </a:r>
          </a:p>
        </p:txBody>
      </p:sp>
      <p:sp>
        <p:nvSpPr>
          <p:cNvPr id="16399" name="Rectangle 22"/>
          <p:cNvSpPr>
            <a:spLocks noChangeArrowheads="1"/>
          </p:cNvSpPr>
          <p:nvPr/>
        </p:nvSpPr>
        <p:spPr bwMode="auto">
          <a:xfrm>
            <a:off x="7170416" y="7569201"/>
            <a:ext cx="136527" cy="7797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900" b="1" i="1">
                <a:solidFill>
                  <a:srgbClr val="000000"/>
                </a:solidFill>
                <a:latin typeface="Arial" panose="020B0604020202020204" pitchFamily="34" charset="0"/>
              </a:rPr>
              <a:t>Q</a:t>
            </a:r>
            <a:r>
              <a:rPr lang="de-DE" altLang="en-US" sz="1900" b="1" baseline="-25000">
                <a:solidFill>
                  <a:srgbClr val="000000"/>
                </a:solidFill>
                <a:latin typeface="Arial" panose="020B0604020202020204" pitchFamily="34" charset="0"/>
              </a:rPr>
              <a:t>0</a:t>
            </a:r>
            <a:r>
              <a:rPr lang="de-DE" altLang="en-US" sz="1900" b="1" i="1">
                <a:solidFill>
                  <a:srgbClr val="000000"/>
                </a:solidFill>
                <a:latin typeface="Arial" panose="020B0604020202020204" pitchFamily="34" charset="0"/>
              </a:rPr>
              <a:t>*</a:t>
            </a:r>
            <a:endParaRPr lang="de-DE" altLang="en-US">
              <a:latin typeface="Arial" panose="020B0604020202020204" pitchFamily="34" charset="0"/>
            </a:endParaRPr>
          </a:p>
        </p:txBody>
      </p:sp>
      <p:sp>
        <p:nvSpPr>
          <p:cNvPr id="60" name="Rectangle 20"/>
          <p:cNvSpPr>
            <a:spLocks noChangeArrowheads="1"/>
          </p:cNvSpPr>
          <p:nvPr/>
        </p:nvSpPr>
        <p:spPr bwMode="auto">
          <a:xfrm>
            <a:off x="118378" y="3852859"/>
            <a:ext cx="1190076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800" dirty="0" smtClean="0">
                <a:solidFill>
                  <a:srgbClr val="000000"/>
                </a:solidFill>
                <a:latin typeface="Arial" panose="020B0604020202020204" pitchFamily="34" charset="0"/>
              </a:rPr>
              <a:t>Preise</a:t>
            </a:r>
            <a:r>
              <a:rPr lang="de-DE" altLang="en-US" sz="1800" i="1" dirty="0" smtClean="0">
                <a:solidFill>
                  <a:srgbClr val="000000"/>
                </a:solidFill>
                <a:latin typeface="Arial" panose="020B0604020202020204" pitchFamily="34" charset="0"/>
              </a:rPr>
              <a:t> p</a:t>
            </a:r>
            <a:endParaRPr lang="de-DE" altLang="en-US" i="1" dirty="0">
              <a:latin typeface="Arial" panose="020B0604020202020204" pitchFamily="34" charset="0"/>
            </a:endParaRPr>
          </a:p>
        </p:txBody>
      </p:sp>
      <p:sp>
        <p:nvSpPr>
          <p:cNvPr id="61" name="Rectangle 21"/>
          <p:cNvSpPr>
            <a:spLocks noChangeArrowheads="1"/>
          </p:cNvSpPr>
          <p:nvPr/>
        </p:nvSpPr>
        <p:spPr bwMode="auto">
          <a:xfrm>
            <a:off x="3668588" y="5809772"/>
            <a:ext cx="1010462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800" dirty="0" smtClean="0">
                <a:solidFill>
                  <a:srgbClr val="000000"/>
                </a:solidFill>
                <a:latin typeface="Arial" panose="020B0604020202020204" pitchFamily="34" charset="0"/>
              </a:rPr>
              <a:t>Menge</a:t>
            </a:r>
            <a:r>
              <a:rPr lang="de-DE" altLang="en-US" sz="1800" i="1" dirty="0" smtClean="0">
                <a:solidFill>
                  <a:srgbClr val="000000"/>
                </a:solidFill>
                <a:latin typeface="Arial" panose="020B0604020202020204" pitchFamily="34" charset="0"/>
              </a:rPr>
              <a:t> Q</a:t>
            </a:r>
            <a:endParaRPr lang="de-DE" altLang="en-US" i="1" dirty="0">
              <a:latin typeface="Arial" panose="020B0604020202020204" pitchFamily="34" charset="0"/>
            </a:endParaRPr>
          </a:p>
        </p:txBody>
      </p:sp>
      <p:sp>
        <p:nvSpPr>
          <p:cNvPr id="62" name="Line 56"/>
          <p:cNvSpPr>
            <a:spLocks noChangeShapeType="1"/>
          </p:cNvSpPr>
          <p:nvPr/>
        </p:nvSpPr>
        <p:spPr bwMode="auto">
          <a:xfrm>
            <a:off x="1085471" y="5766339"/>
            <a:ext cx="2674872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63" name="Line 57"/>
          <p:cNvSpPr>
            <a:spLocks noChangeShapeType="1"/>
          </p:cNvSpPr>
          <p:nvPr/>
        </p:nvSpPr>
        <p:spPr bwMode="auto">
          <a:xfrm flipH="1" flipV="1">
            <a:off x="1074181" y="3653548"/>
            <a:ext cx="11289" cy="2112791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1" name="TextBox 10"/>
          <p:cNvSpPr txBox="1"/>
          <p:nvPr/>
        </p:nvSpPr>
        <p:spPr>
          <a:xfrm>
            <a:off x="918738" y="2115849"/>
            <a:ext cx="350942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Die </a:t>
            </a:r>
            <a:r>
              <a:rPr lang="de-DE" sz="18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inverse Nachfragefunktion </a:t>
            </a:r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bezeichnet den Preis in Abhängigkeit von der Menge.</a:t>
            </a:r>
            <a:endParaRPr lang="de-DE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8" name="Rectangle 20"/>
          <p:cNvSpPr>
            <a:spLocks noChangeArrowheads="1"/>
          </p:cNvSpPr>
          <p:nvPr/>
        </p:nvSpPr>
        <p:spPr bwMode="auto">
          <a:xfrm>
            <a:off x="7804034" y="5850919"/>
            <a:ext cx="1190076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800" dirty="0" smtClean="0">
                <a:solidFill>
                  <a:srgbClr val="000000"/>
                </a:solidFill>
                <a:latin typeface="Arial" panose="020B0604020202020204" pitchFamily="34" charset="0"/>
              </a:rPr>
              <a:t>Preise</a:t>
            </a:r>
            <a:r>
              <a:rPr lang="de-DE" altLang="en-US" sz="1800" i="1" dirty="0" smtClean="0">
                <a:solidFill>
                  <a:srgbClr val="000000"/>
                </a:solidFill>
                <a:latin typeface="Arial" panose="020B0604020202020204" pitchFamily="34" charset="0"/>
              </a:rPr>
              <a:t> p</a:t>
            </a:r>
            <a:endParaRPr lang="de-DE" altLang="en-US" i="1" dirty="0">
              <a:latin typeface="Arial" panose="020B0604020202020204" pitchFamily="34" charset="0"/>
            </a:endParaRPr>
          </a:p>
        </p:txBody>
      </p:sp>
      <p:sp>
        <p:nvSpPr>
          <p:cNvPr id="58" name="Rectangle 21"/>
          <p:cNvSpPr>
            <a:spLocks noChangeArrowheads="1"/>
          </p:cNvSpPr>
          <p:nvPr/>
        </p:nvSpPr>
        <p:spPr bwMode="auto">
          <a:xfrm>
            <a:off x="4046147" y="3752330"/>
            <a:ext cx="1010462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800" dirty="0" smtClean="0">
                <a:solidFill>
                  <a:srgbClr val="000000"/>
                </a:solidFill>
                <a:latin typeface="Arial" panose="020B0604020202020204" pitchFamily="34" charset="0"/>
              </a:rPr>
              <a:t>Menge</a:t>
            </a:r>
            <a:r>
              <a:rPr lang="de-DE" altLang="en-US" sz="1800" i="1" dirty="0" smtClean="0">
                <a:solidFill>
                  <a:srgbClr val="000000"/>
                </a:solidFill>
                <a:latin typeface="Arial" panose="020B0604020202020204" pitchFamily="34" charset="0"/>
              </a:rPr>
              <a:t> Q</a:t>
            </a:r>
            <a:endParaRPr lang="de-DE" altLang="en-US" i="1" dirty="0">
              <a:latin typeface="Arial" panose="020B0604020202020204" pitchFamily="34" charset="0"/>
            </a:endParaRPr>
          </a:p>
        </p:txBody>
      </p:sp>
      <p:sp>
        <p:nvSpPr>
          <p:cNvPr id="59" name="Line 56"/>
          <p:cNvSpPr>
            <a:spLocks noChangeShapeType="1"/>
          </p:cNvSpPr>
          <p:nvPr/>
        </p:nvSpPr>
        <p:spPr bwMode="auto">
          <a:xfrm>
            <a:off x="5140911" y="5766338"/>
            <a:ext cx="2663123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65" name="Line 57"/>
          <p:cNvSpPr>
            <a:spLocks noChangeShapeType="1"/>
          </p:cNvSpPr>
          <p:nvPr/>
        </p:nvSpPr>
        <p:spPr bwMode="auto">
          <a:xfrm flipH="1" flipV="1">
            <a:off x="5129622" y="3653547"/>
            <a:ext cx="11289" cy="2112791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8" name="Freeform 7"/>
          <p:cNvSpPr/>
          <p:nvPr/>
        </p:nvSpPr>
        <p:spPr bwMode="auto">
          <a:xfrm>
            <a:off x="1089061" y="3852809"/>
            <a:ext cx="1541123" cy="1890445"/>
          </a:xfrm>
          <a:custGeom>
            <a:avLst/>
            <a:gdLst>
              <a:gd name="connsiteX0" fmla="*/ 1541123 w 1541123"/>
              <a:gd name="connsiteY0" fmla="*/ 1890445 h 1890445"/>
              <a:gd name="connsiteX1" fmla="*/ 1376737 w 1541123"/>
              <a:gd name="connsiteY1" fmla="*/ 1130157 h 1890445"/>
              <a:gd name="connsiteX2" fmla="*/ 801384 w 1541123"/>
              <a:gd name="connsiteY2" fmla="*/ 883578 h 1890445"/>
              <a:gd name="connsiteX3" fmla="*/ 184935 w 1541123"/>
              <a:gd name="connsiteY3" fmla="*/ 626724 h 1890445"/>
              <a:gd name="connsiteX4" fmla="*/ 0 w 1541123"/>
              <a:gd name="connsiteY4" fmla="*/ 0 h 18904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41123" h="1890445">
                <a:moveTo>
                  <a:pt x="1541123" y="1890445"/>
                </a:moveTo>
                <a:cubicBezTo>
                  <a:pt x="1520575" y="1594206"/>
                  <a:pt x="1500027" y="1297968"/>
                  <a:pt x="1376737" y="1130157"/>
                </a:cubicBezTo>
                <a:cubicBezTo>
                  <a:pt x="1253447" y="962346"/>
                  <a:pt x="801384" y="883578"/>
                  <a:pt x="801384" y="883578"/>
                </a:cubicBezTo>
                <a:cubicBezTo>
                  <a:pt x="602750" y="799673"/>
                  <a:pt x="318499" y="773987"/>
                  <a:pt x="184935" y="626724"/>
                </a:cubicBezTo>
                <a:cubicBezTo>
                  <a:pt x="51371" y="479461"/>
                  <a:pt x="25685" y="239730"/>
                  <a:pt x="0" y="0"/>
                </a:cubicBezTo>
              </a:path>
            </a:pathLst>
          </a:custGeom>
          <a:ln>
            <a:headEnd type="none" w="sm" len="sm"/>
            <a:tailEnd type="none" w="sm" len="sm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Book Antiqua" pitchFamily="18" charset="0"/>
            </a:endParaRPr>
          </a:p>
        </p:txBody>
      </p:sp>
      <p:sp>
        <p:nvSpPr>
          <p:cNvPr id="16" name="Freeform 15"/>
          <p:cNvSpPr/>
          <p:nvPr/>
        </p:nvSpPr>
        <p:spPr bwMode="auto">
          <a:xfrm>
            <a:off x="5129622" y="4345968"/>
            <a:ext cx="2275217" cy="1420369"/>
          </a:xfrm>
          <a:custGeom>
            <a:avLst/>
            <a:gdLst>
              <a:gd name="connsiteX0" fmla="*/ 0 w 2267760"/>
              <a:gd name="connsiteY0" fmla="*/ 0 h 1477326"/>
              <a:gd name="connsiteX1" fmla="*/ 863029 w 2267760"/>
              <a:gd name="connsiteY1" fmla="*/ 236305 h 1477326"/>
              <a:gd name="connsiteX2" fmla="*/ 1212350 w 2267760"/>
              <a:gd name="connsiteY2" fmla="*/ 1150705 h 1477326"/>
              <a:gd name="connsiteX3" fmla="*/ 2178121 w 2267760"/>
              <a:gd name="connsiteY3" fmla="*/ 1448656 h 1477326"/>
              <a:gd name="connsiteX4" fmla="*/ 2167847 w 2267760"/>
              <a:gd name="connsiteY4" fmla="*/ 1448656 h 14773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67760" h="1477326">
                <a:moveTo>
                  <a:pt x="0" y="0"/>
                </a:moveTo>
                <a:cubicBezTo>
                  <a:pt x="330485" y="22260"/>
                  <a:pt x="660971" y="44521"/>
                  <a:pt x="863029" y="236305"/>
                </a:cubicBezTo>
                <a:cubicBezTo>
                  <a:pt x="1065087" y="428089"/>
                  <a:pt x="993168" y="948647"/>
                  <a:pt x="1212350" y="1150705"/>
                </a:cubicBezTo>
                <a:cubicBezTo>
                  <a:pt x="1431532" y="1352763"/>
                  <a:pt x="2178121" y="1448656"/>
                  <a:pt x="2178121" y="1448656"/>
                </a:cubicBezTo>
                <a:cubicBezTo>
                  <a:pt x="2337370" y="1498314"/>
                  <a:pt x="2252608" y="1473485"/>
                  <a:pt x="2167847" y="1448656"/>
                </a:cubicBezTo>
              </a:path>
            </a:pathLst>
          </a:custGeom>
          <a:ln>
            <a:headEnd type="none" w="sm" len="sm"/>
            <a:tailEnd type="none" w="sm" len="sm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Book Antiqua" pitchFamily="18" charset="0"/>
            </a:endParaRPr>
          </a:p>
        </p:txBody>
      </p:sp>
      <p:sp>
        <p:nvSpPr>
          <p:cNvPr id="68" name="TextBox 67"/>
          <p:cNvSpPr txBox="1"/>
          <p:nvPr/>
        </p:nvSpPr>
        <p:spPr>
          <a:xfrm>
            <a:off x="4974180" y="2115849"/>
            <a:ext cx="342489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Die </a:t>
            </a:r>
            <a:r>
              <a:rPr lang="de-DE" sz="18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Nachfragefunktion</a:t>
            </a:r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bezeichnet die Menge in Abhängigkeit vom Preis.</a:t>
            </a:r>
            <a:endParaRPr lang="de-DE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549810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67"/>
          <p:cNvGrpSpPr>
            <a:grpSpLocks/>
          </p:cNvGrpSpPr>
          <p:nvPr/>
        </p:nvGrpSpPr>
        <p:grpSpPr bwMode="auto">
          <a:xfrm>
            <a:off x="2124077" y="1700215"/>
            <a:ext cx="2303463" cy="2016125"/>
            <a:chOff x="1338" y="1071"/>
            <a:chExt cx="1451" cy="1270"/>
          </a:xfrm>
        </p:grpSpPr>
        <p:sp>
          <p:nvSpPr>
            <p:cNvPr id="16407" name="Freeform 63"/>
            <p:cNvSpPr>
              <a:spLocks/>
            </p:cNvSpPr>
            <p:nvPr/>
          </p:nvSpPr>
          <p:spPr bwMode="auto">
            <a:xfrm>
              <a:off x="1338" y="1071"/>
              <a:ext cx="1451" cy="1270"/>
            </a:xfrm>
            <a:custGeom>
              <a:avLst/>
              <a:gdLst>
                <a:gd name="T0" fmla="*/ 45 w 1451"/>
                <a:gd name="T1" fmla="*/ 1270 h 1270"/>
                <a:gd name="T2" fmla="*/ 1451 w 1451"/>
                <a:gd name="T3" fmla="*/ 1270 h 1270"/>
                <a:gd name="T4" fmla="*/ 862 w 1451"/>
                <a:gd name="T5" fmla="*/ 681 h 1270"/>
                <a:gd name="T6" fmla="*/ 363 w 1451"/>
                <a:gd name="T7" fmla="*/ 0 h 1270"/>
                <a:gd name="T8" fmla="*/ 0 w 1451"/>
                <a:gd name="T9" fmla="*/ 0 h 1270"/>
                <a:gd name="T10" fmla="*/ 0 w 1451"/>
                <a:gd name="T11" fmla="*/ 1270 h 127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451"/>
                <a:gd name="T19" fmla="*/ 0 h 1270"/>
                <a:gd name="T20" fmla="*/ 1451 w 1451"/>
                <a:gd name="T21" fmla="*/ 1270 h 127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451" h="1270">
                  <a:moveTo>
                    <a:pt x="45" y="1270"/>
                  </a:moveTo>
                  <a:lnTo>
                    <a:pt x="1451" y="1270"/>
                  </a:lnTo>
                  <a:lnTo>
                    <a:pt x="862" y="681"/>
                  </a:lnTo>
                  <a:lnTo>
                    <a:pt x="363" y="0"/>
                  </a:lnTo>
                  <a:lnTo>
                    <a:pt x="0" y="0"/>
                  </a:lnTo>
                  <a:lnTo>
                    <a:pt x="0" y="1270"/>
                  </a:lnTo>
                </a:path>
              </a:pathLst>
            </a:custGeom>
            <a:solidFill>
              <a:srgbClr val="FFFF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08" name="Rectangle 61"/>
            <p:cNvSpPr>
              <a:spLocks noChangeArrowheads="1"/>
            </p:cNvSpPr>
            <p:nvPr/>
          </p:nvSpPr>
          <p:spPr bwMode="auto">
            <a:xfrm>
              <a:off x="1610" y="1706"/>
              <a:ext cx="590" cy="5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800" dirty="0" err="1">
                  <a:solidFill>
                    <a:srgbClr val="000000"/>
                  </a:solidFill>
                  <a:latin typeface="Arial" panose="020B0604020202020204" pitchFamily="34" charset="0"/>
                </a:rPr>
                <a:t>Konsu</a:t>
              </a:r>
              <a:r>
                <a:rPr lang="de-DE" altLang="en-US" sz="1800" dirty="0">
                  <a:solidFill>
                    <a:srgbClr val="000000"/>
                  </a:solidFill>
                  <a:latin typeface="Arial" panose="020B0604020202020204" pitchFamily="34" charset="0"/>
                </a:rPr>
                <a:t>-</a:t>
              </a:r>
              <a:r>
                <a:rPr lang="de-DE" altLang="en-US" sz="1800" dirty="0" err="1">
                  <a:solidFill>
                    <a:srgbClr val="000000"/>
                  </a:solidFill>
                  <a:latin typeface="Arial" panose="020B0604020202020204" pitchFamily="34" charset="0"/>
                </a:rPr>
                <a:t>menten</a:t>
              </a:r>
              <a:r>
                <a:rPr lang="de-DE" altLang="en-US" sz="1800" dirty="0">
                  <a:solidFill>
                    <a:srgbClr val="000000"/>
                  </a:solidFill>
                  <a:latin typeface="Arial" panose="020B0604020202020204" pitchFamily="34" charset="0"/>
                </a:rPr>
                <a:t>-rente</a:t>
              </a:r>
              <a:endParaRPr lang="de-DE" altLang="en-US" sz="1800" dirty="0">
                <a:latin typeface="Arial" panose="020B0604020202020204" pitchFamily="34" charset="0"/>
              </a:endParaRPr>
            </a:p>
          </p:txBody>
        </p:sp>
      </p:grpSp>
      <p:grpSp>
        <p:nvGrpSpPr>
          <p:cNvPr id="3" name="Group 68"/>
          <p:cNvGrpSpPr>
            <a:grpSpLocks/>
          </p:cNvGrpSpPr>
          <p:nvPr/>
        </p:nvGrpSpPr>
        <p:grpSpPr bwMode="auto">
          <a:xfrm>
            <a:off x="2124077" y="3716339"/>
            <a:ext cx="2232025" cy="1657350"/>
            <a:chOff x="1338" y="2341"/>
            <a:chExt cx="1406" cy="1044"/>
          </a:xfrm>
        </p:grpSpPr>
        <p:sp>
          <p:nvSpPr>
            <p:cNvPr id="16405" name="Freeform 64"/>
            <p:cNvSpPr>
              <a:spLocks/>
            </p:cNvSpPr>
            <p:nvPr/>
          </p:nvSpPr>
          <p:spPr bwMode="auto">
            <a:xfrm>
              <a:off x="1338" y="2341"/>
              <a:ext cx="1406" cy="1044"/>
            </a:xfrm>
            <a:custGeom>
              <a:avLst/>
              <a:gdLst>
                <a:gd name="T0" fmla="*/ 0 w 1406"/>
                <a:gd name="T1" fmla="*/ 0 h 1044"/>
                <a:gd name="T2" fmla="*/ 1406 w 1406"/>
                <a:gd name="T3" fmla="*/ 0 h 1044"/>
                <a:gd name="T4" fmla="*/ 1134 w 1406"/>
                <a:gd name="T5" fmla="*/ 273 h 1044"/>
                <a:gd name="T6" fmla="*/ 862 w 1406"/>
                <a:gd name="T7" fmla="*/ 545 h 1044"/>
                <a:gd name="T8" fmla="*/ 363 w 1406"/>
                <a:gd name="T9" fmla="*/ 862 h 1044"/>
                <a:gd name="T10" fmla="*/ 0 w 1406"/>
                <a:gd name="T11" fmla="*/ 1044 h 1044"/>
                <a:gd name="T12" fmla="*/ 0 w 1406"/>
                <a:gd name="T13" fmla="*/ 0 h 104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406"/>
                <a:gd name="T22" fmla="*/ 0 h 1044"/>
                <a:gd name="T23" fmla="*/ 1406 w 1406"/>
                <a:gd name="T24" fmla="*/ 1044 h 104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406" h="1044">
                  <a:moveTo>
                    <a:pt x="0" y="0"/>
                  </a:moveTo>
                  <a:lnTo>
                    <a:pt x="1406" y="0"/>
                  </a:lnTo>
                  <a:lnTo>
                    <a:pt x="1134" y="273"/>
                  </a:lnTo>
                  <a:lnTo>
                    <a:pt x="862" y="545"/>
                  </a:lnTo>
                  <a:lnTo>
                    <a:pt x="363" y="862"/>
                  </a:lnTo>
                  <a:lnTo>
                    <a:pt x="0" y="104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3FF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06" name="Rectangle 62"/>
            <p:cNvSpPr>
              <a:spLocks noChangeArrowheads="1"/>
            </p:cNvSpPr>
            <p:nvPr/>
          </p:nvSpPr>
          <p:spPr bwMode="auto">
            <a:xfrm>
              <a:off x="1610" y="2432"/>
              <a:ext cx="590" cy="5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800" dirty="0" err="1">
                  <a:solidFill>
                    <a:srgbClr val="000000"/>
                  </a:solidFill>
                  <a:latin typeface="Arial" panose="020B0604020202020204" pitchFamily="34" charset="0"/>
                </a:rPr>
                <a:t>Produ</a:t>
              </a:r>
              <a:r>
                <a:rPr lang="de-DE" altLang="en-US" sz="1800" dirty="0">
                  <a:solidFill>
                    <a:srgbClr val="000000"/>
                  </a:solidFill>
                  <a:latin typeface="Arial" panose="020B0604020202020204" pitchFamily="34" charset="0"/>
                </a:rPr>
                <a:t>-zenten-rente</a:t>
              </a:r>
              <a:endParaRPr lang="de-DE" altLang="en-US" sz="1800" dirty="0">
                <a:latin typeface="Arial" panose="020B0604020202020204" pitchFamily="34" charset="0"/>
              </a:endParaRPr>
            </a:p>
          </p:txBody>
        </p:sp>
      </p:grpSp>
      <p:sp>
        <p:nvSpPr>
          <p:cNvPr id="16387" name="Freeform 58"/>
          <p:cNvSpPr>
            <a:spLocks/>
          </p:cNvSpPr>
          <p:nvPr/>
        </p:nvSpPr>
        <p:spPr bwMode="auto">
          <a:xfrm>
            <a:off x="2598740" y="1539877"/>
            <a:ext cx="3260725" cy="3357563"/>
          </a:xfrm>
          <a:custGeom>
            <a:avLst/>
            <a:gdLst>
              <a:gd name="T0" fmla="*/ 0 w 2054"/>
              <a:gd name="T1" fmla="*/ 0 h 2115"/>
              <a:gd name="T2" fmla="*/ 2147483646 w 2054"/>
              <a:gd name="T3" fmla="*/ 2147483646 h 2115"/>
              <a:gd name="T4" fmla="*/ 2147483646 w 2054"/>
              <a:gd name="T5" fmla="*/ 2147483646 h 2115"/>
              <a:gd name="T6" fmla="*/ 2147483646 w 2054"/>
              <a:gd name="T7" fmla="*/ 2147483646 h 2115"/>
              <a:gd name="T8" fmla="*/ 2147483646 w 2054"/>
              <a:gd name="T9" fmla="*/ 2147483646 h 2115"/>
              <a:gd name="T10" fmla="*/ 2147483646 w 2054"/>
              <a:gd name="T11" fmla="*/ 2147483646 h 2115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2054"/>
              <a:gd name="T19" fmla="*/ 0 h 2115"/>
              <a:gd name="T20" fmla="*/ 2054 w 2054"/>
              <a:gd name="T21" fmla="*/ 2115 h 2115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054" h="2115">
                <a:moveTo>
                  <a:pt x="0" y="0"/>
                </a:moveTo>
                <a:cubicBezTo>
                  <a:pt x="61" y="86"/>
                  <a:pt x="244" y="367"/>
                  <a:pt x="356" y="515"/>
                </a:cubicBezTo>
                <a:cubicBezTo>
                  <a:pt x="468" y="663"/>
                  <a:pt x="542" y="746"/>
                  <a:pt x="675" y="887"/>
                </a:cubicBezTo>
                <a:cubicBezTo>
                  <a:pt x="808" y="1028"/>
                  <a:pt x="1030" y="1244"/>
                  <a:pt x="1152" y="1364"/>
                </a:cubicBezTo>
                <a:cubicBezTo>
                  <a:pt x="1274" y="1484"/>
                  <a:pt x="1260" y="1482"/>
                  <a:pt x="1410" y="1607"/>
                </a:cubicBezTo>
                <a:cubicBezTo>
                  <a:pt x="1560" y="1732"/>
                  <a:pt x="1920" y="2009"/>
                  <a:pt x="2054" y="2115"/>
                </a:cubicBezTo>
              </a:path>
            </a:pathLst>
          </a:custGeom>
          <a:noFill/>
          <a:ln w="38100" cap="flat" cmpd="sng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6388" name="Rectangle 2"/>
          <p:cNvSpPr>
            <a:spLocks noGrp="1" noChangeArrowheads="1"/>
          </p:cNvSpPr>
          <p:nvPr>
            <p:ph type="title"/>
          </p:nvPr>
        </p:nvSpPr>
        <p:spPr>
          <a:xfrm>
            <a:off x="1908177" y="381000"/>
            <a:ext cx="6702425" cy="889000"/>
          </a:xfrm>
        </p:spPr>
        <p:txBody>
          <a:bodyPr/>
          <a:lstStyle/>
          <a:p>
            <a:r>
              <a:rPr lang="de-DE" altLang="en-US" i="0" smtClean="0">
                <a:latin typeface="Arial" panose="020B0604020202020204" pitchFamily="34" charset="0"/>
                <a:cs typeface="Arial" panose="020B0604020202020204" pitchFamily="34" charset="0"/>
              </a:rPr>
              <a:t>Gesetz von Angebot und Nachfrage</a:t>
            </a:r>
          </a:p>
        </p:txBody>
      </p:sp>
      <p:sp>
        <p:nvSpPr>
          <p:cNvPr id="16389" name="Line 15"/>
          <p:cNvSpPr>
            <a:spLocks noChangeShapeType="1"/>
          </p:cNvSpPr>
          <p:nvPr/>
        </p:nvSpPr>
        <p:spPr bwMode="auto">
          <a:xfrm>
            <a:off x="4438650" y="3694115"/>
            <a:ext cx="1588" cy="28575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390" name="Freeform 17"/>
          <p:cNvSpPr>
            <a:spLocks/>
          </p:cNvSpPr>
          <p:nvPr/>
        </p:nvSpPr>
        <p:spPr bwMode="auto">
          <a:xfrm>
            <a:off x="4479925" y="3703638"/>
            <a:ext cx="1588" cy="4762"/>
          </a:xfrm>
          <a:custGeom>
            <a:avLst/>
            <a:gdLst>
              <a:gd name="T0" fmla="*/ 0 w 1588"/>
              <a:gd name="T1" fmla="*/ 0 h 8"/>
              <a:gd name="T2" fmla="*/ 0 w 1588"/>
              <a:gd name="T3" fmla="*/ 2147483646 h 8"/>
              <a:gd name="T4" fmla="*/ 0 w 1588"/>
              <a:gd name="T5" fmla="*/ 0 h 8"/>
              <a:gd name="T6" fmla="*/ 0 60000 65536"/>
              <a:gd name="T7" fmla="*/ 0 60000 65536"/>
              <a:gd name="T8" fmla="*/ 0 60000 65536"/>
              <a:gd name="T9" fmla="*/ 0 w 1588"/>
              <a:gd name="T10" fmla="*/ 0 h 8"/>
              <a:gd name="T11" fmla="*/ 1588 w 1588"/>
              <a:gd name="T12" fmla="*/ 8 h 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88" h="8">
                <a:moveTo>
                  <a:pt x="0" y="0"/>
                </a:moveTo>
                <a:lnTo>
                  <a:pt x="0" y="8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 w="1588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6391" name="Rectangle 20"/>
          <p:cNvSpPr>
            <a:spLocks noChangeArrowheads="1"/>
          </p:cNvSpPr>
          <p:nvPr/>
        </p:nvSpPr>
        <p:spPr bwMode="auto">
          <a:xfrm>
            <a:off x="1333500" y="1844675"/>
            <a:ext cx="78105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800">
                <a:solidFill>
                  <a:srgbClr val="000000"/>
                </a:solidFill>
                <a:latin typeface="Arial" panose="020B0604020202020204" pitchFamily="34" charset="0"/>
              </a:rPr>
              <a:t>Preis </a:t>
            </a:r>
            <a:r>
              <a:rPr lang="de-DE" altLang="en-US" sz="1800" i="1">
                <a:solidFill>
                  <a:srgbClr val="000000"/>
                </a:solidFill>
                <a:latin typeface="Arial" panose="020B0604020202020204" pitchFamily="34" charset="0"/>
              </a:rPr>
              <a:t>p</a:t>
            </a:r>
            <a:endParaRPr lang="de-DE" altLang="en-US" i="1">
              <a:latin typeface="Arial" panose="020B0604020202020204" pitchFamily="34" charset="0"/>
            </a:endParaRPr>
          </a:p>
        </p:txBody>
      </p:sp>
      <p:sp>
        <p:nvSpPr>
          <p:cNvPr id="16392" name="Rectangle 21"/>
          <p:cNvSpPr>
            <a:spLocks noChangeArrowheads="1"/>
          </p:cNvSpPr>
          <p:nvPr/>
        </p:nvSpPr>
        <p:spPr bwMode="auto">
          <a:xfrm>
            <a:off x="7239000" y="6019800"/>
            <a:ext cx="9398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800">
                <a:solidFill>
                  <a:srgbClr val="000000"/>
                </a:solidFill>
                <a:latin typeface="Arial" panose="020B0604020202020204" pitchFamily="34" charset="0"/>
              </a:rPr>
              <a:t>Menge </a:t>
            </a:r>
            <a:r>
              <a:rPr lang="de-DE" altLang="en-US" sz="1800" i="1">
                <a:solidFill>
                  <a:srgbClr val="000000"/>
                </a:solidFill>
                <a:latin typeface="Arial" panose="020B0604020202020204" pitchFamily="34" charset="0"/>
              </a:rPr>
              <a:t>Q</a:t>
            </a:r>
            <a:endParaRPr lang="de-DE" altLang="en-US" i="1">
              <a:latin typeface="Arial" panose="020B0604020202020204" pitchFamily="34" charset="0"/>
            </a:endParaRPr>
          </a:p>
        </p:txBody>
      </p:sp>
      <p:sp>
        <p:nvSpPr>
          <p:cNvPr id="16393" name="Rectangle 25"/>
          <p:cNvSpPr>
            <a:spLocks noChangeArrowheads="1"/>
          </p:cNvSpPr>
          <p:nvPr/>
        </p:nvSpPr>
        <p:spPr bwMode="auto">
          <a:xfrm>
            <a:off x="5943600" y="4495802"/>
            <a:ext cx="26924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800" dirty="0">
                <a:solidFill>
                  <a:srgbClr val="000000"/>
                </a:solidFill>
                <a:latin typeface="Arial" panose="020B0604020202020204" pitchFamily="34" charset="0"/>
              </a:rPr>
              <a:t>Inverse Nachfragefunktion</a:t>
            </a:r>
            <a:r>
              <a:rPr lang="de-DE" altLang="en-US" sz="1400" dirty="0">
                <a:solidFill>
                  <a:srgbClr val="000000"/>
                </a:solidFill>
                <a:latin typeface="Arial" panose="020B0604020202020204" pitchFamily="34" charset="0"/>
              </a:rPr>
              <a:t/>
            </a:r>
            <a:br>
              <a:rPr lang="de-DE" altLang="en-US" sz="1400" dirty="0">
                <a:solidFill>
                  <a:srgbClr val="000000"/>
                </a:solidFill>
                <a:latin typeface="Arial" panose="020B0604020202020204" pitchFamily="34" charset="0"/>
              </a:rPr>
            </a:br>
            <a:r>
              <a:rPr lang="de-DE" altLang="en-US" sz="1400" dirty="0">
                <a:solidFill>
                  <a:srgbClr val="000000"/>
                </a:solidFill>
                <a:latin typeface="Arial" panose="020B0604020202020204" pitchFamily="34" charset="0"/>
              </a:rPr>
              <a:t>(abhängig von der</a:t>
            </a:r>
            <a:br>
              <a:rPr lang="de-DE" altLang="en-US" sz="1400" dirty="0">
                <a:solidFill>
                  <a:srgbClr val="000000"/>
                </a:solidFill>
                <a:latin typeface="Arial" panose="020B0604020202020204" pitchFamily="34" charset="0"/>
              </a:rPr>
            </a:br>
            <a:r>
              <a:rPr lang="de-DE" altLang="en-US" sz="1400" dirty="0">
                <a:solidFill>
                  <a:srgbClr val="000000"/>
                </a:solidFill>
                <a:latin typeface="Arial" panose="020B0604020202020204" pitchFamily="34" charset="0"/>
              </a:rPr>
              <a:t>Zahlungsbereitschaft)</a:t>
            </a:r>
            <a:endParaRPr lang="de-DE" altLang="en-US" sz="1400" dirty="0">
              <a:latin typeface="Arial" panose="020B0604020202020204" pitchFamily="34" charset="0"/>
            </a:endParaRPr>
          </a:p>
        </p:txBody>
      </p:sp>
      <p:sp>
        <p:nvSpPr>
          <p:cNvPr id="16394" name="Line 56"/>
          <p:cNvSpPr>
            <a:spLocks noChangeShapeType="1"/>
          </p:cNvSpPr>
          <p:nvPr/>
        </p:nvSpPr>
        <p:spPr bwMode="auto">
          <a:xfrm>
            <a:off x="2133600" y="5791200"/>
            <a:ext cx="61722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6395" name="Line 57"/>
          <p:cNvSpPr>
            <a:spLocks noChangeShapeType="1"/>
          </p:cNvSpPr>
          <p:nvPr/>
        </p:nvSpPr>
        <p:spPr bwMode="auto">
          <a:xfrm flipV="1">
            <a:off x="2133600" y="1676400"/>
            <a:ext cx="0" cy="4114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grpSp>
        <p:nvGrpSpPr>
          <p:cNvPr id="4" name="Group 70"/>
          <p:cNvGrpSpPr>
            <a:grpSpLocks/>
          </p:cNvGrpSpPr>
          <p:nvPr/>
        </p:nvGrpSpPr>
        <p:grpSpPr bwMode="auto">
          <a:xfrm>
            <a:off x="381001" y="1989138"/>
            <a:ext cx="7924799" cy="4329112"/>
            <a:chOff x="240" y="1253"/>
            <a:chExt cx="4992" cy="2727"/>
          </a:xfrm>
        </p:grpSpPr>
        <p:sp>
          <p:nvSpPr>
            <p:cNvPr id="16397" name="Freeform 60"/>
            <p:cNvSpPr>
              <a:spLocks/>
            </p:cNvSpPr>
            <p:nvPr/>
          </p:nvSpPr>
          <p:spPr bwMode="auto">
            <a:xfrm>
              <a:off x="1349" y="1253"/>
              <a:ext cx="2289" cy="2142"/>
            </a:xfrm>
            <a:custGeom>
              <a:avLst/>
              <a:gdLst>
                <a:gd name="T0" fmla="*/ 0 w 2289"/>
                <a:gd name="T1" fmla="*/ 2142 h 2142"/>
                <a:gd name="T2" fmla="*/ 546 w 2289"/>
                <a:gd name="T3" fmla="*/ 1824 h 2142"/>
                <a:gd name="T4" fmla="*/ 955 w 2289"/>
                <a:gd name="T5" fmla="*/ 1528 h 2142"/>
                <a:gd name="T6" fmla="*/ 1449 w 2289"/>
                <a:gd name="T7" fmla="*/ 1065 h 2142"/>
                <a:gd name="T8" fmla="*/ 1741 w 2289"/>
                <a:gd name="T9" fmla="*/ 742 h 2142"/>
                <a:gd name="T10" fmla="*/ 2289 w 2289"/>
                <a:gd name="T11" fmla="*/ 0 h 214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289"/>
                <a:gd name="T19" fmla="*/ 0 h 2142"/>
                <a:gd name="T20" fmla="*/ 2289 w 2289"/>
                <a:gd name="T21" fmla="*/ 2142 h 214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289" h="2142">
                  <a:moveTo>
                    <a:pt x="0" y="2142"/>
                  </a:moveTo>
                  <a:cubicBezTo>
                    <a:pt x="91" y="2089"/>
                    <a:pt x="387" y="1926"/>
                    <a:pt x="546" y="1824"/>
                  </a:cubicBezTo>
                  <a:cubicBezTo>
                    <a:pt x="705" y="1722"/>
                    <a:pt x="805" y="1655"/>
                    <a:pt x="955" y="1528"/>
                  </a:cubicBezTo>
                  <a:cubicBezTo>
                    <a:pt x="1105" y="1401"/>
                    <a:pt x="1318" y="1196"/>
                    <a:pt x="1449" y="1065"/>
                  </a:cubicBezTo>
                  <a:cubicBezTo>
                    <a:pt x="1580" y="934"/>
                    <a:pt x="1601" y="919"/>
                    <a:pt x="1741" y="742"/>
                  </a:cubicBezTo>
                  <a:cubicBezTo>
                    <a:pt x="1881" y="565"/>
                    <a:pt x="2175" y="155"/>
                    <a:pt x="2289" y="0"/>
                  </a:cubicBezTo>
                </a:path>
              </a:pathLst>
            </a:custGeom>
            <a:noFill/>
            <a:ln w="38100" cap="flat" cmpd="sng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6398" name="Line 41"/>
            <p:cNvSpPr>
              <a:spLocks noChangeShapeType="1"/>
            </p:cNvSpPr>
            <p:nvPr/>
          </p:nvSpPr>
          <p:spPr bwMode="auto">
            <a:xfrm>
              <a:off x="2784" y="1632"/>
              <a:ext cx="0" cy="211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6399" name="Rectangle 22"/>
            <p:cNvSpPr>
              <a:spLocks noChangeArrowheads="1"/>
            </p:cNvSpPr>
            <p:nvPr/>
          </p:nvSpPr>
          <p:spPr bwMode="auto">
            <a:xfrm>
              <a:off x="2706" y="3796"/>
              <a:ext cx="235" cy="1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900" b="1" i="1">
                  <a:solidFill>
                    <a:srgbClr val="000000"/>
                  </a:solidFill>
                  <a:latin typeface="Arial" panose="020B0604020202020204" pitchFamily="34" charset="0"/>
                </a:rPr>
                <a:t>Q</a:t>
              </a:r>
              <a:r>
                <a:rPr lang="de-DE" altLang="en-US" sz="1900" b="1" baseline="-25000">
                  <a:solidFill>
                    <a:srgbClr val="000000"/>
                  </a:solidFill>
                  <a:latin typeface="Arial" panose="020B0604020202020204" pitchFamily="34" charset="0"/>
                </a:rPr>
                <a:t>0</a:t>
              </a:r>
              <a:r>
                <a:rPr lang="de-DE" altLang="en-US" sz="1900" b="1" i="1">
                  <a:solidFill>
                    <a:srgbClr val="000000"/>
                  </a:solidFill>
                  <a:latin typeface="Arial" panose="020B0604020202020204" pitchFamily="34" charset="0"/>
                </a:rPr>
                <a:t>*</a:t>
              </a:r>
              <a:endParaRPr lang="de-DE" altLang="en-US">
                <a:latin typeface="Arial" panose="020B0604020202020204" pitchFamily="34" charset="0"/>
              </a:endParaRPr>
            </a:p>
          </p:txBody>
        </p:sp>
        <p:sp>
          <p:nvSpPr>
            <p:cNvPr id="16400" name="Rectangle 23"/>
            <p:cNvSpPr>
              <a:spLocks noChangeArrowheads="1"/>
            </p:cNvSpPr>
            <p:nvPr/>
          </p:nvSpPr>
          <p:spPr bwMode="auto">
            <a:xfrm>
              <a:off x="240" y="2232"/>
              <a:ext cx="1031" cy="1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900" b="1" dirty="0" smtClean="0">
                  <a:solidFill>
                    <a:srgbClr val="C00000"/>
                  </a:solidFill>
                  <a:latin typeface="Arial" panose="020B0604020202020204" pitchFamily="34" charset="0"/>
                </a:rPr>
                <a:t>Marktpreis</a:t>
              </a:r>
              <a:r>
                <a:rPr lang="de-DE" altLang="en-US" sz="1900" b="1" i="1" dirty="0" smtClean="0">
                  <a:solidFill>
                    <a:srgbClr val="C00000"/>
                  </a:solidFill>
                  <a:latin typeface="Arial" panose="020B0604020202020204" pitchFamily="34" charset="0"/>
                </a:rPr>
                <a:t> p</a:t>
              </a:r>
              <a:r>
                <a:rPr lang="de-DE" altLang="en-US" sz="1900" b="1" baseline="-25000" dirty="0" smtClean="0">
                  <a:solidFill>
                    <a:srgbClr val="C00000"/>
                  </a:solidFill>
                  <a:latin typeface="Arial" panose="020B0604020202020204" pitchFamily="34" charset="0"/>
                </a:rPr>
                <a:t>0</a:t>
              </a:r>
              <a:r>
                <a:rPr lang="de-DE" altLang="en-US" sz="1900" b="1" i="1" dirty="0" smtClean="0">
                  <a:solidFill>
                    <a:srgbClr val="C00000"/>
                  </a:solidFill>
                  <a:latin typeface="Arial" panose="020B0604020202020204" pitchFamily="34" charset="0"/>
                </a:rPr>
                <a:t>*</a:t>
              </a:r>
              <a:endParaRPr lang="de-DE" altLang="en-US" dirty="0">
                <a:solidFill>
                  <a:srgbClr val="C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6401" name="Rectangle 19"/>
            <p:cNvSpPr>
              <a:spLocks noChangeArrowheads="1"/>
            </p:cNvSpPr>
            <p:nvPr/>
          </p:nvSpPr>
          <p:spPr bwMode="auto">
            <a:xfrm>
              <a:off x="2928" y="2256"/>
              <a:ext cx="168" cy="1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900" b="1" i="1">
                  <a:solidFill>
                    <a:srgbClr val="000000"/>
                  </a:solidFill>
                  <a:latin typeface="Arial" panose="020B0604020202020204" pitchFamily="34" charset="0"/>
                </a:rPr>
                <a:t>A</a:t>
              </a:r>
              <a:r>
                <a:rPr lang="de-DE" altLang="en-US" sz="1900" b="1" baseline="-25000">
                  <a:solidFill>
                    <a:srgbClr val="000000"/>
                  </a:solidFill>
                  <a:latin typeface="Arial" panose="020B0604020202020204" pitchFamily="34" charset="0"/>
                </a:rPr>
                <a:t>0</a:t>
              </a:r>
              <a:endParaRPr lang="de-DE" altLang="en-US">
                <a:latin typeface="Arial" panose="020B0604020202020204" pitchFamily="34" charset="0"/>
              </a:endParaRPr>
            </a:p>
          </p:txBody>
        </p:sp>
        <p:sp>
          <p:nvSpPr>
            <p:cNvPr id="16402" name="Freeform 27"/>
            <p:cNvSpPr>
              <a:spLocks/>
            </p:cNvSpPr>
            <p:nvPr/>
          </p:nvSpPr>
          <p:spPr bwMode="auto">
            <a:xfrm>
              <a:off x="2769" y="2300"/>
              <a:ext cx="53" cy="53"/>
            </a:xfrm>
            <a:custGeom>
              <a:avLst/>
              <a:gdLst>
                <a:gd name="T0" fmla="*/ 1 w 106"/>
                <a:gd name="T1" fmla="*/ 1 h 106"/>
                <a:gd name="T2" fmla="*/ 1 w 106"/>
                <a:gd name="T3" fmla="*/ 1 h 106"/>
                <a:gd name="T4" fmla="*/ 1 w 106"/>
                <a:gd name="T5" fmla="*/ 1 h 106"/>
                <a:gd name="T6" fmla="*/ 1 w 106"/>
                <a:gd name="T7" fmla="*/ 1 h 106"/>
                <a:gd name="T8" fmla="*/ 1 w 106"/>
                <a:gd name="T9" fmla="*/ 1 h 106"/>
                <a:gd name="T10" fmla="*/ 1 w 106"/>
                <a:gd name="T11" fmla="*/ 1 h 106"/>
                <a:gd name="T12" fmla="*/ 1 w 106"/>
                <a:gd name="T13" fmla="*/ 0 h 106"/>
                <a:gd name="T14" fmla="*/ 1 w 106"/>
                <a:gd name="T15" fmla="*/ 1 h 106"/>
                <a:gd name="T16" fmla="*/ 1 w 106"/>
                <a:gd name="T17" fmla="*/ 1 h 106"/>
                <a:gd name="T18" fmla="*/ 1 w 106"/>
                <a:gd name="T19" fmla="*/ 1 h 106"/>
                <a:gd name="T20" fmla="*/ 1 w 106"/>
                <a:gd name="T21" fmla="*/ 1 h 106"/>
                <a:gd name="T22" fmla="*/ 1 w 106"/>
                <a:gd name="T23" fmla="*/ 1 h 106"/>
                <a:gd name="T24" fmla="*/ 0 w 106"/>
                <a:gd name="T25" fmla="*/ 1 h 106"/>
                <a:gd name="T26" fmla="*/ 1 w 106"/>
                <a:gd name="T27" fmla="*/ 1 h 106"/>
                <a:gd name="T28" fmla="*/ 1 w 106"/>
                <a:gd name="T29" fmla="*/ 1 h 106"/>
                <a:gd name="T30" fmla="*/ 1 w 106"/>
                <a:gd name="T31" fmla="*/ 1 h 106"/>
                <a:gd name="T32" fmla="*/ 1 w 106"/>
                <a:gd name="T33" fmla="*/ 1 h 106"/>
                <a:gd name="T34" fmla="*/ 1 w 106"/>
                <a:gd name="T35" fmla="*/ 1 h 106"/>
                <a:gd name="T36" fmla="*/ 1 w 106"/>
                <a:gd name="T37" fmla="*/ 1 h 106"/>
                <a:gd name="T38" fmla="*/ 1 w 106"/>
                <a:gd name="T39" fmla="*/ 1 h 106"/>
                <a:gd name="T40" fmla="*/ 1 w 106"/>
                <a:gd name="T41" fmla="*/ 1 h 106"/>
                <a:gd name="T42" fmla="*/ 1 w 106"/>
                <a:gd name="T43" fmla="*/ 1 h 106"/>
                <a:gd name="T44" fmla="*/ 1 w 106"/>
                <a:gd name="T45" fmla="*/ 1 h 106"/>
                <a:gd name="T46" fmla="*/ 1 w 106"/>
                <a:gd name="T47" fmla="*/ 1 h 106"/>
                <a:gd name="T48" fmla="*/ 1 w 106"/>
                <a:gd name="T49" fmla="*/ 1 h 106"/>
                <a:gd name="T50" fmla="*/ 1 w 106"/>
                <a:gd name="T51" fmla="*/ 1 h 10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06"/>
                <a:gd name="T79" fmla="*/ 0 h 106"/>
                <a:gd name="T80" fmla="*/ 106 w 106"/>
                <a:gd name="T81" fmla="*/ 106 h 10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06" h="106">
                  <a:moveTo>
                    <a:pt x="106" y="53"/>
                  </a:moveTo>
                  <a:lnTo>
                    <a:pt x="104" y="40"/>
                  </a:lnTo>
                  <a:lnTo>
                    <a:pt x="98" y="27"/>
                  </a:lnTo>
                  <a:lnTo>
                    <a:pt x="89" y="14"/>
                  </a:lnTo>
                  <a:lnTo>
                    <a:pt x="78" y="7"/>
                  </a:lnTo>
                  <a:lnTo>
                    <a:pt x="65" y="2"/>
                  </a:lnTo>
                  <a:lnTo>
                    <a:pt x="53" y="0"/>
                  </a:lnTo>
                  <a:lnTo>
                    <a:pt x="38" y="2"/>
                  </a:lnTo>
                  <a:lnTo>
                    <a:pt x="25" y="7"/>
                  </a:lnTo>
                  <a:lnTo>
                    <a:pt x="14" y="14"/>
                  </a:lnTo>
                  <a:lnTo>
                    <a:pt x="7" y="27"/>
                  </a:lnTo>
                  <a:lnTo>
                    <a:pt x="2" y="40"/>
                  </a:lnTo>
                  <a:lnTo>
                    <a:pt x="0" y="53"/>
                  </a:lnTo>
                  <a:lnTo>
                    <a:pt x="2" y="67"/>
                  </a:lnTo>
                  <a:lnTo>
                    <a:pt x="7" y="80"/>
                  </a:lnTo>
                  <a:lnTo>
                    <a:pt x="14" y="91"/>
                  </a:lnTo>
                  <a:lnTo>
                    <a:pt x="25" y="98"/>
                  </a:lnTo>
                  <a:lnTo>
                    <a:pt x="38" y="104"/>
                  </a:lnTo>
                  <a:lnTo>
                    <a:pt x="53" y="106"/>
                  </a:lnTo>
                  <a:lnTo>
                    <a:pt x="65" y="104"/>
                  </a:lnTo>
                  <a:lnTo>
                    <a:pt x="78" y="98"/>
                  </a:lnTo>
                  <a:lnTo>
                    <a:pt x="89" y="91"/>
                  </a:lnTo>
                  <a:lnTo>
                    <a:pt x="98" y="80"/>
                  </a:lnTo>
                  <a:lnTo>
                    <a:pt x="104" y="67"/>
                  </a:lnTo>
                  <a:lnTo>
                    <a:pt x="106" y="53"/>
                  </a:lnTo>
                  <a:close/>
                </a:path>
              </a:pathLst>
            </a:custGeom>
            <a:solidFill>
              <a:srgbClr val="FFFFFF"/>
            </a:solidFill>
            <a:ln w="1428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6403" name="Rectangle 37"/>
            <p:cNvSpPr>
              <a:spLocks noChangeArrowheads="1"/>
            </p:cNvSpPr>
            <p:nvPr/>
          </p:nvSpPr>
          <p:spPr bwMode="auto">
            <a:xfrm>
              <a:off x="3600" y="1488"/>
              <a:ext cx="1632" cy="4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800" dirty="0">
                  <a:solidFill>
                    <a:srgbClr val="000000"/>
                  </a:solidFill>
                  <a:latin typeface="Arial" panose="020B0604020202020204" pitchFamily="34" charset="0"/>
                </a:rPr>
                <a:t>Inverse Angebotsfunktion</a:t>
              </a:r>
              <a:r>
                <a:rPr lang="de-DE" altLang="en-US" sz="1400" dirty="0">
                  <a:solidFill>
                    <a:srgbClr val="000000"/>
                  </a:solidFill>
                  <a:latin typeface="Arial" panose="020B0604020202020204" pitchFamily="34" charset="0"/>
                </a:rPr>
                <a:t/>
              </a:r>
              <a:br>
                <a:rPr lang="de-DE" altLang="en-US" sz="1400" dirty="0">
                  <a:solidFill>
                    <a:srgbClr val="000000"/>
                  </a:solidFill>
                  <a:latin typeface="Arial" panose="020B0604020202020204" pitchFamily="34" charset="0"/>
                </a:rPr>
              </a:br>
              <a:r>
                <a:rPr lang="de-DE" altLang="en-US" sz="1400" dirty="0">
                  <a:solidFill>
                    <a:srgbClr val="000000"/>
                  </a:solidFill>
                  <a:latin typeface="Arial" panose="020B0604020202020204" pitchFamily="34" charset="0"/>
                </a:rPr>
                <a:t>(abhängig von den</a:t>
              </a:r>
              <a:br>
                <a:rPr lang="de-DE" altLang="en-US" sz="1400" dirty="0">
                  <a:solidFill>
                    <a:srgbClr val="000000"/>
                  </a:solidFill>
                  <a:latin typeface="Arial" panose="020B0604020202020204" pitchFamily="34" charset="0"/>
                </a:rPr>
              </a:br>
              <a:r>
                <a:rPr lang="de-DE" altLang="en-US" sz="1400" dirty="0">
                  <a:solidFill>
                    <a:srgbClr val="000000"/>
                  </a:solidFill>
                  <a:latin typeface="Arial" panose="020B0604020202020204" pitchFamily="34" charset="0"/>
                </a:rPr>
                <a:t>Grenzkosten)</a:t>
              </a:r>
              <a:endParaRPr lang="de-DE" altLang="en-US" sz="1400" dirty="0">
                <a:latin typeface="Arial" panose="020B0604020202020204" pitchFamily="34" charset="0"/>
              </a:endParaRPr>
            </a:p>
          </p:txBody>
        </p:sp>
        <p:sp>
          <p:nvSpPr>
            <p:cNvPr id="16404" name="Line 40"/>
            <p:cNvSpPr>
              <a:spLocks noChangeShapeType="1"/>
            </p:cNvSpPr>
            <p:nvPr/>
          </p:nvSpPr>
          <p:spPr bwMode="auto">
            <a:xfrm flipH="1">
              <a:off x="1329" y="2335"/>
              <a:ext cx="1440" cy="0"/>
            </a:xfrm>
            <a:prstGeom prst="line">
              <a:avLst/>
            </a:prstGeom>
            <a:ln>
              <a:headEnd type="none" w="sm" len="sm"/>
              <a:tailEnd type="none" w="sm" len="sm"/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  <p:txBody>
            <a:bodyPr wrap="none" anchor="ctr"/>
            <a:lstStyle/>
            <a:p>
              <a:endParaRPr lang="de-DE"/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8" name="Rectangle 2"/>
          <p:cNvSpPr>
            <a:spLocks noGrp="1" noChangeArrowheads="1"/>
          </p:cNvSpPr>
          <p:nvPr>
            <p:ph type="title"/>
          </p:nvPr>
        </p:nvSpPr>
        <p:spPr>
          <a:xfrm>
            <a:off x="1908177" y="381000"/>
            <a:ext cx="6702425" cy="889000"/>
          </a:xfrm>
        </p:spPr>
        <p:txBody>
          <a:bodyPr/>
          <a:lstStyle/>
          <a:p>
            <a:r>
              <a:rPr lang="de-DE" altLang="en-US" i="0" smtClean="0">
                <a:latin typeface="Arial" panose="020B0604020202020204" pitchFamily="34" charset="0"/>
                <a:cs typeface="Arial" panose="020B0604020202020204" pitchFamily="34" charset="0"/>
              </a:rPr>
              <a:t>Gesetz von Angebot und Nachfrage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63055"/>
            <a:ext cx="4691942" cy="2712895"/>
          </a:xfrm>
          <a:prstGeom prst="rect">
            <a:avLst/>
          </a:prstGeom>
        </p:spPr>
      </p:pic>
      <p:sp>
        <p:nvSpPr>
          <p:cNvPr id="28" name="Rectangle 3"/>
          <p:cNvSpPr txBox="1">
            <a:spLocks noChangeArrowheads="1"/>
          </p:cNvSpPr>
          <p:nvPr/>
        </p:nvSpPr>
        <p:spPr>
          <a:xfrm>
            <a:off x="4767209" y="1613044"/>
            <a:ext cx="4294598" cy="3919094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None/>
            </a:pPr>
            <a:r>
              <a:rPr lang="de-DE" altLang="en-US" sz="1800" b="1" kern="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Hauptmerkmale:</a:t>
            </a:r>
          </a:p>
          <a:p>
            <a:r>
              <a:rPr lang="de-DE" altLang="en-US" sz="1800" kern="0" dirty="0">
                <a:latin typeface="Arial" panose="020B0604020202020204" pitchFamily="34" charset="0"/>
                <a:cs typeface="Arial" panose="020B0604020202020204" pitchFamily="34" charset="0"/>
              </a:rPr>
              <a:t>Der </a:t>
            </a:r>
            <a:r>
              <a:rPr lang="de-DE" altLang="en-US" sz="1800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Preis und die Menge entstehen </a:t>
            </a:r>
            <a:r>
              <a:rPr lang="de-DE" altLang="en-US" sz="1800" kern="0" dirty="0">
                <a:latin typeface="Arial" panose="020B0604020202020204" pitchFamily="34" charset="0"/>
                <a:cs typeface="Arial" panose="020B0604020202020204" pitchFamily="34" charset="0"/>
              </a:rPr>
              <a:t>am Schnittpunkt der Angebots- und Nachfragefunktionen.</a:t>
            </a:r>
          </a:p>
          <a:p>
            <a:r>
              <a:rPr lang="de-DE" altLang="en-US" sz="1800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Hier wird genau so viel verkauft wie gekauft.</a:t>
            </a:r>
          </a:p>
          <a:p>
            <a:r>
              <a:rPr lang="de-DE" altLang="en-US" sz="1800" kern="0" dirty="0">
                <a:latin typeface="Arial" panose="020B0604020202020204" pitchFamily="34" charset="0"/>
                <a:cs typeface="Arial" panose="020B0604020202020204" pitchFamily="34" charset="0"/>
              </a:rPr>
              <a:t>Einzelne </a:t>
            </a:r>
            <a:r>
              <a:rPr lang="de-DE" altLang="en-US" sz="1800" kern="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Akteur:innen</a:t>
            </a:r>
            <a:r>
              <a:rPr lang="de-DE" altLang="en-US" sz="1800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 können den Preis nicht beeinflussen.</a:t>
            </a:r>
          </a:p>
          <a:p>
            <a:r>
              <a:rPr lang="de-DE" altLang="en-US" sz="1800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Der Preis entsteht </a:t>
            </a:r>
            <a:r>
              <a:rPr lang="de-DE" altLang="en-US" sz="1800" b="1" kern="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dezentral</a:t>
            </a:r>
            <a:r>
              <a:rPr lang="de-DE" altLang="en-US" sz="1800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de-DE" altLang="en-US" sz="1800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Der Preis liegt über den Grenzkosten für alle angenommenen Anbietenden.</a:t>
            </a:r>
          </a:p>
          <a:p>
            <a:r>
              <a:rPr lang="de-DE" altLang="en-US" sz="1800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Der Preise liegt unter der Zahlungsbereitschaft für alle angenommenen Nachfragenden.</a:t>
            </a:r>
          </a:p>
          <a:p>
            <a:r>
              <a:rPr lang="de-DE" altLang="en-US" sz="1800" b="1" kern="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Wohlfahrt = Konsumentenrente + Produzentenrente </a:t>
            </a:r>
            <a:r>
              <a:rPr lang="de-DE" altLang="en-US" sz="1800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wird maximiert.</a:t>
            </a:r>
          </a:p>
        </p:txBody>
      </p:sp>
    </p:spTree>
    <p:extLst>
      <p:ext uri="{BB962C8B-B14F-4D97-AF65-F5344CB8AC3E}">
        <p14:creationId xmlns:p14="http://schemas.microsoft.com/office/powerpoint/2010/main" val="328103099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8" name="Rectangle 2"/>
          <p:cNvSpPr>
            <a:spLocks noGrp="1" noChangeArrowheads="1"/>
          </p:cNvSpPr>
          <p:nvPr>
            <p:ph type="title"/>
          </p:nvPr>
        </p:nvSpPr>
        <p:spPr>
          <a:xfrm>
            <a:off x="1908177" y="381000"/>
            <a:ext cx="6702425" cy="889000"/>
          </a:xfrm>
        </p:spPr>
        <p:txBody>
          <a:bodyPr/>
          <a:lstStyle/>
          <a:p>
            <a:r>
              <a:rPr lang="de-DE" altLang="en-US" i="0" smtClean="0">
                <a:latin typeface="Arial" panose="020B0604020202020204" pitchFamily="34" charset="0"/>
                <a:cs typeface="Arial" panose="020B0604020202020204" pitchFamily="34" charset="0"/>
              </a:rPr>
              <a:t>Gesetz von Angebot und Nachfrage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63055"/>
            <a:ext cx="4691942" cy="2712895"/>
          </a:xfrm>
          <a:prstGeom prst="rect">
            <a:avLst/>
          </a:prstGeom>
        </p:spPr>
      </p:pic>
      <p:sp>
        <p:nvSpPr>
          <p:cNvPr id="28" name="Rectangle 3"/>
          <p:cNvSpPr txBox="1">
            <a:spLocks noChangeArrowheads="1"/>
          </p:cNvSpPr>
          <p:nvPr/>
        </p:nvSpPr>
        <p:spPr>
          <a:xfrm>
            <a:off x="4979618" y="2095929"/>
            <a:ext cx="4071914" cy="3919094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None/>
            </a:pPr>
            <a:r>
              <a:rPr lang="de-DE" altLang="en-US" sz="1800" b="1" kern="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Begriffe und Abkürzungen:</a:t>
            </a:r>
          </a:p>
          <a:p>
            <a:pPr marL="0" indent="0">
              <a:buNone/>
            </a:pPr>
            <a:endParaRPr lang="de-DE" altLang="en-US" sz="1800" b="1" kern="0" dirty="0" smtClean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DE" altLang="en-US" sz="1800" b="1" kern="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MCP</a:t>
            </a:r>
            <a:r>
              <a:rPr lang="de-DE" altLang="en-US" sz="1800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 = Market Clearing Price = markträumender Preis, </a:t>
            </a:r>
            <a:r>
              <a:rPr lang="de-DE" altLang="en-US" sz="1800" i="1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de-DE" altLang="en-US" sz="1800" kern="0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r>
              <a:rPr lang="de-DE" altLang="en-US" sz="1800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*</a:t>
            </a:r>
          </a:p>
          <a:p>
            <a:r>
              <a:rPr lang="de-DE" altLang="en-US" sz="1800" b="1" kern="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MCV</a:t>
            </a:r>
            <a:r>
              <a:rPr lang="de-DE" altLang="en-US" sz="1800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 = Market Clearing Volume = markträumende Menge, </a:t>
            </a:r>
            <a:r>
              <a:rPr lang="de-DE" altLang="en-US" sz="1800" i="1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Q</a:t>
            </a:r>
            <a:r>
              <a:rPr lang="de-DE" altLang="en-US" sz="1800" kern="0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r>
              <a:rPr lang="de-DE" altLang="en-US" sz="1800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*</a:t>
            </a:r>
          </a:p>
          <a:p>
            <a:r>
              <a:rPr lang="de-DE" altLang="en-US" sz="1800" b="1" kern="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KR</a:t>
            </a:r>
            <a:r>
              <a:rPr lang="de-DE" altLang="en-US" sz="1800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 = Konsumentenrente</a:t>
            </a:r>
          </a:p>
          <a:p>
            <a:r>
              <a:rPr lang="de-DE" altLang="en-US" sz="1800" b="1" kern="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</a:t>
            </a:r>
            <a:r>
              <a:rPr lang="de-DE" altLang="en-US" sz="1800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 = Produzentenrente</a:t>
            </a:r>
          </a:p>
          <a:p>
            <a:r>
              <a:rPr lang="de-DE" altLang="en-US" sz="1800" b="1" kern="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Wohlfahrt</a:t>
            </a:r>
            <a:r>
              <a:rPr lang="de-DE" altLang="en-US" sz="1800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 = KR + PR</a:t>
            </a:r>
          </a:p>
        </p:txBody>
      </p:sp>
    </p:spTree>
    <p:extLst>
      <p:ext uri="{BB962C8B-B14F-4D97-AF65-F5344CB8AC3E}">
        <p14:creationId xmlns:p14="http://schemas.microsoft.com/office/powerpoint/2010/main" val="236944534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1C484D5-F953-4BCB-A209-5D43267594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i="0" dirty="0" smtClean="0">
                <a:latin typeface="Arial" panose="020B0604020202020204" pitchFamily="34" charset="0"/>
                <a:cs typeface="Arial" panose="020B0604020202020204" pitchFamily="34" charset="0"/>
              </a:rPr>
              <a:t>Organisatorisches: Lehrangebot 2/2</a:t>
            </a:r>
            <a:endParaRPr lang="en-GB" i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B235AA7D-137D-4243-B7FE-5B1E469BB2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9090" y="1524001"/>
            <a:ext cx="8221061" cy="4572000"/>
          </a:xfrm>
        </p:spPr>
        <p:txBody>
          <a:bodyPr/>
          <a:lstStyle/>
          <a:p>
            <a:r>
              <a:rPr lang="de-DE" b="1" dirty="0" smtClean="0">
                <a:latin typeface="Arial" panose="020B0604020202020204" pitchFamily="34" charset="0"/>
                <a:cs typeface="Arial" panose="020B0604020202020204" pitchFamily="34" charset="0"/>
              </a:rPr>
              <a:t>Podcast</a:t>
            </a:r>
            <a:r>
              <a:rPr 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endParaRPr lang="de-D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  <a:t>Veröffentlichung immer eine Woche zeitversetzt zur Vorlesung</a:t>
            </a:r>
          </a:p>
          <a:p>
            <a:pPr lvl="1"/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  <a:t>Kurze Aufbereitung der Vorlesungsinhalte </a:t>
            </a:r>
          </a:p>
          <a:p>
            <a:r>
              <a:rPr lang="de-DE" b="1" dirty="0" smtClean="0">
                <a:latin typeface="Arial" panose="020B0604020202020204" pitchFamily="34" charset="0"/>
                <a:cs typeface="Arial" panose="020B0604020202020204" pitchFamily="34" charset="0"/>
              </a:rPr>
              <a:t>Skript und Übungsaufgaben</a:t>
            </a:r>
            <a:r>
              <a:rPr lang="de-DE" b="1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lvl="1"/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  <a:t>Aufgaben &amp; Musterlösungen online verfügbar</a:t>
            </a:r>
          </a:p>
          <a:p>
            <a:r>
              <a:rPr lang="de-DE" b="1" dirty="0">
                <a:latin typeface="Arial" panose="020B0604020202020204" pitchFamily="34" charset="0"/>
                <a:cs typeface="Arial" panose="020B0604020202020204" pitchFamily="34" charset="0"/>
              </a:rPr>
              <a:t>Sprechstunden: </a:t>
            </a:r>
          </a:p>
          <a:p>
            <a:pPr lvl="1"/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  <a:t>Direkte Fragestunde mit </a:t>
            </a:r>
            <a:r>
              <a:rPr lang="de-DE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Tutor:innen</a:t>
            </a:r>
            <a:r>
              <a:rPr lang="de-DE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  <a:t>(Anmeldung über ISIS </a:t>
            </a:r>
            <a:r>
              <a:rPr lang="de-DE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erforderlich)</a:t>
            </a:r>
          </a:p>
          <a:p>
            <a:r>
              <a:rPr lang="de-DE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Ansprechpartner:innen</a:t>
            </a:r>
            <a:r>
              <a:rPr lang="de-DE" b="1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de-DE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de-DE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WiMi</a:t>
            </a:r>
            <a:r>
              <a:rPr lang="de-DE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Lisa </a:t>
            </a:r>
            <a:r>
              <a:rPr lang="de-DE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Zeyen</a:t>
            </a:r>
            <a:r>
              <a:rPr lang="de-DE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betreut den Kurs</a:t>
            </a:r>
          </a:p>
          <a:p>
            <a:pPr lvl="1"/>
            <a:r>
              <a:rPr lang="de-DE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Arne </a:t>
            </a:r>
            <a:r>
              <a:rPr lang="de-DE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Kaschubowski</a:t>
            </a:r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  <a:t>, Franka von </a:t>
            </a:r>
            <a:r>
              <a:rPr lang="de-DE" sz="2000" dirty="0" err="1">
                <a:latin typeface="Arial" panose="020B0604020202020204" pitchFamily="34" charset="0"/>
                <a:cs typeface="Arial" panose="020B0604020202020204" pitchFamily="34" charset="0"/>
              </a:rPr>
              <a:t>Tluck</a:t>
            </a:r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  <a:t> und </a:t>
            </a:r>
            <a:r>
              <a:rPr lang="de-DE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Toschnonowitz</a:t>
            </a:r>
            <a:r>
              <a:rPr lang="de-DE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, Tom Kähler als </a:t>
            </a:r>
            <a:r>
              <a:rPr lang="de-DE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Tutor:innen</a:t>
            </a:r>
            <a:endParaRPr lang="de-DE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de-DE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Bitte Fragen über ISIS (Forum oder privat) stellen, nicht per Mail</a:t>
            </a:r>
          </a:p>
        </p:txBody>
      </p:sp>
    </p:spTree>
    <p:extLst>
      <p:ext uri="{BB962C8B-B14F-4D97-AF65-F5344CB8AC3E}">
        <p14:creationId xmlns:p14="http://schemas.microsoft.com/office/powerpoint/2010/main" val="103439626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8" name="Rectangle 2"/>
          <p:cNvSpPr>
            <a:spLocks noGrp="1" noChangeArrowheads="1"/>
          </p:cNvSpPr>
          <p:nvPr>
            <p:ph type="title"/>
          </p:nvPr>
        </p:nvSpPr>
        <p:spPr>
          <a:xfrm>
            <a:off x="1908177" y="381000"/>
            <a:ext cx="6702425" cy="889000"/>
          </a:xfrm>
        </p:spPr>
        <p:txBody>
          <a:bodyPr/>
          <a:lstStyle/>
          <a:p>
            <a:r>
              <a:rPr lang="de-DE" altLang="en-US" i="0" dirty="0" smtClean="0">
                <a:latin typeface="Arial" panose="020B0604020202020204" pitchFamily="34" charset="0"/>
                <a:cs typeface="Arial" panose="020B0604020202020204" pitchFamily="34" charset="0"/>
              </a:rPr>
              <a:t>Angebot und Nachfrage: Beispiel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Rectangle 3"/>
              <p:cNvSpPr txBox="1">
                <a:spLocks noChangeArrowheads="1"/>
              </p:cNvSpPr>
              <p:nvPr/>
            </p:nvSpPr>
            <p:spPr>
              <a:xfrm>
                <a:off x="906381" y="1898501"/>
                <a:ext cx="7541428" cy="3919094"/>
              </a:xfrm>
              <a:prstGeom prst="rect">
                <a:avLst/>
              </a:prstGeom>
            </p:spPr>
            <p:txBody>
              <a:bodyPr/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–"/>
                  <a:defRPr sz="2400">
                    <a:solidFill>
                      <a:schemeClr val="tx1"/>
                    </a:solidFill>
                    <a:latin typeface="+mn-lt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+mn-lt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–"/>
                  <a:defRPr sz="2000">
                    <a:solidFill>
                      <a:schemeClr val="tx1"/>
                    </a:solidFill>
                    <a:latin typeface="+mn-lt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+mn-lt"/>
                  </a:defRPr>
                </a:lvl5pPr>
                <a:lvl6pPr marL="25146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+mn-lt"/>
                  </a:defRPr>
                </a:lvl6pPr>
                <a:lvl7pPr marL="29718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+mn-lt"/>
                  </a:defRPr>
                </a:lvl7pPr>
                <a:lvl8pPr marL="3429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+mn-lt"/>
                  </a:defRPr>
                </a:lvl8pPr>
                <a:lvl9pPr marL="3886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+mn-lt"/>
                  </a:defRPr>
                </a:lvl9pPr>
              </a:lstStyle>
              <a:p>
                <a:pPr marL="0" indent="0">
                  <a:buNone/>
                </a:pPr>
                <a:r>
                  <a:rPr lang="de-DE" altLang="en-US" sz="1800" kern="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Ein Markt für handgerollte Zigarren besteht aus Anbietenden mit einer aggregierten inversen Angebotsfunktion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altLang="en-US" sz="1800" b="0" i="1" kern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de-DE" altLang="en-US" sz="1800" b="0" i="0" kern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p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de-DE" altLang="en-US" sz="1800" b="0" i="0" kern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S</m:t>
                        </m:r>
                      </m:sub>
                    </m:sSub>
                    <m:d>
                      <m:dPr>
                        <m:ctrlPr>
                          <a:rPr lang="de-DE" altLang="en-US" sz="1800" b="0" i="1" kern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de-DE" altLang="en-US" sz="1800" b="0" i="1" kern="0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de-DE" altLang="en-US" sz="1800" b="0" i="1" kern="0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𝑄</m:t>
                            </m:r>
                          </m:e>
                          <m:sub>
                            <m:r>
                              <a:rPr lang="de-DE" altLang="en-US" sz="1800" b="0" i="1" kern="0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𝑆</m:t>
                            </m:r>
                          </m:sub>
                        </m:sSub>
                      </m:e>
                    </m:d>
                    <m:r>
                      <a:rPr lang="de-DE" altLang="en-US" sz="1800" b="0" i="1" kern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=10+2</m:t>
                    </m:r>
                    <m:sSub>
                      <m:sSubPr>
                        <m:ctrlPr>
                          <a:rPr lang="de-DE" altLang="en-US" sz="1800" b="0" i="1" kern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de-DE" altLang="en-US" sz="1800" b="0" i="1" kern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𝑄</m:t>
                        </m:r>
                      </m:e>
                      <m:sub>
                        <m:r>
                          <a:rPr lang="de-DE" altLang="en-US" sz="1800" b="0" i="1" kern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𝑆</m:t>
                        </m:r>
                      </m:sub>
                    </m:sSub>
                  </m:oMath>
                </a14:m>
                <a:r>
                  <a:rPr lang="de-DE" altLang="en-US" sz="1800" kern="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und aus Nachfragenden mit einer aggregierten inversen Nachfragefunktion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altLang="en-US" sz="1800" i="1" ker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de-DE" altLang="en-US" sz="1800" ker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p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de-DE" altLang="en-US" sz="1800" b="0" i="0" kern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D</m:t>
                        </m:r>
                      </m:sub>
                    </m:sSub>
                    <m:d>
                      <m:dPr>
                        <m:ctrlPr>
                          <a:rPr lang="de-DE" altLang="en-US" sz="1800" i="1" ker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de-DE" altLang="en-US" sz="1800" i="1" ker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de-DE" altLang="en-US" sz="1800" i="1" ker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𝑄</m:t>
                            </m:r>
                          </m:e>
                          <m:sub>
                            <m:r>
                              <a:rPr lang="de-DE" altLang="en-US" sz="1800" b="0" i="1" kern="0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𝐷</m:t>
                            </m:r>
                          </m:sub>
                        </m:sSub>
                      </m:e>
                    </m:d>
                    <m:r>
                      <a:rPr lang="de-DE" altLang="en-US" sz="1800" i="1" ker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de-DE" altLang="en-US" sz="1800" b="0" i="1" kern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46−4</m:t>
                    </m:r>
                    <m:sSub>
                      <m:sSubPr>
                        <m:ctrlPr>
                          <a:rPr lang="de-DE" altLang="en-US" sz="1800" i="1" ker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de-DE" altLang="en-US" sz="1800" i="1" ker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𝑄</m:t>
                        </m:r>
                      </m:e>
                      <m:sub>
                        <m:r>
                          <a:rPr lang="de-DE" altLang="en-US" sz="1800" b="0" i="1" kern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𝐷</m:t>
                        </m:r>
                      </m:sub>
                    </m:sSub>
                  </m:oMath>
                </a14:m>
                <a:r>
                  <a:rPr lang="de-DE" altLang="en-US" sz="1800" kern="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. Wie lauten der markträumende Preis und die markträumende Menge?</a:t>
                </a:r>
              </a:p>
              <a:p>
                <a:pPr marL="0" indent="0">
                  <a:buNone/>
                </a:pPr>
                <a:endParaRPr lang="de-DE" altLang="en-US" sz="1800" kern="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0" indent="0">
                  <a:buNone/>
                </a:pPr>
                <a:r>
                  <a:rPr lang="de-DE" altLang="en-US" sz="1800" kern="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Lösen nach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de-DE" altLang="en-US" sz="1800" b="0" i="1" kern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de-DE" altLang="en-US" sz="1800" b="0" i="1" kern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𝑄</m:t>
                        </m:r>
                      </m:e>
                      <m:sup>
                        <m:r>
                          <a:rPr lang="de-DE" altLang="en-US" sz="1800" b="0" i="1" kern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de-DE" altLang="en-US" sz="1800" kern="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auf: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altLang="en-US" sz="1800" i="1" ker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4</m:t>
                      </m:r>
                      <m:r>
                        <a:rPr lang="de-DE" altLang="en-US" sz="1800" b="0" i="1" kern="0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6 −4</m:t>
                      </m:r>
                      <m:sSup>
                        <m:sSupPr>
                          <m:ctrlPr>
                            <a:rPr lang="de-DE" altLang="en-US" sz="1800" b="0" i="1" kern="0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de-DE" altLang="en-US" sz="1800" b="0" i="1" kern="0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𝑄</m:t>
                          </m:r>
                        </m:e>
                        <m:sup>
                          <m:r>
                            <a:rPr lang="de-DE" altLang="en-US" sz="1800" b="0" i="1" kern="0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∗</m:t>
                          </m:r>
                        </m:sup>
                      </m:sSup>
                      <m:r>
                        <a:rPr lang="de-DE" altLang="en-US" sz="1800" b="0" i="1" kern="0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=10+2</m:t>
                      </m:r>
                      <m:sSup>
                        <m:sSupPr>
                          <m:ctrlPr>
                            <a:rPr lang="de-DE" altLang="en-US" sz="1800" b="0" i="1" kern="0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de-DE" altLang="en-US" sz="1800" b="0" i="1" kern="0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𝑄</m:t>
                          </m:r>
                        </m:e>
                        <m:sup>
                          <m:r>
                            <a:rPr lang="de-DE" altLang="en-US" sz="1800" b="0" i="1" kern="0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∗</m:t>
                          </m:r>
                        </m:sup>
                      </m:sSup>
                    </m:oMath>
                  </m:oMathPara>
                </a14:m>
                <a:endParaRPr lang="de-DE" altLang="en-US" sz="1800" kern="0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0" indent="0">
                  <a:buNone/>
                </a:pPr>
                <a:r>
                  <a:rPr lang="de-DE" altLang="en-US" sz="1800" kern="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Antwort: </a:t>
                </a:r>
                <a14:m>
                  <m:oMath xmlns:m="http://schemas.openxmlformats.org/officeDocument/2006/math">
                    <m:r>
                      <a:rPr lang="de-DE" altLang="en-US" sz="1800" b="0" i="1" kern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𝑄</m:t>
                    </m:r>
                    <m:r>
                      <a:rPr lang="de-DE" altLang="en-US" sz="1800" b="0" i="1" kern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=6, </m:t>
                    </m:r>
                    <m:r>
                      <a:rPr lang="de-DE" altLang="en-US" sz="1800" b="0" i="1" kern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𝑝</m:t>
                    </m:r>
                    <m:r>
                      <a:rPr lang="de-DE" altLang="en-US" sz="1800" b="0" i="1" kern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=22</m:t>
                    </m:r>
                  </m:oMath>
                </a14:m>
                <a:r>
                  <a:rPr lang="de-DE" altLang="en-US" sz="1800" kern="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  <a:p>
                <a:pPr marL="0" indent="0">
                  <a:buNone/>
                </a:pPr>
                <a:endParaRPr lang="de-DE" altLang="en-US" sz="1800" kern="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0" indent="0">
                  <a:buNone/>
                </a:pPr>
                <a:r>
                  <a:rPr lang="de-DE" altLang="en-US" sz="1800" kern="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Was passiert, wenn wir eine Steuer von 12 pro Zigarre einführen?</a:t>
                </a:r>
              </a:p>
              <a:p>
                <a:pPr marL="0" indent="0">
                  <a:buNone/>
                </a:pPr>
                <a:endParaRPr lang="de-DE" altLang="en-US" sz="1800" kern="0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0" indent="0">
                  <a:buNone/>
                </a:pPr>
                <a:r>
                  <a:rPr lang="de-DE" altLang="en-US" sz="1800" kern="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Antwort</a:t>
                </a:r>
                <a:r>
                  <a:rPr lang="de-DE" altLang="en-US" sz="1800" kern="0" dirty="0">
                    <a:latin typeface="Arial" panose="020B0604020202020204" pitchFamily="34" charset="0"/>
                    <a:cs typeface="Arial" panose="020B0604020202020204" pitchFamily="34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de-DE" altLang="en-US" sz="1800" i="1" ker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𝑄</m:t>
                    </m:r>
                    <m:r>
                      <a:rPr lang="de-DE" altLang="en-US" sz="1800" i="1" ker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=4, </m:t>
                    </m:r>
                    <m:r>
                      <a:rPr lang="de-DE" altLang="en-US" sz="1800" i="1" ker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𝑝</m:t>
                    </m:r>
                    <m:r>
                      <a:rPr lang="de-DE" altLang="en-US" sz="1800" i="1" ker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=30</m:t>
                    </m:r>
                  </m:oMath>
                </a14:m>
                <a:r>
                  <a:rPr lang="de-DE" altLang="en-US" sz="1800" kern="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28" name="Rectangle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6381" y="1898501"/>
                <a:ext cx="7541428" cy="3919094"/>
              </a:xfrm>
              <a:prstGeom prst="rect">
                <a:avLst/>
              </a:prstGeom>
              <a:blipFill>
                <a:blip r:embed="rId3"/>
                <a:stretch>
                  <a:fillRect l="-728" t="-778" b="-5599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6112358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" name="Freeform 16383"/>
          <p:cNvSpPr/>
          <p:nvPr/>
        </p:nvSpPr>
        <p:spPr bwMode="auto">
          <a:xfrm>
            <a:off x="6359703" y="3020602"/>
            <a:ext cx="1135169" cy="1119883"/>
          </a:xfrm>
          <a:custGeom>
            <a:avLst/>
            <a:gdLst>
              <a:gd name="connsiteX0" fmla="*/ 1140432 w 1140432"/>
              <a:gd name="connsiteY0" fmla="*/ 0 h 1119883"/>
              <a:gd name="connsiteX1" fmla="*/ 1140432 w 1140432"/>
              <a:gd name="connsiteY1" fmla="*/ 1119883 h 1119883"/>
              <a:gd name="connsiteX2" fmla="*/ 0 w 1140432"/>
              <a:gd name="connsiteY2" fmla="*/ 1119883 h 1119883"/>
              <a:gd name="connsiteX3" fmla="*/ 0 w 1140432"/>
              <a:gd name="connsiteY3" fmla="*/ 924674 h 1119883"/>
              <a:gd name="connsiteX4" fmla="*/ 616450 w 1140432"/>
              <a:gd name="connsiteY4" fmla="*/ 534256 h 1119883"/>
              <a:gd name="connsiteX5" fmla="*/ 934949 w 1140432"/>
              <a:gd name="connsiteY5" fmla="*/ 195209 h 1119883"/>
              <a:gd name="connsiteX6" fmla="*/ 1140432 w 1140432"/>
              <a:gd name="connsiteY6" fmla="*/ 0 h 11198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40432" h="1119883">
                <a:moveTo>
                  <a:pt x="1140432" y="0"/>
                </a:moveTo>
                <a:lnTo>
                  <a:pt x="1140432" y="1119883"/>
                </a:lnTo>
                <a:lnTo>
                  <a:pt x="0" y="1119883"/>
                </a:lnTo>
                <a:lnTo>
                  <a:pt x="0" y="924674"/>
                </a:lnTo>
                <a:lnTo>
                  <a:pt x="616450" y="534256"/>
                </a:lnTo>
                <a:lnTo>
                  <a:pt x="934949" y="195209"/>
                </a:lnTo>
                <a:lnTo>
                  <a:pt x="1140432" y="0"/>
                </a:ln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  <a:ln w="9525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Book Antiqua" pitchFamily="18" charset="0"/>
            </a:endParaRPr>
          </a:p>
        </p:txBody>
      </p:sp>
      <p:sp>
        <p:nvSpPr>
          <p:cNvPr id="3" name="Freeform 2"/>
          <p:cNvSpPr/>
          <p:nvPr/>
        </p:nvSpPr>
        <p:spPr bwMode="auto">
          <a:xfrm>
            <a:off x="3440709" y="1869356"/>
            <a:ext cx="1109609" cy="2198670"/>
          </a:xfrm>
          <a:custGeom>
            <a:avLst/>
            <a:gdLst>
              <a:gd name="connsiteX0" fmla="*/ 0 w 1109609"/>
              <a:gd name="connsiteY0" fmla="*/ 0 h 2198670"/>
              <a:gd name="connsiteX1" fmla="*/ 287676 w 1109609"/>
              <a:gd name="connsiteY1" fmla="*/ 0 h 2198670"/>
              <a:gd name="connsiteX2" fmla="*/ 513708 w 1109609"/>
              <a:gd name="connsiteY2" fmla="*/ 410966 h 2198670"/>
              <a:gd name="connsiteX3" fmla="*/ 1109609 w 1109609"/>
              <a:gd name="connsiteY3" fmla="*/ 1068512 h 2198670"/>
              <a:gd name="connsiteX4" fmla="*/ 1109609 w 1109609"/>
              <a:gd name="connsiteY4" fmla="*/ 2198670 h 2198670"/>
              <a:gd name="connsiteX5" fmla="*/ 20548 w 1109609"/>
              <a:gd name="connsiteY5" fmla="*/ 2198670 h 2198670"/>
              <a:gd name="connsiteX6" fmla="*/ 0 w 1109609"/>
              <a:gd name="connsiteY6" fmla="*/ 0 h 21986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09609" h="2198670">
                <a:moveTo>
                  <a:pt x="0" y="0"/>
                </a:moveTo>
                <a:lnTo>
                  <a:pt x="287676" y="0"/>
                </a:lnTo>
                <a:lnTo>
                  <a:pt x="513708" y="410966"/>
                </a:lnTo>
                <a:lnTo>
                  <a:pt x="1109609" y="1068512"/>
                </a:lnTo>
                <a:lnTo>
                  <a:pt x="1109609" y="2198670"/>
                </a:lnTo>
                <a:lnTo>
                  <a:pt x="20548" y="2198670"/>
                </a:lnTo>
                <a:lnTo>
                  <a:pt x="0" y="0"/>
                </a:lnTo>
                <a:close/>
              </a:path>
            </a:pathLst>
          </a:custGeom>
          <a:solidFill>
            <a:srgbClr val="00B0F0"/>
          </a:solidFill>
          <a:ln w="9525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Book Antiqua" pitchFamily="18" charset="0"/>
            </a:endParaRPr>
          </a:p>
        </p:txBody>
      </p:sp>
      <p:sp>
        <p:nvSpPr>
          <p:cNvPr id="16388" name="Rectangle 2"/>
          <p:cNvSpPr>
            <a:spLocks noGrp="1" noChangeArrowheads="1"/>
          </p:cNvSpPr>
          <p:nvPr>
            <p:ph type="title"/>
          </p:nvPr>
        </p:nvSpPr>
        <p:spPr>
          <a:xfrm>
            <a:off x="1908177" y="381000"/>
            <a:ext cx="6702425" cy="889000"/>
          </a:xfrm>
        </p:spPr>
        <p:txBody>
          <a:bodyPr/>
          <a:lstStyle/>
          <a:p>
            <a:r>
              <a:rPr lang="de-DE" altLang="en-US" i="0" dirty="0" smtClean="0">
                <a:latin typeface="Arial" panose="020B0604020202020204" pitchFamily="34" charset="0"/>
                <a:cs typeface="Arial" panose="020B0604020202020204" pitchFamily="34" charset="0"/>
              </a:rPr>
              <a:t>Wohlfahrt, Nutzen und Kosten</a:t>
            </a:r>
          </a:p>
        </p:txBody>
      </p:sp>
      <p:grpSp>
        <p:nvGrpSpPr>
          <p:cNvPr id="18" name="Group 67"/>
          <p:cNvGrpSpPr>
            <a:grpSpLocks/>
          </p:cNvGrpSpPr>
          <p:nvPr/>
        </p:nvGrpSpPr>
        <p:grpSpPr bwMode="auto">
          <a:xfrm>
            <a:off x="750259" y="1892299"/>
            <a:ext cx="1117803" cy="1072511"/>
            <a:chOff x="1338" y="1071"/>
            <a:chExt cx="1451" cy="1270"/>
          </a:xfrm>
        </p:grpSpPr>
        <p:sp>
          <p:nvSpPr>
            <p:cNvPr id="19" name="Freeform 63"/>
            <p:cNvSpPr>
              <a:spLocks/>
            </p:cNvSpPr>
            <p:nvPr/>
          </p:nvSpPr>
          <p:spPr bwMode="auto">
            <a:xfrm>
              <a:off x="1338" y="1071"/>
              <a:ext cx="1451" cy="1270"/>
            </a:xfrm>
            <a:custGeom>
              <a:avLst/>
              <a:gdLst>
                <a:gd name="T0" fmla="*/ 45 w 1451"/>
                <a:gd name="T1" fmla="*/ 1270 h 1270"/>
                <a:gd name="T2" fmla="*/ 1451 w 1451"/>
                <a:gd name="T3" fmla="*/ 1270 h 1270"/>
                <a:gd name="T4" fmla="*/ 862 w 1451"/>
                <a:gd name="T5" fmla="*/ 681 h 1270"/>
                <a:gd name="T6" fmla="*/ 363 w 1451"/>
                <a:gd name="T7" fmla="*/ 0 h 1270"/>
                <a:gd name="T8" fmla="*/ 0 w 1451"/>
                <a:gd name="T9" fmla="*/ 0 h 1270"/>
                <a:gd name="T10" fmla="*/ 0 w 1451"/>
                <a:gd name="T11" fmla="*/ 1270 h 127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451"/>
                <a:gd name="T19" fmla="*/ 0 h 1270"/>
                <a:gd name="T20" fmla="*/ 1451 w 1451"/>
                <a:gd name="T21" fmla="*/ 1270 h 127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451" h="1270">
                  <a:moveTo>
                    <a:pt x="45" y="1270"/>
                  </a:moveTo>
                  <a:lnTo>
                    <a:pt x="1451" y="1270"/>
                  </a:lnTo>
                  <a:lnTo>
                    <a:pt x="862" y="681"/>
                  </a:lnTo>
                  <a:lnTo>
                    <a:pt x="363" y="0"/>
                  </a:lnTo>
                  <a:lnTo>
                    <a:pt x="0" y="0"/>
                  </a:lnTo>
                  <a:lnTo>
                    <a:pt x="0" y="1270"/>
                  </a:lnTo>
                </a:path>
              </a:pathLst>
            </a:custGeom>
            <a:solidFill>
              <a:srgbClr val="FFFF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0" name="Rectangle 61"/>
            <p:cNvSpPr>
              <a:spLocks noChangeArrowheads="1"/>
            </p:cNvSpPr>
            <p:nvPr/>
          </p:nvSpPr>
          <p:spPr bwMode="auto">
            <a:xfrm>
              <a:off x="1610" y="1706"/>
              <a:ext cx="590" cy="5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000" dirty="0" err="1">
                  <a:solidFill>
                    <a:srgbClr val="000000"/>
                  </a:solidFill>
                  <a:latin typeface="Arial" panose="020B0604020202020204" pitchFamily="34" charset="0"/>
                </a:rPr>
                <a:t>Konsu</a:t>
              </a:r>
              <a:r>
                <a:rPr lang="de-DE" altLang="en-US" sz="1000" dirty="0">
                  <a:solidFill>
                    <a:srgbClr val="000000"/>
                  </a:solidFill>
                  <a:latin typeface="Arial" panose="020B0604020202020204" pitchFamily="34" charset="0"/>
                </a:rPr>
                <a:t>-</a:t>
              </a:r>
              <a:r>
                <a:rPr lang="de-DE" altLang="en-US" sz="1000" dirty="0" err="1">
                  <a:solidFill>
                    <a:srgbClr val="000000"/>
                  </a:solidFill>
                  <a:latin typeface="Arial" panose="020B0604020202020204" pitchFamily="34" charset="0"/>
                </a:rPr>
                <a:t>menten</a:t>
              </a:r>
              <a:r>
                <a:rPr lang="de-DE" altLang="en-US" sz="1000" dirty="0">
                  <a:solidFill>
                    <a:srgbClr val="000000"/>
                  </a:solidFill>
                  <a:latin typeface="Arial" panose="020B0604020202020204" pitchFamily="34" charset="0"/>
                </a:rPr>
                <a:t>-rente</a:t>
              </a:r>
              <a:endParaRPr lang="de-DE" altLang="en-US" sz="1000" dirty="0">
                <a:latin typeface="Arial" panose="020B0604020202020204" pitchFamily="34" charset="0"/>
              </a:endParaRPr>
            </a:p>
          </p:txBody>
        </p:sp>
      </p:grpSp>
      <p:grpSp>
        <p:nvGrpSpPr>
          <p:cNvPr id="21" name="Group 68"/>
          <p:cNvGrpSpPr>
            <a:grpSpLocks/>
          </p:cNvGrpSpPr>
          <p:nvPr/>
        </p:nvGrpSpPr>
        <p:grpSpPr bwMode="auto">
          <a:xfrm>
            <a:off x="750259" y="2964810"/>
            <a:ext cx="1083136" cy="881655"/>
            <a:chOff x="1338" y="2341"/>
            <a:chExt cx="1406" cy="1044"/>
          </a:xfrm>
        </p:grpSpPr>
        <p:sp>
          <p:nvSpPr>
            <p:cNvPr id="22" name="Freeform 64"/>
            <p:cNvSpPr>
              <a:spLocks/>
            </p:cNvSpPr>
            <p:nvPr/>
          </p:nvSpPr>
          <p:spPr bwMode="auto">
            <a:xfrm>
              <a:off x="1338" y="2341"/>
              <a:ext cx="1406" cy="1044"/>
            </a:xfrm>
            <a:custGeom>
              <a:avLst/>
              <a:gdLst>
                <a:gd name="T0" fmla="*/ 0 w 1406"/>
                <a:gd name="T1" fmla="*/ 0 h 1044"/>
                <a:gd name="T2" fmla="*/ 1406 w 1406"/>
                <a:gd name="T3" fmla="*/ 0 h 1044"/>
                <a:gd name="T4" fmla="*/ 1134 w 1406"/>
                <a:gd name="T5" fmla="*/ 273 h 1044"/>
                <a:gd name="T6" fmla="*/ 862 w 1406"/>
                <a:gd name="T7" fmla="*/ 545 h 1044"/>
                <a:gd name="T8" fmla="*/ 363 w 1406"/>
                <a:gd name="T9" fmla="*/ 862 h 1044"/>
                <a:gd name="T10" fmla="*/ 0 w 1406"/>
                <a:gd name="T11" fmla="*/ 1044 h 1044"/>
                <a:gd name="T12" fmla="*/ 0 w 1406"/>
                <a:gd name="T13" fmla="*/ 0 h 104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406"/>
                <a:gd name="T22" fmla="*/ 0 h 1044"/>
                <a:gd name="T23" fmla="*/ 1406 w 1406"/>
                <a:gd name="T24" fmla="*/ 1044 h 104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406" h="1044">
                  <a:moveTo>
                    <a:pt x="0" y="0"/>
                  </a:moveTo>
                  <a:lnTo>
                    <a:pt x="1406" y="0"/>
                  </a:lnTo>
                  <a:lnTo>
                    <a:pt x="1134" y="273"/>
                  </a:lnTo>
                  <a:lnTo>
                    <a:pt x="862" y="545"/>
                  </a:lnTo>
                  <a:lnTo>
                    <a:pt x="363" y="862"/>
                  </a:lnTo>
                  <a:lnTo>
                    <a:pt x="0" y="104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3FF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3" name="Rectangle 62"/>
            <p:cNvSpPr>
              <a:spLocks noChangeArrowheads="1"/>
            </p:cNvSpPr>
            <p:nvPr/>
          </p:nvSpPr>
          <p:spPr bwMode="auto">
            <a:xfrm>
              <a:off x="1610" y="2432"/>
              <a:ext cx="590" cy="5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000" dirty="0" err="1">
                  <a:solidFill>
                    <a:srgbClr val="000000"/>
                  </a:solidFill>
                  <a:latin typeface="Arial" panose="020B0604020202020204" pitchFamily="34" charset="0"/>
                </a:rPr>
                <a:t>Produ</a:t>
              </a:r>
              <a:r>
                <a:rPr lang="de-DE" altLang="en-US" sz="1000" dirty="0">
                  <a:solidFill>
                    <a:srgbClr val="000000"/>
                  </a:solidFill>
                  <a:latin typeface="Arial" panose="020B0604020202020204" pitchFamily="34" charset="0"/>
                </a:rPr>
                <a:t>-zenten-rente</a:t>
              </a:r>
              <a:endParaRPr lang="de-DE" altLang="en-US" sz="1000" dirty="0">
                <a:latin typeface="Arial" panose="020B0604020202020204" pitchFamily="34" charset="0"/>
              </a:endParaRPr>
            </a:p>
          </p:txBody>
        </p:sp>
      </p:grpSp>
      <p:sp>
        <p:nvSpPr>
          <p:cNvPr id="24" name="Freeform 58"/>
          <p:cNvSpPr>
            <a:spLocks/>
          </p:cNvSpPr>
          <p:nvPr/>
        </p:nvSpPr>
        <p:spPr bwMode="auto">
          <a:xfrm>
            <a:off x="980599" y="1807005"/>
            <a:ext cx="1582334" cy="1786111"/>
          </a:xfrm>
          <a:custGeom>
            <a:avLst/>
            <a:gdLst>
              <a:gd name="T0" fmla="*/ 0 w 2054"/>
              <a:gd name="T1" fmla="*/ 0 h 2115"/>
              <a:gd name="T2" fmla="*/ 2147483646 w 2054"/>
              <a:gd name="T3" fmla="*/ 2147483646 h 2115"/>
              <a:gd name="T4" fmla="*/ 2147483646 w 2054"/>
              <a:gd name="T5" fmla="*/ 2147483646 h 2115"/>
              <a:gd name="T6" fmla="*/ 2147483646 w 2054"/>
              <a:gd name="T7" fmla="*/ 2147483646 h 2115"/>
              <a:gd name="T8" fmla="*/ 2147483646 w 2054"/>
              <a:gd name="T9" fmla="*/ 2147483646 h 2115"/>
              <a:gd name="T10" fmla="*/ 2147483646 w 2054"/>
              <a:gd name="T11" fmla="*/ 2147483646 h 2115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2054"/>
              <a:gd name="T19" fmla="*/ 0 h 2115"/>
              <a:gd name="T20" fmla="*/ 2054 w 2054"/>
              <a:gd name="T21" fmla="*/ 2115 h 2115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054" h="2115">
                <a:moveTo>
                  <a:pt x="0" y="0"/>
                </a:moveTo>
                <a:cubicBezTo>
                  <a:pt x="61" y="86"/>
                  <a:pt x="244" y="367"/>
                  <a:pt x="356" y="515"/>
                </a:cubicBezTo>
                <a:cubicBezTo>
                  <a:pt x="468" y="663"/>
                  <a:pt x="542" y="746"/>
                  <a:pt x="675" y="887"/>
                </a:cubicBezTo>
                <a:cubicBezTo>
                  <a:pt x="808" y="1028"/>
                  <a:pt x="1030" y="1244"/>
                  <a:pt x="1152" y="1364"/>
                </a:cubicBezTo>
                <a:cubicBezTo>
                  <a:pt x="1274" y="1484"/>
                  <a:pt x="1260" y="1482"/>
                  <a:pt x="1410" y="1607"/>
                </a:cubicBezTo>
                <a:cubicBezTo>
                  <a:pt x="1560" y="1732"/>
                  <a:pt x="1920" y="2009"/>
                  <a:pt x="2054" y="2115"/>
                </a:cubicBezTo>
              </a:path>
            </a:pathLst>
          </a:custGeom>
          <a:noFill/>
          <a:ln w="38100" cap="flat" cmpd="sng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25" name="Line 15"/>
          <p:cNvSpPr>
            <a:spLocks noChangeShapeType="1"/>
          </p:cNvSpPr>
          <p:nvPr/>
        </p:nvSpPr>
        <p:spPr bwMode="auto">
          <a:xfrm>
            <a:off x="1873453" y="2952987"/>
            <a:ext cx="771" cy="15201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6" name="Freeform 17"/>
          <p:cNvSpPr>
            <a:spLocks/>
          </p:cNvSpPr>
          <p:nvPr/>
        </p:nvSpPr>
        <p:spPr bwMode="auto">
          <a:xfrm>
            <a:off x="1893483" y="2958053"/>
            <a:ext cx="771" cy="2533"/>
          </a:xfrm>
          <a:custGeom>
            <a:avLst/>
            <a:gdLst>
              <a:gd name="T0" fmla="*/ 0 w 1588"/>
              <a:gd name="T1" fmla="*/ 0 h 8"/>
              <a:gd name="T2" fmla="*/ 0 w 1588"/>
              <a:gd name="T3" fmla="*/ 2147483646 h 8"/>
              <a:gd name="T4" fmla="*/ 0 w 1588"/>
              <a:gd name="T5" fmla="*/ 0 h 8"/>
              <a:gd name="T6" fmla="*/ 0 60000 65536"/>
              <a:gd name="T7" fmla="*/ 0 60000 65536"/>
              <a:gd name="T8" fmla="*/ 0 60000 65536"/>
              <a:gd name="T9" fmla="*/ 0 w 1588"/>
              <a:gd name="T10" fmla="*/ 0 h 8"/>
              <a:gd name="T11" fmla="*/ 1588 w 1588"/>
              <a:gd name="T12" fmla="*/ 8 h 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88" h="8">
                <a:moveTo>
                  <a:pt x="0" y="0"/>
                </a:moveTo>
                <a:lnTo>
                  <a:pt x="0" y="8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 w="1588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31" name="Line 56"/>
          <p:cNvSpPr>
            <a:spLocks noChangeShapeType="1"/>
          </p:cNvSpPr>
          <p:nvPr/>
        </p:nvSpPr>
        <p:spPr bwMode="auto">
          <a:xfrm flipV="1">
            <a:off x="754880" y="4048018"/>
            <a:ext cx="1895853" cy="2054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2" name="Line 57"/>
          <p:cNvSpPr>
            <a:spLocks noChangeShapeType="1"/>
          </p:cNvSpPr>
          <p:nvPr/>
        </p:nvSpPr>
        <p:spPr bwMode="auto">
          <a:xfrm flipV="1">
            <a:off x="754880" y="1879631"/>
            <a:ext cx="0" cy="218893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grpSp>
        <p:nvGrpSpPr>
          <p:cNvPr id="33" name="Group 70"/>
          <p:cNvGrpSpPr>
            <a:grpSpLocks/>
          </p:cNvGrpSpPr>
          <p:nvPr/>
        </p:nvGrpSpPr>
        <p:grpSpPr bwMode="auto">
          <a:xfrm>
            <a:off x="743325" y="2045997"/>
            <a:ext cx="1778777" cy="1808912"/>
            <a:chOff x="1329" y="1253"/>
            <a:chExt cx="2309" cy="2142"/>
          </a:xfrm>
        </p:grpSpPr>
        <p:sp>
          <p:nvSpPr>
            <p:cNvPr id="34" name="Freeform 60"/>
            <p:cNvSpPr>
              <a:spLocks/>
            </p:cNvSpPr>
            <p:nvPr/>
          </p:nvSpPr>
          <p:spPr bwMode="auto">
            <a:xfrm>
              <a:off x="1349" y="1253"/>
              <a:ext cx="2289" cy="2142"/>
            </a:xfrm>
            <a:custGeom>
              <a:avLst/>
              <a:gdLst>
                <a:gd name="T0" fmla="*/ 0 w 2289"/>
                <a:gd name="T1" fmla="*/ 2142 h 2142"/>
                <a:gd name="T2" fmla="*/ 546 w 2289"/>
                <a:gd name="T3" fmla="*/ 1824 h 2142"/>
                <a:gd name="T4" fmla="*/ 955 w 2289"/>
                <a:gd name="T5" fmla="*/ 1528 h 2142"/>
                <a:gd name="T6" fmla="*/ 1449 w 2289"/>
                <a:gd name="T7" fmla="*/ 1065 h 2142"/>
                <a:gd name="T8" fmla="*/ 1741 w 2289"/>
                <a:gd name="T9" fmla="*/ 742 h 2142"/>
                <a:gd name="T10" fmla="*/ 2289 w 2289"/>
                <a:gd name="T11" fmla="*/ 0 h 214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289"/>
                <a:gd name="T19" fmla="*/ 0 h 2142"/>
                <a:gd name="T20" fmla="*/ 2289 w 2289"/>
                <a:gd name="T21" fmla="*/ 2142 h 214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289" h="2142">
                  <a:moveTo>
                    <a:pt x="0" y="2142"/>
                  </a:moveTo>
                  <a:cubicBezTo>
                    <a:pt x="91" y="2089"/>
                    <a:pt x="387" y="1926"/>
                    <a:pt x="546" y="1824"/>
                  </a:cubicBezTo>
                  <a:cubicBezTo>
                    <a:pt x="705" y="1722"/>
                    <a:pt x="805" y="1655"/>
                    <a:pt x="955" y="1528"/>
                  </a:cubicBezTo>
                  <a:cubicBezTo>
                    <a:pt x="1105" y="1401"/>
                    <a:pt x="1318" y="1196"/>
                    <a:pt x="1449" y="1065"/>
                  </a:cubicBezTo>
                  <a:cubicBezTo>
                    <a:pt x="1580" y="934"/>
                    <a:pt x="1601" y="919"/>
                    <a:pt x="1741" y="742"/>
                  </a:cubicBezTo>
                  <a:cubicBezTo>
                    <a:pt x="1881" y="565"/>
                    <a:pt x="2175" y="155"/>
                    <a:pt x="2289" y="0"/>
                  </a:cubicBezTo>
                </a:path>
              </a:pathLst>
            </a:custGeom>
            <a:noFill/>
            <a:ln w="38100" cap="flat" cmpd="sng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39" name="Freeform 27"/>
            <p:cNvSpPr>
              <a:spLocks/>
            </p:cNvSpPr>
            <p:nvPr/>
          </p:nvSpPr>
          <p:spPr bwMode="auto">
            <a:xfrm>
              <a:off x="2769" y="2300"/>
              <a:ext cx="53" cy="53"/>
            </a:xfrm>
            <a:custGeom>
              <a:avLst/>
              <a:gdLst>
                <a:gd name="T0" fmla="*/ 1 w 106"/>
                <a:gd name="T1" fmla="*/ 1 h 106"/>
                <a:gd name="T2" fmla="*/ 1 w 106"/>
                <a:gd name="T3" fmla="*/ 1 h 106"/>
                <a:gd name="T4" fmla="*/ 1 w 106"/>
                <a:gd name="T5" fmla="*/ 1 h 106"/>
                <a:gd name="T6" fmla="*/ 1 w 106"/>
                <a:gd name="T7" fmla="*/ 1 h 106"/>
                <a:gd name="T8" fmla="*/ 1 w 106"/>
                <a:gd name="T9" fmla="*/ 1 h 106"/>
                <a:gd name="T10" fmla="*/ 1 w 106"/>
                <a:gd name="T11" fmla="*/ 1 h 106"/>
                <a:gd name="T12" fmla="*/ 1 w 106"/>
                <a:gd name="T13" fmla="*/ 0 h 106"/>
                <a:gd name="T14" fmla="*/ 1 w 106"/>
                <a:gd name="T15" fmla="*/ 1 h 106"/>
                <a:gd name="T16" fmla="*/ 1 w 106"/>
                <a:gd name="T17" fmla="*/ 1 h 106"/>
                <a:gd name="T18" fmla="*/ 1 w 106"/>
                <a:gd name="T19" fmla="*/ 1 h 106"/>
                <a:gd name="T20" fmla="*/ 1 w 106"/>
                <a:gd name="T21" fmla="*/ 1 h 106"/>
                <a:gd name="T22" fmla="*/ 1 w 106"/>
                <a:gd name="T23" fmla="*/ 1 h 106"/>
                <a:gd name="T24" fmla="*/ 0 w 106"/>
                <a:gd name="T25" fmla="*/ 1 h 106"/>
                <a:gd name="T26" fmla="*/ 1 w 106"/>
                <a:gd name="T27" fmla="*/ 1 h 106"/>
                <a:gd name="T28" fmla="*/ 1 w 106"/>
                <a:gd name="T29" fmla="*/ 1 h 106"/>
                <a:gd name="T30" fmla="*/ 1 w 106"/>
                <a:gd name="T31" fmla="*/ 1 h 106"/>
                <a:gd name="T32" fmla="*/ 1 w 106"/>
                <a:gd name="T33" fmla="*/ 1 h 106"/>
                <a:gd name="T34" fmla="*/ 1 w 106"/>
                <a:gd name="T35" fmla="*/ 1 h 106"/>
                <a:gd name="T36" fmla="*/ 1 w 106"/>
                <a:gd name="T37" fmla="*/ 1 h 106"/>
                <a:gd name="T38" fmla="*/ 1 w 106"/>
                <a:gd name="T39" fmla="*/ 1 h 106"/>
                <a:gd name="T40" fmla="*/ 1 w 106"/>
                <a:gd name="T41" fmla="*/ 1 h 106"/>
                <a:gd name="T42" fmla="*/ 1 w 106"/>
                <a:gd name="T43" fmla="*/ 1 h 106"/>
                <a:gd name="T44" fmla="*/ 1 w 106"/>
                <a:gd name="T45" fmla="*/ 1 h 106"/>
                <a:gd name="T46" fmla="*/ 1 w 106"/>
                <a:gd name="T47" fmla="*/ 1 h 106"/>
                <a:gd name="T48" fmla="*/ 1 w 106"/>
                <a:gd name="T49" fmla="*/ 1 h 106"/>
                <a:gd name="T50" fmla="*/ 1 w 106"/>
                <a:gd name="T51" fmla="*/ 1 h 10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06"/>
                <a:gd name="T79" fmla="*/ 0 h 106"/>
                <a:gd name="T80" fmla="*/ 106 w 106"/>
                <a:gd name="T81" fmla="*/ 106 h 10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06" h="106">
                  <a:moveTo>
                    <a:pt x="106" y="53"/>
                  </a:moveTo>
                  <a:lnTo>
                    <a:pt x="104" y="40"/>
                  </a:lnTo>
                  <a:lnTo>
                    <a:pt x="98" y="27"/>
                  </a:lnTo>
                  <a:lnTo>
                    <a:pt x="89" y="14"/>
                  </a:lnTo>
                  <a:lnTo>
                    <a:pt x="78" y="7"/>
                  </a:lnTo>
                  <a:lnTo>
                    <a:pt x="65" y="2"/>
                  </a:lnTo>
                  <a:lnTo>
                    <a:pt x="53" y="0"/>
                  </a:lnTo>
                  <a:lnTo>
                    <a:pt x="38" y="2"/>
                  </a:lnTo>
                  <a:lnTo>
                    <a:pt x="25" y="7"/>
                  </a:lnTo>
                  <a:lnTo>
                    <a:pt x="14" y="14"/>
                  </a:lnTo>
                  <a:lnTo>
                    <a:pt x="7" y="27"/>
                  </a:lnTo>
                  <a:lnTo>
                    <a:pt x="2" y="40"/>
                  </a:lnTo>
                  <a:lnTo>
                    <a:pt x="0" y="53"/>
                  </a:lnTo>
                  <a:lnTo>
                    <a:pt x="2" y="67"/>
                  </a:lnTo>
                  <a:lnTo>
                    <a:pt x="7" y="80"/>
                  </a:lnTo>
                  <a:lnTo>
                    <a:pt x="14" y="91"/>
                  </a:lnTo>
                  <a:lnTo>
                    <a:pt x="25" y="98"/>
                  </a:lnTo>
                  <a:lnTo>
                    <a:pt x="38" y="104"/>
                  </a:lnTo>
                  <a:lnTo>
                    <a:pt x="53" y="106"/>
                  </a:lnTo>
                  <a:lnTo>
                    <a:pt x="65" y="104"/>
                  </a:lnTo>
                  <a:lnTo>
                    <a:pt x="78" y="98"/>
                  </a:lnTo>
                  <a:lnTo>
                    <a:pt x="89" y="91"/>
                  </a:lnTo>
                  <a:lnTo>
                    <a:pt x="98" y="80"/>
                  </a:lnTo>
                  <a:lnTo>
                    <a:pt x="104" y="67"/>
                  </a:lnTo>
                  <a:lnTo>
                    <a:pt x="106" y="53"/>
                  </a:lnTo>
                  <a:close/>
                </a:path>
              </a:pathLst>
            </a:custGeom>
            <a:solidFill>
              <a:srgbClr val="FFFFFF"/>
            </a:solidFill>
            <a:ln w="1428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1" name="Line 40"/>
            <p:cNvSpPr>
              <a:spLocks noChangeShapeType="1"/>
            </p:cNvSpPr>
            <p:nvPr/>
          </p:nvSpPr>
          <p:spPr bwMode="auto">
            <a:xfrm flipH="1">
              <a:off x="1329" y="2335"/>
              <a:ext cx="1440" cy="0"/>
            </a:xfrm>
            <a:prstGeom prst="line">
              <a:avLst/>
            </a:prstGeom>
            <a:ln>
              <a:headEnd type="none" w="sm" len="sm"/>
              <a:tailEnd type="none" w="sm" len="sm"/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  <p:txBody>
            <a:bodyPr wrap="none" anchor="ctr"/>
            <a:lstStyle/>
            <a:p>
              <a:endParaRPr lang="de-DE"/>
            </a:p>
          </p:txBody>
        </p:sp>
      </p:grpSp>
      <p:sp>
        <p:nvSpPr>
          <p:cNvPr id="46" name="Line 15"/>
          <p:cNvSpPr>
            <a:spLocks noChangeShapeType="1"/>
          </p:cNvSpPr>
          <p:nvPr/>
        </p:nvSpPr>
        <p:spPr bwMode="auto">
          <a:xfrm>
            <a:off x="7474842" y="3038281"/>
            <a:ext cx="771" cy="15201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7" name="Freeform 17"/>
          <p:cNvSpPr>
            <a:spLocks/>
          </p:cNvSpPr>
          <p:nvPr/>
        </p:nvSpPr>
        <p:spPr bwMode="auto">
          <a:xfrm>
            <a:off x="7494872" y="3043347"/>
            <a:ext cx="771" cy="2533"/>
          </a:xfrm>
          <a:custGeom>
            <a:avLst/>
            <a:gdLst>
              <a:gd name="T0" fmla="*/ 0 w 1588"/>
              <a:gd name="T1" fmla="*/ 0 h 8"/>
              <a:gd name="T2" fmla="*/ 0 w 1588"/>
              <a:gd name="T3" fmla="*/ 2147483646 h 8"/>
              <a:gd name="T4" fmla="*/ 0 w 1588"/>
              <a:gd name="T5" fmla="*/ 0 h 8"/>
              <a:gd name="T6" fmla="*/ 0 60000 65536"/>
              <a:gd name="T7" fmla="*/ 0 60000 65536"/>
              <a:gd name="T8" fmla="*/ 0 60000 65536"/>
              <a:gd name="T9" fmla="*/ 0 w 1588"/>
              <a:gd name="T10" fmla="*/ 0 h 8"/>
              <a:gd name="T11" fmla="*/ 1588 w 1588"/>
              <a:gd name="T12" fmla="*/ 8 h 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88" h="8">
                <a:moveTo>
                  <a:pt x="0" y="0"/>
                </a:moveTo>
                <a:lnTo>
                  <a:pt x="0" y="8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 w="1588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48" name="Line 56"/>
          <p:cNvSpPr>
            <a:spLocks noChangeShapeType="1"/>
          </p:cNvSpPr>
          <p:nvPr/>
        </p:nvSpPr>
        <p:spPr bwMode="auto">
          <a:xfrm>
            <a:off x="6356269" y="4153860"/>
            <a:ext cx="1996621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49" name="Line 57"/>
          <p:cNvSpPr>
            <a:spLocks noChangeShapeType="1"/>
          </p:cNvSpPr>
          <p:nvPr/>
        </p:nvSpPr>
        <p:spPr bwMode="auto">
          <a:xfrm flipV="1">
            <a:off x="6356269" y="1964925"/>
            <a:ext cx="0" cy="218893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51" name="Freeform 60"/>
          <p:cNvSpPr>
            <a:spLocks/>
          </p:cNvSpPr>
          <p:nvPr/>
        </p:nvSpPr>
        <p:spPr bwMode="auto">
          <a:xfrm>
            <a:off x="6360122" y="2131291"/>
            <a:ext cx="1763370" cy="1808912"/>
          </a:xfrm>
          <a:custGeom>
            <a:avLst/>
            <a:gdLst>
              <a:gd name="T0" fmla="*/ 0 w 2289"/>
              <a:gd name="T1" fmla="*/ 2142 h 2142"/>
              <a:gd name="T2" fmla="*/ 546 w 2289"/>
              <a:gd name="T3" fmla="*/ 1824 h 2142"/>
              <a:gd name="T4" fmla="*/ 955 w 2289"/>
              <a:gd name="T5" fmla="*/ 1528 h 2142"/>
              <a:gd name="T6" fmla="*/ 1449 w 2289"/>
              <a:gd name="T7" fmla="*/ 1065 h 2142"/>
              <a:gd name="T8" fmla="*/ 1741 w 2289"/>
              <a:gd name="T9" fmla="*/ 742 h 2142"/>
              <a:gd name="T10" fmla="*/ 2289 w 2289"/>
              <a:gd name="T11" fmla="*/ 0 h 2142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2289"/>
              <a:gd name="T19" fmla="*/ 0 h 2142"/>
              <a:gd name="T20" fmla="*/ 2289 w 2289"/>
              <a:gd name="T21" fmla="*/ 2142 h 2142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289" h="2142">
                <a:moveTo>
                  <a:pt x="0" y="2142"/>
                </a:moveTo>
                <a:cubicBezTo>
                  <a:pt x="91" y="2089"/>
                  <a:pt x="387" y="1926"/>
                  <a:pt x="546" y="1824"/>
                </a:cubicBezTo>
                <a:cubicBezTo>
                  <a:pt x="705" y="1722"/>
                  <a:pt x="805" y="1655"/>
                  <a:pt x="955" y="1528"/>
                </a:cubicBezTo>
                <a:cubicBezTo>
                  <a:pt x="1105" y="1401"/>
                  <a:pt x="1318" y="1196"/>
                  <a:pt x="1449" y="1065"/>
                </a:cubicBezTo>
                <a:cubicBezTo>
                  <a:pt x="1580" y="934"/>
                  <a:pt x="1601" y="919"/>
                  <a:pt x="1741" y="742"/>
                </a:cubicBezTo>
                <a:cubicBezTo>
                  <a:pt x="1881" y="565"/>
                  <a:pt x="2175" y="155"/>
                  <a:pt x="2289" y="0"/>
                </a:cubicBezTo>
              </a:path>
            </a:pathLst>
          </a:custGeom>
          <a:noFill/>
          <a:ln w="38100" cap="flat" cmpd="sng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61" name="Freeform 58"/>
          <p:cNvSpPr>
            <a:spLocks/>
          </p:cNvSpPr>
          <p:nvPr/>
        </p:nvSpPr>
        <p:spPr bwMode="auto">
          <a:xfrm>
            <a:off x="3678144" y="1809565"/>
            <a:ext cx="1582334" cy="1786111"/>
          </a:xfrm>
          <a:custGeom>
            <a:avLst/>
            <a:gdLst>
              <a:gd name="T0" fmla="*/ 0 w 2054"/>
              <a:gd name="T1" fmla="*/ 0 h 2115"/>
              <a:gd name="T2" fmla="*/ 2147483646 w 2054"/>
              <a:gd name="T3" fmla="*/ 2147483646 h 2115"/>
              <a:gd name="T4" fmla="*/ 2147483646 w 2054"/>
              <a:gd name="T5" fmla="*/ 2147483646 h 2115"/>
              <a:gd name="T6" fmla="*/ 2147483646 w 2054"/>
              <a:gd name="T7" fmla="*/ 2147483646 h 2115"/>
              <a:gd name="T8" fmla="*/ 2147483646 w 2054"/>
              <a:gd name="T9" fmla="*/ 2147483646 h 2115"/>
              <a:gd name="T10" fmla="*/ 2147483646 w 2054"/>
              <a:gd name="T11" fmla="*/ 2147483646 h 2115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2054"/>
              <a:gd name="T19" fmla="*/ 0 h 2115"/>
              <a:gd name="T20" fmla="*/ 2054 w 2054"/>
              <a:gd name="T21" fmla="*/ 2115 h 2115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054" h="2115">
                <a:moveTo>
                  <a:pt x="0" y="0"/>
                </a:moveTo>
                <a:cubicBezTo>
                  <a:pt x="61" y="86"/>
                  <a:pt x="244" y="367"/>
                  <a:pt x="356" y="515"/>
                </a:cubicBezTo>
                <a:cubicBezTo>
                  <a:pt x="468" y="663"/>
                  <a:pt x="542" y="746"/>
                  <a:pt x="675" y="887"/>
                </a:cubicBezTo>
                <a:cubicBezTo>
                  <a:pt x="808" y="1028"/>
                  <a:pt x="1030" y="1244"/>
                  <a:pt x="1152" y="1364"/>
                </a:cubicBezTo>
                <a:cubicBezTo>
                  <a:pt x="1274" y="1484"/>
                  <a:pt x="1260" y="1482"/>
                  <a:pt x="1410" y="1607"/>
                </a:cubicBezTo>
                <a:cubicBezTo>
                  <a:pt x="1560" y="1732"/>
                  <a:pt x="1920" y="2009"/>
                  <a:pt x="2054" y="2115"/>
                </a:cubicBezTo>
              </a:path>
            </a:pathLst>
          </a:custGeom>
          <a:noFill/>
          <a:ln w="38100" cap="flat" cmpd="sng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62" name="Line 15"/>
          <p:cNvSpPr>
            <a:spLocks noChangeShapeType="1"/>
          </p:cNvSpPr>
          <p:nvPr/>
        </p:nvSpPr>
        <p:spPr bwMode="auto">
          <a:xfrm>
            <a:off x="4570998" y="2955547"/>
            <a:ext cx="771" cy="15201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63" name="Freeform 17"/>
          <p:cNvSpPr>
            <a:spLocks/>
          </p:cNvSpPr>
          <p:nvPr/>
        </p:nvSpPr>
        <p:spPr bwMode="auto">
          <a:xfrm>
            <a:off x="4591028" y="2960613"/>
            <a:ext cx="771" cy="2533"/>
          </a:xfrm>
          <a:custGeom>
            <a:avLst/>
            <a:gdLst>
              <a:gd name="T0" fmla="*/ 0 w 1588"/>
              <a:gd name="T1" fmla="*/ 0 h 8"/>
              <a:gd name="T2" fmla="*/ 0 w 1588"/>
              <a:gd name="T3" fmla="*/ 2147483646 h 8"/>
              <a:gd name="T4" fmla="*/ 0 w 1588"/>
              <a:gd name="T5" fmla="*/ 0 h 8"/>
              <a:gd name="T6" fmla="*/ 0 60000 65536"/>
              <a:gd name="T7" fmla="*/ 0 60000 65536"/>
              <a:gd name="T8" fmla="*/ 0 60000 65536"/>
              <a:gd name="T9" fmla="*/ 0 w 1588"/>
              <a:gd name="T10" fmla="*/ 0 h 8"/>
              <a:gd name="T11" fmla="*/ 1588 w 1588"/>
              <a:gd name="T12" fmla="*/ 8 h 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88" h="8">
                <a:moveTo>
                  <a:pt x="0" y="0"/>
                </a:moveTo>
                <a:lnTo>
                  <a:pt x="0" y="8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 w="1588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64" name="Line 56"/>
          <p:cNvSpPr>
            <a:spLocks noChangeShapeType="1"/>
          </p:cNvSpPr>
          <p:nvPr/>
        </p:nvSpPr>
        <p:spPr bwMode="auto">
          <a:xfrm>
            <a:off x="3452425" y="4071126"/>
            <a:ext cx="1913593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65" name="Line 57"/>
          <p:cNvSpPr>
            <a:spLocks noChangeShapeType="1"/>
          </p:cNvSpPr>
          <p:nvPr/>
        </p:nvSpPr>
        <p:spPr bwMode="auto">
          <a:xfrm flipV="1">
            <a:off x="3452425" y="1882191"/>
            <a:ext cx="0" cy="218893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6389" name="Freeform 16388"/>
          <p:cNvSpPr/>
          <p:nvPr/>
        </p:nvSpPr>
        <p:spPr bwMode="auto">
          <a:xfrm>
            <a:off x="1869897" y="2948683"/>
            <a:ext cx="0" cy="1099335"/>
          </a:xfrm>
          <a:custGeom>
            <a:avLst/>
            <a:gdLst>
              <a:gd name="connsiteX0" fmla="*/ 0 w 0"/>
              <a:gd name="connsiteY0" fmla="*/ 0 h 1099335"/>
              <a:gd name="connsiteX1" fmla="*/ 0 w 0"/>
              <a:gd name="connsiteY1" fmla="*/ 1099335 h 1099335"/>
              <a:gd name="connsiteX2" fmla="*/ 0 w 0"/>
              <a:gd name="connsiteY2" fmla="*/ 1099335 h 10993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h="1099335">
                <a:moveTo>
                  <a:pt x="0" y="0"/>
                </a:moveTo>
                <a:lnTo>
                  <a:pt x="0" y="1099335"/>
                </a:lnTo>
                <a:lnTo>
                  <a:pt x="0" y="1099335"/>
                </a:lnTo>
              </a:path>
            </a:pathLst>
          </a:custGeom>
          <a:ln w="9525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Book Antiqua" pitchFamily="18" charset="0"/>
            </a:endParaRPr>
          </a:p>
        </p:txBody>
      </p:sp>
      <p:sp>
        <p:nvSpPr>
          <p:cNvPr id="80" name="Freeform 79"/>
          <p:cNvSpPr/>
          <p:nvPr/>
        </p:nvSpPr>
        <p:spPr bwMode="auto">
          <a:xfrm>
            <a:off x="7474842" y="3035747"/>
            <a:ext cx="0" cy="1099335"/>
          </a:xfrm>
          <a:custGeom>
            <a:avLst/>
            <a:gdLst>
              <a:gd name="connsiteX0" fmla="*/ 0 w 0"/>
              <a:gd name="connsiteY0" fmla="*/ 0 h 1099335"/>
              <a:gd name="connsiteX1" fmla="*/ 0 w 0"/>
              <a:gd name="connsiteY1" fmla="*/ 1099335 h 1099335"/>
              <a:gd name="connsiteX2" fmla="*/ 0 w 0"/>
              <a:gd name="connsiteY2" fmla="*/ 1099335 h 10993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h="1099335">
                <a:moveTo>
                  <a:pt x="0" y="0"/>
                </a:moveTo>
                <a:lnTo>
                  <a:pt x="0" y="1099335"/>
                </a:lnTo>
                <a:lnTo>
                  <a:pt x="0" y="1099335"/>
                </a:lnTo>
              </a:path>
            </a:pathLst>
          </a:custGeom>
          <a:ln w="9525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Book Antiqua" pitchFamily="18" charset="0"/>
            </a:endParaRPr>
          </a:p>
        </p:txBody>
      </p:sp>
      <p:sp>
        <p:nvSpPr>
          <p:cNvPr id="81" name="Freeform 80"/>
          <p:cNvSpPr/>
          <p:nvPr/>
        </p:nvSpPr>
        <p:spPr bwMode="auto">
          <a:xfrm flipH="1">
            <a:off x="4491369" y="2963146"/>
            <a:ext cx="45719" cy="1099335"/>
          </a:xfrm>
          <a:custGeom>
            <a:avLst/>
            <a:gdLst>
              <a:gd name="connsiteX0" fmla="*/ 0 w 0"/>
              <a:gd name="connsiteY0" fmla="*/ 0 h 1099335"/>
              <a:gd name="connsiteX1" fmla="*/ 0 w 0"/>
              <a:gd name="connsiteY1" fmla="*/ 1099335 h 1099335"/>
              <a:gd name="connsiteX2" fmla="*/ 0 w 0"/>
              <a:gd name="connsiteY2" fmla="*/ 1099335 h 10993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h="1099335">
                <a:moveTo>
                  <a:pt x="0" y="0"/>
                </a:moveTo>
                <a:lnTo>
                  <a:pt x="0" y="1099335"/>
                </a:lnTo>
                <a:lnTo>
                  <a:pt x="0" y="1099335"/>
                </a:lnTo>
              </a:path>
            </a:pathLst>
          </a:custGeom>
          <a:ln w="9525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Book Antiqua" pitchFamily="18" charset="0"/>
            </a:endParaRPr>
          </a:p>
        </p:txBody>
      </p:sp>
      <p:sp>
        <p:nvSpPr>
          <p:cNvPr id="84" name="TextBox 83"/>
          <p:cNvSpPr txBox="1"/>
          <p:nvPr/>
        </p:nvSpPr>
        <p:spPr>
          <a:xfrm>
            <a:off x="959799" y="4540820"/>
            <a:ext cx="7796224" cy="17235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8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Wohlfahrt            =               Nutzen                   -       variable Kosten</a:t>
            </a:r>
          </a:p>
          <a:p>
            <a:endParaRPr lang="de-DE" sz="1800" b="1" dirty="0" smtClean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de-DE" sz="18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de-DE" sz="1800" b="1" dirty="0" smtClean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de-DE" sz="18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D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NB: </a:t>
            </a:r>
            <a:r>
              <a:rPr lang="de-DE" sz="16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Variable Kosten </a:t>
            </a:r>
            <a:r>
              <a:rPr lang="de-D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sind Kosten, die von der produzierten Menge abhängen.</a:t>
            </a:r>
            <a:endParaRPr lang="de-DE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050673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8" name="Rectangle 2"/>
          <p:cNvSpPr>
            <a:spLocks noGrp="1" noChangeArrowheads="1"/>
          </p:cNvSpPr>
          <p:nvPr>
            <p:ph type="title"/>
          </p:nvPr>
        </p:nvSpPr>
        <p:spPr>
          <a:xfrm>
            <a:off x="1705511" y="381000"/>
            <a:ext cx="6905092" cy="889000"/>
          </a:xfrm>
        </p:spPr>
        <p:txBody>
          <a:bodyPr/>
          <a:lstStyle/>
          <a:p>
            <a:r>
              <a:rPr lang="de-DE" altLang="en-US" i="0" dirty="0" smtClean="0">
                <a:latin typeface="Arial" panose="020B0604020202020204" pitchFamily="34" charset="0"/>
                <a:cs typeface="Arial" panose="020B0604020202020204" pitchFamily="34" charset="0"/>
              </a:rPr>
              <a:t>Preisbildung als Gleichgewicht</a:t>
            </a:r>
          </a:p>
        </p:txBody>
      </p:sp>
      <p:sp>
        <p:nvSpPr>
          <p:cNvPr id="16399" name="Rectangle 22"/>
          <p:cNvSpPr>
            <a:spLocks noChangeArrowheads="1"/>
          </p:cNvSpPr>
          <p:nvPr/>
        </p:nvSpPr>
        <p:spPr bwMode="auto">
          <a:xfrm>
            <a:off x="7170416" y="7569201"/>
            <a:ext cx="136527" cy="7797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900" b="1" i="1">
                <a:solidFill>
                  <a:srgbClr val="000000"/>
                </a:solidFill>
                <a:latin typeface="Arial" panose="020B0604020202020204" pitchFamily="34" charset="0"/>
              </a:rPr>
              <a:t>Q</a:t>
            </a:r>
            <a:r>
              <a:rPr lang="de-DE" altLang="en-US" sz="1900" b="1" baseline="-25000">
                <a:solidFill>
                  <a:srgbClr val="000000"/>
                </a:solidFill>
                <a:latin typeface="Arial" panose="020B0604020202020204" pitchFamily="34" charset="0"/>
              </a:rPr>
              <a:t>0</a:t>
            </a:r>
            <a:r>
              <a:rPr lang="de-DE" altLang="en-US" sz="1900" b="1" i="1">
                <a:solidFill>
                  <a:srgbClr val="000000"/>
                </a:solidFill>
                <a:latin typeface="Arial" panose="020B0604020202020204" pitchFamily="34" charset="0"/>
              </a:rPr>
              <a:t>*</a:t>
            </a:r>
            <a:endParaRPr lang="de-DE" altLang="en-US">
              <a:latin typeface="Arial" panose="020B0604020202020204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814379" y="1455913"/>
            <a:ext cx="7796224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Oft wird die Preisbildung als </a:t>
            </a:r>
            <a:r>
              <a:rPr lang="de-DE" sz="18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„Gleichgewicht“ </a:t>
            </a:r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bezeichnet, weil die „Kräfte“ (Angebot und Nachfrage) gleich sind.</a:t>
            </a:r>
          </a:p>
          <a:p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Ein </a:t>
            </a:r>
            <a:r>
              <a:rPr lang="de-DE" sz="18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stabiles Gleichgewicht </a:t>
            </a:r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wird in der Physik als „Zustand, der stabil gegenüber Störungen ist,“ definiert. </a:t>
            </a:r>
            <a:r>
              <a:rPr lang="de-DE" sz="18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Negatives Feedback:</a:t>
            </a:r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bei Störung kehrt zum originalen Zustand zurück.</a:t>
            </a:r>
            <a:endParaRPr lang="de-DE" sz="18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In der Wirtschaftswissenschaften</a:t>
            </a:r>
            <a:r>
              <a:rPr lang="de-DE" sz="18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„Marktakteure haben keine Veranlassung, </a:t>
            </a:r>
            <a:r>
              <a:rPr lang="de-DE" sz="1800" dirty="0">
                <a:latin typeface="Arial" panose="020B0604020202020204" pitchFamily="34" charset="0"/>
                <a:cs typeface="Arial" panose="020B0604020202020204" pitchFamily="34" charset="0"/>
              </a:rPr>
              <a:t>ihr Marktverhalten zu ändern, weil sie sich optimal an die relevanten Marktdaten angepasst </a:t>
            </a:r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haben“.</a:t>
            </a:r>
          </a:p>
          <a:p>
            <a:endParaRPr lang="de-DE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6715" y="3790091"/>
            <a:ext cx="2265666" cy="226566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2351" y="3790091"/>
            <a:ext cx="3113929" cy="2311522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1212351" y="6090102"/>
            <a:ext cx="38219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800" dirty="0">
                <a:latin typeface="Arial" panose="020B0604020202020204" pitchFamily="34" charset="0"/>
                <a:cs typeface="Arial" panose="020B0604020202020204" pitchFamily="34" charset="0"/>
              </a:rPr>
              <a:t>in der </a:t>
            </a:r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Mitte: stabiles Gleichgewicht</a:t>
            </a:r>
            <a:endParaRPr lang="de-DE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690937" y="6090101"/>
            <a:ext cx="38219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instabiles Gleichgewicht</a:t>
            </a:r>
          </a:p>
          <a:p>
            <a:endParaRPr lang="de-DE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764152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Freeform 58"/>
          <p:cNvSpPr>
            <a:spLocks/>
          </p:cNvSpPr>
          <p:nvPr/>
        </p:nvSpPr>
        <p:spPr bwMode="auto">
          <a:xfrm>
            <a:off x="4892040" y="1478661"/>
            <a:ext cx="1272226" cy="4312539"/>
          </a:xfrm>
          <a:custGeom>
            <a:avLst/>
            <a:gdLst>
              <a:gd name="T0" fmla="*/ 0 w 2054"/>
              <a:gd name="T1" fmla="*/ 0 h 2115"/>
              <a:gd name="T2" fmla="*/ 2147483646 w 2054"/>
              <a:gd name="T3" fmla="*/ 2147483646 h 2115"/>
              <a:gd name="T4" fmla="*/ 2147483646 w 2054"/>
              <a:gd name="T5" fmla="*/ 2147483646 h 2115"/>
              <a:gd name="T6" fmla="*/ 2147483646 w 2054"/>
              <a:gd name="T7" fmla="*/ 2147483646 h 2115"/>
              <a:gd name="T8" fmla="*/ 2147483646 w 2054"/>
              <a:gd name="T9" fmla="*/ 2147483646 h 2115"/>
              <a:gd name="T10" fmla="*/ 2147483646 w 2054"/>
              <a:gd name="T11" fmla="*/ 2147483646 h 2115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2054"/>
              <a:gd name="T19" fmla="*/ 0 h 2115"/>
              <a:gd name="T20" fmla="*/ 2054 w 2054"/>
              <a:gd name="T21" fmla="*/ 2115 h 2115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054" h="2115">
                <a:moveTo>
                  <a:pt x="0" y="0"/>
                </a:moveTo>
                <a:cubicBezTo>
                  <a:pt x="61" y="86"/>
                  <a:pt x="244" y="367"/>
                  <a:pt x="356" y="515"/>
                </a:cubicBezTo>
                <a:cubicBezTo>
                  <a:pt x="468" y="663"/>
                  <a:pt x="542" y="746"/>
                  <a:pt x="675" y="887"/>
                </a:cubicBezTo>
                <a:cubicBezTo>
                  <a:pt x="808" y="1028"/>
                  <a:pt x="1030" y="1244"/>
                  <a:pt x="1152" y="1364"/>
                </a:cubicBezTo>
                <a:cubicBezTo>
                  <a:pt x="1274" y="1484"/>
                  <a:pt x="1260" y="1482"/>
                  <a:pt x="1410" y="1607"/>
                </a:cubicBezTo>
                <a:cubicBezTo>
                  <a:pt x="1560" y="1732"/>
                  <a:pt x="1920" y="2009"/>
                  <a:pt x="2054" y="2115"/>
                </a:cubicBezTo>
              </a:path>
            </a:pathLst>
          </a:custGeom>
          <a:noFill/>
          <a:ln w="38100" cap="flat" cmpd="sng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6388" name="Rectangle 2"/>
          <p:cNvSpPr>
            <a:spLocks noGrp="1" noChangeArrowheads="1"/>
          </p:cNvSpPr>
          <p:nvPr>
            <p:ph type="title"/>
          </p:nvPr>
        </p:nvSpPr>
        <p:spPr>
          <a:xfrm>
            <a:off x="1908177" y="381000"/>
            <a:ext cx="6702425" cy="889000"/>
          </a:xfrm>
        </p:spPr>
        <p:txBody>
          <a:bodyPr/>
          <a:lstStyle/>
          <a:p>
            <a:r>
              <a:rPr lang="de-DE" altLang="en-US" i="0" dirty="0" smtClean="0">
                <a:latin typeface="Arial" panose="020B0604020202020204" pitchFamily="34" charset="0"/>
                <a:cs typeface="Arial" panose="020B0604020202020204" pitchFamily="34" charset="0"/>
              </a:rPr>
              <a:t>Beispiele: Salz, Wasser, Mehl, usw.</a:t>
            </a:r>
          </a:p>
        </p:txBody>
      </p:sp>
      <p:sp>
        <p:nvSpPr>
          <p:cNvPr id="16391" name="Rectangle 20"/>
          <p:cNvSpPr>
            <a:spLocks noChangeArrowheads="1"/>
          </p:cNvSpPr>
          <p:nvPr/>
        </p:nvSpPr>
        <p:spPr bwMode="auto">
          <a:xfrm>
            <a:off x="1333500" y="1844675"/>
            <a:ext cx="78105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800">
                <a:solidFill>
                  <a:srgbClr val="000000"/>
                </a:solidFill>
                <a:latin typeface="Arial" panose="020B0604020202020204" pitchFamily="34" charset="0"/>
              </a:rPr>
              <a:t>Preis </a:t>
            </a:r>
            <a:r>
              <a:rPr lang="de-DE" altLang="en-US" sz="1800" i="1">
                <a:solidFill>
                  <a:srgbClr val="000000"/>
                </a:solidFill>
                <a:latin typeface="Arial" panose="020B0604020202020204" pitchFamily="34" charset="0"/>
              </a:rPr>
              <a:t>p</a:t>
            </a:r>
            <a:endParaRPr lang="de-DE" altLang="en-US" i="1">
              <a:latin typeface="Arial" panose="020B0604020202020204" pitchFamily="34" charset="0"/>
            </a:endParaRPr>
          </a:p>
        </p:txBody>
      </p:sp>
      <p:sp>
        <p:nvSpPr>
          <p:cNvPr id="16392" name="Rectangle 21"/>
          <p:cNvSpPr>
            <a:spLocks noChangeArrowheads="1"/>
          </p:cNvSpPr>
          <p:nvPr/>
        </p:nvSpPr>
        <p:spPr bwMode="auto">
          <a:xfrm>
            <a:off x="7239000" y="6019800"/>
            <a:ext cx="9398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800">
                <a:solidFill>
                  <a:srgbClr val="000000"/>
                </a:solidFill>
                <a:latin typeface="Arial" panose="020B0604020202020204" pitchFamily="34" charset="0"/>
              </a:rPr>
              <a:t>Menge </a:t>
            </a:r>
            <a:r>
              <a:rPr lang="de-DE" altLang="en-US" sz="1800" i="1">
                <a:solidFill>
                  <a:srgbClr val="000000"/>
                </a:solidFill>
                <a:latin typeface="Arial" panose="020B0604020202020204" pitchFamily="34" charset="0"/>
              </a:rPr>
              <a:t>Q</a:t>
            </a:r>
            <a:endParaRPr lang="de-DE" altLang="en-US" i="1">
              <a:latin typeface="Arial" panose="020B0604020202020204" pitchFamily="34" charset="0"/>
            </a:endParaRPr>
          </a:p>
        </p:txBody>
      </p:sp>
      <p:sp>
        <p:nvSpPr>
          <p:cNvPr id="16394" name="Line 56"/>
          <p:cNvSpPr>
            <a:spLocks noChangeShapeType="1"/>
          </p:cNvSpPr>
          <p:nvPr/>
        </p:nvSpPr>
        <p:spPr bwMode="auto">
          <a:xfrm>
            <a:off x="2133600" y="5791200"/>
            <a:ext cx="61722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6395" name="Line 57"/>
          <p:cNvSpPr>
            <a:spLocks noChangeShapeType="1"/>
          </p:cNvSpPr>
          <p:nvPr/>
        </p:nvSpPr>
        <p:spPr bwMode="auto">
          <a:xfrm flipV="1">
            <a:off x="2133600" y="1676400"/>
            <a:ext cx="0" cy="4114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6397" name="Freeform 60"/>
          <p:cNvSpPr>
            <a:spLocks/>
          </p:cNvSpPr>
          <p:nvPr/>
        </p:nvSpPr>
        <p:spPr bwMode="auto">
          <a:xfrm>
            <a:off x="2141538" y="4897440"/>
            <a:ext cx="6164262" cy="492123"/>
          </a:xfrm>
          <a:custGeom>
            <a:avLst/>
            <a:gdLst>
              <a:gd name="T0" fmla="*/ 0 w 2289"/>
              <a:gd name="T1" fmla="*/ 2142 h 2142"/>
              <a:gd name="T2" fmla="*/ 546 w 2289"/>
              <a:gd name="T3" fmla="*/ 1824 h 2142"/>
              <a:gd name="T4" fmla="*/ 955 w 2289"/>
              <a:gd name="T5" fmla="*/ 1528 h 2142"/>
              <a:gd name="T6" fmla="*/ 1449 w 2289"/>
              <a:gd name="T7" fmla="*/ 1065 h 2142"/>
              <a:gd name="T8" fmla="*/ 1741 w 2289"/>
              <a:gd name="T9" fmla="*/ 742 h 2142"/>
              <a:gd name="T10" fmla="*/ 2289 w 2289"/>
              <a:gd name="T11" fmla="*/ 0 h 2142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2289"/>
              <a:gd name="T19" fmla="*/ 0 h 2142"/>
              <a:gd name="T20" fmla="*/ 2289 w 2289"/>
              <a:gd name="T21" fmla="*/ 2142 h 2142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289" h="2142">
                <a:moveTo>
                  <a:pt x="0" y="2142"/>
                </a:moveTo>
                <a:cubicBezTo>
                  <a:pt x="91" y="2089"/>
                  <a:pt x="387" y="1926"/>
                  <a:pt x="546" y="1824"/>
                </a:cubicBezTo>
                <a:cubicBezTo>
                  <a:pt x="705" y="1722"/>
                  <a:pt x="805" y="1655"/>
                  <a:pt x="955" y="1528"/>
                </a:cubicBezTo>
                <a:cubicBezTo>
                  <a:pt x="1105" y="1401"/>
                  <a:pt x="1318" y="1196"/>
                  <a:pt x="1449" y="1065"/>
                </a:cubicBezTo>
                <a:cubicBezTo>
                  <a:pt x="1580" y="934"/>
                  <a:pt x="1601" y="919"/>
                  <a:pt x="1741" y="742"/>
                </a:cubicBezTo>
                <a:cubicBezTo>
                  <a:pt x="1881" y="565"/>
                  <a:pt x="2175" y="155"/>
                  <a:pt x="2289" y="0"/>
                </a:cubicBezTo>
              </a:path>
            </a:pathLst>
          </a:custGeom>
          <a:noFill/>
          <a:ln w="38100" cap="flat" cmpd="sng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6398" name="Line 41"/>
          <p:cNvSpPr>
            <a:spLocks noChangeShapeType="1"/>
          </p:cNvSpPr>
          <p:nvPr/>
        </p:nvSpPr>
        <p:spPr bwMode="auto">
          <a:xfrm>
            <a:off x="5888736" y="5148072"/>
            <a:ext cx="0" cy="643128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6399" name="Rectangle 22"/>
          <p:cNvSpPr>
            <a:spLocks noChangeArrowheads="1"/>
          </p:cNvSpPr>
          <p:nvPr/>
        </p:nvSpPr>
        <p:spPr bwMode="auto">
          <a:xfrm>
            <a:off x="5791204" y="5999862"/>
            <a:ext cx="373062" cy="29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900" b="1" i="1" dirty="0">
                <a:solidFill>
                  <a:srgbClr val="000000"/>
                </a:solidFill>
                <a:latin typeface="Arial" panose="020B0604020202020204" pitchFamily="34" charset="0"/>
              </a:rPr>
              <a:t>Q</a:t>
            </a:r>
            <a:r>
              <a:rPr lang="de-DE" altLang="en-US" sz="1900" b="1" baseline="-25000" dirty="0">
                <a:solidFill>
                  <a:srgbClr val="000000"/>
                </a:solidFill>
                <a:latin typeface="Arial" panose="020B0604020202020204" pitchFamily="34" charset="0"/>
              </a:rPr>
              <a:t>0</a:t>
            </a:r>
            <a:r>
              <a:rPr lang="de-DE" altLang="en-US" sz="1900" b="1" i="1" dirty="0">
                <a:solidFill>
                  <a:srgbClr val="000000"/>
                </a:solidFill>
                <a:latin typeface="Arial" panose="020B0604020202020204" pitchFamily="34" charset="0"/>
              </a:rPr>
              <a:t>*</a:t>
            </a:r>
            <a:endParaRPr lang="de-DE" altLang="en-US" dirty="0">
              <a:latin typeface="Arial" panose="020B0604020202020204" pitchFamily="34" charset="0"/>
            </a:endParaRPr>
          </a:p>
        </p:txBody>
      </p:sp>
      <p:sp>
        <p:nvSpPr>
          <p:cNvPr id="16400" name="Rectangle 23"/>
          <p:cNvSpPr>
            <a:spLocks noChangeArrowheads="1"/>
          </p:cNvSpPr>
          <p:nvPr/>
        </p:nvSpPr>
        <p:spPr bwMode="auto">
          <a:xfrm>
            <a:off x="336552" y="4897440"/>
            <a:ext cx="1636712" cy="29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900" b="1" dirty="0" smtClean="0">
                <a:solidFill>
                  <a:srgbClr val="C00000"/>
                </a:solidFill>
                <a:latin typeface="Arial" panose="020B0604020202020204" pitchFamily="34" charset="0"/>
              </a:rPr>
              <a:t>Marktpreis</a:t>
            </a:r>
            <a:r>
              <a:rPr lang="de-DE" altLang="en-US" sz="1900" b="1" i="1" dirty="0" smtClean="0">
                <a:solidFill>
                  <a:srgbClr val="C00000"/>
                </a:solidFill>
                <a:latin typeface="Arial" panose="020B0604020202020204" pitchFamily="34" charset="0"/>
              </a:rPr>
              <a:t> p</a:t>
            </a:r>
            <a:r>
              <a:rPr lang="de-DE" altLang="en-US" sz="1900" b="1" baseline="-25000" dirty="0" smtClean="0">
                <a:solidFill>
                  <a:srgbClr val="C00000"/>
                </a:solidFill>
                <a:latin typeface="Arial" panose="020B0604020202020204" pitchFamily="34" charset="0"/>
              </a:rPr>
              <a:t>0</a:t>
            </a:r>
            <a:r>
              <a:rPr lang="de-DE" altLang="en-US" sz="1900" b="1" i="1" dirty="0" smtClean="0">
                <a:solidFill>
                  <a:srgbClr val="C00000"/>
                </a:solidFill>
                <a:latin typeface="Arial" panose="020B0604020202020204" pitchFamily="34" charset="0"/>
              </a:rPr>
              <a:t>*</a:t>
            </a:r>
            <a:endParaRPr lang="de-DE" altLang="en-US" dirty="0">
              <a:solidFill>
                <a:srgbClr val="C00000"/>
              </a:solidFill>
              <a:latin typeface="Arial" panose="020B0604020202020204" pitchFamily="34" charset="0"/>
            </a:endParaRPr>
          </a:p>
        </p:txBody>
      </p:sp>
      <p:sp>
        <p:nvSpPr>
          <p:cNvPr id="16404" name="Line 40"/>
          <p:cNvSpPr>
            <a:spLocks noChangeShapeType="1"/>
          </p:cNvSpPr>
          <p:nvPr/>
        </p:nvSpPr>
        <p:spPr bwMode="auto">
          <a:xfrm flipH="1">
            <a:off x="2133600" y="5148072"/>
            <a:ext cx="3755136" cy="12637"/>
          </a:xfrm>
          <a:prstGeom prst="line">
            <a:avLst/>
          </a:prstGeom>
          <a:ln>
            <a:headEnd type="none" w="sm" len="sm"/>
            <a:tailEnd type="none" w="sm" len="sm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  <p:txBody>
          <a:bodyPr wrap="none" anchor="ctr"/>
          <a:lstStyle/>
          <a:p>
            <a:endParaRPr lang="de-DE"/>
          </a:p>
        </p:txBody>
      </p:sp>
      <p:sp>
        <p:nvSpPr>
          <p:cNvPr id="26" name="Rectangle 37"/>
          <p:cNvSpPr>
            <a:spLocks noChangeArrowheads="1"/>
          </p:cNvSpPr>
          <p:nvPr/>
        </p:nvSpPr>
        <p:spPr bwMode="auto">
          <a:xfrm>
            <a:off x="6413641" y="4536919"/>
            <a:ext cx="2590517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800" dirty="0">
                <a:solidFill>
                  <a:srgbClr val="000000"/>
                </a:solidFill>
                <a:latin typeface="Arial" panose="020B0604020202020204" pitchFamily="34" charset="0"/>
              </a:rPr>
              <a:t>Inverse Angebotsfunktion</a:t>
            </a:r>
            <a:r>
              <a:rPr lang="de-DE" altLang="en-US" sz="1400" dirty="0">
                <a:solidFill>
                  <a:srgbClr val="000000"/>
                </a:solidFill>
                <a:latin typeface="Arial" panose="020B0604020202020204" pitchFamily="34" charset="0"/>
              </a:rPr>
              <a:t/>
            </a:r>
            <a:br>
              <a:rPr lang="de-DE" altLang="en-US" sz="1400" dirty="0">
                <a:solidFill>
                  <a:srgbClr val="000000"/>
                </a:solidFill>
                <a:latin typeface="Arial" panose="020B0604020202020204" pitchFamily="34" charset="0"/>
              </a:rPr>
            </a:br>
            <a:endParaRPr lang="de-DE" altLang="en-US" sz="1400" dirty="0">
              <a:latin typeface="Arial" panose="020B0604020202020204" pitchFamily="34" charset="0"/>
            </a:endParaRPr>
          </a:p>
        </p:txBody>
      </p:sp>
      <p:sp>
        <p:nvSpPr>
          <p:cNvPr id="27" name="Rectangle 37"/>
          <p:cNvSpPr>
            <a:spLocks noChangeArrowheads="1"/>
          </p:cNvSpPr>
          <p:nvPr/>
        </p:nvSpPr>
        <p:spPr bwMode="auto">
          <a:xfrm>
            <a:off x="5118382" y="1498599"/>
            <a:ext cx="2693045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800" dirty="0">
                <a:solidFill>
                  <a:srgbClr val="000000"/>
                </a:solidFill>
                <a:latin typeface="Arial" panose="020B0604020202020204" pitchFamily="34" charset="0"/>
              </a:rPr>
              <a:t>Inverse </a:t>
            </a:r>
            <a:r>
              <a:rPr lang="de-DE" altLang="en-US" sz="1800" dirty="0" smtClean="0">
                <a:solidFill>
                  <a:srgbClr val="000000"/>
                </a:solidFill>
                <a:latin typeface="Arial" panose="020B0604020202020204" pitchFamily="34" charset="0"/>
              </a:rPr>
              <a:t>Nachfragefunktion</a:t>
            </a:r>
            <a:r>
              <a:rPr lang="de-DE" altLang="en-US" sz="1400" dirty="0">
                <a:solidFill>
                  <a:srgbClr val="000000"/>
                </a:solidFill>
                <a:latin typeface="Arial" panose="020B0604020202020204" pitchFamily="34" charset="0"/>
              </a:rPr>
              <a:t/>
            </a:r>
            <a:br>
              <a:rPr lang="de-DE" altLang="en-US" sz="1400" dirty="0">
                <a:solidFill>
                  <a:srgbClr val="000000"/>
                </a:solidFill>
                <a:latin typeface="Arial" panose="020B0604020202020204" pitchFamily="34" charset="0"/>
              </a:rPr>
            </a:br>
            <a:endParaRPr lang="de-DE" altLang="en-US" sz="1400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249460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Freeform 58"/>
          <p:cNvSpPr>
            <a:spLocks/>
          </p:cNvSpPr>
          <p:nvPr/>
        </p:nvSpPr>
        <p:spPr bwMode="auto">
          <a:xfrm>
            <a:off x="2153096" y="1844674"/>
            <a:ext cx="5820471" cy="3946525"/>
          </a:xfrm>
          <a:custGeom>
            <a:avLst/>
            <a:gdLst>
              <a:gd name="T0" fmla="*/ 0 w 2054"/>
              <a:gd name="T1" fmla="*/ 0 h 2115"/>
              <a:gd name="T2" fmla="*/ 2147483646 w 2054"/>
              <a:gd name="T3" fmla="*/ 2147483646 h 2115"/>
              <a:gd name="T4" fmla="*/ 2147483646 w 2054"/>
              <a:gd name="T5" fmla="*/ 2147483646 h 2115"/>
              <a:gd name="T6" fmla="*/ 2147483646 w 2054"/>
              <a:gd name="T7" fmla="*/ 2147483646 h 2115"/>
              <a:gd name="T8" fmla="*/ 2147483646 w 2054"/>
              <a:gd name="T9" fmla="*/ 2147483646 h 2115"/>
              <a:gd name="T10" fmla="*/ 2147483646 w 2054"/>
              <a:gd name="T11" fmla="*/ 2147483646 h 2115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2054"/>
              <a:gd name="T19" fmla="*/ 0 h 2115"/>
              <a:gd name="T20" fmla="*/ 2054 w 2054"/>
              <a:gd name="T21" fmla="*/ 2115 h 2115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054" h="2115">
                <a:moveTo>
                  <a:pt x="0" y="0"/>
                </a:moveTo>
                <a:cubicBezTo>
                  <a:pt x="61" y="86"/>
                  <a:pt x="244" y="367"/>
                  <a:pt x="356" y="515"/>
                </a:cubicBezTo>
                <a:cubicBezTo>
                  <a:pt x="468" y="663"/>
                  <a:pt x="542" y="746"/>
                  <a:pt x="675" y="887"/>
                </a:cubicBezTo>
                <a:cubicBezTo>
                  <a:pt x="808" y="1028"/>
                  <a:pt x="1030" y="1244"/>
                  <a:pt x="1152" y="1364"/>
                </a:cubicBezTo>
                <a:cubicBezTo>
                  <a:pt x="1274" y="1484"/>
                  <a:pt x="1260" y="1482"/>
                  <a:pt x="1410" y="1607"/>
                </a:cubicBezTo>
                <a:cubicBezTo>
                  <a:pt x="1560" y="1732"/>
                  <a:pt x="1920" y="2009"/>
                  <a:pt x="2054" y="2115"/>
                </a:cubicBezTo>
              </a:path>
            </a:pathLst>
          </a:custGeom>
          <a:noFill/>
          <a:ln w="38100" cap="flat" cmpd="sng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6388" name="Rectangle 2"/>
          <p:cNvSpPr>
            <a:spLocks noGrp="1" noChangeArrowheads="1"/>
          </p:cNvSpPr>
          <p:nvPr>
            <p:ph type="title"/>
          </p:nvPr>
        </p:nvSpPr>
        <p:spPr>
          <a:xfrm>
            <a:off x="1908177" y="381000"/>
            <a:ext cx="6702425" cy="889000"/>
          </a:xfrm>
        </p:spPr>
        <p:txBody>
          <a:bodyPr/>
          <a:lstStyle/>
          <a:p>
            <a:r>
              <a:rPr lang="de-DE" altLang="en-US" i="0" dirty="0" smtClean="0">
                <a:latin typeface="Arial" panose="020B0604020202020204" pitchFamily="34" charset="0"/>
                <a:cs typeface="Arial" panose="020B0604020202020204" pitchFamily="34" charset="0"/>
              </a:rPr>
              <a:t>Beispiele: Saphiren, 100 qm Wohnungen in Berlin-Mitte, usw.</a:t>
            </a:r>
          </a:p>
        </p:txBody>
      </p:sp>
      <p:sp>
        <p:nvSpPr>
          <p:cNvPr id="16391" name="Rectangle 20"/>
          <p:cNvSpPr>
            <a:spLocks noChangeArrowheads="1"/>
          </p:cNvSpPr>
          <p:nvPr/>
        </p:nvSpPr>
        <p:spPr bwMode="auto">
          <a:xfrm>
            <a:off x="1333500" y="1844675"/>
            <a:ext cx="78105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800">
                <a:solidFill>
                  <a:srgbClr val="000000"/>
                </a:solidFill>
                <a:latin typeface="Arial" panose="020B0604020202020204" pitchFamily="34" charset="0"/>
              </a:rPr>
              <a:t>Preis </a:t>
            </a:r>
            <a:r>
              <a:rPr lang="de-DE" altLang="en-US" sz="1800" i="1">
                <a:solidFill>
                  <a:srgbClr val="000000"/>
                </a:solidFill>
                <a:latin typeface="Arial" panose="020B0604020202020204" pitchFamily="34" charset="0"/>
              </a:rPr>
              <a:t>p</a:t>
            </a:r>
            <a:endParaRPr lang="de-DE" altLang="en-US" i="1">
              <a:latin typeface="Arial" panose="020B0604020202020204" pitchFamily="34" charset="0"/>
            </a:endParaRPr>
          </a:p>
        </p:txBody>
      </p:sp>
      <p:sp>
        <p:nvSpPr>
          <p:cNvPr id="16392" name="Rectangle 21"/>
          <p:cNvSpPr>
            <a:spLocks noChangeArrowheads="1"/>
          </p:cNvSpPr>
          <p:nvPr/>
        </p:nvSpPr>
        <p:spPr bwMode="auto">
          <a:xfrm>
            <a:off x="7239000" y="6019800"/>
            <a:ext cx="9398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800">
                <a:solidFill>
                  <a:srgbClr val="000000"/>
                </a:solidFill>
                <a:latin typeface="Arial" panose="020B0604020202020204" pitchFamily="34" charset="0"/>
              </a:rPr>
              <a:t>Menge </a:t>
            </a:r>
            <a:r>
              <a:rPr lang="de-DE" altLang="en-US" sz="1800" i="1">
                <a:solidFill>
                  <a:srgbClr val="000000"/>
                </a:solidFill>
                <a:latin typeface="Arial" panose="020B0604020202020204" pitchFamily="34" charset="0"/>
              </a:rPr>
              <a:t>Q</a:t>
            </a:r>
            <a:endParaRPr lang="de-DE" altLang="en-US" i="1">
              <a:latin typeface="Arial" panose="020B0604020202020204" pitchFamily="34" charset="0"/>
            </a:endParaRPr>
          </a:p>
        </p:txBody>
      </p:sp>
      <p:sp>
        <p:nvSpPr>
          <p:cNvPr id="16394" name="Line 56"/>
          <p:cNvSpPr>
            <a:spLocks noChangeShapeType="1"/>
          </p:cNvSpPr>
          <p:nvPr/>
        </p:nvSpPr>
        <p:spPr bwMode="auto">
          <a:xfrm>
            <a:off x="2133600" y="5791200"/>
            <a:ext cx="61722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6395" name="Line 57"/>
          <p:cNvSpPr>
            <a:spLocks noChangeShapeType="1"/>
          </p:cNvSpPr>
          <p:nvPr/>
        </p:nvSpPr>
        <p:spPr bwMode="auto">
          <a:xfrm flipV="1">
            <a:off x="2133600" y="1676400"/>
            <a:ext cx="0" cy="4114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6397" name="Freeform 60"/>
          <p:cNvSpPr>
            <a:spLocks/>
          </p:cNvSpPr>
          <p:nvPr/>
        </p:nvSpPr>
        <p:spPr bwMode="auto">
          <a:xfrm>
            <a:off x="2152651" y="1472184"/>
            <a:ext cx="1011173" cy="2450592"/>
          </a:xfrm>
          <a:custGeom>
            <a:avLst/>
            <a:gdLst>
              <a:gd name="T0" fmla="*/ 0 w 2289"/>
              <a:gd name="T1" fmla="*/ 2142 h 2142"/>
              <a:gd name="T2" fmla="*/ 546 w 2289"/>
              <a:gd name="T3" fmla="*/ 1824 h 2142"/>
              <a:gd name="T4" fmla="*/ 955 w 2289"/>
              <a:gd name="T5" fmla="*/ 1528 h 2142"/>
              <a:gd name="T6" fmla="*/ 1449 w 2289"/>
              <a:gd name="T7" fmla="*/ 1065 h 2142"/>
              <a:gd name="T8" fmla="*/ 1741 w 2289"/>
              <a:gd name="T9" fmla="*/ 742 h 2142"/>
              <a:gd name="T10" fmla="*/ 2289 w 2289"/>
              <a:gd name="T11" fmla="*/ 0 h 2142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2289"/>
              <a:gd name="T19" fmla="*/ 0 h 2142"/>
              <a:gd name="T20" fmla="*/ 2289 w 2289"/>
              <a:gd name="T21" fmla="*/ 2142 h 2142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289" h="2142">
                <a:moveTo>
                  <a:pt x="0" y="2142"/>
                </a:moveTo>
                <a:cubicBezTo>
                  <a:pt x="91" y="2089"/>
                  <a:pt x="387" y="1926"/>
                  <a:pt x="546" y="1824"/>
                </a:cubicBezTo>
                <a:cubicBezTo>
                  <a:pt x="705" y="1722"/>
                  <a:pt x="805" y="1655"/>
                  <a:pt x="955" y="1528"/>
                </a:cubicBezTo>
                <a:cubicBezTo>
                  <a:pt x="1105" y="1401"/>
                  <a:pt x="1318" y="1196"/>
                  <a:pt x="1449" y="1065"/>
                </a:cubicBezTo>
                <a:cubicBezTo>
                  <a:pt x="1580" y="934"/>
                  <a:pt x="1601" y="919"/>
                  <a:pt x="1741" y="742"/>
                </a:cubicBezTo>
                <a:cubicBezTo>
                  <a:pt x="1881" y="565"/>
                  <a:pt x="2175" y="155"/>
                  <a:pt x="2289" y="0"/>
                </a:cubicBezTo>
              </a:path>
            </a:pathLst>
          </a:custGeom>
          <a:noFill/>
          <a:ln w="38100" cap="flat" cmpd="sng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6398" name="Line 41"/>
          <p:cNvSpPr>
            <a:spLocks noChangeShapeType="1"/>
          </p:cNvSpPr>
          <p:nvPr/>
        </p:nvSpPr>
        <p:spPr bwMode="auto">
          <a:xfrm>
            <a:off x="2853690" y="2520981"/>
            <a:ext cx="19495" cy="3270218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6399" name="Rectangle 22"/>
          <p:cNvSpPr>
            <a:spLocks noChangeArrowheads="1"/>
          </p:cNvSpPr>
          <p:nvPr/>
        </p:nvSpPr>
        <p:spPr bwMode="auto">
          <a:xfrm>
            <a:off x="2790762" y="5922103"/>
            <a:ext cx="373062" cy="29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900" b="1" i="1" dirty="0">
                <a:solidFill>
                  <a:srgbClr val="000000"/>
                </a:solidFill>
                <a:latin typeface="Arial" panose="020B0604020202020204" pitchFamily="34" charset="0"/>
              </a:rPr>
              <a:t>Q</a:t>
            </a:r>
            <a:r>
              <a:rPr lang="de-DE" altLang="en-US" sz="1900" b="1" baseline="-25000" dirty="0">
                <a:solidFill>
                  <a:srgbClr val="000000"/>
                </a:solidFill>
                <a:latin typeface="Arial" panose="020B0604020202020204" pitchFamily="34" charset="0"/>
              </a:rPr>
              <a:t>0</a:t>
            </a:r>
            <a:r>
              <a:rPr lang="de-DE" altLang="en-US" sz="1900" b="1" i="1" dirty="0">
                <a:solidFill>
                  <a:srgbClr val="000000"/>
                </a:solidFill>
                <a:latin typeface="Arial" panose="020B0604020202020204" pitchFamily="34" charset="0"/>
              </a:rPr>
              <a:t>*</a:t>
            </a:r>
            <a:endParaRPr lang="de-DE" altLang="en-US" dirty="0">
              <a:latin typeface="Arial" panose="020B0604020202020204" pitchFamily="34" charset="0"/>
            </a:endParaRPr>
          </a:p>
        </p:txBody>
      </p:sp>
      <p:sp>
        <p:nvSpPr>
          <p:cNvPr id="16400" name="Rectangle 23"/>
          <p:cNvSpPr>
            <a:spLocks noChangeArrowheads="1"/>
          </p:cNvSpPr>
          <p:nvPr/>
        </p:nvSpPr>
        <p:spPr bwMode="auto">
          <a:xfrm>
            <a:off x="389097" y="2374931"/>
            <a:ext cx="1636712" cy="29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900" b="1" dirty="0" smtClean="0">
                <a:solidFill>
                  <a:srgbClr val="C00000"/>
                </a:solidFill>
                <a:latin typeface="Arial" panose="020B0604020202020204" pitchFamily="34" charset="0"/>
              </a:rPr>
              <a:t>Marktpreis</a:t>
            </a:r>
            <a:r>
              <a:rPr lang="de-DE" altLang="en-US" sz="1900" b="1" i="1" dirty="0" smtClean="0">
                <a:solidFill>
                  <a:srgbClr val="C00000"/>
                </a:solidFill>
                <a:latin typeface="Arial" panose="020B0604020202020204" pitchFamily="34" charset="0"/>
              </a:rPr>
              <a:t> p</a:t>
            </a:r>
            <a:r>
              <a:rPr lang="de-DE" altLang="en-US" sz="1900" b="1" baseline="-25000" dirty="0" smtClean="0">
                <a:solidFill>
                  <a:srgbClr val="C00000"/>
                </a:solidFill>
                <a:latin typeface="Arial" panose="020B0604020202020204" pitchFamily="34" charset="0"/>
              </a:rPr>
              <a:t>0</a:t>
            </a:r>
            <a:r>
              <a:rPr lang="de-DE" altLang="en-US" sz="1900" b="1" i="1" dirty="0" smtClean="0">
                <a:solidFill>
                  <a:srgbClr val="C00000"/>
                </a:solidFill>
                <a:latin typeface="Arial" panose="020B0604020202020204" pitchFamily="34" charset="0"/>
              </a:rPr>
              <a:t>*</a:t>
            </a:r>
            <a:endParaRPr lang="de-DE" altLang="en-US" dirty="0">
              <a:solidFill>
                <a:srgbClr val="C00000"/>
              </a:solidFill>
              <a:latin typeface="Arial" panose="020B0604020202020204" pitchFamily="34" charset="0"/>
            </a:endParaRPr>
          </a:p>
        </p:txBody>
      </p:sp>
      <p:sp>
        <p:nvSpPr>
          <p:cNvPr id="16404" name="Line 40"/>
          <p:cNvSpPr>
            <a:spLocks noChangeShapeType="1"/>
          </p:cNvSpPr>
          <p:nvPr/>
        </p:nvSpPr>
        <p:spPr bwMode="auto">
          <a:xfrm flipH="1" flipV="1">
            <a:off x="2114550" y="2520981"/>
            <a:ext cx="720090" cy="4731"/>
          </a:xfrm>
          <a:prstGeom prst="line">
            <a:avLst/>
          </a:prstGeom>
          <a:ln>
            <a:headEnd type="none" w="sm" len="sm"/>
            <a:tailEnd type="none" w="sm" len="sm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  <p:txBody>
          <a:bodyPr wrap="none" anchor="ctr"/>
          <a:lstStyle/>
          <a:p>
            <a:endParaRPr lang="de-DE"/>
          </a:p>
        </p:txBody>
      </p:sp>
      <p:sp>
        <p:nvSpPr>
          <p:cNvPr id="13" name="Rectangle 37"/>
          <p:cNvSpPr>
            <a:spLocks noChangeArrowheads="1"/>
          </p:cNvSpPr>
          <p:nvPr/>
        </p:nvSpPr>
        <p:spPr bwMode="auto">
          <a:xfrm>
            <a:off x="3359545" y="1430178"/>
            <a:ext cx="2590517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800" dirty="0">
                <a:solidFill>
                  <a:srgbClr val="000000"/>
                </a:solidFill>
                <a:latin typeface="Arial" panose="020B0604020202020204" pitchFamily="34" charset="0"/>
              </a:rPr>
              <a:t>Inverse Angebotsfunktion</a:t>
            </a:r>
            <a:r>
              <a:rPr lang="de-DE" altLang="en-US" sz="1400" dirty="0">
                <a:solidFill>
                  <a:srgbClr val="000000"/>
                </a:solidFill>
                <a:latin typeface="Arial" panose="020B0604020202020204" pitchFamily="34" charset="0"/>
              </a:rPr>
              <a:t/>
            </a:r>
            <a:br>
              <a:rPr lang="de-DE" altLang="en-US" sz="1400" dirty="0">
                <a:solidFill>
                  <a:srgbClr val="000000"/>
                </a:solidFill>
                <a:latin typeface="Arial" panose="020B0604020202020204" pitchFamily="34" charset="0"/>
              </a:rPr>
            </a:br>
            <a:endParaRPr lang="de-DE" altLang="en-US" sz="1400" dirty="0">
              <a:latin typeface="Arial" panose="020B0604020202020204" pitchFamily="34" charset="0"/>
            </a:endParaRPr>
          </a:p>
        </p:txBody>
      </p:sp>
      <p:sp>
        <p:nvSpPr>
          <p:cNvPr id="14" name="Rectangle 37"/>
          <p:cNvSpPr>
            <a:spLocks noChangeArrowheads="1"/>
          </p:cNvSpPr>
          <p:nvPr/>
        </p:nvSpPr>
        <p:spPr bwMode="auto">
          <a:xfrm>
            <a:off x="5425841" y="4043045"/>
            <a:ext cx="2693045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800" dirty="0">
                <a:solidFill>
                  <a:srgbClr val="000000"/>
                </a:solidFill>
                <a:latin typeface="Arial" panose="020B0604020202020204" pitchFamily="34" charset="0"/>
              </a:rPr>
              <a:t>Inverse </a:t>
            </a:r>
            <a:r>
              <a:rPr lang="de-DE" altLang="en-US" sz="1800" dirty="0" smtClean="0">
                <a:solidFill>
                  <a:srgbClr val="000000"/>
                </a:solidFill>
                <a:latin typeface="Arial" panose="020B0604020202020204" pitchFamily="34" charset="0"/>
              </a:rPr>
              <a:t>Nachfragefunktion</a:t>
            </a:r>
            <a:r>
              <a:rPr lang="de-DE" altLang="en-US" sz="1400" dirty="0">
                <a:solidFill>
                  <a:srgbClr val="000000"/>
                </a:solidFill>
                <a:latin typeface="Arial" panose="020B0604020202020204" pitchFamily="34" charset="0"/>
              </a:rPr>
              <a:t/>
            </a:r>
            <a:br>
              <a:rPr lang="de-DE" altLang="en-US" sz="1400" dirty="0">
                <a:solidFill>
                  <a:srgbClr val="000000"/>
                </a:solidFill>
                <a:latin typeface="Arial" panose="020B0604020202020204" pitchFamily="34" charset="0"/>
              </a:rPr>
            </a:br>
            <a:endParaRPr lang="de-DE" altLang="en-US" sz="1400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758461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Titel 1"/>
          <p:cNvSpPr>
            <a:spLocks noGrp="1" noChangeArrowheads="1"/>
          </p:cNvSpPr>
          <p:nvPr>
            <p:ph type="title"/>
          </p:nvPr>
        </p:nvSpPr>
        <p:spPr>
          <a:xfrm>
            <a:off x="1908177" y="381000"/>
            <a:ext cx="6767513" cy="660400"/>
          </a:xfrm>
        </p:spPr>
        <p:txBody>
          <a:bodyPr/>
          <a:lstStyle/>
          <a:p>
            <a:r>
              <a:rPr lang="de-DE" altLang="en-US" i="0" smtClean="0">
                <a:latin typeface="Arial" panose="020B0604020202020204" pitchFamily="34" charset="0"/>
                <a:cs typeface="Arial" panose="020B0604020202020204" pitchFamily="34" charset="0"/>
              </a:rPr>
              <a:t>Preisbildung - Stromerzeugung</a:t>
            </a:r>
            <a:endParaRPr lang="de-DE" altLang="en-US" sz="1800" i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458" name="Line 2"/>
          <p:cNvSpPr>
            <a:spLocks noChangeAspect="1" noChangeShapeType="1"/>
          </p:cNvSpPr>
          <p:nvPr/>
        </p:nvSpPr>
        <p:spPr bwMode="auto">
          <a:xfrm>
            <a:off x="1506538" y="5651500"/>
            <a:ext cx="6850062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9459" name="Line 3"/>
          <p:cNvSpPr>
            <a:spLocks noChangeAspect="1" noChangeShapeType="1"/>
          </p:cNvSpPr>
          <p:nvPr/>
        </p:nvSpPr>
        <p:spPr bwMode="auto">
          <a:xfrm flipV="1">
            <a:off x="1528763" y="2108200"/>
            <a:ext cx="0" cy="3551238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9460" name="Text Box 4"/>
          <p:cNvSpPr txBox="1">
            <a:spLocks noChangeAspect="1" noChangeArrowheads="1"/>
          </p:cNvSpPr>
          <p:nvPr/>
        </p:nvSpPr>
        <p:spPr bwMode="auto">
          <a:xfrm>
            <a:off x="912815" y="2354263"/>
            <a:ext cx="630237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de-DE" altLang="en-US" sz="2000">
                <a:latin typeface="Calibri" panose="020F0502020204030204" pitchFamily="34" charset="0"/>
                <a:cs typeface="Calibri" panose="020F0502020204030204" pitchFamily="34" charset="0"/>
              </a:rPr>
              <a:t>100</a:t>
            </a:r>
          </a:p>
        </p:txBody>
      </p:sp>
      <p:sp>
        <p:nvSpPr>
          <p:cNvPr id="19461" name="Line 5"/>
          <p:cNvSpPr>
            <a:spLocks noChangeAspect="1" noChangeShapeType="1"/>
          </p:cNvSpPr>
          <p:nvPr/>
        </p:nvSpPr>
        <p:spPr bwMode="auto">
          <a:xfrm flipH="1">
            <a:off x="1447800" y="2520950"/>
            <a:ext cx="825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9462" name="Text Box 6"/>
          <p:cNvSpPr txBox="1">
            <a:spLocks noChangeAspect="1" noChangeArrowheads="1"/>
          </p:cNvSpPr>
          <p:nvPr/>
        </p:nvSpPr>
        <p:spPr bwMode="auto">
          <a:xfrm>
            <a:off x="1039813" y="2976563"/>
            <a:ext cx="4445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r>
              <a:rPr lang="de-DE" altLang="en-US" sz="2000">
                <a:latin typeface="Calibri" panose="020F0502020204030204" pitchFamily="34" charset="0"/>
                <a:cs typeface="Calibri" panose="020F0502020204030204" pitchFamily="34" charset="0"/>
              </a:rPr>
              <a:t>80</a:t>
            </a:r>
          </a:p>
        </p:txBody>
      </p:sp>
      <p:sp>
        <p:nvSpPr>
          <p:cNvPr id="19463" name="Line 7"/>
          <p:cNvSpPr>
            <a:spLocks noChangeAspect="1" noChangeShapeType="1"/>
          </p:cNvSpPr>
          <p:nvPr/>
        </p:nvSpPr>
        <p:spPr bwMode="auto">
          <a:xfrm flipH="1">
            <a:off x="1444627" y="3144838"/>
            <a:ext cx="8096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9464" name="Text Box 8"/>
          <p:cNvSpPr txBox="1">
            <a:spLocks noChangeAspect="1" noChangeArrowheads="1"/>
          </p:cNvSpPr>
          <p:nvPr/>
        </p:nvSpPr>
        <p:spPr bwMode="auto">
          <a:xfrm>
            <a:off x="1038225" y="3600450"/>
            <a:ext cx="4445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r>
              <a:rPr lang="de-DE" altLang="en-US" sz="2000">
                <a:latin typeface="Calibri" panose="020F0502020204030204" pitchFamily="34" charset="0"/>
                <a:cs typeface="Calibri" panose="020F0502020204030204" pitchFamily="34" charset="0"/>
              </a:rPr>
              <a:t>60</a:t>
            </a:r>
          </a:p>
        </p:txBody>
      </p:sp>
      <p:sp>
        <p:nvSpPr>
          <p:cNvPr id="19465" name="Line 9"/>
          <p:cNvSpPr>
            <a:spLocks noChangeAspect="1" noChangeShapeType="1"/>
          </p:cNvSpPr>
          <p:nvPr/>
        </p:nvSpPr>
        <p:spPr bwMode="auto">
          <a:xfrm flipH="1">
            <a:off x="1444627" y="3768725"/>
            <a:ext cx="8096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9466" name="Text Box 10"/>
          <p:cNvSpPr txBox="1">
            <a:spLocks noChangeAspect="1" noChangeArrowheads="1"/>
          </p:cNvSpPr>
          <p:nvPr/>
        </p:nvSpPr>
        <p:spPr bwMode="auto">
          <a:xfrm>
            <a:off x="1044575" y="4227513"/>
            <a:ext cx="4445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r>
              <a:rPr lang="de-DE" altLang="en-US" sz="2000">
                <a:latin typeface="Calibri" panose="020F0502020204030204" pitchFamily="34" charset="0"/>
                <a:cs typeface="Calibri" panose="020F0502020204030204" pitchFamily="34" charset="0"/>
              </a:rPr>
              <a:t>40</a:t>
            </a:r>
          </a:p>
        </p:txBody>
      </p:sp>
      <p:sp>
        <p:nvSpPr>
          <p:cNvPr id="19467" name="Line 11"/>
          <p:cNvSpPr>
            <a:spLocks noChangeAspect="1" noChangeShapeType="1"/>
          </p:cNvSpPr>
          <p:nvPr/>
        </p:nvSpPr>
        <p:spPr bwMode="auto">
          <a:xfrm flipH="1">
            <a:off x="1450977" y="4395788"/>
            <a:ext cx="8096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9468" name="Text Box 12"/>
          <p:cNvSpPr txBox="1">
            <a:spLocks noChangeAspect="1" noChangeArrowheads="1"/>
          </p:cNvSpPr>
          <p:nvPr/>
        </p:nvSpPr>
        <p:spPr bwMode="auto">
          <a:xfrm>
            <a:off x="1039813" y="4864100"/>
            <a:ext cx="4445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r>
              <a:rPr lang="de-DE" altLang="en-US" sz="2000">
                <a:latin typeface="Calibri" panose="020F0502020204030204" pitchFamily="34" charset="0"/>
                <a:cs typeface="Calibri" panose="020F0502020204030204" pitchFamily="34" charset="0"/>
              </a:rPr>
              <a:t>20</a:t>
            </a:r>
          </a:p>
        </p:txBody>
      </p:sp>
      <p:sp>
        <p:nvSpPr>
          <p:cNvPr id="19469" name="Line 13"/>
          <p:cNvSpPr>
            <a:spLocks noChangeAspect="1" noChangeShapeType="1"/>
          </p:cNvSpPr>
          <p:nvPr/>
        </p:nvSpPr>
        <p:spPr bwMode="auto">
          <a:xfrm flipH="1">
            <a:off x="1446213" y="5030788"/>
            <a:ext cx="825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9470" name="Text Box 14"/>
          <p:cNvSpPr txBox="1">
            <a:spLocks noChangeAspect="1" noChangeArrowheads="1"/>
          </p:cNvSpPr>
          <p:nvPr/>
        </p:nvSpPr>
        <p:spPr bwMode="auto">
          <a:xfrm>
            <a:off x="1109663" y="5483225"/>
            <a:ext cx="373062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r>
              <a:rPr lang="de-DE" altLang="en-US" sz="2000">
                <a:latin typeface="Calibri" panose="020F0502020204030204" pitchFamily="34" charset="0"/>
                <a:cs typeface="Calibri" panose="020F0502020204030204" pitchFamily="34" charset="0"/>
              </a:rPr>
              <a:t> 0</a:t>
            </a:r>
          </a:p>
        </p:txBody>
      </p:sp>
      <p:sp>
        <p:nvSpPr>
          <p:cNvPr id="19471" name="Line 15"/>
          <p:cNvSpPr>
            <a:spLocks noChangeAspect="1" noChangeShapeType="1"/>
          </p:cNvSpPr>
          <p:nvPr/>
        </p:nvSpPr>
        <p:spPr bwMode="auto">
          <a:xfrm flipH="1">
            <a:off x="1444627" y="5651500"/>
            <a:ext cx="8096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9472" name="Line 16"/>
          <p:cNvSpPr>
            <a:spLocks noChangeAspect="1" noChangeShapeType="1"/>
          </p:cNvSpPr>
          <p:nvPr/>
        </p:nvSpPr>
        <p:spPr bwMode="auto">
          <a:xfrm>
            <a:off x="1525588" y="5648327"/>
            <a:ext cx="0" cy="619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9473" name="Text Box 17"/>
          <p:cNvSpPr txBox="1">
            <a:spLocks noChangeAspect="1" noChangeArrowheads="1"/>
          </p:cNvSpPr>
          <p:nvPr/>
        </p:nvSpPr>
        <p:spPr bwMode="auto">
          <a:xfrm>
            <a:off x="1276350" y="5716588"/>
            <a:ext cx="4445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de-DE" altLang="en-US" sz="2000">
                <a:latin typeface="Calibri" panose="020F0502020204030204" pitchFamily="34" charset="0"/>
                <a:cs typeface="Calibri" panose="020F0502020204030204" pitchFamily="34" charset="0"/>
              </a:rPr>
              <a:t>20</a:t>
            </a:r>
          </a:p>
        </p:txBody>
      </p:sp>
      <p:sp>
        <p:nvSpPr>
          <p:cNvPr id="19474" name="Line 18"/>
          <p:cNvSpPr>
            <a:spLocks noChangeAspect="1" noChangeShapeType="1"/>
          </p:cNvSpPr>
          <p:nvPr/>
        </p:nvSpPr>
        <p:spPr bwMode="auto">
          <a:xfrm>
            <a:off x="2663825" y="5654677"/>
            <a:ext cx="0" cy="619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9475" name="Text Box 19"/>
          <p:cNvSpPr txBox="1">
            <a:spLocks noChangeAspect="1" noChangeArrowheads="1"/>
          </p:cNvSpPr>
          <p:nvPr/>
        </p:nvSpPr>
        <p:spPr bwMode="auto">
          <a:xfrm>
            <a:off x="2414588" y="5722938"/>
            <a:ext cx="4445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de-DE" altLang="en-US" sz="2000">
                <a:latin typeface="Calibri" panose="020F0502020204030204" pitchFamily="34" charset="0"/>
                <a:cs typeface="Calibri" panose="020F0502020204030204" pitchFamily="34" charset="0"/>
              </a:rPr>
              <a:t>30</a:t>
            </a:r>
          </a:p>
        </p:txBody>
      </p:sp>
      <p:sp>
        <p:nvSpPr>
          <p:cNvPr id="19476" name="Line 20"/>
          <p:cNvSpPr>
            <a:spLocks noChangeAspect="1" noChangeShapeType="1"/>
          </p:cNvSpPr>
          <p:nvPr/>
        </p:nvSpPr>
        <p:spPr bwMode="auto">
          <a:xfrm>
            <a:off x="3784600" y="5656263"/>
            <a:ext cx="0" cy="619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9477" name="Text Box 21"/>
          <p:cNvSpPr txBox="1">
            <a:spLocks noChangeAspect="1" noChangeArrowheads="1"/>
          </p:cNvSpPr>
          <p:nvPr/>
        </p:nvSpPr>
        <p:spPr bwMode="auto">
          <a:xfrm>
            <a:off x="3533775" y="5724525"/>
            <a:ext cx="4445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de-DE" altLang="en-US" sz="2000">
                <a:latin typeface="Calibri" panose="020F0502020204030204" pitchFamily="34" charset="0"/>
                <a:cs typeface="Calibri" panose="020F0502020204030204" pitchFamily="34" charset="0"/>
              </a:rPr>
              <a:t>40</a:t>
            </a:r>
          </a:p>
        </p:txBody>
      </p:sp>
      <p:sp>
        <p:nvSpPr>
          <p:cNvPr id="19478" name="Line 22"/>
          <p:cNvSpPr>
            <a:spLocks noChangeAspect="1" noChangeShapeType="1"/>
          </p:cNvSpPr>
          <p:nvPr/>
        </p:nvSpPr>
        <p:spPr bwMode="auto">
          <a:xfrm>
            <a:off x="4894263" y="5654677"/>
            <a:ext cx="0" cy="619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9479" name="Text Box 23"/>
          <p:cNvSpPr txBox="1">
            <a:spLocks noChangeAspect="1" noChangeArrowheads="1"/>
          </p:cNvSpPr>
          <p:nvPr/>
        </p:nvSpPr>
        <p:spPr bwMode="auto">
          <a:xfrm>
            <a:off x="4645025" y="5722938"/>
            <a:ext cx="4445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de-DE" altLang="en-US" sz="2000">
                <a:latin typeface="Calibri" panose="020F0502020204030204" pitchFamily="34" charset="0"/>
                <a:cs typeface="Calibri" panose="020F0502020204030204" pitchFamily="34" charset="0"/>
              </a:rPr>
              <a:t>50</a:t>
            </a:r>
          </a:p>
        </p:txBody>
      </p:sp>
      <p:sp>
        <p:nvSpPr>
          <p:cNvPr id="19480" name="Line 24"/>
          <p:cNvSpPr>
            <a:spLocks noChangeAspect="1" noChangeShapeType="1"/>
          </p:cNvSpPr>
          <p:nvPr/>
        </p:nvSpPr>
        <p:spPr bwMode="auto">
          <a:xfrm>
            <a:off x="6005513" y="5654677"/>
            <a:ext cx="0" cy="619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9481" name="Text Box 25"/>
          <p:cNvSpPr txBox="1">
            <a:spLocks noChangeAspect="1" noChangeArrowheads="1"/>
          </p:cNvSpPr>
          <p:nvPr/>
        </p:nvSpPr>
        <p:spPr bwMode="auto">
          <a:xfrm>
            <a:off x="5756275" y="5722938"/>
            <a:ext cx="4445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de-DE" altLang="en-US" sz="2000">
                <a:latin typeface="Calibri" panose="020F0502020204030204" pitchFamily="34" charset="0"/>
                <a:cs typeface="Calibri" panose="020F0502020204030204" pitchFamily="34" charset="0"/>
              </a:rPr>
              <a:t>60</a:t>
            </a:r>
          </a:p>
        </p:txBody>
      </p:sp>
      <p:sp>
        <p:nvSpPr>
          <p:cNvPr id="19482" name="Line 26"/>
          <p:cNvSpPr>
            <a:spLocks noChangeAspect="1" noChangeShapeType="1"/>
          </p:cNvSpPr>
          <p:nvPr/>
        </p:nvSpPr>
        <p:spPr bwMode="auto">
          <a:xfrm>
            <a:off x="7126288" y="5656263"/>
            <a:ext cx="0" cy="619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9483" name="Text Box 27"/>
          <p:cNvSpPr txBox="1">
            <a:spLocks noChangeAspect="1" noChangeArrowheads="1"/>
          </p:cNvSpPr>
          <p:nvPr/>
        </p:nvSpPr>
        <p:spPr bwMode="auto">
          <a:xfrm>
            <a:off x="6877050" y="5724525"/>
            <a:ext cx="4445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de-DE" altLang="en-US" sz="2000">
                <a:latin typeface="Calibri" panose="020F0502020204030204" pitchFamily="34" charset="0"/>
                <a:cs typeface="Calibri" panose="020F0502020204030204" pitchFamily="34" charset="0"/>
              </a:rPr>
              <a:t>70</a:t>
            </a:r>
          </a:p>
        </p:txBody>
      </p:sp>
      <p:sp>
        <p:nvSpPr>
          <p:cNvPr id="19484" name="Text Box 28"/>
          <p:cNvSpPr txBox="1">
            <a:spLocks noChangeAspect="1" noChangeArrowheads="1"/>
          </p:cNvSpPr>
          <p:nvPr/>
        </p:nvSpPr>
        <p:spPr bwMode="auto">
          <a:xfrm>
            <a:off x="790575" y="1781175"/>
            <a:ext cx="297973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de-DE" altLang="en-US" sz="2000">
                <a:latin typeface="Calibri" panose="020F0502020204030204" pitchFamily="34" charset="0"/>
                <a:cs typeface="Calibri" panose="020F0502020204030204" pitchFamily="34" charset="0"/>
              </a:rPr>
              <a:t>Kosten [Euro/MWh]</a:t>
            </a:r>
          </a:p>
        </p:txBody>
      </p:sp>
      <p:sp>
        <p:nvSpPr>
          <p:cNvPr id="19485" name="Text Box 29"/>
          <p:cNvSpPr txBox="1">
            <a:spLocks noChangeAspect="1" noChangeArrowheads="1"/>
          </p:cNvSpPr>
          <p:nvPr/>
        </p:nvSpPr>
        <p:spPr bwMode="auto">
          <a:xfrm>
            <a:off x="2290763" y="6038850"/>
            <a:ext cx="5922962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de-DE" altLang="en-US" sz="2000">
                <a:latin typeface="Calibri" panose="020F0502020204030204" pitchFamily="34" charset="0"/>
                <a:cs typeface="Calibri" panose="020F0502020204030204" pitchFamily="34" charset="0"/>
              </a:rPr>
              <a:t>Verfügbare Kapazitäten ohne Wind und PV [1000 MW] </a:t>
            </a:r>
          </a:p>
        </p:txBody>
      </p:sp>
      <p:sp>
        <p:nvSpPr>
          <p:cNvPr id="127" name="Freeform 30"/>
          <p:cNvSpPr>
            <a:spLocks noChangeAspect="1"/>
          </p:cNvSpPr>
          <p:nvPr/>
        </p:nvSpPr>
        <p:spPr bwMode="auto">
          <a:xfrm>
            <a:off x="1541463" y="1900240"/>
            <a:ext cx="6089650" cy="3608387"/>
          </a:xfrm>
          <a:custGeom>
            <a:avLst/>
            <a:gdLst>
              <a:gd name="T0" fmla="*/ 2147483646 w 4584"/>
              <a:gd name="T1" fmla="*/ 2147483646 h 3502"/>
              <a:gd name="T2" fmla="*/ 2147483646 w 4584"/>
              <a:gd name="T3" fmla="*/ 2147483646 h 3502"/>
              <a:gd name="T4" fmla="*/ 2147483646 w 4584"/>
              <a:gd name="T5" fmla="*/ 2147483646 h 3502"/>
              <a:gd name="T6" fmla="*/ 2147483646 w 4584"/>
              <a:gd name="T7" fmla="*/ 2147483646 h 3502"/>
              <a:gd name="T8" fmla="*/ 2147483646 w 4584"/>
              <a:gd name="T9" fmla="*/ 2147483646 h 3502"/>
              <a:gd name="T10" fmla="*/ 2147483646 w 4584"/>
              <a:gd name="T11" fmla="*/ 2147483646 h 3502"/>
              <a:gd name="T12" fmla="*/ 2147483646 w 4584"/>
              <a:gd name="T13" fmla="*/ 2147483646 h 3502"/>
              <a:gd name="T14" fmla="*/ 2147483646 w 4584"/>
              <a:gd name="T15" fmla="*/ 2147483646 h 3502"/>
              <a:gd name="T16" fmla="*/ 2147483646 w 4584"/>
              <a:gd name="T17" fmla="*/ 2147483646 h 3502"/>
              <a:gd name="T18" fmla="*/ 2147483646 w 4584"/>
              <a:gd name="T19" fmla="*/ 2147483646 h 3502"/>
              <a:gd name="T20" fmla="*/ 2147483646 w 4584"/>
              <a:gd name="T21" fmla="*/ 2147483646 h 3502"/>
              <a:gd name="T22" fmla="*/ 2147483646 w 4584"/>
              <a:gd name="T23" fmla="*/ 2147483646 h 3502"/>
              <a:gd name="T24" fmla="*/ 2147483646 w 4584"/>
              <a:gd name="T25" fmla="*/ 2147483646 h 3502"/>
              <a:gd name="T26" fmla="*/ 2147483646 w 4584"/>
              <a:gd name="T27" fmla="*/ 2147483646 h 3502"/>
              <a:gd name="T28" fmla="*/ 2147483646 w 4584"/>
              <a:gd name="T29" fmla="*/ 2147483646 h 3502"/>
              <a:gd name="T30" fmla="*/ 2147483646 w 4584"/>
              <a:gd name="T31" fmla="*/ 2147483646 h 3502"/>
              <a:gd name="T32" fmla="*/ 2147483646 w 4584"/>
              <a:gd name="T33" fmla="*/ 2147483646 h 3502"/>
              <a:gd name="T34" fmla="*/ 2147483646 w 4584"/>
              <a:gd name="T35" fmla="*/ 2147483646 h 3502"/>
              <a:gd name="T36" fmla="*/ 2147483646 w 4584"/>
              <a:gd name="T37" fmla="*/ 2147483646 h 3502"/>
              <a:gd name="T38" fmla="*/ 2147483646 w 4584"/>
              <a:gd name="T39" fmla="*/ 2147483646 h 3502"/>
              <a:gd name="T40" fmla="*/ 2147483646 w 4584"/>
              <a:gd name="T41" fmla="*/ 2147483646 h 3502"/>
              <a:gd name="T42" fmla="*/ 2147483646 w 4584"/>
              <a:gd name="T43" fmla="*/ 2147483646 h 3502"/>
              <a:gd name="T44" fmla="*/ 2147483646 w 4584"/>
              <a:gd name="T45" fmla="*/ 2147483646 h 3502"/>
              <a:gd name="T46" fmla="*/ 2147483646 w 4584"/>
              <a:gd name="T47" fmla="*/ 2147483646 h 3502"/>
              <a:gd name="T48" fmla="*/ 2147483646 w 4584"/>
              <a:gd name="T49" fmla="*/ 2147483646 h 3502"/>
              <a:gd name="T50" fmla="*/ 2147483646 w 4584"/>
              <a:gd name="T51" fmla="*/ 2147483646 h 3502"/>
              <a:gd name="T52" fmla="*/ 2147483646 w 4584"/>
              <a:gd name="T53" fmla="*/ 2147483646 h 3502"/>
              <a:gd name="T54" fmla="*/ 2147483646 w 4584"/>
              <a:gd name="T55" fmla="*/ 2147483646 h 3502"/>
              <a:gd name="T56" fmla="*/ 2147483646 w 4584"/>
              <a:gd name="T57" fmla="*/ 2147483646 h 3502"/>
              <a:gd name="T58" fmla="*/ 2147483646 w 4584"/>
              <a:gd name="T59" fmla="*/ 2147483646 h 3502"/>
              <a:gd name="T60" fmla="*/ 2147483646 w 4584"/>
              <a:gd name="T61" fmla="*/ 2147483646 h 3502"/>
              <a:gd name="T62" fmla="*/ 2147483646 w 4584"/>
              <a:gd name="T63" fmla="*/ 2147483646 h 3502"/>
              <a:gd name="T64" fmla="*/ 2147483646 w 4584"/>
              <a:gd name="T65" fmla="*/ 2147483646 h 3502"/>
              <a:gd name="T66" fmla="*/ 2147483646 w 4584"/>
              <a:gd name="T67" fmla="*/ 2147483646 h 3502"/>
              <a:gd name="T68" fmla="*/ 2147483646 w 4584"/>
              <a:gd name="T69" fmla="*/ 2147483646 h 3502"/>
              <a:gd name="T70" fmla="*/ 2147483646 w 4584"/>
              <a:gd name="T71" fmla="*/ 2147483646 h 3502"/>
              <a:gd name="T72" fmla="*/ 2147483646 w 4584"/>
              <a:gd name="T73" fmla="*/ 2147483646 h 3502"/>
              <a:gd name="T74" fmla="*/ 2147483646 w 4584"/>
              <a:gd name="T75" fmla="*/ 2147483646 h 3502"/>
              <a:gd name="T76" fmla="*/ 2147483646 w 4584"/>
              <a:gd name="T77" fmla="*/ 2147483646 h 3502"/>
              <a:gd name="T78" fmla="*/ 2147483646 w 4584"/>
              <a:gd name="T79" fmla="*/ 2147483646 h 3502"/>
              <a:gd name="T80" fmla="*/ 2147483646 w 4584"/>
              <a:gd name="T81" fmla="*/ 2147483646 h 3502"/>
              <a:gd name="T82" fmla="*/ 2147483646 w 4584"/>
              <a:gd name="T83" fmla="*/ 2147483646 h 3502"/>
              <a:gd name="T84" fmla="*/ 2147483646 w 4584"/>
              <a:gd name="T85" fmla="*/ 2147483646 h 3502"/>
              <a:gd name="T86" fmla="*/ 2147483646 w 4584"/>
              <a:gd name="T87" fmla="*/ 2147483646 h 3502"/>
              <a:gd name="T88" fmla="*/ 2147483646 w 4584"/>
              <a:gd name="T89" fmla="*/ 2147483646 h 3502"/>
              <a:gd name="T90" fmla="*/ 2147483646 w 4584"/>
              <a:gd name="T91" fmla="*/ 2147483646 h 3502"/>
              <a:gd name="T92" fmla="*/ 2147483646 w 4584"/>
              <a:gd name="T93" fmla="*/ 2147483646 h 3502"/>
              <a:gd name="T94" fmla="*/ 2147483646 w 4584"/>
              <a:gd name="T95" fmla="*/ 0 h 3502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w 4584"/>
              <a:gd name="T145" fmla="*/ 0 h 3502"/>
              <a:gd name="T146" fmla="*/ 4584 w 4584"/>
              <a:gd name="T147" fmla="*/ 3502 h 3502"/>
            </a:gdLst>
            <a:ahLst/>
            <a:cxnLst>
              <a:cxn ang="T96">
                <a:pos x="T0" y="T1"/>
              </a:cxn>
              <a:cxn ang="T97">
                <a:pos x="T2" y="T3"/>
              </a:cxn>
              <a:cxn ang="T98">
                <a:pos x="T4" y="T5"/>
              </a:cxn>
              <a:cxn ang="T99">
                <a:pos x="T6" y="T7"/>
              </a:cxn>
              <a:cxn ang="T100">
                <a:pos x="T8" y="T9"/>
              </a:cxn>
              <a:cxn ang="T101">
                <a:pos x="T10" y="T11"/>
              </a:cxn>
              <a:cxn ang="T102">
                <a:pos x="T12" y="T13"/>
              </a:cxn>
              <a:cxn ang="T103">
                <a:pos x="T14" y="T15"/>
              </a:cxn>
              <a:cxn ang="T104">
                <a:pos x="T16" y="T17"/>
              </a:cxn>
              <a:cxn ang="T105">
                <a:pos x="T18" y="T19"/>
              </a:cxn>
              <a:cxn ang="T106">
                <a:pos x="T20" y="T21"/>
              </a:cxn>
              <a:cxn ang="T107">
                <a:pos x="T22" y="T23"/>
              </a:cxn>
              <a:cxn ang="T108">
                <a:pos x="T24" y="T25"/>
              </a:cxn>
              <a:cxn ang="T109">
                <a:pos x="T26" y="T27"/>
              </a:cxn>
              <a:cxn ang="T110">
                <a:pos x="T28" y="T29"/>
              </a:cxn>
              <a:cxn ang="T111">
                <a:pos x="T30" y="T31"/>
              </a:cxn>
              <a:cxn ang="T112">
                <a:pos x="T32" y="T33"/>
              </a:cxn>
              <a:cxn ang="T113">
                <a:pos x="T34" y="T35"/>
              </a:cxn>
              <a:cxn ang="T114">
                <a:pos x="T36" y="T37"/>
              </a:cxn>
              <a:cxn ang="T115">
                <a:pos x="T38" y="T39"/>
              </a:cxn>
              <a:cxn ang="T116">
                <a:pos x="T40" y="T41"/>
              </a:cxn>
              <a:cxn ang="T117">
                <a:pos x="T42" y="T43"/>
              </a:cxn>
              <a:cxn ang="T118">
                <a:pos x="T44" y="T45"/>
              </a:cxn>
              <a:cxn ang="T119">
                <a:pos x="T46" y="T47"/>
              </a:cxn>
              <a:cxn ang="T120">
                <a:pos x="T48" y="T49"/>
              </a:cxn>
              <a:cxn ang="T121">
                <a:pos x="T50" y="T51"/>
              </a:cxn>
              <a:cxn ang="T122">
                <a:pos x="T52" y="T53"/>
              </a:cxn>
              <a:cxn ang="T123">
                <a:pos x="T54" y="T55"/>
              </a:cxn>
              <a:cxn ang="T124">
                <a:pos x="T56" y="T57"/>
              </a:cxn>
              <a:cxn ang="T125">
                <a:pos x="T58" y="T59"/>
              </a:cxn>
              <a:cxn ang="T126">
                <a:pos x="T60" y="T61"/>
              </a:cxn>
              <a:cxn ang="T127">
                <a:pos x="T62" y="T63"/>
              </a:cxn>
              <a:cxn ang="T128">
                <a:pos x="T64" y="T65"/>
              </a:cxn>
              <a:cxn ang="T129">
                <a:pos x="T66" y="T67"/>
              </a:cxn>
              <a:cxn ang="T130">
                <a:pos x="T68" y="T69"/>
              </a:cxn>
              <a:cxn ang="T131">
                <a:pos x="T70" y="T71"/>
              </a:cxn>
              <a:cxn ang="T132">
                <a:pos x="T72" y="T73"/>
              </a:cxn>
              <a:cxn ang="T133">
                <a:pos x="T74" y="T75"/>
              </a:cxn>
              <a:cxn ang="T134">
                <a:pos x="T76" y="T77"/>
              </a:cxn>
              <a:cxn ang="T135">
                <a:pos x="T78" y="T79"/>
              </a:cxn>
              <a:cxn ang="T136">
                <a:pos x="T80" y="T81"/>
              </a:cxn>
              <a:cxn ang="T137">
                <a:pos x="T82" y="T83"/>
              </a:cxn>
              <a:cxn ang="T138">
                <a:pos x="T84" y="T85"/>
              </a:cxn>
              <a:cxn ang="T139">
                <a:pos x="T86" y="T87"/>
              </a:cxn>
              <a:cxn ang="T140">
                <a:pos x="T88" y="T89"/>
              </a:cxn>
              <a:cxn ang="T141">
                <a:pos x="T90" y="T91"/>
              </a:cxn>
              <a:cxn ang="T142">
                <a:pos x="T92" y="T93"/>
              </a:cxn>
              <a:cxn ang="T143">
                <a:pos x="T94" y="T95"/>
              </a:cxn>
            </a:cxnLst>
            <a:rect l="T144" t="T145" r="T146" b="T147"/>
            <a:pathLst>
              <a:path w="4584" h="3502">
                <a:moveTo>
                  <a:pt x="0" y="3502"/>
                </a:moveTo>
                <a:lnTo>
                  <a:pt x="456" y="3482"/>
                </a:lnTo>
                <a:lnTo>
                  <a:pt x="486" y="3460"/>
                </a:lnTo>
                <a:lnTo>
                  <a:pt x="494" y="3406"/>
                </a:lnTo>
                <a:lnTo>
                  <a:pt x="498" y="3358"/>
                </a:lnTo>
                <a:lnTo>
                  <a:pt x="596" y="3308"/>
                </a:lnTo>
                <a:lnTo>
                  <a:pt x="794" y="3302"/>
                </a:lnTo>
                <a:lnTo>
                  <a:pt x="922" y="3292"/>
                </a:lnTo>
                <a:lnTo>
                  <a:pt x="962" y="3248"/>
                </a:lnTo>
                <a:lnTo>
                  <a:pt x="1232" y="3242"/>
                </a:lnTo>
                <a:lnTo>
                  <a:pt x="1274" y="3224"/>
                </a:lnTo>
                <a:lnTo>
                  <a:pt x="1324" y="3226"/>
                </a:lnTo>
                <a:lnTo>
                  <a:pt x="1344" y="3198"/>
                </a:lnTo>
                <a:lnTo>
                  <a:pt x="1342" y="3144"/>
                </a:lnTo>
                <a:lnTo>
                  <a:pt x="1392" y="3108"/>
                </a:lnTo>
                <a:lnTo>
                  <a:pt x="1486" y="3102"/>
                </a:lnTo>
                <a:lnTo>
                  <a:pt x="1496" y="3082"/>
                </a:lnTo>
                <a:lnTo>
                  <a:pt x="1598" y="3058"/>
                </a:lnTo>
                <a:lnTo>
                  <a:pt x="1710" y="3046"/>
                </a:lnTo>
                <a:lnTo>
                  <a:pt x="1716" y="3034"/>
                </a:lnTo>
                <a:lnTo>
                  <a:pt x="2004" y="3028"/>
                </a:lnTo>
                <a:lnTo>
                  <a:pt x="2022" y="3002"/>
                </a:lnTo>
                <a:lnTo>
                  <a:pt x="2082" y="3004"/>
                </a:lnTo>
                <a:lnTo>
                  <a:pt x="2112" y="2998"/>
                </a:lnTo>
                <a:lnTo>
                  <a:pt x="2140" y="2990"/>
                </a:lnTo>
                <a:lnTo>
                  <a:pt x="2194" y="2992"/>
                </a:lnTo>
                <a:lnTo>
                  <a:pt x="2214" y="2972"/>
                </a:lnTo>
                <a:lnTo>
                  <a:pt x="2232" y="2958"/>
                </a:lnTo>
                <a:lnTo>
                  <a:pt x="2284" y="2954"/>
                </a:lnTo>
                <a:lnTo>
                  <a:pt x="2296" y="2934"/>
                </a:lnTo>
                <a:lnTo>
                  <a:pt x="2408" y="2930"/>
                </a:lnTo>
                <a:lnTo>
                  <a:pt x="2416" y="2922"/>
                </a:lnTo>
                <a:lnTo>
                  <a:pt x="2448" y="2924"/>
                </a:lnTo>
                <a:lnTo>
                  <a:pt x="2490" y="2892"/>
                </a:lnTo>
                <a:lnTo>
                  <a:pt x="2670" y="2892"/>
                </a:lnTo>
                <a:lnTo>
                  <a:pt x="2750" y="2858"/>
                </a:lnTo>
                <a:lnTo>
                  <a:pt x="2814" y="2846"/>
                </a:lnTo>
                <a:lnTo>
                  <a:pt x="2850" y="2836"/>
                </a:lnTo>
                <a:lnTo>
                  <a:pt x="2886" y="2806"/>
                </a:lnTo>
                <a:lnTo>
                  <a:pt x="2934" y="2766"/>
                </a:lnTo>
                <a:lnTo>
                  <a:pt x="2972" y="2760"/>
                </a:lnTo>
                <a:lnTo>
                  <a:pt x="3014" y="2746"/>
                </a:lnTo>
                <a:lnTo>
                  <a:pt x="3032" y="2718"/>
                </a:lnTo>
                <a:lnTo>
                  <a:pt x="3090" y="2652"/>
                </a:lnTo>
                <a:lnTo>
                  <a:pt x="3134" y="2650"/>
                </a:lnTo>
                <a:lnTo>
                  <a:pt x="3140" y="2632"/>
                </a:lnTo>
                <a:lnTo>
                  <a:pt x="3162" y="2634"/>
                </a:lnTo>
                <a:lnTo>
                  <a:pt x="3174" y="2622"/>
                </a:lnTo>
                <a:lnTo>
                  <a:pt x="3180" y="2522"/>
                </a:lnTo>
                <a:lnTo>
                  <a:pt x="3456" y="2518"/>
                </a:lnTo>
                <a:lnTo>
                  <a:pt x="3478" y="2498"/>
                </a:lnTo>
                <a:lnTo>
                  <a:pt x="3510" y="2496"/>
                </a:lnTo>
                <a:lnTo>
                  <a:pt x="3510" y="2458"/>
                </a:lnTo>
                <a:lnTo>
                  <a:pt x="3532" y="2422"/>
                </a:lnTo>
                <a:lnTo>
                  <a:pt x="3536" y="2374"/>
                </a:lnTo>
                <a:lnTo>
                  <a:pt x="3574" y="2352"/>
                </a:lnTo>
                <a:lnTo>
                  <a:pt x="3612" y="2348"/>
                </a:lnTo>
                <a:lnTo>
                  <a:pt x="3654" y="2288"/>
                </a:lnTo>
                <a:lnTo>
                  <a:pt x="3680" y="2286"/>
                </a:lnTo>
                <a:lnTo>
                  <a:pt x="3692" y="2252"/>
                </a:lnTo>
                <a:lnTo>
                  <a:pt x="3710" y="2224"/>
                </a:lnTo>
                <a:lnTo>
                  <a:pt x="3724" y="2196"/>
                </a:lnTo>
                <a:lnTo>
                  <a:pt x="3724" y="2164"/>
                </a:lnTo>
                <a:lnTo>
                  <a:pt x="3754" y="2158"/>
                </a:lnTo>
                <a:lnTo>
                  <a:pt x="3768" y="2062"/>
                </a:lnTo>
                <a:lnTo>
                  <a:pt x="3848" y="2010"/>
                </a:lnTo>
                <a:lnTo>
                  <a:pt x="3910" y="2006"/>
                </a:lnTo>
                <a:lnTo>
                  <a:pt x="3938" y="1992"/>
                </a:lnTo>
                <a:lnTo>
                  <a:pt x="3940" y="1952"/>
                </a:lnTo>
                <a:lnTo>
                  <a:pt x="3962" y="1934"/>
                </a:lnTo>
                <a:lnTo>
                  <a:pt x="3962" y="1886"/>
                </a:lnTo>
                <a:lnTo>
                  <a:pt x="3986" y="1878"/>
                </a:lnTo>
                <a:lnTo>
                  <a:pt x="4046" y="1874"/>
                </a:lnTo>
                <a:lnTo>
                  <a:pt x="4070" y="1870"/>
                </a:lnTo>
                <a:lnTo>
                  <a:pt x="4116" y="1846"/>
                </a:lnTo>
                <a:lnTo>
                  <a:pt x="4160" y="1836"/>
                </a:lnTo>
                <a:lnTo>
                  <a:pt x="4164" y="1788"/>
                </a:lnTo>
                <a:lnTo>
                  <a:pt x="4190" y="1776"/>
                </a:lnTo>
                <a:lnTo>
                  <a:pt x="4196" y="1746"/>
                </a:lnTo>
                <a:lnTo>
                  <a:pt x="4230" y="1718"/>
                </a:lnTo>
                <a:lnTo>
                  <a:pt x="4292" y="1698"/>
                </a:lnTo>
                <a:lnTo>
                  <a:pt x="4292" y="1658"/>
                </a:lnTo>
                <a:lnTo>
                  <a:pt x="4312" y="1610"/>
                </a:lnTo>
                <a:lnTo>
                  <a:pt x="4314" y="1560"/>
                </a:lnTo>
                <a:lnTo>
                  <a:pt x="4360" y="1546"/>
                </a:lnTo>
                <a:lnTo>
                  <a:pt x="4410" y="1546"/>
                </a:lnTo>
                <a:lnTo>
                  <a:pt x="4414" y="1524"/>
                </a:lnTo>
                <a:lnTo>
                  <a:pt x="4464" y="1492"/>
                </a:lnTo>
                <a:lnTo>
                  <a:pt x="4488" y="1484"/>
                </a:lnTo>
                <a:lnTo>
                  <a:pt x="4490" y="1072"/>
                </a:lnTo>
                <a:lnTo>
                  <a:pt x="4530" y="758"/>
                </a:lnTo>
                <a:lnTo>
                  <a:pt x="4542" y="702"/>
                </a:lnTo>
                <a:lnTo>
                  <a:pt x="4556" y="640"/>
                </a:lnTo>
                <a:lnTo>
                  <a:pt x="4558" y="388"/>
                </a:lnTo>
                <a:lnTo>
                  <a:pt x="4576" y="368"/>
                </a:lnTo>
                <a:lnTo>
                  <a:pt x="4584" y="0"/>
                </a:lnTo>
              </a:path>
            </a:pathLst>
          </a:custGeom>
          <a:noFill/>
          <a:ln w="38100">
            <a:solidFill>
              <a:srgbClr val="8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28" name="Line 32"/>
          <p:cNvSpPr>
            <a:spLocks noChangeShapeType="1"/>
          </p:cNvSpPr>
          <p:nvPr/>
        </p:nvSpPr>
        <p:spPr bwMode="auto">
          <a:xfrm>
            <a:off x="6254750" y="3117852"/>
            <a:ext cx="357188" cy="2466975"/>
          </a:xfrm>
          <a:prstGeom prst="line">
            <a:avLst/>
          </a:prstGeom>
          <a:noFill/>
          <a:ln w="31750">
            <a:solidFill>
              <a:srgbClr val="003366"/>
            </a:solidFill>
            <a:prstDash val="dash"/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29" name="Text Box 33"/>
          <p:cNvSpPr txBox="1">
            <a:spLocks noChangeArrowheads="1"/>
          </p:cNvSpPr>
          <p:nvPr/>
        </p:nvSpPr>
        <p:spPr bwMode="auto">
          <a:xfrm>
            <a:off x="5626100" y="2693988"/>
            <a:ext cx="13208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r>
              <a:rPr lang="de-DE" altLang="en-US" sz="2000">
                <a:latin typeface="Calibri" panose="020F0502020204030204" pitchFamily="34" charset="0"/>
                <a:cs typeface="Calibri" panose="020F0502020204030204" pitchFamily="34" charset="0"/>
              </a:rPr>
              <a:t>Nachfrage</a:t>
            </a:r>
          </a:p>
        </p:txBody>
      </p:sp>
      <p:grpSp>
        <p:nvGrpSpPr>
          <p:cNvPr id="130" name="Group 34"/>
          <p:cNvGrpSpPr>
            <a:grpSpLocks/>
          </p:cNvGrpSpPr>
          <p:nvPr/>
        </p:nvGrpSpPr>
        <p:grpSpPr bwMode="auto">
          <a:xfrm>
            <a:off x="3811590" y="2970213"/>
            <a:ext cx="1717675" cy="2736850"/>
            <a:chOff x="2500" y="1887"/>
            <a:chExt cx="1082" cy="1724"/>
          </a:xfrm>
        </p:grpSpPr>
        <p:sp>
          <p:nvSpPr>
            <p:cNvPr id="19502" name="Line 35"/>
            <p:cNvSpPr>
              <a:spLocks noChangeShapeType="1"/>
            </p:cNvSpPr>
            <p:nvPr/>
          </p:nvSpPr>
          <p:spPr bwMode="auto">
            <a:xfrm>
              <a:off x="3011" y="2179"/>
              <a:ext cx="225" cy="1432"/>
            </a:xfrm>
            <a:prstGeom prst="line">
              <a:avLst/>
            </a:prstGeom>
            <a:noFill/>
            <a:ln w="31750">
              <a:solidFill>
                <a:srgbClr val="003366"/>
              </a:solidFill>
              <a:prstDash val="dash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9503" name="Text Box 36"/>
            <p:cNvSpPr txBox="1">
              <a:spLocks noChangeArrowheads="1"/>
            </p:cNvSpPr>
            <p:nvPr/>
          </p:nvSpPr>
          <p:spPr bwMode="auto">
            <a:xfrm>
              <a:off x="2500" y="1887"/>
              <a:ext cx="1082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50000"/>
                </a:spcBef>
                <a:buClrTx/>
                <a:buFontTx/>
                <a:buNone/>
              </a:pPr>
              <a:r>
                <a:rPr lang="de-DE" altLang="en-US" sz="2000">
                  <a:latin typeface="Calibri" panose="020F0502020204030204" pitchFamily="34" charset="0"/>
                  <a:cs typeface="Calibri" panose="020F0502020204030204" pitchFamily="34" charset="0"/>
                </a:rPr>
                <a:t>Off-peak load</a:t>
              </a:r>
            </a:p>
          </p:txBody>
        </p:sp>
        <p:sp>
          <p:nvSpPr>
            <p:cNvPr id="19504" name="AutoShape 37"/>
            <p:cNvSpPr>
              <a:spLocks noChangeArrowheads="1"/>
            </p:cNvSpPr>
            <p:nvPr/>
          </p:nvSpPr>
          <p:spPr bwMode="auto">
            <a:xfrm>
              <a:off x="3129" y="3072"/>
              <a:ext cx="48" cy="48"/>
            </a:xfrm>
            <a:prstGeom prst="octagon">
              <a:avLst>
                <a:gd name="adj" fmla="val 29287"/>
              </a:avLst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endParaRPr lang="de-DE" altLang="en-US" sz="200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134" name="Group 38"/>
          <p:cNvGrpSpPr>
            <a:grpSpLocks/>
          </p:cNvGrpSpPr>
          <p:nvPr/>
        </p:nvGrpSpPr>
        <p:grpSpPr bwMode="auto">
          <a:xfrm>
            <a:off x="6369050" y="1658938"/>
            <a:ext cx="1487488" cy="2882900"/>
            <a:chOff x="4111" y="1061"/>
            <a:chExt cx="937" cy="1816"/>
          </a:xfrm>
        </p:grpSpPr>
        <p:sp>
          <p:nvSpPr>
            <p:cNvPr id="19499" name="Line 39"/>
            <p:cNvSpPr>
              <a:spLocks noChangeShapeType="1"/>
            </p:cNvSpPr>
            <p:nvPr/>
          </p:nvSpPr>
          <p:spPr bwMode="auto">
            <a:xfrm>
              <a:off x="4748" y="1323"/>
              <a:ext cx="225" cy="1554"/>
            </a:xfrm>
            <a:prstGeom prst="line">
              <a:avLst/>
            </a:prstGeom>
            <a:noFill/>
            <a:ln w="31750">
              <a:solidFill>
                <a:srgbClr val="003366"/>
              </a:solidFill>
              <a:prstDash val="dash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9500" name="Text Box 40"/>
            <p:cNvSpPr txBox="1">
              <a:spLocks noChangeArrowheads="1"/>
            </p:cNvSpPr>
            <p:nvPr/>
          </p:nvSpPr>
          <p:spPr bwMode="auto">
            <a:xfrm>
              <a:off x="4111" y="1061"/>
              <a:ext cx="937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50000"/>
                </a:spcBef>
                <a:buClrTx/>
                <a:buFontTx/>
                <a:buNone/>
              </a:pPr>
              <a:r>
                <a:rPr lang="de-DE" altLang="en-US" sz="2000">
                  <a:latin typeface="Calibri" panose="020F0502020204030204" pitchFamily="34" charset="0"/>
                  <a:cs typeface="Calibri" panose="020F0502020204030204" pitchFamily="34" charset="0"/>
                </a:rPr>
                <a:t>Peak load</a:t>
              </a:r>
            </a:p>
          </p:txBody>
        </p:sp>
        <p:sp>
          <p:nvSpPr>
            <p:cNvPr id="19501" name="AutoShape 41"/>
            <p:cNvSpPr>
              <a:spLocks noChangeArrowheads="1"/>
            </p:cNvSpPr>
            <p:nvPr/>
          </p:nvSpPr>
          <p:spPr bwMode="auto">
            <a:xfrm>
              <a:off x="4806" y="1845"/>
              <a:ext cx="48" cy="48"/>
            </a:xfrm>
            <a:prstGeom prst="octagon">
              <a:avLst>
                <a:gd name="adj" fmla="val 29287"/>
              </a:avLst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endParaRPr lang="de-DE" altLang="en-US" sz="200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138" name="AutoShape 42"/>
          <p:cNvSpPr>
            <a:spLocks noChangeArrowheads="1"/>
          </p:cNvSpPr>
          <p:nvPr/>
        </p:nvSpPr>
        <p:spPr bwMode="auto">
          <a:xfrm>
            <a:off x="6372225" y="4221163"/>
            <a:ext cx="76200" cy="762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 sz="20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39" name="AutoShape 43"/>
          <p:cNvSpPr>
            <a:spLocks noChangeArrowheads="1"/>
          </p:cNvSpPr>
          <p:nvPr/>
        </p:nvSpPr>
        <p:spPr bwMode="auto">
          <a:xfrm>
            <a:off x="4832350" y="4957763"/>
            <a:ext cx="76200" cy="762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 sz="20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40" name="AutoShape 44"/>
          <p:cNvSpPr>
            <a:spLocks noChangeArrowheads="1"/>
          </p:cNvSpPr>
          <p:nvPr/>
        </p:nvSpPr>
        <p:spPr bwMode="auto">
          <a:xfrm>
            <a:off x="7594600" y="3757613"/>
            <a:ext cx="76200" cy="762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 sz="20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41" name="AutoShape 45"/>
          <p:cNvSpPr>
            <a:spLocks noChangeArrowheads="1"/>
          </p:cNvSpPr>
          <p:nvPr/>
        </p:nvSpPr>
        <p:spPr bwMode="auto">
          <a:xfrm>
            <a:off x="6418263" y="4475163"/>
            <a:ext cx="76200" cy="762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 sz="20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9495" name="Text Box 46"/>
          <p:cNvSpPr txBox="1">
            <a:spLocks noChangeArrowheads="1"/>
          </p:cNvSpPr>
          <p:nvPr/>
        </p:nvSpPr>
        <p:spPr bwMode="auto">
          <a:xfrm>
            <a:off x="3417890" y="4549775"/>
            <a:ext cx="1430337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r>
              <a:rPr lang="de-DE" altLang="en-US" sz="2000">
                <a:latin typeface="Calibri" panose="020F0502020204030204" pitchFamily="34" charset="0"/>
                <a:cs typeface="Calibri" panose="020F0502020204030204" pitchFamily="34" charset="0"/>
              </a:rPr>
              <a:t>Steinkohle</a:t>
            </a:r>
          </a:p>
        </p:txBody>
      </p:sp>
      <p:sp>
        <p:nvSpPr>
          <p:cNvPr id="19496" name="Text Box 47"/>
          <p:cNvSpPr txBox="1">
            <a:spLocks noChangeArrowheads="1"/>
          </p:cNvSpPr>
          <p:nvPr/>
        </p:nvSpPr>
        <p:spPr bwMode="auto">
          <a:xfrm>
            <a:off x="1962152" y="4806950"/>
            <a:ext cx="138906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r>
              <a:rPr lang="de-DE" altLang="en-US" sz="2000">
                <a:latin typeface="Calibri" panose="020F0502020204030204" pitchFamily="34" charset="0"/>
                <a:cs typeface="Calibri" panose="020F0502020204030204" pitchFamily="34" charset="0"/>
              </a:rPr>
              <a:t>Braunkohle</a:t>
            </a:r>
          </a:p>
        </p:txBody>
      </p:sp>
      <p:sp>
        <p:nvSpPr>
          <p:cNvPr id="19497" name="Text Box 48"/>
          <p:cNvSpPr txBox="1">
            <a:spLocks noChangeArrowheads="1"/>
          </p:cNvSpPr>
          <p:nvPr/>
        </p:nvSpPr>
        <p:spPr bwMode="auto">
          <a:xfrm>
            <a:off x="6591302" y="3379788"/>
            <a:ext cx="9302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r>
              <a:rPr lang="de-DE" altLang="en-US" sz="2000">
                <a:latin typeface="Calibri" panose="020F0502020204030204" pitchFamily="34" charset="0"/>
                <a:cs typeface="Calibri" panose="020F0502020204030204" pitchFamily="34" charset="0"/>
              </a:rPr>
              <a:t>Gas</a:t>
            </a:r>
          </a:p>
        </p:txBody>
      </p:sp>
      <p:sp>
        <p:nvSpPr>
          <p:cNvPr id="19498" name="Text Box 48"/>
          <p:cNvSpPr txBox="1">
            <a:spLocks noChangeArrowheads="1"/>
          </p:cNvSpPr>
          <p:nvPr/>
        </p:nvSpPr>
        <p:spPr bwMode="auto">
          <a:xfrm>
            <a:off x="5556250" y="4075113"/>
            <a:ext cx="8318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r>
              <a:rPr lang="de-DE" altLang="en-US" sz="2000">
                <a:latin typeface="Calibri" panose="020F0502020204030204" pitchFamily="34" charset="0"/>
                <a:cs typeface="Calibri" panose="020F0502020204030204" pitchFamily="34" charset="0"/>
              </a:rPr>
              <a:t>GuD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 0.0 L 0.06476 0.0 " pathEditMode="relative" rAng="0" ptsTypes="AA">
                                      <p:cBhvr>
                                        <p:cTn id="25" dur="20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7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9" grpId="0"/>
      <p:bldP spid="138" grpId="0" animBg="1"/>
      <p:bldP spid="139" grpId="0" animBg="1"/>
      <p:bldP spid="140" grpId="0" animBg="1"/>
      <p:bldP spid="141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itel 1"/>
          <p:cNvSpPr>
            <a:spLocks noGrp="1" noChangeArrowheads="1"/>
          </p:cNvSpPr>
          <p:nvPr>
            <p:ph type="title"/>
          </p:nvPr>
        </p:nvSpPr>
        <p:spPr>
          <a:xfrm>
            <a:off x="1908177" y="381002"/>
            <a:ext cx="6767513" cy="1116013"/>
          </a:xfrm>
        </p:spPr>
        <p:txBody>
          <a:bodyPr/>
          <a:lstStyle/>
          <a:p>
            <a:r>
              <a:rPr lang="de-DE" altLang="en-US" i="0" dirty="0" smtClean="0">
                <a:latin typeface="Arial" panose="020B0604020202020204" pitchFamily="34" charset="0"/>
                <a:cs typeface="Arial" panose="020B0604020202020204" pitchFamily="34" charset="0"/>
              </a:rPr>
              <a:t>Gebotskurven am Strommarkt</a:t>
            </a:r>
            <a:br>
              <a:rPr lang="de-DE" altLang="en-US" i="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altLang="en-US" sz="1800" i="0" dirty="0" smtClean="0">
                <a:latin typeface="Arial" panose="020B0604020202020204" pitchFamily="34" charset="0"/>
                <a:cs typeface="Arial" panose="020B0604020202020204" pitchFamily="34" charset="0"/>
              </a:rPr>
              <a:t>[Lieferzeitraum Mittwoch, 14.4.2021, 11-12 Uhr] </a:t>
            </a:r>
            <a:endParaRPr lang="de-DE" altLang="en-US" sz="1800" i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231" y="1823447"/>
            <a:ext cx="7827821" cy="396090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883685" y="6195317"/>
            <a:ext cx="28048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Quelle: </a:t>
            </a:r>
            <a:r>
              <a:rPr lang="de-DE" sz="1800" dirty="0" err="1" smtClean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epexspot</a:t>
            </a:r>
            <a:endParaRPr lang="de-DE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80" name="Rectangle 5"/>
          <p:cNvSpPr>
            <a:spLocks noGrp="1" noChangeArrowheads="1"/>
          </p:cNvSpPr>
          <p:nvPr>
            <p:ph type="title"/>
          </p:nvPr>
        </p:nvSpPr>
        <p:spPr>
          <a:xfrm>
            <a:off x="1908177" y="381000"/>
            <a:ext cx="6702425" cy="889000"/>
          </a:xfrm>
        </p:spPr>
        <p:txBody>
          <a:bodyPr/>
          <a:lstStyle/>
          <a:p>
            <a:r>
              <a:rPr lang="de-DE" altLang="en-US" i="0" dirty="0" smtClean="0">
                <a:latin typeface="Arial" panose="020B0604020202020204" pitchFamily="34" charset="0"/>
                <a:cs typeface="Arial" panose="020B0604020202020204" pitchFamily="34" charset="0"/>
              </a:rPr>
              <a:t>Marktversagen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900319" y="1632559"/>
            <a:ext cx="7796224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In manchen Fällen führt der Markt nicht zu einer effizienten Allokation von Ressourcen: </a:t>
            </a:r>
            <a:r>
              <a:rPr lang="de-DE" sz="18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Marktversagen</a:t>
            </a:r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endParaRPr lang="de-DE" sz="1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8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Asymmetrische Information: </a:t>
            </a:r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Manche </a:t>
            </a:r>
            <a:r>
              <a:rPr lang="de-DE" sz="1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Teilnehmer:innen</a:t>
            </a:r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sind über den Preis/Qualität/künftige Entwicklungen eines Produktes </a:t>
            </a:r>
            <a:r>
              <a:rPr lang="de-DE" sz="1800" dirty="0">
                <a:latin typeface="Arial" panose="020B0604020202020204" pitchFamily="34" charset="0"/>
                <a:cs typeface="Arial" panose="020B0604020202020204" pitchFamily="34" charset="0"/>
              </a:rPr>
              <a:t>besser informiert </a:t>
            </a:r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de-DE" sz="1800" dirty="0">
                <a:latin typeface="Arial" panose="020B0604020202020204" pitchFamily="34" charset="0"/>
                <a:cs typeface="Arial" panose="020B0604020202020204" pitchFamily="34" charset="0"/>
              </a:rPr>
              <a:t>Beispiele: </a:t>
            </a:r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Insiderhandel; Gebrauchtwaren, die fast kaputt sind)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8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Öffentliche Güter:</a:t>
            </a:r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Alle profitieren davon, aber niemand hat einen Anreiz, dazu beizutragen – Gefahr von </a:t>
            </a:r>
            <a:r>
              <a:rPr lang="de-DE" sz="1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Trittbrettfahrer:innen</a:t>
            </a:r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(Beispiele: Frieden, </a:t>
            </a:r>
            <a:r>
              <a:rPr lang="de-DE" sz="1800" dirty="0">
                <a:latin typeface="Arial" panose="020B0604020202020204" pitchFamily="34" charset="0"/>
                <a:cs typeface="Arial" panose="020B0604020202020204" pitchFamily="34" charset="0"/>
              </a:rPr>
              <a:t>Biodiversität, </a:t>
            </a:r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Deiche, Wissen, Klima)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8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Externe Effekte: </a:t>
            </a:r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Marktaktivitäten haben eine (positive oder negative) Auswirkung auf unbeteiligte Dritte, die im Markt nicht berücksichtigt wird (Beispiele: Treibhausgasemissionen, Luftverschmutzung, Rauchen)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8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Zutrittsbarriere:</a:t>
            </a:r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Teilnehmer:innen</a:t>
            </a:r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werden durch Investitionskosten oder Regulierung ausgeschlossen (Beispiele: Taxikartelle, Notare)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8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Monopole</a:t>
            </a:r>
          </a:p>
          <a:p>
            <a:endParaRPr lang="de-DE" sz="1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Marktversagen </a:t>
            </a:r>
            <a:r>
              <a:rPr lang="de-DE" sz="1800" dirty="0">
                <a:latin typeface="Arial" panose="020B0604020202020204" pitchFamily="34" charset="0"/>
                <a:cs typeface="Arial" panose="020B0604020202020204" pitchFamily="34" charset="0"/>
              </a:rPr>
              <a:t>können </a:t>
            </a:r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staatliche Eingriffe in Märkte rechtfertigen.</a:t>
            </a:r>
          </a:p>
        </p:txBody>
      </p:sp>
    </p:spTree>
    <p:extLst>
      <p:ext uri="{BB962C8B-B14F-4D97-AF65-F5344CB8AC3E}">
        <p14:creationId xmlns:p14="http://schemas.microsoft.com/office/powerpoint/2010/main" val="71166185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Freeform 2"/>
          <p:cNvSpPr>
            <a:spLocks/>
          </p:cNvSpPr>
          <p:nvPr/>
        </p:nvSpPr>
        <p:spPr bwMode="auto">
          <a:xfrm>
            <a:off x="2598740" y="1539877"/>
            <a:ext cx="3260725" cy="3357563"/>
          </a:xfrm>
          <a:custGeom>
            <a:avLst/>
            <a:gdLst>
              <a:gd name="T0" fmla="*/ 0 w 2054"/>
              <a:gd name="T1" fmla="*/ 0 h 2115"/>
              <a:gd name="T2" fmla="*/ 2147483646 w 2054"/>
              <a:gd name="T3" fmla="*/ 2147483646 h 2115"/>
              <a:gd name="T4" fmla="*/ 2147483646 w 2054"/>
              <a:gd name="T5" fmla="*/ 2147483646 h 2115"/>
              <a:gd name="T6" fmla="*/ 2147483646 w 2054"/>
              <a:gd name="T7" fmla="*/ 2147483646 h 2115"/>
              <a:gd name="T8" fmla="*/ 2147483646 w 2054"/>
              <a:gd name="T9" fmla="*/ 2147483646 h 2115"/>
              <a:gd name="T10" fmla="*/ 2147483646 w 2054"/>
              <a:gd name="T11" fmla="*/ 2147483646 h 2115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2054"/>
              <a:gd name="T19" fmla="*/ 0 h 2115"/>
              <a:gd name="T20" fmla="*/ 2054 w 2054"/>
              <a:gd name="T21" fmla="*/ 2115 h 2115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054" h="2115">
                <a:moveTo>
                  <a:pt x="0" y="0"/>
                </a:moveTo>
                <a:cubicBezTo>
                  <a:pt x="61" y="86"/>
                  <a:pt x="244" y="367"/>
                  <a:pt x="356" y="515"/>
                </a:cubicBezTo>
                <a:cubicBezTo>
                  <a:pt x="468" y="663"/>
                  <a:pt x="542" y="746"/>
                  <a:pt x="675" y="887"/>
                </a:cubicBezTo>
                <a:cubicBezTo>
                  <a:pt x="808" y="1028"/>
                  <a:pt x="1030" y="1244"/>
                  <a:pt x="1152" y="1364"/>
                </a:cubicBezTo>
                <a:cubicBezTo>
                  <a:pt x="1274" y="1484"/>
                  <a:pt x="1260" y="1482"/>
                  <a:pt x="1410" y="1607"/>
                </a:cubicBezTo>
                <a:cubicBezTo>
                  <a:pt x="1560" y="1732"/>
                  <a:pt x="1920" y="2009"/>
                  <a:pt x="2054" y="2115"/>
                </a:cubicBezTo>
              </a:path>
            </a:pathLst>
          </a:custGeom>
          <a:noFill/>
          <a:ln w="38100" cap="flat" cmpd="sng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24578" name="Freeform 3"/>
          <p:cNvSpPr>
            <a:spLocks/>
          </p:cNvSpPr>
          <p:nvPr/>
        </p:nvSpPr>
        <p:spPr bwMode="auto">
          <a:xfrm>
            <a:off x="2141540" y="1989140"/>
            <a:ext cx="3633787" cy="3400425"/>
          </a:xfrm>
          <a:custGeom>
            <a:avLst/>
            <a:gdLst>
              <a:gd name="T0" fmla="*/ 0 w 2289"/>
              <a:gd name="T1" fmla="*/ 2147483646 h 2142"/>
              <a:gd name="T2" fmla="*/ 2147483646 w 2289"/>
              <a:gd name="T3" fmla="*/ 2147483646 h 2142"/>
              <a:gd name="T4" fmla="*/ 2147483646 w 2289"/>
              <a:gd name="T5" fmla="*/ 2147483646 h 2142"/>
              <a:gd name="T6" fmla="*/ 2147483646 w 2289"/>
              <a:gd name="T7" fmla="*/ 2147483646 h 2142"/>
              <a:gd name="T8" fmla="*/ 2147483646 w 2289"/>
              <a:gd name="T9" fmla="*/ 2147483646 h 2142"/>
              <a:gd name="T10" fmla="*/ 2147483646 w 2289"/>
              <a:gd name="T11" fmla="*/ 0 h 2142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2289"/>
              <a:gd name="T19" fmla="*/ 0 h 2142"/>
              <a:gd name="T20" fmla="*/ 2289 w 2289"/>
              <a:gd name="T21" fmla="*/ 2142 h 2142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289" h="2142">
                <a:moveTo>
                  <a:pt x="0" y="2142"/>
                </a:moveTo>
                <a:cubicBezTo>
                  <a:pt x="91" y="2089"/>
                  <a:pt x="387" y="1926"/>
                  <a:pt x="546" y="1824"/>
                </a:cubicBezTo>
                <a:cubicBezTo>
                  <a:pt x="705" y="1722"/>
                  <a:pt x="805" y="1655"/>
                  <a:pt x="955" y="1528"/>
                </a:cubicBezTo>
                <a:cubicBezTo>
                  <a:pt x="1105" y="1401"/>
                  <a:pt x="1318" y="1196"/>
                  <a:pt x="1449" y="1065"/>
                </a:cubicBezTo>
                <a:cubicBezTo>
                  <a:pt x="1580" y="934"/>
                  <a:pt x="1601" y="919"/>
                  <a:pt x="1741" y="742"/>
                </a:cubicBezTo>
                <a:cubicBezTo>
                  <a:pt x="1881" y="565"/>
                  <a:pt x="2175" y="155"/>
                  <a:pt x="2289" y="0"/>
                </a:cubicBezTo>
              </a:path>
            </a:pathLst>
          </a:custGeom>
          <a:noFill/>
          <a:ln w="38100" cap="flat" cmpd="sng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24579" name="Line 4"/>
          <p:cNvSpPr>
            <a:spLocks noChangeShapeType="1"/>
          </p:cNvSpPr>
          <p:nvPr/>
        </p:nvSpPr>
        <p:spPr bwMode="auto">
          <a:xfrm>
            <a:off x="4419600" y="2590800"/>
            <a:ext cx="0" cy="335280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24580" name="Rectangle 5"/>
          <p:cNvSpPr>
            <a:spLocks noGrp="1" noChangeArrowheads="1"/>
          </p:cNvSpPr>
          <p:nvPr>
            <p:ph type="title"/>
          </p:nvPr>
        </p:nvSpPr>
        <p:spPr>
          <a:xfrm>
            <a:off x="1908177" y="381000"/>
            <a:ext cx="6702425" cy="889000"/>
          </a:xfrm>
        </p:spPr>
        <p:txBody>
          <a:bodyPr/>
          <a:lstStyle/>
          <a:p>
            <a:r>
              <a:rPr lang="de-DE" altLang="en-US" i="0" smtClean="0">
                <a:latin typeface="Arial" panose="020B0604020202020204" pitchFamily="34" charset="0"/>
                <a:cs typeface="Arial" panose="020B0604020202020204" pitchFamily="34" charset="0"/>
              </a:rPr>
              <a:t>Preisreaktion bei Nachfrage-Änderung </a:t>
            </a:r>
          </a:p>
        </p:txBody>
      </p:sp>
      <p:sp>
        <p:nvSpPr>
          <p:cNvPr id="24581" name="Rectangle 10"/>
          <p:cNvSpPr>
            <a:spLocks noChangeArrowheads="1"/>
          </p:cNvSpPr>
          <p:nvPr/>
        </p:nvSpPr>
        <p:spPr bwMode="auto">
          <a:xfrm>
            <a:off x="4648200" y="3581400"/>
            <a:ext cx="266098" cy="292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900" b="1" i="1">
                <a:solidFill>
                  <a:srgbClr val="000000"/>
                </a:solidFill>
                <a:latin typeface="Arial" panose="020B0604020202020204" pitchFamily="34" charset="0"/>
              </a:rPr>
              <a:t>A</a:t>
            </a:r>
            <a:r>
              <a:rPr lang="de-DE" altLang="en-US" sz="1900" b="1" baseline="-25000">
                <a:solidFill>
                  <a:srgbClr val="000000"/>
                </a:solidFill>
                <a:latin typeface="Arial" panose="020B0604020202020204" pitchFamily="34" charset="0"/>
              </a:rPr>
              <a:t>0</a:t>
            </a:r>
            <a:endParaRPr lang="de-DE" altLang="en-US">
              <a:latin typeface="Arial" panose="020B0604020202020204" pitchFamily="34" charset="0"/>
            </a:endParaRPr>
          </a:p>
        </p:txBody>
      </p:sp>
      <p:sp>
        <p:nvSpPr>
          <p:cNvPr id="24582" name="Rectangle 11"/>
          <p:cNvSpPr>
            <a:spLocks noChangeArrowheads="1"/>
          </p:cNvSpPr>
          <p:nvPr/>
        </p:nvSpPr>
        <p:spPr bwMode="auto">
          <a:xfrm>
            <a:off x="1331915" y="1844675"/>
            <a:ext cx="782637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800">
                <a:solidFill>
                  <a:srgbClr val="000000"/>
                </a:solidFill>
                <a:latin typeface="Arial" panose="020B0604020202020204" pitchFamily="34" charset="0"/>
              </a:rPr>
              <a:t>Preis </a:t>
            </a:r>
            <a:r>
              <a:rPr lang="de-DE" altLang="en-US" sz="1800" i="1">
                <a:solidFill>
                  <a:srgbClr val="000000"/>
                </a:solidFill>
                <a:latin typeface="Arial" panose="020B0604020202020204" pitchFamily="34" charset="0"/>
              </a:rPr>
              <a:t>p</a:t>
            </a:r>
            <a:endParaRPr lang="de-DE" altLang="en-US" i="1">
              <a:latin typeface="Arial" panose="020B0604020202020204" pitchFamily="34" charset="0"/>
            </a:endParaRPr>
          </a:p>
        </p:txBody>
      </p:sp>
      <p:sp>
        <p:nvSpPr>
          <p:cNvPr id="24583" name="Rectangle 12"/>
          <p:cNvSpPr>
            <a:spLocks noChangeArrowheads="1"/>
          </p:cNvSpPr>
          <p:nvPr/>
        </p:nvSpPr>
        <p:spPr bwMode="auto">
          <a:xfrm>
            <a:off x="7239000" y="6019800"/>
            <a:ext cx="9398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800">
                <a:solidFill>
                  <a:srgbClr val="000000"/>
                </a:solidFill>
                <a:latin typeface="Arial" panose="020B0604020202020204" pitchFamily="34" charset="0"/>
              </a:rPr>
              <a:t>Menge </a:t>
            </a:r>
            <a:r>
              <a:rPr lang="de-DE" altLang="en-US" sz="1800" i="1">
                <a:solidFill>
                  <a:srgbClr val="000000"/>
                </a:solidFill>
                <a:latin typeface="Arial" panose="020B0604020202020204" pitchFamily="34" charset="0"/>
              </a:rPr>
              <a:t>Q</a:t>
            </a:r>
            <a:endParaRPr lang="de-DE" altLang="en-US" i="1">
              <a:latin typeface="Arial" panose="020B0604020202020204" pitchFamily="34" charset="0"/>
            </a:endParaRPr>
          </a:p>
        </p:txBody>
      </p:sp>
      <p:sp>
        <p:nvSpPr>
          <p:cNvPr id="24584" name="Rectangle 13"/>
          <p:cNvSpPr>
            <a:spLocks noChangeArrowheads="1"/>
          </p:cNvSpPr>
          <p:nvPr/>
        </p:nvSpPr>
        <p:spPr bwMode="auto">
          <a:xfrm>
            <a:off x="4295775" y="6026150"/>
            <a:ext cx="373500" cy="292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900" b="1" i="1">
                <a:solidFill>
                  <a:srgbClr val="000000"/>
                </a:solidFill>
                <a:latin typeface="Arial" panose="020B0604020202020204" pitchFamily="34" charset="0"/>
              </a:rPr>
              <a:t>Q</a:t>
            </a:r>
            <a:r>
              <a:rPr lang="de-DE" altLang="en-US" sz="1900" b="1" baseline="-25000">
                <a:solidFill>
                  <a:srgbClr val="000000"/>
                </a:solidFill>
                <a:latin typeface="Arial" panose="020B0604020202020204" pitchFamily="34" charset="0"/>
              </a:rPr>
              <a:t>0</a:t>
            </a:r>
            <a:r>
              <a:rPr lang="de-DE" altLang="en-US" sz="1900" b="1" i="1">
                <a:solidFill>
                  <a:srgbClr val="000000"/>
                </a:solidFill>
                <a:latin typeface="Arial" panose="020B0604020202020204" pitchFamily="34" charset="0"/>
              </a:rPr>
              <a:t>*</a:t>
            </a:r>
            <a:endParaRPr lang="de-DE" altLang="en-US">
              <a:latin typeface="Arial" panose="020B0604020202020204" pitchFamily="34" charset="0"/>
            </a:endParaRPr>
          </a:p>
        </p:txBody>
      </p:sp>
      <p:sp>
        <p:nvSpPr>
          <p:cNvPr id="24585" name="Rectangle 14"/>
          <p:cNvSpPr>
            <a:spLocks noChangeArrowheads="1"/>
          </p:cNvSpPr>
          <p:nvPr/>
        </p:nvSpPr>
        <p:spPr bwMode="auto">
          <a:xfrm>
            <a:off x="1589088" y="3575050"/>
            <a:ext cx="368300" cy="292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900" b="1" i="1">
                <a:solidFill>
                  <a:srgbClr val="000000"/>
                </a:solidFill>
                <a:latin typeface="Arial" panose="020B0604020202020204" pitchFamily="34" charset="0"/>
              </a:rPr>
              <a:t>p</a:t>
            </a:r>
            <a:r>
              <a:rPr lang="de-DE" altLang="en-US" sz="1900" b="1" baseline="-25000">
                <a:solidFill>
                  <a:srgbClr val="000000"/>
                </a:solidFill>
                <a:latin typeface="Arial" panose="020B0604020202020204" pitchFamily="34" charset="0"/>
              </a:rPr>
              <a:t>0</a:t>
            </a:r>
            <a:r>
              <a:rPr lang="de-DE" altLang="en-US" sz="1900" b="1" i="1">
                <a:solidFill>
                  <a:srgbClr val="000000"/>
                </a:solidFill>
                <a:latin typeface="Arial" panose="020B0604020202020204" pitchFamily="34" charset="0"/>
              </a:rPr>
              <a:t>*</a:t>
            </a:r>
            <a:endParaRPr lang="de-DE" altLang="en-US">
              <a:latin typeface="Arial" panose="020B0604020202020204" pitchFamily="34" charset="0"/>
            </a:endParaRPr>
          </a:p>
        </p:txBody>
      </p:sp>
      <p:sp>
        <p:nvSpPr>
          <p:cNvPr id="24586" name="Rectangle 15"/>
          <p:cNvSpPr>
            <a:spLocks noChangeArrowheads="1"/>
          </p:cNvSpPr>
          <p:nvPr/>
        </p:nvSpPr>
        <p:spPr bwMode="auto">
          <a:xfrm>
            <a:off x="5943600" y="4495802"/>
            <a:ext cx="1790700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800">
                <a:solidFill>
                  <a:srgbClr val="000000"/>
                </a:solidFill>
                <a:latin typeface="Arial" panose="020B0604020202020204" pitchFamily="34" charset="0"/>
              </a:rPr>
              <a:t>Verschiebung der</a:t>
            </a:r>
            <a:br>
              <a:rPr lang="de-DE" altLang="en-US" sz="1800">
                <a:solidFill>
                  <a:srgbClr val="000000"/>
                </a:solidFill>
                <a:latin typeface="Arial" panose="020B0604020202020204" pitchFamily="34" charset="0"/>
              </a:rPr>
            </a:br>
            <a:r>
              <a:rPr lang="de-DE" altLang="en-US" sz="1800">
                <a:solidFill>
                  <a:srgbClr val="000000"/>
                </a:solidFill>
                <a:latin typeface="Arial" panose="020B0604020202020204" pitchFamily="34" charset="0"/>
              </a:rPr>
              <a:t>Nachfrage</a:t>
            </a:r>
            <a:endParaRPr lang="de-DE" altLang="en-US">
              <a:latin typeface="Arial" panose="020B0604020202020204" pitchFamily="34" charset="0"/>
            </a:endParaRPr>
          </a:p>
        </p:txBody>
      </p:sp>
      <p:sp>
        <p:nvSpPr>
          <p:cNvPr id="24587" name="Rectangle 18"/>
          <p:cNvSpPr>
            <a:spLocks noChangeArrowheads="1"/>
          </p:cNvSpPr>
          <p:nvPr/>
        </p:nvSpPr>
        <p:spPr bwMode="auto">
          <a:xfrm>
            <a:off x="5715000" y="2362200"/>
            <a:ext cx="8509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800">
                <a:solidFill>
                  <a:srgbClr val="000000"/>
                </a:solidFill>
                <a:latin typeface="Arial" panose="020B0604020202020204" pitchFamily="34" charset="0"/>
              </a:rPr>
              <a:t>Angebot</a:t>
            </a:r>
            <a:endParaRPr lang="de-DE" altLang="en-US" sz="1800">
              <a:latin typeface="Arial" panose="020B0604020202020204" pitchFamily="34" charset="0"/>
            </a:endParaRPr>
          </a:p>
        </p:txBody>
      </p:sp>
      <p:sp>
        <p:nvSpPr>
          <p:cNvPr id="24588" name="Line 19"/>
          <p:cNvSpPr>
            <a:spLocks noChangeShapeType="1"/>
          </p:cNvSpPr>
          <p:nvPr/>
        </p:nvSpPr>
        <p:spPr bwMode="auto">
          <a:xfrm flipH="1">
            <a:off x="2057400" y="3706813"/>
            <a:ext cx="228600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grpSp>
        <p:nvGrpSpPr>
          <p:cNvPr id="2" name="Group 20"/>
          <p:cNvGrpSpPr>
            <a:grpSpLocks/>
          </p:cNvGrpSpPr>
          <p:nvPr/>
        </p:nvGrpSpPr>
        <p:grpSpPr bwMode="auto">
          <a:xfrm>
            <a:off x="1604965" y="1774827"/>
            <a:ext cx="4719637" cy="4543425"/>
            <a:chOff x="1011" y="1118"/>
            <a:chExt cx="2973" cy="2862"/>
          </a:xfrm>
        </p:grpSpPr>
        <p:sp>
          <p:nvSpPr>
            <p:cNvPr id="24597" name="Freeform 21"/>
            <p:cNvSpPr>
              <a:spLocks/>
            </p:cNvSpPr>
            <p:nvPr/>
          </p:nvSpPr>
          <p:spPr bwMode="auto">
            <a:xfrm>
              <a:off x="2340" y="1118"/>
              <a:ext cx="1644" cy="1618"/>
            </a:xfrm>
            <a:custGeom>
              <a:avLst/>
              <a:gdLst>
                <a:gd name="T0" fmla="*/ 0 w 1644"/>
                <a:gd name="T1" fmla="*/ 0 h 1618"/>
                <a:gd name="T2" fmla="*/ 450 w 1644"/>
                <a:gd name="T3" fmla="*/ 562 h 1618"/>
                <a:gd name="T4" fmla="*/ 743 w 1644"/>
                <a:gd name="T5" fmla="*/ 892 h 1618"/>
                <a:gd name="T6" fmla="*/ 1644 w 1644"/>
                <a:gd name="T7" fmla="*/ 1618 h 161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644"/>
                <a:gd name="T13" fmla="*/ 0 h 1618"/>
                <a:gd name="T14" fmla="*/ 1644 w 1644"/>
                <a:gd name="T15" fmla="*/ 1618 h 161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644" h="1618">
                  <a:moveTo>
                    <a:pt x="0" y="0"/>
                  </a:moveTo>
                  <a:cubicBezTo>
                    <a:pt x="76" y="95"/>
                    <a:pt x="326" y="413"/>
                    <a:pt x="450" y="562"/>
                  </a:cubicBezTo>
                  <a:cubicBezTo>
                    <a:pt x="574" y="711"/>
                    <a:pt x="544" y="716"/>
                    <a:pt x="743" y="892"/>
                  </a:cubicBezTo>
                  <a:cubicBezTo>
                    <a:pt x="942" y="1068"/>
                    <a:pt x="1456" y="1467"/>
                    <a:pt x="1644" y="1618"/>
                  </a:cubicBezTo>
                </a:path>
              </a:pathLst>
            </a:custGeom>
            <a:noFill/>
            <a:ln w="38100" cap="flat" cmpd="sng">
              <a:solidFill>
                <a:srgbClr val="FF0000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24598" name="Rectangle 24"/>
            <p:cNvSpPr>
              <a:spLocks noChangeArrowheads="1"/>
            </p:cNvSpPr>
            <p:nvPr/>
          </p:nvSpPr>
          <p:spPr bwMode="auto">
            <a:xfrm>
              <a:off x="3179" y="1937"/>
              <a:ext cx="168" cy="1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900" b="1" i="1">
                  <a:solidFill>
                    <a:srgbClr val="000000"/>
                  </a:solidFill>
                  <a:latin typeface="Arial" panose="020B0604020202020204" pitchFamily="34" charset="0"/>
                </a:rPr>
                <a:t>A</a:t>
              </a:r>
              <a:r>
                <a:rPr lang="de-DE" altLang="en-US" sz="1900" b="1" baseline="-25000">
                  <a:solidFill>
                    <a:srgbClr val="000000"/>
                  </a:solidFill>
                  <a:latin typeface="Arial" panose="020B0604020202020204" pitchFamily="34" charset="0"/>
                </a:rPr>
                <a:t>1</a:t>
              </a:r>
              <a:endParaRPr lang="de-DE" altLang="en-US">
                <a:latin typeface="Arial" panose="020B0604020202020204" pitchFamily="34" charset="0"/>
              </a:endParaRPr>
            </a:p>
          </p:txBody>
        </p:sp>
        <p:sp>
          <p:nvSpPr>
            <p:cNvPr id="24599" name="Rectangle 25"/>
            <p:cNvSpPr>
              <a:spLocks noChangeArrowheads="1"/>
            </p:cNvSpPr>
            <p:nvPr/>
          </p:nvSpPr>
          <p:spPr bwMode="auto">
            <a:xfrm>
              <a:off x="3056" y="3796"/>
              <a:ext cx="235" cy="1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900" b="1" i="1">
                  <a:solidFill>
                    <a:srgbClr val="000000"/>
                  </a:solidFill>
                  <a:latin typeface="Arial" panose="020B0604020202020204" pitchFamily="34" charset="0"/>
                </a:rPr>
                <a:t>Q</a:t>
              </a:r>
              <a:r>
                <a:rPr lang="de-DE" altLang="en-US" sz="1900" b="1" baseline="-25000">
                  <a:solidFill>
                    <a:srgbClr val="000000"/>
                  </a:solidFill>
                  <a:latin typeface="Arial" panose="020B0604020202020204" pitchFamily="34" charset="0"/>
                </a:rPr>
                <a:t>1</a:t>
              </a:r>
              <a:r>
                <a:rPr lang="de-DE" altLang="en-US" sz="1900" b="1" i="1">
                  <a:solidFill>
                    <a:srgbClr val="000000"/>
                  </a:solidFill>
                  <a:latin typeface="Arial" panose="020B0604020202020204" pitchFamily="34" charset="0"/>
                </a:rPr>
                <a:t>*</a:t>
              </a:r>
              <a:endParaRPr lang="de-DE" altLang="en-US">
                <a:latin typeface="Arial" panose="020B0604020202020204" pitchFamily="34" charset="0"/>
              </a:endParaRPr>
            </a:p>
          </p:txBody>
        </p:sp>
        <p:sp>
          <p:nvSpPr>
            <p:cNvPr id="24600" name="Rectangle 26"/>
            <p:cNvSpPr>
              <a:spLocks noChangeArrowheads="1"/>
            </p:cNvSpPr>
            <p:nvPr/>
          </p:nvSpPr>
          <p:spPr bwMode="auto">
            <a:xfrm>
              <a:off x="1011" y="1918"/>
              <a:ext cx="210" cy="1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900" b="1" i="1">
                  <a:solidFill>
                    <a:srgbClr val="000000"/>
                  </a:solidFill>
                  <a:latin typeface="Arial" panose="020B0604020202020204" pitchFamily="34" charset="0"/>
                </a:rPr>
                <a:t>p</a:t>
              </a:r>
              <a:r>
                <a:rPr lang="de-DE" altLang="en-US" sz="1900" b="1" baseline="-25000">
                  <a:solidFill>
                    <a:srgbClr val="000000"/>
                  </a:solidFill>
                  <a:latin typeface="Arial" panose="020B0604020202020204" pitchFamily="34" charset="0"/>
                </a:rPr>
                <a:t>1</a:t>
              </a:r>
              <a:r>
                <a:rPr lang="de-DE" altLang="en-US" sz="1900" b="1" i="1">
                  <a:solidFill>
                    <a:srgbClr val="000000"/>
                  </a:solidFill>
                  <a:latin typeface="Arial" panose="020B0604020202020204" pitchFamily="34" charset="0"/>
                </a:rPr>
                <a:t>*</a:t>
              </a:r>
              <a:endParaRPr lang="de-DE" altLang="en-US">
                <a:latin typeface="Arial" panose="020B0604020202020204" pitchFamily="34" charset="0"/>
              </a:endParaRPr>
            </a:p>
          </p:txBody>
        </p:sp>
        <p:sp>
          <p:nvSpPr>
            <p:cNvPr id="24601" name="Line 27"/>
            <p:cNvSpPr>
              <a:spLocks noChangeShapeType="1"/>
            </p:cNvSpPr>
            <p:nvPr/>
          </p:nvSpPr>
          <p:spPr bwMode="auto">
            <a:xfrm flipH="1">
              <a:off x="1344" y="2016"/>
              <a:ext cx="168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24602" name="Line 28"/>
            <p:cNvSpPr>
              <a:spLocks noChangeShapeType="1"/>
            </p:cNvSpPr>
            <p:nvPr/>
          </p:nvSpPr>
          <p:spPr bwMode="auto">
            <a:xfrm>
              <a:off x="3072" y="2016"/>
              <a:ext cx="0" cy="168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24603" name="Freeform 29"/>
            <p:cNvSpPr>
              <a:spLocks/>
            </p:cNvSpPr>
            <p:nvPr/>
          </p:nvSpPr>
          <p:spPr bwMode="auto">
            <a:xfrm>
              <a:off x="3048" y="1984"/>
              <a:ext cx="53" cy="52"/>
            </a:xfrm>
            <a:custGeom>
              <a:avLst/>
              <a:gdLst>
                <a:gd name="T0" fmla="*/ 1 w 106"/>
                <a:gd name="T1" fmla="*/ 0 h 106"/>
                <a:gd name="T2" fmla="*/ 1 w 106"/>
                <a:gd name="T3" fmla="*/ 0 h 106"/>
                <a:gd name="T4" fmla="*/ 1 w 106"/>
                <a:gd name="T5" fmla="*/ 0 h 106"/>
                <a:gd name="T6" fmla="*/ 1 w 106"/>
                <a:gd name="T7" fmla="*/ 0 h 106"/>
                <a:gd name="T8" fmla="*/ 1 w 106"/>
                <a:gd name="T9" fmla="*/ 0 h 106"/>
                <a:gd name="T10" fmla="*/ 1 w 106"/>
                <a:gd name="T11" fmla="*/ 0 h 106"/>
                <a:gd name="T12" fmla="*/ 1 w 106"/>
                <a:gd name="T13" fmla="*/ 0 h 106"/>
                <a:gd name="T14" fmla="*/ 1 w 106"/>
                <a:gd name="T15" fmla="*/ 0 h 106"/>
                <a:gd name="T16" fmla="*/ 1 w 106"/>
                <a:gd name="T17" fmla="*/ 0 h 106"/>
                <a:gd name="T18" fmla="*/ 1 w 106"/>
                <a:gd name="T19" fmla="*/ 0 h 106"/>
                <a:gd name="T20" fmla="*/ 1 w 106"/>
                <a:gd name="T21" fmla="*/ 0 h 106"/>
                <a:gd name="T22" fmla="*/ 1 w 106"/>
                <a:gd name="T23" fmla="*/ 0 h 106"/>
                <a:gd name="T24" fmla="*/ 0 w 106"/>
                <a:gd name="T25" fmla="*/ 0 h 106"/>
                <a:gd name="T26" fmla="*/ 1 w 106"/>
                <a:gd name="T27" fmla="*/ 0 h 106"/>
                <a:gd name="T28" fmla="*/ 1 w 106"/>
                <a:gd name="T29" fmla="*/ 0 h 106"/>
                <a:gd name="T30" fmla="*/ 1 w 106"/>
                <a:gd name="T31" fmla="*/ 0 h 106"/>
                <a:gd name="T32" fmla="*/ 1 w 106"/>
                <a:gd name="T33" fmla="*/ 0 h 106"/>
                <a:gd name="T34" fmla="*/ 1 w 106"/>
                <a:gd name="T35" fmla="*/ 0 h 106"/>
                <a:gd name="T36" fmla="*/ 1 w 106"/>
                <a:gd name="T37" fmla="*/ 0 h 106"/>
                <a:gd name="T38" fmla="*/ 1 w 106"/>
                <a:gd name="T39" fmla="*/ 0 h 106"/>
                <a:gd name="T40" fmla="*/ 1 w 106"/>
                <a:gd name="T41" fmla="*/ 0 h 106"/>
                <a:gd name="T42" fmla="*/ 1 w 106"/>
                <a:gd name="T43" fmla="*/ 0 h 106"/>
                <a:gd name="T44" fmla="*/ 1 w 106"/>
                <a:gd name="T45" fmla="*/ 0 h 106"/>
                <a:gd name="T46" fmla="*/ 1 w 106"/>
                <a:gd name="T47" fmla="*/ 0 h 106"/>
                <a:gd name="T48" fmla="*/ 1 w 106"/>
                <a:gd name="T49" fmla="*/ 0 h 106"/>
                <a:gd name="T50" fmla="*/ 1 w 106"/>
                <a:gd name="T51" fmla="*/ 0 h 10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06"/>
                <a:gd name="T79" fmla="*/ 0 h 106"/>
                <a:gd name="T80" fmla="*/ 106 w 106"/>
                <a:gd name="T81" fmla="*/ 106 h 10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06" h="106">
                  <a:moveTo>
                    <a:pt x="106" y="53"/>
                  </a:moveTo>
                  <a:lnTo>
                    <a:pt x="104" y="40"/>
                  </a:lnTo>
                  <a:lnTo>
                    <a:pt x="101" y="27"/>
                  </a:lnTo>
                  <a:lnTo>
                    <a:pt x="91" y="16"/>
                  </a:lnTo>
                  <a:lnTo>
                    <a:pt x="81" y="7"/>
                  </a:lnTo>
                  <a:lnTo>
                    <a:pt x="68" y="2"/>
                  </a:lnTo>
                  <a:lnTo>
                    <a:pt x="53" y="0"/>
                  </a:lnTo>
                  <a:lnTo>
                    <a:pt x="40" y="2"/>
                  </a:lnTo>
                  <a:lnTo>
                    <a:pt x="28" y="7"/>
                  </a:lnTo>
                  <a:lnTo>
                    <a:pt x="17" y="16"/>
                  </a:lnTo>
                  <a:lnTo>
                    <a:pt x="8" y="27"/>
                  </a:lnTo>
                  <a:lnTo>
                    <a:pt x="2" y="40"/>
                  </a:lnTo>
                  <a:lnTo>
                    <a:pt x="0" y="53"/>
                  </a:lnTo>
                  <a:lnTo>
                    <a:pt x="2" y="68"/>
                  </a:lnTo>
                  <a:lnTo>
                    <a:pt x="8" y="80"/>
                  </a:lnTo>
                  <a:lnTo>
                    <a:pt x="17" y="91"/>
                  </a:lnTo>
                  <a:lnTo>
                    <a:pt x="28" y="99"/>
                  </a:lnTo>
                  <a:lnTo>
                    <a:pt x="40" y="104"/>
                  </a:lnTo>
                  <a:lnTo>
                    <a:pt x="53" y="106"/>
                  </a:lnTo>
                  <a:lnTo>
                    <a:pt x="68" y="104"/>
                  </a:lnTo>
                  <a:lnTo>
                    <a:pt x="81" y="99"/>
                  </a:lnTo>
                  <a:lnTo>
                    <a:pt x="91" y="91"/>
                  </a:lnTo>
                  <a:lnTo>
                    <a:pt x="101" y="80"/>
                  </a:lnTo>
                  <a:lnTo>
                    <a:pt x="104" y="68"/>
                  </a:lnTo>
                  <a:lnTo>
                    <a:pt x="106" y="53"/>
                  </a:lnTo>
                  <a:close/>
                </a:path>
              </a:pathLst>
            </a:custGeom>
            <a:solidFill>
              <a:srgbClr val="FFFFFF"/>
            </a:solidFill>
            <a:ln w="1428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</p:grpSp>
      <p:grpSp>
        <p:nvGrpSpPr>
          <p:cNvPr id="3" name="Group 30"/>
          <p:cNvGrpSpPr>
            <a:grpSpLocks/>
          </p:cNvGrpSpPr>
          <p:nvPr/>
        </p:nvGrpSpPr>
        <p:grpSpPr bwMode="auto">
          <a:xfrm>
            <a:off x="1524002" y="2514600"/>
            <a:ext cx="2930525" cy="292100"/>
            <a:chOff x="976" y="1603"/>
            <a:chExt cx="1846" cy="184"/>
          </a:xfrm>
        </p:grpSpPr>
        <p:sp>
          <p:nvSpPr>
            <p:cNvPr id="24594" name="Rectangle 31"/>
            <p:cNvSpPr>
              <a:spLocks noChangeArrowheads="1"/>
            </p:cNvSpPr>
            <p:nvPr/>
          </p:nvSpPr>
          <p:spPr bwMode="auto">
            <a:xfrm>
              <a:off x="976" y="1603"/>
              <a:ext cx="298" cy="1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900" b="1" i="1">
                  <a:solidFill>
                    <a:srgbClr val="000000"/>
                  </a:solidFill>
                  <a:latin typeface="Arial" panose="020B0604020202020204" pitchFamily="34" charset="0"/>
                </a:rPr>
                <a:t>p</a:t>
              </a:r>
              <a:r>
                <a:rPr lang="de-DE" altLang="en-US" sz="1900" b="1" i="1" baseline="-25000">
                  <a:solidFill>
                    <a:srgbClr val="000000"/>
                  </a:solidFill>
                  <a:latin typeface="Arial" panose="020B0604020202020204" pitchFamily="34" charset="0"/>
                </a:rPr>
                <a:t>max</a:t>
              </a:r>
              <a:endParaRPr lang="de-DE" altLang="en-US">
                <a:latin typeface="Arial" panose="020B0604020202020204" pitchFamily="34" charset="0"/>
              </a:endParaRPr>
            </a:p>
          </p:txBody>
        </p:sp>
        <p:sp>
          <p:nvSpPr>
            <p:cNvPr id="24595" name="Line 32"/>
            <p:cNvSpPr>
              <a:spLocks noChangeShapeType="1"/>
            </p:cNvSpPr>
            <p:nvPr/>
          </p:nvSpPr>
          <p:spPr bwMode="auto">
            <a:xfrm flipH="1">
              <a:off x="1344" y="1700"/>
              <a:ext cx="144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24596" name="Freeform 33"/>
            <p:cNvSpPr>
              <a:spLocks/>
            </p:cNvSpPr>
            <p:nvPr/>
          </p:nvSpPr>
          <p:spPr bwMode="auto">
            <a:xfrm>
              <a:off x="2769" y="1668"/>
              <a:ext cx="53" cy="54"/>
            </a:xfrm>
            <a:custGeom>
              <a:avLst/>
              <a:gdLst>
                <a:gd name="T0" fmla="*/ 1 w 106"/>
                <a:gd name="T1" fmla="*/ 1 h 108"/>
                <a:gd name="T2" fmla="*/ 1 w 106"/>
                <a:gd name="T3" fmla="*/ 1 h 108"/>
                <a:gd name="T4" fmla="*/ 1 w 106"/>
                <a:gd name="T5" fmla="*/ 1 h 108"/>
                <a:gd name="T6" fmla="*/ 1 w 106"/>
                <a:gd name="T7" fmla="*/ 1 h 108"/>
                <a:gd name="T8" fmla="*/ 1 w 106"/>
                <a:gd name="T9" fmla="*/ 1 h 108"/>
                <a:gd name="T10" fmla="*/ 1 w 106"/>
                <a:gd name="T11" fmla="*/ 1 h 108"/>
                <a:gd name="T12" fmla="*/ 1 w 106"/>
                <a:gd name="T13" fmla="*/ 0 h 108"/>
                <a:gd name="T14" fmla="*/ 1 w 106"/>
                <a:gd name="T15" fmla="*/ 1 h 108"/>
                <a:gd name="T16" fmla="*/ 1 w 106"/>
                <a:gd name="T17" fmla="*/ 1 h 108"/>
                <a:gd name="T18" fmla="*/ 1 w 106"/>
                <a:gd name="T19" fmla="*/ 1 h 108"/>
                <a:gd name="T20" fmla="*/ 1 w 106"/>
                <a:gd name="T21" fmla="*/ 1 h 108"/>
                <a:gd name="T22" fmla="*/ 1 w 106"/>
                <a:gd name="T23" fmla="*/ 1 h 108"/>
                <a:gd name="T24" fmla="*/ 0 w 106"/>
                <a:gd name="T25" fmla="*/ 1 h 108"/>
                <a:gd name="T26" fmla="*/ 1 w 106"/>
                <a:gd name="T27" fmla="*/ 1 h 108"/>
                <a:gd name="T28" fmla="*/ 1 w 106"/>
                <a:gd name="T29" fmla="*/ 1 h 108"/>
                <a:gd name="T30" fmla="*/ 1 w 106"/>
                <a:gd name="T31" fmla="*/ 1 h 108"/>
                <a:gd name="T32" fmla="*/ 1 w 106"/>
                <a:gd name="T33" fmla="*/ 1 h 108"/>
                <a:gd name="T34" fmla="*/ 1 w 106"/>
                <a:gd name="T35" fmla="*/ 1 h 108"/>
                <a:gd name="T36" fmla="*/ 1 w 106"/>
                <a:gd name="T37" fmla="*/ 1 h 108"/>
                <a:gd name="T38" fmla="*/ 1 w 106"/>
                <a:gd name="T39" fmla="*/ 1 h 108"/>
                <a:gd name="T40" fmla="*/ 1 w 106"/>
                <a:gd name="T41" fmla="*/ 1 h 108"/>
                <a:gd name="T42" fmla="*/ 1 w 106"/>
                <a:gd name="T43" fmla="*/ 1 h 108"/>
                <a:gd name="T44" fmla="*/ 1 w 106"/>
                <a:gd name="T45" fmla="*/ 1 h 108"/>
                <a:gd name="T46" fmla="*/ 1 w 106"/>
                <a:gd name="T47" fmla="*/ 1 h 108"/>
                <a:gd name="T48" fmla="*/ 1 w 106"/>
                <a:gd name="T49" fmla="*/ 1 h 108"/>
                <a:gd name="T50" fmla="*/ 1 w 106"/>
                <a:gd name="T51" fmla="*/ 1 h 108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06"/>
                <a:gd name="T79" fmla="*/ 0 h 108"/>
                <a:gd name="T80" fmla="*/ 106 w 106"/>
                <a:gd name="T81" fmla="*/ 108 h 108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06" h="108">
                  <a:moveTo>
                    <a:pt x="106" y="55"/>
                  </a:moveTo>
                  <a:lnTo>
                    <a:pt x="104" y="40"/>
                  </a:lnTo>
                  <a:lnTo>
                    <a:pt x="98" y="28"/>
                  </a:lnTo>
                  <a:lnTo>
                    <a:pt x="89" y="17"/>
                  </a:lnTo>
                  <a:lnTo>
                    <a:pt x="78" y="7"/>
                  </a:lnTo>
                  <a:lnTo>
                    <a:pt x="65" y="2"/>
                  </a:lnTo>
                  <a:lnTo>
                    <a:pt x="53" y="0"/>
                  </a:lnTo>
                  <a:lnTo>
                    <a:pt x="38" y="2"/>
                  </a:lnTo>
                  <a:lnTo>
                    <a:pt x="25" y="7"/>
                  </a:lnTo>
                  <a:lnTo>
                    <a:pt x="14" y="17"/>
                  </a:lnTo>
                  <a:lnTo>
                    <a:pt x="7" y="28"/>
                  </a:lnTo>
                  <a:lnTo>
                    <a:pt x="2" y="40"/>
                  </a:lnTo>
                  <a:lnTo>
                    <a:pt x="0" y="55"/>
                  </a:lnTo>
                  <a:lnTo>
                    <a:pt x="2" y="68"/>
                  </a:lnTo>
                  <a:lnTo>
                    <a:pt x="7" y="80"/>
                  </a:lnTo>
                  <a:lnTo>
                    <a:pt x="14" y="91"/>
                  </a:lnTo>
                  <a:lnTo>
                    <a:pt x="25" y="100"/>
                  </a:lnTo>
                  <a:lnTo>
                    <a:pt x="38" y="106"/>
                  </a:lnTo>
                  <a:lnTo>
                    <a:pt x="53" y="108"/>
                  </a:lnTo>
                  <a:lnTo>
                    <a:pt x="65" y="106"/>
                  </a:lnTo>
                  <a:lnTo>
                    <a:pt x="78" y="100"/>
                  </a:lnTo>
                  <a:lnTo>
                    <a:pt x="89" y="91"/>
                  </a:lnTo>
                  <a:lnTo>
                    <a:pt x="98" y="80"/>
                  </a:lnTo>
                  <a:lnTo>
                    <a:pt x="104" y="68"/>
                  </a:lnTo>
                  <a:lnTo>
                    <a:pt x="106" y="55"/>
                  </a:lnTo>
                  <a:close/>
                </a:path>
              </a:pathLst>
            </a:custGeom>
            <a:solidFill>
              <a:srgbClr val="FFFFFF"/>
            </a:solidFill>
            <a:ln w="1428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</p:grpSp>
      <p:sp>
        <p:nvSpPr>
          <p:cNvPr id="24591" name="Line 34"/>
          <p:cNvSpPr>
            <a:spLocks noChangeShapeType="1"/>
          </p:cNvSpPr>
          <p:nvPr/>
        </p:nvSpPr>
        <p:spPr bwMode="auto">
          <a:xfrm>
            <a:off x="2133600" y="5791200"/>
            <a:ext cx="61722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24592" name="Line 35"/>
          <p:cNvSpPr>
            <a:spLocks noChangeShapeType="1"/>
          </p:cNvSpPr>
          <p:nvPr/>
        </p:nvSpPr>
        <p:spPr bwMode="auto">
          <a:xfrm flipV="1">
            <a:off x="2133600" y="1676400"/>
            <a:ext cx="0" cy="4114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24593" name="Freeform 16"/>
          <p:cNvSpPr>
            <a:spLocks/>
          </p:cNvSpPr>
          <p:nvPr/>
        </p:nvSpPr>
        <p:spPr bwMode="auto">
          <a:xfrm>
            <a:off x="4373565" y="3663950"/>
            <a:ext cx="84137" cy="84138"/>
          </a:xfrm>
          <a:custGeom>
            <a:avLst/>
            <a:gdLst>
              <a:gd name="T0" fmla="*/ 2147483646 w 106"/>
              <a:gd name="T1" fmla="*/ 2147483646 h 106"/>
              <a:gd name="T2" fmla="*/ 2147483646 w 106"/>
              <a:gd name="T3" fmla="*/ 2147483646 h 106"/>
              <a:gd name="T4" fmla="*/ 2147483646 w 106"/>
              <a:gd name="T5" fmla="*/ 2147483646 h 106"/>
              <a:gd name="T6" fmla="*/ 2147483646 w 106"/>
              <a:gd name="T7" fmla="*/ 2147483646 h 106"/>
              <a:gd name="T8" fmla="*/ 2147483646 w 106"/>
              <a:gd name="T9" fmla="*/ 2147483646 h 106"/>
              <a:gd name="T10" fmla="*/ 2147483646 w 106"/>
              <a:gd name="T11" fmla="*/ 2147483646 h 106"/>
              <a:gd name="T12" fmla="*/ 2147483646 w 106"/>
              <a:gd name="T13" fmla="*/ 0 h 106"/>
              <a:gd name="T14" fmla="*/ 2147483646 w 106"/>
              <a:gd name="T15" fmla="*/ 2147483646 h 106"/>
              <a:gd name="T16" fmla="*/ 2147483646 w 106"/>
              <a:gd name="T17" fmla="*/ 2147483646 h 106"/>
              <a:gd name="T18" fmla="*/ 2147483646 w 106"/>
              <a:gd name="T19" fmla="*/ 2147483646 h 106"/>
              <a:gd name="T20" fmla="*/ 2147483646 w 106"/>
              <a:gd name="T21" fmla="*/ 2147483646 h 106"/>
              <a:gd name="T22" fmla="*/ 2147483646 w 106"/>
              <a:gd name="T23" fmla="*/ 2147483646 h 106"/>
              <a:gd name="T24" fmla="*/ 0 w 106"/>
              <a:gd name="T25" fmla="*/ 2147483646 h 106"/>
              <a:gd name="T26" fmla="*/ 2147483646 w 106"/>
              <a:gd name="T27" fmla="*/ 2147483646 h 106"/>
              <a:gd name="T28" fmla="*/ 2147483646 w 106"/>
              <a:gd name="T29" fmla="*/ 2147483646 h 106"/>
              <a:gd name="T30" fmla="*/ 2147483646 w 106"/>
              <a:gd name="T31" fmla="*/ 2147483646 h 106"/>
              <a:gd name="T32" fmla="*/ 2147483646 w 106"/>
              <a:gd name="T33" fmla="*/ 2147483646 h 106"/>
              <a:gd name="T34" fmla="*/ 2147483646 w 106"/>
              <a:gd name="T35" fmla="*/ 2147483646 h 106"/>
              <a:gd name="T36" fmla="*/ 2147483646 w 106"/>
              <a:gd name="T37" fmla="*/ 2147483646 h 106"/>
              <a:gd name="T38" fmla="*/ 2147483646 w 106"/>
              <a:gd name="T39" fmla="*/ 2147483646 h 106"/>
              <a:gd name="T40" fmla="*/ 2147483646 w 106"/>
              <a:gd name="T41" fmla="*/ 2147483646 h 106"/>
              <a:gd name="T42" fmla="*/ 2147483646 w 106"/>
              <a:gd name="T43" fmla="*/ 2147483646 h 106"/>
              <a:gd name="T44" fmla="*/ 2147483646 w 106"/>
              <a:gd name="T45" fmla="*/ 2147483646 h 106"/>
              <a:gd name="T46" fmla="*/ 2147483646 w 106"/>
              <a:gd name="T47" fmla="*/ 2147483646 h 106"/>
              <a:gd name="T48" fmla="*/ 2147483646 w 106"/>
              <a:gd name="T49" fmla="*/ 2147483646 h 106"/>
              <a:gd name="T50" fmla="*/ 2147483646 w 106"/>
              <a:gd name="T51" fmla="*/ 2147483646 h 10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w 106"/>
              <a:gd name="T79" fmla="*/ 0 h 106"/>
              <a:gd name="T80" fmla="*/ 106 w 106"/>
              <a:gd name="T81" fmla="*/ 106 h 106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T78" t="T79" r="T80" b="T81"/>
            <a:pathLst>
              <a:path w="106" h="106">
                <a:moveTo>
                  <a:pt x="106" y="53"/>
                </a:moveTo>
                <a:lnTo>
                  <a:pt x="104" y="40"/>
                </a:lnTo>
                <a:lnTo>
                  <a:pt x="98" y="27"/>
                </a:lnTo>
                <a:lnTo>
                  <a:pt x="89" y="14"/>
                </a:lnTo>
                <a:lnTo>
                  <a:pt x="78" y="7"/>
                </a:lnTo>
                <a:lnTo>
                  <a:pt x="65" y="2"/>
                </a:lnTo>
                <a:lnTo>
                  <a:pt x="53" y="0"/>
                </a:lnTo>
                <a:lnTo>
                  <a:pt x="38" y="2"/>
                </a:lnTo>
                <a:lnTo>
                  <a:pt x="25" y="7"/>
                </a:lnTo>
                <a:lnTo>
                  <a:pt x="14" y="14"/>
                </a:lnTo>
                <a:lnTo>
                  <a:pt x="7" y="27"/>
                </a:lnTo>
                <a:lnTo>
                  <a:pt x="2" y="40"/>
                </a:lnTo>
                <a:lnTo>
                  <a:pt x="0" y="53"/>
                </a:lnTo>
                <a:lnTo>
                  <a:pt x="2" y="67"/>
                </a:lnTo>
                <a:lnTo>
                  <a:pt x="7" y="80"/>
                </a:lnTo>
                <a:lnTo>
                  <a:pt x="14" y="91"/>
                </a:lnTo>
                <a:lnTo>
                  <a:pt x="25" y="98"/>
                </a:lnTo>
                <a:lnTo>
                  <a:pt x="38" y="104"/>
                </a:lnTo>
                <a:lnTo>
                  <a:pt x="53" y="106"/>
                </a:lnTo>
                <a:lnTo>
                  <a:pt x="65" y="104"/>
                </a:lnTo>
                <a:lnTo>
                  <a:pt x="78" y="98"/>
                </a:lnTo>
                <a:lnTo>
                  <a:pt x="89" y="91"/>
                </a:lnTo>
                <a:lnTo>
                  <a:pt x="98" y="80"/>
                </a:lnTo>
                <a:lnTo>
                  <a:pt x="104" y="67"/>
                </a:lnTo>
                <a:lnTo>
                  <a:pt x="106" y="53"/>
                </a:lnTo>
                <a:close/>
              </a:path>
            </a:pathLst>
          </a:custGeom>
          <a:solidFill>
            <a:srgbClr val="FFFFFF"/>
          </a:solidFill>
          <a:ln w="14288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Freeform 2"/>
          <p:cNvSpPr>
            <a:spLocks/>
          </p:cNvSpPr>
          <p:nvPr/>
        </p:nvSpPr>
        <p:spPr bwMode="auto">
          <a:xfrm>
            <a:off x="2598740" y="1539877"/>
            <a:ext cx="3260725" cy="3357563"/>
          </a:xfrm>
          <a:custGeom>
            <a:avLst/>
            <a:gdLst>
              <a:gd name="T0" fmla="*/ 0 w 2054"/>
              <a:gd name="T1" fmla="*/ 0 h 2115"/>
              <a:gd name="T2" fmla="*/ 2147483646 w 2054"/>
              <a:gd name="T3" fmla="*/ 2147483646 h 2115"/>
              <a:gd name="T4" fmla="*/ 2147483646 w 2054"/>
              <a:gd name="T5" fmla="*/ 2147483646 h 2115"/>
              <a:gd name="T6" fmla="*/ 2147483646 w 2054"/>
              <a:gd name="T7" fmla="*/ 2147483646 h 2115"/>
              <a:gd name="T8" fmla="*/ 2147483646 w 2054"/>
              <a:gd name="T9" fmla="*/ 2147483646 h 2115"/>
              <a:gd name="T10" fmla="*/ 2147483646 w 2054"/>
              <a:gd name="T11" fmla="*/ 2147483646 h 2115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2054"/>
              <a:gd name="T19" fmla="*/ 0 h 2115"/>
              <a:gd name="T20" fmla="*/ 2054 w 2054"/>
              <a:gd name="T21" fmla="*/ 2115 h 2115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054" h="2115">
                <a:moveTo>
                  <a:pt x="0" y="0"/>
                </a:moveTo>
                <a:cubicBezTo>
                  <a:pt x="61" y="86"/>
                  <a:pt x="244" y="367"/>
                  <a:pt x="356" y="515"/>
                </a:cubicBezTo>
                <a:cubicBezTo>
                  <a:pt x="468" y="663"/>
                  <a:pt x="542" y="746"/>
                  <a:pt x="675" y="887"/>
                </a:cubicBezTo>
                <a:cubicBezTo>
                  <a:pt x="808" y="1028"/>
                  <a:pt x="1030" y="1244"/>
                  <a:pt x="1152" y="1364"/>
                </a:cubicBezTo>
                <a:cubicBezTo>
                  <a:pt x="1274" y="1484"/>
                  <a:pt x="1260" y="1482"/>
                  <a:pt x="1410" y="1607"/>
                </a:cubicBezTo>
                <a:cubicBezTo>
                  <a:pt x="1560" y="1732"/>
                  <a:pt x="1920" y="2009"/>
                  <a:pt x="2054" y="2115"/>
                </a:cubicBezTo>
              </a:path>
            </a:pathLst>
          </a:custGeom>
          <a:noFill/>
          <a:ln w="38100" cap="flat" cmpd="sng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26626" name="Freeform 3"/>
          <p:cNvSpPr>
            <a:spLocks/>
          </p:cNvSpPr>
          <p:nvPr/>
        </p:nvSpPr>
        <p:spPr bwMode="auto">
          <a:xfrm>
            <a:off x="2141540" y="1989140"/>
            <a:ext cx="3633787" cy="3400425"/>
          </a:xfrm>
          <a:custGeom>
            <a:avLst/>
            <a:gdLst>
              <a:gd name="T0" fmla="*/ 0 w 2289"/>
              <a:gd name="T1" fmla="*/ 2147483646 h 2142"/>
              <a:gd name="T2" fmla="*/ 2147483646 w 2289"/>
              <a:gd name="T3" fmla="*/ 2147483646 h 2142"/>
              <a:gd name="T4" fmla="*/ 2147483646 w 2289"/>
              <a:gd name="T5" fmla="*/ 2147483646 h 2142"/>
              <a:gd name="T6" fmla="*/ 2147483646 w 2289"/>
              <a:gd name="T7" fmla="*/ 2147483646 h 2142"/>
              <a:gd name="T8" fmla="*/ 2147483646 w 2289"/>
              <a:gd name="T9" fmla="*/ 2147483646 h 2142"/>
              <a:gd name="T10" fmla="*/ 2147483646 w 2289"/>
              <a:gd name="T11" fmla="*/ 0 h 2142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2289"/>
              <a:gd name="T19" fmla="*/ 0 h 2142"/>
              <a:gd name="T20" fmla="*/ 2289 w 2289"/>
              <a:gd name="T21" fmla="*/ 2142 h 2142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289" h="2142">
                <a:moveTo>
                  <a:pt x="0" y="2142"/>
                </a:moveTo>
                <a:cubicBezTo>
                  <a:pt x="91" y="2089"/>
                  <a:pt x="387" y="1926"/>
                  <a:pt x="546" y="1824"/>
                </a:cubicBezTo>
                <a:cubicBezTo>
                  <a:pt x="705" y="1722"/>
                  <a:pt x="805" y="1655"/>
                  <a:pt x="955" y="1528"/>
                </a:cubicBezTo>
                <a:cubicBezTo>
                  <a:pt x="1105" y="1401"/>
                  <a:pt x="1318" y="1196"/>
                  <a:pt x="1449" y="1065"/>
                </a:cubicBezTo>
                <a:cubicBezTo>
                  <a:pt x="1580" y="934"/>
                  <a:pt x="1601" y="919"/>
                  <a:pt x="1741" y="742"/>
                </a:cubicBezTo>
                <a:cubicBezTo>
                  <a:pt x="1881" y="565"/>
                  <a:pt x="2175" y="155"/>
                  <a:pt x="2289" y="0"/>
                </a:cubicBezTo>
              </a:path>
            </a:pathLst>
          </a:custGeom>
          <a:noFill/>
          <a:ln w="38100" cap="flat" cmpd="sng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26627" name="Line 4"/>
          <p:cNvSpPr>
            <a:spLocks noChangeShapeType="1"/>
          </p:cNvSpPr>
          <p:nvPr/>
        </p:nvSpPr>
        <p:spPr bwMode="auto">
          <a:xfrm>
            <a:off x="4419600" y="2590800"/>
            <a:ext cx="0" cy="335280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26628" name="Rectangle 5"/>
          <p:cNvSpPr>
            <a:spLocks noGrp="1" noChangeArrowheads="1"/>
          </p:cNvSpPr>
          <p:nvPr>
            <p:ph type="title"/>
          </p:nvPr>
        </p:nvSpPr>
        <p:spPr>
          <a:xfrm>
            <a:off x="1911352" y="381000"/>
            <a:ext cx="6702425" cy="889000"/>
          </a:xfrm>
        </p:spPr>
        <p:txBody>
          <a:bodyPr/>
          <a:lstStyle/>
          <a:p>
            <a:r>
              <a:rPr lang="de-DE" altLang="en-US" i="0" smtClean="0">
                <a:latin typeface="Arial" panose="020B0604020202020204" pitchFamily="34" charset="0"/>
                <a:cs typeface="Arial" panose="020B0604020202020204" pitchFamily="34" charset="0"/>
              </a:rPr>
              <a:t>Preisreaktion bei Angebotsänderung </a:t>
            </a:r>
          </a:p>
        </p:txBody>
      </p:sp>
      <p:sp>
        <p:nvSpPr>
          <p:cNvPr id="26629" name="Rectangle 6"/>
          <p:cNvSpPr>
            <a:spLocks noChangeArrowheads="1"/>
          </p:cNvSpPr>
          <p:nvPr/>
        </p:nvSpPr>
        <p:spPr bwMode="auto">
          <a:xfrm>
            <a:off x="4648200" y="3581400"/>
            <a:ext cx="266098" cy="292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900" b="1" i="1">
                <a:solidFill>
                  <a:srgbClr val="000000"/>
                </a:solidFill>
                <a:latin typeface="Arial" panose="020B0604020202020204" pitchFamily="34" charset="0"/>
              </a:rPr>
              <a:t>A</a:t>
            </a:r>
            <a:r>
              <a:rPr lang="de-DE" altLang="en-US" sz="1900" b="1" baseline="-25000">
                <a:solidFill>
                  <a:srgbClr val="000000"/>
                </a:solidFill>
                <a:latin typeface="Arial" panose="020B0604020202020204" pitchFamily="34" charset="0"/>
              </a:rPr>
              <a:t>0</a:t>
            </a:r>
            <a:endParaRPr lang="de-DE" altLang="en-US">
              <a:latin typeface="Arial" panose="020B0604020202020204" pitchFamily="34" charset="0"/>
            </a:endParaRPr>
          </a:p>
        </p:txBody>
      </p:sp>
      <p:sp>
        <p:nvSpPr>
          <p:cNvPr id="26630" name="Rectangle 7"/>
          <p:cNvSpPr>
            <a:spLocks noChangeArrowheads="1"/>
          </p:cNvSpPr>
          <p:nvPr/>
        </p:nvSpPr>
        <p:spPr bwMode="auto">
          <a:xfrm>
            <a:off x="1341438" y="1844675"/>
            <a:ext cx="773112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800">
                <a:solidFill>
                  <a:srgbClr val="000000"/>
                </a:solidFill>
                <a:latin typeface="Arial" panose="020B0604020202020204" pitchFamily="34" charset="0"/>
              </a:rPr>
              <a:t>Preis </a:t>
            </a:r>
            <a:r>
              <a:rPr lang="de-DE" altLang="en-US" sz="1800" i="1">
                <a:solidFill>
                  <a:srgbClr val="000000"/>
                </a:solidFill>
                <a:latin typeface="Arial" panose="020B0604020202020204" pitchFamily="34" charset="0"/>
              </a:rPr>
              <a:t>p</a:t>
            </a:r>
            <a:endParaRPr lang="de-DE" altLang="en-US" i="1">
              <a:latin typeface="Arial" panose="020B0604020202020204" pitchFamily="34" charset="0"/>
            </a:endParaRPr>
          </a:p>
        </p:txBody>
      </p:sp>
      <p:sp>
        <p:nvSpPr>
          <p:cNvPr id="26631" name="Rectangle 8"/>
          <p:cNvSpPr>
            <a:spLocks noChangeArrowheads="1"/>
          </p:cNvSpPr>
          <p:nvPr/>
        </p:nvSpPr>
        <p:spPr bwMode="auto">
          <a:xfrm>
            <a:off x="7239000" y="6019800"/>
            <a:ext cx="9398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800">
                <a:solidFill>
                  <a:srgbClr val="000000"/>
                </a:solidFill>
                <a:latin typeface="Arial" panose="020B0604020202020204" pitchFamily="34" charset="0"/>
              </a:rPr>
              <a:t>Menge </a:t>
            </a:r>
            <a:r>
              <a:rPr lang="de-DE" altLang="en-US" sz="1800" i="1">
                <a:solidFill>
                  <a:srgbClr val="000000"/>
                </a:solidFill>
                <a:latin typeface="Arial" panose="020B0604020202020204" pitchFamily="34" charset="0"/>
              </a:rPr>
              <a:t>Q</a:t>
            </a:r>
            <a:endParaRPr lang="de-DE" altLang="en-US" i="1">
              <a:latin typeface="Arial" panose="020B0604020202020204" pitchFamily="34" charset="0"/>
            </a:endParaRPr>
          </a:p>
        </p:txBody>
      </p:sp>
      <p:sp>
        <p:nvSpPr>
          <p:cNvPr id="26632" name="Rectangle 9"/>
          <p:cNvSpPr>
            <a:spLocks noChangeArrowheads="1"/>
          </p:cNvSpPr>
          <p:nvPr/>
        </p:nvSpPr>
        <p:spPr bwMode="auto">
          <a:xfrm>
            <a:off x="4295775" y="6026150"/>
            <a:ext cx="373500" cy="292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900" b="1" i="1">
                <a:solidFill>
                  <a:srgbClr val="000000"/>
                </a:solidFill>
                <a:latin typeface="Arial" panose="020B0604020202020204" pitchFamily="34" charset="0"/>
              </a:rPr>
              <a:t>Q</a:t>
            </a:r>
            <a:r>
              <a:rPr lang="de-DE" altLang="en-US" sz="1900" b="1" baseline="-25000">
                <a:solidFill>
                  <a:srgbClr val="000000"/>
                </a:solidFill>
                <a:latin typeface="Arial" panose="020B0604020202020204" pitchFamily="34" charset="0"/>
              </a:rPr>
              <a:t>0</a:t>
            </a:r>
            <a:r>
              <a:rPr lang="de-DE" altLang="en-US" sz="1900" b="1" i="1">
                <a:solidFill>
                  <a:srgbClr val="000000"/>
                </a:solidFill>
                <a:latin typeface="Arial" panose="020B0604020202020204" pitchFamily="34" charset="0"/>
              </a:rPr>
              <a:t>*</a:t>
            </a:r>
            <a:endParaRPr lang="de-DE" altLang="en-US">
              <a:latin typeface="Arial" panose="020B0604020202020204" pitchFamily="34" charset="0"/>
            </a:endParaRPr>
          </a:p>
        </p:txBody>
      </p:sp>
      <p:sp>
        <p:nvSpPr>
          <p:cNvPr id="26633" name="Rectangle 10"/>
          <p:cNvSpPr>
            <a:spLocks noChangeArrowheads="1"/>
          </p:cNvSpPr>
          <p:nvPr/>
        </p:nvSpPr>
        <p:spPr bwMode="auto">
          <a:xfrm>
            <a:off x="1633540" y="3575050"/>
            <a:ext cx="333425" cy="292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900" b="1" i="1">
                <a:solidFill>
                  <a:srgbClr val="000000"/>
                </a:solidFill>
                <a:latin typeface="Arial" panose="020B0604020202020204" pitchFamily="34" charset="0"/>
              </a:rPr>
              <a:t>p</a:t>
            </a:r>
            <a:r>
              <a:rPr lang="de-DE" altLang="en-US" sz="1900" b="1" baseline="-25000">
                <a:solidFill>
                  <a:srgbClr val="000000"/>
                </a:solidFill>
                <a:latin typeface="Arial" panose="020B0604020202020204" pitchFamily="34" charset="0"/>
              </a:rPr>
              <a:t>0</a:t>
            </a:r>
            <a:r>
              <a:rPr lang="de-DE" altLang="en-US" sz="1900" b="1" i="1">
                <a:solidFill>
                  <a:srgbClr val="000000"/>
                </a:solidFill>
                <a:latin typeface="Arial" panose="020B0604020202020204" pitchFamily="34" charset="0"/>
              </a:rPr>
              <a:t>*</a:t>
            </a:r>
            <a:endParaRPr lang="de-DE" altLang="en-US">
              <a:latin typeface="Arial" panose="020B0604020202020204" pitchFamily="34" charset="0"/>
            </a:endParaRPr>
          </a:p>
        </p:txBody>
      </p:sp>
      <p:sp>
        <p:nvSpPr>
          <p:cNvPr id="26634" name="Rectangle 11"/>
          <p:cNvSpPr>
            <a:spLocks noChangeArrowheads="1"/>
          </p:cNvSpPr>
          <p:nvPr/>
        </p:nvSpPr>
        <p:spPr bwMode="auto">
          <a:xfrm>
            <a:off x="5961063" y="4752975"/>
            <a:ext cx="10541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800">
                <a:solidFill>
                  <a:srgbClr val="000000"/>
                </a:solidFill>
                <a:latin typeface="Arial" panose="020B0604020202020204" pitchFamily="34" charset="0"/>
              </a:rPr>
              <a:t>Nachfrage</a:t>
            </a:r>
            <a:endParaRPr lang="de-DE" altLang="en-US">
              <a:latin typeface="Arial" panose="020B0604020202020204" pitchFamily="34" charset="0"/>
            </a:endParaRPr>
          </a:p>
        </p:txBody>
      </p:sp>
      <p:sp>
        <p:nvSpPr>
          <p:cNvPr id="26635" name="Rectangle 12"/>
          <p:cNvSpPr>
            <a:spLocks noChangeArrowheads="1"/>
          </p:cNvSpPr>
          <p:nvPr/>
        </p:nvSpPr>
        <p:spPr bwMode="auto">
          <a:xfrm>
            <a:off x="5553077" y="2493965"/>
            <a:ext cx="2397125" cy="801687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26636" name="Rectangle 13"/>
          <p:cNvSpPr>
            <a:spLocks noChangeArrowheads="1"/>
          </p:cNvSpPr>
          <p:nvPr/>
        </p:nvSpPr>
        <p:spPr bwMode="auto">
          <a:xfrm>
            <a:off x="5715000" y="2362200"/>
            <a:ext cx="8509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800">
                <a:solidFill>
                  <a:srgbClr val="000000"/>
                </a:solidFill>
                <a:latin typeface="Arial" panose="020B0604020202020204" pitchFamily="34" charset="0"/>
              </a:rPr>
              <a:t>Angebot</a:t>
            </a:r>
            <a:endParaRPr lang="de-DE" altLang="en-US" sz="1800">
              <a:latin typeface="Arial" panose="020B0604020202020204" pitchFamily="34" charset="0"/>
            </a:endParaRPr>
          </a:p>
        </p:txBody>
      </p:sp>
      <p:sp>
        <p:nvSpPr>
          <p:cNvPr id="26637" name="Line 14"/>
          <p:cNvSpPr>
            <a:spLocks noChangeShapeType="1"/>
          </p:cNvSpPr>
          <p:nvPr/>
        </p:nvSpPr>
        <p:spPr bwMode="auto">
          <a:xfrm flipH="1">
            <a:off x="2057400" y="3706813"/>
            <a:ext cx="228600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grpSp>
        <p:nvGrpSpPr>
          <p:cNvPr id="2" name="Group 32"/>
          <p:cNvGrpSpPr>
            <a:grpSpLocks/>
          </p:cNvGrpSpPr>
          <p:nvPr/>
        </p:nvGrpSpPr>
        <p:grpSpPr bwMode="auto">
          <a:xfrm>
            <a:off x="1604963" y="1835152"/>
            <a:ext cx="3509962" cy="4473575"/>
            <a:chOff x="1011" y="1156"/>
            <a:chExt cx="2211" cy="2818"/>
          </a:xfrm>
        </p:grpSpPr>
        <p:sp>
          <p:nvSpPr>
            <p:cNvPr id="26646" name="Freeform 16"/>
            <p:cNvSpPr>
              <a:spLocks/>
            </p:cNvSpPr>
            <p:nvPr/>
          </p:nvSpPr>
          <p:spPr bwMode="auto">
            <a:xfrm rot="10941226" flipV="1">
              <a:off x="1401" y="1156"/>
              <a:ext cx="1821" cy="1850"/>
            </a:xfrm>
            <a:custGeom>
              <a:avLst/>
              <a:gdLst>
                <a:gd name="T0" fmla="*/ 0 w 1644"/>
                <a:gd name="T1" fmla="*/ 0 h 1618"/>
                <a:gd name="T2" fmla="*/ 3479 w 1644"/>
                <a:gd name="T3" fmla="*/ 8194 h 1618"/>
                <a:gd name="T4" fmla="*/ 5743 w 1644"/>
                <a:gd name="T5" fmla="*/ 13013 h 1618"/>
                <a:gd name="T6" fmla="*/ 12708 w 1644"/>
                <a:gd name="T7" fmla="*/ 23578 h 161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644"/>
                <a:gd name="T13" fmla="*/ 0 h 1618"/>
                <a:gd name="T14" fmla="*/ 1644 w 1644"/>
                <a:gd name="T15" fmla="*/ 1618 h 161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644" h="1618">
                  <a:moveTo>
                    <a:pt x="0" y="0"/>
                  </a:moveTo>
                  <a:cubicBezTo>
                    <a:pt x="76" y="95"/>
                    <a:pt x="326" y="413"/>
                    <a:pt x="450" y="562"/>
                  </a:cubicBezTo>
                  <a:cubicBezTo>
                    <a:pt x="574" y="711"/>
                    <a:pt x="544" y="716"/>
                    <a:pt x="743" y="892"/>
                  </a:cubicBezTo>
                  <a:cubicBezTo>
                    <a:pt x="942" y="1068"/>
                    <a:pt x="1456" y="1467"/>
                    <a:pt x="1644" y="1618"/>
                  </a:cubicBezTo>
                </a:path>
              </a:pathLst>
            </a:custGeom>
            <a:noFill/>
            <a:ln w="38100" cap="flat" cmpd="sng">
              <a:solidFill>
                <a:srgbClr val="FF0000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26647" name="Rectangle 19"/>
            <p:cNvSpPr>
              <a:spLocks noChangeArrowheads="1"/>
            </p:cNvSpPr>
            <p:nvPr/>
          </p:nvSpPr>
          <p:spPr bwMode="auto">
            <a:xfrm>
              <a:off x="2240" y="1981"/>
              <a:ext cx="168" cy="1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900" b="1" i="1">
                  <a:solidFill>
                    <a:srgbClr val="000000"/>
                  </a:solidFill>
                  <a:latin typeface="Arial" panose="020B0604020202020204" pitchFamily="34" charset="0"/>
                </a:rPr>
                <a:t>A</a:t>
              </a:r>
              <a:r>
                <a:rPr lang="de-DE" altLang="en-US" sz="1900" b="1" baseline="-25000">
                  <a:solidFill>
                    <a:srgbClr val="000000"/>
                  </a:solidFill>
                  <a:latin typeface="Arial" panose="020B0604020202020204" pitchFamily="34" charset="0"/>
                </a:rPr>
                <a:t>1</a:t>
              </a:r>
              <a:endParaRPr lang="de-DE" altLang="en-US">
                <a:latin typeface="Arial" panose="020B0604020202020204" pitchFamily="34" charset="0"/>
              </a:endParaRPr>
            </a:p>
          </p:txBody>
        </p:sp>
        <p:sp>
          <p:nvSpPr>
            <p:cNvPr id="26648" name="Rectangle 20"/>
            <p:cNvSpPr>
              <a:spLocks noChangeArrowheads="1"/>
            </p:cNvSpPr>
            <p:nvPr/>
          </p:nvSpPr>
          <p:spPr bwMode="auto">
            <a:xfrm>
              <a:off x="2408" y="3790"/>
              <a:ext cx="235" cy="1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900" b="1" i="1">
                  <a:solidFill>
                    <a:srgbClr val="000000"/>
                  </a:solidFill>
                  <a:latin typeface="Arial" panose="020B0604020202020204" pitchFamily="34" charset="0"/>
                </a:rPr>
                <a:t>Q</a:t>
              </a:r>
              <a:r>
                <a:rPr lang="de-DE" altLang="en-US" sz="1900" b="1" baseline="-25000">
                  <a:solidFill>
                    <a:srgbClr val="000000"/>
                  </a:solidFill>
                  <a:latin typeface="Arial" panose="020B0604020202020204" pitchFamily="34" charset="0"/>
                </a:rPr>
                <a:t>1</a:t>
              </a:r>
              <a:r>
                <a:rPr lang="de-DE" altLang="en-US" sz="1900" b="1" i="1">
                  <a:solidFill>
                    <a:srgbClr val="000000"/>
                  </a:solidFill>
                  <a:latin typeface="Arial" panose="020B0604020202020204" pitchFamily="34" charset="0"/>
                </a:rPr>
                <a:t>*</a:t>
              </a:r>
              <a:endParaRPr lang="de-DE" altLang="en-US">
                <a:latin typeface="Arial" panose="020B0604020202020204" pitchFamily="34" charset="0"/>
              </a:endParaRPr>
            </a:p>
          </p:txBody>
        </p:sp>
        <p:sp>
          <p:nvSpPr>
            <p:cNvPr id="26649" name="Rectangle 21"/>
            <p:cNvSpPr>
              <a:spLocks noChangeArrowheads="1"/>
            </p:cNvSpPr>
            <p:nvPr/>
          </p:nvSpPr>
          <p:spPr bwMode="auto">
            <a:xfrm>
              <a:off x="1011" y="1918"/>
              <a:ext cx="210" cy="1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900" b="1" i="1">
                  <a:solidFill>
                    <a:srgbClr val="000000"/>
                  </a:solidFill>
                  <a:latin typeface="Arial" panose="020B0604020202020204" pitchFamily="34" charset="0"/>
                </a:rPr>
                <a:t>p</a:t>
              </a:r>
              <a:r>
                <a:rPr lang="de-DE" altLang="en-US" sz="1900" b="1" baseline="-25000">
                  <a:solidFill>
                    <a:srgbClr val="000000"/>
                  </a:solidFill>
                  <a:latin typeface="Arial" panose="020B0604020202020204" pitchFamily="34" charset="0"/>
                </a:rPr>
                <a:t>1</a:t>
              </a:r>
              <a:r>
                <a:rPr lang="de-DE" altLang="en-US" sz="1900" b="1" i="1">
                  <a:solidFill>
                    <a:srgbClr val="000000"/>
                  </a:solidFill>
                  <a:latin typeface="Arial" panose="020B0604020202020204" pitchFamily="34" charset="0"/>
                </a:rPr>
                <a:t>*</a:t>
              </a:r>
              <a:endParaRPr lang="de-DE" altLang="en-US">
                <a:latin typeface="Arial" panose="020B0604020202020204" pitchFamily="34" charset="0"/>
              </a:endParaRPr>
            </a:p>
          </p:txBody>
        </p:sp>
        <p:sp>
          <p:nvSpPr>
            <p:cNvPr id="26650" name="Line 22"/>
            <p:cNvSpPr>
              <a:spLocks noChangeShapeType="1"/>
            </p:cNvSpPr>
            <p:nvPr/>
          </p:nvSpPr>
          <p:spPr bwMode="auto">
            <a:xfrm flipH="1">
              <a:off x="1344" y="2061"/>
              <a:ext cx="119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26651" name="Line 23"/>
            <p:cNvSpPr>
              <a:spLocks noChangeShapeType="1"/>
            </p:cNvSpPr>
            <p:nvPr/>
          </p:nvSpPr>
          <p:spPr bwMode="auto">
            <a:xfrm>
              <a:off x="2530" y="2088"/>
              <a:ext cx="0" cy="154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26652" name="Freeform 24"/>
            <p:cNvSpPr>
              <a:spLocks/>
            </p:cNvSpPr>
            <p:nvPr/>
          </p:nvSpPr>
          <p:spPr bwMode="auto">
            <a:xfrm>
              <a:off x="2499" y="2035"/>
              <a:ext cx="53" cy="52"/>
            </a:xfrm>
            <a:custGeom>
              <a:avLst/>
              <a:gdLst>
                <a:gd name="T0" fmla="*/ 1 w 106"/>
                <a:gd name="T1" fmla="*/ 0 h 106"/>
                <a:gd name="T2" fmla="*/ 1 w 106"/>
                <a:gd name="T3" fmla="*/ 0 h 106"/>
                <a:gd name="T4" fmla="*/ 1 w 106"/>
                <a:gd name="T5" fmla="*/ 0 h 106"/>
                <a:gd name="T6" fmla="*/ 1 w 106"/>
                <a:gd name="T7" fmla="*/ 0 h 106"/>
                <a:gd name="T8" fmla="*/ 1 w 106"/>
                <a:gd name="T9" fmla="*/ 0 h 106"/>
                <a:gd name="T10" fmla="*/ 1 w 106"/>
                <a:gd name="T11" fmla="*/ 0 h 106"/>
                <a:gd name="T12" fmla="*/ 1 w 106"/>
                <a:gd name="T13" fmla="*/ 0 h 106"/>
                <a:gd name="T14" fmla="*/ 1 w 106"/>
                <a:gd name="T15" fmla="*/ 0 h 106"/>
                <a:gd name="T16" fmla="*/ 1 w 106"/>
                <a:gd name="T17" fmla="*/ 0 h 106"/>
                <a:gd name="T18" fmla="*/ 1 w 106"/>
                <a:gd name="T19" fmla="*/ 0 h 106"/>
                <a:gd name="T20" fmla="*/ 1 w 106"/>
                <a:gd name="T21" fmla="*/ 0 h 106"/>
                <a:gd name="T22" fmla="*/ 1 w 106"/>
                <a:gd name="T23" fmla="*/ 0 h 106"/>
                <a:gd name="T24" fmla="*/ 0 w 106"/>
                <a:gd name="T25" fmla="*/ 0 h 106"/>
                <a:gd name="T26" fmla="*/ 1 w 106"/>
                <a:gd name="T27" fmla="*/ 0 h 106"/>
                <a:gd name="T28" fmla="*/ 1 w 106"/>
                <a:gd name="T29" fmla="*/ 0 h 106"/>
                <a:gd name="T30" fmla="*/ 1 w 106"/>
                <a:gd name="T31" fmla="*/ 0 h 106"/>
                <a:gd name="T32" fmla="*/ 1 w 106"/>
                <a:gd name="T33" fmla="*/ 0 h 106"/>
                <a:gd name="T34" fmla="*/ 1 w 106"/>
                <a:gd name="T35" fmla="*/ 0 h 106"/>
                <a:gd name="T36" fmla="*/ 1 w 106"/>
                <a:gd name="T37" fmla="*/ 0 h 106"/>
                <a:gd name="T38" fmla="*/ 1 w 106"/>
                <a:gd name="T39" fmla="*/ 0 h 106"/>
                <a:gd name="T40" fmla="*/ 1 w 106"/>
                <a:gd name="T41" fmla="*/ 0 h 106"/>
                <a:gd name="T42" fmla="*/ 1 w 106"/>
                <a:gd name="T43" fmla="*/ 0 h 106"/>
                <a:gd name="T44" fmla="*/ 1 w 106"/>
                <a:gd name="T45" fmla="*/ 0 h 106"/>
                <a:gd name="T46" fmla="*/ 1 w 106"/>
                <a:gd name="T47" fmla="*/ 0 h 106"/>
                <a:gd name="T48" fmla="*/ 1 w 106"/>
                <a:gd name="T49" fmla="*/ 0 h 106"/>
                <a:gd name="T50" fmla="*/ 1 w 106"/>
                <a:gd name="T51" fmla="*/ 0 h 10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06"/>
                <a:gd name="T79" fmla="*/ 0 h 106"/>
                <a:gd name="T80" fmla="*/ 106 w 106"/>
                <a:gd name="T81" fmla="*/ 106 h 10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06" h="106">
                  <a:moveTo>
                    <a:pt x="106" y="53"/>
                  </a:moveTo>
                  <a:lnTo>
                    <a:pt x="104" y="40"/>
                  </a:lnTo>
                  <a:lnTo>
                    <a:pt x="101" y="27"/>
                  </a:lnTo>
                  <a:lnTo>
                    <a:pt x="91" y="16"/>
                  </a:lnTo>
                  <a:lnTo>
                    <a:pt x="81" y="7"/>
                  </a:lnTo>
                  <a:lnTo>
                    <a:pt x="68" y="2"/>
                  </a:lnTo>
                  <a:lnTo>
                    <a:pt x="53" y="0"/>
                  </a:lnTo>
                  <a:lnTo>
                    <a:pt x="40" y="2"/>
                  </a:lnTo>
                  <a:lnTo>
                    <a:pt x="28" y="7"/>
                  </a:lnTo>
                  <a:lnTo>
                    <a:pt x="17" y="16"/>
                  </a:lnTo>
                  <a:lnTo>
                    <a:pt x="8" y="27"/>
                  </a:lnTo>
                  <a:lnTo>
                    <a:pt x="2" y="40"/>
                  </a:lnTo>
                  <a:lnTo>
                    <a:pt x="0" y="53"/>
                  </a:lnTo>
                  <a:lnTo>
                    <a:pt x="2" y="68"/>
                  </a:lnTo>
                  <a:lnTo>
                    <a:pt x="8" y="80"/>
                  </a:lnTo>
                  <a:lnTo>
                    <a:pt x="17" y="91"/>
                  </a:lnTo>
                  <a:lnTo>
                    <a:pt x="28" y="99"/>
                  </a:lnTo>
                  <a:lnTo>
                    <a:pt x="40" y="104"/>
                  </a:lnTo>
                  <a:lnTo>
                    <a:pt x="53" y="106"/>
                  </a:lnTo>
                  <a:lnTo>
                    <a:pt x="68" y="104"/>
                  </a:lnTo>
                  <a:lnTo>
                    <a:pt x="81" y="99"/>
                  </a:lnTo>
                  <a:lnTo>
                    <a:pt x="91" y="91"/>
                  </a:lnTo>
                  <a:lnTo>
                    <a:pt x="101" y="80"/>
                  </a:lnTo>
                  <a:lnTo>
                    <a:pt x="104" y="68"/>
                  </a:lnTo>
                  <a:lnTo>
                    <a:pt x="106" y="53"/>
                  </a:lnTo>
                  <a:close/>
                </a:path>
              </a:pathLst>
            </a:custGeom>
            <a:solidFill>
              <a:srgbClr val="FFFFFF"/>
            </a:solidFill>
            <a:ln w="1428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</p:grpSp>
      <p:grpSp>
        <p:nvGrpSpPr>
          <p:cNvPr id="3" name="Group 25"/>
          <p:cNvGrpSpPr>
            <a:grpSpLocks/>
          </p:cNvGrpSpPr>
          <p:nvPr/>
        </p:nvGrpSpPr>
        <p:grpSpPr bwMode="auto">
          <a:xfrm>
            <a:off x="1516065" y="2674938"/>
            <a:ext cx="2930525" cy="292100"/>
            <a:chOff x="976" y="1603"/>
            <a:chExt cx="1846" cy="184"/>
          </a:xfrm>
        </p:grpSpPr>
        <p:sp>
          <p:nvSpPr>
            <p:cNvPr id="26643" name="Rectangle 26"/>
            <p:cNvSpPr>
              <a:spLocks noChangeArrowheads="1"/>
            </p:cNvSpPr>
            <p:nvPr/>
          </p:nvSpPr>
          <p:spPr bwMode="auto">
            <a:xfrm>
              <a:off x="976" y="1603"/>
              <a:ext cx="298" cy="1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900" b="1" i="1">
                  <a:solidFill>
                    <a:srgbClr val="000000"/>
                  </a:solidFill>
                  <a:latin typeface="Arial" panose="020B0604020202020204" pitchFamily="34" charset="0"/>
                </a:rPr>
                <a:t>p</a:t>
              </a:r>
              <a:r>
                <a:rPr lang="de-DE" altLang="en-US" sz="1900" b="1" i="1" baseline="-25000">
                  <a:solidFill>
                    <a:srgbClr val="000000"/>
                  </a:solidFill>
                  <a:latin typeface="Arial" panose="020B0604020202020204" pitchFamily="34" charset="0"/>
                </a:rPr>
                <a:t>max</a:t>
              </a:r>
              <a:endParaRPr lang="de-DE" altLang="en-US">
                <a:latin typeface="Arial" panose="020B0604020202020204" pitchFamily="34" charset="0"/>
              </a:endParaRPr>
            </a:p>
          </p:txBody>
        </p:sp>
        <p:sp>
          <p:nvSpPr>
            <p:cNvPr id="26644" name="Line 27"/>
            <p:cNvSpPr>
              <a:spLocks noChangeShapeType="1"/>
            </p:cNvSpPr>
            <p:nvPr/>
          </p:nvSpPr>
          <p:spPr bwMode="auto">
            <a:xfrm flipH="1">
              <a:off x="1344" y="1700"/>
              <a:ext cx="144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26645" name="Freeform 28"/>
            <p:cNvSpPr>
              <a:spLocks/>
            </p:cNvSpPr>
            <p:nvPr/>
          </p:nvSpPr>
          <p:spPr bwMode="auto">
            <a:xfrm>
              <a:off x="2769" y="1668"/>
              <a:ext cx="53" cy="54"/>
            </a:xfrm>
            <a:custGeom>
              <a:avLst/>
              <a:gdLst>
                <a:gd name="T0" fmla="*/ 1 w 106"/>
                <a:gd name="T1" fmla="*/ 1 h 108"/>
                <a:gd name="T2" fmla="*/ 1 w 106"/>
                <a:gd name="T3" fmla="*/ 1 h 108"/>
                <a:gd name="T4" fmla="*/ 1 w 106"/>
                <a:gd name="T5" fmla="*/ 1 h 108"/>
                <a:gd name="T6" fmla="*/ 1 w 106"/>
                <a:gd name="T7" fmla="*/ 1 h 108"/>
                <a:gd name="T8" fmla="*/ 1 w 106"/>
                <a:gd name="T9" fmla="*/ 1 h 108"/>
                <a:gd name="T10" fmla="*/ 1 w 106"/>
                <a:gd name="T11" fmla="*/ 1 h 108"/>
                <a:gd name="T12" fmla="*/ 1 w 106"/>
                <a:gd name="T13" fmla="*/ 0 h 108"/>
                <a:gd name="T14" fmla="*/ 1 w 106"/>
                <a:gd name="T15" fmla="*/ 1 h 108"/>
                <a:gd name="T16" fmla="*/ 1 w 106"/>
                <a:gd name="T17" fmla="*/ 1 h 108"/>
                <a:gd name="T18" fmla="*/ 1 w 106"/>
                <a:gd name="T19" fmla="*/ 1 h 108"/>
                <a:gd name="T20" fmla="*/ 1 w 106"/>
                <a:gd name="T21" fmla="*/ 1 h 108"/>
                <a:gd name="T22" fmla="*/ 1 w 106"/>
                <a:gd name="T23" fmla="*/ 1 h 108"/>
                <a:gd name="T24" fmla="*/ 0 w 106"/>
                <a:gd name="T25" fmla="*/ 1 h 108"/>
                <a:gd name="T26" fmla="*/ 1 w 106"/>
                <a:gd name="T27" fmla="*/ 1 h 108"/>
                <a:gd name="T28" fmla="*/ 1 w 106"/>
                <a:gd name="T29" fmla="*/ 1 h 108"/>
                <a:gd name="T30" fmla="*/ 1 w 106"/>
                <a:gd name="T31" fmla="*/ 1 h 108"/>
                <a:gd name="T32" fmla="*/ 1 w 106"/>
                <a:gd name="T33" fmla="*/ 1 h 108"/>
                <a:gd name="T34" fmla="*/ 1 w 106"/>
                <a:gd name="T35" fmla="*/ 1 h 108"/>
                <a:gd name="T36" fmla="*/ 1 w 106"/>
                <a:gd name="T37" fmla="*/ 1 h 108"/>
                <a:gd name="T38" fmla="*/ 1 w 106"/>
                <a:gd name="T39" fmla="*/ 1 h 108"/>
                <a:gd name="T40" fmla="*/ 1 w 106"/>
                <a:gd name="T41" fmla="*/ 1 h 108"/>
                <a:gd name="T42" fmla="*/ 1 w 106"/>
                <a:gd name="T43" fmla="*/ 1 h 108"/>
                <a:gd name="T44" fmla="*/ 1 w 106"/>
                <a:gd name="T45" fmla="*/ 1 h 108"/>
                <a:gd name="T46" fmla="*/ 1 w 106"/>
                <a:gd name="T47" fmla="*/ 1 h 108"/>
                <a:gd name="T48" fmla="*/ 1 w 106"/>
                <a:gd name="T49" fmla="*/ 1 h 108"/>
                <a:gd name="T50" fmla="*/ 1 w 106"/>
                <a:gd name="T51" fmla="*/ 1 h 108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06"/>
                <a:gd name="T79" fmla="*/ 0 h 108"/>
                <a:gd name="T80" fmla="*/ 106 w 106"/>
                <a:gd name="T81" fmla="*/ 108 h 108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06" h="108">
                  <a:moveTo>
                    <a:pt x="106" y="55"/>
                  </a:moveTo>
                  <a:lnTo>
                    <a:pt x="104" y="40"/>
                  </a:lnTo>
                  <a:lnTo>
                    <a:pt x="98" y="28"/>
                  </a:lnTo>
                  <a:lnTo>
                    <a:pt x="89" y="17"/>
                  </a:lnTo>
                  <a:lnTo>
                    <a:pt x="78" y="7"/>
                  </a:lnTo>
                  <a:lnTo>
                    <a:pt x="65" y="2"/>
                  </a:lnTo>
                  <a:lnTo>
                    <a:pt x="53" y="0"/>
                  </a:lnTo>
                  <a:lnTo>
                    <a:pt x="38" y="2"/>
                  </a:lnTo>
                  <a:lnTo>
                    <a:pt x="25" y="7"/>
                  </a:lnTo>
                  <a:lnTo>
                    <a:pt x="14" y="17"/>
                  </a:lnTo>
                  <a:lnTo>
                    <a:pt x="7" y="28"/>
                  </a:lnTo>
                  <a:lnTo>
                    <a:pt x="2" y="40"/>
                  </a:lnTo>
                  <a:lnTo>
                    <a:pt x="0" y="55"/>
                  </a:lnTo>
                  <a:lnTo>
                    <a:pt x="2" y="68"/>
                  </a:lnTo>
                  <a:lnTo>
                    <a:pt x="7" y="80"/>
                  </a:lnTo>
                  <a:lnTo>
                    <a:pt x="14" y="91"/>
                  </a:lnTo>
                  <a:lnTo>
                    <a:pt x="25" y="100"/>
                  </a:lnTo>
                  <a:lnTo>
                    <a:pt x="38" y="106"/>
                  </a:lnTo>
                  <a:lnTo>
                    <a:pt x="53" y="108"/>
                  </a:lnTo>
                  <a:lnTo>
                    <a:pt x="65" y="106"/>
                  </a:lnTo>
                  <a:lnTo>
                    <a:pt x="78" y="100"/>
                  </a:lnTo>
                  <a:lnTo>
                    <a:pt x="89" y="91"/>
                  </a:lnTo>
                  <a:lnTo>
                    <a:pt x="98" y="80"/>
                  </a:lnTo>
                  <a:lnTo>
                    <a:pt x="104" y="68"/>
                  </a:lnTo>
                  <a:lnTo>
                    <a:pt x="106" y="55"/>
                  </a:lnTo>
                  <a:close/>
                </a:path>
              </a:pathLst>
            </a:custGeom>
            <a:solidFill>
              <a:srgbClr val="FFFFFF"/>
            </a:solidFill>
            <a:ln w="1428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</p:grpSp>
      <p:sp>
        <p:nvSpPr>
          <p:cNvPr id="26640" name="Line 29"/>
          <p:cNvSpPr>
            <a:spLocks noChangeShapeType="1"/>
          </p:cNvSpPr>
          <p:nvPr/>
        </p:nvSpPr>
        <p:spPr bwMode="auto">
          <a:xfrm>
            <a:off x="2133600" y="5791200"/>
            <a:ext cx="61722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26641" name="Line 30"/>
          <p:cNvSpPr>
            <a:spLocks noChangeShapeType="1"/>
          </p:cNvSpPr>
          <p:nvPr/>
        </p:nvSpPr>
        <p:spPr bwMode="auto">
          <a:xfrm flipV="1">
            <a:off x="2133600" y="1676400"/>
            <a:ext cx="0" cy="4114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26642" name="Freeform 31"/>
          <p:cNvSpPr>
            <a:spLocks/>
          </p:cNvSpPr>
          <p:nvPr/>
        </p:nvSpPr>
        <p:spPr bwMode="auto">
          <a:xfrm>
            <a:off x="4373565" y="3663950"/>
            <a:ext cx="84137" cy="84138"/>
          </a:xfrm>
          <a:custGeom>
            <a:avLst/>
            <a:gdLst>
              <a:gd name="T0" fmla="*/ 2147483646 w 106"/>
              <a:gd name="T1" fmla="*/ 2147483646 h 106"/>
              <a:gd name="T2" fmla="*/ 2147483646 w 106"/>
              <a:gd name="T3" fmla="*/ 2147483646 h 106"/>
              <a:gd name="T4" fmla="*/ 2147483646 w 106"/>
              <a:gd name="T5" fmla="*/ 2147483646 h 106"/>
              <a:gd name="T6" fmla="*/ 2147483646 w 106"/>
              <a:gd name="T7" fmla="*/ 2147483646 h 106"/>
              <a:gd name="T8" fmla="*/ 2147483646 w 106"/>
              <a:gd name="T9" fmla="*/ 2147483646 h 106"/>
              <a:gd name="T10" fmla="*/ 2147483646 w 106"/>
              <a:gd name="T11" fmla="*/ 2147483646 h 106"/>
              <a:gd name="T12" fmla="*/ 2147483646 w 106"/>
              <a:gd name="T13" fmla="*/ 0 h 106"/>
              <a:gd name="T14" fmla="*/ 2147483646 w 106"/>
              <a:gd name="T15" fmla="*/ 2147483646 h 106"/>
              <a:gd name="T16" fmla="*/ 2147483646 w 106"/>
              <a:gd name="T17" fmla="*/ 2147483646 h 106"/>
              <a:gd name="T18" fmla="*/ 2147483646 w 106"/>
              <a:gd name="T19" fmla="*/ 2147483646 h 106"/>
              <a:gd name="T20" fmla="*/ 2147483646 w 106"/>
              <a:gd name="T21" fmla="*/ 2147483646 h 106"/>
              <a:gd name="T22" fmla="*/ 2147483646 w 106"/>
              <a:gd name="T23" fmla="*/ 2147483646 h 106"/>
              <a:gd name="T24" fmla="*/ 0 w 106"/>
              <a:gd name="T25" fmla="*/ 2147483646 h 106"/>
              <a:gd name="T26" fmla="*/ 2147483646 w 106"/>
              <a:gd name="T27" fmla="*/ 2147483646 h 106"/>
              <a:gd name="T28" fmla="*/ 2147483646 w 106"/>
              <a:gd name="T29" fmla="*/ 2147483646 h 106"/>
              <a:gd name="T30" fmla="*/ 2147483646 w 106"/>
              <a:gd name="T31" fmla="*/ 2147483646 h 106"/>
              <a:gd name="T32" fmla="*/ 2147483646 w 106"/>
              <a:gd name="T33" fmla="*/ 2147483646 h 106"/>
              <a:gd name="T34" fmla="*/ 2147483646 w 106"/>
              <a:gd name="T35" fmla="*/ 2147483646 h 106"/>
              <a:gd name="T36" fmla="*/ 2147483646 w 106"/>
              <a:gd name="T37" fmla="*/ 2147483646 h 106"/>
              <a:gd name="T38" fmla="*/ 2147483646 w 106"/>
              <a:gd name="T39" fmla="*/ 2147483646 h 106"/>
              <a:gd name="T40" fmla="*/ 2147483646 w 106"/>
              <a:gd name="T41" fmla="*/ 2147483646 h 106"/>
              <a:gd name="T42" fmla="*/ 2147483646 w 106"/>
              <a:gd name="T43" fmla="*/ 2147483646 h 106"/>
              <a:gd name="T44" fmla="*/ 2147483646 w 106"/>
              <a:gd name="T45" fmla="*/ 2147483646 h 106"/>
              <a:gd name="T46" fmla="*/ 2147483646 w 106"/>
              <a:gd name="T47" fmla="*/ 2147483646 h 106"/>
              <a:gd name="T48" fmla="*/ 2147483646 w 106"/>
              <a:gd name="T49" fmla="*/ 2147483646 h 106"/>
              <a:gd name="T50" fmla="*/ 2147483646 w 106"/>
              <a:gd name="T51" fmla="*/ 2147483646 h 10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w 106"/>
              <a:gd name="T79" fmla="*/ 0 h 106"/>
              <a:gd name="T80" fmla="*/ 106 w 106"/>
              <a:gd name="T81" fmla="*/ 106 h 106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T78" t="T79" r="T80" b="T81"/>
            <a:pathLst>
              <a:path w="106" h="106">
                <a:moveTo>
                  <a:pt x="106" y="53"/>
                </a:moveTo>
                <a:lnTo>
                  <a:pt x="104" y="40"/>
                </a:lnTo>
                <a:lnTo>
                  <a:pt x="98" y="27"/>
                </a:lnTo>
                <a:lnTo>
                  <a:pt x="89" y="14"/>
                </a:lnTo>
                <a:lnTo>
                  <a:pt x="78" y="7"/>
                </a:lnTo>
                <a:lnTo>
                  <a:pt x="65" y="2"/>
                </a:lnTo>
                <a:lnTo>
                  <a:pt x="53" y="0"/>
                </a:lnTo>
                <a:lnTo>
                  <a:pt x="38" y="2"/>
                </a:lnTo>
                <a:lnTo>
                  <a:pt x="25" y="7"/>
                </a:lnTo>
                <a:lnTo>
                  <a:pt x="14" y="14"/>
                </a:lnTo>
                <a:lnTo>
                  <a:pt x="7" y="27"/>
                </a:lnTo>
                <a:lnTo>
                  <a:pt x="2" y="40"/>
                </a:lnTo>
                <a:lnTo>
                  <a:pt x="0" y="53"/>
                </a:lnTo>
                <a:lnTo>
                  <a:pt x="2" y="67"/>
                </a:lnTo>
                <a:lnTo>
                  <a:pt x="7" y="80"/>
                </a:lnTo>
                <a:lnTo>
                  <a:pt x="14" y="91"/>
                </a:lnTo>
                <a:lnTo>
                  <a:pt x="25" y="98"/>
                </a:lnTo>
                <a:lnTo>
                  <a:pt x="38" y="104"/>
                </a:lnTo>
                <a:lnTo>
                  <a:pt x="53" y="106"/>
                </a:lnTo>
                <a:lnTo>
                  <a:pt x="65" y="104"/>
                </a:lnTo>
                <a:lnTo>
                  <a:pt x="78" y="98"/>
                </a:lnTo>
                <a:lnTo>
                  <a:pt x="89" y="91"/>
                </a:lnTo>
                <a:lnTo>
                  <a:pt x="98" y="80"/>
                </a:lnTo>
                <a:lnTo>
                  <a:pt x="104" y="67"/>
                </a:lnTo>
                <a:lnTo>
                  <a:pt x="106" y="53"/>
                </a:lnTo>
                <a:close/>
              </a:path>
            </a:pathLst>
          </a:custGeom>
          <a:solidFill>
            <a:srgbClr val="FFFFFF"/>
          </a:solidFill>
          <a:ln w="14288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1C484D5-F953-4BCB-A209-5D43267594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i="0" dirty="0">
                <a:latin typeface="Arial" panose="020B0604020202020204" pitchFamily="34" charset="0"/>
                <a:cs typeface="Arial" panose="020B0604020202020204" pitchFamily="34" charset="0"/>
              </a:rPr>
              <a:t>Organisatorisches: Prüfungen</a:t>
            </a:r>
            <a:endParaRPr lang="en-GB" i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B235AA7D-137D-4243-B7FE-5B1E469BB2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88446" y="1642152"/>
            <a:ext cx="7811158" cy="4114800"/>
          </a:xfrm>
        </p:spPr>
        <p:txBody>
          <a:bodyPr/>
          <a:lstStyle/>
          <a:p>
            <a:r>
              <a:rPr lang="de-DE" b="1" dirty="0">
                <a:latin typeface="Arial" panose="020B0604020202020204" pitchFamily="34" charset="0"/>
                <a:cs typeface="Arial" panose="020B0604020202020204" pitchFamily="34" charset="0"/>
              </a:rPr>
              <a:t>Hausaufgaben: </a:t>
            </a:r>
          </a:p>
          <a:p>
            <a:pPr lvl="1"/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  <a:t>Pro Semester 4 Hausaufgaben (insgesamt 116 Punkte zu erreichen) 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  <a:t>HA-1: 22 Punkte 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  <a:t>HA-2: 33 Punkte 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  <a:t>HA-3: 36 Punkte 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  <a:t>HA-4: 25 Punkte </a:t>
            </a:r>
          </a:p>
          <a:p>
            <a:pPr lvl="1"/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  <a:t>HA-Kriterium: 50% der Gesamtpunkte sind für die Zulassung zur Klausur erforderlich (mind. 58 Punkte) </a:t>
            </a:r>
          </a:p>
          <a:p>
            <a:pPr lvl="1"/>
            <a:r>
              <a:rPr lang="de-DE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Die </a:t>
            </a:r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  <a:t>erreichten Punkte zählen nicht zur Modulnote </a:t>
            </a:r>
          </a:p>
          <a:p>
            <a:r>
              <a:rPr lang="de-DE" b="1" dirty="0" smtClean="0">
                <a:latin typeface="Arial" panose="020B0604020202020204" pitchFamily="34" charset="0"/>
                <a:cs typeface="Arial" panose="020B0604020202020204" pitchFamily="34" charset="0"/>
              </a:rPr>
              <a:t>E-Klausur</a:t>
            </a:r>
            <a:r>
              <a:rPr lang="de-DE" b="1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</a:p>
          <a:p>
            <a:pPr lvl="1"/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  <a:t>90-minütige online Klausur via ISIS </a:t>
            </a:r>
            <a:r>
              <a:rPr lang="de-DE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am 10.08.2022 um 1130</a:t>
            </a:r>
            <a:endParaRPr lang="de-DE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endParaRPr lang="de-DE" sz="2000" dirty="0"/>
          </a:p>
        </p:txBody>
      </p:sp>
    </p:spTree>
    <p:extLst>
      <p:ext uri="{BB962C8B-B14F-4D97-AF65-F5344CB8AC3E}">
        <p14:creationId xmlns:p14="http://schemas.microsoft.com/office/powerpoint/2010/main" val="237525751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8" name="Rectangle 5"/>
          <p:cNvSpPr>
            <a:spLocks noGrp="1" noChangeArrowheads="1"/>
          </p:cNvSpPr>
          <p:nvPr>
            <p:ph type="title"/>
          </p:nvPr>
        </p:nvSpPr>
        <p:spPr>
          <a:xfrm>
            <a:off x="1911352" y="381000"/>
            <a:ext cx="6702425" cy="889000"/>
          </a:xfrm>
        </p:spPr>
        <p:txBody>
          <a:bodyPr/>
          <a:lstStyle/>
          <a:p>
            <a:r>
              <a:rPr lang="de-DE" altLang="en-US" i="0" dirty="0" smtClean="0">
                <a:latin typeface="Arial" panose="020B0604020202020204" pitchFamily="34" charset="0"/>
                <a:cs typeface="Arial" panose="020B0604020202020204" pitchFamily="34" charset="0"/>
              </a:rPr>
              <a:t>Preisreaktion bei Steuern </a:t>
            </a:r>
          </a:p>
        </p:txBody>
      </p:sp>
      <p:pic>
        <p:nvPicPr>
          <p:cNvPr id="30" name="Grafik 30"/>
          <p:cNvPicPr/>
          <p:nvPr/>
        </p:nvPicPr>
        <p:blipFill>
          <a:blip r:embed="rId3"/>
          <a:stretch/>
        </p:blipFill>
        <p:spPr bwMode="auto">
          <a:xfrm>
            <a:off x="1456379" y="1642527"/>
            <a:ext cx="6382803" cy="4511693"/>
          </a:xfrm>
          <a:prstGeom prst="rect">
            <a:avLst/>
          </a:prstGeom>
        </p:spPr>
      </p:pic>
      <p:sp>
        <p:nvSpPr>
          <p:cNvPr id="31" name="TextBox 30"/>
          <p:cNvSpPr txBox="1"/>
          <p:nvPr/>
        </p:nvSpPr>
        <p:spPr>
          <a:xfrm>
            <a:off x="1212351" y="6090102"/>
            <a:ext cx="38219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WFV = Wohlfahrtsverlust</a:t>
            </a:r>
          </a:p>
          <a:p>
            <a:endParaRPr lang="de-DE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648170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4" name="Rectangle 5"/>
          <p:cNvSpPr>
            <a:spLocks noGrp="1" noChangeArrowheads="1"/>
          </p:cNvSpPr>
          <p:nvPr>
            <p:ph type="title"/>
          </p:nvPr>
        </p:nvSpPr>
        <p:spPr>
          <a:xfrm>
            <a:off x="1908177" y="381000"/>
            <a:ext cx="6702425" cy="889000"/>
          </a:xfrm>
        </p:spPr>
        <p:txBody>
          <a:bodyPr/>
          <a:lstStyle/>
          <a:p>
            <a:r>
              <a:rPr lang="de-DE" altLang="en-US" i="0" smtClean="0">
                <a:latin typeface="Arial" panose="020B0604020202020204" pitchFamily="34" charset="0"/>
                <a:cs typeface="Arial" panose="020B0604020202020204" pitchFamily="34" charset="0"/>
              </a:rPr>
              <a:t>Staatliche Preisfestsetzung: Mindestpreis</a:t>
            </a:r>
          </a:p>
        </p:txBody>
      </p:sp>
      <p:sp>
        <p:nvSpPr>
          <p:cNvPr id="20505" name="Text Box 26"/>
          <p:cNvSpPr txBox="1">
            <a:spLocks noChangeArrowheads="1"/>
          </p:cNvSpPr>
          <p:nvPr/>
        </p:nvSpPr>
        <p:spPr bwMode="auto">
          <a:xfrm>
            <a:off x="498475" y="4194177"/>
            <a:ext cx="3352200" cy="23637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800" dirty="0">
                <a:latin typeface="Arial" panose="020B0604020202020204" pitchFamily="34" charset="0"/>
              </a:rPr>
              <a:t>Beispiele:</a:t>
            </a:r>
            <a:endParaRPr lang="de-DE" altLang="en-US" sz="900" dirty="0">
              <a:latin typeface="Arial" panose="020B0604020202020204" pitchFamily="34" charset="0"/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 sz="900" dirty="0">
              <a:latin typeface="Arial" panose="020B0604020202020204" pitchFamily="34" charset="0"/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800" dirty="0">
                <a:latin typeface="Arial" panose="020B0604020202020204" pitchFamily="34" charset="0"/>
              </a:rPr>
              <a:t>Butterberge und 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800" dirty="0">
                <a:latin typeface="Arial" panose="020B0604020202020204" pitchFamily="34" charset="0"/>
              </a:rPr>
              <a:t>Milch-Seen der EU-Agrarpolitik</a:t>
            </a:r>
            <a:endParaRPr lang="de-DE" altLang="en-US" sz="900" dirty="0">
              <a:latin typeface="Arial" panose="020B0604020202020204" pitchFamily="34" charset="0"/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 sz="900" dirty="0">
              <a:latin typeface="Arial" panose="020B0604020202020204" pitchFamily="34" charset="0"/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800" dirty="0" smtClean="0">
                <a:latin typeface="Arial" panose="020B0604020202020204" pitchFamily="34" charset="0"/>
              </a:rPr>
              <a:t>Mindestlöhne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 sz="1800" dirty="0">
              <a:latin typeface="Arial" panose="020B0604020202020204" pitchFamily="34" charset="0"/>
            </a:endParaRPr>
          </a:p>
          <a:p>
            <a:pPr>
              <a:spcBef>
                <a:spcPct val="0"/>
              </a:spcBef>
              <a:buClrTx/>
              <a:buNone/>
            </a:pPr>
            <a:r>
              <a:rPr lang="de-DE" sz="1800" dirty="0">
                <a:latin typeface="Arial" panose="020B0604020202020204" pitchFamily="34" charset="0"/>
                <a:cs typeface="Arial" panose="020B0604020202020204" pitchFamily="34" charset="0"/>
              </a:rPr>
              <a:t>WFV = Wohlfahrtsverlust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 sz="1800" dirty="0">
              <a:latin typeface="Arial" panose="020B0604020202020204" pitchFamily="34" charset="0"/>
            </a:endParaRPr>
          </a:p>
        </p:txBody>
      </p:sp>
      <p:pic>
        <p:nvPicPr>
          <p:cNvPr id="27" name="Bild 2"/>
          <p:cNvPicPr/>
          <p:nvPr/>
        </p:nvPicPr>
        <p:blipFill>
          <a:blip r:embed="rId3"/>
          <a:stretch/>
        </p:blipFill>
        <p:spPr bwMode="auto">
          <a:xfrm>
            <a:off x="3174715" y="1767156"/>
            <a:ext cx="5765893" cy="41845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2" name="Rectangle 5"/>
          <p:cNvSpPr>
            <a:spLocks noGrp="1" noChangeArrowheads="1"/>
          </p:cNvSpPr>
          <p:nvPr>
            <p:ph type="title"/>
          </p:nvPr>
        </p:nvSpPr>
        <p:spPr>
          <a:xfrm>
            <a:off x="1908177" y="381000"/>
            <a:ext cx="6702425" cy="889000"/>
          </a:xfrm>
        </p:spPr>
        <p:txBody>
          <a:bodyPr/>
          <a:lstStyle/>
          <a:p>
            <a:r>
              <a:rPr lang="de-DE" altLang="en-US" i="0" smtClean="0">
                <a:latin typeface="Arial" panose="020B0604020202020204" pitchFamily="34" charset="0"/>
                <a:cs typeface="Arial" panose="020B0604020202020204" pitchFamily="34" charset="0"/>
              </a:rPr>
              <a:t>Staatliche Preisfestsetzung: Höchstpreis</a:t>
            </a:r>
          </a:p>
        </p:txBody>
      </p:sp>
      <p:sp>
        <p:nvSpPr>
          <p:cNvPr id="22551" name="Text Box 26"/>
          <p:cNvSpPr txBox="1">
            <a:spLocks noChangeArrowheads="1"/>
          </p:cNvSpPr>
          <p:nvPr/>
        </p:nvSpPr>
        <p:spPr bwMode="auto">
          <a:xfrm>
            <a:off x="552450" y="4181475"/>
            <a:ext cx="2819041" cy="25022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800" dirty="0">
                <a:latin typeface="Arial" panose="020B0604020202020204" pitchFamily="34" charset="0"/>
              </a:rPr>
              <a:t>Beispiele:</a:t>
            </a:r>
            <a:endParaRPr lang="de-DE" altLang="en-US" sz="900" dirty="0">
              <a:latin typeface="Arial" panose="020B0604020202020204" pitchFamily="34" charset="0"/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 sz="900" dirty="0">
              <a:latin typeface="Arial" panose="020B0604020202020204" pitchFamily="34" charset="0"/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800" dirty="0">
                <a:latin typeface="Arial" panose="020B0604020202020204" pitchFamily="34" charset="0"/>
              </a:rPr>
              <a:t>Preiskontrolle bei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800" dirty="0">
                <a:latin typeface="Arial" panose="020B0604020202020204" pitchFamily="34" charset="0"/>
              </a:rPr>
              <a:t>Wohnungsmieten, 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800" dirty="0">
                <a:latin typeface="Arial" panose="020B0604020202020204" pitchFamily="34" charset="0"/>
              </a:rPr>
              <a:t>Brotpreisen,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800" dirty="0" smtClean="0">
                <a:latin typeface="Arial" panose="020B0604020202020204" pitchFamily="34" charset="0"/>
              </a:rPr>
              <a:t>Energieträgern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 sz="1800" dirty="0">
              <a:latin typeface="Arial" panose="020B0604020202020204" pitchFamily="34" charset="0"/>
            </a:endParaRPr>
          </a:p>
          <a:p>
            <a:pPr>
              <a:spcBef>
                <a:spcPct val="0"/>
              </a:spcBef>
              <a:buClrTx/>
              <a:buNone/>
            </a:pPr>
            <a:r>
              <a:rPr lang="de-DE" sz="1800" dirty="0">
                <a:latin typeface="Arial" panose="020B0604020202020204" pitchFamily="34" charset="0"/>
                <a:cs typeface="Arial" panose="020B0604020202020204" pitchFamily="34" charset="0"/>
              </a:rPr>
              <a:t>WFV = Wohlfahrtsverlust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 sz="1800" dirty="0">
              <a:latin typeface="Arial" panose="020B0604020202020204" pitchFamily="34" charset="0"/>
            </a:endParaRPr>
          </a:p>
        </p:txBody>
      </p:sp>
      <p:pic>
        <p:nvPicPr>
          <p:cNvPr id="25" name="Bild 3"/>
          <p:cNvPicPr/>
          <p:nvPr/>
        </p:nvPicPr>
        <p:blipFill>
          <a:blip r:embed="rId3"/>
          <a:stretch/>
        </p:blipFill>
        <p:spPr bwMode="auto">
          <a:xfrm>
            <a:off x="2356695" y="1723401"/>
            <a:ext cx="6160581" cy="42037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2"/>
          <p:cNvSpPr>
            <a:spLocks noGrp="1" noChangeArrowheads="1"/>
          </p:cNvSpPr>
          <p:nvPr>
            <p:ph type="title"/>
          </p:nvPr>
        </p:nvSpPr>
        <p:spPr>
          <a:xfrm>
            <a:off x="1911352" y="381000"/>
            <a:ext cx="6746875" cy="889000"/>
          </a:xfrm>
        </p:spPr>
        <p:txBody>
          <a:bodyPr/>
          <a:lstStyle/>
          <a:p>
            <a:r>
              <a:rPr lang="de-DE" altLang="en-US" i="0" smtClean="0">
                <a:latin typeface="Arial" panose="020B0604020202020204" pitchFamily="34" charset="0"/>
                <a:cs typeface="Arial" panose="020B0604020202020204" pitchFamily="34" charset="0"/>
              </a:rPr>
              <a:t>Preiselastizität der Nachfrage</a:t>
            </a:r>
          </a:p>
        </p:txBody>
      </p:sp>
      <p:graphicFrame>
        <p:nvGraphicFramePr>
          <p:cNvPr id="28674" name="Object 4"/>
          <p:cNvGraphicFramePr>
            <a:graphicFrameLocks noChangeAspect="1"/>
          </p:cNvGraphicFramePr>
          <p:nvPr/>
        </p:nvGraphicFramePr>
        <p:xfrm>
          <a:off x="1395415" y="3467100"/>
          <a:ext cx="5178425" cy="666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740" name="Equation" r:id="rId4" imgW="0" imgH="0" progId="Equation.DSMT4">
                  <p:embed/>
                </p:oleObj>
              </mc:Choice>
              <mc:Fallback>
                <p:oleObj name="Equation" r:id="rId4" imgW="0" imgH="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95415" y="3467100"/>
                        <a:ext cx="5178425" cy="666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8675" name="Rectangle 5"/>
          <p:cNvSpPr>
            <a:spLocks noChangeArrowheads="1"/>
          </p:cNvSpPr>
          <p:nvPr/>
        </p:nvSpPr>
        <p:spPr bwMode="auto">
          <a:xfrm>
            <a:off x="1074740" y="4319588"/>
            <a:ext cx="7583487" cy="2538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800" i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	Q</a:t>
            </a:r>
            <a:r>
              <a:rPr lang="de-DE" altLang="en-US" sz="1800" i="1" baseline="-25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</a:t>
            </a:r>
            <a:r>
              <a:rPr lang="de-DE" altLang="en-US" sz="18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	Nachfragemenge</a:t>
            </a:r>
            <a:endParaRPr lang="en-US" altLang="en-US" sz="18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800" i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	p</a:t>
            </a:r>
            <a:r>
              <a:rPr lang="de-DE" altLang="en-US" sz="18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	Preis</a:t>
            </a:r>
            <a:endParaRPr lang="en-US" altLang="en-US" sz="18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800" i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	E</a:t>
            </a:r>
            <a:r>
              <a:rPr lang="de-DE" altLang="en-US" sz="18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	Umsatz (Erlös) = </a:t>
            </a:r>
            <a:r>
              <a:rPr lang="de-DE" altLang="en-US" sz="1800" i="1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p∙Q</a:t>
            </a:r>
            <a:r>
              <a:rPr lang="de-DE" altLang="en-US" sz="1800" i="1" baseline="-25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</a:t>
            </a:r>
            <a:endParaRPr lang="de-DE" altLang="en-US" sz="1800" i="1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 sz="1800" i="1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>
              <a:spcBef>
                <a:spcPts val="600"/>
              </a:spcBef>
              <a:buClrTx/>
              <a:buNone/>
            </a:pPr>
            <a:r>
              <a:rPr lang="de-DE" altLang="en-US" sz="1800" i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	</a:t>
            </a:r>
            <a:r>
              <a:rPr lang="de-DE" altLang="en-US" sz="1800" i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Symbol" panose="05050102010706020507" pitchFamily="18" charset="2"/>
              </a:rPr>
              <a:t></a:t>
            </a:r>
            <a:r>
              <a:rPr lang="de-DE" altLang="en-US" sz="1800" i="1" baseline="-30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p,Q</a:t>
            </a:r>
            <a:r>
              <a:rPr lang="de-DE" altLang="en-US" sz="18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Symbol" panose="05050102010706020507" pitchFamily="18" charset="2"/>
              </a:rPr>
              <a:t>  </a:t>
            </a:r>
            <a:r>
              <a:rPr lang="de-DE" altLang="en-US" sz="1800" i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</a:t>
            </a:r>
            <a:r>
              <a:rPr lang="de-DE" altLang="en-US" sz="1800" i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Symbol" panose="05050102010706020507" pitchFamily="18" charset="2"/>
              </a:rPr>
              <a:t>0</a:t>
            </a:r>
            <a:r>
              <a:rPr lang="de-DE" altLang="en-US" sz="18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Symbol" panose="05050102010706020507" pitchFamily="18" charset="2"/>
              </a:rPr>
              <a:t> 	(gilt meistens)</a:t>
            </a:r>
            <a:endParaRPr lang="en-US" altLang="en-US" sz="18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  <a:sym typeface="Symbol" panose="05050102010706020507" pitchFamily="18" charset="2"/>
            </a:endParaRPr>
          </a:p>
          <a:p>
            <a:pPr>
              <a:spcBef>
                <a:spcPts val="600"/>
              </a:spcBef>
              <a:buClrTx/>
              <a:buNone/>
            </a:pPr>
            <a:r>
              <a:rPr lang="de-DE" altLang="en-US" sz="1800" i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Symbol" panose="05050102010706020507" pitchFamily="18" charset="2"/>
              </a:rPr>
              <a:t>	-1  &lt;  </a:t>
            </a:r>
            <a:r>
              <a:rPr lang="de-DE" altLang="en-US" sz="1800" i="1" baseline="-30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p,Q</a:t>
            </a:r>
            <a:r>
              <a:rPr lang="de-DE" altLang="en-US" sz="18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Symbol" panose="05050102010706020507" pitchFamily="18" charset="2"/>
              </a:rPr>
              <a:t> </a:t>
            </a:r>
            <a:r>
              <a:rPr lang="de-DE" altLang="en-US" sz="1800" i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</a:t>
            </a:r>
            <a:r>
              <a:rPr lang="de-DE" altLang="en-US" sz="1800" i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Symbol" panose="05050102010706020507" pitchFamily="18" charset="2"/>
              </a:rPr>
              <a:t>0	</a:t>
            </a:r>
            <a:r>
              <a:rPr lang="de-DE" altLang="en-US" sz="18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Symbol" panose="05050102010706020507" pitchFamily="18" charset="2"/>
              </a:rPr>
              <a:t>unelastische Nachfrage</a:t>
            </a:r>
            <a:endParaRPr lang="en-US" altLang="en-US" sz="18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  <a:sym typeface="Symbol" panose="05050102010706020507" pitchFamily="18" charset="2"/>
            </a:endParaRPr>
          </a:p>
          <a:p>
            <a:pPr>
              <a:spcBef>
                <a:spcPts val="600"/>
              </a:spcBef>
              <a:buClrTx/>
              <a:buNone/>
            </a:pPr>
            <a:r>
              <a:rPr lang="de-DE" altLang="en-US" sz="1800" i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Symbol" panose="05050102010706020507" pitchFamily="18" charset="2"/>
              </a:rPr>
              <a:t>	-</a:t>
            </a:r>
            <a:r>
              <a:rPr lang="de-DE" altLang="en-US" sz="1800" i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</a:t>
            </a:r>
            <a:r>
              <a:rPr lang="de-DE" altLang="en-US" sz="1800" i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Symbol" panose="05050102010706020507" pitchFamily="18" charset="2"/>
              </a:rPr>
              <a:t>&lt;  </a:t>
            </a:r>
            <a:r>
              <a:rPr lang="de-DE" altLang="en-US" sz="1800" i="1" baseline="-30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p,Q</a:t>
            </a:r>
            <a:r>
              <a:rPr lang="de-DE" altLang="en-US" sz="18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Symbol" panose="05050102010706020507" pitchFamily="18" charset="2"/>
              </a:rPr>
              <a:t> </a:t>
            </a:r>
            <a:r>
              <a:rPr lang="de-DE" altLang="en-US" sz="1800" i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</a:t>
            </a:r>
            <a:r>
              <a:rPr lang="de-DE" altLang="en-US" sz="1800" i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Symbol" panose="05050102010706020507" pitchFamily="18" charset="2"/>
              </a:rPr>
              <a:t>-1	</a:t>
            </a:r>
            <a:r>
              <a:rPr lang="de-DE" altLang="en-US" sz="18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Symbol" panose="05050102010706020507" pitchFamily="18" charset="2"/>
              </a:rPr>
              <a:t>elastische Nachfrage</a:t>
            </a:r>
            <a:endParaRPr lang="de-DE" altLang="en-US" sz="1800" i="1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  <a:sym typeface="Symbol" panose="05050102010706020507" pitchFamily="18" charset="2"/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 sz="18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  <a:sym typeface="Symbol" panose="05050102010706020507" pitchFamily="18" charset="2"/>
            </a:endParaRPr>
          </a:p>
        </p:txBody>
      </p:sp>
      <p:sp>
        <p:nvSpPr>
          <p:cNvPr id="28676" name="Rectangle 1"/>
          <p:cNvSpPr>
            <a:spLocks noChangeArrowheads="1"/>
          </p:cNvSpPr>
          <p:nvPr/>
        </p:nvSpPr>
        <p:spPr bwMode="auto">
          <a:xfrm>
            <a:off x="666752" y="1612902"/>
            <a:ext cx="7991475" cy="147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</a:pPr>
            <a:r>
              <a:rPr lang="de-DE" altLang="en-US" sz="18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Elastizität</a:t>
            </a:r>
            <a:r>
              <a:rPr lang="en-US" alt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l-GR" altLang="en-US" sz="1800" i="1" dirty="0">
                <a:latin typeface="Arial" panose="020B0604020202020204" pitchFamily="34" charset="0"/>
                <a:cs typeface="Arial" panose="020B0604020202020204" pitchFamily="34" charset="0"/>
              </a:rPr>
              <a:t>η</a:t>
            </a:r>
            <a:r>
              <a:rPr lang="de-DE" altLang="en-US" sz="1800" i="1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en-US" alt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alt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relative Änderung einer abhängigen Variablen auf eine relative Änderung einer von ihr unabhängigen Variablen </a:t>
            </a:r>
          </a:p>
          <a:p>
            <a:pPr>
              <a:spcBef>
                <a:spcPct val="0"/>
              </a:spcBef>
              <a:buClrTx/>
            </a:pPr>
            <a:endParaRPr lang="en-US" alt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ct val="0"/>
              </a:spcBef>
              <a:buClrTx/>
            </a:pPr>
            <a:r>
              <a:rPr lang="de-DE" altLang="en-US" sz="18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Nachfrageelastizität</a:t>
            </a:r>
            <a:r>
              <a:rPr lang="de-DE" alt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: wie „elastisch“ reagieren potenzielle </a:t>
            </a:r>
            <a:r>
              <a:rPr lang="de-DE" altLang="en-US" sz="1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Käufer:innen</a:t>
            </a:r>
            <a:r>
              <a:rPr lang="de-DE" alt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auf Preisänderungen</a:t>
            </a:r>
            <a:endParaRPr lang="de-DE" alt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2"/>
          <p:cNvSpPr>
            <a:spLocks noGrp="1" noChangeArrowheads="1"/>
          </p:cNvSpPr>
          <p:nvPr>
            <p:ph type="title"/>
          </p:nvPr>
        </p:nvSpPr>
        <p:spPr>
          <a:xfrm>
            <a:off x="1911352" y="381000"/>
            <a:ext cx="6746875" cy="889000"/>
          </a:xfrm>
        </p:spPr>
        <p:txBody>
          <a:bodyPr/>
          <a:lstStyle/>
          <a:p>
            <a:r>
              <a:rPr lang="de-DE" altLang="en-US" i="0" dirty="0" smtClean="0">
                <a:latin typeface="Arial" panose="020B0604020202020204" pitchFamily="34" charset="0"/>
                <a:cs typeface="Arial" panose="020B0604020202020204" pitchFamily="34" charset="0"/>
              </a:rPr>
              <a:t>Bogenelastizität</a:t>
            </a:r>
          </a:p>
        </p:txBody>
      </p:sp>
      <p:grpSp>
        <p:nvGrpSpPr>
          <p:cNvPr id="6" name="Gruppieren 21"/>
          <p:cNvGrpSpPr/>
          <p:nvPr/>
        </p:nvGrpSpPr>
        <p:grpSpPr>
          <a:xfrm>
            <a:off x="1259632" y="2204864"/>
            <a:ext cx="4002045" cy="3440990"/>
            <a:chOff x="1754087" y="1268760"/>
            <a:chExt cx="5150973" cy="4704841"/>
          </a:xfrm>
        </p:grpSpPr>
        <p:grpSp>
          <p:nvGrpSpPr>
            <p:cNvPr id="7" name="Gruppieren 17"/>
            <p:cNvGrpSpPr/>
            <p:nvPr/>
          </p:nvGrpSpPr>
          <p:grpSpPr>
            <a:xfrm>
              <a:off x="2555776" y="1268760"/>
              <a:ext cx="4176465" cy="4104457"/>
              <a:chOff x="1547664" y="1052736"/>
              <a:chExt cx="4176465" cy="4104457"/>
            </a:xfrm>
          </p:grpSpPr>
          <p:cxnSp>
            <p:nvCxnSpPr>
              <p:cNvPr id="10" name="Gerade Verbindung mit Pfeil 7"/>
              <p:cNvCxnSpPr/>
              <p:nvPr/>
            </p:nvCxnSpPr>
            <p:spPr bwMode="auto">
              <a:xfrm flipV="1">
                <a:off x="1547664" y="1052736"/>
                <a:ext cx="0" cy="4104456"/>
              </a:xfrm>
              <a:prstGeom prst="straightConnector1">
                <a:avLst/>
              </a:prstGeom>
              <a:ln>
                <a:headEnd type="none" w="sm" len="sm"/>
                <a:tailEnd type="arrow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1" name="Gerade Verbindung mit Pfeil 8"/>
              <p:cNvCxnSpPr/>
              <p:nvPr/>
            </p:nvCxnSpPr>
            <p:spPr bwMode="auto">
              <a:xfrm>
                <a:off x="1547664" y="5157192"/>
                <a:ext cx="4176464" cy="0"/>
              </a:xfrm>
              <a:prstGeom prst="straightConnector1">
                <a:avLst/>
              </a:prstGeom>
              <a:ln>
                <a:headEnd type="none" w="sm" len="sm"/>
                <a:tailEnd type="arrow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8" name="Textfeld 5"/>
            <p:cNvSpPr txBox="1"/>
            <p:nvPr/>
          </p:nvSpPr>
          <p:spPr>
            <a:xfrm>
              <a:off x="1754087" y="1412776"/>
              <a:ext cx="556862" cy="5283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1400" dirty="0"/>
                <a:t>p</a:t>
              </a:r>
            </a:p>
          </p:txBody>
        </p:sp>
        <p:sp>
          <p:nvSpPr>
            <p:cNvPr id="9" name="Textfeld 6"/>
            <p:cNvSpPr txBox="1"/>
            <p:nvPr/>
          </p:nvSpPr>
          <p:spPr>
            <a:xfrm>
              <a:off x="6348198" y="5445221"/>
              <a:ext cx="556862" cy="5283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1400" dirty="0"/>
                <a:t>Q</a:t>
              </a:r>
            </a:p>
          </p:txBody>
        </p:sp>
      </p:grpSp>
      <p:grpSp>
        <p:nvGrpSpPr>
          <p:cNvPr id="12" name="Gruppieren 91"/>
          <p:cNvGrpSpPr/>
          <p:nvPr/>
        </p:nvGrpSpPr>
        <p:grpSpPr>
          <a:xfrm>
            <a:off x="1259632" y="3178602"/>
            <a:ext cx="1952217" cy="396000"/>
            <a:chOff x="827584" y="2960008"/>
            <a:chExt cx="1440160" cy="307777"/>
          </a:xfrm>
        </p:grpSpPr>
        <p:cxnSp>
          <p:nvCxnSpPr>
            <p:cNvPr id="13" name="Gerade Verbindung 44"/>
            <p:cNvCxnSpPr/>
            <p:nvPr/>
          </p:nvCxnSpPr>
          <p:spPr bwMode="auto">
            <a:xfrm>
              <a:off x="1187624" y="3113260"/>
              <a:ext cx="1080120" cy="0"/>
            </a:xfrm>
            <a:prstGeom prst="line">
              <a:avLst/>
            </a:prstGeom>
            <a:noFill/>
            <a:ln w="28575" cap="flat" cmpd="sng" algn="ctr">
              <a:solidFill>
                <a:schemeClr val="tx1"/>
              </a:solidFill>
              <a:prstDash val="dash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4" name="Textfeld 49"/>
            <p:cNvSpPr txBox="1"/>
            <p:nvPr/>
          </p:nvSpPr>
          <p:spPr>
            <a:xfrm>
              <a:off x="827584" y="2960008"/>
              <a:ext cx="43204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1400" dirty="0"/>
                <a:t>p</a:t>
              </a:r>
              <a:r>
                <a:rPr lang="de-DE" sz="1400" baseline="-25000" dirty="0"/>
                <a:t>1</a:t>
              </a:r>
            </a:p>
          </p:txBody>
        </p:sp>
      </p:grpSp>
      <p:grpSp>
        <p:nvGrpSpPr>
          <p:cNvPr id="15" name="Gruppieren 87"/>
          <p:cNvGrpSpPr/>
          <p:nvPr/>
        </p:nvGrpSpPr>
        <p:grpSpPr>
          <a:xfrm>
            <a:off x="1259632" y="3665042"/>
            <a:ext cx="2830714" cy="307777"/>
            <a:chOff x="827584" y="3337247"/>
            <a:chExt cx="2088232" cy="238684"/>
          </a:xfrm>
        </p:grpSpPr>
        <p:cxnSp>
          <p:nvCxnSpPr>
            <p:cNvPr id="16" name="Gerade Verbindung 46"/>
            <p:cNvCxnSpPr/>
            <p:nvPr/>
          </p:nvCxnSpPr>
          <p:spPr bwMode="auto">
            <a:xfrm>
              <a:off x="1187624" y="3501008"/>
              <a:ext cx="1728192" cy="0"/>
            </a:xfrm>
            <a:prstGeom prst="line">
              <a:avLst/>
            </a:prstGeom>
            <a:noFill/>
            <a:ln w="28575" cap="flat" cmpd="sng" algn="ctr">
              <a:solidFill>
                <a:schemeClr val="accent1"/>
              </a:solidFill>
              <a:prstDash val="sysDash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7" name="Textfeld 50"/>
            <p:cNvSpPr txBox="1"/>
            <p:nvPr/>
          </p:nvSpPr>
          <p:spPr>
            <a:xfrm>
              <a:off x="827584" y="3337247"/>
              <a:ext cx="432048" cy="23868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1400" dirty="0">
                  <a:solidFill>
                    <a:schemeClr val="accent1"/>
                  </a:solidFill>
                </a:rPr>
                <a:t>p</a:t>
              </a:r>
              <a:r>
                <a:rPr lang="de-DE" sz="1400" baseline="-25000" dirty="0">
                  <a:solidFill>
                    <a:schemeClr val="accent1"/>
                  </a:solidFill>
                </a:rPr>
                <a:t>0</a:t>
              </a:r>
            </a:p>
          </p:txBody>
        </p:sp>
      </p:grpSp>
      <p:grpSp>
        <p:nvGrpSpPr>
          <p:cNvPr id="18" name="Gruppieren 90"/>
          <p:cNvGrpSpPr/>
          <p:nvPr/>
        </p:nvGrpSpPr>
        <p:grpSpPr>
          <a:xfrm>
            <a:off x="2956576" y="3411946"/>
            <a:ext cx="585665" cy="2297491"/>
            <a:chOff x="2079428" y="3140968"/>
            <a:chExt cx="432048" cy="1781728"/>
          </a:xfrm>
        </p:grpSpPr>
        <p:cxnSp>
          <p:nvCxnSpPr>
            <p:cNvPr id="19" name="Gerade Verbindung 52"/>
            <p:cNvCxnSpPr/>
            <p:nvPr/>
          </p:nvCxnSpPr>
          <p:spPr bwMode="auto">
            <a:xfrm>
              <a:off x="2286216" y="3140968"/>
              <a:ext cx="0" cy="1512168"/>
            </a:xfrm>
            <a:prstGeom prst="line">
              <a:avLst/>
            </a:prstGeom>
            <a:noFill/>
            <a:ln w="28575" cap="flat" cmpd="sng" algn="ctr">
              <a:solidFill>
                <a:schemeClr val="tx1"/>
              </a:solidFill>
              <a:prstDash val="dash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20" name="Textfeld 57"/>
            <p:cNvSpPr txBox="1"/>
            <p:nvPr/>
          </p:nvSpPr>
          <p:spPr>
            <a:xfrm>
              <a:off x="2079428" y="4614919"/>
              <a:ext cx="43204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1400" dirty="0"/>
                <a:t>Q</a:t>
              </a:r>
              <a:r>
                <a:rPr lang="de-DE" sz="1400" baseline="-25000" dirty="0"/>
                <a:t>1</a:t>
              </a:r>
            </a:p>
          </p:txBody>
        </p:sp>
      </p:grpSp>
      <p:grpSp>
        <p:nvGrpSpPr>
          <p:cNvPr id="21" name="Gruppieren 88"/>
          <p:cNvGrpSpPr/>
          <p:nvPr/>
        </p:nvGrpSpPr>
        <p:grpSpPr>
          <a:xfrm>
            <a:off x="3847594" y="3876208"/>
            <a:ext cx="585665" cy="1767955"/>
            <a:chOff x="2736736" y="3501008"/>
            <a:chExt cx="432048" cy="1371067"/>
          </a:xfrm>
        </p:grpSpPr>
        <p:cxnSp>
          <p:nvCxnSpPr>
            <p:cNvPr id="22" name="Gerade Verbindung 55"/>
            <p:cNvCxnSpPr/>
            <p:nvPr/>
          </p:nvCxnSpPr>
          <p:spPr bwMode="auto">
            <a:xfrm>
              <a:off x="2947284" y="3501008"/>
              <a:ext cx="0" cy="1152128"/>
            </a:xfrm>
            <a:prstGeom prst="line">
              <a:avLst/>
            </a:prstGeom>
            <a:noFill/>
            <a:ln w="28575" cap="flat" cmpd="sng" algn="ctr">
              <a:solidFill>
                <a:schemeClr val="accent1"/>
              </a:solidFill>
              <a:prstDash val="sysDash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23" name="Textfeld 58"/>
            <p:cNvSpPr txBox="1"/>
            <p:nvPr/>
          </p:nvSpPr>
          <p:spPr>
            <a:xfrm>
              <a:off x="2736736" y="4633391"/>
              <a:ext cx="432048" cy="23868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1400" dirty="0">
                  <a:solidFill>
                    <a:schemeClr val="accent1"/>
                  </a:solidFill>
                </a:rPr>
                <a:t>Q</a:t>
              </a:r>
              <a:r>
                <a:rPr lang="de-DE" sz="1400" baseline="-25000" dirty="0">
                  <a:solidFill>
                    <a:schemeClr val="accent1"/>
                  </a:solidFill>
                </a:rPr>
                <a:t>0</a:t>
              </a:r>
            </a:p>
          </p:txBody>
        </p:sp>
      </p:grpSp>
      <p:cxnSp>
        <p:nvCxnSpPr>
          <p:cNvPr id="24" name="Gerade Verbindung mit Pfeil 61"/>
          <p:cNvCxnSpPr/>
          <p:nvPr/>
        </p:nvCxnSpPr>
        <p:spPr bwMode="auto">
          <a:xfrm flipV="1">
            <a:off x="2483768" y="3471493"/>
            <a:ext cx="0" cy="278557"/>
          </a:xfrm>
          <a:prstGeom prst="straightConnector1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sm" len="sm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5" name="Gerade Verbindung mit Pfeil 77"/>
          <p:cNvCxnSpPr/>
          <p:nvPr/>
        </p:nvCxnSpPr>
        <p:spPr bwMode="auto">
          <a:xfrm flipH="1">
            <a:off x="3444630" y="4619027"/>
            <a:ext cx="488054" cy="0"/>
          </a:xfrm>
          <a:prstGeom prst="straightConnector1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sm" len="sm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26" name="Gruppieren 86"/>
          <p:cNvGrpSpPr/>
          <p:nvPr/>
        </p:nvGrpSpPr>
        <p:grpSpPr>
          <a:xfrm>
            <a:off x="2333351" y="2854831"/>
            <a:ext cx="3318769" cy="1392786"/>
            <a:chOff x="1619672" y="2708920"/>
            <a:chExt cx="2448272" cy="1080120"/>
          </a:xfrm>
        </p:grpSpPr>
        <p:cxnSp>
          <p:nvCxnSpPr>
            <p:cNvPr id="27" name="Gerade Verbindung 23"/>
            <p:cNvCxnSpPr/>
            <p:nvPr/>
          </p:nvCxnSpPr>
          <p:spPr bwMode="auto">
            <a:xfrm>
              <a:off x="1619672" y="2708920"/>
              <a:ext cx="1800200" cy="1080120"/>
            </a:xfrm>
            <a:prstGeom prst="line">
              <a:avLst/>
            </a:prstGeom>
            <a:noFill/>
            <a:ln w="28575" cap="flat" cmpd="sng" algn="ctr">
              <a:solidFill>
                <a:schemeClr val="accent1">
                  <a:lumMod val="75000"/>
                </a:schemeClr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28" name="Textfeld 79"/>
            <p:cNvSpPr txBox="1"/>
            <p:nvPr/>
          </p:nvSpPr>
          <p:spPr>
            <a:xfrm>
              <a:off x="3275856" y="3481263"/>
              <a:ext cx="792088" cy="23868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1400" dirty="0">
                  <a:solidFill>
                    <a:schemeClr val="accent1"/>
                  </a:solidFill>
                </a:rPr>
                <a:t>p(Q</a:t>
              </a:r>
              <a:r>
                <a:rPr lang="de-DE" sz="700" dirty="0">
                  <a:solidFill>
                    <a:schemeClr val="accent1"/>
                  </a:solidFill>
                </a:rPr>
                <a:t>N</a:t>
              </a:r>
              <a:r>
                <a:rPr lang="de-DE" sz="1400" dirty="0">
                  <a:solidFill>
                    <a:schemeClr val="accent1"/>
                  </a:solidFill>
                </a:rPr>
                <a:t>)</a:t>
              </a:r>
            </a:p>
          </p:txBody>
        </p:sp>
      </p:grpSp>
      <p:sp>
        <p:nvSpPr>
          <p:cNvPr id="29" name="Geschweifte Klammer links 9">
            <a:extLst>
              <a:ext uri="{FF2B5EF4-FFF2-40B4-BE49-F238E27FC236}">
                <a16:creationId xmlns:a16="http://schemas.microsoft.com/office/drawing/2014/main" id="{4092C90C-33EA-7840-8078-58C1734D7FC3}"/>
              </a:ext>
            </a:extLst>
          </p:cNvPr>
          <p:cNvSpPr/>
          <p:nvPr/>
        </p:nvSpPr>
        <p:spPr bwMode="auto">
          <a:xfrm>
            <a:off x="1142258" y="3376216"/>
            <a:ext cx="163094" cy="474531"/>
          </a:xfrm>
          <a:prstGeom prst="leftBrac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HU" sz="4800" b="1" i="0" u="none" strike="noStrike" cap="none" normalizeH="0" baseline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</a:endParaRPr>
          </a:p>
        </p:txBody>
      </p:sp>
      <p:sp>
        <p:nvSpPr>
          <p:cNvPr id="30" name="Geschweifte Klammer links 66">
            <a:extLst>
              <a:ext uri="{FF2B5EF4-FFF2-40B4-BE49-F238E27FC236}">
                <a16:creationId xmlns:a16="http://schemas.microsoft.com/office/drawing/2014/main" id="{5ACA6F3F-4D09-C841-95BD-10E51DC3C551}"/>
              </a:ext>
            </a:extLst>
          </p:cNvPr>
          <p:cNvSpPr/>
          <p:nvPr/>
        </p:nvSpPr>
        <p:spPr bwMode="auto">
          <a:xfrm rot="16200000">
            <a:off x="3615182" y="5297431"/>
            <a:ext cx="153708" cy="881938"/>
          </a:xfrm>
          <a:prstGeom prst="leftBrac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HU" sz="4800" b="1" i="0" u="none" strike="noStrike" cap="none" normalizeH="0" baseline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feld 10">
                <a:extLst>
                  <a:ext uri="{FF2B5EF4-FFF2-40B4-BE49-F238E27FC236}">
                    <a16:creationId xmlns:a16="http://schemas.microsoft.com/office/drawing/2014/main" id="{3E385A64-C414-5242-9CF1-09C215B756A5}"/>
                  </a:ext>
                </a:extLst>
              </p:cNvPr>
              <p:cNvSpPr txBox="1"/>
              <p:nvPr/>
            </p:nvSpPr>
            <p:spPr>
              <a:xfrm flipH="1">
                <a:off x="163064" y="3363947"/>
                <a:ext cx="1073719" cy="486800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hu-HU" sz="1600" b="1" i="0" smtClean="0">
                          <a:latin typeface="Cambria Math" panose="02040503050406030204" pitchFamily="18" charset="0"/>
                        </a:rPr>
                        <m:t>𝚫</m:t>
                      </m:r>
                      <m:r>
                        <a:rPr lang="hu-HU" sz="1600" b="1" i="0" smtClean="0">
                          <a:latin typeface="Cambria Math" panose="02040503050406030204" pitchFamily="18" charset="0"/>
                        </a:rPr>
                        <m:t>𝐩</m:t>
                      </m:r>
                      <m:r>
                        <a:rPr lang="hu-HU" sz="1600" b="1" i="0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hu-HU" sz="16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hu-HU" sz="1600" b="1" i="0" smtClean="0">
                              <a:latin typeface="Cambria Math" panose="02040503050406030204" pitchFamily="18" charset="0"/>
                            </a:rPr>
                            <m:t>𝐩</m:t>
                          </m:r>
                        </m:e>
                        <m:sub>
                          <m:r>
                            <a:rPr lang="hu-HU" sz="1600" b="1" i="0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  <m:r>
                        <a:rPr lang="hu-HU" sz="1600" b="1" i="0" smtClean="0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hu-HU" sz="16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hu-HU" sz="1600" b="1" i="0" smtClean="0">
                              <a:latin typeface="Cambria Math" panose="02040503050406030204" pitchFamily="18" charset="0"/>
                            </a:rPr>
                            <m:t>𝐩</m:t>
                          </m:r>
                        </m:e>
                        <m:sub>
                          <m:r>
                            <a:rPr lang="hu-HU" sz="1600" b="1" i="0" smtClean="0">
                              <a:latin typeface="Cambria Math" panose="02040503050406030204" pitchFamily="18" charset="0"/>
                            </a:rPr>
                            <m:t>𝟎</m:t>
                          </m:r>
                        </m:sub>
                      </m:sSub>
                    </m:oMath>
                  </m:oMathPara>
                </a14:m>
                <a:endParaRPr lang="de-HU" sz="1600" dirty="0"/>
              </a:p>
            </p:txBody>
          </p:sp>
        </mc:Choice>
        <mc:Fallback xmlns="">
          <p:sp>
            <p:nvSpPr>
              <p:cNvPr id="31" name="Textfeld 10">
                <a:extLst>
                  <a:ext uri="{FF2B5EF4-FFF2-40B4-BE49-F238E27FC236}">
                    <a16:creationId xmlns:a16="http://schemas.microsoft.com/office/drawing/2014/main" id="{3E385A64-C414-5242-9CF1-09C215B756A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163064" y="3363947"/>
                <a:ext cx="1073719" cy="486800"/>
              </a:xfrm>
              <a:prstGeom prst="rect">
                <a:avLst/>
              </a:prstGeom>
              <a:blipFill>
                <a:blip r:embed="rId3"/>
                <a:stretch>
                  <a:fillRect b="-11250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feld 68">
                <a:extLst>
                  <a:ext uri="{FF2B5EF4-FFF2-40B4-BE49-F238E27FC236}">
                    <a16:creationId xmlns:a16="http://schemas.microsoft.com/office/drawing/2014/main" id="{D81B7CD8-66CB-644C-A376-A2DC067B2DB6}"/>
                  </a:ext>
                </a:extLst>
              </p:cNvPr>
              <p:cNvSpPr txBox="1"/>
              <p:nvPr/>
            </p:nvSpPr>
            <p:spPr>
              <a:xfrm flipH="1">
                <a:off x="3134274" y="5949568"/>
                <a:ext cx="1108765" cy="486800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hu-HU" sz="1600" b="1" i="0" smtClean="0">
                          <a:latin typeface="Cambria Math" panose="02040503050406030204" pitchFamily="18" charset="0"/>
                        </a:rPr>
                        <m:t>𝚫</m:t>
                      </m:r>
                      <m:r>
                        <a:rPr lang="hu-HU" sz="1600" b="1" i="0" smtClean="0">
                          <a:latin typeface="Cambria Math" panose="02040503050406030204" pitchFamily="18" charset="0"/>
                        </a:rPr>
                        <m:t>𝐐</m:t>
                      </m:r>
                      <m:r>
                        <a:rPr lang="hu-HU" sz="1600" b="1" i="0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hu-HU" sz="16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hu-HU" sz="1600" b="1" i="0" smtClean="0">
                              <a:latin typeface="Cambria Math" panose="02040503050406030204" pitchFamily="18" charset="0"/>
                            </a:rPr>
                            <m:t>𝐐</m:t>
                          </m:r>
                        </m:e>
                        <m:sub>
                          <m:r>
                            <a:rPr lang="hu-HU" sz="1600" b="1" i="0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  <m:r>
                        <a:rPr lang="hu-HU" sz="1600" b="1" i="0" smtClean="0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hu-HU" sz="16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hu-HU" sz="1600" b="1" i="0" smtClean="0">
                              <a:latin typeface="Cambria Math" panose="02040503050406030204" pitchFamily="18" charset="0"/>
                            </a:rPr>
                            <m:t>𝐐</m:t>
                          </m:r>
                        </m:e>
                        <m:sub>
                          <m:r>
                            <a:rPr lang="hu-HU" sz="1600" b="1" i="0" smtClean="0">
                              <a:latin typeface="Cambria Math" panose="02040503050406030204" pitchFamily="18" charset="0"/>
                            </a:rPr>
                            <m:t>𝟎</m:t>
                          </m:r>
                        </m:sub>
                      </m:sSub>
                    </m:oMath>
                  </m:oMathPara>
                </a14:m>
                <a:endParaRPr lang="de-HU" sz="1600" dirty="0"/>
              </a:p>
            </p:txBody>
          </p:sp>
        </mc:Choice>
        <mc:Fallback xmlns="">
          <p:sp>
            <p:nvSpPr>
              <p:cNvPr id="32" name="Textfeld 68">
                <a:extLst>
                  <a:ext uri="{FF2B5EF4-FFF2-40B4-BE49-F238E27FC236}">
                    <a16:creationId xmlns:a16="http://schemas.microsoft.com/office/drawing/2014/main" id="{D81B7CD8-66CB-644C-A376-A2DC067B2DB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3134274" y="5949568"/>
                <a:ext cx="1108765" cy="486800"/>
              </a:xfrm>
              <a:prstGeom prst="rect">
                <a:avLst/>
              </a:prstGeom>
              <a:blipFill>
                <a:blip r:embed="rId4"/>
                <a:stretch>
                  <a:fillRect b="-12500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feld 69">
                <a:extLst>
                  <a:ext uri="{FF2B5EF4-FFF2-40B4-BE49-F238E27FC236}">
                    <a16:creationId xmlns:a16="http://schemas.microsoft.com/office/drawing/2014/main" id="{91106297-022A-8B44-8A88-D9A27E4482CA}"/>
                  </a:ext>
                </a:extLst>
              </p:cNvPr>
              <p:cNvSpPr txBox="1"/>
              <p:nvPr/>
            </p:nvSpPr>
            <p:spPr>
              <a:xfrm>
                <a:off x="6005920" y="3207623"/>
                <a:ext cx="2234555" cy="1021755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𝜂</m:t>
                          </m:r>
                        </m:e>
                        <m:sub>
                          <m:r>
                            <a:rPr lang="de-DE" sz="1800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  <m:r>
                            <a:rPr lang="de-DE" sz="18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de-DE" sz="1800" b="0" i="1" smtClean="0">
                              <a:latin typeface="Cambria Math" panose="02040503050406030204" pitchFamily="18" charset="0"/>
                            </a:rPr>
                            <m:t>𝑄</m:t>
                          </m:r>
                        </m:sub>
                      </m:sSub>
                      <m:r>
                        <a:rPr lang="en-US" sz="180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8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f>
                            <m:fPr>
                              <m:ctrlPr>
                                <a:rPr lang="en-US" sz="180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8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∆</m:t>
                              </m:r>
                              <m:r>
                                <a:rPr lang="de-DE" sz="18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𝑸</m:t>
                              </m:r>
                            </m:num>
                            <m:den>
                              <m:r>
                                <a:rPr lang="de-DE" sz="1800" b="1" i="1" smtClean="0">
                                  <a:latin typeface="Cambria Math" panose="02040503050406030204" pitchFamily="18" charset="0"/>
                                </a:rPr>
                                <m:t>𝑸</m:t>
                              </m:r>
                            </m:den>
                          </m:f>
                        </m:num>
                        <m:den>
                          <m:f>
                            <m:fPr>
                              <m:ctrlPr>
                                <a:rPr lang="en-US" sz="180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8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∆</m:t>
                              </m:r>
                              <m:r>
                                <a:rPr lang="de-DE" sz="18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𝒑</m:t>
                              </m:r>
                            </m:num>
                            <m:den>
                              <m:r>
                                <a:rPr lang="de-DE" sz="1800" b="1" i="1" smtClean="0">
                                  <a:latin typeface="Cambria Math" panose="02040503050406030204" pitchFamily="18" charset="0"/>
                                </a:rPr>
                                <m:t>𝒑</m:t>
                              </m:r>
                            </m:den>
                          </m:f>
                        </m:den>
                      </m:f>
                      <m:r>
                        <a:rPr lang="en-US" sz="18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8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f>
                            <m:fPr>
                              <m:ctrlPr>
                                <a:rPr lang="en-US" sz="18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de-DE" sz="1800" b="1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de-DE" sz="1800" b="1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𝑸</m:t>
                                  </m:r>
                                </m:e>
                                <m:sub>
                                  <m:r>
                                    <a:rPr lang="hu-HU" sz="1800" b="1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𝟏</m:t>
                                  </m:r>
                                </m:sub>
                              </m:sSub>
                              <m:r>
                                <a:rPr lang="de-DE" sz="18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de-DE" sz="1800" b="1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de-DE" sz="1800" b="1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𝑸</m:t>
                                  </m:r>
                                </m:e>
                                <m:sub>
                                  <m:r>
                                    <a:rPr lang="hu-HU" sz="1800" b="1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𝟎</m:t>
                                  </m:r>
                                </m:sub>
                              </m:sSub>
                            </m:num>
                            <m:den>
                              <m:sSub>
                                <m:sSubPr>
                                  <m:ctrlPr>
                                    <a:rPr lang="en-US" sz="180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de-DE" sz="1800" b="1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𝑸</m:t>
                                  </m:r>
                                </m:e>
                                <m:sub>
                                  <m:r>
                                    <a:rPr lang="hu-HU" sz="1800" b="1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𝟎</m:t>
                                  </m:r>
                                </m:sub>
                              </m:sSub>
                            </m:den>
                          </m:f>
                        </m:num>
                        <m:den>
                          <m:f>
                            <m:fPr>
                              <m:ctrlPr>
                                <a:rPr lang="en-US" sz="18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US" sz="180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de-DE" sz="1800" b="1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𝒑</m:t>
                                  </m:r>
                                </m:e>
                                <m:sub>
                                  <m:r>
                                    <a:rPr lang="hu-HU" sz="1800" b="1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𝟏</m:t>
                                  </m:r>
                                </m:sub>
                              </m:sSub>
                              <m:r>
                                <a:rPr lang="de-DE" sz="18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de-DE" sz="1800" b="1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de-DE" sz="1800" b="1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𝒑</m:t>
                                  </m:r>
                                </m:e>
                                <m:sub>
                                  <m:r>
                                    <a:rPr lang="hu-HU" sz="1800" b="1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𝟎</m:t>
                                  </m:r>
                                </m:sub>
                              </m:sSub>
                            </m:num>
                            <m:den>
                              <m:sSub>
                                <m:sSubPr>
                                  <m:ctrlPr>
                                    <a:rPr lang="en-US" sz="180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de-DE" sz="1800" b="1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𝒑</m:t>
                                  </m:r>
                                </m:e>
                                <m:sub>
                                  <m:r>
                                    <a:rPr lang="hu-HU" sz="1800" b="1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𝟎</m:t>
                                  </m:r>
                                </m:sub>
                              </m:sSub>
                            </m:den>
                          </m:f>
                        </m:den>
                      </m:f>
                    </m:oMath>
                  </m:oMathPara>
                </a14:m>
                <a:endParaRPr lang="de-DE" sz="1800" dirty="0"/>
              </a:p>
            </p:txBody>
          </p:sp>
        </mc:Choice>
        <mc:Fallback xmlns="">
          <p:sp>
            <p:nvSpPr>
              <p:cNvPr id="33" name="Textfeld 69">
                <a:extLst>
                  <a:ext uri="{FF2B5EF4-FFF2-40B4-BE49-F238E27FC236}">
                    <a16:creationId xmlns:a16="http://schemas.microsoft.com/office/drawing/2014/main" id="{91106297-022A-8B44-8A88-D9A27E4482C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05920" y="3207623"/>
                <a:ext cx="2234555" cy="102175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4047756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30" grpId="0" animBg="1"/>
      <p:bldP spid="31" grpId="0"/>
      <p:bldP spid="32" grpId="0"/>
      <p:bldP spid="33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2"/>
          <p:cNvSpPr>
            <a:spLocks noGrp="1" noChangeArrowheads="1"/>
          </p:cNvSpPr>
          <p:nvPr>
            <p:ph type="title"/>
          </p:nvPr>
        </p:nvSpPr>
        <p:spPr>
          <a:xfrm>
            <a:off x="1911352" y="381000"/>
            <a:ext cx="6746875" cy="889000"/>
          </a:xfrm>
        </p:spPr>
        <p:txBody>
          <a:bodyPr/>
          <a:lstStyle/>
          <a:p>
            <a:r>
              <a:rPr lang="de-DE" altLang="en-US" i="0" dirty="0" smtClean="0">
                <a:latin typeface="Arial" panose="020B0604020202020204" pitchFamily="34" charset="0"/>
                <a:cs typeface="Arial" panose="020B0604020202020204" pitchFamily="34" charset="0"/>
              </a:rPr>
              <a:t>Punktelastizität</a:t>
            </a:r>
          </a:p>
        </p:txBody>
      </p:sp>
      <p:grpSp>
        <p:nvGrpSpPr>
          <p:cNvPr id="34" name="Gruppieren 21"/>
          <p:cNvGrpSpPr/>
          <p:nvPr/>
        </p:nvGrpSpPr>
        <p:grpSpPr>
          <a:xfrm>
            <a:off x="1259632" y="2204864"/>
            <a:ext cx="4002045" cy="3440990"/>
            <a:chOff x="1754087" y="1268760"/>
            <a:chExt cx="5150973" cy="4704841"/>
          </a:xfrm>
        </p:grpSpPr>
        <p:grpSp>
          <p:nvGrpSpPr>
            <p:cNvPr id="35" name="Gruppieren 17"/>
            <p:cNvGrpSpPr/>
            <p:nvPr/>
          </p:nvGrpSpPr>
          <p:grpSpPr>
            <a:xfrm>
              <a:off x="2555776" y="1268760"/>
              <a:ext cx="4176465" cy="4104457"/>
              <a:chOff x="1547664" y="1052736"/>
              <a:chExt cx="4176465" cy="4104457"/>
            </a:xfrm>
          </p:grpSpPr>
          <p:cxnSp>
            <p:nvCxnSpPr>
              <p:cNvPr id="38" name="Gerade Verbindung mit Pfeil 7"/>
              <p:cNvCxnSpPr/>
              <p:nvPr/>
            </p:nvCxnSpPr>
            <p:spPr bwMode="auto">
              <a:xfrm flipV="1">
                <a:off x="1547664" y="1052736"/>
                <a:ext cx="0" cy="4104456"/>
              </a:xfrm>
              <a:prstGeom prst="straightConnector1">
                <a:avLst/>
              </a:prstGeom>
              <a:ln>
                <a:headEnd type="none" w="sm" len="sm"/>
                <a:tailEnd type="arrow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9" name="Gerade Verbindung mit Pfeil 8"/>
              <p:cNvCxnSpPr/>
              <p:nvPr/>
            </p:nvCxnSpPr>
            <p:spPr bwMode="auto">
              <a:xfrm>
                <a:off x="1547664" y="5157192"/>
                <a:ext cx="4176464" cy="0"/>
              </a:xfrm>
              <a:prstGeom prst="straightConnector1">
                <a:avLst/>
              </a:prstGeom>
              <a:ln>
                <a:headEnd type="none" w="sm" len="sm"/>
                <a:tailEnd type="arrow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36" name="Textfeld 5"/>
            <p:cNvSpPr txBox="1"/>
            <p:nvPr/>
          </p:nvSpPr>
          <p:spPr>
            <a:xfrm>
              <a:off x="1754087" y="1412776"/>
              <a:ext cx="556862" cy="5283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1400" dirty="0"/>
                <a:t>p</a:t>
              </a:r>
            </a:p>
          </p:txBody>
        </p:sp>
        <p:sp>
          <p:nvSpPr>
            <p:cNvPr id="37" name="Textfeld 6"/>
            <p:cNvSpPr txBox="1"/>
            <p:nvPr/>
          </p:nvSpPr>
          <p:spPr>
            <a:xfrm>
              <a:off x="6348198" y="5445221"/>
              <a:ext cx="556862" cy="5283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1400" dirty="0"/>
                <a:t>Q</a:t>
              </a:r>
            </a:p>
          </p:txBody>
        </p:sp>
      </p:grpSp>
      <p:grpSp>
        <p:nvGrpSpPr>
          <p:cNvPr id="40" name="Gruppieren 91"/>
          <p:cNvGrpSpPr/>
          <p:nvPr/>
        </p:nvGrpSpPr>
        <p:grpSpPr>
          <a:xfrm>
            <a:off x="1259632" y="3178602"/>
            <a:ext cx="1952217" cy="396000"/>
            <a:chOff x="827584" y="2960008"/>
            <a:chExt cx="1440160" cy="307777"/>
          </a:xfrm>
        </p:grpSpPr>
        <p:cxnSp>
          <p:nvCxnSpPr>
            <p:cNvPr id="41" name="Gerade Verbindung 44"/>
            <p:cNvCxnSpPr/>
            <p:nvPr/>
          </p:nvCxnSpPr>
          <p:spPr bwMode="auto">
            <a:xfrm>
              <a:off x="1187624" y="3113260"/>
              <a:ext cx="1080120" cy="0"/>
            </a:xfrm>
            <a:prstGeom prst="line">
              <a:avLst/>
            </a:prstGeom>
            <a:noFill/>
            <a:ln w="28575" cap="flat" cmpd="sng" algn="ctr">
              <a:solidFill>
                <a:schemeClr val="tx1"/>
              </a:solidFill>
              <a:prstDash val="dash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42" name="Textfeld 49"/>
            <p:cNvSpPr txBox="1"/>
            <p:nvPr/>
          </p:nvSpPr>
          <p:spPr>
            <a:xfrm>
              <a:off x="827584" y="2960008"/>
              <a:ext cx="43204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1400" dirty="0"/>
                <a:t>p</a:t>
              </a:r>
              <a:r>
                <a:rPr lang="de-DE" sz="1400" baseline="-25000" dirty="0"/>
                <a:t>1</a:t>
              </a:r>
            </a:p>
          </p:txBody>
        </p:sp>
      </p:grpSp>
      <p:grpSp>
        <p:nvGrpSpPr>
          <p:cNvPr id="43" name="Gruppieren 87"/>
          <p:cNvGrpSpPr/>
          <p:nvPr/>
        </p:nvGrpSpPr>
        <p:grpSpPr>
          <a:xfrm>
            <a:off x="1259632" y="3665042"/>
            <a:ext cx="2830714" cy="307777"/>
            <a:chOff x="827584" y="3337247"/>
            <a:chExt cx="2088232" cy="238684"/>
          </a:xfrm>
        </p:grpSpPr>
        <p:cxnSp>
          <p:nvCxnSpPr>
            <p:cNvPr id="44" name="Gerade Verbindung 46"/>
            <p:cNvCxnSpPr/>
            <p:nvPr/>
          </p:nvCxnSpPr>
          <p:spPr bwMode="auto">
            <a:xfrm>
              <a:off x="1187624" y="3501008"/>
              <a:ext cx="1728192" cy="0"/>
            </a:xfrm>
            <a:prstGeom prst="line">
              <a:avLst/>
            </a:prstGeom>
            <a:noFill/>
            <a:ln w="28575" cap="flat" cmpd="sng" algn="ctr">
              <a:solidFill>
                <a:schemeClr val="tx1"/>
              </a:solidFill>
              <a:prstDash val="sysDash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45" name="Textfeld 50"/>
            <p:cNvSpPr txBox="1"/>
            <p:nvPr/>
          </p:nvSpPr>
          <p:spPr>
            <a:xfrm>
              <a:off x="827584" y="3337247"/>
              <a:ext cx="432048" cy="23868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1400" dirty="0"/>
                <a:t>p</a:t>
              </a:r>
              <a:r>
                <a:rPr lang="de-DE" sz="1400" baseline="-25000" dirty="0"/>
                <a:t>0</a:t>
              </a:r>
            </a:p>
          </p:txBody>
        </p:sp>
      </p:grpSp>
      <p:grpSp>
        <p:nvGrpSpPr>
          <p:cNvPr id="46" name="Gruppieren 90"/>
          <p:cNvGrpSpPr/>
          <p:nvPr/>
        </p:nvGrpSpPr>
        <p:grpSpPr>
          <a:xfrm>
            <a:off x="2956576" y="3411946"/>
            <a:ext cx="585665" cy="2297491"/>
            <a:chOff x="2079428" y="3140968"/>
            <a:chExt cx="432048" cy="1781728"/>
          </a:xfrm>
        </p:grpSpPr>
        <p:cxnSp>
          <p:nvCxnSpPr>
            <p:cNvPr id="47" name="Gerade Verbindung 52"/>
            <p:cNvCxnSpPr/>
            <p:nvPr/>
          </p:nvCxnSpPr>
          <p:spPr bwMode="auto">
            <a:xfrm>
              <a:off x="2286216" y="3140968"/>
              <a:ext cx="0" cy="1391888"/>
            </a:xfrm>
            <a:prstGeom prst="line">
              <a:avLst/>
            </a:prstGeom>
            <a:noFill/>
            <a:ln w="28575" cap="flat" cmpd="sng" algn="ctr">
              <a:solidFill>
                <a:schemeClr val="tx1"/>
              </a:solidFill>
              <a:prstDash val="dash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48" name="Textfeld 57"/>
            <p:cNvSpPr txBox="1"/>
            <p:nvPr/>
          </p:nvSpPr>
          <p:spPr>
            <a:xfrm>
              <a:off x="2079428" y="4614919"/>
              <a:ext cx="43204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1400" dirty="0"/>
                <a:t>Q</a:t>
              </a:r>
              <a:r>
                <a:rPr lang="de-DE" sz="1400" baseline="-25000" dirty="0"/>
                <a:t>1</a:t>
              </a:r>
            </a:p>
          </p:txBody>
        </p:sp>
      </p:grpSp>
      <p:grpSp>
        <p:nvGrpSpPr>
          <p:cNvPr id="49" name="Gruppieren 88"/>
          <p:cNvGrpSpPr/>
          <p:nvPr/>
        </p:nvGrpSpPr>
        <p:grpSpPr>
          <a:xfrm>
            <a:off x="3847594" y="3876208"/>
            <a:ext cx="585665" cy="1767955"/>
            <a:chOff x="2736736" y="3501008"/>
            <a:chExt cx="432048" cy="1371067"/>
          </a:xfrm>
        </p:grpSpPr>
        <p:cxnSp>
          <p:nvCxnSpPr>
            <p:cNvPr id="50" name="Gerade Verbindung 55"/>
            <p:cNvCxnSpPr/>
            <p:nvPr/>
          </p:nvCxnSpPr>
          <p:spPr bwMode="auto">
            <a:xfrm>
              <a:off x="2947284" y="3501008"/>
              <a:ext cx="0" cy="1031847"/>
            </a:xfrm>
            <a:prstGeom prst="line">
              <a:avLst/>
            </a:prstGeom>
            <a:noFill/>
            <a:ln w="28575" cap="flat" cmpd="sng" algn="ctr">
              <a:solidFill>
                <a:schemeClr val="tx1"/>
              </a:solidFill>
              <a:prstDash val="sysDash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51" name="Textfeld 58"/>
            <p:cNvSpPr txBox="1"/>
            <p:nvPr/>
          </p:nvSpPr>
          <p:spPr>
            <a:xfrm>
              <a:off x="2736736" y="4633391"/>
              <a:ext cx="432048" cy="23868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1400" dirty="0"/>
                <a:t>Q</a:t>
              </a:r>
              <a:r>
                <a:rPr lang="de-DE" sz="1400" baseline="-25000" dirty="0"/>
                <a:t>0</a:t>
              </a:r>
            </a:p>
          </p:txBody>
        </p:sp>
      </p:grpSp>
      <p:grpSp>
        <p:nvGrpSpPr>
          <p:cNvPr id="52" name="Gruppieren 86"/>
          <p:cNvGrpSpPr/>
          <p:nvPr/>
        </p:nvGrpSpPr>
        <p:grpSpPr>
          <a:xfrm>
            <a:off x="2333351" y="2854831"/>
            <a:ext cx="3318769" cy="1392786"/>
            <a:chOff x="1619672" y="2708920"/>
            <a:chExt cx="2448272" cy="1080120"/>
          </a:xfrm>
        </p:grpSpPr>
        <p:cxnSp>
          <p:nvCxnSpPr>
            <p:cNvPr id="53" name="Gerade Verbindung 23"/>
            <p:cNvCxnSpPr/>
            <p:nvPr/>
          </p:nvCxnSpPr>
          <p:spPr bwMode="auto">
            <a:xfrm>
              <a:off x="1619672" y="2708920"/>
              <a:ext cx="1800200" cy="1080120"/>
            </a:xfrm>
            <a:prstGeom prst="line">
              <a:avLst/>
            </a:prstGeom>
            <a:noFill/>
            <a:ln w="28575" cap="flat" cmpd="sng" algn="ctr">
              <a:solidFill>
                <a:schemeClr val="accent1">
                  <a:lumMod val="75000"/>
                </a:schemeClr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54" name="Textfeld 79"/>
            <p:cNvSpPr txBox="1"/>
            <p:nvPr/>
          </p:nvSpPr>
          <p:spPr>
            <a:xfrm>
              <a:off x="3275856" y="3481263"/>
              <a:ext cx="792088" cy="23868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1400" dirty="0">
                  <a:solidFill>
                    <a:schemeClr val="accent1"/>
                  </a:solidFill>
                </a:rPr>
                <a:t>p(Q</a:t>
              </a:r>
              <a:r>
                <a:rPr lang="de-DE" sz="700" dirty="0">
                  <a:solidFill>
                    <a:schemeClr val="accent1"/>
                  </a:solidFill>
                </a:rPr>
                <a:t>N</a:t>
              </a:r>
              <a:r>
                <a:rPr lang="de-DE" sz="1400" dirty="0">
                  <a:solidFill>
                    <a:schemeClr val="accent1"/>
                  </a:solidFill>
                </a:rPr>
                <a:t>)</a:t>
              </a:r>
            </a:p>
          </p:txBody>
        </p:sp>
      </p:grpSp>
      <p:cxnSp>
        <p:nvCxnSpPr>
          <p:cNvPr id="55" name="Gerade Verbindung mit Pfeil 30">
            <a:extLst>
              <a:ext uri="{FF2B5EF4-FFF2-40B4-BE49-F238E27FC236}">
                <a16:creationId xmlns:a16="http://schemas.microsoft.com/office/drawing/2014/main" id="{7B76EBB1-7210-264B-B865-5F255D095F76}"/>
              </a:ext>
            </a:extLst>
          </p:cNvPr>
          <p:cNvCxnSpPr/>
          <p:nvPr/>
        </p:nvCxnSpPr>
        <p:spPr bwMode="auto">
          <a:xfrm flipV="1">
            <a:off x="2483768" y="3471493"/>
            <a:ext cx="0" cy="278557"/>
          </a:xfrm>
          <a:prstGeom prst="straightConnector1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sm" len="sm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6" name="Gerade Verbindung mit Pfeil 31">
            <a:extLst>
              <a:ext uri="{FF2B5EF4-FFF2-40B4-BE49-F238E27FC236}">
                <a16:creationId xmlns:a16="http://schemas.microsoft.com/office/drawing/2014/main" id="{A18EC8F0-FC66-F246-9AE9-F27293AF331A}"/>
              </a:ext>
            </a:extLst>
          </p:cNvPr>
          <p:cNvCxnSpPr/>
          <p:nvPr/>
        </p:nvCxnSpPr>
        <p:spPr bwMode="auto">
          <a:xfrm flipH="1">
            <a:off x="3444630" y="4619027"/>
            <a:ext cx="488054" cy="0"/>
          </a:xfrm>
          <a:prstGeom prst="straightConnector1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sm" len="sm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57" name="Oval 56">
            <a:extLst>
              <a:ext uri="{FF2B5EF4-FFF2-40B4-BE49-F238E27FC236}">
                <a16:creationId xmlns:a16="http://schemas.microsoft.com/office/drawing/2014/main" id="{95FF6326-59B1-CF42-9AF3-0B6642782402}"/>
              </a:ext>
            </a:extLst>
          </p:cNvPr>
          <p:cNvSpPr/>
          <p:nvPr/>
        </p:nvSpPr>
        <p:spPr bwMode="auto">
          <a:xfrm>
            <a:off x="3491880" y="3501008"/>
            <a:ext cx="97611" cy="97611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2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HU" sz="4800" b="1" i="0" u="none" strike="noStrike" cap="none" normalizeH="0" baseline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</a:endParaRPr>
          </a:p>
        </p:txBody>
      </p:sp>
      <p:grpSp>
        <p:nvGrpSpPr>
          <p:cNvPr id="58" name="Gruppieren 33">
            <a:extLst>
              <a:ext uri="{FF2B5EF4-FFF2-40B4-BE49-F238E27FC236}">
                <a16:creationId xmlns:a16="http://schemas.microsoft.com/office/drawing/2014/main" id="{2F244993-051E-DE4C-9E45-C3408E7507B6}"/>
              </a:ext>
            </a:extLst>
          </p:cNvPr>
          <p:cNvGrpSpPr/>
          <p:nvPr/>
        </p:nvGrpSpPr>
        <p:grpSpPr>
          <a:xfrm>
            <a:off x="1250032" y="3356989"/>
            <a:ext cx="2241847" cy="307777"/>
            <a:chOff x="613922" y="2960008"/>
            <a:chExt cx="1653822" cy="239209"/>
          </a:xfrm>
        </p:grpSpPr>
        <p:cxnSp>
          <p:nvCxnSpPr>
            <p:cNvPr id="59" name="Gerade Verbindung 34">
              <a:extLst>
                <a:ext uri="{FF2B5EF4-FFF2-40B4-BE49-F238E27FC236}">
                  <a16:creationId xmlns:a16="http://schemas.microsoft.com/office/drawing/2014/main" id="{A62F3564-FA1B-E44B-A7C2-8678D43FC76B}"/>
                </a:ext>
              </a:extLst>
            </p:cNvPr>
            <p:cNvCxnSpPr/>
            <p:nvPr/>
          </p:nvCxnSpPr>
          <p:spPr bwMode="auto">
            <a:xfrm>
              <a:off x="940175" y="3113260"/>
              <a:ext cx="1327569" cy="0"/>
            </a:xfrm>
            <a:prstGeom prst="line">
              <a:avLst/>
            </a:prstGeom>
            <a:noFill/>
            <a:ln w="28575" cap="flat" cmpd="sng" algn="ctr">
              <a:solidFill>
                <a:schemeClr val="tx1"/>
              </a:solidFill>
              <a:prstDash val="dash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60" name="Textfeld 35">
              <a:extLst>
                <a:ext uri="{FF2B5EF4-FFF2-40B4-BE49-F238E27FC236}">
                  <a16:creationId xmlns:a16="http://schemas.microsoft.com/office/drawing/2014/main" id="{AE91400E-347C-4447-85B1-AE1FB4538883}"/>
                </a:ext>
              </a:extLst>
            </p:cNvPr>
            <p:cNvSpPr txBox="1"/>
            <p:nvPr/>
          </p:nvSpPr>
          <p:spPr>
            <a:xfrm>
              <a:off x="613922" y="2960008"/>
              <a:ext cx="432048" cy="23920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1400" dirty="0"/>
                <a:t>p</a:t>
              </a:r>
              <a:endParaRPr lang="de-DE" sz="1400" baseline="-25000" dirty="0"/>
            </a:p>
          </p:txBody>
        </p:sp>
      </p:grpSp>
      <p:grpSp>
        <p:nvGrpSpPr>
          <p:cNvPr id="61" name="Gruppieren 38">
            <a:extLst>
              <a:ext uri="{FF2B5EF4-FFF2-40B4-BE49-F238E27FC236}">
                <a16:creationId xmlns:a16="http://schemas.microsoft.com/office/drawing/2014/main" id="{A2C191EB-AE46-2D41-A49D-6763696035D6}"/>
              </a:ext>
            </a:extLst>
          </p:cNvPr>
          <p:cNvGrpSpPr/>
          <p:nvPr/>
        </p:nvGrpSpPr>
        <p:grpSpPr>
          <a:xfrm>
            <a:off x="3266255" y="3598618"/>
            <a:ext cx="585665" cy="2045543"/>
            <a:chOff x="2079428" y="3267263"/>
            <a:chExt cx="432048" cy="1586340"/>
          </a:xfrm>
        </p:grpSpPr>
        <p:cxnSp>
          <p:nvCxnSpPr>
            <p:cNvPr id="62" name="Gerade Verbindung 39">
              <a:extLst>
                <a:ext uri="{FF2B5EF4-FFF2-40B4-BE49-F238E27FC236}">
                  <a16:creationId xmlns:a16="http://schemas.microsoft.com/office/drawing/2014/main" id="{0A581021-53AA-4A4B-94C6-F11CDF05D832}"/>
                </a:ext>
              </a:extLst>
            </p:cNvPr>
            <p:cNvCxnSpPr/>
            <p:nvPr/>
          </p:nvCxnSpPr>
          <p:spPr bwMode="auto">
            <a:xfrm>
              <a:off x="2283024" y="3267263"/>
              <a:ext cx="0" cy="1247122"/>
            </a:xfrm>
            <a:prstGeom prst="line">
              <a:avLst/>
            </a:prstGeom>
            <a:noFill/>
            <a:ln w="28575" cap="flat" cmpd="sng" algn="ctr">
              <a:solidFill>
                <a:schemeClr val="tx1"/>
              </a:solidFill>
              <a:prstDash val="dash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63" name="Textfeld 40">
              <a:extLst>
                <a:ext uri="{FF2B5EF4-FFF2-40B4-BE49-F238E27FC236}">
                  <a16:creationId xmlns:a16="http://schemas.microsoft.com/office/drawing/2014/main" id="{23C9463F-FF37-CD48-BD1B-D7464CC4804B}"/>
                </a:ext>
              </a:extLst>
            </p:cNvPr>
            <p:cNvSpPr txBox="1"/>
            <p:nvPr/>
          </p:nvSpPr>
          <p:spPr>
            <a:xfrm>
              <a:off x="2079428" y="4614919"/>
              <a:ext cx="432048" cy="23868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1400" dirty="0"/>
                <a:t>Q</a:t>
              </a:r>
              <a:endParaRPr lang="de-DE" sz="1400" baseline="-25000" dirty="0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6" name="Textfeld 69">
                <a:extLst>
                  <a:ext uri="{FF2B5EF4-FFF2-40B4-BE49-F238E27FC236}">
                    <a16:creationId xmlns:a16="http://schemas.microsoft.com/office/drawing/2014/main" id="{91106297-022A-8B44-8A88-D9A27E4482CA}"/>
                  </a:ext>
                </a:extLst>
              </p:cNvPr>
              <p:cNvSpPr txBox="1"/>
              <p:nvPr/>
            </p:nvSpPr>
            <p:spPr>
              <a:xfrm>
                <a:off x="5975098" y="2414507"/>
                <a:ext cx="2120938" cy="1425775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𝜂</m:t>
                          </m:r>
                        </m:e>
                        <m:sub>
                          <m:r>
                            <a:rPr lang="de-DE" sz="1800" i="1">
                              <a:latin typeface="Cambria Math" panose="02040503050406030204" pitchFamily="18" charset="0"/>
                            </a:rPr>
                            <m:t>𝑝</m:t>
                          </m:r>
                          <m:r>
                            <a:rPr lang="de-DE" sz="1800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de-DE" sz="1800" i="1">
                              <a:latin typeface="Cambria Math" panose="02040503050406030204" pitchFamily="18" charset="0"/>
                            </a:rPr>
                            <m:t>𝑄</m:t>
                          </m:r>
                        </m:sub>
                      </m:sSub>
                      <m:r>
                        <a:rPr lang="en-US" sz="18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8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f>
                            <m:fPr>
                              <m:ctrlPr>
                                <a:rPr lang="en-US" sz="180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hu-HU" sz="1800" b="1" i="1" smtClean="0">
                                  <a:latin typeface="Cambria Math" panose="02040503050406030204" pitchFamily="18" charset="0"/>
                                </a:rPr>
                                <m:t>𝒅</m:t>
                              </m:r>
                              <m:r>
                                <a:rPr lang="de-DE" sz="18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𝑸</m:t>
                              </m:r>
                            </m:num>
                            <m:den>
                              <m:r>
                                <a:rPr lang="de-DE" sz="1800" b="1" i="1" smtClean="0">
                                  <a:latin typeface="Cambria Math" panose="02040503050406030204" pitchFamily="18" charset="0"/>
                                </a:rPr>
                                <m:t>𝑸</m:t>
                              </m:r>
                            </m:den>
                          </m:f>
                        </m:num>
                        <m:den>
                          <m:f>
                            <m:fPr>
                              <m:ctrlPr>
                                <a:rPr lang="en-US" sz="180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hu-HU" sz="1800" b="1" i="1" smtClean="0">
                                  <a:latin typeface="Cambria Math" panose="02040503050406030204" pitchFamily="18" charset="0"/>
                                </a:rPr>
                                <m:t>𝒅</m:t>
                              </m:r>
                              <m:r>
                                <a:rPr lang="de-DE" sz="18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𝒑</m:t>
                              </m:r>
                            </m:num>
                            <m:den>
                              <m:r>
                                <a:rPr lang="de-DE" sz="1800" b="1" i="1" smtClean="0">
                                  <a:latin typeface="Cambria Math" panose="02040503050406030204" pitchFamily="18" charset="0"/>
                                </a:rPr>
                                <m:t>𝒑</m:t>
                              </m:r>
                            </m:den>
                          </m:f>
                        </m:den>
                      </m:f>
                      <m:r>
                        <a:rPr lang="en-US" sz="18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hu-HU" sz="18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hu-HU" sz="18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𝒅𝑸</m:t>
                          </m:r>
                        </m:num>
                        <m:den>
                          <m:r>
                            <a:rPr lang="hu-HU" sz="18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𝒅𝒑</m:t>
                          </m:r>
                        </m:den>
                      </m:f>
                      <m:r>
                        <a:rPr lang="hu-HU" sz="18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⋅</m:t>
                      </m:r>
                      <m:f>
                        <m:fPr>
                          <m:ctrlPr>
                            <a:rPr lang="hu-HU" sz="18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hu-HU" sz="18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𝒑</m:t>
                          </m:r>
                        </m:num>
                        <m:den>
                          <m:r>
                            <a:rPr lang="hu-HU" sz="18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𝑸</m:t>
                          </m:r>
                        </m:den>
                      </m:f>
                    </m:oMath>
                  </m:oMathPara>
                </a14:m>
                <a:endParaRPr lang="de-DE" sz="1800" b="1" i="1" dirty="0" smtClean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r>
                  <a:rPr lang="de-DE" sz="1800" b="1" dirty="0" smtClean="0">
                    <a:ea typeface="Cambria Math" panose="02040503050406030204" pitchFamily="18" charset="0"/>
                  </a:rPr>
                  <a:t>          =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de-DE" sz="18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de-DE" sz="18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𝑸</m:t>
                        </m:r>
                      </m:e>
                      <m:sup>
                        <m:r>
                          <a:rPr lang="de-DE" sz="18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de-DE" sz="18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de-DE" sz="18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𝒑</m:t>
                    </m:r>
                    <m:r>
                      <a:rPr lang="de-DE" sz="18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hu-HU" sz="1800" b="1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hu-HU" sz="18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⋅</m:t>
                    </m:r>
                    <m:f>
                      <m:fPr>
                        <m:ctrlPr>
                          <a:rPr lang="hu-HU" sz="18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hu-HU" sz="18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𝒑</m:t>
                        </m:r>
                      </m:num>
                      <m:den>
                        <m:r>
                          <a:rPr lang="hu-HU" sz="18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𝑸</m:t>
                        </m:r>
                      </m:den>
                    </m:f>
                  </m:oMath>
                </a14:m>
                <a:endParaRPr lang="de-DE" sz="1800" dirty="0"/>
              </a:p>
            </p:txBody>
          </p:sp>
        </mc:Choice>
        <mc:Fallback xmlns="">
          <p:sp>
            <p:nvSpPr>
              <p:cNvPr id="66" name="Textfeld 69">
                <a:extLst>
                  <a:ext uri="{FF2B5EF4-FFF2-40B4-BE49-F238E27FC236}">
                    <a16:creationId xmlns:a16="http://schemas.microsoft.com/office/drawing/2014/main" id="{91106297-022A-8B44-8A88-D9A27E4482C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75098" y="2414507"/>
                <a:ext cx="2120938" cy="1425775"/>
              </a:xfrm>
              <a:prstGeom prst="rect">
                <a:avLst/>
              </a:prstGeom>
              <a:blipFill>
                <a:blip r:embed="rId3"/>
                <a:stretch>
                  <a:fillRect b="-4701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4684326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" grpId="0" animBg="1"/>
      <p:bldP spid="66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2"/>
          <p:cNvSpPr>
            <a:spLocks noGrp="1" noChangeArrowheads="1"/>
          </p:cNvSpPr>
          <p:nvPr>
            <p:ph type="title"/>
          </p:nvPr>
        </p:nvSpPr>
        <p:spPr>
          <a:xfrm>
            <a:off x="1911352" y="381000"/>
            <a:ext cx="6746875" cy="889000"/>
          </a:xfrm>
        </p:spPr>
        <p:txBody>
          <a:bodyPr/>
          <a:lstStyle/>
          <a:p>
            <a:r>
              <a:rPr lang="de-DE" altLang="en-US" i="0" dirty="0" smtClean="0">
                <a:latin typeface="Arial" panose="020B0604020202020204" pitchFamily="34" charset="0"/>
                <a:cs typeface="Arial" panose="020B0604020202020204" pitchFamily="34" charset="0"/>
              </a:rPr>
              <a:t>Beispiele der Preiselastizität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3580" y="1794151"/>
            <a:ext cx="3061631" cy="286043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5173" y="1760522"/>
            <a:ext cx="3133618" cy="292769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28572"/>
            <a:ext cx="3133618" cy="292601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529120" y="4720167"/>
                <a:ext cx="2604498" cy="17757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DE" sz="1800" b="1" dirty="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sehr elastisch </a:t>
                </a:r>
                <a:r>
                  <a:rPr lang="de-DE" sz="1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(kleine Änderung des Preises =&gt; große Änderung der Menge) 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𝜂</m:t>
                        </m:r>
                      </m:e>
                      <m:sub>
                        <m:r>
                          <a:rPr lang="de-DE" sz="1800" i="1">
                            <a:latin typeface="Cambria Math" panose="02040503050406030204" pitchFamily="18" charset="0"/>
                          </a:rPr>
                          <m:t>𝑝</m:t>
                        </m:r>
                        <m:r>
                          <a:rPr lang="de-DE" sz="18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de-DE" sz="1800" i="1">
                            <a:latin typeface="Cambria Math" panose="02040503050406030204" pitchFamily="18" charset="0"/>
                          </a:rPr>
                          <m:t>𝑄</m:t>
                        </m:r>
                      </m:sub>
                    </m:sSub>
                    <m:r>
                      <a:rPr lang="en-US" sz="1800" i="1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de-DE" sz="1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-10</a:t>
                </a:r>
              </a:p>
              <a:p>
                <a:endParaRPr lang="de-DE" sz="18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9120" y="4720167"/>
                <a:ext cx="2604498" cy="1775743"/>
              </a:xfrm>
              <a:prstGeom prst="rect">
                <a:avLst/>
              </a:prstGeom>
              <a:blipFill>
                <a:blip r:embed="rId6"/>
                <a:stretch>
                  <a:fillRect l="-2108" t="-1712" r="-2576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6344293" y="4688216"/>
                <a:ext cx="2604498" cy="17757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DE" sz="1800" b="1" dirty="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sehr unelastisch </a:t>
                </a:r>
                <a:r>
                  <a:rPr lang="de-DE" sz="1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(große Änderung des Preises =&gt; kleine Änderung der Menge) 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𝜂</m:t>
                        </m:r>
                      </m:e>
                      <m:sub>
                        <m:r>
                          <a:rPr lang="de-DE" sz="1800" i="1">
                            <a:latin typeface="Cambria Math" panose="02040503050406030204" pitchFamily="18" charset="0"/>
                          </a:rPr>
                          <m:t>𝑝</m:t>
                        </m:r>
                        <m:r>
                          <a:rPr lang="de-DE" sz="18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de-DE" sz="1800" i="1">
                            <a:latin typeface="Cambria Math" panose="02040503050406030204" pitchFamily="18" charset="0"/>
                          </a:rPr>
                          <m:t>𝑄</m:t>
                        </m:r>
                      </m:sub>
                    </m:sSub>
                    <m:r>
                      <a:rPr lang="en-US" sz="1800" i="1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de-DE" sz="1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-0.1</a:t>
                </a:r>
              </a:p>
              <a:p>
                <a:endParaRPr lang="de-DE" sz="18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44293" y="4688216"/>
                <a:ext cx="2604498" cy="1775743"/>
              </a:xfrm>
              <a:prstGeom prst="rect">
                <a:avLst/>
              </a:prstGeom>
              <a:blipFill>
                <a:blip r:embed="rId7"/>
                <a:stretch>
                  <a:fillRect l="-2108" t="-1718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3400713" y="4688215"/>
                <a:ext cx="2604498" cy="14987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DE" sz="1800" dirty="0">
                    <a:latin typeface="Arial" panose="020B0604020202020204" pitchFamily="34" charset="0"/>
                    <a:cs typeface="Arial" panose="020B0604020202020204" pitchFamily="34" charset="0"/>
                  </a:rPr>
                  <a:t>p</a:t>
                </a:r>
                <a:r>
                  <a:rPr lang="de-DE" sz="1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roportional unelastisch, auch </a:t>
                </a:r>
                <a:r>
                  <a:rPr lang="de-DE" sz="1800" b="1" dirty="0" err="1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isoelastisch</a:t>
                </a:r>
                <a:r>
                  <a:rPr lang="de-DE" sz="1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genannt</a:t>
                </a:r>
              </a:p>
              <a:p>
                <a:r>
                  <a:rPr lang="de-DE" sz="1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𝜂</m:t>
                        </m:r>
                      </m:e>
                      <m:sub>
                        <m:r>
                          <a:rPr lang="de-DE" sz="1800" i="1">
                            <a:latin typeface="Cambria Math" panose="02040503050406030204" pitchFamily="18" charset="0"/>
                          </a:rPr>
                          <m:t>𝑝</m:t>
                        </m:r>
                        <m:r>
                          <a:rPr lang="de-DE" sz="18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de-DE" sz="1800" i="1">
                            <a:latin typeface="Cambria Math" panose="02040503050406030204" pitchFamily="18" charset="0"/>
                          </a:rPr>
                          <m:t>𝑄</m:t>
                        </m:r>
                      </m:sub>
                    </m:sSub>
                    <m:r>
                      <a:rPr lang="en-US" sz="1800" i="1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de-DE" sz="1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-1</a:t>
                </a:r>
              </a:p>
              <a:p>
                <a:endParaRPr lang="de-DE" sz="18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00713" y="4688215"/>
                <a:ext cx="2604498" cy="1498744"/>
              </a:xfrm>
              <a:prstGeom prst="rect">
                <a:avLst/>
              </a:prstGeom>
              <a:blipFill>
                <a:blip r:embed="rId8"/>
                <a:stretch>
                  <a:fillRect l="-2108" t="-2033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244992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2"/>
          <p:cNvSpPr>
            <a:spLocks noGrp="1" noChangeArrowheads="1"/>
          </p:cNvSpPr>
          <p:nvPr>
            <p:ph type="title"/>
          </p:nvPr>
        </p:nvSpPr>
        <p:spPr>
          <a:xfrm>
            <a:off x="1911352" y="381000"/>
            <a:ext cx="6746875" cy="889000"/>
          </a:xfrm>
        </p:spPr>
        <p:txBody>
          <a:bodyPr/>
          <a:lstStyle/>
          <a:p>
            <a:r>
              <a:rPr lang="de-DE" altLang="en-US" i="0" dirty="0" smtClean="0">
                <a:latin typeface="Arial" panose="020B0604020202020204" pitchFamily="34" charset="0"/>
                <a:cs typeface="Arial" panose="020B0604020202020204" pitchFamily="34" charset="0"/>
              </a:rPr>
              <a:t>Auswirkung auf den Umsatz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2690" y="2106031"/>
            <a:ext cx="3061631" cy="286043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4321" y="2038774"/>
            <a:ext cx="3133618" cy="292769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073242"/>
            <a:ext cx="3133618" cy="292601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313361" y="1463259"/>
                <a:ext cx="7566918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DE" sz="18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Ein:e</a:t>
                </a:r>
                <a:r>
                  <a:rPr lang="de-DE" sz="1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de-DE" sz="18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Anbieter:in</a:t>
                </a:r>
                <a:r>
                  <a:rPr lang="de-DE" sz="1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kann den Marktpreis manipulieren. Wie maximiert </a:t>
                </a:r>
                <a:r>
                  <a:rPr lang="de-DE" sz="18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diese:r</a:t>
                </a:r>
                <a:r>
                  <a:rPr lang="de-DE" sz="1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de-DE" sz="1800" dirty="0">
                    <a:latin typeface="Arial" panose="020B0604020202020204" pitchFamily="34" charset="0"/>
                    <a:cs typeface="Arial" panose="020B0604020202020204" pitchFamily="34" charset="0"/>
                  </a:rPr>
                  <a:t>d</a:t>
                </a:r>
                <a:r>
                  <a:rPr lang="de-DE" sz="1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en </a:t>
                </a:r>
                <a:r>
                  <a:rPr lang="de-DE" sz="1800" b="1" dirty="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Umsatz</a:t>
                </a:r>
                <a:r>
                  <a:rPr lang="de-DE" sz="1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de-DE" sz="18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de-DE" sz="18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𝐸</m:t>
                    </m:r>
                    <m:d>
                      <m:dPr>
                        <m:ctrlPr>
                          <a:rPr lang="de-DE" sz="18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de-DE" sz="18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𝑝</m:t>
                        </m:r>
                      </m:e>
                    </m:d>
                    <m:r>
                      <a:rPr lang="de-DE" sz="18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de-DE" sz="18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𝑝</m:t>
                    </m:r>
                    <m:r>
                      <a:rPr lang="de-DE" sz="1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∙</m:t>
                    </m:r>
                    <m:r>
                      <a:rPr lang="de-DE" sz="1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𝑄</m:t>
                    </m:r>
                    <m:r>
                      <a:rPr lang="de-DE" sz="1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(</m:t>
                    </m:r>
                    <m:r>
                      <a:rPr lang="de-DE" sz="1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𝑝</m:t>
                    </m:r>
                    <m:r>
                      <a:rPr lang="de-DE" sz="1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)</m:t>
                    </m:r>
                  </m:oMath>
                </a14:m>
                <a:r>
                  <a:rPr lang="de-DE" sz="1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?</a:t>
                </a: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3361" y="1463259"/>
                <a:ext cx="7566918" cy="646331"/>
              </a:xfrm>
              <a:prstGeom prst="rect">
                <a:avLst/>
              </a:prstGeom>
              <a:blipFill>
                <a:blip r:embed="rId6"/>
                <a:stretch>
                  <a:fillRect l="-644" t="-4717" b="-14151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47537" y="4954143"/>
                <a:ext cx="2874161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DE" sz="1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elastisch: 5,00*100 = 500</a:t>
                </a:r>
              </a:p>
              <a:p>
                <a14:m>
                  <m:oMath xmlns:m="http://schemas.openxmlformats.org/officeDocument/2006/math">
                    <m:r>
                      <a:rPr lang="de-DE" sz="1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→</m:t>
                    </m:r>
                  </m:oMath>
                </a14:m>
                <a:r>
                  <a:rPr lang="de-DE" sz="1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5,05*90 = 454,50</a:t>
                </a:r>
              </a:p>
              <a:p>
                <a:endParaRPr lang="de-DE" sz="1800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14:m>
                  <m:oMath xmlns:m="http://schemas.openxmlformats.org/officeDocument/2006/math">
                    <m:r>
                      <a:rPr lang="de-DE" sz="1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⇒</m:t>
                    </m:r>
                  </m:oMath>
                </a14:m>
                <a:r>
                  <a:rPr lang="de-DE" sz="1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lieber den Preis senken</a:t>
                </a:r>
                <a:endParaRPr lang="de-DE" sz="18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537" y="4954143"/>
                <a:ext cx="2874161" cy="1200329"/>
              </a:xfrm>
              <a:prstGeom prst="rect">
                <a:avLst/>
              </a:prstGeom>
              <a:blipFill>
                <a:blip r:embed="rId7"/>
                <a:stretch>
                  <a:fillRect l="-1911" t="-3046" r="-212" b="-7107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2951219" y="4941817"/>
                <a:ext cx="3092521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DE" sz="18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isoelastisch</a:t>
                </a:r>
                <a:r>
                  <a:rPr lang="de-DE" sz="1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: 5,00*100 = 500</a:t>
                </a:r>
              </a:p>
              <a:p>
                <a14:m>
                  <m:oMath xmlns:m="http://schemas.openxmlformats.org/officeDocument/2006/math">
                    <m:r>
                      <a:rPr lang="de-DE" sz="1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→</m:t>
                    </m:r>
                  </m:oMath>
                </a14:m>
                <a:r>
                  <a:rPr lang="de-DE" sz="1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5,50*90 = 495</a:t>
                </a:r>
              </a:p>
              <a:p>
                <a:endParaRPr lang="de-DE" sz="1800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14:m>
                  <m:oMath xmlns:m="http://schemas.openxmlformats.org/officeDocument/2006/math">
                    <m:r>
                      <a:rPr lang="de-DE" sz="1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⇒</m:t>
                    </m:r>
                  </m:oMath>
                </a14:m>
                <a:r>
                  <a:rPr lang="de-DE" sz="1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den Preis gleich lassen</a:t>
                </a:r>
                <a:endParaRPr lang="de-DE" sz="18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51219" y="4941817"/>
                <a:ext cx="3092521" cy="1200329"/>
              </a:xfrm>
              <a:prstGeom prst="rect">
                <a:avLst/>
              </a:prstGeom>
              <a:blipFill>
                <a:blip r:embed="rId8"/>
                <a:stretch>
                  <a:fillRect l="-1578" t="-3046" r="-394" b="-7107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6125933" y="4941818"/>
                <a:ext cx="3018067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DE" sz="1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unelastisch: 5,00*100 = 500</a:t>
                </a:r>
              </a:p>
              <a:p>
                <a14:m>
                  <m:oMath xmlns:m="http://schemas.openxmlformats.org/officeDocument/2006/math">
                    <m:r>
                      <a:rPr lang="de-DE" sz="1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→</m:t>
                    </m:r>
                  </m:oMath>
                </a14:m>
                <a:r>
                  <a:rPr lang="de-DE" sz="1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5,50*99 = 544,50</a:t>
                </a:r>
              </a:p>
              <a:p>
                <a:endParaRPr lang="de-DE" sz="1800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14:m>
                  <m:oMath xmlns:m="http://schemas.openxmlformats.org/officeDocument/2006/math">
                    <m:r>
                      <a:rPr lang="de-DE" sz="1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⇒</m:t>
                    </m:r>
                  </m:oMath>
                </a14:m>
                <a:r>
                  <a:rPr lang="de-DE" sz="1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lieber den Preis erhöhen</a:t>
                </a:r>
                <a:endParaRPr lang="de-DE" sz="18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25933" y="4941818"/>
                <a:ext cx="3018067" cy="1200329"/>
              </a:xfrm>
              <a:prstGeom prst="rect">
                <a:avLst/>
              </a:prstGeom>
              <a:blipFill>
                <a:blip r:embed="rId9"/>
                <a:stretch>
                  <a:fillRect l="-1818" t="-3046" r="-1414" b="-7107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64647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2"/>
          <p:cNvSpPr>
            <a:spLocks noGrp="1" noChangeArrowheads="1"/>
          </p:cNvSpPr>
          <p:nvPr>
            <p:ph type="title"/>
          </p:nvPr>
        </p:nvSpPr>
        <p:spPr>
          <a:xfrm>
            <a:off x="1911352" y="381000"/>
            <a:ext cx="6746875" cy="889000"/>
          </a:xfrm>
        </p:spPr>
        <p:txBody>
          <a:bodyPr/>
          <a:lstStyle/>
          <a:p>
            <a:r>
              <a:rPr lang="de-DE" altLang="en-US" i="0" dirty="0" smtClean="0">
                <a:latin typeface="Arial" panose="020B0604020202020204" pitchFamily="34" charset="0"/>
                <a:cs typeface="Arial" panose="020B0604020202020204" pitchFamily="34" charset="0"/>
              </a:rPr>
              <a:t>Auswirkung auf den Umsatz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652409" y="1884499"/>
                <a:ext cx="7566918" cy="365850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DE" sz="18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Ein:e</a:t>
                </a:r>
                <a:r>
                  <a:rPr lang="de-DE" sz="1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de-DE" sz="18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Anbieter:in</a:t>
                </a:r>
                <a:r>
                  <a:rPr lang="de-DE" sz="1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kann den Marktpreis manipulieren. Wie maximiert </a:t>
                </a:r>
                <a:r>
                  <a:rPr lang="de-DE" sz="18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diese:r</a:t>
                </a:r>
                <a:r>
                  <a:rPr lang="de-DE" sz="1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den </a:t>
                </a:r>
                <a:r>
                  <a:rPr lang="de-DE" sz="1800" b="1" dirty="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Umsatz</a:t>
                </a:r>
                <a:r>
                  <a:rPr lang="de-DE" sz="1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de-DE" sz="18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de-DE" sz="18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𝐸</m:t>
                    </m:r>
                    <m:d>
                      <m:dPr>
                        <m:ctrlPr>
                          <a:rPr lang="de-DE" sz="18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de-DE" sz="18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𝑝</m:t>
                        </m:r>
                      </m:e>
                    </m:d>
                    <m:r>
                      <a:rPr lang="de-DE" sz="18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de-DE" sz="18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𝑝</m:t>
                    </m:r>
                    <m:r>
                      <a:rPr lang="de-DE" sz="1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∙</m:t>
                    </m:r>
                    <m:r>
                      <a:rPr lang="de-DE" sz="1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𝑄</m:t>
                    </m:r>
                    <m:r>
                      <a:rPr lang="de-DE" sz="1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(</m:t>
                    </m:r>
                    <m:r>
                      <a:rPr lang="de-DE" sz="1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𝑝</m:t>
                    </m:r>
                    <m:r>
                      <a:rPr lang="de-DE" sz="1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)</m:t>
                    </m:r>
                  </m:oMath>
                </a14:m>
                <a:r>
                  <a:rPr lang="de-DE" sz="1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?</a:t>
                </a:r>
              </a:p>
              <a:p>
                <a:endParaRPr lang="de-DE" sz="18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endParaRPr lang="de-DE" sz="18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de-DE" sz="1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Wir können das Maximum mathematisch herleiten:</a:t>
                </a:r>
              </a:p>
              <a:p>
                <a:endParaRPr lang="de-DE" sz="18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de-DE" sz="180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de-DE" sz="18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𝑑𝐸</m:t>
                          </m:r>
                        </m:num>
                        <m:den>
                          <m:r>
                            <a:rPr lang="de-DE" sz="18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𝑑𝑝</m:t>
                          </m:r>
                        </m:den>
                      </m:f>
                      <m:r>
                        <a:rPr lang="de-DE" sz="18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 </m:t>
                      </m:r>
                      <m:f>
                        <m:fPr>
                          <m:ctrlPr>
                            <a:rPr lang="de-DE" sz="180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de-DE" sz="180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𝑑</m:t>
                          </m:r>
                          <m:r>
                            <a:rPr lang="de-DE" sz="18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(</m:t>
                          </m:r>
                          <m:r>
                            <a:rPr lang="de-DE" sz="18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𝑝</m:t>
                          </m:r>
                          <m:r>
                            <a:rPr lang="de-DE" sz="1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∙</m:t>
                          </m:r>
                          <m:r>
                            <a:rPr lang="de-DE" sz="1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𝑄</m:t>
                          </m:r>
                          <m:d>
                            <m:dPr>
                              <m:ctrlPr>
                                <a:rPr lang="de-DE" sz="1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dPr>
                            <m:e>
                              <m:r>
                                <a:rPr lang="de-DE" sz="1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𝑝</m:t>
                              </m:r>
                            </m:e>
                          </m:d>
                          <m:r>
                            <a:rPr lang="de-DE" sz="1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)</m:t>
                          </m:r>
                        </m:num>
                        <m:den>
                          <m:r>
                            <a:rPr lang="de-DE" sz="180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𝑑𝑝</m:t>
                          </m:r>
                        </m:den>
                      </m:f>
                      <m:r>
                        <a:rPr lang="de-DE" sz="18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r>
                        <a:rPr lang="de-DE" sz="18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𝑄</m:t>
                      </m:r>
                      <m:r>
                        <a:rPr lang="de-DE" sz="18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+</m:t>
                      </m:r>
                      <m:r>
                        <a:rPr lang="de-DE" sz="18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𝑝</m:t>
                      </m:r>
                      <m:f>
                        <m:fPr>
                          <m:ctrlPr>
                            <a:rPr lang="de-DE" sz="180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de-DE" sz="18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𝑑</m:t>
                          </m:r>
                          <m:r>
                            <a:rPr lang="de-DE" sz="1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𝑄</m:t>
                          </m:r>
                        </m:num>
                        <m:den>
                          <m:r>
                            <a:rPr lang="de-DE" sz="180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𝑑𝑝</m:t>
                          </m:r>
                        </m:den>
                      </m:f>
                      <m:r>
                        <a:rPr lang="de-DE" sz="18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r>
                        <a:rPr lang="de-DE" sz="18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𝑄</m:t>
                      </m:r>
                      <m:d>
                        <m:dPr>
                          <m:ctrlPr>
                            <a:rPr lang="de-DE" sz="18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r>
                            <a:rPr lang="de-DE" sz="18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1+ </m:t>
                          </m:r>
                          <m:f>
                            <m:fPr>
                              <m:ctrlPr>
                                <a:rPr lang="de-DE" sz="18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fPr>
                            <m:num>
                              <m:r>
                                <a:rPr lang="de-DE" sz="18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𝑝</m:t>
                              </m:r>
                            </m:num>
                            <m:den>
                              <m:r>
                                <a:rPr lang="de-DE" sz="18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𝑄</m:t>
                              </m:r>
                            </m:den>
                          </m:f>
                          <m:f>
                            <m:fPr>
                              <m:ctrlPr>
                                <a:rPr lang="de-DE" sz="1800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fPr>
                            <m:num>
                              <m:r>
                                <a:rPr lang="de-DE" sz="1800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𝑑</m:t>
                              </m:r>
                              <m:r>
                                <a:rPr lang="de-DE" sz="1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𝑄</m:t>
                              </m:r>
                            </m:num>
                            <m:den>
                              <m:r>
                                <a:rPr lang="de-DE" sz="1800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𝑑𝑝</m:t>
                              </m:r>
                            </m:den>
                          </m:f>
                        </m:e>
                      </m:d>
                      <m:r>
                        <a:rPr lang="de-DE" sz="18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r>
                        <a:rPr lang="de-DE" sz="18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𝑄</m:t>
                      </m:r>
                      <m:d>
                        <m:dPr>
                          <m:ctrlPr>
                            <a:rPr lang="de-DE" sz="180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r>
                            <a:rPr lang="de-DE" sz="180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1+</m:t>
                          </m:r>
                          <m:sSub>
                            <m:sSubPr>
                              <m:ctrlPr>
                                <a:rPr lang="en-US" sz="1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𝜂</m:t>
                              </m:r>
                            </m:e>
                            <m:sub>
                              <m:r>
                                <a:rPr lang="de-DE" sz="1800" i="1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  <m:r>
                                <a:rPr lang="de-DE" sz="1800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de-DE" sz="1800" i="1">
                                  <a:latin typeface="Cambria Math" panose="02040503050406030204" pitchFamily="18" charset="0"/>
                                </a:rPr>
                                <m:t>𝑄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de-DE" sz="1800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endParaRPr lang="de-DE" sz="1800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de-DE" sz="1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Das </a:t>
                </a:r>
                <a:r>
                  <a:rPr lang="de-DE" sz="1800" dirty="0">
                    <a:latin typeface="Arial" panose="020B0604020202020204" pitchFamily="34" charset="0"/>
                    <a:cs typeface="Arial" panose="020B0604020202020204" pitchFamily="34" charset="0"/>
                  </a:rPr>
                  <a:t>Maximum </a:t>
                </a:r>
                <a:r>
                  <a:rPr lang="de-DE" sz="1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liegt an der Nullstelle ihrer Ableitung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de-DE" sz="18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de-DE" sz="18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𝑑𝐸</m:t>
                        </m:r>
                      </m:num>
                      <m:den>
                        <m:r>
                          <a:rPr lang="de-DE" sz="18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𝑑𝑝</m:t>
                        </m:r>
                      </m:den>
                    </m:f>
                    <m:r>
                      <a:rPr lang="de-DE" sz="18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=0</m:t>
                    </m:r>
                  </m:oMath>
                </a14:m>
                <a:r>
                  <a:rPr lang="de-DE" sz="1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und damit bei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𝜂</m:t>
                        </m:r>
                      </m:e>
                      <m:sub>
                        <m:r>
                          <a:rPr lang="de-DE" sz="1800" i="1">
                            <a:latin typeface="Cambria Math" panose="02040503050406030204" pitchFamily="18" charset="0"/>
                          </a:rPr>
                          <m:t>𝑝</m:t>
                        </m:r>
                        <m:r>
                          <a:rPr lang="de-DE" sz="18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de-DE" sz="1800" i="1">
                            <a:latin typeface="Cambria Math" panose="02040503050406030204" pitchFamily="18" charset="0"/>
                          </a:rPr>
                          <m:t>𝑄</m:t>
                        </m:r>
                      </m:sub>
                    </m:sSub>
                    <m:r>
                      <a:rPr lang="de-DE" sz="1800" b="0" i="1" smtClean="0">
                        <a:latin typeface="Cambria Math" panose="02040503050406030204" pitchFamily="18" charset="0"/>
                      </a:rPr>
                      <m:t>=−1</m:t>
                    </m:r>
                  </m:oMath>
                </a14:m>
                <a:r>
                  <a:rPr lang="de-DE" sz="1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(</a:t>
                </a:r>
                <a:r>
                  <a:rPr lang="de-DE" sz="18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isoelastisch</a:t>
                </a:r>
                <a:r>
                  <a:rPr lang="de-DE" sz="1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).</a:t>
                </a:r>
                <a:endParaRPr lang="de-DE" sz="18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endParaRPr lang="de-DE" sz="1800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2409" y="1884499"/>
                <a:ext cx="7566918" cy="3658502"/>
              </a:xfrm>
              <a:prstGeom prst="rect">
                <a:avLst/>
              </a:prstGeom>
              <a:blipFill>
                <a:blip r:embed="rId3"/>
                <a:stretch>
                  <a:fillRect l="-645" t="-833" r="-645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4260062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2"/>
          <p:cNvSpPr>
            <a:spLocks noGrp="1" noChangeArrowheads="1"/>
          </p:cNvSpPr>
          <p:nvPr>
            <p:ph type="title"/>
          </p:nvPr>
        </p:nvSpPr>
        <p:spPr>
          <a:xfrm>
            <a:off x="1911352" y="381000"/>
            <a:ext cx="6746875" cy="889000"/>
          </a:xfrm>
        </p:spPr>
        <p:txBody>
          <a:bodyPr/>
          <a:lstStyle/>
          <a:p>
            <a:r>
              <a:rPr lang="de-DE" altLang="en-US" i="0" dirty="0" smtClean="0">
                <a:latin typeface="Arial" panose="020B0604020202020204" pitchFamily="34" charset="0"/>
                <a:cs typeface="Arial" panose="020B0604020202020204" pitchFamily="34" charset="0"/>
              </a:rPr>
              <a:t>Vorsicht: Elastizität ≠ Steigung</a:t>
            </a:r>
          </a:p>
        </p:txBody>
      </p:sp>
      <p:grpSp>
        <p:nvGrpSpPr>
          <p:cNvPr id="10" name="Group 9"/>
          <p:cNvGrpSpPr/>
          <p:nvPr/>
        </p:nvGrpSpPr>
        <p:grpSpPr>
          <a:xfrm>
            <a:off x="483712" y="2514836"/>
            <a:ext cx="5054060" cy="2787494"/>
            <a:chOff x="608447" y="1258458"/>
            <a:chExt cx="1776911" cy="1565059"/>
          </a:xfrm>
        </p:grpSpPr>
        <p:sp>
          <p:nvSpPr>
            <p:cNvPr id="11" name="Rectangle 20"/>
            <p:cNvSpPr>
              <a:spLocks noChangeArrowheads="1"/>
            </p:cNvSpPr>
            <p:nvPr/>
          </p:nvSpPr>
          <p:spPr bwMode="auto">
            <a:xfrm>
              <a:off x="608447" y="1387821"/>
              <a:ext cx="418408" cy="1555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800" dirty="0" smtClean="0">
                  <a:solidFill>
                    <a:srgbClr val="000000"/>
                  </a:solidFill>
                  <a:latin typeface="Arial" panose="020B0604020202020204" pitchFamily="34" charset="0"/>
                </a:rPr>
                <a:t>Preis</a:t>
              </a:r>
              <a:r>
                <a:rPr lang="de-DE" altLang="en-US" sz="1800" i="1" dirty="0" smtClean="0">
                  <a:solidFill>
                    <a:srgbClr val="000000"/>
                  </a:solidFill>
                  <a:latin typeface="Arial" panose="020B0604020202020204" pitchFamily="34" charset="0"/>
                </a:rPr>
                <a:t> p</a:t>
              </a:r>
            </a:p>
          </p:txBody>
        </p:sp>
        <p:sp>
          <p:nvSpPr>
            <p:cNvPr id="12" name="Rectangle 21"/>
            <p:cNvSpPr>
              <a:spLocks noChangeArrowheads="1"/>
            </p:cNvSpPr>
            <p:nvPr/>
          </p:nvSpPr>
          <p:spPr bwMode="auto">
            <a:xfrm>
              <a:off x="2053558" y="2667994"/>
              <a:ext cx="331800" cy="1555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800" dirty="0" smtClean="0">
                  <a:solidFill>
                    <a:srgbClr val="000000"/>
                  </a:solidFill>
                  <a:latin typeface="Arial" panose="020B0604020202020204" pitchFamily="34" charset="0"/>
                </a:rPr>
                <a:t>Menge </a:t>
              </a:r>
              <a:r>
                <a:rPr lang="de-DE" altLang="en-US" sz="1800" i="1" dirty="0" smtClean="0">
                  <a:solidFill>
                    <a:srgbClr val="000000"/>
                  </a:solidFill>
                  <a:latin typeface="Arial" panose="020B0604020202020204" pitchFamily="34" charset="0"/>
                </a:rPr>
                <a:t>Q</a:t>
              </a:r>
              <a:endParaRPr lang="de-DE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13" name="Line 56"/>
            <p:cNvSpPr>
              <a:spLocks noChangeShapeType="1"/>
            </p:cNvSpPr>
            <p:nvPr/>
          </p:nvSpPr>
          <p:spPr bwMode="auto">
            <a:xfrm>
              <a:off x="1000000" y="2616993"/>
              <a:ext cx="1145507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none" w="sm" len="sm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4" name="Line 57"/>
            <p:cNvSpPr>
              <a:spLocks noChangeShapeType="1"/>
            </p:cNvSpPr>
            <p:nvPr/>
          </p:nvSpPr>
          <p:spPr bwMode="auto">
            <a:xfrm flipH="1" flipV="1">
              <a:off x="996031" y="1258458"/>
              <a:ext cx="3969" cy="1358535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none" w="sm" len="sm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</p:grpSp>
      <p:cxnSp>
        <p:nvCxnSpPr>
          <p:cNvPr id="6" name="Straight Connector 5"/>
          <p:cNvCxnSpPr/>
          <p:nvPr/>
        </p:nvCxnSpPr>
        <p:spPr bwMode="auto">
          <a:xfrm>
            <a:off x="1561672" y="2804845"/>
            <a:ext cx="2404153" cy="2129649"/>
          </a:xfrm>
          <a:prstGeom prst="line">
            <a:avLst/>
          </a:prstGeom>
          <a:ln>
            <a:headEnd type="none" w="sm" len="sm"/>
            <a:tailEnd type="none" w="sm" len="sm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918268" y="2547741"/>
                <a:ext cx="2604498" cy="39074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𝜂</m:t>
                          </m:r>
                        </m:e>
                        <m:sub>
                          <m:r>
                            <a:rPr lang="de-DE" sz="1800" i="1">
                              <a:latin typeface="Cambria Math" panose="02040503050406030204" pitchFamily="18" charset="0"/>
                            </a:rPr>
                            <m:t>𝑝</m:t>
                          </m:r>
                          <m:r>
                            <a:rPr lang="de-DE" sz="1800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de-DE" sz="1800" i="1">
                              <a:latin typeface="Cambria Math" panose="02040503050406030204" pitchFamily="18" charset="0"/>
                            </a:rPr>
                            <m:t>𝑄</m:t>
                          </m:r>
                        </m:sub>
                      </m:sSub>
                      <m:r>
                        <a:rPr lang="en-US" sz="18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de-DE" sz="1800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de-DE" sz="1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∞</m:t>
                      </m:r>
                    </m:oMath>
                  </m:oMathPara>
                </a14:m>
                <a:endParaRPr lang="de-DE" sz="18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8268" y="2547741"/>
                <a:ext cx="2604498" cy="390748"/>
              </a:xfrm>
              <a:prstGeom prst="rect">
                <a:avLst/>
              </a:prstGeom>
              <a:blipFill>
                <a:blip r:embed="rId3"/>
                <a:stretch>
                  <a:fillRect b="-6250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1867265" y="3370871"/>
                <a:ext cx="2604498" cy="39074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𝜂</m:t>
                          </m:r>
                        </m:e>
                        <m:sub>
                          <m:r>
                            <a:rPr lang="de-DE" sz="1800" i="1">
                              <a:latin typeface="Cambria Math" panose="02040503050406030204" pitchFamily="18" charset="0"/>
                            </a:rPr>
                            <m:t>𝑝</m:t>
                          </m:r>
                          <m:r>
                            <a:rPr lang="de-DE" sz="1800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de-DE" sz="1800" i="1">
                              <a:latin typeface="Cambria Math" panose="02040503050406030204" pitchFamily="18" charset="0"/>
                            </a:rPr>
                            <m:t>𝑄</m:t>
                          </m:r>
                        </m:sub>
                      </m:sSub>
                      <m:r>
                        <a:rPr lang="en-US" sz="18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de-DE" sz="1800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de-DE" sz="1800" b="0" i="0" smtClean="0"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de-DE" sz="18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67265" y="3370871"/>
                <a:ext cx="2604498" cy="390748"/>
              </a:xfrm>
              <a:prstGeom prst="rect">
                <a:avLst/>
              </a:prstGeom>
              <a:blipFill>
                <a:blip r:embed="rId4"/>
                <a:stretch>
                  <a:fillRect b="-6250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2992045" y="4444023"/>
                <a:ext cx="2604498" cy="39074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𝜂</m:t>
                          </m:r>
                        </m:e>
                        <m:sub>
                          <m:r>
                            <a:rPr lang="de-DE" sz="1800" i="1">
                              <a:latin typeface="Cambria Math" panose="02040503050406030204" pitchFamily="18" charset="0"/>
                            </a:rPr>
                            <m:t>𝑝</m:t>
                          </m:r>
                          <m:r>
                            <a:rPr lang="de-DE" sz="1800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de-DE" sz="1800" i="1">
                              <a:latin typeface="Cambria Math" panose="02040503050406030204" pitchFamily="18" charset="0"/>
                            </a:rPr>
                            <m:t>𝑄</m:t>
                          </m:r>
                        </m:sub>
                      </m:sSub>
                      <m:r>
                        <a:rPr lang="en-US" sz="18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de-DE" sz="1800" b="0" i="1" smtClean="0"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de-DE" sz="18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92045" y="4444023"/>
                <a:ext cx="2604498" cy="390748"/>
              </a:xfrm>
              <a:prstGeom prst="rect">
                <a:avLst/>
              </a:prstGeom>
              <a:blipFill>
                <a:blip r:embed="rId5"/>
                <a:stretch>
                  <a:fillRect b="-7813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Rectangle 1"/>
              <p:cNvSpPr>
                <a:spLocks noChangeArrowheads="1"/>
              </p:cNvSpPr>
              <p:nvPr/>
            </p:nvSpPr>
            <p:spPr bwMode="auto">
              <a:xfrm>
                <a:off x="5907032" y="1776532"/>
                <a:ext cx="3391540" cy="418627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marL="285750" indent="-285750"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tx2"/>
                  </a:buClr>
                  <a:buChar char="–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2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marL="0" indent="0">
                  <a:spcBef>
                    <a:spcPct val="0"/>
                  </a:spcBef>
                  <a:buClrTx/>
                  <a:buNone/>
                </a:pPr>
                <a:r>
                  <a:rPr lang="de-DE" altLang="en-US" sz="1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Für eine lineare inverse Nachfragefunktion:</a:t>
                </a:r>
              </a:p>
              <a:p>
                <a:pPr marL="0" indent="0">
                  <a:spcBef>
                    <a:spcPct val="0"/>
                  </a:spcBef>
                  <a:buClrTx/>
                  <a:buNone/>
                </a:pPr>
                <a:endParaRPr lang="de-DE" altLang="en-US" sz="18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0" indent="0">
                  <a:spcBef>
                    <a:spcPct val="0"/>
                  </a:spcBef>
                  <a:buClr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altLang="en-US" sz="18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𝑝</m:t>
                      </m:r>
                      <m:r>
                        <a:rPr lang="de-DE" altLang="en-US" sz="18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r>
                        <a:rPr lang="de-DE" altLang="en-US" sz="18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𝑎</m:t>
                      </m:r>
                      <m:r>
                        <a:rPr lang="de-DE" altLang="en-US" sz="18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 −</m:t>
                      </m:r>
                      <m:r>
                        <a:rPr lang="de-DE" altLang="en-US" sz="18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𝑏𝑄</m:t>
                      </m:r>
                    </m:oMath>
                  </m:oMathPara>
                </a14:m>
                <a:endParaRPr lang="de-DE" altLang="en-US" sz="1800" b="0" i="1" dirty="0" smtClean="0">
                  <a:latin typeface="Cambria Math" panose="02040503050406030204" pitchFamily="18" charset="0"/>
                  <a:cs typeface="Arial" panose="020B0604020202020204" pitchFamily="34" charset="0"/>
                </a:endParaRPr>
              </a:p>
              <a:p>
                <a:pPr marL="0" indent="0">
                  <a:spcBef>
                    <a:spcPct val="0"/>
                  </a:spcBef>
                  <a:buClr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altLang="en-US" sz="18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𝑎</m:t>
                      </m:r>
                      <m:r>
                        <a:rPr lang="de-DE" altLang="en-US" sz="18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,</m:t>
                      </m:r>
                      <m:r>
                        <a:rPr lang="de-DE" altLang="en-US" sz="18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𝑏</m:t>
                      </m:r>
                      <m:r>
                        <a:rPr lang="de-DE" altLang="en-US" sz="18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&gt;0</m:t>
                      </m:r>
                    </m:oMath>
                  </m:oMathPara>
                </a14:m>
                <a:endParaRPr lang="de-DE" altLang="en-US" sz="1800" b="0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0" indent="0">
                  <a:spcBef>
                    <a:spcPct val="0"/>
                  </a:spcBef>
                  <a:buClrTx/>
                  <a:buNone/>
                </a:pPr>
                <a:endParaRPr lang="de-DE" altLang="en-US" sz="1800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0" indent="0">
                  <a:spcBef>
                    <a:spcPct val="0"/>
                  </a:spcBef>
                  <a:buClrTx/>
                  <a:buNone/>
                </a:pPr>
                <a:r>
                  <a:rPr lang="de-DE" altLang="en-US" sz="1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Nachfragefunktion:</a:t>
                </a:r>
              </a:p>
              <a:p>
                <a:pPr marL="0" indent="0">
                  <a:spcBef>
                    <a:spcPct val="0"/>
                  </a:spcBef>
                  <a:buClrTx/>
                  <a:buNone/>
                </a:pPr>
                <a:endParaRPr lang="de-DE" altLang="en-US" sz="1800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0" indent="0">
                  <a:spcBef>
                    <a:spcPct val="0"/>
                  </a:spcBef>
                  <a:buClr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altLang="en-US" sz="18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𝑄</m:t>
                      </m:r>
                      <m:r>
                        <a:rPr lang="de-DE" altLang="en-US" sz="1800" i="1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f>
                        <m:fPr>
                          <m:ctrlPr>
                            <a:rPr lang="de-DE" altLang="en-US" sz="180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de-DE" altLang="en-US" sz="18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𝑎</m:t>
                          </m:r>
                          <m:r>
                            <a:rPr lang="de-DE" altLang="en-US" sz="18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−</m:t>
                          </m:r>
                          <m:r>
                            <a:rPr lang="de-DE" altLang="en-US" sz="18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𝑝</m:t>
                          </m:r>
                        </m:num>
                        <m:den>
                          <m:r>
                            <a:rPr lang="de-DE" altLang="en-US" sz="18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𝑏</m:t>
                          </m:r>
                        </m:den>
                      </m:f>
                    </m:oMath>
                  </m:oMathPara>
                </a14:m>
                <a:endParaRPr lang="de-DE" altLang="en-US" sz="1800" dirty="0" smtClean="0">
                  <a:cs typeface="Arial" panose="020B0604020202020204" pitchFamily="34" charset="0"/>
                </a:endParaRPr>
              </a:p>
              <a:p>
                <a:pPr marL="0" indent="0">
                  <a:spcBef>
                    <a:spcPct val="0"/>
                  </a:spcBef>
                  <a:buClrTx/>
                  <a:buNone/>
                </a:pPr>
                <a:endParaRPr lang="de-DE" altLang="en-US" sz="1800" i="1" dirty="0">
                  <a:latin typeface="Cambria Math" panose="02040503050406030204" pitchFamily="18" charset="0"/>
                  <a:cs typeface="Arial" panose="020B0604020202020204" pitchFamily="34" charset="0"/>
                </a:endParaRPr>
              </a:p>
              <a:p>
                <a:pPr marL="0" indent="0">
                  <a:spcBef>
                    <a:spcPct val="0"/>
                  </a:spcBef>
                  <a:buClrTx/>
                  <a:buNone/>
                </a:pPr>
                <a:r>
                  <a:rPr lang="de-DE" altLang="en-US" sz="1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Elastizität:</a:t>
                </a:r>
              </a:p>
              <a:p>
                <a:pPr marL="0" indent="0">
                  <a:spcBef>
                    <a:spcPct val="0"/>
                  </a:spcBef>
                  <a:buClrTx/>
                  <a:buNone/>
                </a:pPr>
                <a:endParaRPr lang="de-DE" altLang="en-US" sz="1800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0" indent="0">
                  <a:spcBef>
                    <a:spcPct val="0"/>
                  </a:spcBef>
                  <a:buClr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de-DE" altLang="en-US" sz="180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de-DE" altLang="en-US" sz="18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𝑑𝑄</m:t>
                          </m:r>
                        </m:num>
                        <m:den>
                          <m:r>
                            <a:rPr lang="de-DE" altLang="en-US" sz="18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𝑑𝑝</m:t>
                          </m:r>
                        </m:den>
                      </m:f>
                      <m:f>
                        <m:fPr>
                          <m:ctrlPr>
                            <a:rPr lang="de-DE" altLang="en-US" sz="180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de-DE" altLang="en-US" sz="18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𝑝</m:t>
                          </m:r>
                        </m:num>
                        <m:den>
                          <m:r>
                            <a:rPr lang="de-DE" altLang="en-US" sz="18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𝑄</m:t>
                          </m:r>
                        </m:den>
                      </m:f>
                      <m:r>
                        <a:rPr lang="de-DE" altLang="en-US" sz="1800" i="1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r>
                        <a:rPr lang="de-DE" altLang="en-US" sz="18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1−</m:t>
                      </m:r>
                      <m:f>
                        <m:fPr>
                          <m:ctrlPr>
                            <a:rPr lang="de-DE" altLang="en-US" sz="180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de-DE" altLang="en-US" sz="180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𝑎</m:t>
                          </m:r>
                        </m:num>
                        <m:den>
                          <m:r>
                            <a:rPr lang="de-DE" altLang="en-US" sz="180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𝑏</m:t>
                          </m:r>
                          <m:r>
                            <a:rPr lang="de-DE" altLang="en-US" sz="18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𝑄</m:t>
                          </m:r>
                        </m:den>
                      </m:f>
                    </m:oMath>
                  </m:oMathPara>
                </a14:m>
                <a:endParaRPr lang="de-DE" altLang="en-US" sz="18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5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907032" y="1776532"/>
                <a:ext cx="3391540" cy="4186274"/>
              </a:xfrm>
              <a:prstGeom prst="rect">
                <a:avLst/>
              </a:prstGeom>
              <a:blipFill>
                <a:blip r:embed="rId6"/>
                <a:stretch>
                  <a:fillRect l="-1439" t="-728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6" name="Straight Connector 25"/>
          <p:cNvCxnSpPr/>
          <p:nvPr/>
        </p:nvCxnSpPr>
        <p:spPr bwMode="auto">
          <a:xfrm>
            <a:off x="2681555" y="3869669"/>
            <a:ext cx="0" cy="1019407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dash"/>
            <a:round/>
            <a:headEnd type="none" w="sm" len="sm"/>
            <a:tailEnd type="none" w="sm" len="sm"/>
          </a:ln>
          <a:effectLst/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/>
              <p:cNvSpPr txBox="1"/>
              <p:nvPr/>
            </p:nvSpPr>
            <p:spPr>
              <a:xfrm>
                <a:off x="2504085" y="5025331"/>
                <a:ext cx="354939" cy="5648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de-DE" sz="1800" i="1" dirty="0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de-DE" sz="1800" b="0" i="1" dirty="0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𝑎</m:t>
                          </m:r>
                        </m:num>
                        <m:den>
                          <m:r>
                            <a:rPr lang="de-DE" sz="1800" b="0" i="1" dirty="0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2</m:t>
                          </m:r>
                          <m:r>
                            <a:rPr lang="de-DE" sz="1800" b="0" i="1" dirty="0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𝑏</m:t>
                          </m:r>
                        </m:den>
                      </m:f>
                    </m:oMath>
                  </m:oMathPara>
                </a14:m>
                <a:endParaRPr lang="de-DE" sz="18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9" name="Text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04085" y="5025331"/>
                <a:ext cx="354939" cy="564898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" name="TextBox 29"/>
          <p:cNvSpPr txBox="1"/>
          <p:nvPr/>
        </p:nvSpPr>
        <p:spPr>
          <a:xfrm>
            <a:off x="1422378" y="4995373"/>
            <a:ext cx="2301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/>
              <p:cNvSpPr txBox="1"/>
              <p:nvPr/>
            </p:nvSpPr>
            <p:spPr>
              <a:xfrm>
                <a:off x="3831971" y="5034218"/>
                <a:ext cx="354939" cy="5648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de-DE" sz="1800" i="1" dirty="0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de-DE" sz="1800" b="0" i="1" dirty="0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𝑎</m:t>
                          </m:r>
                        </m:num>
                        <m:den>
                          <m:r>
                            <a:rPr lang="de-DE" sz="1800" b="0" i="1" dirty="0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𝑏</m:t>
                          </m:r>
                        </m:den>
                      </m:f>
                    </m:oMath>
                  </m:oMathPara>
                </a14:m>
                <a:endParaRPr lang="de-DE" sz="18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1" name="TextBox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31971" y="5034218"/>
                <a:ext cx="354939" cy="564898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0114832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Titel 1"/>
          <p:cNvSpPr>
            <a:spLocks noGrp="1" noChangeArrowheads="1"/>
          </p:cNvSpPr>
          <p:nvPr>
            <p:ph type="title"/>
          </p:nvPr>
        </p:nvSpPr>
        <p:spPr>
          <a:xfrm>
            <a:off x="1908177" y="381000"/>
            <a:ext cx="6767513" cy="889000"/>
          </a:xfrm>
        </p:spPr>
        <p:txBody>
          <a:bodyPr/>
          <a:lstStyle/>
          <a:p>
            <a:r>
              <a:rPr lang="de-DE" altLang="en-US" i="0" dirty="0">
                <a:latin typeface="Arial" panose="020B0604020202020204" pitchFamily="34" charset="0"/>
                <a:cs typeface="Arial" panose="020B0604020202020204" pitchFamily="34" charset="0"/>
              </a:rPr>
              <a:t>Gliederung der Vorlesung</a:t>
            </a:r>
          </a:p>
        </p:txBody>
      </p:sp>
      <p:sp>
        <p:nvSpPr>
          <p:cNvPr id="6146" name="Inhaltsplatzhalter 2"/>
          <p:cNvSpPr>
            <a:spLocks noGrp="1" noChangeArrowheads="1"/>
          </p:cNvSpPr>
          <p:nvPr>
            <p:ph idx="1"/>
          </p:nvPr>
        </p:nvSpPr>
        <p:spPr>
          <a:xfrm>
            <a:off x="2434351" y="1934307"/>
            <a:ext cx="7135812" cy="4648200"/>
          </a:xfrm>
        </p:spPr>
        <p:txBody>
          <a:bodyPr/>
          <a:lstStyle/>
          <a:p>
            <a:pPr marL="457200" indent="-457200">
              <a:spcBef>
                <a:spcPts val="1200"/>
              </a:spcBef>
              <a:buFont typeface="Times New Roman" panose="02020603050405020304" pitchFamily="18" charset="0"/>
              <a:buAutoNum type="arabicPeriod"/>
            </a:pPr>
            <a:r>
              <a:rPr lang="de-DE" altLang="en-US" dirty="0">
                <a:latin typeface="Arial" panose="020B0604020202020204" pitchFamily="34" charset="0"/>
                <a:cs typeface="Arial" panose="020B0604020202020204" pitchFamily="34" charset="0"/>
              </a:rPr>
              <a:t>Angebot und Nachfrage</a:t>
            </a:r>
          </a:p>
          <a:p>
            <a:pPr marL="457200" indent="-457200">
              <a:spcBef>
                <a:spcPts val="1200"/>
              </a:spcBef>
              <a:buFont typeface="Times New Roman" panose="02020603050405020304" pitchFamily="18" charset="0"/>
              <a:buAutoNum type="arabicPeriod"/>
            </a:pPr>
            <a:r>
              <a:rPr lang="de-DE" altLang="en-US" dirty="0">
                <a:latin typeface="Arial" panose="020B0604020202020204" pitchFamily="34" charset="0"/>
                <a:cs typeface="Arial" panose="020B0604020202020204" pitchFamily="34" charset="0"/>
              </a:rPr>
              <a:t>Produktion</a:t>
            </a:r>
          </a:p>
          <a:p>
            <a:pPr marL="457200" indent="-457200">
              <a:spcBef>
                <a:spcPts val="1200"/>
              </a:spcBef>
              <a:buFont typeface="Times New Roman" panose="02020603050405020304" pitchFamily="18" charset="0"/>
              <a:buAutoNum type="arabicPeriod"/>
            </a:pPr>
            <a:r>
              <a:rPr lang="de-DE" altLang="en-US" dirty="0">
                <a:latin typeface="Arial" panose="020B0604020202020204" pitchFamily="34" charset="0"/>
                <a:cs typeface="Arial" panose="020B0604020202020204" pitchFamily="34" charset="0"/>
              </a:rPr>
              <a:t>Unternehmen und Bilanzen</a:t>
            </a:r>
          </a:p>
          <a:p>
            <a:pPr marL="457200" indent="-457200">
              <a:spcBef>
                <a:spcPts val="1200"/>
              </a:spcBef>
              <a:buFont typeface="Times New Roman" panose="02020603050405020304" pitchFamily="18" charset="0"/>
              <a:buAutoNum type="arabicPeriod"/>
            </a:pPr>
            <a:r>
              <a:rPr lang="de-DE" altLang="en-US" dirty="0">
                <a:latin typeface="Arial" panose="020B0604020202020204" pitchFamily="34" charset="0"/>
                <a:cs typeface="Arial" panose="020B0604020202020204" pitchFamily="34" charset="0"/>
              </a:rPr>
              <a:t>Investition </a:t>
            </a:r>
          </a:p>
          <a:p>
            <a:pPr marL="457200" indent="-457200">
              <a:spcBef>
                <a:spcPts val="1200"/>
              </a:spcBef>
              <a:buFont typeface="Times New Roman" panose="02020603050405020304" pitchFamily="18" charset="0"/>
              <a:buAutoNum type="arabicPeriod"/>
            </a:pPr>
            <a:r>
              <a:rPr lang="de-DE" altLang="en-US" dirty="0">
                <a:latin typeface="Arial" panose="020B0604020202020204" pitchFamily="34" charset="0"/>
                <a:cs typeface="Arial" panose="020B0604020202020204" pitchFamily="34" charset="0"/>
              </a:rPr>
              <a:t>Finanzierung</a:t>
            </a:r>
          </a:p>
          <a:p>
            <a:pPr marL="457200" indent="-457200">
              <a:spcBef>
                <a:spcPts val="1200"/>
              </a:spcBef>
              <a:buFont typeface="Times New Roman" panose="02020603050405020304" pitchFamily="18" charset="0"/>
              <a:buAutoNum type="arabicPeriod"/>
            </a:pPr>
            <a:r>
              <a:rPr lang="de-DE" altLang="en-US" dirty="0">
                <a:latin typeface="Arial" panose="020B0604020202020204" pitchFamily="34" charset="0"/>
                <a:cs typeface="Arial" panose="020B0604020202020204" pitchFamily="34" charset="0"/>
              </a:rPr>
              <a:t>Steuern und Risiko</a:t>
            </a:r>
          </a:p>
          <a:p>
            <a:pPr marL="457200" indent="-457200">
              <a:spcBef>
                <a:spcPts val="1200"/>
              </a:spcBef>
              <a:buFont typeface="Times New Roman" panose="02020603050405020304" pitchFamily="18" charset="0"/>
              <a:buAutoNum type="arabicPeriod"/>
            </a:pPr>
            <a:r>
              <a:rPr lang="de-DE" altLang="en-US" dirty="0">
                <a:latin typeface="Arial" panose="020B0604020202020204" pitchFamily="34" charset="0"/>
                <a:cs typeface="Arial" panose="020B0604020202020204" pitchFamily="34" charset="0"/>
              </a:rPr>
              <a:t>Gastvorlesungen </a:t>
            </a:r>
            <a:endParaRPr lang="de-DE" altLang="en-US" sz="2800" dirty="0"/>
          </a:p>
        </p:txBody>
      </p:sp>
    </p:spTree>
    <p:extLst>
      <p:ext uri="{BB962C8B-B14F-4D97-AF65-F5344CB8AC3E}">
        <p14:creationId xmlns:p14="http://schemas.microsoft.com/office/powerpoint/2010/main" val="136853533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2"/>
          <p:cNvSpPr>
            <a:spLocks noGrp="1" noChangeArrowheads="1"/>
          </p:cNvSpPr>
          <p:nvPr>
            <p:ph type="title"/>
          </p:nvPr>
        </p:nvSpPr>
        <p:spPr>
          <a:xfrm>
            <a:off x="1911352" y="381000"/>
            <a:ext cx="6746875" cy="889000"/>
          </a:xfrm>
        </p:spPr>
        <p:txBody>
          <a:bodyPr/>
          <a:lstStyle/>
          <a:p>
            <a:r>
              <a:rPr lang="de-DE" altLang="en-US" i="0" dirty="0" smtClean="0">
                <a:latin typeface="Arial" panose="020B0604020202020204" pitchFamily="34" charset="0"/>
                <a:cs typeface="Arial" panose="020B0604020202020204" pitchFamily="34" charset="0"/>
              </a:rPr>
              <a:t>Preiselastizität der Nachfrage – Bsp.</a:t>
            </a:r>
          </a:p>
        </p:txBody>
      </p:sp>
      <p:sp>
        <p:nvSpPr>
          <p:cNvPr id="3" name="Rectangle 3">
            <a:extLst>
              <a:ext uri="{FF2B5EF4-FFF2-40B4-BE49-F238E27FC236}">
                <a16:creationId xmlns:a16="http://schemas.microsoft.com/office/drawing/2014/main" id="{62B8390D-0A65-2D4D-A467-B0CFDB205317}"/>
              </a:ext>
            </a:extLst>
          </p:cNvPr>
          <p:cNvSpPr txBox="1">
            <a:spLocks noChangeArrowheads="1"/>
          </p:cNvSpPr>
          <p:nvPr/>
        </p:nvSpPr>
        <p:spPr>
          <a:xfrm>
            <a:off x="552450" y="1876427"/>
            <a:ext cx="7981950" cy="3768725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None/>
              <a:defRPr/>
            </a:pPr>
            <a:r>
              <a:rPr lang="de-DE" sz="1800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Gründe für </a:t>
            </a:r>
            <a:r>
              <a:rPr lang="de-DE" sz="1800" b="1" kern="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unelastische Nachfrage</a:t>
            </a:r>
            <a:r>
              <a:rPr lang="de-DE" sz="1800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: Verschiedene Gründe können zu einer Preiselastizität mit einem Betrag zwischen 0 und 1 führen</a:t>
            </a:r>
          </a:p>
          <a:p>
            <a:pPr marL="0" indent="0">
              <a:buNone/>
              <a:defRPr/>
            </a:pPr>
            <a:endParaRPr lang="de-DE" sz="1800" kern="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r>
              <a:rPr lang="de-DE" sz="1800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Preisänderungen werden vom </a:t>
            </a:r>
            <a:r>
              <a:rPr lang="de-DE" sz="1800" kern="0" dirty="0">
                <a:latin typeface="Arial" panose="020B0604020202020204" pitchFamily="34" charset="0"/>
                <a:cs typeface="Arial" panose="020B0604020202020204" pitchFamily="34" charset="0"/>
              </a:rPr>
              <a:t>Konsumierenden </a:t>
            </a:r>
            <a:r>
              <a:rPr lang="de-DE" sz="1800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nicht wahrgenommen</a:t>
            </a:r>
          </a:p>
          <a:p>
            <a:pPr>
              <a:defRPr/>
            </a:pPr>
            <a:endParaRPr lang="de-DE" sz="1800" kern="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r>
              <a:rPr lang="de-DE" sz="1800" kern="0" dirty="0" err="1">
                <a:latin typeface="Arial" panose="020B0604020202020204" pitchFamily="34" charset="0"/>
                <a:cs typeface="Arial" panose="020B0604020202020204" pitchFamily="34" charset="0"/>
              </a:rPr>
              <a:t>Ein:e</a:t>
            </a:r>
            <a:r>
              <a:rPr lang="de-DE" sz="1800" kern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800" kern="0" dirty="0" err="1">
                <a:latin typeface="Arial" panose="020B0604020202020204" pitchFamily="34" charset="0"/>
                <a:cs typeface="Arial" panose="020B0604020202020204" pitchFamily="34" charset="0"/>
              </a:rPr>
              <a:t>Konsument:in</a:t>
            </a:r>
            <a:r>
              <a:rPr lang="de-DE" sz="1800" kern="0" dirty="0">
                <a:latin typeface="Arial" panose="020B0604020202020204" pitchFamily="34" charset="0"/>
                <a:cs typeface="Arial" panose="020B0604020202020204" pitchFamily="34" charset="0"/>
              </a:rPr>
              <a:t> nimmt </a:t>
            </a:r>
            <a:r>
              <a:rPr lang="de-DE" sz="1800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Preisänderungen zwar wahr, hält bei Preiserhöhungen die Suche nach Alternativen aber für zu aufwendig</a:t>
            </a:r>
          </a:p>
          <a:p>
            <a:pPr>
              <a:defRPr/>
            </a:pPr>
            <a:endParaRPr lang="de-DE" sz="1800" kern="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r>
              <a:rPr lang="de-DE" sz="1800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Es gibt kaum Substitutionsprodukte, auf die bei Preiserhöhungen kurzfristig ausgewichen werden kann</a:t>
            </a:r>
            <a:endParaRPr lang="de-DE" sz="1800" kern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2"/>
          <p:cNvSpPr>
            <a:spLocks noGrp="1" noChangeArrowheads="1"/>
          </p:cNvSpPr>
          <p:nvPr>
            <p:ph type="title"/>
          </p:nvPr>
        </p:nvSpPr>
        <p:spPr>
          <a:xfrm>
            <a:off x="1911352" y="381000"/>
            <a:ext cx="6746875" cy="889000"/>
          </a:xfrm>
        </p:spPr>
        <p:txBody>
          <a:bodyPr/>
          <a:lstStyle/>
          <a:p>
            <a:r>
              <a:rPr lang="de-DE" altLang="en-US" i="0" dirty="0" smtClean="0">
                <a:latin typeface="Arial" panose="020B0604020202020204" pitchFamily="34" charset="0"/>
                <a:cs typeface="Arial" panose="020B0604020202020204" pitchFamily="34" charset="0"/>
              </a:rPr>
              <a:t>Preiselastizität der Nachfrage – Bsp.</a:t>
            </a:r>
          </a:p>
        </p:txBody>
      </p:sp>
      <p:sp>
        <p:nvSpPr>
          <p:cNvPr id="3" name="Rectangle 3">
            <a:extLst>
              <a:ext uri="{FF2B5EF4-FFF2-40B4-BE49-F238E27FC236}">
                <a16:creationId xmlns:a16="http://schemas.microsoft.com/office/drawing/2014/main" id="{62B8390D-0A65-2D4D-A467-B0CFDB205317}"/>
              </a:ext>
            </a:extLst>
          </p:cNvPr>
          <p:cNvSpPr txBox="1">
            <a:spLocks noChangeArrowheads="1"/>
          </p:cNvSpPr>
          <p:nvPr/>
        </p:nvSpPr>
        <p:spPr>
          <a:xfrm>
            <a:off x="552450" y="1876427"/>
            <a:ext cx="7981950" cy="3768725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None/>
              <a:defRPr/>
            </a:pPr>
            <a:r>
              <a:rPr lang="de-DE" sz="18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Positive Nachfrageelastizität</a:t>
            </a:r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: Weitere Effekte können bewirken, dass die Preiselastizität sogar positiv wird</a:t>
            </a:r>
          </a:p>
          <a:p>
            <a:pPr marL="0" indent="0">
              <a:buNone/>
              <a:defRPr/>
            </a:pPr>
            <a:endParaRPr lang="de-DE" sz="1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defRPr/>
            </a:pPr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Veblen-Effekt (Snob-Effekt): Ein Produkt stiftet einen höheren Nutzen, wenn es teurer ist</a:t>
            </a:r>
          </a:p>
          <a:p>
            <a:pPr lvl="1">
              <a:defRPr/>
            </a:pPr>
            <a:endParaRPr lang="de-DE" sz="1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defRPr/>
            </a:pPr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Qualitäts-Effekt: Bei Produkten, </a:t>
            </a:r>
            <a:r>
              <a:rPr lang="de-DE" sz="1800" dirty="0">
                <a:latin typeface="Arial" panose="020B0604020202020204" pitchFamily="34" charset="0"/>
                <a:cs typeface="Arial" panose="020B0604020202020204" pitchFamily="34" charset="0"/>
              </a:rPr>
              <a:t>deren </a:t>
            </a:r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Qualität nur schwer beurteilt werden kann, wird der Preis häufig als Qualitätsindikator angesehen </a:t>
            </a:r>
          </a:p>
          <a:p>
            <a:pPr marL="457200" lvl="1" indent="0">
              <a:buNone/>
              <a:defRPr/>
            </a:pPr>
            <a:endParaRPr lang="de-DE" sz="1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2"/>
          <p:cNvSpPr>
            <a:spLocks noGrp="1" noChangeArrowheads="1"/>
          </p:cNvSpPr>
          <p:nvPr>
            <p:ph type="title"/>
          </p:nvPr>
        </p:nvSpPr>
        <p:spPr>
          <a:xfrm>
            <a:off x="1921742" y="864207"/>
            <a:ext cx="6746875" cy="459376"/>
          </a:xfrm>
        </p:spPr>
        <p:txBody>
          <a:bodyPr/>
          <a:lstStyle/>
          <a:p>
            <a:r>
              <a:rPr lang="de-DE" altLang="en-US" i="0" dirty="0" smtClean="0">
                <a:latin typeface="Arial" panose="020B0604020202020204" pitchFamily="34" charset="0"/>
                <a:cs typeface="Arial" panose="020B0604020202020204" pitchFamily="34" charset="0"/>
              </a:rPr>
              <a:t>Kurzfristige gegenüber langfristige Preiselastizität</a:t>
            </a:r>
          </a:p>
        </p:txBody>
      </p:sp>
      <p:sp>
        <p:nvSpPr>
          <p:cNvPr id="3" name="Rectangle 3">
            <a:extLst>
              <a:ext uri="{FF2B5EF4-FFF2-40B4-BE49-F238E27FC236}">
                <a16:creationId xmlns:a16="http://schemas.microsoft.com/office/drawing/2014/main" id="{62B8390D-0A65-2D4D-A467-B0CFDB205317}"/>
              </a:ext>
            </a:extLst>
          </p:cNvPr>
          <p:cNvSpPr txBox="1">
            <a:spLocks noChangeArrowheads="1"/>
          </p:cNvSpPr>
          <p:nvPr/>
        </p:nvSpPr>
        <p:spPr>
          <a:xfrm>
            <a:off x="540169" y="1730955"/>
            <a:ext cx="7981950" cy="1947428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None/>
              <a:defRPr/>
            </a:pPr>
            <a:r>
              <a:rPr lang="de-DE" sz="1800" dirty="0">
                <a:latin typeface="Arial" panose="020B0604020202020204" pitchFamily="34" charset="0"/>
                <a:cs typeface="Arial" panose="020B0604020202020204" pitchFamily="34" charset="0"/>
              </a:rPr>
              <a:t>Die </a:t>
            </a:r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Preiselastizität der </a:t>
            </a:r>
            <a:r>
              <a:rPr lang="de-DE" sz="1800" dirty="0">
                <a:latin typeface="Arial" panose="020B0604020202020204" pitchFamily="34" charset="0"/>
                <a:cs typeface="Arial" panose="020B0604020202020204" pitchFamily="34" charset="0"/>
              </a:rPr>
              <a:t>Nachfrage </a:t>
            </a:r>
            <a:r>
              <a:rPr lang="de-DE" sz="1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schwankt mit dem Zeitraum</a:t>
            </a:r>
            <a:r>
              <a:rPr lang="de-DE" sz="1800" dirty="0">
                <a:latin typeface="Arial" panose="020B0604020202020204" pitchFamily="34" charset="0"/>
                <a:cs typeface="Arial" panose="020B0604020202020204" pitchFamily="34" charset="0"/>
              </a:rPr>
              <a:t>, der den </a:t>
            </a:r>
            <a:r>
              <a:rPr lang="de-DE" sz="1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Konsument:innen</a:t>
            </a:r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800" dirty="0">
                <a:latin typeface="Arial" panose="020B0604020202020204" pitchFamily="34" charset="0"/>
                <a:cs typeface="Arial" panose="020B0604020202020204" pitchFamily="34" charset="0"/>
              </a:rPr>
              <a:t>zur Verfügung steht, um auf eine Änderung des Preises zu reagieren</a:t>
            </a:r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>
              <a:buNone/>
              <a:defRPr/>
            </a:pPr>
            <a:endParaRPr lang="de-DE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  <a:defRPr/>
            </a:pPr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In </a:t>
            </a:r>
            <a:r>
              <a:rPr lang="de-DE" sz="1800" dirty="0">
                <a:latin typeface="Arial" panose="020B0604020202020204" pitchFamily="34" charset="0"/>
                <a:cs typeface="Arial" panose="020B0604020202020204" pitchFamily="34" charset="0"/>
              </a:rPr>
              <a:t>der Regel ist die </a:t>
            </a:r>
            <a:r>
              <a:rPr lang="de-DE" sz="1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langfristige Preiselastizität </a:t>
            </a:r>
            <a:r>
              <a:rPr lang="de-DE" sz="1800" dirty="0">
                <a:latin typeface="Arial" panose="020B0604020202020204" pitchFamily="34" charset="0"/>
                <a:cs typeface="Arial" panose="020B0604020202020204" pitchFamily="34" charset="0"/>
              </a:rPr>
              <a:t>der Nachfrage elastischer als die kurzfristige Preiselastizität</a:t>
            </a:r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25968811"/>
              </p:ext>
            </p:extLst>
          </p:nvPr>
        </p:nvGraphicFramePr>
        <p:xfrm>
          <a:off x="1705524" y="4033751"/>
          <a:ext cx="5651240" cy="2267712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{5940675A-B579-460E-94D1-54222C63F5DA}</a:tableStyleId>
              </a:tblPr>
              <a:tblGrid>
                <a:gridCol w="2865070">
                  <a:extLst>
                    <a:ext uri="{9D8B030D-6E8A-4147-A177-3AD203B41FA5}">
                      <a16:colId xmlns:a16="http://schemas.microsoft.com/office/drawing/2014/main" val="862138943"/>
                    </a:ext>
                  </a:extLst>
                </a:gridCol>
                <a:gridCol w="1393085">
                  <a:extLst>
                    <a:ext uri="{9D8B030D-6E8A-4147-A177-3AD203B41FA5}">
                      <a16:colId xmlns:a16="http://schemas.microsoft.com/office/drawing/2014/main" val="2408720314"/>
                    </a:ext>
                  </a:extLst>
                </a:gridCol>
                <a:gridCol w="1393085">
                  <a:extLst>
                    <a:ext uri="{9D8B030D-6E8A-4147-A177-3AD203B41FA5}">
                      <a16:colId xmlns:a16="http://schemas.microsoft.com/office/drawing/2014/main" val="1832516884"/>
                    </a:ext>
                  </a:extLst>
                </a:gridCol>
              </a:tblGrid>
              <a:tr h="22734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500"/>
                        </a:spcAft>
                      </a:pPr>
                      <a:r>
                        <a:rPr lang="de-DE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de-DE" sz="1600" dirty="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500"/>
                        </a:spcAft>
                      </a:pPr>
                      <a:r>
                        <a:rPr lang="de-DE" sz="1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kurzfristig</a:t>
                      </a:r>
                      <a:endParaRPr lang="de-DE" sz="160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500"/>
                        </a:spcAft>
                      </a:pPr>
                      <a:r>
                        <a:rPr lang="de-DE" sz="1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langfristig</a:t>
                      </a:r>
                      <a:endParaRPr lang="de-DE" sz="160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063803170"/>
                  </a:ext>
                </a:extLst>
              </a:tr>
              <a:tr h="58854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500"/>
                        </a:spcAft>
                      </a:pPr>
                      <a:r>
                        <a:rPr lang="de-DE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Gesamte landwirtschaftliche </a:t>
                      </a:r>
                      <a:r>
                        <a:rPr lang="de-DE" sz="16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Produktion</a:t>
                      </a:r>
                      <a:endParaRPr lang="de-DE" sz="16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500"/>
                        </a:spcAft>
                      </a:pPr>
                      <a:r>
                        <a:rPr lang="de-DE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-0,25</a:t>
                      </a:r>
                    </a:p>
                    <a:p>
                      <a:pPr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500"/>
                        </a:spcAft>
                      </a:pPr>
                      <a:endParaRPr lang="de-DE" sz="1600" dirty="0" smtClean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500"/>
                        </a:spcAft>
                      </a:pPr>
                      <a:r>
                        <a:rPr lang="de-DE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  <a:r>
                        <a:rPr lang="de-DE" sz="16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1,79</a:t>
                      </a:r>
                      <a:endParaRPr lang="de-DE" sz="16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789591210"/>
                  </a:ext>
                </a:extLst>
              </a:tr>
              <a:tr h="58854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5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6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Tierische Erzeugnisse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5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6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-0,38</a:t>
                      </a:r>
                    </a:p>
                    <a:p>
                      <a:pPr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500"/>
                        </a:spcAft>
                      </a:pPr>
                      <a:endParaRPr lang="de-DE" sz="1600" dirty="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5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6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-2,90</a:t>
                      </a:r>
                    </a:p>
                    <a:p>
                      <a:pPr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500"/>
                        </a:spcAft>
                      </a:pPr>
                      <a:endParaRPr lang="de-DE" sz="1600" dirty="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228885203"/>
                  </a:ext>
                </a:extLst>
              </a:tr>
              <a:tr h="58854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5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6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Pflanzliche Erzeugnisse</a:t>
                      </a:r>
                      <a:endParaRPr lang="de-DE" sz="1600" dirty="0" smtClean="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5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6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-0,17</a:t>
                      </a:r>
                      <a:endParaRPr lang="de-DE" sz="1600" dirty="0" smtClean="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500"/>
                        </a:spcAft>
                      </a:pPr>
                      <a:endParaRPr lang="de-DE" sz="1600" dirty="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5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6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-1,56</a:t>
                      </a:r>
                      <a:endParaRPr lang="de-DE" sz="1600" dirty="0" smtClean="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500"/>
                        </a:spcAft>
                      </a:pPr>
                      <a:endParaRPr lang="de-DE" sz="1600" dirty="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05126741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7459727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2"/>
          <p:cNvSpPr>
            <a:spLocks noGrp="1" noChangeArrowheads="1"/>
          </p:cNvSpPr>
          <p:nvPr>
            <p:ph type="title"/>
          </p:nvPr>
        </p:nvSpPr>
        <p:spPr>
          <a:xfrm>
            <a:off x="1921742" y="864207"/>
            <a:ext cx="6746875" cy="459376"/>
          </a:xfrm>
        </p:spPr>
        <p:txBody>
          <a:bodyPr/>
          <a:lstStyle/>
          <a:p>
            <a:r>
              <a:rPr lang="de-DE" altLang="en-US" i="0" dirty="0" smtClean="0">
                <a:latin typeface="Arial" panose="020B0604020202020204" pitchFamily="34" charset="0"/>
                <a:cs typeface="Arial" panose="020B0604020202020204" pitchFamily="34" charset="0"/>
              </a:rPr>
              <a:t>Kreuzpreiselastizität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3">
                <a:extLst>
                  <a:ext uri="{FF2B5EF4-FFF2-40B4-BE49-F238E27FC236}">
                    <a16:creationId xmlns:a16="http://schemas.microsoft.com/office/drawing/2014/main" id="{62B8390D-0A65-2D4D-A467-B0CFDB205317}"/>
                  </a:ext>
                </a:extLst>
              </p:cNvPr>
              <p:cNvSpPr txBox="1">
                <a:spLocks noChangeArrowheads="1"/>
              </p:cNvSpPr>
              <p:nvPr/>
            </p:nvSpPr>
            <p:spPr>
              <a:xfrm>
                <a:off x="540169" y="1730954"/>
                <a:ext cx="7981950" cy="3734663"/>
              </a:xfrm>
              <a:prstGeom prst="rect">
                <a:avLst/>
              </a:prstGeom>
            </p:spPr>
            <p:txBody>
              <a:bodyPr/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–"/>
                  <a:defRPr sz="2400">
                    <a:solidFill>
                      <a:schemeClr val="tx1"/>
                    </a:solidFill>
                    <a:latin typeface="+mn-lt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+mn-lt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–"/>
                  <a:defRPr sz="2000">
                    <a:solidFill>
                      <a:schemeClr val="tx1"/>
                    </a:solidFill>
                    <a:latin typeface="+mn-lt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+mn-lt"/>
                  </a:defRPr>
                </a:lvl5pPr>
                <a:lvl6pPr marL="25146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+mn-lt"/>
                  </a:defRPr>
                </a:lvl6pPr>
                <a:lvl7pPr marL="29718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+mn-lt"/>
                  </a:defRPr>
                </a:lvl7pPr>
                <a:lvl8pPr marL="3429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+mn-lt"/>
                  </a:defRPr>
                </a:lvl8pPr>
                <a:lvl9pPr marL="3886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+mn-lt"/>
                  </a:defRPr>
                </a:lvl9pPr>
              </a:lstStyle>
              <a:p>
                <a:pPr marL="0" indent="0">
                  <a:buNone/>
                  <a:defRPr/>
                </a:pPr>
                <a:r>
                  <a:rPr lang="de-DE" sz="1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Wenn der Preis eines Gutes einen Effekt auf ein anderes Gut bewirkt, nennt sich diese indirekte Elastizität </a:t>
                </a:r>
                <a:r>
                  <a:rPr lang="de-DE" sz="1800" dirty="0">
                    <a:latin typeface="Arial" panose="020B0604020202020204" pitchFamily="34" charset="0"/>
                    <a:cs typeface="Arial" panose="020B0604020202020204" pitchFamily="34" charset="0"/>
                  </a:rPr>
                  <a:t>eine </a:t>
                </a:r>
                <a:r>
                  <a:rPr lang="de-DE" sz="1800" b="1" dirty="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Kreuzpreiselastizität</a:t>
                </a:r>
                <a:r>
                  <a:rPr lang="de-DE" sz="1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. Z.B. Preis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sz="18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hu-HU" sz="18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𝒑</m:t>
                        </m:r>
                      </m:e>
                      <m:sub>
                        <m:r>
                          <a:rPr lang="de-DE" sz="18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𝟏</m:t>
                        </m:r>
                      </m:sub>
                    </m:sSub>
                  </m:oMath>
                </a14:m>
                <a:r>
                  <a:rPr lang="de-DE" sz="1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auf Absatz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sz="18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hu-HU" sz="18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𝑸</m:t>
                        </m:r>
                      </m:e>
                      <m:sub>
                        <m:r>
                          <a:rPr lang="de-DE" sz="18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𝟐</m:t>
                        </m:r>
                      </m:sub>
                    </m:sSub>
                  </m:oMath>
                </a14:m>
                <a:r>
                  <a:rPr lang="de-DE" sz="1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  <a:p>
                <a:pPr marL="0" indent="0">
                  <a:buNone/>
                  <a:defRPr/>
                </a:pPr>
                <a:endParaRPr lang="de-DE" sz="1800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0" indent="0">
                  <a:buNone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𝜂</m:t>
                          </m:r>
                        </m:e>
                        <m:sub>
                          <m:sSub>
                            <m:sSubPr>
                              <m:ctrlPr>
                                <a:rPr lang="de-DE" sz="1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sz="1800" i="1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de-DE" sz="18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de-DE" sz="1800" i="1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de-DE" sz="1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sz="1800" i="1">
                                  <a:latin typeface="Cambria Math" panose="02040503050406030204" pitchFamily="18" charset="0"/>
                                </a:rPr>
                                <m:t>𝑄</m:t>
                              </m:r>
                            </m:e>
                            <m:sub>
                              <m:r>
                                <a:rPr lang="de-DE" sz="18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sub>
                      </m:sSub>
                      <m:r>
                        <a:rPr lang="en-US" sz="18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hu-HU" sz="18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hu-HU" sz="18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𝒅</m:t>
                          </m:r>
                          <m:sSub>
                            <m:sSubPr>
                              <m:ctrlPr>
                                <a:rPr lang="de-DE" sz="1800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hu-HU" sz="1800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𝑸</m:t>
                              </m:r>
                            </m:e>
                            <m:sub>
                              <m:r>
                                <a:rPr lang="de-DE" sz="1800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𝟐</m:t>
                              </m:r>
                            </m:sub>
                          </m:sSub>
                        </m:num>
                        <m:den>
                          <m:r>
                            <a:rPr lang="hu-HU" sz="18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𝒅</m:t>
                          </m:r>
                          <m:sSub>
                            <m:sSubPr>
                              <m:ctrlPr>
                                <a:rPr lang="de-DE" sz="1800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hu-HU" sz="1800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𝒑</m:t>
                              </m:r>
                            </m:e>
                            <m:sub>
                              <m:r>
                                <a:rPr lang="de-DE" sz="1800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𝟏</m:t>
                              </m:r>
                            </m:sub>
                          </m:sSub>
                        </m:den>
                      </m:f>
                      <m:r>
                        <a:rPr lang="hu-HU" sz="1800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⋅</m:t>
                      </m:r>
                      <m:f>
                        <m:fPr>
                          <m:ctrlPr>
                            <a:rPr lang="hu-HU" sz="18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de-DE" sz="1800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hu-HU" sz="1800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𝒑</m:t>
                              </m:r>
                            </m:e>
                            <m:sub>
                              <m:r>
                                <a:rPr lang="de-DE" sz="1800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𝟏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de-DE" sz="1800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hu-HU" sz="1800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𝑸</m:t>
                              </m:r>
                            </m:e>
                            <m:sub>
                              <m:r>
                                <a:rPr lang="de-DE" sz="1800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𝟐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de-DE" sz="18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0" indent="0">
                  <a:buNone/>
                  <a:defRPr/>
                </a:pPr>
                <a:endParaRPr lang="de-DE" sz="1800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0" indent="0">
                  <a:buNone/>
                  <a:defRPr/>
                </a:pPr>
                <a:endParaRPr lang="de-DE" sz="1800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0" indent="0">
                  <a:buNone/>
                  <a:defRPr/>
                </a:pPr>
                <a:r>
                  <a:rPr lang="de-DE" sz="1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Beispiel: negative Kreuzpreiselastizität: steigen Benzinpreise, sinkt die Nachfrage für Autos. Benzin </a:t>
                </a:r>
                <a:r>
                  <a:rPr lang="de-DE" sz="1800" dirty="0">
                    <a:latin typeface="Arial" panose="020B0604020202020204" pitchFamily="34" charset="0"/>
                    <a:cs typeface="Arial" panose="020B0604020202020204" pitchFamily="34" charset="0"/>
                  </a:rPr>
                  <a:t>und Autos sind </a:t>
                </a:r>
                <a:r>
                  <a:rPr lang="de-DE" sz="1800" b="1" dirty="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Komplementärgüter</a:t>
                </a:r>
                <a:r>
                  <a:rPr lang="de-DE" sz="1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  <a:p>
                <a:pPr marL="0" indent="0">
                  <a:buNone/>
                  <a:defRPr/>
                </a:pPr>
                <a:endParaRPr lang="de-DE" sz="18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0" indent="0">
                  <a:buNone/>
                  <a:defRPr/>
                </a:pPr>
                <a:r>
                  <a:rPr lang="de-DE" sz="1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Beispiel: positive Kreuzpreiselastizität: steigen Butterpreise, steigt die Nachfrage für Margarine. Butter und Margarine sind </a:t>
                </a:r>
                <a:r>
                  <a:rPr lang="de-DE" sz="1800" b="1" dirty="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Substitutionsgüter</a:t>
                </a:r>
                <a:r>
                  <a:rPr lang="de-DE" sz="1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  <a:endParaRPr lang="de-DE" sz="18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0" indent="0">
                  <a:buNone/>
                  <a:defRPr/>
                </a:pPr>
                <a:endParaRPr lang="de-DE" sz="1800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" name="Rectangle 3">
                <a:extLst>
                  <a:ext uri="{FF2B5EF4-FFF2-40B4-BE49-F238E27FC236}">
                    <a16:creationId xmlns:a16="http://schemas.microsoft.com/office/drawing/2014/main" id="{62B8390D-0A65-2D4D-A467-B0CFDB20531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0169" y="1730954"/>
                <a:ext cx="7981950" cy="3734663"/>
              </a:xfrm>
              <a:prstGeom prst="rect">
                <a:avLst/>
              </a:prstGeom>
              <a:blipFill>
                <a:blip r:embed="rId3"/>
                <a:stretch>
                  <a:fillRect l="-688" t="-979" b="-9951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906097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2"/>
          <p:cNvSpPr>
            <a:spLocks noGrp="1" noChangeArrowheads="1"/>
          </p:cNvSpPr>
          <p:nvPr>
            <p:ph type="title"/>
          </p:nvPr>
        </p:nvSpPr>
        <p:spPr>
          <a:xfrm>
            <a:off x="1911352" y="381000"/>
            <a:ext cx="6746875" cy="889000"/>
          </a:xfrm>
        </p:spPr>
        <p:txBody>
          <a:bodyPr/>
          <a:lstStyle/>
          <a:p>
            <a:r>
              <a:rPr lang="de-DE" altLang="en-US" i="0" dirty="0" smtClean="0">
                <a:latin typeface="Arial" panose="020B0604020202020204" pitchFamily="34" charset="0"/>
                <a:cs typeface="Arial" panose="020B0604020202020204" pitchFamily="34" charset="0"/>
              </a:rPr>
              <a:t>Außenhandel</a:t>
            </a:r>
          </a:p>
        </p:txBody>
      </p:sp>
      <p:pic>
        <p:nvPicPr>
          <p:cNvPr id="4" name="Grafik 31"/>
          <p:cNvPicPr/>
          <p:nvPr/>
        </p:nvPicPr>
        <p:blipFill>
          <a:blip r:embed="rId3"/>
          <a:stretch/>
        </p:blipFill>
        <p:spPr bwMode="auto">
          <a:xfrm>
            <a:off x="369869" y="3089921"/>
            <a:ext cx="4112467" cy="3056500"/>
          </a:xfrm>
          <a:prstGeom prst="rect">
            <a:avLst/>
          </a:prstGeom>
        </p:spPr>
      </p:pic>
      <p:pic>
        <p:nvPicPr>
          <p:cNvPr id="5" name="Grafik 263"/>
          <p:cNvPicPr/>
          <p:nvPr/>
        </p:nvPicPr>
        <p:blipFill>
          <a:blip r:embed="rId4"/>
          <a:stretch/>
        </p:blipFill>
        <p:spPr bwMode="auto">
          <a:xfrm>
            <a:off x="4798031" y="3123343"/>
            <a:ext cx="4071941" cy="305650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Rectangle 3">
            <a:extLst>
              <a:ext uri="{FF2B5EF4-FFF2-40B4-BE49-F238E27FC236}">
                <a16:creationId xmlns:a16="http://schemas.microsoft.com/office/drawing/2014/main" id="{62B8390D-0A65-2D4D-A467-B0CFDB205317}"/>
              </a:ext>
            </a:extLst>
          </p:cNvPr>
          <p:cNvSpPr txBox="1">
            <a:spLocks noChangeArrowheads="1"/>
          </p:cNvSpPr>
          <p:nvPr/>
        </p:nvSpPr>
        <p:spPr>
          <a:xfrm>
            <a:off x="676277" y="1773687"/>
            <a:ext cx="7981950" cy="3768725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None/>
              <a:defRPr/>
            </a:pPr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Handel zwischen zwei Ländern führt immer zu einem Wohlfahrtsgewinn, kann allerdings die Verteilung zwischen Konsumentenrente und Produzentenrente </a:t>
            </a:r>
            <a:r>
              <a:rPr lang="de-DE" sz="1800" smtClean="0">
                <a:latin typeface="Arial" panose="020B0604020202020204" pitchFamily="34" charset="0"/>
                <a:cs typeface="Arial" panose="020B0604020202020204" pitchFamily="34" charset="0"/>
              </a:rPr>
              <a:t>im Land stark </a:t>
            </a:r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beeinflussen.</a:t>
            </a:r>
          </a:p>
          <a:p>
            <a:pPr marL="457200" lvl="1" indent="0">
              <a:buNone/>
              <a:defRPr/>
            </a:pPr>
            <a:endParaRPr lang="de-DE" sz="1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462144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2"/>
          <p:cNvSpPr>
            <a:spLocks noGrp="1" noChangeArrowheads="1"/>
          </p:cNvSpPr>
          <p:nvPr>
            <p:ph type="title"/>
          </p:nvPr>
        </p:nvSpPr>
        <p:spPr>
          <a:xfrm>
            <a:off x="1908177" y="381000"/>
            <a:ext cx="6702425" cy="889000"/>
          </a:xfrm>
        </p:spPr>
        <p:txBody>
          <a:bodyPr/>
          <a:lstStyle/>
          <a:p>
            <a:r>
              <a:rPr lang="de-DE" altLang="en-US" i="0" smtClean="0">
                <a:latin typeface="Arial" panose="020B0604020202020204" pitchFamily="34" charset="0"/>
                <a:cs typeface="Arial" panose="020B0604020202020204" pitchFamily="34" charset="0"/>
              </a:rPr>
              <a:t>Rolle des Staates</a:t>
            </a:r>
          </a:p>
        </p:txBody>
      </p:sp>
      <p:sp>
        <p:nvSpPr>
          <p:cNvPr id="3481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11350" y="1536702"/>
            <a:ext cx="6927850" cy="4995863"/>
          </a:xfrm>
        </p:spPr>
        <p:txBody>
          <a:bodyPr/>
          <a:lstStyle/>
          <a:p>
            <a:r>
              <a:rPr lang="de-DE" altLang="en-US" sz="1600" b="1" dirty="0">
                <a:latin typeface="Arial" panose="020B0604020202020204" pitchFamily="34" charset="0"/>
              </a:rPr>
              <a:t>Marktwirtschaft: </a:t>
            </a:r>
            <a:r>
              <a:rPr lang="de-DE" altLang="en-US" sz="1600" dirty="0">
                <a:latin typeface="Arial" panose="020B0604020202020204" pitchFamily="34" charset="0"/>
              </a:rPr>
              <a:t>Staat sorgt für das Funktionieren der Märkte, ohne in diese direkt einzugreifen. Zu den Staatsaufgaben gehören</a:t>
            </a:r>
          </a:p>
          <a:p>
            <a:pPr lvl="2"/>
            <a:r>
              <a:rPr lang="de-DE" altLang="en-US" sz="1600" dirty="0">
                <a:latin typeface="Arial" panose="020B0604020202020204" pitchFamily="34" charset="0"/>
              </a:rPr>
              <a:t>Schutz des Eigentums, Schutz privater Verträge</a:t>
            </a:r>
          </a:p>
          <a:p>
            <a:pPr lvl="2"/>
            <a:r>
              <a:rPr lang="de-DE" altLang="en-US" sz="1600" dirty="0">
                <a:latin typeface="Arial" panose="020B0604020202020204" pitchFamily="34" charset="0"/>
              </a:rPr>
              <a:t>Sicherung der Marktfunktion (Wettbewerbsrecht, Verbraucherschutz)</a:t>
            </a:r>
          </a:p>
          <a:p>
            <a:pPr>
              <a:buFontTx/>
              <a:buNone/>
            </a:pPr>
            <a:r>
              <a:rPr lang="de-DE" altLang="en-US" sz="1600" dirty="0">
                <a:latin typeface="Arial" panose="020B0604020202020204" pitchFamily="34" charset="0"/>
              </a:rPr>
              <a:t>	Entscheidend ist die Souveränität und Verantwortung des Einzelnen</a:t>
            </a:r>
          </a:p>
          <a:p>
            <a:pPr lvl="2"/>
            <a:endParaRPr lang="de-DE" altLang="en-US" sz="1400" dirty="0">
              <a:latin typeface="Arial" panose="020B0604020202020204" pitchFamily="34" charset="0"/>
            </a:endParaRPr>
          </a:p>
          <a:p>
            <a:r>
              <a:rPr lang="de-DE" altLang="en-US" sz="1600" b="1" dirty="0">
                <a:latin typeface="Arial" panose="020B0604020202020204" pitchFamily="34" charset="0"/>
              </a:rPr>
              <a:t>Soziale Marktwirtschaft: </a:t>
            </a:r>
            <a:r>
              <a:rPr lang="de-DE" altLang="en-US" sz="1600" dirty="0">
                <a:latin typeface="Arial" panose="020B0604020202020204" pitchFamily="34" charset="0"/>
              </a:rPr>
              <a:t>Marktwirtschaft, bei der die Marktergebnisse nachträglich durch Umverteilung korrigiert werden (staatliche Sozialversicherungen; Transfers wie z.B. Kindergeld; progressive </a:t>
            </a:r>
            <a:r>
              <a:rPr lang="de-DE" altLang="en-US" sz="1600" dirty="0" smtClean="0">
                <a:latin typeface="Arial" panose="020B0604020202020204" pitchFamily="34" charset="0"/>
              </a:rPr>
              <a:t>Einkommensteuer; </a:t>
            </a:r>
            <a:r>
              <a:rPr lang="de-DE" altLang="en-US" sz="1600" dirty="0">
                <a:latin typeface="Arial" panose="020B0604020202020204" pitchFamily="34" charset="0"/>
              </a:rPr>
              <a:t>Umweltschutz)</a:t>
            </a:r>
          </a:p>
          <a:p>
            <a:endParaRPr lang="de-DE" altLang="en-US" sz="1600" dirty="0">
              <a:latin typeface="Arial" panose="020B0604020202020204" pitchFamily="34" charset="0"/>
            </a:endParaRPr>
          </a:p>
          <a:p>
            <a:r>
              <a:rPr lang="de-DE" altLang="en-US" sz="1600" b="1" dirty="0">
                <a:latin typeface="Arial" panose="020B0604020202020204" pitchFamily="34" charset="0"/>
              </a:rPr>
              <a:t>Zentralverwaltungswirtschaft (Planwirtschaft): </a:t>
            </a:r>
            <a:r>
              <a:rPr lang="de-DE" altLang="en-US" sz="1600" dirty="0">
                <a:latin typeface="Arial" panose="020B0604020202020204" pitchFamily="34" charset="0"/>
              </a:rPr>
              <a:t>Staatliche Planungs-behörde weist den Betrieben Produktionsfaktoren (Maschinen, Arbeitskräfte, Energie, ...) zu und verlangt dafür die Lieferung der geplanten Produktionsmenge (Plansoll), die der Staat nach sozialen (oder anderen) Kriterien an die </a:t>
            </a:r>
            <a:r>
              <a:rPr lang="de-DE" altLang="en-US" sz="1600" dirty="0" err="1" smtClean="0">
                <a:latin typeface="Arial" panose="020B0604020202020204" pitchFamily="34" charset="0"/>
              </a:rPr>
              <a:t>Verbraucher:innen</a:t>
            </a:r>
            <a:r>
              <a:rPr lang="de-DE" altLang="en-US" sz="1600" dirty="0" smtClean="0">
                <a:latin typeface="Arial" panose="020B0604020202020204" pitchFamily="34" charset="0"/>
              </a:rPr>
              <a:t> </a:t>
            </a:r>
            <a:r>
              <a:rPr lang="de-DE" altLang="en-US" sz="1600" dirty="0">
                <a:latin typeface="Arial" panose="020B0604020202020204" pitchFamily="34" charset="0"/>
              </a:rPr>
              <a:t>zuteilt („Jedem nach seinen Bedürfnissen“).</a:t>
            </a:r>
          </a:p>
          <a:p>
            <a:endParaRPr lang="de-DE" altLang="en-US" sz="1400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Rectangle 2"/>
          <p:cNvSpPr>
            <a:spLocks noGrp="1" noChangeArrowheads="1"/>
          </p:cNvSpPr>
          <p:nvPr>
            <p:ph type="title"/>
          </p:nvPr>
        </p:nvSpPr>
        <p:spPr>
          <a:xfrm>
            <a:off x="1908177" y="381000"/>
            <a:ext cx="6767513" cy="889000"/>
          </a:xfrm>
        </p:spPr>
        <p:txBody>
          <a:bodyPr/>
          <a:lstStyle/>
          <a:p>
            <a:r>
              <a:rPr lang="de-DE" altLang="en-US" i="0" smtClean="0">
                <a:latin typeface="Arial" panose="020B0604020202020204" pitchFamily="34" charset="0"/>
                <a:cs typeface="Arial" panose="020B0604020202020204" pitchFamily="34" charset="0"/>
              </a:rPr>
              <a:t>Was kommt auf uns zu?</a:t>
            </a:r>
          </a:p>
        </p:txBody>
      </p:sp>
      <p:sp>
        <p:nvSpPr>
          <p:cNvPr id="9218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746125" y="1549400"/>
            <a:ext cx="4027488" cy="4762500"/>
          </a:xfrm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endParaRPr lang="de-DE" altLang="en-US" sz="1800" b="1" dirty="0">
              <a:latin typeface="Arial" panose="020B0604020202020204" pitchFamily="34" charset="0"/>
            </a:endParaRPr>
          </a:p>
          <a:p>
            <a:pPr>
              <a:lnSpc>
                <a:spcPct val="80000"/>
              </a:lnSpc>
            </a:pPr>
            <a:r>
              <a:rPr lang="de-DE" altLang="en-US" sz="1600" b="1" dirty="0">
                <a:latin typeface="Arial" panose="020B0604020202020204" pitchFamily="34" charset="0"/>
              </a:rPr>
              <a:t> Angebot &amp; </a:t>
            </a:r>
            <a:r>
              <a:rPr lang="de-DE" altLang="en-US" sz="1600" b="1" dirty="0" smtClean="0">
                <a:latin typeface="Arial" panose="020B0604020202020204" pitchFamily="34" charset="0"/>
              </a:rPr>
              <a:t>Nachfrage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de-DE" altLang="en-US" sz="1600" dirty="0">
                <a:latin typeface="Arial" panose="020B0604020202020204" pitchFamily="34" charset="0"/>
              </a:rPr>
              <a:t>	–  </a:t>
            </a:r>
            <a:r>
              <a:rPr lang="de-DE" altLang="en-US" sz="1600" dirty="0" smtClean="0">
                <a:latin typeface="Arial" panose="020B0604020202020204" pitchFamily="34" charset="0"/>
              </a:rPr>
              <a:t>Markt</a:t>
            </a:r>
          </a:p>
          <a:p>
            <a:pPr>
              <a:lnSpc>
                <a:spcPct val="80000"/>
              </a:lnSpc>
              <a:buNone/>
            </a:pPr>
            <a:r>
              <a:rPr lang="de-DE" altLang="en-US" sz="1600" dirty="0" smtClean="0">
                <a:latin typeface="Arial" panose="020B0604020202020204" pitchFamily="34" charset="0"/>
              </a:rPr>
              <a:t>	–  Wohlfahrtstheorie</a:t>
            </a:r>
            <a:endParaRPr lang="de-DE" altLang="en-US" sz="1600" dirty="0">
              <a:latin typeface="Arial" panose="020B0604020202020204" pitchFamily="34" charset="0"/>
            </a:endParaRPr>
          </a:p>
          <a:p>
            <a:pPr>
              <a:lnSpc>
                <a:spcPct val="80000"/>
              </a:lnSpc>
              <a:buNone/>
            </a:pPr>
            <a:r>
              <a:rPr lang="de-DE" altLang="en-US" sz="1600" dirty="0">
                <a:latin typeface="Arial" panose="020B0604020202020204" pitchFamily="34" charset="0"/>
              </a:rPr>
              <a:t>	–  </a:t>
            </a:r>
            <a:r>
              <a:rPr lang="de-DE" altLang="en-US" sz="1600" dirty="0" smtClean="0">
                <a:latin typeface="Arial" panose="020B0604020202020204" pitchFamily="34" charset="0"/>
              </a:rPr>
              <a:t>Marktversagen</a:t>
            </a:r>
            <a:endParaRPr lang="de-DE" altLang="en-US" sz="1600" dirty="0">
              <a:latin typeface="Arial" panose="020B0604020202020204" pitchFamily="34" charset="0"/>
            </a:endParaRPr>
          </a:p>
          <a:p>
            <a:pPr>
              <a:lnSpc>
                <a:spcPct val="80000"/>
              </a:lnSpc>
              <a:buFontTx/>
              <a:buNone/>
            </a:pPr>
            <a:r>
              <a:rPr lang="de-DE" altLang="en-US" sz="1600" dirty="0">
                <a:latin typeface="Arial" panose="020B0604020202020204" pitchFamily="34" charset="0"/>
              </a:rPr>
              <a:t>	–  </a:t>
            </a:r>
            <a:r>
              <a:rPr lang="de-DE" altLang="en-US" sz="1600" dirty="0" smtClean="0">
                <a:latin typeface="Arial" panose="020B0604020202020204" pitchFamily="34" charset="0"/>
              </a:rPr>
              <a:t>Markteingriffe</a:t>
            </a:r>
            <a:endParaRPr lang="de-DE" altLang="en-US" sz="1600" b="1" dirty="0" smtClean="0">
              <a:latin typeface="Arial" panose="020B0604020202020204" pitchFamily="34" charset="0"/>
            </a:endParaRPr>
          </a:p>
          <a:p>
            <a:pPr>
              <a:lnSpc>
                <a:spcPct val="80000"/>
              </a:lnSpc>
            </a:pPr>
            <a:endParaRPr lang="de-DE" altLang="en-US" sz="1600" dirty="0">
              <a:latin typeface="Arial" panose="020B0604020202020204" pitchFamily="34" charset="0"/>
            </a:endParaRPr>
          </a:p>
          <a:p>
            <a:pPr>
              <a:lnSpc>
                <a:spcPct val="80000"/>
              </a:lnSpc>
            </a:pPr>
            <a:r>
              <a:rPr lang="de-DE" altLang="en-US" sz="1600" dirty="0">
                <a:latin typeface="Arial" panose="020B0604020202020204" pitchFamily="34" charset="0"/>
              </a:rPr>
              <a:t> </a:t>
            </a:r>
            <a:r>
              <a:rPr lang="de-DE" altLang="en-US" sz="1600" b="1" dirty="0">
                <a:latin typeface="Arial" panose="020B0604020202020204" pitchFamily="34" charset="0"/>
              </a:rPr>
              <a:t>Produktionsplanung (Kostenrechnung)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de-DE" altLang="en-US" sz="1600" dirty="0">
                <a:latin typeface="Arial" panose="020B0604020202020204" pitchFamily="34" charset="0"/>
              </a:rPr>
              <a:t>	–  Preisfindung im Polypol und</a:t>
            </a:r>
            <a:br>
              <a:rPr lang="de-DE" altLang="en-US" sz="1600" dirty="0">
                <a:latin typeface="Arial" panose="020B0604020202020204" pitchFamily="34" charset="0"/>
              </a:rPr>
            </a:br>
            <a:r>
              <a:rPr lang="de-DE" altLang="en-US" sz="1600" dirty="0">
                <a:latin typeface="Arial" panose="020B0604020202020204" pitchFamily="34" charset="0"/>
              </a:rPr>
              <a:t>    Monopol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de-DE" altLang="en-US" sz="1600" dirty="0">
                <a:latin typeface="Arial" panose="020B0604020202020204" pitchFamily="34" charset="0"/>
              </a:rPr>
              <a:t>	–  Optimale Produktionsmenge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de-DE" altLang="en-US" sz="1600" dirty="0">
                <a:latin typeface="Arial" panose="020B0604020202020204" pitchFamily="34" charset="0"/>
              </a:rPr>
              <a:t>	–  Externe Kosten</a:t>
            </a:r>
          </a:p>
          <a:p>
            <a:pPr marL="0" indent="0">
              <a:lnSpc>
                <a:spcPct val="80000"/>
              </a:lnSpc>
              <a:buNone/>
            </a:pPr>
            <a:endParaRPr lang="de-DE" altLang="en-US" sz="1600" b="1" dirty="0" smtClean="0">
              <a:latin typeface="Arial" panose="020B0604020202020204" pitchFamily="34" charset="0"/>
            </a:endParaRPr>
          </a:p>
          <a:p>
            <a:pPr marL="0" indent="0">
              <a:lnSpc>
                <a:spcPct val="80000"/>
              </a:lnSpc>
              <a:buNone/>
            </a:pPr>
            <a:r>
              <a:rPr lang="de-DE" altLang="en-US" sz="1600" b="1" dirty="0" smtClean="0">
                <a:latin typeface="Arial" panose="020B0604020202020204" pitchFamily="34" charset="0"/>
              </a:rPr>
              <a:t> </a:t>
            </a:r>
          </a:p>
          <a:p>
            <a:pPr>
              <a:lnSpc>
                <a:spcPct val="80000"/>
              </a:lnSpc>
            </a:pPr>
            <a:r>
              <a:rPr lang="de-DE" altLang="en-US" sz="1600" b="1" dirty="0" smtClean="0">
                <a:latin typeface="Arial" panose="020B0604020202020204" pitchFamily="34" charset="0"/>
              </a:rPr>
              <a:t>Betriebliches </a:t>
            </a:r>
            <a:r>
              <a:rPr lang="de-DE" altLang="en-US" sz="1600" b="1" dirty="0">
                <a:latin typeface="Arial" panose="020B0604020202020204" pitchFamily="34" charset="0"/>
              </a:rPr>
              <a:t>Rechnungswesen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de-DE" altLang="en-US" sz="1600" dirty="0">
                <a:latin typeface="Arial" panose="020B0604020202020204" pitchFamily="34" charset="0"/>
              </a:rPr>
              <a:t>	–  Rechtsformen für Unternehmen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de-DE" altLang="en-US" sz="1600" dirty="0">
                <a:latin typeface="Arial" panose="020B0604020202020204" pitchFamily="34" charset="0"/>
              </a:rPr>
              <a:t>	–  Gewinn und Verlustrechnung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de-DE" altLang="en-US" sz="1600" dirty="0">
                <a:latin typeface="Arial" panose="020B0604020202020204" pitchFamily="34" charset="0"/>
              </a:rPr>
              <a:t>	–  Bilanz</a:t>
            </a:r>
          </a:p>
          <a:p>
            <a:pPr>
              <a:lnSpc>
                <a:spcPct val="80000"/>
              </a:lnSpc>
            </a:pPr>
            <a:endParaRPr lang="de-DE" altLang="en-US" sz="1600" dirty="0">
              <a:latin typeface="Arial" panose="020B0604020202020204" pitchFamily="34" charset="0"/>
            </a:endParaRPr>
          </a:p>
        </p:txBody>
      </p:sp>
      <p:sp>
        <p:nvSpPr>
          <p:cNvPr id="9219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845052" y="1611313"/>
            <a:ext cx="3749675" cy="4691062"/>
          </a:xfrm>
        </p:spPr>
        <p:txBody>
          <a:bodyPr/>
          <a:lstStyle/>
          <a:p>
            <a:pPr>
              <a:lnSpc>
                <a:spcPct val="80000"/>
              </a:lnSpc>
            </a:pPr>
            <a:endParaRPr lang="de-DE" altLang="en-US" sz="1600">
              <a:latin typeface="Arial" panose="020B0604020202020204" pitchFamily="34" charset="0"/>
            </a:endParaRPr>
          </a:p>
          <a:p>
            <a:pPr>
              <a:lnSpc>
                <a:spcPct val="80000"/>
              </a:lnSpc>
            </a:pPr>
            <a:endParaRPr lang="de-DE" altLang="en-US" sz="1600">
              <a:latin typeface="Arial" panose="020B0604020202020204" pitchFamily="34" charset="0"/>
            </a:endParaRPr>
          </a:p>
          <a:p>
            <a:pPr>
              <a:lnSpc>
                <a:spcPct val="80000"/>
              </a:lnSpc>
            </a:pPr>
            <a:r>
              <a:rPr lang="de-DE" altLang="en-US" sz="1600">
                <a:latin typeface="Arial" panose="020B0604020202020204" pitchFamily="34" charset="0"/>
              </a:rPr>
              <a:t>  </a:t>
            </a:r>
            <a:r>
              <a:rPr lang="de-DE" altLang="en-US" sz="1600" b="1">
                <a:latin typeface="Arial" panose="020B0604020202020204" pitchFamily="34" charset="0"/>
              </a:rPr>
              <a:t>Investitionsrechnung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de-DE" altLang="en-US" sz="1600">
                <a:latin typeface="Arial" panose="020B0604020202020204" pitchFamily="34" charset="0"/>
              </a:rPr>
              <a:t>	–  Barwertrechnung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de-DE" altLang="en-US" sz="1600">
                <a:latin typeface="Arial" panose="020B0604020202020204" pitchFamily="34" charset="0"/>
              </a:rPr>
              <a:t>	–  Rentenbarwerte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de-DE" altLang="en-US" sz="1600">
                <a:latin typeface="Arial" panose="020B0604020202020204" pitchFamily="34" charset="0"/>
              </a:rPr>
              <a:t>	–  Annuitätenmethode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de-DE" altLang="en-US" sz="1600">
                <a:latin typeface="Arial" panose="020B0604020202020204" pitchFamily="34" charset="0"/>
              </a:rPr>
              <a:t>	–  Interner Zinsfuß</a:t>
            </a:r>
          </a:p>
          <a:p>
            <a:pPr>
              <a:lnSpc>
                <a:spcPct val="80000"/>
              </a:lnSpc>
              <a:buFontTx/>
              <a:buNone/>
            </a:pPr>
            <a:endParaRPr lang="de-DE" altLang="en-US" sz="1600">
              <a:latin typeface="Arial" panose="020B0604020202020204" pitchFamily="34" charset="0"/>
            </a:endParaRPr>
          </a:p>
          <a:p>
            <a:pPr>
              <a:lnSpc>
                <a:spcPct val="80000"/>
              </a:lnSpc>
            </a:pPr>
            <a:r>
              <a:rPr lang="de-DE" altLang="en-US" sz="1600" b="1">
                <a:latin typeface="Arial" panose="020B0604020202020204" pitchFamily="34" charset="0"/>
              </a:rPr>
              <a:t>Finanzierung / Kapitalmarkt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de-DE" altLang="en-US" sz="1600">
                <a:latin typeface="Arial" panose="020B0604020202020204" pitchFamily="34" charset="0"/>
              </a:rPr>
              <a:t>	–  Liquidität und Insolvenz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de-DE" altLang="en-US" sz="1600">
                <a:latin typeface="Arial" panose="020B0604020202020204" pitchFamily="34" charset="0"/>
              </a:rPr>
              <a:t>	–  Kreditformen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de-DE" altLang="en-US" sz="1600">
                <a:latin typeface="Arial" panose="020B0604020202020204" pitchFamily="34" charset="0"/>
              </a:rPr>
              <a:t>	–  Kapitalstrukturentscheidungen</a:t>
            </a:r>
          </a:p>
          <a:p>
            <a:pPr>
              <a:lnSpc>
                <a:spcPct val="80000"/>
              </a:lnSpc>
              <a:buFontTx/>
              <a:buNone/>
            </a:pPr>
            <a:endParaRPr lang="de-DE" altLang="en-US" sz="160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Rectangle 2"/>
          <p:cNvSpPr>
            <a:spLocks noGrp="1" noChangeArrowheads="1"/>
          </p:cNvSpPr>
          <p:nvPr>
            <p:ph type="title"/>
          </p:nvPr>
        </p:nvSpPr>
        <p:spPr>
          <a:xfrm>
            <a:off x="1908177" y="381000"/>
            <a:ext cx="6626225" cy="889000"/>
          </a:xfrm>
        </p:spPr>
        <p:txBody>
          <a:bodyPr/>
          <a:lstStyle/>
          <a:p>
            <a:r>
              <a:rPr lang="de-DE" altLang="en-US" i="0" dirty="0" smtClean="0">
                <a:latin typeface="Arial" panose="020B0604020202020204" pitchFamily="34" charset="0"/>
                <a:cs typeface="Arial" panose="020B0604020202020204" pitchFamily="34" charset="0"/>
              </a:rPr>
              <a:t>Literaturhinweise</a:t>
            </a:r>
          </a:p>
        </p:txBody>
      </p:sp>
      <p:sp>
        <p:nvSpPr>
          <p:cNvPr id="717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305175" y="1773989"/>
            <a:ext cx="6927850" cy="4484687"/>
          </a:xfrm>
        </p:spPr>
        <p:txBody>
          <a:bodyPr/>
          <a:lstStyle/>
          <a:p>
            <a:pPr lvl="1">
              <a:lnSpc>
                <a:spcPct val="90000"/>
              </a:lnSpc>
              <a:buFontTx/>
              <a:buNone/>
            </a:pPr>
            <a:r>
              <a:rPr lang="de-DE" altLang="en-US" sz="1400" dirty="0">
                <a:solidFill>
                  <a:srgbClr val="000000"/>
                </a:solidFill>
                <a:latin typeface="Arial" panose="020B0604020202020204" pitchFamily="34" charset="0"/>
              </a:rPr>
              <a:t>D. Müller (</a:t>
            </a:r>
            <a:r>
              <a:rPr lang="de-DE" altLang="en-US" sz="1400" dirty="0" smtClean="0">
                <a:solidFill>
                  <a:srgbClr val="000000"/>
                </a:solidFill>
                <a:latin typeface="Arial" panose="020B0604020202020204" pitchFamily="34" charset="0"/>
              </a:rPr>
              <a:t>2006) </a:t>
            </a:r>
            <a:r>
              <a:rPr lang="de-DE" altLang="en-US" sz="1400" i="1" dirty="0" smtClean="0">
                <a:solidFill>
                  <a:srgbClr val="000000"/>
                </a:solidFill>
                <a:latin typeface="Arial" panose="020B0604020202020204" pitchFamily="34" charset="0"/>
                <a:hlinkClick r:id="rId3"/>
              </a:rPr>
              <a:t>Grundlagen </a:t>
            </a:r>
            <a:r>
              <a:rPr lang="de-DE" altLang="en-US" sz="1400" i="1" dirty="0">
                <a:solidFill>
                  <a:srgbClr val="000000"/>
                </a:solidFill>
                <a:latin typeface="Arial" panose="020B0604020202020204" pitchFamily="34" charset="0"/>
                <a:hlinkClick r:id="rId3"/>
              </a:rPr>
              <a:t>der Betriebswirtschaftslehre für Ingenieure</a:t>
            </a:r>
            <a:r>
              <a:rPr lang="de-DE" altLang="en-US" sz="1400" dirty="0">
                <a:solidFill>
                  <a:srgbClr val="000000"/>
                </a:solidFill>
                <a:latin typeface="Arial" panose="020B0604020202020204" pitchFamily="34" charset="0"/>
              </a:rPr>
              <a:t>. 1. Auflage, Heidelberg: Springer (auch als elektronische Version über die TU-Bibliothek verfügbar, der Download kann nur aus dem TU-WLAN </a:t>
            </a:r>
            <a:r>
              <a:rPr lang="de-DE" altLang="en-US" sz="1400" dirty="0" smtClean="0">
                <a:solidFill>
                  <a:srgbClr val="000000"/>
                </a:solidFill>
                <a:latin typeface="Arial" panose="020B0604020202020204" pitchFamily="34" charset="0"/>
              </a:rPr>
              <a:t>durchgeführt)</a:t>
            </a:r>
          </a:p>
          <a:p>
            <a:pPr lvl="1">
              <a:lnSpc>
                <a:spcPct val="90000"/>
              </a:lnSpc>
              <a:buFontTx/>
              <a:buNone/>
            </a:pPr>
            <a:endParaRPr lang="de-DE" altLang="en-US" sz="1400" dirty="0" smtClean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lvl="1">
              <a:lnSpc>
                <a:spcPct val="90000"/>
              </a:lnSpc>
              <a:buFontTx/>
              <a:buNone/>
            </a:pPr>
            <a:r>
              <a:rPr lang="de-DE" altLang="en-US" sz="1400" dirty="0" err="1" smtClean="0">
                <a:solidFill>
                  <a:srgbClr val="000000"/>
                </a:solidFill>
                <a:latin typeface="Arial" panose="020B0604020202020204" pitchFamily="34" charset="0"/>
              </a:rPr>
              <a:t>A.Daum</a:t>
            </a:r>
            <a:r>
              <a:rPr lang="de-DE" altLang="en-US" sz="1400" dirty="0">
                <a:solidFill>
                  <a:srgbClr val="000000"/>
                </a:solidFill>
                <a:latin typeface="Arial" panose="020B0604020202020204" pitchFamily="34" charset="0"/>
              </a:rPr>
              <a:t>, W. Greife, R. </a:t>
            </a:r>
            <a:r>
              <a:rPr lang="de-DE" altLang="en-US" sz="1400" dirty="0" err="1">
                <a:solidFill>
                  <a:srgbClr val="000000"/>
                </a:solidFill>
                <a:latin typeface="Arial" panose="020B0604020202020204" pitchFamily="34" charset="0"/>
              </a:rPr>
              <a:t>Przywara</a:t>
            </a:r>
            <a:r>
              <a:rPr lang="de-DE" altLang="en-US" sz="1400" dirty="0">
                <a:solidFill>
                  <a:srgbClr val="000000"/>
                </a:solidFill>
                <a:latin typeface="Arial" panose="020B0604020202020204" pitchFamily="34" charset="0"/>
              </a:rPr>
              <a:t> (2014) </a:t>
            </a:r>
            <a:r>
              <a:rPr lang="de-DE" altLang="en-US" sz="1400" i="1" dirty="0">
                <a:solidFill>
                  <a:srgbClr val="000000"/>
                </a:solidFill>
                <a:latin typeface="Arial" panose="020B0604020202020204" pitchFamily="34" charset="0"/>
                <a:hlinkClick r:id="rId4"/>
              </a:rPr>
              <a:t>BWL </a:t>
            </a:r>
            <a:r>
              <a:rPr lang="de-DE" altLang="en-US" sz="1400" i="1" dirty="0" smtClean="0">
                <a:solidFill>
                  <a:srgbClr val="000000"/>
                </a:solidFill>
                <a:latin typeface="Arial" panose="020B0604020202020204" pitchFamily="34" charset="0"/>
                <a:hlinkClick r:id="rId4"/>
              </a:rPr>
              <a:t>für </a:t>
            </a:r>
            <a:r>
              <a:rPr lang="de-DE" altLang="en-US" sz="1400" i="1" dirty="0">
                <a:solidFill>
                  <a:srgbClr val="000000"/>
                </a:solidFill>
                <a:latin typeface="Arial" panose="020B0604020202020204" pitchFamily="34" charset="0"/>
                <a:hlinkClick r:id="rId4"/>
              </a:rPr>
              <a:t>Ingenieurstudium und -praxis – Was man über Betriebswirtschaft wissen sollte</a:t>
            </a:r>
            <a:r>
              <a:rPr lang="de-DE" altLang="en-US" sz="1400" dirty="0">
                <a:solidFill>
                  <a:srgbClr val="000000"/>
                </a:solidFill>
                <a:latin typeface="Arial" panose="020B0604020202020204" pitchFamily="34" charset="0"/>
              </a:rPr>
              <a:t>. 2.Auflage, Wiesbaden: Springer Vieweg (auch als elektronische Version über die TU-Bibliothek </a:t>
            </a:r>
            <a:r>
              <a:rPr lang="de-DE" altLang="en-US" sz="1400" dirty="0" smtClean="0">
                <a:solidFill>
                  <a:srgbClr val="000000"/>
                </a:solidFill>
                <a:latin typeface="Arial" panose="020B0604020202020204" pitchFamily="34" charset="0"/>
              </a:rPr>
              <a:t>verfügbar)</a:t>
            </a:r>
            <a:r>
              <a:rPr lang="de-DE" altLang="en-US" sz="1400" dirty="0">
                <a:solidFill>
                  <a:srgbClr val="000000"/>
                </a:solidFill>
                <a:latin typeface="Arial" panose="020B0604020202020204" pitchFamily="34" charset="0"/>
              </a:rPr>
              <a:t/>
            </a:r>
            <a:br>
              <a:rPr lang="de-DE" altLang="en-US" sz="1400" dirty="0">
                <a:solidFill>
                  <a:srgbClr val="000000"/>
                </a:solidFill>
                <a:latin typeface="Arial" panose="020B0604020202020204" pitchFamily="34" charset="0"/>
              </a:rPr>
            </a:br>
            <a:endParaRPr lang="de-DE" altLang="en-US" sz="1400" dirty="0">
              <a:latin typeface="Arial" panose="020B0604020202020204" pitchFamily="34" charset="0"/>
            </a:endParaRPr>
          </a:p>
          <a:p>
            <a:pPr lvl="1">
              <a:lnSpc>
                <a:spcPct val="90000"/>
              </a:lnSpc>
              <a:buFontTx/>
              <a:buNone/>
            </a:pPr>
            <a:r>
              <a:rPr lang="de-DE" altLang="en-US" sz="1400" dirty="0">
                <a:solidFill>
                  <a:srgbClr val="000000"/>
                </a:solidFill>
                <a:latin typeface="Arial" panose="020B0604020202020204" pitchFamily="34" charset="0"/>
              </a:rPr>
              <a:t>K. </a:t>
            </a:r>
            <a:r>
              <a:rPr lang="de-DE" altLang="en-US" sz="1400" dirty="0" err="1">
                <a:solidFill>
                  <a:srgbClr val="000000"/>
                </a:solidFill>
                <a:latin typeface="Arial" panose="020B0604020202020204" pitchFamily="34" charset="0"/>
              </a:rPr>
              <a:t>Spremann</a:t>
            </a:r>
            <a:r>
              <a:rPr lang="de-DE" altLang="en-US" sz="1400" dirty="0">
                <a:solidFill>
                  <a:srgbClr val="000000"/>
                </a:solidFill>
                <a:latin typeface="Arial" panose="020B0604020202020204" pitchFamily="34" charset="0"/>
              </a:rPr>
              <a:t> (1. Auflage 1996) </a:t>
            </a:r>
            <a:r>
              <a:rPr lang="de-DE" altLang="en-US" sz="1400" i="1" dirty="0">
                <a:solidFill>
                  <a:srgbClr val="000000"/>
                </a:solidFill>
                <a:latin typeface="Arial" panose="020B0604020202020204" pitchFamily="34" charset="0"/>
              </a:rPr>
              <a:t>Wirtschaft, Investition und Finanzierung</a:t>
            </a:r>
            <a:r>
              <a:rPr lang="de-DE" altLang="en-US" sz="1400" dirty="0">
                <a:solidFill>
                  <a:srgbClr val="000000"/>
                </a:solidFill>
                <a:latin typeface="Arial" panose="020B0604020202020204" pitchFamily="34" charset="0"/>
              </a:rPr>
              <a:t> (6. Auflage 2013). München: </a:t>
            </a:r>
            <a:r>
              <a:rPr lang="de-DE" altLang="en-US" sz="1400" dirty="0" err="1" smtClean="0">
                <a:solidFill>
                  <a:srgbClr val="000000"/>
                </a:solidFill>
                <a:latin typeface="Arial" panose="020B0604020202020204" pitchFamily="34" charset="0"/>
              </a:rPr>
              <a:t>Oldenbourg</a:t>
            </a:r>
            <a:r>
              <a:rPr lang="de-DE" altLang="en-US" sz="140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de-DE" altLang="en-US" sz="1400" dirty="0" smtClean="0">
                <a:solidFill>
                  <a:srgbClr val="000000"/>
                </a:solidFill>
                <a:latin typeface="Arial" panose="020B0604020202020204" pitchFamily="34" charset="0"/>
              </a:rPr>
              <a:t>(ISBN </a:t>
            </a:r>
            <a:r>
              <a:rPr lang="de-DE" altLang="en-US" sz="1400" dirty="0">
                <a:solidFill>
                  <a:srgbClr val="000000"/>
                </a:solidFill>
                <a:latin typeface="Arial" panose="020B0604020202020204" pitchFamily="34" charset="0"/>
              </a:rPr>
              <a:t>3-486-23565-6)</a:t>
            </a:r>
          </a:p>
          <a:p>
            <a:pPr lvl="1">
              <a:lnSpc>
                <a:spcPct val="90000"/>
              </a:lnSpc>
              <a:buFontTx/>
              <a:buNone/>
            </a:pPr>
            <a:endParaRPr lang="de-DE" altLang="en-US" sz="14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lvl="1">
              <a:lnSpc>
                <a:spcPct val="90000"/>
              </a:lnSpc>
              <a:buFontTx/>
              <a:buNone/>
            </a:pPr>
            <a:r>
              <a:rPr lang="de-DE" altLang="en-US" sz="1400" dirty="0">
                <a:solidFill>
                  <a:srgbClr val="000000"/>
                </a:solidFill>
                <a:latin typeface="Arial" panose="020B0604020202020204" pitchFamily="34" charset="0"/>
              </a:rPr>
              <a:t>A. J., Schwab (1998), </a:t>
            </a:r>
            <a:r>
              <a:rPr lang="de-DE" altLang="en-US" sz="1400" i="1" dirty="0">
                <a:solidFill>
                  <a:srgbClr val="000000"/>
                </a:solidFill>
                <a:latin typeface="Arial" panose="020B0604020202020204" pitchFamily="34" charset="0"/>
              </a:rPr>
              <a:t>Managementwissen für Ingenieure</a:t>
            </a:r>
            <a:r>
              <a:rPr lang="de-DE" altLang="en-US" sz="1400" dirty="0">
                <a:solidFill>
                  <a:srgbClr val="000000"/>
                </a:solidFill>
                <a:latin typeface="Arial" panose="020B0604020202020204" pitchFamily="34" charset="0"/>
              </a:rPr>
              <a:t> (4. Auflage 2008).</a:t>
            </a:r>
            <a:r>
              <a:rPr lang="de-DE" altLang="en-US" sz="1400" i="1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de-DE" altLang="en-US" sz="1400" dirty="0">
                <a:solidFill>
                  <a:srgbClr val="000000"/>
                </a:solidFill>
                <a:latin typeface="Arial" panose="020B0604020202020204" pitchFamily="34" charset="0"/>
              </a:rPr>
              <a:t>Berlin, Heidelberg, New York: Springer</a:t>
            </a:r>
          </a:p>
          <a:p>
            <a:pPr>
              <a:lnSpc>
                <a:spcPct val="90000"/>
              </a:lnSpc>
            </a:pPr>
            <a:endParaRPr lang="de-DE" altLang="en-US" sz="1400" dirty="0">
              <a:latin typeface="Arial" panose="020B0604020202020204" pitchFamily="34" charset="0"/>
            </a:endParaRPr>
          </a:p>
          <a:p>
            <a:pPr lvl="1">
              <a:lnSpc>
                <a:spcPct val="90000"/>
              </a:lnSpc>
              <a:buFontTx/>
              <a:buNone/>
            </a:pPr>
            <a:r>
              <a:rPr lang="de-DE" altLang="en-US" sz="1400" dirty="0">
                <a:solidFill>
                  <a:srgbClr val="000000"/>
                </a:solidFill>
                <a:latin typeface="Arial" panose="020B0604020202020204" pitchFamily="34" charset="0"/>
              </a:rPr>
              <a:t>E. Fischer (1996) </a:t>
            </a:r>
            <a:r>
              <a:rPr lang="de-DE" altLang="en-US" sz="1400" i="1" dirty="0">
                <a:solidFill>
                  <a:srgbClr val="000000"/>
                </a:solidFill>
                <a:latin typeface="Arial" panose="020B0604020202020204" pitchFamily="34" charset="0"/>
              </a:rPr>
              <a:t>Finanzwirtschaft für Anfänger</a:t>
            </a:r>
            <a:r>
              <a:rPr lang="de-DE" altLang="en-US" sz="1400" dirty="0">
                <a:solidFill>
                  <a:srgbClr val="000000"/>
                </a:solidFill>
                <a:latin typeface="Arial" panose="020B0604020202020204" pitchFamily="34" charset="0"/>
              </a:rPr>
              <a:t> (4. Auflage 2005). München: </a:t>
            </a:r>
            <a:r>
              <a:rPr lang="de-DE" altLang="en-US" sz="1400" dirty="0" err="1">
                <a:solidFill>
                  <a:srgbClr val="000000"/>
                </a:solidFill>
                <a:latin typeface="Arial" panose="020B0604020202020204" pitchFamily="34" charset="0"/>
              </a:rPr>
              <a:t>Oldenbourg</a:t>
            </a:r>
            <a:r>
              <a:rPr lang="de-DE" altLang="en-US" sz="1400" dirty="0">
                <a:solidFill>
                  <a:srgbClr val="000000"/>
                </a:solidFill>
                <a:latin typeface="Arial" panose="020B0604020202020204" pitchFamily="34" charset="0"/>
              </a:rPr>
              <a:t/>
            </a:r>
            <a:br>
              <a:rPr lang="de-DE" altLang="en-US" sz="1400" dirty="0">
                <a:solidFill>
                  <a:srgbClr val="000000"/>
                </a:solidFill>
                <a:latin typeface="Arial" panose="020B0604020202020204" pitchFamily="34" charset="0"/>
              </a:rPr>
            </a:br>
            <a:endParaRPr lang="de-DE" altLang="en-US" sz="14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lvl="1">
              <a:lnSpc>
                <a:spcPct val="90000"/>
              </a:lnSpc>
              <a:buFontTx/>
              <a:buNone/>
            </a:pPr>
            <a:r>
              <a:rPr lang="de-DE" altLang="en-US" sz="1400" dirty="0">
                <a:solidFill>
                  <a:srgbClr val="000000"/>
                </a:solidFill>
                <a:latin typeface="Arial" panose="020B0604020202020204" pitchFamily="34" charset="0"/>
              </a:rPr>
              <a:t>S. Peters (1994), </a:t>
            </a:r>
            <a:r>
              <a:rPr lang="de-DE" altLang="en-US" sz="1400" i="1" dirty="0">
                <a:solidFill>
                  <a:srgbClr val="000000"/>
                </a:solidFill>
                <a:latin typeface="Arial" panose="020B0604020202020204" pitchFamily="34" charset="0"/>
              </a:rPr>
              <a:t>Betriebswirtschaftslehre</a:t>
            </a:r>
            <a:r>
              <a:rPr lang="de-DE" altLang="en-US" sz="1400" dirty="0">
                <a:solidFill>
                  <a:srgbClr val="000000"/>
                </a:solidFill>
                <a:latin typeface="Arial" panose="020B0604020202020204" pitchFamily="34" charset="0"/>
              </a:rPr>
              <a:t> (12. Auflage 2005). München: </a:t>
            </a:r>
            <a:r>
              <a:rPr lang="de-DE" altLang="en-US" sz="1400" dirty="0" err="1">
                <a:solidFill>
                  <a:srgbClr val="000000"/>
                </a:solidFill>
                <a:latin typeface="Arial" panose="020B0604020202020204" pitchFamily="34" charset="0"/>
              </a:rPr>
              <a:t>Oldenbourg</a:t>
            </a:r>
            <a:endParaRPr lang="de-DE" altLang="en-US" sz="1400" dirty="0">
              <a:latin typeface="Arial" panose="020B0604020202020204" pitchFamily="34" charset="0"/>
            </a:endParaRPr>
          </a:p>
          <a:p>
            <a:pPr lvl="2">
              <a:lnSpc>
                <a:spcPct val="90000"/>
              </a:lnSpc>
            </a:pPr>
            <a:endParaRPr lang="de-DE" altLang="en-US" sz="1800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2"/>
          <p:cNvSpPr>
            <a:spLocks noGrp="1" noChangeArrowheads="1"/>
          </p:cNvSpPr>
          <p:nvPr>
            <p:ph type="title"/>
          </p:nvPr>
        </p:nvSpPr>
        <p:spPr>
          <a:xfrm>
            <a:off x="1908177" y="381000"/>
            <a:ext cx="6626225" cy="889000"/>
          </a:xfrm>
        </p:spPr>
        <p:txBody>
          <a:bodyPr/>
          <a:lstStyle/>
          <a:p>
            <a:r>
              <a:rPr lang="de-DE" altLang="en-US" i="0" smtClean="0">
                <a:latin typeface="Arial" panose="020B0604020202020204" pitchFamily="34" charset="0"/>
                <a:cs typeface="Arial" panose="020B0604020202020204" pitchFamily="34" charset="0"/>
              </a:rPr>
              <a:t>Grundfragen der Wirtschaft </a:t>
            </a:r>
          </a:p>
        </p:txBody>
      </p:sp>
      <p:sp>
        <p:nvSpPr>
          <p:cNvPr id="1024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52450" y="1514475"/>
            <a:ext cx="7981950" cy="4806950"/>
          </a:xfrm>
        </p:spPr>
        <p:txBody>
          <a:bodyPr/>
          <a:lstStyle/>
          <a:p>
            <a:pPr>
              <a:spcBef>
                <a:spcPts val="1800"/>
              </a:spcBef>
            </a:pPr>
            <a:r>
              <a:rPr lang="de-DE" altLang="en-US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Planvolle Deckung menschlicher Bedürfnisse</a:t>
            </a:r>
            <a:endParaRPr lang="de-DE" altLang="en-US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1800"/>
              </a:spcBef>
            </a:pPr>
            <a:r>
              <a:rPr lang="de-DE" altLang="en-US" sz="1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Knappheiten</a:t>
            </a:r>
            <a:r>
              <a:rPr lang="de-DE" altLang="en-US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alt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→ </a:t>
            </a:r>
            <a:r>
              <a:rPr lang="de-DE" altLang="en-US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Allokation</a:t>
            </a:r>
            <a:r>
              <a:rPr lang="de-DE" alt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knapper Güter zu </a:t>
            </a:r>
            <a:r>
              <a:rPr lang="de-DE" altLang="en-US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Verbraucher:innen</a:t>
            </a:r>
            <a:r>
              <a:rPr lang="de-DE" alt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mit unterschiedlichen Bedürfnissen</a:t>
            </a:r>
            <a:endParaRPr lang="de-DE" altLang="en-US" sz="16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1800"/>
              </a:spcBef>
            </a:pPr>
            <a:r>
              <a:rPr lang="de-DE" altLang="en-US" sz="1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Knappheiten</a:t>
            </a:r>
            <a:r>
              <a:rPr lang="de-DE" alt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→ </a:t>
            </a:r>
            <a:r>
              <a:rPr lang="de-DE" altLang="en-US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Opportunitä</a:t>
            </a:r>
            <a:r>
              <a:rPr lang="de-DE" alt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de-DE" altLang="en-US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skosten</a:t>
            </a:r>
            <a:r>
              <a:rPr lang="de-DE" alt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: Kosten, die dadurch entstehen, dass die nächstbeste Alternative nicht gewählt werden kann (= Nachteil in Form des entgangenen Vorteils der abgelehnten Entscheidungsalternative)</a:t>
            </a:r>
            <a:endParaRPr lang="de-DE" altLang="en-US" sz="16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1800"/>
              </a:spcBef>
            </a:pPr>
            <a:r>
              <a:rPr lang="de-DE" altLang="en-US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Arbeitsteilung</a:t>
            </a:r>
            <a:r>
              <a:rPr lang="de-DE" alt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und Spezialisierung (innerbetrieblich, zwischenbetrieblich, international) </a:t>
            </a:r>
            <a:endParaRPr lang="de-DE" altLang="en-US" sz="16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1800"/>
              </a:spcBef>
            </a:pPr>
            <a:r>
              <a:rPr lang="de-DE" altLang="en-US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Markt</a:t>
            </a:r>
            <a:r>
              <a:rPr lang="de-DE" alt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: Ort, wo Anbietende und Nachfragende zusammenkommen (Gütermärkte, Kapitalmärkte, Arbeitsmärkte, ...) </a:t>
            </a:r>
            <a:endParaRPr lang="de-DE" altLang="en-US" sz="16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1800"/>
              </a:spcBef>
            </a:pPr>
            <a:r>
              <a:rPr lang="de-DE" altLang="en-US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Marktwirtschaft</a:t>
            </a:r>
            <a:r>
              <a:rPr lang="de-DE" alt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: Nicht der Staat, sondern die Marktteilnehmenden regeln das wirtschaftliche Geschehen </a:t>
            </a:r>
          </a:p>
          <a:p>
            <a:pPr>
              <a:spcBef>
                <a:spcPts val="1800"/>
              </a:spcBef>
            </a:pPr>
            <a:r>
              <a:rPr lang="de-DE" altLang="en-US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Angebot und Nachfrage </a:t>
            </a:r>
            <a:r>
              <a:rPr lang="de-DE" alt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– über den Preis </a:t>
            </a:r>
          </a:p>
          <a:p>
            <a:pPr lvl="2">
              <a:lnSpc>
                <a:spcPct val="90000"/>
              </a:lnSpc>
            </a:pPr>
            <a:endParaRPr lang="de-DE" alt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8" name="Rectangle 2"/>
          <p:cNvSpPr>
            <a:spLocks noGrp="1" noChangeArrowheads="1"/>
          </p:cNvSpPr>
          <p:nvPr>
            <p:ph type="title"/>
          </p:nvPr>
        </p:nvSpPr>
        <p:spPr>
          <a:xfrm>
            <a:off x="1908177" y="381000"/>
            <a:ext cx="6702425" cy="889000"/>
          </a:xfrm>
        </p:spPr>
        <p:txBody>
          <a:bodyPr/>
          <a:lstStyle/>
          <a:p>
            <a:r>
              <a:rPr lang="de-DE" altLang="en-US" i="0" dirty="0" smtClean="0">
                <a:latin typeface="Arial" panose="020B0604020202020204" pitchFamily="34" charset="0"/>
                <a:cs typeface="Arial" panose="020B0604020202020204" pitchFamily="34" charset="0"/>
              </a:rPr>
              <a:t>Typische Fragen der Wirtschaftswissenschaften</a:t>
            </a:r>
          </a:p>
        </p:txBody>
      </p:sp>
      <p:sp>
        <p:nvSpPr>
          <p:cNvPr id="16399" name="Rectangle 22"/>
          <p:cNvSpPr>
            <a:spLocks noChangeArrowheads="1"/>
          </p:cNvSpPr>
          <p:nvPr/>
        </p:nvSpPr>
        <p:spPr bwMode="auto">
          <a:xfrm>
            <a:off x="7170416" y="7569201"/>
            <a:ext cx="136527" cy="7797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900" b="1" i="1">
                <a:solidFill>
                  <a:srgbClr val="000000"/>
                </a:solidFill>
                <a:latin typeface="Arial" panose="020B0604020202020204" pitchFamily="34" charset="0"/>
              </a:rPr>
              <a:t>Q</a:t>
            </a:r>
            <a:r>
              <a:rPr lang="de-DE" altLang="en-US" sz="1900" b="1" baseline="-25000">
                <a:solidFill>
                  <a:srgbClr val="000000"/>
                </a:solidFill>
                <a:latin typeface="Arial" panose="020B0604020202020204" pitchFamily="34" charset="0"/>
              </a:rPr>
              <a:t>0</a:t>
            </a:r>
            <a:r>
              <a:rPr lang="de-DE" altLang="en-US" sz="1900" b="1" i="1">
                <a:solidFill>
                  <a:srgbClr val="000000"/>
                </a:solidFill>
                <a:latin typeface="Arial" panose="020B0604020202020204" pitchFamily="34" charset="0"/>
              </a:rPr>
              <a:t>*</a:t>
            </a:r>
            <a:endParaRPr lang="de-DE" altLang="en-US">
              <a:latin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16449" y="1764461"/>
            <a:ext cx="8250149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Warum kostet Wasser/Salz/Mehl so wenig, obwohl es uns lebenswichtig ist?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Saphiren sind nicht lebenswichtig. Warum sind sie so teuer?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Warum kostet eine Wohnung in Berlin mehr als in Bielefeld?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Wie viele Autos sollte Tesla pro Jahr produzieren? Lieber Model S oder 3?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Lohnt es sich für Tesla in eine neue Fabrik in Deutschland zu investieren?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Können wir uns als Gesellschaft eine Energiewende leisten, ohne große wirtschaftliche Einbußen?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Was sind die wirtschaftlichen Folgen des Klimawandels?</a:t>
            </a:r>
            <a:endParaRPr lang="de-DE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481016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erdmannvorlage">
  <a:themeElements>
    <a:clrScheme name="">
      <a:dk1>
        <a:srgbClr val="000000"/>
      </a:dk1>
      <a:lt1>
        <a:srgbClr val="FFFFFF"/>
      </a:lt1>
      <a:dk2>
        <a:srgbClr val="CC3300"/>
      </a:dk2>
      <a:lt2>
        <a:srgbClr val="5F5F5F"/>
      </a:lt2>
      <a:accent1>
        <a:srgbClr val="CC6600"/>
      </a:accent1>
      <a:accent2>
        <a:srgbClr val="CC0066"/>
      </a:accent2>
      <a:accent3>
        <a:srgbClr val="FFFFFF"/>
      </a:accent3>
      <a:accent4>
        <a:srgbClr val="000000"/>
      </a:accent4>
      <a:accent5>
        <a:srgbClr val="E2B8AA"/>
      </a:accent5>
      <a:accent6>
        <a:srgbClr val="B9005C"/>
      </a:accent6>
      <a:hlink>
        <a:srgbClr val="CC00CC"/>
      </a:hlink>
      <a:folHlink>
        <a:srgbClr val="990099"/>
      </a:folHlink>
    </a:clrScheme>
    <a:fontScheme name="erdmannvorlage.pot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Book Antiqua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Book Antiqua" pitchFamily="18" charset="0"/>
          </a:defRPr>
        </a:defPPr>
      </a:lstStyle>
    </a:lnDef>
  </a:objectDefaults>
  <a:extraClrSchemeLst>
    <a:extraClrScheme>
      <a:clrScheme name="erdmannvorlage.pot 1">
        <a:dk1>
          <a:srgbClr val="5F5F5F"/>
        </a:dk1>
        <a:lt1>
          <a:srgbClr val="FFFFCC"/>
        </a:lt1>
        <a:dk2>
          <a:srgbClr val="000000"/>
        </a:dk2>
        <a:lt2>
          <a:srgbClr val="FFCC66"/>
        </a:lt2>
        <a:accent1>
          <a:srgbClr val="FF9933"/>
        </a:accent1>
        <a:accent2>
          <a:srgbClr val="CC0066"/>
        </a:accent2>
        <a:accent3>
          <a:srgbClr val="AAAAAA"/>
        </a:accent3>
        <a:accent4>
          <a:srgbClr val="DADAAE"/>
        </a:accent4>
        <a:accent5>
          <a:srgbClr val="FFCAAD"/>
        </a:accent5>
        <a:accent6>
          <a:srgbClr val="B9005C"/>
        </a:accent6>
        <a:hlink>
          <a:srgbClr val="CC00CC"/>
        </a:hlink>
        <a:folHlink>
          <a:srgbClr val="9900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rdmannvorlage.pot 2">
        <a:dk1>
          <a:srgbClr val="000000"/>
        </a:dk1>
        <a:lt1>
          <a:srgbClr val="FFFFFF"/>
        </a:lt1>
        <a:dk2>
          <a:srgbClr val="FF9900"/>
        </a:dk2>
        <a:lt2>
          <a:srgbClr val="5F5F5F"/>
        </a:lt2>
        <a:accent1>
          <a:srgbClr val="FF9933"/>
        </a:accent1>
        <a:accent2>
          <a:srgbClr val="CC0066"/>
        </a:accent2>
        <a:accent3>
          <a:srgbClr val="FFFFFF"/>
        </a:accent3>
        <a:accent4>
          <a:srgbClr val="000000"/>
        </a:accent4>
        <a:accent5>
          <a:srgbClr val="FFCAAD"/>
        </a:accent5>
        <a:accent6>
          <a:srgbClr val="B9005C"/>
        </a:accent6>
        <a:hlink>
          <a:srgbClr val="CC00CC"/>
        </a:hlink>
        <a:folHlink>
          <a:srgbClr val="9900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rdmannvorlage.pot 3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3456</Words>
  <Application>Microsoft Office PowerPoint</Application>
  <PresentationFormat>On-screen Show (4:3)</PresentationFormat>
  <Paragraphs>600</Paragraphs>
  <Slides>55</Slides>
  <Notes>48</Notes>
  <HiddenSlides>0</HiddenSlides>
  <MMClips>0</MMClips>
  <ScaleCrop>false</ScaleCrop>
  <HeadingPairs>
    <vt:vector size="8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55</vt:i4>
      </vt:variant>
    </vt:vector>
  </HeadingPairs>
  <TitlesOfParts>
    <vt:vector size="65" baseType="lpstr">
      <vt:lpstr>SimSun</vt:lpstr>
      <vt:lpstr>Arial</vt:lpstr>
      <vt:lpstr>Book Antiqua</vt:lpstr>
      <vt:lpstr>Calibri</vt:lpstr>
      <vt:lpstr>Cambria Math</vt:lpstr>
      <vt:lpstr>Symbol</vt:lpstr>
      <vt:lpstr>Times New Roman</vt:lpstr>
      <vt:lpstr>Verdana</vt:lpstr>
      <vt:lpstr>erdmannvorlage</vt:lpstr>
      <vt:lpstr>Equation</vt:lpstr>
      <vt:lpstr>Wirtschaftliche Grundlagen  im Sommersemester 2022  Angebot, Nachfrage und Elastizität</vt:lpstr>
      <vt:lpstr>Organisatorisches: Lehrangebot 1/2</vt:lpstr>
      <vt:lpstr>Organisatorisches: Lehrangebot 2/2</vt:lpstr>
      <vt:lpstr>Organisatorisches: Prüfungen</vt:lpstr>
      <vt:lpstr>Gliederung der Vorlesung</vt:lpstr>
      <vt:lpstr>Was kommt auf uns zu?</vt:lpstr>
      <vt:lpstr>Literaturhinweise</vt:lpstr>
      <vt:lpstr>Grundfragen der Wirtschaft </vt:lpstr>
      <vt:lpstr>Typische Fragen der Wirtschaftswissenschaften</vt:lpstr>
      <vt:lpstr>Hohe Preise in Energiemärkten 2021-2</vt:lpstr>
      <vt:lpstr>Hohe Preise in Energiemärkten 2021-2</vt:lpstr>
      <vt:lpstr>Grundlegende Marktformen</vt:lpstr>
      <vt:lpstr>Beispiele: Angebotsmonopole</vt:lpstr>
      <vt:lpstr>Beispiele: Angebotsoligopole (wenige Anbietende)</vt:lpstr>
      <vt:lpstr>Beispiele: Nachfragemonopole = Monopson </vt:lpstr>
      <vt:lpstr>Konkurrenzmarkt (Polypol) - Annahmen </vt:lpstr>
      <vt:lpstr>Inverse Angebotsfunktion von Grenzkosten einer individuellen Firma</vt:lpstr>
      <vt:lpstr>Beispiel: inverse Angebotsfunktion eines Dosenherstellers</vt:lpstr>
      <vt:lpstr>Inverse Angebotsfunktion, Marktpreis und Produzentenrente</vt:lpstr>
      <vt:lpstr>Aggregation von inversen Angebotsfunktionen</vt:lpstr>
      <vt:lpstr>Inverse Nachfragefunktion von Zahlungsbereitschaft eines Konsumenten</vt:lpstr>
      <vt:lpstr>Beispiel: Inverse Nachfragefunktion für Orangen nach Sport</vt:lpstr>
      <vt:lpstr>Beispiel: Inverse Nachfragefunktion für Strom in der Aluminiumherstellung</vt:lpstr>
      <vt:lpstr>Inverse Nachfragefunktion, Marktpreis und Konsumentenrente</vt:lpstr>
      <vt:lpstr>Aggregation von inversen Nachfragefunktionen</vt:lpstr>
      <vt:lpstr>Die Nachfragefunktion und ihre Inverse</vt:lpstr>
      <vt:lpstr>Gesetz von Angebot und Nachfrage</vt:lpstr>
      <vt:lpstr>Gesetz von Angebot und Nachfrage</vt:lpstr>
      <vt:lpstr>Gesetz von Angebot und Nachfrage</vt:lpstr>
      <vt:lpstr>Angebot und Nachfrage: Beispiel</vt:lpstr>
      <vt:lpstr>Wohlfahrt, Nutzen und Kosten</vt:lpstr>
      <vt:lpstr>Preisbildung als Gleichgewicht</vt:lpstr>
      <vt:lpstr>Beispiele: Salz, Wasser, Mehl, usw.</vt:lpstr>
      <vt:lpstr>Beispiele: Saphiren, 100 qm Wohnungen in Berlin-Mitte, usw.</vt:lpstr>
      <vt:lpstr>Preisbildung - Stromerzeugung</vt:lpstr>
      <vt:lpstr>Gebotskurven am Strommarkt [Lieferzeitraum Mittwoch, 14.4.2021, 11-12 Uhr] </vt:lpstr>
      <vt:lpstr>Marktversagen</vt:lpstr>
      <vt:lpstr>Preisreaktion bei Nachfrage-Änderung </vt:lpstr>
      <vt:lpstr>Preisreaktion bei Angebotsänderung </vt:lpstr>
      <vt:lpstr>Preisreaktion bei Steuern </vt:lpstr>
      <vt:lpstr>Staatliche Preisfestsetzung: Mindestpreis</vt:lpstr>
      <vt:lpstr>Staatliche Preisfestsetzung: Höchstpreis</vt:lpstr>
      <vt:lpstr>Preiselastizität der Nachfrage</vt:lpstr>
      <vt:lpstr>Bogenelastizität</vt:lpstr>
      <vt:lpstr>Punktelastizität</vt:lpstr>
      <vt:lpstr>Beispiele der Preiselastizität</vt:lpstr>
      <vt:lpstr>Auswirkung auf den Umsatz</vt:lpstr>
      <vt:lpstr>Auswirkung auf den Umsatz</vt:lpstr>
      <vt:lpstr>Vorsicht: Elastizität ≠ Steigung</vt:lpstr>
      <vt:lpstr>Preiselastizität der Nachfrage – Bsp.</vt:lpstr>
      <vt:lpstr>Preiselastizität der Nachfrage – Bsp.</vt:lpstr>
      <vt:lpstr>Kurzfristige gegenüber langfristige Preiselastizität</vt:lpstr>
      <vt:lpstr>Kreuzpreiselastizität</vt:lpstr>
      <vt:lpstr>Außenhandel</vt:lpstr>
      <vt:lpstr>Rolle des Staates</vt:lpstr>
    </vt:vector>
  </TitlesOfParts>
  <Company>TU-Berlin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Vorlesung Einführung in die Wirtschaftswissenschaften</dc:title>
  <dc:creator>Erdmann</dc:creator>
  <cp:lastModifiedBy>Tom Brown</cp:lastModifiedBy>
  <cp:revision>192</cp:revision>
  <cp:lastPrinted>2020-11-04T08:40:13Z</cp:lastPrinted>
  <dcterms:created xsi:type="dcterms:W3CDTF">2001-06-02T14:11:54Z</dcterms:created>
  <dcterms:modified xsi:type="dcterms:W3CDTF">2022-04-20T16:07:42Z</dcterms:modified>
</cp:coreProperties>
</file>