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7"/>
  </p:notesMasterIdLst>
  <p:handoutMasterIdLst>
    <p:handoutMasterId r:id="rId58"/>
  </p:handoutMasterIdLst>
  <p:sldIdLst>
    <p:sldId id="326" r:id="rId2"/>
    <p:sldId id="328" r:id="rId3"/>
    <p:sldId id="333" r:id="rId4"/>
    <p:sldId id="329" r:id="rId5"/>
    <p:sldId id="330" r:id="rId6"/>
    <p:sldId id="288" r:id="rId7"/>
    <p:sldId id="256" r:id="rId8"/>
    <p:sldId id="296" r:id="rId9"/>
    <p:sldId id="308" r:id="rId10"/>
    <p:sldId id="335" r:id="rId11"/>
    <p:sldId id="336" r:id="rId12"/>
    <p:sldId id="295" r:id="rId13"/>
    <p:sldId id="309" r:id="rId14"/>
    <p:sldId id="313" r:id="rId15"/>
    <p:sldId id="310" r:id="rId16"/>
    <p:sldId id="297" r:id="rId17"/>
    <p:sldId id="300" r:id="rId18"/>
    <p:sldId id="306" r:id="rId19"/>
    <p:sldId id="302" r:id="rId20"/>
    <p:sldId id="301" r:id="rId21"/>
    <p:sldId id="303" r:id="rId22"/>
    <p:sldId id="307" r:id="rId23"/>
    <p:sldId id="331" r:id="rId24"/>
    <p:sldId id="304" r:id="rId25"/>
    <p:sldId id="305" r:id="rId26"/>
    <p:sldId id="321" r:id="rId27"/>
    <p:sldId id="275" r:id="rId28"/>
    <p:sldId id="314" r:id="rId29"/>
    <p:sldId id="324" r:id="rId30"/>
    <p:sldId id="334" r:id="rId31"/>
    <p:sldId id="325" r:id="rId32"/>
    <p:sldId id="315" r:id="rId33"/>
    <p:sldId id="311" r:id="rId34"/>
    <p:sldId id="312" r:id="rId35"/>
    <p:sldId id="298" r:id="rId36"/>
    <p:sldId id="292" r:id="rId37"/>
    <p:sldId id="327" r:id="rId38"/>
    <p:sldId id="282" r:id="rId39"/>
    <p:sldId id="284" r:id="rId40"/>
    <p:sldId id="316" r:id="rId41"/>
    <p:sldId id="286" r:id="rId42"/>
    <p:sldId id="287" r:id="rId43"/>
    <p:sldId id="285" r:id="rId44"/>
    <p:sldId id="317" r:id="rId45"/>
    <p:sldId id="318" r:id="rId46"/>
    <p:sldId id="319" r:id="rId47"/>
    <p:sldId id="322" r:id="rId48"/>
    <p:sldId id="323" r:id="rId49"/>
    <p:sldId id="320" r:id="rId50"/>
    <p:sldId id="293" r:id="rId51"/>
    <p:sldId id="299" r:id="rId52"/>
    <p:sldId id="337" r:id="rId53"/>
    <p:sldId id="338" r:id="rId54"/>
    <p:sldId id="332" r:id="rId55"/>
    <p:sldId id="279" r:id="rId5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9" autoAdjust="0"/>
    <p:restoredTop sz="91581" autoAdjust="0"/>
  </p:normalViewPr>
  <p:slideViewPr>
    <p:cSldViewPr snapToGrid="0">
      <p:cViewPr varScale="1">
        <p:scale>
          <a:sx n="92" d="100"/>
          <a:sy n="92" d="100"/>
        </p:scale>
        <p:origin x="1848" y="90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39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04207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267202/weekly-dutch-ttf-gas-futur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2964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Sommersemester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2021-2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Vervierfachung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Gaspreis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Russlands Einmarsch in Ukraine, aber auch: kalter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Winter 2020-21, Wartung nach Pandemie, Wettbewerb für LNG mit Asien, reduzierte Produktion in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Groningen, hoher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-Preis verdrängt Kohlestrom…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581001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statistica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9" y="2524394"/>
            <a:ext cx="6754092" cy="40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2021-2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Vervierfachung von Strompreise seit 2020…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2183486"/>
            <a:ext cx="6845444" cy="43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44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Anbietende)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7981950" cy="3919094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Anbietenden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(Fahrtkosten, etc.)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163437" y="5009714"/>
            <a:ext cx="2806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(Anzahl Dosen)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Markt22“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Fragen oder 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Mittwochs 16:00-18:00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per Zoom; Aufzeichnungen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diese Woche über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angeboten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Orangen nach Sport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7029" y="2905254"/>
            <a:ext cx="6289503" cy="2787494"/>
            <a:chOff x="608447" y="1258458"/>
            <a:chExt cx="2211269" cy="1565059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€/Orange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(Orangen)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Nach Sport habe ich Hunger und Durst. Die erste Orange ist mir viel Wert. Die zweite: nicht so viel. Ab 3 Orangen bin ich satt.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6680366" cy="2281259"/>
            <a:chOff x="608447" y="1258458"/>
            <a:chExt cx="2348689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766158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29278" y="1581051"/>
                <a:ext cx="7796224" cy="1915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sehr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Zahlungsbereitschaft? 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78" y="1581051"/>
                <a:ext cx="7796224" cy="1915589"/>
              </a:xfrm>
              <a:prstGeom prst="rect">
                <a:avLst/>
              </a:prstGeom>
              <a:blipFill>
                <a:blip r:embed="rId3"/>
                <a:stretch>
                  <a:fillRect l="-704" t="-1587" b="-9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Franka von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Tluck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Toschnonowitz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Line 2"/>
          <p:cNvSpPr>
            <a:spLocks noChangeAspect="1" noChangeShapeType="1"/>
          </p:cNvSpPr>
          <p:nvPr/>
        </p:nvSpPr>
        <p:spPr bwMode="auto">
          <a:xfrm>
            <a:off x="1506538" y="5651500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" name="Line 3"/>
          <p:cNvSpPr>
            <a:spLocks noChangeAspect="1" noChangeShapeType="1"/>
          </p:cNvSpPr>
          <p:nvPr/>
        </p:nvSpPr>
        <p:spPr bwMode="auto">
          <a:xfrm flipV="1">
            <a:off x="1528763" y="2108200"/>
            <a:ext cx="0" cy="3551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0" name="Text Box 4"/>
          <p:cNvSpPr txBox="1">
            <a:spLocks noChangeAspect="1" noChangeArrowheads="1"/>
          </p:cNvSpPr>
          <p:nvPr/>
        </p:nvSpPr>
        <p:spPr bwMode="auto">
          <a:xfrm>
            <a:off x="912815" y="2354263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9461" name="Line 5"/>
          <p:cNvSpPr>
            <a:spLocks noChangeAspect="1" noChangeShapeType="1"/>
          </p:cNvSpPr>
          <p:nvPr/>
        </p:nvSpPr>
        <p:spPr bwMode="auto">
          <a:xfrm flipH="1">
            <a:off x="1447800" y="25209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2" name="Text Box 6"/>
          <p:cNvSpPr txBox="1">
            <a:spLocks noChangeAspect="1" noChangeArrowheads="1"/>
          </p:cNvSpPr>
          <p:nvPr/>
        </p:nvSpPr>
        <p:spPr bwMode="auto">
          <a:xfrm>
            <a:off x="1039813" y="29765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19463" name="Line 7"/>
          <p:cNvSpPr>
            <a:spLocks noChangeAspect="1" noChangeShapeType="1"/>
          </p:cNvSpPr>
          <p:nvPr/>
        </p:nvSpPr>
        <p:spPr bwMode="auto">
          <a:xfrm flipH="1">
            <a:off x="1444627" y="314483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4" name="Text Box 8"/>
          <p:cNvSpPr txBox="1">
            <a:spLocks noChangeAspect="1" noChangeArrowheads="1"/>
          </p:cNvSpPr>
          <p:nvPr/>
        </p:nvSpPr>
        <p:spPr bwMode="auto">
          <a:xfrm>
            <a:off x="1038225" y="36004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465" name="Line 9"/>
          <p:cNvSpPr>
            <a:spLocks noChangeAspect="1" noChangeShapeType="1"/>
          </p:cNvSpPr>
          <p:nvPr/>
        </p:nvSpPr>
        <p:spPr bwMode="auto">
          <a:xfrm flipH="1">
            <a:off x="1444627" y="3768725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6" name="Text Box 10"/>
          <p:cNvSpPr txBox="1">
            <a:spLocks noChangeAspect="1" noChangeArrowheads="1"/>
          </p:cNvSpPr>
          <p:nvPr/>
        </p:nvSpPr>
        <p:spPr bwMode="auto">
          <a:xfrm>
            <a:off x="1044575" y="4227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9467" name="Line 11"/>
          <p:cNvSpPr>
            <a:spLocks noChangeAspect="1" noChangeShapeType="1"/>
          </p:cNvSpPr>
          <p:nvPr/>
        </p:nvSpPr>
        <p:spPr bwMode="auto">
          <a:xfrm flipH="1">
            <a:off x="1450977" y="4395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8" name="Text Box 12"/>
          <p:cNvSpPr txBox="1">
            <a:spLocks noChangeAspect="1" noChangeArrowheads="1"/>
          </p:cNvSpPr>
          <p:nvPr/>
        </p:nvSpPr>
        <p:spPr bwMode="auto">
          <a:xfrm>
            <a:off x="1039813" y="48641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9469" name="Line 13"/>
          <p:cNvSpPr>
            <a:spLocks noChangeAspect="1" noChangeShapeType="1"/>
          </p:cNvSpPr>
          <p:nvPr/>
        </p:nvSpPr>
        <p:spPr bwMode="auto">
          <a:xfrm flipH="1">
            <a:off x="1446213" y="5030788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14"/>
          <p:cNvSpPr txBox="1">
            <a:spLocks noChangeAspect="1" noChangeArrowheads="1"/>
          </p:cNvSpPr>
          <p:nvPr/>
        </p:nvSpPr>
        <p:spPr bwMode="auto">
          <a:xfrm>
            <a:off x="1109663" y="5483225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19471" name="Line 15"/>
          <p:cNvSpPr>
            <a:spLocks noChangeAspect="1" noChangeShapeType="1"/>
          </p:cNvSpPr>
          <p:nvPr/>
        </p:nvSpPr>
        <p:spPr bwMode="auto">
          <a:xfrm flipH="1">
            <a:off x="1444627" y="56515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2" name="Line 16"/>
          <p:cNvSpPr>
            <a:spLocks noChangeAspect="1" noChangeShapeType="1"/>
          </p:cNvSpPr>
          <p:nvPr/>
        </p:nvSpPr>
        <p:spPr bwMode="auto">
          <a:xfrm>
            <a:off x="1525588" y="564832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3" name="Text Box 17"/>
          <p:cNvSpPr txBox="1">
            <a:spLocks noChangeAspect="1" noChangeArrowheads="1"/>
          </p:cNvSpPr>
          <p:nvPr/>
        </p:nvSpPr>
        <p:spPr bwMode="auto">
          <a:xfrm>
            <a:off x="1276350" y="5716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9474" name="Line 18"/>
          <p:cNvSpPr>
            <a:spLocks noChangeAspect="1" noChangeShapeType="1"/>
          </p:cNvSpPr>
          <p:nvPr/>
        </p:nvSpPr>
        <p:spPr bwMode="auto">
          <a:xfrm>
            <a:off x="2663825" y="565467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5" name="Text Box 19"/>
          <p:cNvSpPr txBox="1">
            <a:spLocks noChangeAspect="1" noChangeArrowheads="1"/>
          </p:cNvSpPr>
          <p:nvPr/>
        </p:nvSpPr>
        <p:spPr bwMode="auto">
          <a:xfrm>
            <a:off x="2414588" y="572293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9476" name="Line 20"/>
          <p:cNvSpPr>
            <a:spLocks noChangeAspect="1" noChangeShapeType="1"/>
          </p:cNvSpPr>
          <p:nvPr/>
        </p:nvSpPr>
        <p:spPr bwMode="auto">
          <a:xfrm>
            <a:off x="3784600" y="5656263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7" name="Text Box 21"/>
          <p:cNvSpPr txBox="1">
            <a:spLocks noChangeAspect="1" noChangeArrowheads="1"/>
          </p:cNvSpPr>
          <p:nvPr/>
        </p:nvSpPr>
        <p:spPr bwMode="auto">
          <a:xfrm>
            <a:off x="3533775" y="57245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9478" name="Line 22"/>
          <p:cNvSpPr>
            <a:spLocks noChangeAspect="1" noChangeShapeType="1"/>
          </p:cNvSpPr>
          <p:nvPr/>
        </p:nvSpPr>
        <p:spPr bwMode="auto">
          <a:xfrm>
            <a:off x="4894263" y="565467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Text Box 23"/>
          <p:cNvSpPr txBox="1">
            <a:spLocks noChangeAspect="1" noChangeArrowheads="1"/>
          </p:cNvSpPr>
          <p:nvPr/>
        </p:nvSpPr>
        <p:spPr bwMode="auto">
          <a:xfrm>
            <a:off x="4645025" y="572293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9480" name="Line 24"/>
          <p:cNvSpPr>
            <a:spLocks noChangeAspect="1" noChangeShapeType="1"/>
          </p:cNvSpPr>
          <p:nvPr/>
        </p:nvSpPr>
        <p:spPr bwMode="auto">
          <a:xfrm>
            <a:off x="6005513" y="565467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81" name="Text Box 25"/>
          <p:cNvSpPr txBox="1">
            <a:spLocks noChangeAspect="1" noChangeArrowheads="1"/>
          </p:cNvSpPr>
          <p:nvPr/>
        </p:nvSpPr>
        <p:spPr bwMode="auto">
          <a:xfrm>
            <a:off x="5756275" y="572293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482" name="Line 26"/>
          <p:cNvSpPr>
            <a:spLocks noChangeAspect="1" noChangeShapeType="1"/>
          </p:cNvSpPr>
          <p:nvPr/>
        </p:nvSpPr>
        <p:spPr bwMode="auto">
          <a:xfrm>
            <a:off x="7126288" y="5656263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83" name="Text Box 27"/>
          <p:cNvSpPr txBox="1">
            <a:spLocks noChangeAspect="1" noChangeArrowheads="1"/>
          </p:cNvSpPr>
          <p:nvPr/>
        </p:nvSpPr>
        <p:spPr bwMode="auto">
          <a:xfrm>
            <a:off x="6877050" y="57245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19484" name="Text Box 28"/>
          <p:cNvSpPr txBox="1">
            <a:spLocks noChangeAspect="1" noChangeArrowheads="1"/>
          </p:cNvSpPr>
          <p:nvPr/>
        </p:nvSpPr>
        <p:spPr bwMode="auto">
          <a:xfrm>
            <a:off x="790575" y="1781175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Kosten [Euro/MWh]</a:t>
            </a:r>
          </a:p>
        </p:txBody>
      </p:sp>
      <p:sp>
        <p:nvSpPr>
          <p:cNvPr id="19485" name="Text Box 29"/>
          <p:cNvSpPr txBox="1">
            <a:spLocks noChangeAspect="1" noChangeArrowheads="1"/>
          </p:cNvSpPr>
          <p:nvPr/>
        </p:nvSpPr>
        <p:spPr bwMode="auto">
          <a:xfrm>
            <a:off x="2290763" y="6038850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127" name="Freeform 30"/>
          <p:cNvSpPr>
            <a:spLocks noChangeAspect="1"/>
          </p:cNvSpPr>
          <p:nvPr/>
        </p:nvSpPr>
        <p:spPr bwMode="auto">
          <a:xfrm>
            <a:off x="1541463" y="1900240"/>
            <a:ext cx="6089650" cy="3608387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" name="Line 32"/>
          <p:cNvSpPr>
            <a:spLocks noChangeShapeType="1"/>
          </p:cNvSpPr>
          <p:nvPr/>
        </p:nvSpPr>
        <p:spPr bwMode="auto">
          <a:xfrm>
            <a:off x="6254750" y="3117852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Text Box 33"/>
          <p:cNvSpPr txBox="1">
            <a:spLocks noChangeArrowheads="1"/>
          </p:cNvSpPr>
          <p:nvPr/>
        </p:nvSpPr>
        <p:spPr bwMode="auto">
          <a:xfrm>
            <a:off x="5626100" y="2693988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130" name="Group 34"/>
          <p:cNvGrpSpPr>
            <a:grpSpLocks/>
          </p:cNvGrpSpPr>
          <p:nvPr/>
        </p:nvGrpSpPr>
        <p:grpSpPr bwMode="auto">
          <a:xfrm>
            <a:off x="3811590" y="2970213"/>
            <a:ext cx="1717675" cy="2736850"/>
            <a:chOff x="2500" y="1887"/>
            <a:chExt cx="1082" cy="1724"/>
          </a:xfrm>
        </p:grpSpPr>
        <p:sp>
          <p:nvSpPr>
            <p:cNvPr id="19502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3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19504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4" name="Group 38"/>
          <p:cNvGrpSpPr>
            <a:grpSpLocks/>
          </p:cNvGrpSpPr>
          <p:nvPr/>
        </p:nvGrpSpPr>
        <p:grpSpPr bwMode="auto">
          <a:xfrm>
            <a:off x="6369050" y="1658938"/>
            <a:ext cx="1487488" cy="2882900"/>
            <a:chOff x="4111" y="1061"/>
            <a:chExt cx="937" cy="1816"/>
          </a:xfrm>
        </p:grpSpPr>
        <p:sp>
          <p:nvSpPr>
            <p:cNvPr id="19499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0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19501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8" name="AutoShape 42"/>
          <p:cNvSpPr>
            <a:spLocks noChangeArrowheads="1"/>
          </p:cNvSpPr>
          <p:nvPr/>
        </p:nvSpPr>
        <p:spPr bwMode="auto">
          <a:xfrm>
            <a:off x="6372225" y="422116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AutoShape 43"/>
          <p:cNvSpPr>
            <a:spLocks noChangeArrowheads="1"/>
          </p:cNvSpPr>
          <p:nvPr/>
        </p:nvSpPr>
        <p:spPr bwMode="auto">
          <a:xfrm>
            <a:off x="4832350" y="495776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AutoShape 44"/>
          <p:cNvSpPr>
            <a:spLocks noChangeArrowheads="1"/>
          </p:cNvSpPr>
          <p:nvPr/>
        </p:nvSpPr>
        <p:spPr bwMode="auto">
          <a:xfrm>
            <a:off x="7594600" y="375761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AutoShape 45"/>
          <p:cNvSpPr>
            <a:spLocks noChangeArrowheads="1"/>
          </p:cNvSpPr>
          <p:nvPr/>
        </p:nvSpPr>
        <p:spPr bwMode="auto">
          <a:xfrm>
            <a:off x="6418263" y="447516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95" name="Text Box 46"/>
          <p:cNvSpPr txBox="1">
            <a:spLocks noChangeArrowheads="1"/>
          </p:cNvSpPr>
          <p:nvPr/>
        </p:nvSpPr>
        <p:spPr bwMode="auto">
          <a:xfrm>
            <a:off x="3417890" y="4549775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19496" name="Text Box 47"/>
          <p:cNvSpPr txBox="1">
            <a:spLocks noChangeArrowheads="1"/>
          </p:cNvSpPr>
          <p:nvPr/>
        </p:nvSpPr>
        <p:spPr bwMode="auto">
          <a:xfrm>
            <a:off x="1962152" y="4806950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19497" name="Text Box 48"/>
          <p:cNvSpPr txBox="1">
            <a:spLocks noChangeArrowheads="1"/>
          </p:cNvSpPr>
          <p:nvPr/>
        </p:nvSpPr>
        <p:spPr bwMode="auto">
          <a:xfrm>
            <a:off x="6591302" y="3379788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19498" name="Text Box 48"/>
          <p:cNvSpPr txBox="1">
            <a:spLocks noChangeArrowheads="1"/>
          </p:cNvSpPr>
          <p:nvPr/>
        </p:nvSpPr>
        <p:spPr bwMode="auto">
          <a:xfrm>
            <a:off x="5556250" y="4075113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8" grpId="0" animBg="1"/>
      <p:bldP spid="139" grpId="0" animBg="1"/>
      <p:bldP spid="140" grpId="0" animBg="1"/>
      <p:bldP spid="1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14.4.2021, 11-12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1" y="1823447"/>
            <a:ext cx="7827821" cy="3960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811158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Bearbeitung erfordert Eintragung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ISIS-Datenbank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E-Klausur: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90-minütige online Klausur via ISIS </a:t>
            </a:r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3712" y="2514836"/>
            <a:ext cx="5054060" cy="2787494"/>
            <a:chOff x="608447" y="1258458"/>
            <a:chExt cx="177691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dirty="0">
                <a:latin typeface="Arial" panose="020B0604020202020204" pitchFamily="34" charset="0"/>
                <a:cs typeface="Arial" panose="020B0604020202020204" pitchFamily="34" charset="0"/>
              </a:rPr>
              <a:t>Gliederung der Vorlesung</a:t>
            </a:r>
          </a:p>
        </p:txBody>
      </p:sp>
      <p:sp>
        <p:nvSpPr>
          <p:cNvPr id="6146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2434351" y="1934307"/>
            <a:ext cx="7135812" cy="46482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Angebot und Nachfrage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Unternehmen und Bilanzen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Investition 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Finanzierung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Steuern und Risiko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Gastvorlesungen </a:t>
            </a:r>
            <a:endParaRPr lang="de-DE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68535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45052" y="1611313"/>
            <a:ext cx="3749675" cy="46910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>
                <a:latin typeface="Arial" panose="020B0604020202020204" pitchFamily="34" charset="0"/>
              </a:rPr>
              <a:t>  </a:t>
            </a:r>
            <a:r>
              <a:rPr lang="de-DE" altLang="en-US" sz="1600" b="1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>
                <a:latin typeface="Arial" panose="020B0604020202020204" pitchFamily="34" charset="0"/>
              </a:rPr>
              <a:t>Finanzierung / Kapitalmarkt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3457</Words>
  <Application>Microsoft Office PowerPoint</Application>
  <PresentationFormat>On-screen Show (4:3)</PresentationFormat>
  <Paragraphs>601</Paragraphs>
  <Slides>55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SimSun</vt:lpstr>
      <vt:lpstr>Arial</vt:lpstr>
      <vt:lpstr>Book Antiqua</vt:lpstr>
      <vt:lpstr>Calibri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Sommersemester 2022  Angebot, Nachfrage und Elastizität</vt:lpstr>
      <vt:lpstr>Organisatorisches: Lehrangebot 1/2</vt:lpstr>
      <vt:lpstr>Organisatorisches: Lehrangebot 2/2</vt:lpstr>
      <vt:lpstr>Organisatorisches: Prüfungen</vt:lpstr>
      <vt:lpstr>Gliederung der Vorlesung</vt:lpstr>
      <vt:lpstr>Was kommt auf uns zu?</vt:lpstr>
      <vt:lpstr>Literaturhinweise</vt:lpstr>
      <vt:lpstr>Grundfragen der Wirtschaft </vt:lpstr>
      <vt:lpstr>Typische Fragen der Wirtschaftswissenschaften</vt:lpstr>
      <vt:lpstr>Hohe Preise in Energiemärkten 2021-2</vt:lpstr>
      <vt:lpstr>Hohe Preise in Energiemärkten 2021-2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Inverse Nachfragefunktion von Zahlungsbereitschaft eines Konsumenten</vt:lpstr>
      <vt:lpstr>Beispiel: Inverse Nachfragefunktion für Orangen nach Sport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Gebotskurven am Strommarkt [Lieferzeitraum Mittwoch, 14.4.2021, 11-12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191</cp:revision>
  <cp:lastPrinted>2020-11-04T08:40:13Z</cp:lastPrinted>
  <dcterms:created xsi:type="dcterms:W3CDTF">2001-06-02T14:11:54Z</dcterms:created>
  <dcterms:modified xsi:type="dcterms:W3CDTF">2022-04-20T13:32:19Z</dcterms:modified>
</cp:coreProperties>
</file>