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316" r:id="rId2"/>
    <p:sldId id="336" r:id="rId3"/>
    <p:sldId id="361" r:id="rId4"/>
    <p:sldId id="365" r:id="rId5"/>
    <p:sldId id="362" r:id="rId6"/>
    <p:sldId id="360" r:id="rId7"/>
    <p:sldId id="359" r:id="rId8"/>
    <p:sldId id="366" r:id="rId9"/>
    <p:sldId id="363" r:id="rId10"/>
    <p:sldId id="356" r:id="rId11"/>
    <p:sldId id="357" r:id="rId12"/>
    <p:sldId id="364" r:id="rId13"/>
    <p:sldId id="358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mcc-berlin.net/fileadmin/data/C18_MCC_Publications/2021_MCC_Klimaschutz_mit_mehr_Gerechtigkeit.pdf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nclimate3013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umweltbundesamt.de/publikationen/methodenkonvention-umweltkosten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Klimawandel </a:t>
            </a:r>
            <a:r>
              <a:rPr lang="de-DE" altLang="en-US" sz="2400" b="1" dirty="0" smtClean="0"/>
              <a:t>&amp; </a:t>
            </a:r>
            <a:r>
              <a:rPr lang="de-DE" altLang="en-US" sz="2400" b="1" dirty="0" smtClean="0"/>
              <a:t>Energie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60438"/>
          </a:xfrm>
        </p:spPr>
        <p:txBody>
          <a:bodyPr/>
          <a:lstStyle/>
          <a:p>
            <a:r>
              <a:rPr lang="de-DE" altLang="en-US" dirty="0" smtClean="0"/>
              <a:t>Externe Kosten: Beispiel von CO</a:t>
            </a:r>
            <a:r>
              <a:rPr lang="de-DE" altLang="en-US" baseline="-25000" dirty="0" smtClean="0"/>
              <a:t>2</a:t>
            </a:r>
            <a:endParaRPr lang="de-DE" altLang="en-US" dirty="0" smtClean="0"/>
          </a:p>
        </p:txBody>
      </p:sp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539552" y="1676400"/>
            <a:ext cx="829964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Energiebedingte Emissionen können mit Schädigungen verbunden sein, die </a:t>
            </a:r>
            <a:r>
              <a:rPr lang="de-DE" altLang="en-US" sz="1800" dirty="0" smtClean="0">
                <a:latin typeface="Arial" panose="020B0604020202020204" pitchFamily="34" charset="0"/>
              </a:rPr>
              <a:t>nicht </a:t>
            </a:r>
            <a:r>
              <a:rPr lang="de-DE" altLang="en-US" sz="1800" dirty="0">
                <a:latin typeface="Arial" panose="020B0604020202020204" pitchFamily="34" charset="0"/>
              </a:rPr>
              <a:t>in den Energiepreisen enthalten sind und damit nicht vom Verursacher getragen werden</a:t>
            </a:r>
            <a:r>
              <a:rPr lang="de-DE" altLang="en-US" sz="1800" dirty="0" smtClean="0">
                <a:latin typeface="Arial" panose="020B0604020202020204" pitchFamily="34" charset="0"/>
              </a:rPr>
              <a:t>. Die Schäden betreffen hauptsächlich künftige Generationen.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Lösung: CO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2</a:t>
            </a:r>
            <a:r>
              <a:rPr lang="de-DE" altLang="en-US" sz="1800" dirty="0">
                <a:latin typeface="Arial" panose="020B0604020202020204" pitchFamily="34" charset="0"/>
              </a:rPr>
              <a:t> </a:t>
            </a:r>
            <a:r>
              <a:rPr lang="de-DE" altLang="en-US" sz="1800" dirty="0" smtClean="0">
                <a:latin typeface="Arial" panose="020B0604020202020204" pitchFamily="34" charset="0"/>
              </a:rPr>
              <a:t>besteuern / </a:t>
            </a:r>
            <a:r>
              <a:rPr lang="de-DE" altLang="en-US" sz="1800" dirty="0" err="1" smtClean="0">
                <a:latin typeface="Arial" panose="020B0604020202020204" pitchFamily="34" charset="0"/>
              </a:rPr>
              <a:t>bepreisen</a:t>
            </a:r>
            <a:r>
              <a:rPr lang="de-DE" altLang="en-US" sz="1800" dirty="0" smtClean="0">
                <a:latin typeface="Arial" panose="020B0604020202020204" pitchFamily="34" charset="0"/>
              </a:rPr>
              <a:t>. Soziale Kosten werden von den Verursachern getragen. Umstieg auf klimafreundliche Lösungen.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2021: Einführung von CO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2</a:t>
            </a:r>
            <a:r>
              <a:rPr lang="de-DE" altLang="en-US" sz="1800" dirty="0" smtClean="0">
                <a:latin typeface="Arial" panose="020B0604020202020204" pitchFamily="34" charset="0"/>
              </a:rPr>
              <a:t>-Steuer für Verkehr und Wärme: große Diskussion!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68344" y="6453035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MCC, 2021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645024"/>
            <a:ext cx="6372200" cy="307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38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Lerneffekte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1700808"/>
            <a:ext cx="7776864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Swanson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08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„</a:t>
            </a:r>
            <a:r>
              <a:rPr lang="de-DE" altLang="en-US" sz="2400" dirty="0" err="1" smtClean="0"/>
              <a:t>Levelised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Cost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of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Electricity</a:t>
            </a:r>
            <a:r>
              <a:rPr lang="de-DE" altLang="en-US" sz="2400" dirty="0" smtClean="0"/>
              <a:t>“ (LCOE)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815054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755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Klimawandel &amp; Energie: </a:t>
            </a:r>
            <a:r>
              <a:rPr lang="de-DE" altLang="en-US" sz="2400" dirty="0" smtClean="0"/>
              <a:t>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1700808"/>
            <a:ext cx="7776864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Klimawandel und Energie vereinen viele Themen der Wirtschaftswissenschaften.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Was sind die wirtschaftlichen Folgen des Klimawandels?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Können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wir uns als Gesellschaft eine Energiewende leisten, ohne große wirtschaftliche Einbußen?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Können Märkte helfen, Anreize für saubere Energie und die nötigen neuen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echnologien zu schaffen?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finanzieren wir die Investitionen für die Energiewende?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gehen wir mit den Risiken um, dass das Klima gefährliche Kipppunkte erreicht?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Klimawandel: Was sind die Gefahren?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1700808"/>
            <a:ext cx="7776864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Pariser Klimaabkommen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vom 12. Dezember 2015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wurde von 196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Staaten plus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Europäische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Union vereinbart mit dem Ziel,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Erderwärmung im Vergleich zum vorindustriellen Zeitalter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deutlich unter zwei Grad Celsius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zu begrenzen,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möglichst sogar auf unter 1,5 Grad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Eindämmung des Klimawandels unterhalb dieses Temperaturniveaus sollen Umweltfolgen wie Naturkatastrophen, Dürren und ein Anstieg der Meeresspiegel wirksam begrenzt werden.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0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Klimawandel: Was sind die Gefahren?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6" y="2031507"/>
            <a:ext cx="6138267" cy="3891104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256538" y="1772815"/>
            <a:ext cx="2887462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Kipppunkte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WAIS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West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Antarctic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Sheet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(⇒ 5m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Meeresspiegelanstieg)</a:t>
            </a: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Grönland (7m)</a:t>
            </a: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EAIS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East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Antarctic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Sheet (&gt;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50 m) 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THC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thermohaline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(wärmt Europa)</a:t>
            </a: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ENSO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Niño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–Southern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Oscillation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(nimmt zu, führt zu Extremwetterereignissen)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630932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Why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the right climate target was agreed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Paris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Nature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Climate Change, 2016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7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Klimawandel: Was sind die Kosten?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1700808"/>
            <a:ext cx="7776864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sind die Kosten,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Treibhausgasemissionen und dem daraus resultierenden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Klimawandel entstehen?</a:t>
            </a:r>
          </a:p>
          <a:p>
            <a:pPr marL="0" indent="0">
              <a:buNone/>
              <a:defRPr/>
            </a:pPr>
            <a:endParaRPr lang="de-DE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Kosten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Wetterextreme (Hurrikane, Hitzeperioden, Dürren, Hochwasser, Waldbrände)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Erhöhung des Meeresspiegels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Ernteausfälle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Rückgang des verfügbaren Trinkwassers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Verlust der biologischen Vielfalt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Ausbreitung von Wüsten</a:t>
            </a:r>
          </a:p>
          <a:p>
            <a:pPr marL="0" indent="0">
              <a:buNone/>
              <a:defRPr/>
            </a:pPr>
            <a:endParaRPr lang="de-DE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Anpassungskosten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Deiche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Klimaanlagen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Anpassung von Ackerkulturen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Kosten entstehen über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mehrere Jahrhunderte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37446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Klimaschäden: Was kostet der Gesellschaft eine ausgestoßene Tonne CO</a:t>
            </a:r>
            <a:r>
              <a:rPr lang="de-DE" altLang="en-US" sz="2400" baseline="-25000" dirty="0" smtClean="0"/>
              <a:t>2</a:t>
            </a:r>
            <a:r>
              <a:rPr lang="de-DE" altLang="en-US" sz="2400" dirty="0" smtClean="0"/>
              <a:t>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27584" y="1916832"/>
            <a:ext cx="7732754" cy="13603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Hier kann der Diskontierungszinssatz eine große Rolle spielen!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27176" y="6381328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www.umweltbundesamt.de/publikationen/methodenkonvention-umweltkosten</a:t>
            </a:r>
            <a:endParaRPr lang="de-D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17" y="2276872"/>
            <a:ext cx="7164288" cy="396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705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Warnung: Diskontierung über lange Zeiten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380654" y="2513526"/>
            <a:ext cx="5256386" cy="3509194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2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7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574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71" name="Rectangle 3"/>
          <p:cNvSpPr txBox="1">
            <a:spLocks noChangeArrowheads="1"/>
          </p:cNvSpPr>
          <p:nvPr/>
        </p:nvSpPr>
        <p:spPr>
          <a:xfrm>
            <a:off x="386674" y="1747114"/>
            <a:ext cx="8001749" cy="13603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Über lange Zeithorizonte kann die Diskontierung einen großen Effekt haben.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172" name="Rectangle 3"/>
          <p:cNvSpPr txBox="1">
            <a:spLocks noChangeArrowheads="1"/>
          </p:cNvSpPr>
          <p:nvPr/>
        </p:nvSpPr>
        <p:spPr>
          <a:xfrm>
            <a:off x="5812186" y="2513526"/>
            <a:ext cx="3031858" cy="386780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800" dirty="0">
                <a:latin typeface="Arial" panose="020B0604020202020204" pitchFamily="34" charset="0"/>
              </a:rPr>
              <a:t>Langfristige Vorteile </a:t>
            </a:r>
            <a:r>
              <a:rPr lang="de-DE" altLang="en-US" sz="1800" dirty="0" smtClean="0">
                <a:latin typeface="Arial" panose="020B0604020202020204" pitchFamily="34" charset="0"/>
              </a:rPr>
              <a:t>werden nicht </a:t>
            </a:r>
            <a:r>
              <a:rPr lang="de-DE" altLang="en-US" sz="1800" dirty="0">
                <a:latin typeface="Arial" panose="020B0604020202020204" pitchFamily="34" charset="0"/>
              </a:rPr>
              <a:t>gesehen, </a:t>
            </a:r>
            <a:r>
              <a:rPr lang="de-DE" altLang="en-US" sz="1800" dirty="0" smtClean="0">
                <a:latin typeface="Arial" panose="020B0604020202020204" pitchFamily="34" charset="0"/>
              </a:rPr>
              <a:t>z.B. Einnahmen </a:t>
            </a:r>
            <a:r>
              <a:rPr lang="de-DE" altLang="en-US" sz="1800" dirty="0">
                <a:latin typeface="Arial" panose="020B0604020202020204" pitchFamily="34" charset="0"/>
              </a:rPr>
              <a:t>von </a:t>
            </a:r>
            <a:r>
              <a:rPr lang="de-DE" altLang="en-US" sz="1800" dirty="0" smtClean="0">
                <a:latin typeface="Arial" panose="020B0604020202020204" pitchFamily="34" charset="0"/>
              </a:rPr>
              <a:t>langlebigen Kraftwerken oder Effizienzmaßnahmen</a:t>
            </a:r>
          </a:p>
          <a:p>
            <a:pPr>
              <a:lnSpc>
                <a:spcPct val="90000"/>
              </a:lnSpc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dirty="0">
                <a:latin typeface="Arial" panose="020B0604020202020204" pitchFamily="34" charset="0"/>
              </a:rPr>
              <a:t>Langfristige Kosten </a:t>
            </a:r>
            <a:r>
              <a:rPr lang="de-DE" altLang="en-US" sz="1800" dirty="0" smtClean="0">
                <a:latin typeface="Arial" panose="020B0604020202020204" pitchFamily="34" charset="0"/>
              </a:rPr>
              <a:t>werden auch </a:t>
            </a:r>
            <a:r>
              <a:rPr lang="de-DE" altLang="en-US" sz="1800" dirty="0">
                <a:latin typeface="Arial" panose="020B0604020202020204" pitchFamily="34" charset="0"/>
              </a:rPr>
              <a:t>verborgen, </a:t>
            </a:r>
            <a:r>
              <a:rPr lang="de-DE" altLang="en-US" sz="1800" dirty="0" smtClean="0">
                <a:latin typeface="Arial" panose="020B0604020202020204" pitchFamily="34" charset="0"/>
              </a:rPr>
              <a:t>z.B. Rückbau</a:t>
            </a:r>
            <a:r>
              <a:rPr lang="de-DE" altLang="en-US" sz="1800" dirty="0">
                <a:latin typeface="Arial" panose="020B0604020202020204" pitchFamily="34" charset="0"/>
              </a:rPr>
              <a:t>, </a:t>
            </a:r>
            <a:r>
              <a:rPr lang="de-DE" altLang="en-US" sz="1800" dirty="0" smtClean="0">
                <a:latin typeface="Arial" panose="020B0604020202020204" pitchFamily="34" charset="0"/>
              </a:rPr>
              <a:t>Entsorgung, Klimaschäden</a:t>
            </a:r>
          </a:p>
          <a:p>
            <a:pPr>
              <a:lnSpc>
                <a:spcPct val="90000"/>
              </a:lnSpc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Umstrittenes Thema</a:t>
            </a: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48017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Wie viel dürfen wir noch ausstoßen, um mit Paris konsistent zu bleiben?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588224" y="2044265"/>
            <a:ext cx="22322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Um das 1,5C Ziel zu erreichen, müssen wir bis ungefähr 2050 aufhören, CO</a:t>
            </a:r>
            <a:r>
              <a:rPr lang="de-DE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auszustoßen, und andere Treibhausgase (wie Methan, Lachgas) auch reduzieren. Nach 2050 müssen wir sogar CO</a:t>
            </a:r>
            <a:r>
              <a:rPr lang="de-DE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aus der Luft holen (Negative Emission Technologies).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10328"/>
            <a:ext cx="5467895" cy="519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94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Was sind die Kosten </a:t>
            </a:r>
            <a:r>
              <a:rPr lang="de-DE" altLang="en-US" sz="2400" dirty="0"/>
              <a:t>und Potenziale der Vermeidung von</a:t>
            </a:r>
            <a:br>
              <a:rPr lang="de-DE" altLang="en-US" sz="2400" dirty="0"/>
            </a:br>
            <a:r>
              <a:rPr lang="de-DE" altLang="en-US" sz="2400" dirty="0" smtClean="0"/>
              <a:t>Treibhausgasemissionen?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1700808"/>
            <a:ext cx="7776864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Gegenüber fossile Alternativen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205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588</Words>
  <Application>Microsoft Office PowerPoint</Application>
  <PresentationFormat>On-screen Show (4:3)</PresentationFormat>
  <Paragraphs>91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Times New Roman</vt:lpstr>
      <vt:lpstr>erdmannvorlage</vt:lpstr>
      <vt:lpstr>Formel</vt:lpstr>
      <vt:lpstr>Wirtschaftliche Grundlagen  im Sommersemester 2021  Klimawandel &amp; Energie</vt:lpstr>
      <vt:lpstr>Klimawandel &amp; Energie: Fragen</vt:lpstr>
      <vt:lpstr>Klimawandel: Was sind die Gefahren?</vt:lpstr>
      <vt:lpstr>Klimawandel: Was sind die Gefahren?</vt:lpstr>
      <vt:lpstr>Klimawandel: Was sind die Kosten?</vt:lpstr>
      <vt:lpstr>Klimaschäden: Was kostet der Gesellschaft eine ausgestoßene Tonne CO2?</vt:lpstr>
      <vt:lpstr>Warnung: Diskontierung über lange Zeiten</vt:lpstr>
      <vt:lpstr>Wie viel dürfen wir noch ausstoßen, um mit Paris konsistent zu bleiben?</vt:lpstr>
      <vt:lpstr>Was sind die Kosten und Potenziale der Vermeidung von Treibhausgasemissionen?</vt:lpstr>
      <vt:lpstr>Projektfinanzierung von Stromerzeugern</vt:lpstr>
      <vt:lpstr>Externe Kosten: Beispiel von CO2</vt:lpstr>
      <vt:lpstr>Lerneffekte</vt:lpstr>
      <vt:lpstr>„Levelised Cost of Electricity“ (LCOE)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335</cp:revision>
  <cp:lastPrinted>2020-04-29T06:56:35Z</cp:lastPrinted>
  <dcterms:created xsi:type="dcterms:W3CDTF">1601-01-01T00:00:00Z</dcterms:created>
  <dcterms:modified xsi:type="dcterms:W3CDTF">2021-06-28T14:42:30Z</dcterms:modified>
</cp:coreProperties>
</file>