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316" r:id="rId2"/>
    <p:sldId id="336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6" r:id="rId18"/>
    <p:sldId id="337" r:id="rId19"/>
    <p:sldId id="357" r:id="rId20"/>
    <p:sldId id="358" r:id="rId21"/>
    <p:sldId id="359" r:id="rId22"/>
    <p:sldId id="338" r:id="rId23"/>
    <p:sldId id="339" r:id="rId24"/>
    <p:sldId id="340" r:id="rId25"/>
    <p:sldId id="355" r:id="rId2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Finanzierung &amp; Risiko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Kurzfristige Fremdkapital-Finanzierung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6629400" cy="4660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Lieferantenkredit (Lieferant gewährt Zahlungsfrist; 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r>
              <a:rPr lang="de-DE" altLang="en-US" sz="1800" smtClean="0">
                <a:latin typeface="Arial" panose="020B0604020202020204" pitchFamily="34" charset="0"/>
              </a:rPr>
              <a:t>Skonto = Kosten des Kredits)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Anzahlungen von Kunden (bis zu 1/3 des Verkaufspreises)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Factoring (Abtretung von Rechnungen an Kunden gegen eine Marge an ein Inkassobüro)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Zessionskredit (Abtretung von Kundenguthaben)</a:t>
            </a:r>
          </a:p>
          <a:p>
            <a:pPr>
              <a:lnSpc>
                <a:spcPct val="90000"/>
              </a:lnSpc>
            </a:pPr>
            <a:endParaRPr lang="de-DE" altLang="en-US" smtClean="0"/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Kontokorrent-Kredit (Kreditlimite, die der Bankkunde jederzeit ausschöpfen kann)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Diskontkredit (Wechsel wird vor Fälligkeit gegen einen Diskont von einer Bank übernommen)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Lombardkredit Verpfändung von Wertschriften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0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Langfristige Fremdfinanzierung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08175" y="1631950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Bankdarlehen: oft gesichert durch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Stellung von Grundschulden (Hypothekardarlehen)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Sicherungsübereignung der zu erwerbenden Anlagen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Bürgschaften (teilweise Aufhebung der beschränkten Haftung)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8175" y="3133725"/>
            <a:ext cx="68929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Schuldschein-Darlehen: Schuldschein dient der Beweissicherung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Voraussetzung hohe Bonität des Schuldners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Kreditgeber sind Lebensversicherungen und andere Kapital-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sammelstellen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nicht-handelbares Wertpapier, aber Gläubiger kann Schuld-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schein durch Zession übertragen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8175" y="5102225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Anleihe / Obligation: Verbriefung langfristiger Darlehen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Handelbarkeit an Börsen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Emission an Genehmigung und Bonitätsprüfung gebunden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Prospekthaftung der emittierenden Bank	</a:t>
            </a:r>
          </a:p>
        </p:txBody>
      </p:sp>
    </p:spTree>
    <p:extLst>
      <p:ext uri="{BB962C8B-B14F-4D97-AF65-F5344CB8AC3E}">
        <p14:creationId xmlns:p14="http://schemas.microsoft.com/office/powerpoint/2010/main" val="363192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1863"/>
          </a:xfrm>
        </p:spPr>
        <p:txBody>
          <a:bodyPr/>
          <a:lstStyle/>
          <a:p>
            <a:r>
              <a:rPr lang="de-DE" altLang="en-US" smtClean="0"/>
              <a:t>Darlehensarten </a:t>
            </a:r>
            <a:r>
              <a:rPr lang="de-DE" altLang="en-US" sz="1800" smtClean="0"/>
              <a:t>[Angaben in 1000 EUR]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3324225"/>
            <a:ext cx="623887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593056" y="476659"/>
            <a:ext cx="1905000" cy="120251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Annahmen: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Kreditvolumen 100 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Zinssatz 7 </a:t>
            </a:r>
            <a:r>
              <a:rPr lang="de-DE" altLang="en-US" sz="1600" dirty="0" smtClean="0">
                <a:latin typeface="Arial" panose="020B0604020202020204" pitchFamily="34" charset="0"/>
              </a:rPr>
              <a:t>%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err="1" smtClean="0">
                <a:latin typeface="Arial" panose="020B0604020202020204" pitchFamily="34" charset="0"/>
              </a:rPr>
              <a:t>Tig</a:t>
            </a:r>
            <a:r>
              <a:rPr lang="de-DE" altLang="en-US" sz="1600" dirty="0" smtClean="0">
                <a:latin typeface="Arial" panose="020B0604020202020204" pitchFamily="34" charset="0"/>
              </a:rPr>
              <a:t> = Tilgung</a:t>
            </a:r>
            <a:endParaRPr lang="de-DE" altLang="en-US" sz="1600" dirty="0">
              <a:latin typeface="Book Antiqua" panose="02040602050305030304" pitchFamily="18" charset="0"/>
            </a:endParaRP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504825" y="3011488"/>
            <a:ext cx="658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Periode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1468438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5" name="Rectangle 14"/>
          <p:cNvSpPr>
            <a:spLocks noChangeArrowheads="1"/>
          </p:cNvSpPr>
          <p:nvPr/>
        </p:nvSpPr>
        <p:spPr bwMode="auto">
          <a:xfrm>
            <a:off x="2287588" y="3011488"/>
            <a:ext cx="360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063875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3717925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8" name="Rectangle 17"/>
          <p:cNvSpPr>
            <a:spLocks noChangeArrowheads="1"/>
          </p:cNvSpPr>
          <p:nvPr/>
        </p:nvSpPr>
        <p:spPr bwMode="auto">
          <a:xfrm>
            <a:off x="4537075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auto">
          <a:xfrm>
            <a:off x="5313363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0" name="Rectangle 19"/>
          <p:cNvSpPr>
            <a:spLocks noChangeArrowheads="1"/>
          </p:cNvSpPr>
          <p:nvPr/>
        </p:nvSpPr>
        <p:spPr bwMode="auto">
          <a:xfrm>
            <a:off x="5969000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1" name="Rectangle 20"/>
          <p:cNvSpPr>
            <a:spLocks noChangeArrowheads="1"/>
          </p:cNvSpPr>
          <p:nvPr/>
        </p:nvSpPr>
        <p:spPr bwMode="auto">
          <a:xfrm>
            <a:off x="6727825" y="30114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0.143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2" name="Rectangle 21"/>
          <p:cNvSpPr>
            <a:spLocks noChangeArrowheads="1"/>
          </p:cNvSpPr>
          <p:nvPr/>
        </p:nvSpPr>
        <p:spPr bwMode="auto">
          <a:xfrm>
            <a:off x="7537450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8313738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4" name="Rectangle 23"/>
          <p:cNvSpPr>
            <a:spLocks noChangeArrowheads="1"/>
          </p:cNvSpPr>
          <p:nvPr/>
        </p:nvSpPr>
        <p:spPr bwMode="auto">
          <a:xfrm>
            <a:off x="776288" y="34258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5" name="Rectangle 24"/>
          <p:cNvSpPr>
            <a:spLocks noChangeArrowheads="1"/>
          </p:cNvSpPr>
          <p:nvPr/>
        </p:nvSpPr>
        <p:spPr bwMode="auto">
          <a:xfrm>
            <a:off x="1555750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6" name="Rectangle 25"/>
          <p:cNvSpPr>
            <a:spLocks noChangeArrowheads="1"/>
          </p:cNvSpPr>
          <p:nvPr/>
        </p:nvSpPr>
        <p:spPr bwMode="auto">
          <a:xfrm>
            <a:off x="3806825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7" name="Rectangle 26"/>
          <p:cNvSpPr>
            <a:spLocks noChangeArrowheads="1"/>
          </p:cNvSpPr>
          <p:nvPr/>
        </p:nvSpPr>
        <p:spPr bwMode="auto">
          <a:xfrm>
            <a:off x="6056313" y="34258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8" name="Rectangle 27"/>
          <p:cNvSpPr>
            <a:spLocks noChangeArrowheads="1"/>
          </p:cNvSpPr>
          <p:nvPr/>
        </p:nvSpPr>
        <p:spPr bwMode="auto">
          <a:xfrm>
            <a:off x="776288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9" name="Rectangle 28"/>
          <p:cNvSpPr>
            <a:spLocks noChangeArrowheads="1"/>
          </p:cNvSpPr>
          <p:nvPr/>
        </p:nvSpPr>
        <p:spPr bwMode="auto">
          <a:xfrm>
            <a:off x="1555750" y="36591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0" name="Rectangle 29"/>
          <p:cNvSpPr>
            <a:spLocks noChangeArrowheads="1"/>
          </p:cNvSpPr>
          <p:nvPr/>
        </p:nvSpPr>
        <p:spPr bwMode="auto">
          <a:xfrm>
            <a:off x="24114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1" name="Rectangle 30"/>
          <p:cNvSpPr>
            <a:spLocks noChangeArrowheads="1"/>
          </p:cNvSpPr>
          <p:nvPr/>
        </p:nvSpPr>
        <p:spPr bwMode="auto">
          <a:xfrm>
            <a:off x="31607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2" name="Rectangle 31"/>
          <p:cNvSpPr>
            <a:spLocks noChangeArrowheads="1"/>
          </p:cNvSpPr>
          <p:nvPr/>
        </p:nvSpPr>
        <p:spPr bwMode="auto">
          <a:xfrm>
            <a:off x="38592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3" name="Rectangle 32"/>
          <p:cNvSpPr>
            <a:spLocks noChangeArrowheads="1"/>
          </p:cNvSpPr>
          <p:nvPr/>
        </p:nvSpPr>
        <p:spPr bwMode="auto">
          <a:xfrm>
            <a:off x="4660900" y="36591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4" name="Rectangle 33"/>
          <p:cNvSpPr>
            <a:spLocks noChangeArrowheads="1"/>
          </p:cNvSpPr>
          <p:nvPr/>
        </p:nvSpPr>
        <p:spPr bwMode="auto">
          <a:xfrm>
            <a:off x="53578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5" name="Rectangle 34"/>
          <p:cNvSpPr>
            <a:spLocks noChangeArrowheads="1"/>
          </p:cNvSpPr>
          <p:nvPr/>
        </p:nvSpPr>
        <p:spPr bwMode="auto">
          <a:xfrm>
            <a:off x="6029325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6" name="Rectangle 35"/>
          <p:cNvSpPr>
            <a:spLocks noChangeArrowheads="1"/>
          </p:cNvSpPr>
          <p:nvPr/>
        </p:nvSpPr>
        <p:spPr bwMode="auto">
          <a:xfrm>
            <a:off x="6780213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7" name="Rectangle 36"/>
          <p:cNvSpPr>
            <a:spLocks noChangeArrowheads="1"/>
          </p:cNvSpPr>
          <p:nvPr/>
        </p:nvSpPr>
        <p:spPr bwMode="auto">
          <a:xfrm>
            <a:off x="7581900" y="36591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8" name="Rectangle 37"/>
          <p:cNvSpPr>
            <a:spLocks noChangeArrowheads="1"/>
          </p:cNvSpPr>
          <p:nvPr/>
        </p:nvSpPr>
        <p:spPr bwMode="auto">
          <a:xfrm>
            <a:off x="8332788" y="365918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9" name="Rectangle 38"/>
          <p:cNvSpPr>
            <a:spLocks noChangeArrowheads="1"/>
          </p:cNvSpPr>
          <p:nvPr/>
        </p:nvSpPr>
        <p:spPr bwMode="auto">
          <a:xfrm>
            <a:off x="776288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0" name="Rectangle 39"/>
          <p:cNvSpPr>
            <a:spLocks noChangeArrowheads="1"/>
          </p:cNvSpPr>
          <p:nvPr/>
        </p:nvSpPr>
        <p:spPr bwMode="auto">
          <a:xfrm>
            <a:off x="1555750" y="38973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1" name="Rectangle 40"/>
          <p:cNvSpPr>
            <a:spLocks noChangeArrowheads="1"/>
          </p:cNvSpPr>
          <p:nvPr/>
        </p:nvSpPr>
        <p:spPr bwMode="auto">
          <a:xfrm>
            <a:off x="24114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2" name="Rectangle 41"/>
          <p:cNvSpPr>
            <a:spLocks noChangeArrowheads="1"/>
          </p:cNvSpPr>
          <p:nvPr/>
        </p:nvSpPr>
        <p:spPr bwMode="auto">
          <a:xfrm>
            <a:off x="31607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3" name="Rectangle 42"/>
          <p:cNvSpPr>
            <a:spLocks noChangeArrowheads="1"/>
          </p:cNvSpPr>
          <p:nvPr/>
        </p:nvSpPr>
        <p:spPr bwMode="auto">
          <a:xfrm>
            <a:off x="38592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4" name="Rectangle 43"/>
          <p:cNvSpPr>
            <a:spLocks noChangeArrowheads="1"/>
          </p:cNvSpPr>
          <p:nvPr/>
        </p:nvSpPr>
        <p:spPr bwMode="auto">
          <a:xfrm>
            <a:off x="4581525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5" name="Rectangle 44"/>
          <p:cNvSpPr>
            <a:spLocks noChangeArrowheads="1"/>
          </p:cNvSpPr>
          <p:nvPr/>
        </p:nvSpPr>
        <p:spPr bwMode="auto">
          <a:xfrm>
            <a:off x="53578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6" name="Rectangle 45"/>
          <p:cNvSpPr>
            <a:spLocks noChangeArrowheads="1"/>
          </p:cNvSpPr>
          <p:nvPr/>
        </p:nvSpPr>
        <p:spPr bwMode="auto">
          <a:xfrm>
            <a:off x="6029325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7" name="Rectangle 46"/>
          <p:cNvSpPr>
            <a:spLocks noChangeArrowheads="1"/>
          </p:cNvSpPr>
          <p:nvPr/>
        </p:nvSpPr>
        <p:spPr bwMode="auto">
          <a:xfrm>
            <a:off x="6780213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8" name="Rectangle 47"/>
          <p:cNvSpPr>
            <a:spLocks noChangeArrowheads="1"/>
          </p:cNvSpPr>
          <p:nvPr/>
        </p:nvSpPr>
        <p:spPr bwMode="auto">
          <a:xfrm>
            <a:off x="7581900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9" name="Rectangle 48"/>
          <p:cNvSpPr>
            <a:spLocks noChangeArrowheads="1"/>
          </p:cNvSpPr>
          <p:nvPr/>
        </p:nvSpPr>
        <p:spPr bwMode="auto">
          <a:xfrm>
            <a:off x="8332788" y="3897313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0" name="Rectangle 49"/>
          <p:cNvSpPr>
            <a:spLocks noChangeArrowheads="1"/>
          </p:cNvSpPr>
          <p:nvPr/>
        </p:nvSpPr>
        <p:spPr bwMode="auto">
          <a:xfrm>
            <a:off x="776288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1" name="Rectangle 50"/>
          <p:cNvSpPr>
            <a:spLocks noChangeArrowheads="1"/>
          </p:cNvSpPr>
          <p:nvPr/>
        </p:nvSpPr>
        <p:spPr bwMode="auto">
          <a:xfrm>
            <a:off x="1555750" y="41370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2" name="Rectangle 51"/>
          <p:cNvSpPr>
            <a:spLocks noChangeArrowheads="1"/>
          </p:cNvSpPr>
          <p:nvPr/>
        </p:nvSpPr>
        <p:spPr bwMode="auto">
          <a:xfrm>
            <a:off x="24114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3" name="Rectangle 52"/>
          <p:cNvSpPr>
            <a:spLocks noChangeArrowheads="1"/>
          </p:cNvSpPr>
          <p:nvPr/>
        </p:nvSpPr>
        <p:spPr bwMode="auto">
          <a:xfrm>
            <a:off x="31607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4" name="Rectangle 53"/>
          <p:cNvSpPr>
            <a:spLocks noChangeArrowheads="1"/>
          </p:cNvSpPr>
          <p:nvPr/>
        </p:nvSpPr>
        <p:spPr bwMode="auto">
          <a:xfrm>
            <a:off x="38592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5" name="Rectangle 54"/>
          <p:cNvSpPr>
            <a:spLocks noChangeArrowheads="1"/>
          </p:cNvSpPr>
          <p:nvPr/>
        </p:nvSpPr>
        <p:spPr bwMode="auto">
          <a:xfrm>
            <a:off x="4581525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6" name="Rectangle 55"/>
          <p:cNvSpPr>
            <a:spLocks noChangeArrowheads="1"/>
          </p:cNvSpPr>
          <p:nvPr/>
        </p:nvSpPr>
        <p:spPr bwMode="auto">
          <a:xfrm>
            <a:off x="53578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7" name="Rectangle 56"/>
          <p:cNvSpPr>
            <a:spLocks noChangeArrowheads="1"/>
          </p:cNvSpPr>
          <p:nvPr/>
        </p:nvSpPr>
        <p:spPr bwMode="auto">
          <a:xfrm>
            <a:off x="6029325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76.6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8" name="Rectangle 57"/>
          <p:cNvSpPr>
            <a:spLocks noChangeArrowheads="1"/>
          </p:cNvSpPr>
          <p:nvPr/>
        </p:nvSpPr>
        <p:spPr bwMode="auto">
          <a:xfrm>
            <a:off x="6780213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9" name="Rectangle 58"/>
          <p:cNvSpPr>
            <a:spLocks noChangeArrowheads="1"/>
          </p:cNvSpPr>
          <p:nvPr/>
        </p:nvSpPr>
        <p:spPr bwMode="auto">
          <a:xfrm>
            <a:off x="7581900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0" name="Rectangle 59"/>
          <p:cNvSpPr>
            <a:spLocks noChangeArrowheads="1"/>
          </p:cNvSpPr>
          <p:nvPr/>
        </p:nvSpPr>
        <p:spPr bwMode="auto">
          <a:xfrm>
            <a:off x="8332788" y="4137025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1" name="Rectangle 60"/>
          <p:cNvSpPr>
            <a:spLocks noChangeArrowheads="1"/>
          </p:cNvSpPr>
          <p:nvPr/>
        </p:nvSpPr>
        <p:spPr bwMode="auto">
          <a:xfrm>
            <a:off x="776288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2" name="Rectangle 61"/>
          <p:cNvSpPr>
            <a:spLocks noChangeArrowheads="1"/>
          </p:cNvSpPr>
          <p:nvPr/>
        </p:nvSpPr>
        <p:spPr bwMode="auto">
          <a:xfrm>
            <a:off x="1555750" y="437673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3" name="Rectangle 62"/>
          <p:cNvSpPr>
            <a:spLocks noChangeArrowheads="1"/>
          </p:cNvSpPr>
          <p:nvPr/>
        </p:nvSpPr>
        <p:spPr bwMode="auto">
          <a:xfrm>
            <a:off x="24114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4" name="Rectangle 63"/>
          <p:cNvSpPr>
            <a:spLocks noChangeArrowheads="1"/>
          </p:cNvSpPr>
          <p:nvPr/>
        </p:nvSpPr>
        <p:spPr bwMode="auto">
          <a:xfrm>
            <a:off x="31607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5" name="Rectangle 64"/>
          <p:cNvSpPr>
            <a:spLocks noChangeArrowheads="1"/>
          </p:cNvSpPr>
          <p:nvPr/>
        </p:nvSpPr>
        <p:spPr bwMode="auto">
          <a:xfrm>
            <a:off x="38592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6" name="Rectangle 65"/>
          <p:cNvSpPr>
            <a:spLocks noChangeArrowheads="1"/>
          </p:cNvSpPr>
          <p:nvPr/>
        </p:nvSpPr>
        <p:spPr bwMode="auto">
          <a:xfrm>
            <a:off x="4581525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7" name="Rectangle 66"/>
          <p:cNvSpPr>
            <a:spLocks noChangeArrowheads="1"/>
          </p:cNvSpPr>
          <p:nvPr/>
        </p:nvSpPr>
        <p:spPr bwMode="auto">
          <a:xfrm>
            <a:off x="53578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8" name="Rectangle 67"/>
          <p:cNvSpPr>
            <a:spLocks noChangeArrowheads="1"/>
          </p:cNvSpPr>
          <p:nvPr/>
        </p:nvSpPr>
        <p:spPr bwMode="auto">
          <a:xfrm>
            <a:off x="6029325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67.7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9" name="Rectangle 68"/>
          <p:cNvSpPr>
            <a:spLocks noChangeArrowheads="1"/>
          </p:cNvSpPr>
          <p:nvPr/>
        </p:nvSpPr>
        <p:spPr bwMode="auto">
          <a:xfrm>
            <a:off x="6780213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0" name="Rectangle 69"/>
          <p:cNvSpPr>
            <a:spLocks noChangeArrowheads="1"/>
          </p:cNvSpPr>
          <p:nvPr/>
        </p:nvSpPr>
        <p:spPr bwMode="auto">
          <a:xfrm>
            <a:off x="7581900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1" name="Rectangle 70"/>
          <p:cNvSpPr>
            <a:spLocks noChangeArrowheads="1"/>
          </p:cNvSpPr>
          <p:nvPr/>
        </p:nvSpPr>
        <p:spPr bwMode="auto">
          <a:xfrm>
            <a:off x="8332788" y="437673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2" name="Rectangle 71"/>
          <p:cNvSpPr>
            <a:spLocks noChangeArrowheads="1"/>
          </p:cNvSpPr>
          <p:nvPr/>
        </p:nvSpPr>
        <p:spPr bwMode="auto">
          <a:xfrm>
            <a:off x="776288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3" name="Rectangle 72"/>
          <p:cNvSpPr>
            <a:spLocks noChangeArrowheads="1"/>
          </p:cNvSpPr>
          <p:nvPr/>
        </p:nvSpPr>
        <p:spPr bwMode="auto">
          <a:xfrm>
            <a:off x="1555750" y="46164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4" name="Rectangle 73"/>
          <p:cNvSpPr>
            <a:spLocks noChangeArrowheads="1"/>
          </p:cNvSpPr>
          <p:nvPr/>
        </p:nvSpPr>
        <p:spPr bwMode="auto">
          <a:xfrm>
            <a:off x="24114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5" name="Rectangle 74"/>
          <p:cNvSpPr>
            <a:spLocks noChangeArrowheads="1"/>
          </p:cNvSpPr>
          <p:nvPr/>
        </p:nvSpPr>
        <p:spPr bwMode="auto">
          <a:xfrm>
            <a:off x="31607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6" name="Rectangle 75"/>
          <p:cNvSpPr>
            <a:spLocks noChangeArrowheads="1"/>
          </p:cNvSpPr>
          <p:nvPr/>
        </p:nvSpPr>
        <p:spPr bwMode="auto">
          <a:xfrm>
            <a:off x="38592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7" name="Rectangle 76"/>
          <p:cNvSpPr>
            <a:spLocks noChangeArrowheads="1"/>
          </p:cNvSpPr>
          <p:nvPr/>
        </p:nvSpPr>
        <p:spPr bwMode="auto">
          <a:xfrm>
            <a:off x="4581525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8" name="Rectangle 77"/>
          <p:cNvSpPr>
            <a:spLocks noChangeArrowheads="1"/>
          </p:cNvSpPr>
          <p:nvPr/>
        </p:nvSpPr>
        <p:spPr bwMode="auto">
          <a:xfrm>
            <a:off x="53578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9" name="Rectangle 78"/>
          <p:cNvSpPr>
            <a:spLocks noChangeArrowheads="1"/>
          </p:cNvSpPr>
          <p:nvPr/>
        </p:nvSpPr>
        <p:spPr bwMode="auto">
          <a:xfrm>
            <a:off x="6029325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58.1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0" name="Rectangle 79"/>
          <p:cNvSpPr>
            <a:spLocks noChangeArrowheads="1"/>
          </p:cNvSpPr>
          <p:nvPr/>
        </p:nvSpPr>
        <p:spPr bwMode="auto">
          <a:xfrm>
            <a:off x="6780213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1" name="Rectangle 80"/>
          <p:cNvSpPr>
            <a:spLocks noChangeArrowheads="1"/>
          </p:cNvSpPr>
          <p:nvPr/>
        </p:nvSpPr>
        <p:spPr bwMode="auto">
          <a:xfrm>
            <a:off x="7581900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2" name="Rectangle 81"/>
          <p:cNvSpPr>
            <a:spLocks noChangeArrowheads="1"/>
          </p:cNvSpPr>
          <p:nvPr/>
        </p:nvSpPr>
        <p:spPr bwMode="auto">
          <a:xfrm>
            <a:off x="8332788" y="4616450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3" name="Rectangle 82"/>
          <p:cNvSpPr>
            <a:spLocks noChangeArrowheads="1"/>
          </p:cNvSpPr>
          <p:nvPr/>
        </p:nvSpPr>
        <p:spPr bwMode="auto">
          <a:xfrm>
            <a:off x="776288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4" name="Rectangle 83"/>
          <p:cNvSpPr>
            <a:spLocks noChangeArrowheads="1"/>
          </p:cNvSpPr>
          <p:nvPr/>
        </p:nvSpPr>
        <p:spPr bwMode="auto">
          <a:xfrm>
            <a:off x="1555750" y="48545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5" name="Rectangle 84"/>
          <p:cNvSpPr>
            <a:spLocks noChangeArrowheads="1"/>
          </p:cNvSpPr>
          <p:nvPr/>
        </p:nvSpPr>
        <p:spPr bwMode="auto">
          <a:xfrm>
            <a:off x="24114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6" name="Rectangle 85"/>
          <p:cNvSpPr>
            <a:spLocks noChangeArrowheads="1"/>
          </p:cNvSpPr>
          <p:nvPr/>
        </p:nvSpPr>
        <p:spPr bwMode="auto">
          <a:xfrm>
            <a:off x="31607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7" name="Rectangle 86"/>
          <p:cNvSpPr>
            <a:spLocks noChangeArrowheads="1"/>
          </p:cNvSpPr>
          <p:nvPr/>
        </p:nvSpPr>
        <p:spPr bwMode="auto">
          <a:xfrm>
            <a:off x="38592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8" name="Rectangle 87"/>
          <p:cNvSpPr>
            <a:spLocks noChangeArrowheads="1"/>
          </p:cNvSpPr>
          <p:nvPr/>
        </p:nvSpPr>
        <p:spPr bwMode="auto">
          <a:xfrm>
            <a:off x="4581525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9" name="Rectangle 88"/>
          <p:cNvSpPr>
            <a:spLocks noChangeArrowheads="1"/>
          </p:cNvSpPr>
          <p:nvPr/>
        </p:nvSpPr>
        <p:spPr bwMode="auto">
          <a:xfrm>
            <a:off x="53578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0" name="Rectangle 89"/>
          <p:cNvSpPr>
            <a:spLocks noChangeArrowheads="1"/>
          </p:cNvSpPr>
          <p:nvPr/>
        </p:nvSpPr>
        <p:spPr bwMode="auto">
          <a:xfrm>
            <a:off x="6029325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47.9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1" name="Rectangle 90"/>
          <p:cNvSpPr>
            <a:spLocks noChangeArrowheads="1"/>
          </p:cNvSpPr>
          <p:nvPr/>
        </p:nvSpPr>
        <p:spPr bwMode="auto">
          <a:xfrm>
            <a:off x="6780213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2" name="Rectangle 91"/>
          <p:cNvSpPr>
            <a:spLocks noChangeArrowheads="1"/>
          </p:cNvSpPr>
          <p:nvPr/>
        </p:nvSpPr>
        <p:spPr bwMode="auto">
          <a:xfrm>
            <a:off x="7581900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3" name="Rectangle 92"/>
          <p:cNvSpPr>
            <a:spLocks noChangeArrowheads="1"/>
          </p:cNvSpPr>
          <p:nvPr/>
        </p:nvSpPr>
        <p:spPr bwMode="auto">
          <a:xfrm>
            <a:off x="8280400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4" name="Rectangle 93"/>
          <p:cNvSpPr>
            <a:spLocks noChangeArrowheads="1"/>
          </p:cNvSpPr>
          <p:nvPr/>
        </p:nvSpPr>
        <p:spPr bwMode="auto">
          <a:xfrm>
            <a:off x="776288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5" name="Rectangle 94"/>
          <p:cNvSpPr>
            <a:spLocks noChangeArrowheads="1"/>
          </p:cNvSpPr>
          <p:nvPr/>
        </p:nvSpPr>
        <p:spPr bwMode="auto">
          <a:xfrm>
            <a:off x="1555750" y="50942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6" name="Rectangle 95"/>
          <p:cNvSpPr>
            <a:spLocks noChangeArrowheads="1"/>
          </p:cNvSpPr>
          <p:nvPr/>
        </p:nvSpPr>
        <p:spPr bwMode="auto">
          <a:xfrm>
            <a:off x="24114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7" name="Rectangle 96"/>
          <p:cNvSpPr>
            <a:spLocks noChangeArrowheads="1"/>
          </p:cNvSpPr>
          <p:nvPr/>
        </p:nvSpPr>
        <p:spPr bwMode="auto">
          <a:xfrm>
            <a:off x="31607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8" name="Rectangle 97"/>
          <p:cNvSpPr>
            <a:spLocks noChangeArrowheads="1"/>
          </p:cNvSpPr>
          <p:nvPr/>
        </p:nvSpPr>
        <p:spPr bwMode="auto">
          <a:xfrm>
            <a:off x="38592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9" name="Rectangle 98"/>
          <p:cNvSpPr>
            <a:spLocks noChangeArrowheads="1"/>
          </p:cNvSpPr>
          <p:nvPr/>
        </p:nvSpPr>
        <p:spPr bwMode="auto">
          <a:xfrm>
            <a:off x="4581525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0" name="Rectangle 99"/>
          <p:cNvSpPr>
            <a:spLocks noChangeArrowheads="1"/>
          </p:cNvSpPr>
          <p:nvPr/>
        </p:nvSpPr>
        <p:spPr bwMode="auto">
          <a:xfrm>
            <a:off x="53578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1" name="Rectangle 100"/>
          <p:cNvSpPr>
            <a:spLocks noChangeArrowheads="1"/>
          </p:cNvSpPr>
          <p:nvPr/>
        </p:nvSpPr>
        <p:spPr bwMode="auto">
          <a:xfrm>
            <a:off x="6029325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36.9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2" name="Rectangle 101"/>
          <p:cNvSpPr>
            <a:spLocks noChangeArrowheads="1"/>
          </p:cNvSpPr>
          <p:nvPr/>
        </p:nvSpPr>
        <p:spPr bwMode="auto">
          <a:xfrm>
            <a:off x="6780213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3" name="Rectangle 102"/>
          <p:cNvSpPr>
            <a:spLocks noChangeArrowheads="1"/>
          </p:cNvSpPr>
          <p:nvPr/>
        </p:nvSpPr>
        <p:spPr bwMode="auto">
          <a:xfrm>
            <a:off x="7581900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4" name="Rectangle 103"/>
          <p:cNvSpPr>
            <a:spLocks noChangeArrowheads="1"/>
          </p:cNvSpPr>
          <p:nvPr/>
        </p:nvSpPr>
        <p:spPr bwMode="auto">
          <a:xfrm>
            <a:off x="8280400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5" name="Rectangle 104"/>
          <p:cNvSpPr>
            <a:spLocks noChangeArrowheads="1"/>
          </p:cNvSpPr>
          <p:nvPr/>
        </p:nvSpPr>
        <p:spPr bwMode="auto">
          <a:xfrm>
            <a:off x="776288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6" name="Rectangle 105"/>
          <p:cNvSpPr>
            <a:spLocks noChangeArrowheads="1"/>
          </p:cNvSpPr>
          <p:nvPr/>
        </p:nvSpPr>
        <p:spPr bwMode="auto">
          <a:xfrm>
            <a:off x="1555750" y="53340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7" name="Rectangle 106"/>
          <p:cNvSpPr>
            <a:spLocks noChangeArrowheads="1"/>
          </p:cNvSpPr>
          <p:nvPr/>
        </p:nvSpPr>
        <p:spPr bwMode="auto">
          <a:xfrm>
            <a:off x="24114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8" name="Rectangle 107"/>
          <p:cNvSpPr>
            <a:spLocks noChangeArrowheads="1"/>
          </p:cNvSpPr>
          <p:nvPr/>
        </p:nvSpPr>
        <p:spPr bwMode="auto">
          <a:xfrm>
            <a:off x="31607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9" name="Rectangle 108"/>
          <p:cNvSpPr>
            <a:spLocks noChangeArrowheads="1"/>
          </p:cNvSpPr>
          <p:nvPr/>
        </p:nvSpPr>
        <p:spPr bwMode="auto">
          <a:xfrm>
            <a:off x="38592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0" name="Rectangle 109"/>
          <p:cNvSpPr>
            <a:spLocks noChangeArrowheads="1"/>
          </p:cNvSpPr>
          <p:nvPr/>
        </p:nvSpPr>
        <p:spPr bwMode="auto">
          <a:xfrm>
            <a:off x="4581525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1" name="Rectangle 110"/>
          <p:cNvSpPr>
            <a:spLocks noChangeArrowheads="1"/>
          </p:cNvSpPr>
          <p:nvPr/>
        </p:nvSpPr>
        <p:spPr bwMode="auto">
          <a:xfrm>
            <a:off x="53578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2" name="Rectangle 111"/>
          <p:cNvSpPr>
            <a:spLocks noChangeArrowheads="1"/>
          </p:cNvSpPr>
          <p:nvPr/>
        </p:nvSpPr>
        <p:spPr bwMode="auto">
          <a:xfrm>
            <a:off x="6029325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25.3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3" name="Rectangle 112"/>
          <p:cNvSpPr>
            <a:spLocks noChangeArrowheads="1"/>
          </p:cNvSpPr>
          <p:nvPr/>
        </p:nvSpPr>
        <p:spPr bwMode="auto">
          <a:xfrm>
            <a:off x="6780213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4" name="Rectangle 113"/>
          <p:cNvSpPr>
            <a:spLocks noChangeArrowheads="1"/>
          </p:cNvSpPr>
          <p:nvPr/>
        </p:nvSpPr>
        <p:spPr bwMode="auto">
          <a:xfrm>
            <a:off x="7581900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5" name="Rectangle 114"/>
          <p:cNvSpPr>
            <a:spLocks noChangeArrowheads="1"/>
          </p:cNvSpPr>
          <p:nvPr/>
        </p:nvSpPr>
        <p:spPr bwMode="auto">
          <a:xfrm>
            <a:off x="8280400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11.7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6" name="Rectangle 115"/>
          <p:cNvSpPr>
            <a:spLocks noChangeArrowheads="1"/>
          </p:cNvSpPr>
          <p:nvPr/>
        </p:nvSpPr>
        <p:spPr bwMode="auto">
          <a:xfrm>
            <a:off x="776288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7" name="Rectangle 116"/>
          <p:cNvSpPr>
            <a:spLocks noChangeArrowheads="1"/>
          </p:cNvSpPr>
          <p:nvPr/>
        </p:nvSpPr>
        <p:spPr bwMode="auto">
          <a:xfrm>
            <a:off x="1555750" y="55737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8" name="Rectangle 117"/>
          <p:cNvSpPr>
            <a:spLocks noChangeArrowheads="1"/>
          </p:cNvSpPr>
          <p:nvPr/>
        </p:nvSpPr>
        <p:spPr bwMode="auto">
          <a:xfrm>
            <a:off x="24114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9" name="Rectangle 118"/>
          <p:cNvSpPr>
            <a:spLocks noChangeArrowheads="1"/>
          </p:cNvSpPr>
          <p:nvPr/>
        </p:nvSpPr>
        <p:spPr bwMode="auto">
          <a:xfrm>
            <a:off x="31607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0" name="Rectangle 119"/>
          <p:cNvSpPr>
            <a:spLocks noChangeArrowheads="1"/>
          </p:cNvSpPr>
          <p:nvPr/>
        </p:nvSpPr>
        <p:spPr bwMode="auto">
          <a:xfrm>
            <a:off x="38592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1" name="Rectangle 120"/>
          <p:cNvSpPr>
            <a:spLocks noChangeArrowheads="1"/>
          </p:cNvSpPr>
          <p:nvPr/>
        </p:nvSpPr>
        <p:spPr bwMode="auto">
          <a:xfrm>
            <a:off x="4581525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2" name="Rectangle 121"/>
          <p:cNvSpPr>
            <a:spLocks noChangeArrowheads="1"/>
          </p:cNvSpPr>
          <p:nvPr/>
        </p:nvSpPr>
        <p:spPr bwMode="auto">
          <a:xfrm>
            <a:off x="53578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3" name="Rectangle 122"/>
          <p:cNvSpPr>
            <a:spLocks noChangeArrowheads="1"/>
          </p:cNvSpPr>
          <p:nvPr/>
        </p:nvSpPr>
        <p:spPr bwMode="auto">
          <a:xfrm>
            <a:off x="6029325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4" name="Rectangle 123"/>
          <p:cNvSpPr>
            <a:spLocks noChangeArrowheads="1"/>
          </p:cNvSpPr>
          <p:nvPr/>
        </p:nvSpPr>
        <p:spPr bwMode="auto">
          <a:xfrm>
            <a:off x="6780213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5" name="Rectangle 124"/>
          <p:cNvSpPr>
            <a:spLocks noChangeArrowheads="1"/>
          </p:cNvSpPr>
          <p:nvPr/>
        </p:nvSpPr>
        <p:spPr bwMode="auto">
          <a:xfrm>
            <a:off x="7581900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6" name="Rectangle 125"/>
          <p:cNvSpPr>
            <a:spLocks noChangeArrowheads="1"/>
          </p:cNvSpPr>
          <p:nvPr/>
        </p:nvSpPr>
        <p:spPr bwMode="auto">
          <a:xfrm>
            <a:off x="8280400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7" name="Rectangle 126"/>
          <p:cNvSpPr>
            <a:spLocks noChangeArrowheads="1"/>
          </p:cNvSpPr>
          <p:nvPr/>
        </p:nvSpPr>
        <p:spPr bwMode="auto">
          <a:xfrm>
            <a:off x="723900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8" name="Rectangle 127"/>
          <p:cNvSpPr>
            <a:spLocks noChangeArrowheads="1"/>
          </p:cNvSpPr>
          <p:nvPr/>
        </p:nvSpPr>
        <p:spPr bwMode="auto">
          <a:xfrm>
            <a:off x="1660525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9" name="Rectangle 128"/>
          <p:cNvSpPr>
            <a:spLocks noChangeArrowheads="1"/>
          </p:cNvSpPr>
          <p:nvPr/>
        </p:nvSpPr>
        <p:spPr bwMode="auto">
          <a:xfrm>
            <a:off x="2411413" y="58134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0" name="Rectangle 129"/>
          <p:cNvSpPr>
            <a:spLocks noChangeArrowheads="1"/>
          </p:cNvSpPr>
          <p:nvPr/>
        </p:nvSpPr>
        <p:spPr bwMode="auto">
          <a:xfrm>
            <a:off x="3055938" y="58134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1" name="Rectangle 130"/>
          <p:cNvSpPr>
            <a:spLocks noChangeArrowheads="1"/>
          </p:cNvSpPr>
          <p:nvPr/>
        </p:nvSpPr>
        <p:spPr bwMode="auto">
          <a:xfrm>
            <a:off x="3911600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2" name="Rectangle 131"/>
          <p:cNvSpPr>
            <a:spLocks noChangeArrowheads="1"/>
          </p:cNvSpPr>
          <p:nvPr/>
        </p:nvSpPr>
        <p:spPr bwMode="auto">
          <a:xfrm>
            <a:off x="4581525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3" name="Rectangle 132"/>
          <p:cNvSpPr>
            <a:spLocks noChangeArrowheads="1"/>
          </p:cNvSpPr>
          <p:nvPr/>
        </p:nvSpPr>
        <p:spPr bwMode="auto">
          <a:xfrm>
            <a:off x="5357813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4" name="Rectangle 133"/>
          <p:cNvSpPr>
            <a:spLocks noChangeArrowheads="1"/>
          </p:cNvSpPr>
          <p:nvPr/>
        </p:nvSpPr>
        <p:spPr bwMode="auto">
          <a:xfrm>
            <a:off x="6053138" y="5813425"/>
            <a:ext cx="3286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-0.7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5" name="Rectangle 134"/>
          <p:cNvSpPr>
            <a:spLocks noChangeArrowheads="1"/>
          </p:cNvSpPr>
          <p:nvPr/>
        </p:nvSpPr>
        <p:spPr bwMode="auto">
          <a:xfrm>
            <a:off x="6780213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6" name="Rectangle 135"/>
          <p:cNvSpPr>
            <a:spLocks noChangeArrowheads="1"/>
          </p:cNvSpPr>
          <p:nvPr/>
        </p:nvSpPr>
        <p:spPr bwMode="auto">
          <a:xfrm>
            <a:off x="7581900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7" name="Rectangle 136"/>
          <p:cNvSpPr>
            <a:spLocks noChangeArrowheads="1"/>
          </p:cNvSpPr>
          <p:nvPr/>
        </p:nvSpPr>
        <p:spPr bwMode="auto">
          <a:xfrm>
            <a:off x="8280400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8" name="Rectangle 137"/>
          <p:cNvSpPr>
            <a:spLocks noChangeArrowheads="1"/>
          </p:cNvSpPr>
          <p:nvPr/>
        </p:nvSpPr>
        <p:spPr bwMode="auto">
          <a:xfrm>
            <a:off x="1822450" y="2333625"/>
            <a:ext cx="14462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Festdarlehen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9" name="Rectangle 138"/>
          <p:cNvSpPr>
            <a:spLocks noChangeArrowheads="1"/>
          </p:cNvSpPr>
          <p:nvPr/>
        </p:nvSpPr>
        <p:spPr bwMode="auto">
          <a:xfrm>
            <a:off x="6391275" y="2306638"/>
            <a:ext cx="22463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Annuitätendarlehen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0" name="Rectangle 139"/>
          <p:cNvSpPr>
            <a:spLocks noChangeArrowheads="1"/>
          </p:cNvSpPr>
          <p:nvPr/>
        </p:nvSpPr>
        <p:spPr bwMode="auto">
          <a:xfrm>
            <a:off x="3817938" y="2316163"/>
            <a:ext cx="17986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Abzahlungsdarlehen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1" name="Line 140"/>
          <p:cNvSpPr>
            <a:spLocks noChangeShapeType="1"/>
          </p:cNvSpPr>
          <p:nvPr/>
        </p:nvSpPr>
        <p:spPr bwMode="auto">
          <a:xfrm>
            <a:off x="304800" y="1906588"/>
            <a:ext cx="1588" cy="4144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2" name="Rectangle 141"/>
          <p:cNvSpPr>
            <a:spLocks noChangeArrowheads="1"/>
          </p:cNvSpPr>
          <p:nvPr/>
        </p:nvSpPr>
        <p:spPr bwMode="auto">
          <a:xfrm>
            <a:off x="304800" y="1906588"/>
            <a:ext cx="14288" cy="41449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3" name="Line 142"/>
          <p:cNvSpPr>
            <a:spLocks noChangeShapeType="1"/>
          </p:cNvSpPr>
          <p:nvPr/>
        </p:nvSpPr>
        <p:spPr bwMode="auto">
          <a:xfrm>
            <a:off x="1323975" y="1920875"/>
            <a:ext cx="1588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4" name="Rectangle 143"/>
          <p:cNvSpPr>
            <a:spLocks noChangeArrowheads="1"/>
          </p:cNvSpPr>
          <p:nvPr/>
        </p:nvSpPr>
        <p:spPr bwMode="auto">
          <a:xfrm>
            <a:off x="1323975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5" name="Line 144"/>
          <p:cNvSpPr>
            <a:spLocks noChangeShapeType="1"/>
          </p:cNvSpPr>
          <p:nvPr/>
        </p:nvSpPr>
        <p:spPr bwMode="auto">
          <a:xfrm>
            <a:off x="357346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6" name="Rectangle 145"/>
          <p:cNvSpPr>
            <a:spLocks noChangeArrowheads="1"/>
          </p:cNvSpPr>
          <p:nvPr/>
        </p:nvSpPr>
        <p:spPr bwMode="auto">
          <a:xfrm>
            <a:off x="3573463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7" name="Line 146"/>
          <p:cNvSpPr>
            <a:spLocks noChangeShapeType="1"/>
          </p:cNvSpPr>
          <p:nvPr/>
        </p:nvSpPr>
        <p:spPr bwMode="auto">
          <a:xfrm>
            <a:off x="5824538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8" name="Rectangle 147"/>
          <p:cNvSpPr>
            <a:spLocks noChangeArrowheads="1"/>
          </p:cNvSpPr>
          <p:nvPr/>
        </p:nvSpPr>
        <p:spPr bwMode="auto">
          <a:xfrm>
            <a:off x="5824538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9" name="Line 148"/>
          <p:cNvSpPr>
            <a:spLocks noChangeShapeType="1"/>
          </p:cNvSpPr>
          <p:nvPr/>
        </p:nvSpPr>
        <p:spPr bwMode="auto">
          <a:xfrm>
            <a:off x="882491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0" name="Rectangle 149"/>
          <p:cNvSpPr>
            <a:spLocks noChangeArrowheads="1"/>
          </p:cNvSpPr>
          <p:nvPr/>
        </p:nvSpPr>
        <p:spPr bwMode="auto">
          <a:xfrm>
            <a:off x="8824913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1" name="Line 150"/>
          <p:cNvSpPr>
            <a:spLocks noChangeShapeType="1"/>
          </p:cNvSpPr>
          <p:nvPr/>
        </p:nvSpPr>
        <p:spPr bwMode="auto">
          <a:xfrm>
            <a:off x="319088" y="1906588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2" name="Rectangle 151"/>
          <p:cNvSpPr>
            <a:spLocks noChangeArrowheads="1"/>
          </p:cNvSpPr>
          <p:nvPr/>
        </p:nvSpPr>
        <p:spPr bwMode="auto">
          <a:xfrm>
            <a:off x="319088" y="1906588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3" name="Line 152"/>
          <p:cNvSpPr>
            <a:spLocks noChangeShapeType="1"/>
          </p:cNvSpPr>
          <p:nvPr/>
        </p:nvSpPr>
        <p:spPr bwMode="auto">
          <a:xfrm>
            <a:off x="319088" y="2841625"/>
            <a:ext cx="85201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4" name="Rectangle 153"/>
          <p:cNvSpPr>
            <a:spLocks noChangeArrowheads="1"/>
          </p:cNvSpPr>
          <p:nvPr/>
        </p:nvSpPr>
        <p:spPr bwMode="auto">
          <a:xfrm>
            <a:off x="319088" y="2841625"/>
            <a:ext cx="8520112" cy="14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5" name="Line 154"/>
          <p:cNvSpPr>
            <a:spLocks noChangeShapeType="1"/>
          </p:cNvSpPr>
          <p:nvPr/>
        </p:nvSpPr>
        <p:spPr bwMode="auto">
          <a:xfrm>
            <a:off x="319088" y="33194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6" name="Rectangle 155"/>
          <p:cNvSpPr>
            <a:spLocks noChangeArrowheads="1"/>
          </p:cNvSpPr>
          <p:nvPr/>
        </p:nvSpPr>
        <p:spPr bwMode="auto">
          <a:xfrm>
            <a:off x="319088" y="3319463"/>
            <a:ext cx="8520112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7" name="Line 156"/>
          <p:cNvSpPr>
            <a:spLocks noChangeShapeType="1"/>
          </p:cNvSpPr>
          <p:nvPr/>
        </p:nvSpPr>
        <p:spPr bwMode="auto">
          <a:xfrm>
            <a:off x="319088" y="60372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8" name="Rectangle 157"/>
          <p:cNvSpPr>
            <a:spLocks noChangeArrowheads="1"/>
          </p:cNvSpPr>
          <p:nvPr/>
        </p:nvSpPr>
        <p:spPr bwMode="auto">
          <a:xfrm>
            <a:off x="319088" y="6037263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7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Darlehensarten (Forts.)</a:t>
            </a:r>
          </a:p>
        </p:txBody>
      </p:sp>
      <p:grpSp>
        <p:nvGrpSpPr>
          <p:cNvPr id="18435" name="Group 7190"/>
          <p:cNvGrpSpPr>
            <a:grpSpLocks/>
          </p:cNvGrpSpPr>
          <p:nvPr/>
        </p:nvGrpSpPr>
        <p:grpSpPr bwMode="auto">
          <a:xfrm>
            <a:off x="533400" y="1752600"/>
            <a:ext cx="2895600" cy="3781425"/>
            <a:chOff x="336" y="1104"/>
            <a:chExt cx="1824" cy="2382"/>
          </a:xfrm>
        </p:grpSpPr>
        <p:sp>
          <p:nvSpPr>
            <p:cNvPr id="18449" name="Text Box 7171"/>
            <p:cNvSpPr txBox="1">
              <a:spLocks noChangeArrowheads="1"/>
            </p:cNvSpPr>
            <p:nvPr/>
          </p:nvSpPr>
          <p:spPr bwMode="auto">
            <a:xfrm>
              <a:off x="672" y="1104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Festdarlehen</a:t>
              </a:r>
            </a:p>
          </p:txBody>
        </p:sp>
        <p:pic>
          <p:nvPicPr>
            <p:cNvPr id="18450" name="Picture 71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344"/>
              <a:ext cx="1770" cy="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51" name="Text Box 7180"/>
            <p:cNvSpPr txBox="1">
              <a:spLocks noChangeArrowheads="1"/>
            </p:cNvSpPr>
            <p:nvPr/>
          </p:nvSpPr>
          <p:spPr bwMode="auto">
            <a:xfrm>
              <a:off x="480" y="3120"/>
              <a:ext cx="16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Rückzahlung in einer Sum-me am Ende der Laufzeit </a:t>
              </a:r>
            </a:p>
          </p:txBody>
        </p:sp>
      </p:grpSp>
      <p:grpSp>
        <p:nvGrpSpPr>
          <p:cNvPr id="18436" name="Group 7189"/>
          <p:cNvGrpSpPr>
            <a:grpSpLocks/>
          </p:cNvGrpSpPr>
          <p:nvPr/>
        </p:nvGrpSpPr>
        <p:grpSpPr bwMode="auto">
          <a:xfrm>
            <a:off x="3276600" y="1752600"/>
            <a:ext cx="2895600" cy="3536950"/>
            <a:chOff x="2064" y="1104"/>
            <a:chExt cx="1824" cy="2228"/>
          </a:xfrm>
        </p:grpSpPr>
        <p:sp>
          <p:nvSpPr>
            <p:cNvPr id="18446" name="Text Box 7172"/>
            <p:cNvSpPr txBox="1">
              <a:spLocks noChangeArrowheads="1"/>
            </p:cNvSpPr>
            <p:nvPr/>
          </p:nvSpPr>
          <p:spPr bwMode="auto">
            <a:xfrm>
              <a:off x="2208" y="1104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Abzahlungsdarlehen</a:t>
              </a:r>
            </a:p>
          </p:txBody>
        </p:sp>
        <p:pic>
          <p:nvPicPr>
            <p:cNvPr id="18447" name="Picture 717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8" name="Text Box 7181"/>
            <p:cNvSpPr txBox="1">
              <a:spLocks noChangeArrowheads="1"/>
            </p:cNvSpPr>
            <p:nvPr/>
          </p:nvSpPr>
          <p:spPr bwMode="auto">
            <a:xfrm>
              <a:off x="2256" y="3120"/>
              <a:ext cx="16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Tilgung in festen Raten </a:t>
              </a:r>
            </a:p>
          </p:txBody>
        </p:sp>
      </p:grpSp>
      <p:grpSp>
        <p:nvGrpSpPr>
          <p:cNvPr id="18437" name="Group 7188"/>
          <p:cNvGrpSpPr>
            <a:grpSpLocks/>
          </p:cNvGrpSpPr>
          <p:nvPr/>
        </p:nvGrpSpPr>
        <p:grpSpPr bwMode="auto">
          <a:xfrm>
            <a:off x="6019800" y="1752600"/>
            <a:ext cx="2819400" cy="4025900"/>
            <a:chOff x="3792" y="1104"/>
            <a:chExt cx="1776" cy="2536"/>
          </a:xfrm>
        </p:grpSpPr>
        <p:sp>
          <p:nvSpPr>
            <p:cNvPr id="18443" name="Text Box 7173"/>
            <p:cNvSpPr txBox="1">
              <a:spLocks noChangeArrowheads="1"/>
            </p:cNvSpPr>
            <p:nvPr/>
          </p:nvSpPr>
          <p:spPr bwMode="auto">
            <a:xfrm>
              <a:off x="3984" y="1104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Annuitätendarlehen</a:t>
              </a:r>
            </a:p>
          </p:txBody>
        </p:sp>
        <p:pic>
          <p:nvPicPr>
            <p:cNvPr id="18444" name="Picture 717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5" name="Text Box 7183"/>
            <p:cNvSpPr txBox="1">
              <a:spLocks noChangeArrowheads="1"/>
            </p:cNvSpPr>
            <p:nvPr/>
          </p:nvSpPr>
          <p:spPr bwMode="auto">
            <a:xfrm>
              <a:off x="3984" y="3120"/>
              <a:ext cx="158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jährliche Zahlung eines gleich bleibenden Betrags (Annuität)</a:t>
              </a:r>
            </a:p>
          </p:txBody>
        </p:sp>
      </p:grpSp>
      <p:sp>
        <p:nvSpPr>
          <p:cNvPr id="18438" name="Text Box 7184"/>
          <p:cNvSpPr txBox="1">
            <a:spLocks noChangeArrowheads="1"/>
          </p:cNvSpPr>
          <p:nvPr/>
        </p:nvSpPr>
        <p:spPr bwMode="auto">
          <a:xfrm>
            <a:off x="2268538" y="83661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8439" name="Text Box 7185"/>
          <p:cNvSpPr txBox="1">
            <a:spLocks noChangeArrowheads="1"/>
          </p:cNvSpPr>
          <p:nvPr/>
        </p:nvSpPr>
        <p:spPr bwMode="auto">
          <a:xfrm>
            <a:off x="762000" y="5867400"/>
            <a:ext cx="7848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Effektiv-Verzinsung: Interner Zinssatz des Kredits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Bei flexiblen Zinsen spricht man von der anfänglichen Effektiv-Verzinsung des Kredits</a:t>
            </a:r>
            <a:endParaRPr lang="de-DE" altLang="en-US" sz="1400">
              <a:latin typeface="Book Antiqua" panose="02040602050305030304" pitchFamily="18" charset="0"/>
            </a:endParaRPr>
          </a:p>
        </p:txBody>
      </p:sp>
      <p:sp>
        <p:nvSpPr>
          <p:cNvPr id="18440" name="Text Box 7191"/>
          <p:cNvSpPr txBox="1">
            <a:spLocks noChangeArrowheads="1"/>
          </p:cNvSpPr>
          <p:nvPr/>
        </p:nvSpPr>
        <p:spPr bwMode="auto">
          <a:xfrm>
            <a:off x="515938" y="20891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1" name="Text Box 7192"/>
          <p:cNvSpPr txBox="1">
            <a:spLocks noChangeArrowheads="1"/>
          </p:cNvSpPr>
          <p:nvPr/>
        </p:nvSpPr>
        <p:spPr bwMode="auto">
          <a:xfrm>
            <a:off x="3367088" y="21018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2" name="Text Box 7193"/>
          <p:cNvSpPr txBox="1">
            <a:spLocks noChangeArrowheads="1"/>
          </p:cNvSpPr>
          <p:nvPr/>
        </p:nvSpPr>
        <p:spPr bwMode="auto">
          <a:xfrm>
            <a:off x="6042025" y="2062163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</p:spTree>
    <p:extLst>
      <p:ext uri="{BB962C8B-B14F-4D97-AF65-F5344CB8AC3E}">
        <p14:creationId xmlns:p14="http://schemas.microsoft.com/office/powerpoint/2010/main" val="1390039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Kapitalmarkt - Geldmarkt 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979613" y="2852738"/>
          <a:ext cx="68961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Document" r:id="rId3" imgW="7273039" imgH="3185936" progId="Word.Document.8">
                  <p:embed/>
                </p:oleObj>
              </mc:Choice>
              <mc:Fallback>
                <p:oleObj name="Document" r:id="rId3" imgW="7273039" imgH="3185936" progId="Word.Document.8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52738"/>
                        <a:ext cx="68961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71775" y="1700213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Bei Finanzierung über Anleihen / Obligationen wendet sich der  Kreditnehmer direkt an den Kapitalmarkt </a:t>
            </a:r>
          </a:p>
        </p:txBody>
      </p:sp>
    </p:spTree>
    <p:extLst>
      <p:ext uri="{BB962C8B-B14F-4D97-AF65-F5344CB8AC3E}">
        <p14:creationId xmlns:p14="http://schemas.microsoft.com/office/powerpoint/2010/main" val="3471749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 </a:t>
            </a:r>
            <a:r>
              <a:rPr lang="en-GB" altLang="en-US" sz="2400" dirty="0"/>
              <a:t>„Weighted Average Cost of Capital“ </a:t>
            </a:r>
            <a:r>
              <a:rPr lang="en-GB" altLang="en-US" sz="2400" dirty="0" smtClean="0"/>
              <a:t>(</a:t>
            </a:r>
            <a:r>
              <a:rPr lang="de-DE" altLang="en-US" sz="2400" dirty="0" smtClean="0"/>
              <a:t>WACC)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Eigen- und Fremdkapitalgeber erwarten unterschiedliche Verzinsung ihres eingebrachten Kapitals.</a:t>
                </a:r>
              </a:p>
              <a:p>
                <a:pPr marL="0" indent="0">
                  <a:buNone/>
                  <a:defRPr/>
                </a:pP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„</a:t>
                </a:r>
                <a:r>
                  <a:rPr lang="de-DE" sz="1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Weighted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Average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Cost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Capital“ (WACC)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bezeichnet die gewichteten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durchschnittlichen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Kapitalkosten einer Firma und dient als Mindestrendite für Investition, d.h. wird benutzt als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Kalkulationszins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 dynamischen Investitionsrechnungen.</a:t>
                </a: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𝑊𝐴𝐶𝐶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  <a:blipFill>
                <a:blip r:embed="rId2"/>
                <a:stretch>
                  <a:fillRect l="-792" t="-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944286"/>
              </p:ext>
            </p:extLst>
          </p:nvPr>
        </p:nvGraphicFramePr>
        <p:xfrm>
          <a:off x="1678732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810597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88744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WACC (typische Werte)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7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Ölindustrie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15-20%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56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Solarindustrie in Deutschland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3-4%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0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Wind</a:t>
                      </a:r>
                      <a:r>
                        <a:rPr lang="de-DE" baseline="0" dirty="0" smtClean="0"/>
                        <a:t> auf hoher See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10-15%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5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3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Projektfinanzierung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als Alternative zur Unternehmensfinanzierung: „Special </a:t>
            </a:r>
            <a:r>
              <a:rPr lang="de-DE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Vehicle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 - eine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wirtschaftlich und zumeist rechtlich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abgrenzbare,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sich selbst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refinanzierende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Wirtschaftseinheit von begrenzter Lebensdauer</a:t>
            </a:r>
            <a:endParaRPr lang="de-DE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die operativen Kosten, die Bedienung des Kapitaldiensts und die Ausschüttung an die Investoren stehen ausschließlich die aus dem Projekt generierten </a:t>
            </a:r>
            <a:r>
              <a:rPr lang="de-DE" alt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Cash-Flows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zur Verfügung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der Projekt-Sponsoren: 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Begrenzung der negativen Projektauswirkungen auf die Sponsoren (Eigenkapitalgeber): Erzeugt besonderes Schutzbedürfnis der Fremdkapitalgeber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 der Kooperation mehrerer Sponsoren bei Großprojekten, wenn diese gleichzeitig Wettbewerber sind 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Risiko-Analyse des Projekterfolgs und Zuordnung der Risiken zu den Projektbeteiligten</a:t>
            </a:r>
          </a:p>
        </p:txBody>
      </p:sp>
    </p:spTree>
    <p:extLst>
      <p:ext uri="{BB962C8B-B14F-4D97-AF65-F5344CB8AC3E}">
        <p14:creationId xmlns:p14="http://schemas.microsoft.com/office/powerpoint/2010/main" val="2541104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 von Stromerzeugern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pPr marL="0" indent="0">
              <a:buNone/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Wind und Solaranlagen werden oft über Projektfinanzierung gebaut.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12" y="2276872"/>
            <a:ext cx="8737117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1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6"/>
          <p:cNvSpPr>
            <a:spLocks noChangeShapeType="1"/>
          </p:cNvSpPr>
          <p:nvPr/>
        </p:nvSpPr>
        <p:spPr bwMode="auto">
          <a:xfrm flipV="1">
            <a:off x="2411760" y="6348699"/>
            <a:ext cx="55816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8" name="Line 27"/>
          <p:cNvSpPr>
            <a:spLocks noChangeShapeType="1"/>
          </p:cNvSpPr>
          <p:nvPr/>
        </p:nvSpPr>
        <p:spPr bwMode="auto">
          <a:xfrm flipV="1">
            <a:off x="2411760" y="3564224"/>
            <a:ext cx="0" cy="279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9" name="Rectangle 12"/>
          <p:cNvSpPr>
            <a:spLocks noChangeArrowheads="1"/>
          </p:cNvSpPr>
          <p:nvPr/>
        </p:nvSpPr>
        <p:spPr bwMode="auto">
          <a:xfrm>
            <a:off x="6078885" y="6339174"/>
            <a:ext cx="192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Verschuldungsgrad</a:t>
            </a:r>
          </a:p>
        </p:txBody>
      </p:sp>
      <p:sp>
        <p:nvSpPr>
          <p:cNvPr id="50180" name="Line 17"/>
          <p:cNvSpPr>
            <a:spLocks noChangeShapeType="1"/>
          </p:cNvSpPr>
          <p:nvPr/>
        </p:nvSpPr>
        <p:spPr bwMode="auto">
          <a:xfrm flipV="1">
            <a:off x="2421285" y="3927761"/>
            <a:ext cx="5105400" cy="1524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2" name="Rectangle 10"/>
              <p:cNvSpPr>
                <a:spLocks noChangeArrowheads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2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3" name="Rectangle 11"/>
              <p:cNvSpPr>
                <a:spLocks noChangeArrowheads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blipFill>
                <a:blip r:embed="rId3"/>
                <a:stretch>
                  <a:fillRect l="-3315" t="-5357" b="-2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84" name="Rectangle 13"/>
          <p:cNvSpPr>
            <a:spLocks noChangeArrowheads="1"/>
          </p:cNvSpPr>
          <p:nvPr/>
        </p:nvSpPr>
        <p:spPr bwMode="auto">
          <a:xfrm>
            <a:off x="43262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0185" name="Rectangle 14"/>
          <p:cNvSpPr>
            <a:spLocks noChangeArrowheads="1"/>
          </p:cNvSpPr>
          <p:nvPr/>
        </p:nvSpPr>
        <p:spPr bwMode="auto">
          <a:xfrm>
            <a:off x="2421285" y="4842161"/>
            <a:ext cx="2057400" cy="1524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6" name="Oval 15"/>
          <p:cNvSpPr>
            <a:spLocks noChangeArrowheads="1"/>
          </p:cNvSpPr>
          <p:nvPr/>
        </p:nvSpPr>
        <p:spPr bwMode="auto">
          <a:xfrm>
            <a:off x="2367310" y="54057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7" name="Oval 16"/>
          <p:cNvSpPr>
            <a:spLocks noChangeArrowheads="1"/>
          </p:cNvSpPr>
          <p:nvPr/>
        </p:nvSpPr>
        <p:spPr bwMode="auto">
          <a:xfrm>
            <a:off x="4429473" y="4791361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8" name="Text Box 18"/>
              <p:cNvSpPr txBox="1">
                <a:spLocks noChangeArrowheads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gradFill rotWithShape="0">
                <a:gsLst>
                  <a:gs pos="0">
                    <a:srgbClr val="800000"/>
                  </a:gs>
                  <a:gs pos="100000">
                    <a:srgbClr val="3B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Voraussetzung</a:t>
                </a:r>
                <a:b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des </a:t>
                </a:r>
                <a:r>
                  <a:rPr lang="de-DE" altLang="en-US" sz="1800" b="1" dirty="0" err="1">
                    <a:solidFill>
                      <a:schemeClr val="bg1"/>
                    </a:solidFill>
                    <a:latin typeface="Arial" panose="020B0604020202020204" pitchFamily="34" charset="0"/>
                  </a:rPr>
                  <a:t>Leverages</a:t>
                </a:r>
                <a: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:</a:t>
                </a:r>
                <a:b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8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8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blipFill>
                <a:blip r:embed="rId4"/>
                <a:stretch>
                  <a:fillRect t="-3289" b="-921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9" name="Rectangle 21"/>
              <p:cNvSpPr>
                <a:spLocks noChangeArrowheads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</m:oMath>
                  </m:oMathPara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9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23450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93" name="Rectangle 25"/>
              <p:cNvSpPr>
                <a:spLocks noChangeArrowheads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BG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Bruttogewinn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Fremdkapital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Eigenkapital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FK/EK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Verschuldungsgrad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Fremdkapitalzins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</a:rPr>
                  <a:t>	erwartete  Eigenkapitalrendite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erwartete Gesamtkapitalrendite</a:t>
                </a: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 (</a:t>
                </a: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EBIT)</a:t>
                </a:r>
                <a:endParaRPr lang="de-DE" altLang="en-US" sz="16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0193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blipFill>
                <a:blip r:embed="rId6"/>
                <a:stretch>
                  <a:fillRect l="-794" t="-334" b="-3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𝐵𝐺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=(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⟹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d>
                        <m:d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𝐸𝐾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e>
                          </m:d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𝐺𝐾</m:t>
                              </m:r>
                            </m:sub>
                          </m:s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8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737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de-DE" sz="1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𝑬</m:t>
                                  </m:r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𝐾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dirty="0" smtClean="0"/>
                            <a:t> [%]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99576" t="-4762" r="-1695" b="-30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Inhaltsplatzhalter 2"/>
          <p:cNvSpPr txBox="1">
            <a:spLocks/>
          </p:cNvSpPr>
          <p:nvPr/>
        </p:nvSpPr>
        <p:spPr>
          <a:xfrm>
            <a:off x="1030287" y="5778942"/>
            <a:ext cx="7083425" cy="4503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Die Eigenkapitalrendite mag groß sein, aber man geht das Risiko ein, </a:t>
            </a: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dass man auch einen großen</a:t>
            </a: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Verlust ausweisen kann.</a:t>
            </a:r>
            <a:endParaRPr lang="de-DE" altLang="en-US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Beispiel für ROI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15%, Bilanzsumme = 100,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10% </a:t>
                </a:r>
              </a:p>
            </p:txBody>
          </p:sp>
        </mc:Choice>
        <mc:Fallback xmlns=""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  <a:blipFill>
                <a:blip r:embed="rId3"/>
                <a:stretch>
                  <a:fillRect l="-775" t="-6757" b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663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Finanzierung &amp; Risiko: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170080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beschaffen Firmen 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die richtige Mischung aus Eigen- und Fremdkapital?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viel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Hebelung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“) ist empfehlenswert?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Darlehensart passt meiner Firma am besten?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bewerten Firmen Risiken?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verteilen Firmen Ihre Investitionen im Einklang mit deren Risikobereitschaft?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  <a:endParaRPr lang="de-DE" altLang="en-US" dirty="0" smtClean="0"/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Sie haben 100.000 EUR zu investieren und 2 Alternativen: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risikolose Solaranlage mit einer Rendite von 10%.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Ein Windrad auf hoher See mit 90% Wahrscheinlichkeit einer Rendite von 12% und 10% Wahrscheinlichkeit, dass eine seltene Robbe sein Zuhause im Fundament macht, was zu einer Rendite von -8% führt, weil man das Windrad ab und zu abstellen muss.</a:t>
                </a: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Was tun Sie?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Man kann den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Erwartungswert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EW(R)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der Rendite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bilden: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𝜇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1</m:t>
                    </m:r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0.1=0.1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0.9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∙0.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12+0.1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(−0.08)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=0.1</m:t>
                    </m:r>
                  </m:oMath>
                </a14:m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  <a:blipFill>
                <a:blip r:embed="rId2"/>
                <a:stretch>
                  <a:fillRect l="-740" t="-1416" b="-974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815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  <a:endParaRPr lang="de-DE" altLang="en-US" dirty="0" smtClean="0"/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Um das Risiko abzuschätzen bilden wir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Varianz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und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Standardabweichung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FontTx/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 </m:t>
                                  </m:r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𝑆𝐷</m:t>
                      </m:r>
                      <m:d>
                        <m:d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i="1" ker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𝑉𝑎𝑟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0.1−0.1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de-DE" altLang="en-US" sz="1800" b="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endParaRPr lang="de-DE" altLang="en-US" sz="1800" b="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=0.9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0.1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−0.1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+0.1∗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−0.08−0.1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=0.0036</m:t>
                    </m:r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0.06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Mit der Varianz, stellen wir das Risiko dar.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Ein Grundprinzip der Wirtschaft ist, dass übernommene Risiken vergütet werden!</a:t>
                </a: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  <a:blipFill>
                <a:blip r:embed="rId2"/>
                <a:stretch>
                  <a:fillRect l="-740" t="-718" b="-81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838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1299" name="Rectangle 3"/>
              <p:cNvSpPr>
                <a:spLocks noChangeArrowheads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65000"/>
                  </a:spcBef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Zu jeder Handlungsalternative ist eine komplette Darstellung von Zuständen und </a:t>
                </a:r>
                <a:r>
                  <a:rPr lang="de-DE" altLang="en-US" sz="1800" dirty="0" err="1">
                    <a:latin typeface="Arial" panose="020B0604020202020204" pitchFamily="34" charset="0"/>
                  </a:rPr>
                  <a:t>Eintretenswahrscheinlichkeiten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erforderlich: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0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r>
                  <a:rPr lang="de-DE" altLang="en-US" sz="1800" dirty="0">
                    <a:latin typeface="Arial" panose="020B0604020202020204" pitchFamily="34" charset="0"/>
                  </a:rPr>
                  <a:t>Bernoulli-Prinzip: Entscheide über die Alternativen entsprechend dem maximalen </a:t>
                </a:r>
                <a:r>
                  <a:rPr lang="de-DE" altLang="en-US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Erwartungsnutzen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E(R)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i="1" dirty="0" smtClean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alt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mit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den jeweiligen erwarteten Renditen </a:t>
                </a:r>
                <a:r>
                  <a:rPr lang="de-DE" altLang="en-US" sz="18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EW(R)</a:t>
                </a:r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,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den entsprechenden Varianzen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 und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der individuellen Risikoaversion </a:t>
                </a:r>
                <a:r>
                  <a:rPr lang="de-DE" altLang="en-US" sz="1800" i="1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129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blipFill>
                <a:blip r:embed="rId3"/>
                <a:stretch>
                  <a:fillRect l="-687" t="-576" r="-14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13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899717"/>
              </p:ext>
            </p:extLst>
          </p:nvPr>
        </p:nvGraphicFramePr>
        <p:xfrm>
          <a:off x="467544" y="2852936"/>
          <a:ext cx="16637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Formel" r:id="rId4" imgW="0" imgH="0" progId="Equation.DSMT4">
                  <p:embed/>
                </p:oleObj>
              </mc:Choice>
              <mc:Fallback>
                <p:oleObj name="Formel" r:id="rId4" imgW="0" imgH="0" progId="Equation.DSMT4">
                  <p:embed/>
                  <p:pic>
                    <p:nvPicPr>
                      <p:cNvPr id="311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852936"/>
                        <a:ext cx="16637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A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40" name="Group 44"/>
          <p:cNvGraphicFramePr>
            <a:graphicFrameLocks noGrp="1"/>
          </p:cNvGraphicFramePr>
          <p:nvPr>
            <p:ph idx="1"/>
          </p:nvPr>
        </p:nvGraphicFramePr>
        <p:xfrm>
          <a:off x="2225675" y="2273300"/>
          <a:ext cx="6054725" cy="1904998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1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2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3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….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Summe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45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Varianz und Standardabweichung</a:t>
            </a:r>
          </a:p>
        </p:txBody>
      </p:sp>
      <p:pic>
        <p:nvPicPr>
          <p:cNvPr id="522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3117850"/>
            <a:ext cx="3573463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16"/>
          <p:cNvSpPr txBox="1">
            <a:spLocks noChangeArrowheads="1"/>
          </p:cNvSpPr>
          <p:nvPr/>
        </p:nvSpPr>
        <p:spPr bwMode="auto">
          <a:xfrm>
            <a:off x="1360488" y="4376738"/>
            <a:ext cx="6791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S</a:t>
            </a:r>
            <a:r>
              <a:rPr lang="en-GB" altLang="en-GB" baseline="30000">
                <a:latin typeface="Arial" panose="020B0604020202020204" pitchFamily="34" charset="0"/>
              </a:rPr>
              <a:t>2</a:t>
            </a:r>
            <a:r>
              <a:rPr lang="en-GB" altLang="en-GB">
                <a:latin typeface="Arial" panose="020B0604020202020204" pitchFamily="34" charset="0"/>
              </a:rPr>
              <a:t>	=	Stichprobenvarianz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x</a:t>
            </a:r>
            <a:r>
              <a:rPr lang="en-GB" altLang="en-GB" baseline="-25000">
                <a:latin typeface="Arial" panose="020B0604020202020204" pitchFamily="34" charset="0"/>
              </a:rPr>
              <a:t>i</a:t>
            </a:r>
            <a:r>
              <a:rPr lang="en-GB" altLang="en-GB">
                <a:latin typeface="Arial" panose="020B0604020202020204" pitchFamily="34" charset="0"/>
              </a:rPr>
              <a:t>	=	der Wert der einen Beobachtung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	=	der Mittelwert aller Beobachtungen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n	=	die Anzahl der Beobachtungen</a:t>
            </a:r>
          </a:p>
        </p:txBody>
      </p:sp>
      <p:pic>
        <p:nvPicPr>
          <p:cNvPr id="5222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5165725"/>
            <a:ext cx="279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8"/>
          <p:cNvSpPr txBox="1">
            <a:spLocks noChangeArrowheads="1"/>
          </p:cNvSpPr>
          <p:nvPr/>
        </p:nvSpPr>
        <p:spPr bwMode="auto">
          <a:xfrm>
            <a:off x="2520950" y="525145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en-GB">
              <a:latin typeface="Arial" panose="020B0604020202020204" pitchFamily="34" charset="0"/>
            </a:endParaRPr>
          </a:p>
        </p:txBody>
      </p:sp>
      <p:sp>
        <p:nvSpPr>
          <p:cNvPr id="52230" name="TextBox 19"/>
          <p:cNvSpPr txBox="1">
            <a:spLocks noChangeArrowheads="1"/>
          </p:cNvSpPr>
          <p:nvPr/>
        </p:nvSpPr>
        <p:spPr bwMode="auto">
          <a:xfrm>
            <a:off x="454025" y="1584325"/>
            <a:ext cx="8115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Standardabweichung als die Abweichung der Messwerte vom arithmetischen Mittelwert </a:t>
            </a:r>
          </a:p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Varianz als ein Streuungsmaß - Verteilung von Werten um den Mittelwert (Quadrat der Standardabweichung geteilt durch die Anzahl der Messwerte)</a:t>
            </a:r>
          </a:p>
        </p:txBody>
      </p:sp>
    </p:spTree>
    <p:extLst>
      <p:ext uri="{BB962C8B-B14F-4D97-AF65-F5344CB8AC3E}">
        <p14:creationId xmlns:p14="http://schemas.microsoft.com/office/powerpoint/2010/main" val="62630270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Statistische Kennzahlen</a:t>
            </a: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5545138" y="2827338"/>
          <a:ext cx="26860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532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2827338"/>
                        <a:ext cx="26860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2514600" y="1711325"/>
            <a:ext cx="3141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)    erwartete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        </a:t>
            </a:r>
            <a:r>
              <a:rPr lang="de-DE" altLang="en-US" sz="1600" i="1">
                <a:latin typeface="Arial" panose="020B0604020202020204" pitchFamily="34" charset="0"/>
              </a:rPr>
              <a:t>Return on Investment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prob</a:t>
            </a:r>
            <a:r>
              <a:rPr lang="de-DE" altLang="en-US" sz="1600">
                <a:latin typeface="Arial" panose="020B0604020202020204" pitchFamily="34" charset="0"/>
              </a:rPr>
              <a:t>       Wahrscheinlichkeit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N</a:t>
            </a:r>
            <a:r>
              <a:rPr lang="de-DE" altLang="en-US" sz="1600">
                <a:latin typeface="Arial" panose="020B0604020202020204" pitchFamily="34" charset="0"/>
              </a:rPr>
              <a:t>            Zahl der Szenarien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2514600" y="2930525"/>
            <a:ext cx="3141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 i="1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600">
                <a:latin typeface="Arial" panose="020B0604020202020204" pitchFamily="34" charset="0"/>
              </a:rPr>
              <a:t>          Varianz der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>
                <a:latin typeface="Arial" panose="020B0604020202020204" pitchFamily="34" charset="0"/>
              </a:rPr>
              <a:t>            Standardabweichung</a:t>
            </a:r>
          </a:p>
        </p:txBody>
      </p:sp>
      <p:graphicFrame>
        <p:nvGraphicFramePr>
          <p:cNvPr id="53253" name="Object 6"/>
          <p:cNvGraphicFramePr>
            <a:graphicFrameLocks noChangeAspect="1"/>
          </p:cNvGraphicFramePr>
          <p:nvPr/>
        </p:nvGraphicFramePr>
        <p:xfrm>
          <a:off x="5505450" y="1816100"/>
          <a:ext cx="17938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532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1816100"/>
                        <a:ext cx="17938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08200" y="4249738"/>
            <a:ext cx="6080125" cy="2076450"/>
            <a:chOff x="1476" y="2507"/>
            <a:chExt cx="3830" cy="1308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476" y="2507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Ein Beispiel: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 flipV="1">
              <a:off x="4345" y="3144"/>
              <a:ext cx="334" cy="5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4373" y="3155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4" name="Rectangle 11"/>
            <p:cNvSpPr>
              <a:spLocks noChangeArrowheads="1"/>
            </p:cNvSpPr>
            <p:nvPr/>
          </p:nvSpPr>
          <p:spPr bwMode="auto">
            <a:xfrm>
              <a:off x="1480" y="2777"/>
              <a:ext cx="2871" cy="2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75" name="Rectangle 12"/>
            <p:cNvSpPr>
              <a:spLocks noChangeArrowheads="1"/>
            </p:cNvSpPr>
            <p:nvPr/>
          </p:nvSpPr>
          <p:spPr bwMode="auto">
            <a:xfrm>
              <a:off x="177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6" name="Rectangle 13"/>
            <p:cNvSpPr>
              <a:spLocks noChangeArrowheads="1"/>
            </p:cNvSpPr>
            <p:nvPr/>
          </p:nvSpPr>
          <p:spPr bwMode="auto">
            <a:xfrm>
              <a:off x="239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7" name="Rectangle 14"/>
            <p:cNvSpPr>
              <a:spLocks noChangeArrowheads="1"/>
            </p:cNvSpPr>
            <p:nvPr/>
          </p:nvSpPr>
          <p:spPr bwMode="auto">
            <a:xfrm>
              <a:off x="294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8" name="Rectangle 15"/>
            <p:cNvSpPr>
              <a:spLocks noChangeArrowheads="1"/>
            </p:cNvSpPr>
            <p:nvPr/>
          </p:nvSpPr>
          <p:spPr bwMode="auto">
            <a:xfrm>
              <a:off x="3496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9" name="Rectangle 16"/>
            <p:cNvSpPr>
              <a:spLocks noChangeArrowheads="1"/>
            </p:cNvSpPr>
            <p:nvPr/>
          </p:nvSpPr>
          <p:spPr bwMode="auto">
            <a:xfrm>
              <a:off x="404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0" name="Rectangle 17"/>
            <p:cNvSpPr>
              <a:spLocks noChangeArrowheads="1"/>
            </p:cNvSpPr>
            <p:nvPr/>
          </p:nvSpPr>
          <p:spPr bwMode="auto">
            <a:xfrm>
              <a:off x="1704" y="3078"/>
              <a:ext cx="2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1" name="Rectangle 18"/>
            <p:cNvSpPr>
              <a:spLocks noChangeArrowheads="1"/>
            </p:cNvSpPr>
            <p:nvPr/>
          </p:nvSpPr>
          <p:spPr bwMode="auto">
            <a:xfrm>
              <a:off x="2313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2" name="Rectangle 19"/>
            <p:cNvSpPr>
              <a:spLocks noChangeArrowheads="1"/>
            </p:cNvSpPr>
            <p:nvPr/>
          </p:nvSpPr>
          <p:spPr bwMode="auto">
            <a:xfrm>
              <a:off x="2862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3" name="Rectangle 20"/>
            <p:cNvSpPr>
              <a:spLocks noChangeArrowheads="1"/>
            </p:cNvSpPr>
            <p:nvPr/>
          </p:nvSpPr>
          <p:spPr bwMode="auto">
            <a:xfrm>
              <a:off x="341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4" name="Rectangle 21"/>
            <p:cNvSpPr>
              <a:spLocks noChangeArrowheads="1"/>
            </p:cNvSpPr>
            <p:nvPr/>
          </p:nvSpPr>
          <p:spPr bwMode="auto">
            <a:xfrm>
              <a:off x="396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16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5" name="Rectangle 22"/>
            <p:cNvSpPr>
              <a:spLocks noChangeArrowheads="1"/>
            </p:cNvSpPr>
            <p:nvPr/>
          </p:nvSpPr>
          <p:spPr bwMode="auto">
            <a:xfrm>
              <a:off x="4742" y="3042"/>
              <a:ext cx="1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m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6" name="Rectangle 23"/>
            <p:cNvSpPr>
              <a:spLocks noChangeArrowheads="1"/>
            </p:cNvSpPr>
            <p:nvPr/>
          </p:nvSpPr>
          <p:spPr bwMode="auto">
            <a:xfrm>
              <a:off x="5005" y="3049"/>
              <a:ext cx="3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46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7" name="Rectangle 24"/>
            <p:cNvSpPr>
              <a:spLocks noChangeArrowheads="1"/>
            </p:cNvSpPr>
            <p:nvPr/>
          </p:nvSpPr>
          <p:spPr bwMode="auto">
            <a:xfrm>
              <a:off x="1656" y="3624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Prob.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8" name="Rectangle 25"/>
            <p:cNvSpPr>
              <a:spLocks noChangeArrowheads="1"/>
            </p:cNvSpPr>
            <p:nvPr/>
          </p:nvSpPr>
          <p:spPr bwMode="auto">
            <a:xfrm>
              <a:off x="2346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9" name="Rectangle 26"/>
            <p:cNvSpPr>
              <a:spLocks noChangeArrowheads="1"/>
            </p:cNvSpPr>
            <p:nvPr/>
          </p:nvSpPr>
          <p:spPr bwMode="auto">
            <a:xfrm>
              <a:off x="289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0" name="Rectangle 27"/>
            <p:cNvSpPr>
              <a:spLocks noChangeArrowheads="1"/>
            </p:cNvSpPr>
            <p:nvPr/>
          </p:nvSpPr>
          <p:spPr bwMode="auto">
            <a:xfrm>
              <a:off x="344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1" name="Rectangle 28"/>
            <p:cNvSpPr>
              <a:spLocks noChangeArrowheads="1"/>
            </p:cNvSpPr>
            <p:nvPr/>
          </p:nvSpPr>
          <p:spPr bwMode="auto">
            <a:xfrm>
              <a:off x="3994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2" name="Line 29"/>
            <p:cNvSpPr>
              <a:spLocks noChangeShapeType="1"/>
            </p:cNvSpPr>
            <p:nvPr/>
          </p:nvSpPr>
          <p:spPr bwMode="auto">
            <a:xfrm>
              <a:off x="1476" y="2773"/>
              <a:ext cx="1" cy="10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3" name="Rectangle 30"/>
            <p:cNvSpPr>
              <a:spLocks noChangeArrowheads="1"/>
            </p:cNvSpPr>
            <p:nvPr/>
          </p:nvSpPr>
          <p:spPr bwMode="auto">
            <a:xfrm>
              <a:off x="1476" y="2773"/>
              <a:ext cx="8" cy="10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4" name="Line 31"/>
            <p:cNvSpPr>
              <a:spLocks noChangeShapeType="1"/>
            </p:cNvSpPr>
            <p:nvPr/>
          </p:nvSpPr>
          <p:spPr bwMode="auto">
            <a:xfrm>
              <a:off x="1484" y="2773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5" name="Rectangle 32"/>
            <p:cNvSpPr>
              <a:spLocks noChangeArrowheads="1"/>
            </p:cNvSpPr>
            <p:nvPr/>
          </p:nvSpPr>
          <p:spPr bwMode="auto">
            <a:xfrm>
              <a:off x="1484" y="2773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6" name="Line 33"/>
            <p:cNvSpPr>
              <a:spLocks noChangeShapeType="1"/>
            </p:cNvSpPr>
            <p:nvPr/>
          </p:nvSpPr>
          <p:spPr bwMode="auto">
            <a:xfrm>
              <a:off x="1484" y="3008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7" name="Rectangle 34"/>
            <p:cNvSpPr>
              <a:spLocks noChangeArrowheads="1"/>
            </p:cNvSpPr>
            <p:nvPr/>
          </p:nvSpPr>
          <p:spPr bwMode="auto">
            <a:xfrm>
              <a:off x="1484" y="3008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8" name="Line 35"/>
            <p:cNvSpPr>
              <a:spLocks noChangeShapeType="1"/>
            </p:cNvSpPr>
            <p:nvPr/>
          </p:nvSpPr>
          <p:spPr bwMode="auto">
            <a:xfrm>
              <a:off x="1484" y="3807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9" name="Line 36"/>
            <p:cNvSpPr>
              <a:spLocks noChangeShapeType="1"/>
            </p:cNvSpPr>
            <p:nvPr/>
          </p:nvSpPr>
          <p:spPr bwMode="auto">
            <a:xfrm>
              <a:off x="4343" y="2776"/>
              <a:ext cx="0" cy="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317750" y="5397500"/>
            <a:ext cx="5770563" cy="595313"/>
            <a:chOff x="1608" y="3230"/>
            <a:chExt cx="3635" cy="375"/>
          </a:xfrm>
        </p:grpSpPr>
        <p:sp>
          <p:nvSpPr>
            <p:cNvPr id="53256" name="Rectangle 38"/>
            <p:cNvSpPr>
              <a:spLocks noChangeArrowheads="1"/>
            </p:cNvSpPr>
            <p:nvPr/>
          </p:nvSpPr>
          <p:spPr bwMode="auto">
            <a:xfrm>
              <a:off x="1630" y="3262"/>
              <a:ext cx="38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-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endParaRPr lang="el-G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7" name="Rectangle 39"/>
            <p:cNvSpPr>
              <a:spLocks noChangeArrowheads="1"/>
            </p:cNvSpPr>
            <p:nvPr/>
          </p:nvSpPr>
          <p:spPr bwMode="auto">
            <a:xfrm>
              <a:off x="232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8" name="Rectangle 40"/>
            <p:cNvSpPr>
              <a:spLocks noChangeArrowheads="1"/>
            </p:cNvSpPr>
            <p:nvPr/>
          </p:nvSpPr>
          <p:spPr bwMode="auto">
            <a:xfrm>
              <a:off x="287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9" name="Rectangle 41"/>
            <p:cNvSpPr>
              <a:spLocks noChangeArrowheads="1"/>
            </p:cNvSpPr>
            <p:nvPr/>
          </p:nvSpPr>
          <p:spPr bwMode="auto">
            <a:xfrm>
              <a:off x="3445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0" name="Rectangle 42"/>
            <p:cNvSpPr>
              <a:spLocks noChangeArrowheads="1"/>
            </p:cNvSpPr>
            <p:nvPr/>
          </p:nvSpPr>
          <p:spPr bwMode="auto">
            <a:xfrm>
              <a:off x="3994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1" name="Rectangle 43"/>
            <p:cNvSpPr>
              <a:spLocks noChangeArrowheads="1"/>
            </p:cNvSpPr>
            <p:nvPr/>
          </p:nvSpPr>
          <p:spPr bwMode="auto">
            <a:xfrm>
              <a:off x="4721" y="3230"/>
              <a:ext cx="1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de-DE" altLang="en-US" sz="1500" baseline="30000">
                  <a:solidFill>
                    <a:srgbClr val="000000"/>
                  </a:solidFill>
                  <a:latin typeface="Symbol" panose="05050102010706020507" pitchFamily="18" charset="2"/>
                </a:rPr>
                <a:t>2</a:t>
              </a:r>
              <a:endParaRPr lang="de-DE" altLang="en-US" baseline="30000" noProof="1">
                <a:latin typeface="Book Antiqua" panose="02040602050305030304" pitchFamily="18" charset="0"/>
              </a:endParaRPr>
            </a:p>
          </p:txBody>
        </p:sp>
        <p:sp>
          <p:nvSpPr>
            <p:cNvPr id="53262" name="Rectangle 44"/>
            <p:cNvSpPr>
              <a:spLocks noChangeArrowheads="1"/>
            </p:cNvSpPr>
            <p:nvPr/>
          </p:nvSpPr>
          <p:spPr bwMode="auto">
            <a:xfrm>
              <a:off x="4838" y="3272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Symbol" panose="05050102010706020507" pitchFamily="18" charset="2"/>
                </a:rPr>
                <a:t>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3" name="Rectangle 45"/>
            <p:cNvSpPr>
              <a:spLocks noChangeArrowheads="1"/>
            </p:cNvSpPr>
            <p:nvPr/>
          </p:nvSpPr>
          <p:spPr bwMode="auto">
            <a:xfrm>
              <a:off x="5009" y="3260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87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4" name="Rectangle 46"/>
            <p:cNvSpPr>
              <a:spLocks noChangeArrowheads="1"/>
            </p:cNvSpPr>
            <p:nvPr/>
          </p:nvSpPr>
          <p:spPr bwMode="auto">
            <a:xfrm>
              <a:off x="1608" y="3456"/>
              <a:ext cx="50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-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de-DE" altLang="en-US" sz="1500" baseline="30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baseline="30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5" name="Rectangle 47"/>
            <p:cNvSpPr>
              <a:spLocks noChangeArrowheads="1"/>
            </p:cNvSpPr>
            <p:nvPr/>
          </p:nvSpPr>
          <p:spPr bwMode="auto">
            <a:xfrm>
              <a:off x="2346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6" name="Rectangle 48"/>
            <p:cNvSpPr>
              <a:spLocks noChangeArrowheads="1"/>
            </p:cNvSpPr>
            <p:nvPr/>
          </p:nvSpPr>
          <p:spPr bwMode="auto">
            <a:xfrm>
              <a:off x="289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7" name="Rectangle 49"/>
            <p:cNvSpPr>
              <a:spLocks noChangeArrowheads="1"/>
            </p:cNvSpPr>
            <p:nvPr/>
          </p:nvSpPr>
          <p:spPr bwMode="auto">
            <a:xfrm>
              <a:off x="344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8" name="Rectangle 50"/>
            <p:cNvSpPr>
              <a:spLocks noChangeArrowheads="1"/>
            </p:cNvSpPr>
            <p:nvPr/>
          </p:nvSpPr>
          <p:spPr bwMode="auto">
            <a:xfrm>
              <a:off x="3994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9" name="Rectangle 51"/>
            <p:cNvSpPr>
              <a:spLocks noChangeArrowheads="1"/>
            </p:cNvSpPr>
            <p:nvPr/>
          </p:nvSpPr>
          <p:spPr bwMode="auto">
            <a:xfrm>
              <a:off x="4724" y="3425"/>
              <a:ext cx="19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 = 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0" name="Rectangle 52"/>
            <p:cNvSpPr>
              <a:spLocks noChangeArrowheads="1"/>
            </p:cNvSpPr>
            <p:nvPr/>
          </p:nvSpPr>
          <p:spPr bwMode="auto">
            <a:xfrm>
              <a:off x="5009" y="3455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93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2237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mtClean="0"/>
              <a:t>Risikoarkten, -Instrumente und -Träger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895350" y="1438275"/>
          <a:ext cx="7808913" cy="475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Risikoart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Risiko-Instrument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Risiko-Träger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Kostenüberschreitung</a:t>
                      </a:r>
                    </a:p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Fertigstellungsgarantie, Kreditlinie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Sponsoren, Anlagenlieferant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Vertragserfüllung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Partner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Rohstoffe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Zulieferer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Abnahmerisiko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Kunden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Performance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Anlagenlieferant,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Technologierisiko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Regulierungsrisiko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Politisches Lobbying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Länder-Rating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Zinsrisiko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Wechselkursrisiko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Kreditvertrag, Swaps, …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Force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Majeure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dirty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527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60438"/>
          </a:xfrm>
        </p:spPr>
        <p:txBody>
          <a:bodyPr/>
          <a:lstStyle/>
          <a:p>
            <a:r>
              <a:rPr lang="de-DE" altLang="en-US" smtClean="0"/>
              <a:t>Eigenkapital – Fremdkapital </a:t>
            </a:r>
            <a:r>
              <a:rPr lang="de-DE" altLang="en-US" sz="1800" smtClean="0"/>
              <a:t>[Quelle: Fischer 1996: 65]</a:t>
            </a:r>
            <a:endParaRPr lang="de-DE" altLang="en-US" smtClean="0"/>
          </a:p>
        </p:txBody>
      </p:sp>
      <p:graphicFrame>
        <p:nvGraphicFramePr>
          <p:cNvPr id="316419" name="Group 3"/>
          <p:cNvGraphicFramePr>
            <a:graphicFrameLocks noGrp="1"/>
          </p:cNvGraphicFramePr>
          <p:nvPr>
            <p:ph idx="1"/>
          </p:nvPr>
        </p:nvGraphicFramePr>
        <p:xfrm>
          <a:off x="1258888" y="1557338"/>
          <a:ext cx="7559675" cy="4616450"/>
        </p:xfrm>
        <a:graphic>
          <a:graphicData uri="http://schemas.openxmlformats.org/drawingml/2006/table">
            <a:tbl>
              <a:tblPr/>
              <a:tblGrid>
                <a:gridCol w="187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Eigenkapital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Fremdkapital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Rechtsstellung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Risikokapital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Gläubigerkapital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Fristigkeit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 Prinzip unbefristet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grundsätzlich 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Mitsprache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gegeben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ausgeschlossen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Un- / beschränkt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Keine 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Ertragsanteil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volle Teilhabe am Gewinn und Verlust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vom Gewinn unabhängige Zinszahlung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Vermögensanteil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aliquoter Anteil am Liquidationserlös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fester Rückzahlungsan-spruch in Höhe der Forderung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Liquiditätswirkung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Liquiditätsstärkung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Liquiditätsschwächung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Kapitalstruktur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Basis für Verschuldungskapazität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reduziert Bonität</a:t>
                      </a:r>
                      <a:b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Gewinnsteuern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Ausschüttungen nicht abzugsberechtigt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Kreditkosten mindern Steuerbasis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62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1103313"/>
          </a:xfrm>
        </p:spPr>
        <p:txBody>
          <a:bodyPr/>
          <a:lstStyle/>
          <a:p>
            <a:r>
              <a:rPr lang="de-DE" altLang="en-US" smtClean="0"/>
              <a:t>Finanzierungsarten </a:t>
            </a:r>
            <a:r>
              <a:rPr lang="de-DE" altLang="en-US" sz="1800" smtClean="0"/>
              <a:t/>
            </a:r>
            <a:br>
              <a:rPr lang="de-DE" altLang="en-US" sz="1800" smtClean="0"/>
            </a:br>
            <a:r>
              <a:rPr lang="de-DE" altLang="en-US" sz="1800" smtClean="0"/>
              <a:t>[Quelle: R. Nolden 1995 Industriebetriebslehre. Köln, München]</a:t>
            </a:r>
            <a:endParaRPr lang="de-DE" altLang="en-US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067175" y="3233936"/>
            <a:ext cx="23336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Innenfinanzierung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400800" y="3233936"/>
            <a:ext cx="2209800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Außenfinanzierung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067175" y="2852936"/>
            <a:ext cx="45434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der Herkunft der Mittel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3767336"/>
            <a:ext cx="2449513" cy="11398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(aus Gewinnen)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Rückflussfinanzierung </a:t>
            </a:r>
            <a:r>
              <a:rPr lang="de-DE" altLang="en-US" sz="1600">
                <a:latin typeface="Arial" panose="020B0604020202020204" pitchFamily="34" charset="0"/>
              </a:rPr>
              <a:t>(aus Abschreibungen)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400800" y="3767336"/>
            <a:ext cx="2209800" cy="13081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Einlagenfinanzierg.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Beteiligungs-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finanzierung</a:t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67175" y="4910336"/>
            <a:ext cx="2333625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Finanzierung durch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Rückstellungen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00800" y="4910336"/>
            <a:ext cx="2209800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Kreditfinanzierung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33600" y="3767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Eigen-finanzierung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Eigenkapital)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33600" y="4910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Fremd-finanzierung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Gläubigerkapital)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066800" y="3767336"/>
            <a:ext cx="1066800" cy="2298700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Rechts-stellungder Kapital-geber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988840"/>
            <a:ext cx="7632848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beschreibt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Kapitalbeschaffung für eine Unternehmung.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51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457200"/>
            <a:ext cx="6778625" cy="857250"/>
          </a:xfrm>
        </p:spPr>
        <p:txBody>
          <a:bodyPr/>
          <a:lstStyle/>
          <a:p>
            <a:r>
              <a:rPr lang="de-DE" altLang="en-US" smtClean="0"/>
              <a:t>Innenfinanzierung - Außenfinanzierung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7400" y="1752600"/>
            <a:ext cx="67818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Außenfinanzierung</a:t>
            </a:r>
            <a:r>
              <a:rPr lang="de-DE" altLang="en-US" sz="1800" dirty="0">
                <a:latin typeface="Arial" panose="020B0604020202020204" pitchFamily="34" charset="0"/>
              </a:rPr>
              <a:t>: „Vorgänge, die zu einem Zufluss von Zahlungsmitteln führen, ohne dass dazu unmittelbar Maßnahmen im Leistungsbereich der Unternehmung erforderlich sind“ (</a:t>
            </a:r>
            <a:r>
              <a:rPr lang="de-DE" altLang="en-US" sz="1800" dirty="0" err="1">
                <a:latin typeface="Arial" panose="020B0604020202020204" pitchFamily="34" charset="0"/>
              </a:rPr>
              <a:t>Spremann</a:t>
            </a:r>
            <a:r>
              <a:rPr lang="de-DE" altLang="en-US" sz="1800" dirty="0">
                <a:latin typeface="Arial" panose="020B0604020202020204" pitchFamily="34" charset="0"/>
              </a:rPr>
              <a:t> 1998, S. 320)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Kreditaufnahme, Ausgabe von Anleihen oder Beteiligungstiteln, Einlagen alter oder neuer Gesellschafter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Innenfinanzierung</a:t>
            </a:r>
            <a:r>
              <a:rPr lang="de-DE" altLang="en-US" sz="1800" dirty="0">
                <a:latin typeface="Arial" panose="020B0604020202020204" pitchFamily="34" charset="0"/>
              </a:rPr>
              <a:t>: Zahlungsmittel, die dem Unternehmen durch den betrieblichen Umsatzprozess zufließen (also nicht das Ergebnis neuer Kontakte mit Kapitalgebern sind) und nicht für den betrieblichen Leistungsprozess ausgezahlt werden müssen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Gewinnthesaurierung (Selbstfinanzierung), Rückstellungen, Abschreibungen</a:t>
            </a:r>
          </a:p>
        </p:txBody>
      </p:sp>
    </p:spTree>
    <p:extLst>
      <p:ext uri="{BB962C8B-B14F-4D97-AF65-F5344CB8AC3E}">
        <p14:creationId xmlns:p14="http://schemas.microsoft.com/office/powerpoint/2010/main" val="343403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Innenfinanzierung</a:t>
            </a:r>
          </a:p>
        </p:txBody>
      </p:sp>
      <p:grpSp>
        <p:nvGrpSpPr>
          <p:cNvPr id="11267" name="Group 18"/>
          <p:cNvGrpSpPr>
            <a:grpSpLocks/>
          </p:cNvGrpSpPr>
          <p:nvPr/>
        </p:nvGrpSpPr>
        <p:grpSpPr bwMode="auto">
          <a:xfrm>
            <a:off x="2332038" y="1385888"/>
            <a:ext cx="6172200" cy="1128712"/>
            <a:chOff x="1392" y="1200"/>
            <a:chExt cx="3888" cy="711"/>
          </a:xfrm>
        </p:grpSpPr>
        <p:sp>
          <p:nvSpPr>
            <p:cNvPr id="11285" name="Text Box 3"/>
            <p:cNvSpPr txBox="1">
              <a:spLocks noChangeArrowheads="1"/>
            </p:cNvSpPr>
            <p:nvPr/>
          </p:nvSpPr>
          <p:spPr bwMode="auto">
            <a:xfrm>
              <a:off x="1392" y="120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gebilligte</a:t>
              </a:r>
            </a:p>
          </p:txBody>
        </p:sp>
        <p:sp>
          <p:nvSpPr>
            <p:cNvPr id="11286" name="Text Box 4"/>
            <p:cNvSpPr txBox="1">
              <a:spLocks noChangeArrowheads="1"/>
            </p:cNvSpPr>
            <p:nvPr/>
          </p:nvSpPr>
          <p:spPr bwMode="auto">
            <a:xfrm>
              <a:off x="1392" y="144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geduldete</a:t>
              </a:r>
            </a:p>
          </p:txBody>
        </p:sp>
        <p:sp>
          <p:nvSpPr>
            <p:cNvPr id="11287" name="Text Box 5"/>
            <p:cNvSpPr txBox="1">
              <a:spLocks noChangeArrowheads="1"/>
            </p:cNvSpPr>
            <p:nvPr/>
          </p:nvSpPr>
          <p:spPr bwMode="auto">
            <a:xfrm>
              <a:off x="1392" y="168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erzwungene</a:t>
              </a:r>
            </a:p>
          </p:txBody>
        </p:sp>
        <p:sp>
          <p:nvSpPr>
            <p:cNvPr id="11288" name="Text Box 6"/>
            <p:cNvSpPr txBox="1">
              <a:spLocks noChangeArrowheads="1"/>
            </p:cNvSpPr>
            <p:nvPr/>
          </p:nvSpPr>
          <p:spPr bwMode="auto">
            <a:xfrm>
              <a:off x="2448" y="1344"/>
              <a:ext cx="283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zeitliche Verschiebung ansonsten fälliger Auszahlungen an die Eigenkapitalgeber</a:t>
              </a:r>
            </a:p>
          </p:txBody>
        </p:sp>
        <p:sp>
          <p:nvSpPr>
            <p:cNvPr id="11289" name="AutoShape 8"/>
            <p:cNvSpPr>
              <a:spLocks/>
            </p:cNvSpPr>
            <p:nvPr/>
          </p:nvSpPr>
          <p:spPr bwMode="auto">
            <a:xfrm>
              <a:off x="2304" y="1248"/>
              <a:ext cx="144" cy="576"/>
            </a:xfrm>
            <a:prstGeom prst="rightBrace">
              <a:avLst>
                <a:gd name="adj1" fmla="val 59722"/>
                <a:gd name="adj2" fmla="val 47398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1268" name="Line 25"/>
          <p:cNvSpPr>
            <a:spLocks noChangeShapeType="1"/>
          </p:cNvSpPr>
          <p:nvPr/>
        </p:nvSpPr>
        <p:spPr bwMode="auto">
          <a:xfrm>
            <a:off x="3475038" y="4205288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69" name="Line 24"/>
          <p:cNvSpPr>
            <a:spLocks noChangeShapeType="1"/>
          </p:cNvSpPr>
          <p:nvPr/>
        </p:nvSpPr>
        <p:spPr bwMode="auto">
          <a:xfrm flipH="1">
            <a:off x="2789238" y="4205288"/>
            <a:ext cx="6858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0" name="Line 23"/>
          <p:cNvSpPr>
            <a:spLocks noChangeShapeType="1"/>
          </p:cNvSpPr>
          <p:nvPr/>
        </p:nvSpPr>
        <p:spPr bwMode="auto">
          <a:xfrm>
            <a:off x="2560638" y="3138488"/>
            <a:ext cx="9144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1" name="Line 22"/>
          <p:cNvSpPr>
            <a:spLocks noChangeShapeType="1"/>
          </p:cNvSpPr>
          <p:nvPr/>
        </p:nvSpPr>
        <p:spPr bwMode="auto">
          <a:xfrm flipH="1">
            <a:off x="1493838" y="3138488"/>
            <a:ext cx="1066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2" name="Line 27"/>
          <p:cNvSpPr>
            <a:spLocks noChangeShapeType="1"/>
          </p:cNvSpPr>
          <p:nvPr/>
        </p:nvSpPr>
        <p:spPr bwMode="auto">
          <a:xfrm>
            <a:off x="65230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3" name="Line 26"/>
          <p:cNvSpPr>
            <a:spLocks noChangeShapeType="1"/>
          </p:cNvSpPr>
          <p:nvPr/>
        </p:nvSpPr>
        <p:spPr bwMode="auto">
          <a:xfrm flipH="1">
            <a:off x="55324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7513638" y="4129088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1265238" y="2757488"/>
            <a:ext cx="2590800" cy="376237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4618038" y="2757488"/>
            <a:ext cx="3733800" cy="5969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zahlungsunwirksame Aufwendungen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655638" y="3367088"/>
            <a:ext cx="16764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offen: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Gewinn-thesaurierung</a:t>
            </a:r>
          </a:p>
        </p:txBody>
      </p:sp>
      <p:sp>
        <p:nvSpPr>
          <p:cNvPr id="11278" name="Text Box 12"/>
          <p:cNvSpPr txBox="1">
            <a:spLocks noChangeArrowheads="1"/>
          </p:cNvSpPr>
          <p:nvPr/>
        </p:nvSpPr>
        <p:spPr bwMode="auto">
          <a:xfrm>
            <a:off x="2636838" y="3367088"/>
            <a:ext cx="16002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verdeckt: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stille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Reserven</a:t>
            </a:r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4694238" y="3519488"/>
            <a:ext cx="1676400" cy="8032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Rückfluss-Finanzierung</a:t>
            </a:r>
            <a:r>
              <a:rPr lang="de-DE" altLang="en-US" sz="1400">
                <a:latin typeface="Arial" panose="020B0604020202020204" pitchFamily="34" charset="0"/>
              </a:rPr>
              <a:t/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[Abschreibungen]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6675438" y="3519488"/>
            <a:ext cx="1600200" cy="763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Finanzierung</a:t>
            </a:r>
            <a:r>
              <a:rPr lang="de-DE" altLang="en-US" sz="1600" b="1">
                <a:latin typeface="Arial" panose="020B0604020202020204" pitchFamily="34" charset="0"/>
              </a:rPr>
              <a:t> </a:t>
            </a:r>
            <a:r>
              <a:rPr lang="de-DE" altLang="en-US" sz="1600">
                <a:latin typeface="Arial" panose="020B0604020202020204" pitchFamily="34" charset="0"/>
              </a:rPr>
              <a:t>durch</a:t>
            </a:r>
            <a:r>
              <a:rPr lang="de-DE" altLang="en-US" sz="1600" b="1">
                <a:latin typeface="Arial" panose="020B0604020202020204" pitchFamily="34" charset="0"/>
              </a:rPr>
              <a:t/>
            </a:r>
            <a:br>
              <a:rPr lang="de-DE" altLang="en-US" sz="1600" b="1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Rückstellungen</a:t>
            </a: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>
            <a:off x="21034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Unterbewer-tung von Aktiva</a:t>
            </a:r>
          </a:p>
        </p:txBody>
      </p:sp>
      <p:sp>
        <p:nvSpPr>
          <p:cNvPr id="11282" name="Text Box 16"/>
          <p:cNvSpPr txBox="1">
            <a:spLocks noChangeArrowheads="1"/>
          </p:cNvSpPr>
          <p:nvPr/>
        </p:nvSpPr>
        <p:spPr bwMode="auto">
          <a:xfrm>
            <a:off x="35512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Überbewer-tung von Passiva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69040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Finanzierung mit Fremdkapital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5313" y="5338763"/>
            <a:ext cx="8091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 ist liquiditätsschonend (keine Rückzahlungspflicht, keine periodischen Zinszahlungen), verbessert die Bonität, ist unabhängig von der Stimmung am Kapitalmarkt und vergrößert die Flexibilität/Verfügungsmacht der Geschäftsführung 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8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33450"/>
          </a:xfrm>
        </p:spPr>
        <p:txBody>
          <a:bodyPr/>
          <a:lstStyle/>
          <a:p>
            <a:r>
              <a:rPr lang="de-DE" altLang="en-US" smtClean="0"/>
              <a:t>Gewinnthesaurierung  (einbehaltene Gewinne)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65532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Vorteile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Veränderung der Herrschaftsverhältnisse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zusätzliche Informationspflicht seitens des Managements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Zahlungsbindung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„Doppelbesteuerung“ 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gesetzliche Mindest-Rücklage (10 % des Grundkapitals)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Nachteile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Billigung durch Gesellschafter notwendig (sofern nicht verdeckt durch stille Reserven)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meist mit hohen Renditeerwartungen der Gesellschafter verbunden (</a:t>
            </a:r>
            <a:r>
              <a:rPr lang="de-DE" altLang="en-US" sz="1800" i="1" smtClean="0">
                <a:latin typeface="Arial" panose="020B0604020202020204" pitchFamily="34" charset="0"/>
              </a:rPr>
              <a:t>Shareholder Value</a:t>
            </a:r>
            <a:r>
              <a:rPr lang="de-DE" altLang="en-US" sz="1800" smtClean="0">
                <a:latin typeface="Arial" panose="020B0604020202020204" pitchFamily="34" charset="0"/>
              </a:rPr>
              <a:t>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Dividendenpolitik</a:t>
            </a:r>
          </a:p>
        </p:txBody>
      </p:sp>
    </p:spTree>
    <p:extLst>
      <p:ext uri="{BB962C8B-B14F-4D97-AF65-F5344CB8AC3E}">
        <p14:creationId xmlns:p14="http://schemas.microsoft.com/office/powerpoint/2010/main" val="1612457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Rückstellungen  </a:t>
            </a:r>
            <a:r>
              <a:rPr lang="de-DE" altLang="en-US" sz="1800" smtClean="0"/>
              <a:t>[Quelle: Nach Spremann 1998, S. 339]</a:t>
            </a:r>
            <a:endParaRPr lang="de-DE" altLang="en-US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162800" cy="46482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§ 153 (7) AktG: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Laufende Pensionen und Anwartschaften auf Pensionen (bei einer Direktzusage betrieblicher Altersversicherung)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ungewisse Verbindlichkeiten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drohende Verluste aus schwebenden Geschäften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im Geschäftsjahr unterlassene Aufwendungen für  Instandhaltung oder Abraumbeseitigung, die im folgenden Geschäftsjahr nachgeholt werden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Gewährleistungen, die ohne rechtliche Verpflichtungen erbracht werden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48112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Außenfinanzierung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905000"/>
            <a:ext cx="6172200" cy="4114800"/>
          </a:xfrm>
        </p:spPr>
        <p:txBody>
          <a:bodyPr/>
          <a:lstStyle/>
          <a:p>
            <a:r>
              <a:rPr lang="de-DE" altLang="en-US" sz="2000" smtClean="0">
                <a:latin typeface="Arial" panose="020B0604020202020204" pitchFamily="34" charset="0"/>
              </a:rPr>
              <a:t>Eigenfinanzierung (Zahlungsmittelzufuhr durch die bisherigen Eigenkapitalgeber)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Beteiligungsfinanzierung (durch neue Eigenkapitalgeber mit Einfluß auf Eigentums- </a:t>
            </a:r>
            <a:br>
              <a:rPr lang="de-DE" altLang="en-US" sz="2000" smtClean="0">
                <a:latin typeface="Arial" panose="020B0604020202020204" pitchFamily="34" charset="0"/>
              </a:rPr>
            </a:br>
            <a:r>
              <a:rPr lang="de-DE" altLang="en-US" sz="2000" smtClean="0">
                <a:latin typeface="Arial" panose="020B0604020202020204" pitchFamily="34" charset="0"/>
              </a:rPr>
              <a:t>und Entscheidungsrechte)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langfristige Fremdfinanzierung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kurzfristige Fremdfinanzierung</a:t>
            </a:r>
          </a:p>
        </p:txBody>
      </p:sp>
    </p:spTree>
    <p:extLst>
      <p:ext uri="{BB962C8B-B14F-4D97-AF65-F5344CB8AC3E}">
        <p14:creationId xmlns:p14="http://schemas.microsoft.com/office/powerpoint/2010/main" val="3454361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1993</Words>
  <Application>Microsoft Office PowerPoint</Application>
  <PresentationFormat>On-screen Show (4:3)</PresentationFormat>
  <Paragraphs>485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Book Antiqua</vt:lpstr>
      <vt:lpstr>Cambria Math</vt:lpstr>
      <vt:lpstr>Symbol</vt:lpstr>
      <vt:lpstr>Times New Roman</vt:lpstr>
      <vt:lpstr>erdmannvorlage</vt:lpstr>
      <vt:lpstr>Equation</vt:lpstr>
      <vt:lpstr>Document</vt:lpstr>
      <vt:lpstr>Formel</vt:lpstr>
      <vt:lpstr>Wirtschaftliche Grundlagen  im Sommersemester 2021  Finanzierung &amp; Risiko</vt:lpstr>
      <vt:lpstr>Finanzierung &amp; Risiko: Fragen</vt:lpstr>
      <vt:lpstr>Eigenkapital – Fremdkapital [Quelle: Fischer 1996: 65]</vt:lpstr>
      <vt:lpstr>Finanzierungsarten  [Quelle: R. Nolden 1995 Industriebetriebslehre. Köln, München]</vt:lpstr>
      <vt:lpstr>Innenfinanzierung - Außenfinanzierung</vt:lpstr>
      <vt:lpstr>Innenfinanzierung</vt:lpstr>
      <vt:lpstr>Gewinnthesaurierung  (einbehaltene Gewinne)</vt:lpstr>
      <vt:lpstr>Rückstellungen  [Quelle: Nach Spremann 1998, S. 339]</vt:lpstr>
      <vt:lpstr>Außenfinanzierung</vt:lpstr>
      <vt:lpstr>Kurzfristige Fremdkapital-Finanzierung</vt:lpstr>
      <vt:lpstr>Langfristige Fremdfinanzierung</vt:lpstr>
      <vt:lpstr>Darlehensarten [Angaben in 1000 EUR]</vt:lpstr>
      <vt:lpstr>Darlehensarten (Forts.)</vt:lpstr>
      <vt:lpstr>Kapitalmarkt - Geldmarkt </vt:lpstr>
      <vt:lpstr> „Weighted Average Cost of Capital“ (WACC)</vt:lpstr>
      <vt:lpstr>Projektfinanzierung</vt:lpstr>
      <vt:lpstr>Projektfinanzierung von Stromerzeugern</vt:lpstr>
      <vt:lpstr>Leverage-Effekt (Hebelung) der Kapitalstruktur</vt:lpstr>
      <vt:lpstr>Leverage-Effekt (Hebelung) der Kapitalstruktur</vt:lpstr>
      <vt:lpstr>Risiko und Statistiken</vt:lpstr>
      <vt:lpstr>Risiko und Statistiken</vt:lpstr>
      <vt:lpstr>Bewertung von Alternativen unter Risiko</vt:lpstr>
      <vt:lpstr>Varianz und Standardabweichung</vt:lpstr>
      <vt:lpstr>Statistische Kennzahlen</vt:lpstr>
      <vt:lpstr>Risikoarkten, -Instrumente und -Träger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Tom Brown</dc:creator>
  <cp:lastModifiedBy>Tom Brown</cp:lastModifiedBy>
  <cp:revision>326</cp:revision>
  <cp:lastPrinted>2020-04-29T06:56:35Z</cp:lastPrinted>
  <dcterms:created xsi:type="dcterms:W3CDTF">1601-01-01T00:00:00Z</dcterms:created>
  <dcterms:modified xsi:type="dcterms:W3CDTF">2021-06-15T13:24:11Z</dcterms:modified>
</cp:coreProperties>
</file>