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6" r:id="rId18"/>
    <p:sldId id="355" r:id="rId19"/>
    <p:sldId id="337" r:id="rId20"/>
    <p:sldId id="357" r:id="rId21"/>
    <p:sldId id="338" r:id="rId22"/>
    <p:sldId id="339" r:id="rId23"/>
    <p:sldId id="340" r:id="rId2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792288" y="70326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 </a:t>
            </a:r>
            <a:r>
              <a:rPr lang="en-GB" altLang="en-US" sz="2400" dirty="0"/>
              <a:t>„Weighted Average Cost of Capital“ </a:t>
            </a:r>
            <a:r>
              <a:rPr lang="en-GB" altLang="en-US" sz="2400" dirty="0" smtClean="0"/>
              <a:t>(</a:t>
            </a:r>
            <a:r>
              <a:rPr lang="de-DE" altLang="en-US" sz="2400" dirty="0" smtClean="0"/>
              <a:t>WACC)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Eigen- und Fremdkapitalgeber erwarten unterschiedliche Verzinsung ihres eingebrachten Kapitals.</a:t>
                </a:r>
              </a:p>
              <a:p>
                <a:pPr marL="0" indent="0">
                  <a:buNone/>
                  <a:defRPr/>
                </a:pP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de-DE" sz="1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Weighted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Average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Capital“ (WACC)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bezeichnet die gewichteten </a:t>
                </a:r>
                <a:r>
                  <a:rPr lang="de-DE" sz="1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durchschittlichen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Kapitalkosten einer Firma und dient als Mindestrendite für Investition, d.h. wird benutzt als </a:t>
                </a:r>
                <a:r>
                  <a:rPr lang="de-DE" sz="1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Kaluationszins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 dynamischen Investitionsrechnungen.</a:t>
                </a: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𝑊𝐴𝐶𝐶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  <a:blipFill>
                <a:blip r:embed="rId2"/>
                <a:stretch>
                  <a:fillRect l="-792" t="-692" r="-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44286"/>
              </p:ext>
            </p:extLst>
          </p:nvPr>
        </p:nvGraphicFramePr>
        <p:xfrm>
          <a:off x="1678732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810597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88744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WACC (typische Werte)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Ölindustrie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15-20%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6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Solarindustrie in Deutschland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3-4%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0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Wind</a:t>
                      </a:r>
                      <a:r>
                        <a:rPr lang="de-DE" baseline="0" dirty="0" smtClean="0"/>
                        <a:t> auf hoher See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10-15%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</a:t>
            </a:r>
            <a:endParaRPr lang="de-DE" altLang="en-US" dirty="0" smtClean="0"/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Projektfinanzierung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als Alternative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zur Unternehmensfinanzierung: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„Special </a:t>
            </a:r>
            <a:r>
              <a:rPr lang="de-DE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eine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wirtschaftlich und zumeist rechtlich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abgrenzbare,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sich selbst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refinanzierende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Wirtschaftseinheit von begrenzter Lebensdauer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die operativen Kosten, die Bedienung des Kapitaldiensts und die Ausschüttung an die Investoren stehen ausschließlich die aus dem Projekt generierten </a:t>
            </a:r>
            <a:r>
              <a:rPr lang="de-DE" alt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Cash-Flows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zur Verfügung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der Projekt-Sponsoren: 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Begrenzung der negativen Projektauswirkungen auf die Sponsoren (Eigenkapitalgeber): Erzeugt besonderes Schutzbedürfnis der Fremdkapitalgeber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 der Kooperation mehrerer Sponsoren bei Großprojekten, wenn diese gleichzeitig Wettbewerber sind 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Risiko-Analyse des Projekterfolgs und Zuordnung der Risiken zu den Projektbeteiligten</a:t>
            </a:r>
          </a:p>
        </p:txBody>
      </p:sp>
    </p:spTree>
    <p:extLst>
      <p:ext uri="{BB962C8B-B14F-4D97-AF65-F5344CB8AC3E}">
        <p14:creationId xmlns:p14="http://schemas.microsoft.com/office/powerpoint/2010/main" val="254110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  <a:endParaRPr lang="de-DE" altLang="en-US" dirty="0" smtClean="0"/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Risikoarkten, -Instrumente und -Träger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895350" y="1438275"/>
          <a:ext cx="7808913" cy="47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Risikoart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Risiko-Instrument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Risiko-Träger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Kostenüberschreitung</a:t>
                      </a:r>
                    </a:p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Fertigstellungsgarantie, Kreditlinie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Sponsoren, Anlagenlieferant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Vertragserfüllung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Partner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Rohstoffe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Zulieferer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Abnahmerisiko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Kunden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Anlagenlieferant,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Technologierisiko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Regulierungsrisiko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Politisches Lobbying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Länder-Rating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Zinsrisiko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Wechselkursrisiko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Kreditvertrag, Swaps, …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Force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Majeure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dirty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2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411760" y="6348699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411760" y="3564224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078885" y="6339174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421285" y="3927761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</a:t>
            </a:r>
            <a:r>
              <a:rPr lang="de-DE" altLang="en-US" dirty="0" smtClean="0"/>
              <a:t>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</a:t>
            </a:r>
            <a:r>
              <a:rPr lang="de-DE" altLang="en-US" dirty="0" smtClean="0"/>
              <a:t>Kapitalstruktur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2" name="Rectangle 10"/>
              <p:cNvSpPr>
                <a:spLocks noChangeArrowheads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018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183" name="Rectangle 11"/>
              <p:cNvSpPr>
                <a:spLocks noChangeArrowheads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018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blipFill>
                <a:blip r:embed="rId3"/>
                <a:stretch>
                  <a:fillRect l="-3315"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3262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421285" y="4842161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367310" y="5405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429473" y="4791361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8" name="Text Box 18"/>
              <p:cNvSpPr txBox="1">
                <a:spLocks noChangeArrowheads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gradFill rotWithShape="0">
                <a:gsLst>
                  <a:gs pos="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Voraussetzung</a:t>
                </a:r>
                <a:b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des </a:t>
                </a:r>
                <a:r>
                  <a:rPr lang="de-DE" altLang="en-US" sz="1800" b="1" dirty="0" err="1">
                    <a:solidFill>
                      <a:schemeClr val="bg1"/>
                    </a:solidFill>
                    <a:latin typeface="Arial" panose="020B0604020202020204" pitchFamily="34" charset="0"/>
                  </a:rPr>
                  <a:t>Leverages</a:t>
                </a:r>
                <a: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:</a:t>
                </a:r>
                <a:b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8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018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blipFill>
                <a:blip r:embed="rId4"/>
                <a:stretch>
                  <a:fillRect t="-3289" b="-921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189" name="Rectangle 21"/>
              <p:cNvSpPr>
                <a:spLocks noChangeArrowheads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0189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3450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93" name="Rectangle 25"/>
              <p:cNvSpPr>
                <a:spLocks noChangeArrowheads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BG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Bruttogewinn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Fremdkapital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Eigenkapital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FK/EK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Verschuldungsgrad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Fremdkapitalzins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</a:rPr>
                  <a:t>	erwartete  Eigenkapitalrendite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erwartete Gesamtkapitalrendite</a:t>
                </a: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 (</a:t>
                </a: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EBIT)</a:t>
                </a:r>
                <a:endParaRPr lang="de-DE" altLang="en-US" sz="16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50193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blipFill>
                <a:blip r:embed="rId6"/>
                <a:stretch>
                  <a:fillRect l="-794" t="-334" b="-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𝐵𝐺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⟹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d>
                        <m:d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𝐸𝐾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e>
                          </m:d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</a:t>
            </a:r>
            <a:r>
              <a:rPr lang="de-DE" altLang="en-US" dirty="0" smtClean="0"/>
              <a:t>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</a:t>
            </a:r>
            <a:r>
              <a:rPr lang="de-DE" altLang="en-US" dirty="0" smtClean="0"/>
              <a:t>Kapitalstruktur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de-DE" sz="1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𝑬</m:t>
                                  </m:r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 smtClean="0"/>
                            <a:t> [%]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99576" t="-4762" r="-1695" b="-3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Inhaltsplatzhalter 2"/>
          <p:cNvSpPr txBox="1">
            <a:spLocks/>
          </p:cNvSpPr>
          <p:nvPr/>
        </p:nvSpPr>
        <p:spPr>
          <a:xfrm>
            <a:off x="1030287" y="5778942"/>
            <a:ext cx="7083425" cy="450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Aber bei Verlust kann man schnell überfordert werden!</a:t>
            </a:r>
            <a:endParaRPr lang="de-DE" altLang="en-US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Beispiel für ROI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15%, Bilanzsumme = 100,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10% </a:t>
                </a: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  <a:blipFill>
                <a:blip r:embed="rId3"/>
                <a:stretch>
                  <a:fillRect l="-775" t="-6757" b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663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>
            <a:off x="1731963" y="1524000"/>
            <a:ext cx="7094537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7429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429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429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429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429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65000"/>
              </a:spcBef>
            </a:pPr>
            <a:r>
              <a:rPr lang="de-DE" altLang="en-US" sz="1800">
                <a:latin typeface="Arial" panose="020B0604020202020204" pitchFamily="34" charset="0"/>
              </a:rPr>
              <a:t>Zu jeder Handlungsalternative ist eine komplette Darstellung von Zuständen und Eintretenswahrscheinlichkeiten erforderlich:</a:t>
            </a: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r>
              <a:rPr lang="de-DE" altLang="en-US" sz="1800">
                <a:latin typeface="Arial" panose="020B0604020202020204" pitchFamily="34" charset="0"/>
              </a:rPr>
              <a:t>Bernoulli-Prinzip: Entscheide über die Alternativen entsprechend dem maximalen Erwartungsnutzen</a:t>
            </a:r>
          </a:p>
          <a:p>
            <a:pPr>
              <a:spcBef>
                <a:spcPct val="65000"/>
              </a:spcBef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 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		    </a:t>
            </a:r>
          </a:p>
          <a:p>
            <a:pPr>
              <a:lnSpc>
                <a:spcPct val="110000"/>
              </a:lnSpc>
              <a:spcBef>
                <a:spcPct val="65000"/>
              </a:spcBef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mit den jeweiligen erwarteten Renditen </a:t>
            </a:r>
            <a:r>
              <a:rPr lang="de-DE" altLang="en-US" sz="18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800" i="1" baseline="-25000">
                <a:latin typeface="Arial" panose="020B0604020202020204" pitchFamily="34" charset="0"/>
                <a:sym typeface="Symbol" panose="05050102010706020507" pitchFamily="18" charset="2"/>
              </a:rPr>
              <a:t>j</a:t>
            </a:r>
            <a:r>
              <a:rPr lang="de-DE" altLang="en-US" sz="1800">
                <a:latin typeface="Arial" panose="020B0604020202020204" pitchFamily="34" charset="0"/>
                <a:sym typeface="Symbol" panose="05050102010706020507" pitchFamily="18" charset="2"/>
              </a:rPr>
              <a:t>, den entsprechenden Varianzen </a:t>
            </a:r>
            <a:r>
              <a:rPr lang="el-GR" altLang="en-US" sz="1800" i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lang="de-DE" altLang="en-US" sz="1800" i="1" baseline="-2500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de-DE" altLang="en-US" sz="1800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800">
                <a:latin typeface="Arial" panose="020B0604020202020204" pitchFamily="34" charset="0"/>
                <a:sym typeface="Symbol" panose="05050102010706020507" pitchFamily="18" charset="2"/>
              </a:rPr>
              <a:t> und der individuellen Risikoaversion </a:t>
            </a:r>
            <a:r>
              <a:rPr lang="el-GR" altLang="en-US" sz="1800" i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λ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311300" name="Object 4"/>
          <p:cNvGraphicFramePr>
            <a:graphicFrameLocks noChangeAspect="1"/>
          </p:cNvGraphicFramePr>
          <p:nvPr/>
        </p:nvGraphicFramePr>
        <p:xfrm>
          <a:off x="2508250" y="4914900"/>
          <a:ext cx="16637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311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4914900"/>
                        <a:ext cx="16637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A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Varianz und Standardabweichung</a:t>
            </a:r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1682</Words>
  <Application>Microsoft Office PowerPoint</Application>
  <PresentationFormat>On-screen Show (4:3)</PresentationFormat>
  <Paragraphs>462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Book Antiqua</vt:lpstr>
      <vt:lpstr>Cambria Math</vt:lpstr>
      <vt:lpstr>Symbol</vt:lpstr>
      <vt:lpstr>Times New Roman</vt:lpstr>
      <vt:lpstr>erdmannvorlage</vt:lpstr>
      <vt:lpstr>Document</vt:lpstr>
      <vt:lpstr>Formel</vt:lpstr>
      <vt:lpstr>Equation</vt:lpstr>
      <vt:lpstr>Wirtschaftliche Grundlagen  im Sommersemester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 „Weighted Average Cost of Capital“ (WACC)</vt:lpstr>
      <vt:lpstr>Projektfinanzierung</vt:lpstr>
      <vt:lpstr>Projektfinanzierung von Stromerzeugern</vt:lpstr>
      <vt:lpstr>Risikoarkten, -Instrumente und -Träger</vt:lpstr>
      <vt:lpstr>Leverage-Effekt (Hebelung) der Kapitalstruktur</vt:lpstr>
      <vt:lpstr>Leverage-Effekt (Hebelung) der Kapitalstruktur</vt:lpstr>
      <vt:lpstr>Bewertung von Alternativen unter Risiko</vt:lpstr>
      <vt:lpstr>Varianz und Standardabweichung</vt:lpstr>
      <vt:lpstr>Statistische Kennzahlen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320</cp:revision>
  <cp:lastPrinted>2020-04-29T06:56:35Z</cp:lastPrinted>
  <dcterms:created xsi:type="dcterms:W3CDTF">1601-01-01T00:00:00Z</dcterms:created>
  <dcterms:modified xsi:type="dcterms:W3CDTF">2021-06-14T17:27:01Z</dcterms:modified>
</cp:coreProperties>
</file>