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37" r:id="rId17"/>
    <p:sldId id="338" r:id="rId18"/>
    <p:sldId id="339" r:id="rId19"/>
    <p:sldId id="340" r:id="rId2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792288" y="70326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WACC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WACC,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809875" y="6078538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809875" y="3294063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477000" y="6069013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819400" y="3657600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smtClean="0"/>
              <a:t>Leverage-Effekt der Kapitalstruktur</a:t>
            </a:r>
          </a:p>
        </p:txBody>
      </p:sp>
      <p:sp>
        <p:nvSpPr>
          <p:cNvPr id="50182" name="Rectangle 10"/>
          <p:cNvSpPr>
            <a:spLocks noChangeArrowheads="1"/>
          </p:cNvSpPr>
          <p:nvPr/>
        </p:nvSpPr>
        <p:spPr bwMode="auto">
          <a:xfrm>
            <a:off x="2209800" y="3402013"/>
            <a:ext cx="520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50183" name="Rectangle 11"/>
          <p:cNvSpPr>
            <a:spLocks noChangeArrowheads="1"/>
          </p:cNvSpPr>
          <p:nvPr/>
        </p:nvSpPr>
        <p:spPr bwMode="auto">
          <a:xfrm>
            <a:off x="1720850" y="4446588"/>
            <a:ext cx="966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2 E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µ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 - i</a:t>
            </a:r>
          </a:p>
        </p:txBody>
      </p:sp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724400" y="6069013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819400" y="4572000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765425" y="51355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827588" y="4521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8" name="Text Box 18"/>
          <p:cNvSpPr txBox="1">
            <a:spLocks noChangeArrowheads="1"/>
          </p:cNvSpPr>
          <p:nvPr/>
        </p:nvSpPr>
        <p:spPr bwMode="auto">
          <a:xfrm>
            <a:off x="1335088" y="2222500"/>
            <a:ext cx="2057400" cy="915988"/>
          </a:xfrm>
          <a:prstGeom prst="rect">
            <a:avLst/>
          </a:prstGeom>
          <a:gradFill rotWithShape="0">
            <a:gsLst>
              <a:gs pos="0">
                <a:srgbClr val="800000"/>
              </a:gs>
              <a:gs pos="100000">
                <a:srgbClr val="3B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Voraussetzung</a:t>
            </a:r>
            <a:b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des Leverages:</a:t>
            </a:r>
            <a:b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de-DE" altLang="en-US" sz="1800" b="1" i="1">
                <a:solidFill>
                  <a:schemeClr val="bg1"/>
                </a:solidFill>
                <a:latin typeface="Arial" panose="020B0604020202020204" pitchFamily="34" charset="0"/>
              </a:rPr>
              <a:t>E</a:t>
            </a:r>
            <a: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de-DE" altLang="en-US" sz="1800" b="1" i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800" b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r>
              <a:rPr lang="de-DE" altLang="en-US" sz="1800" b="1" i="1">
                <a:solidFill>
                  <a:schemeClr val="bg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&gt; i</a:t>
            </a:r>
            <a:endParaRPr lang="de-DE" altLang="en-US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2179638" y="5002213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de-DE" altLang="en-US" sz="1600" i="1">
                <a:solidFill>
                  <a:srgbClr val="000000"/>
                </a:solidFill>
                <a:latin typeface="Arial" panose="020B0604020202020204" pitchFamily="34" charset="0"/>
              </a:rPr>
              <a:t>µ</a:t>
            </a: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de-DE" altLang="en-US" sz="1600" i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743200" y="6069013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aphicFrame>
        <p:nvGraphicFramePr>
          <p:cNvPr id="50192" name="Object 23"/>
          <p:cNvGraphicFramePr>
            <a:graphicFrameLocks noChangeAspect="1"/>
          </p:cNvGraphicFramePr>
          <p:nvPr/>
        </p:nvGraphicFramePr>
        <p:xfrm>
          <a:off x="3709988" y="1524000"/>
          <a:ext cx="29305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019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1524000"/>
                        <a:ext cx="29305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3" name="Rectangle 25"/>
          <p:cNvSpPr>
            <a:spLocks noChangeArrowheads="1"/>
          </p:cNvSpPr>
          <p:nvPr/>
        </p:nvSpPr>
        <p:spPr bwMode="auto">
          <a:xfrm>
            <a:off x="3684588" y="2163763"/>
            <a:ext cx="4564062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</a:rPr>
              <a:t>E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</a:t>
            </a:r>
            <a:r>
              <a:rPr lang="de-DE" altLang="en-US" sz="1600">
                <a:latin typeface="Arial" panose="020B0604020202020204" pitchFamily="34" charset="0"/>
              </a:rPr>
              <a:t>)	erwartete  Eigenkapitalrendite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</a:rPr>
              <a:t>E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)</a:t>
            </a: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erwartete Gesamtkapitalrendite</a:t>
            </a: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 (EBIT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de-DE" altLang="en-US" sz="1600" i="1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FK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	Fremdkapital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EK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	Eigenkapital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FK/EK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	Verschuldungsgrad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de-DE" altLang="en-US" sz="1600">
                <a:latin typeface="Arial" panose="020B0604020202020204" pitchFamily="34" charset="0"/>
                <a:sym typeface="Symbol" panose="05050102010706020507" pitchFamily="18" charset="2"/>
              </a:rPr>
              <a:t>	Fremdkapitalzins</a:t>
            </a:r>
          </a:p>
        </p:txBody>
      </p:sp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1731963" y="1524000"/>
            <a:ext cx="7094537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7429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429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429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429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429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42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65000"/>
              </a:spcBef>
            </a:pPr>
            <a:r>
              <a:rPr lang="de-DE" altLang="en-US" sz="1800">
                <a:latin typeface="Arial" panose="020B0604020202020204" pitchFamily="34" charset="0"/>
              </a:rPr>
              <a:t>Zu jeder Handlungsalternative ist eine komplette Darstellung von Zuständen und Eintretenswahrscheinlichkeiten erforderlich:</a:t>
            </a: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8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65000"/>
              </a:spcBef>
            </a:pPr>
            <a:r>
              <a:rPr lang="de-DE" altLang="en-US" sz="1800">
                <a:latin typeface="Arial" panose="020B0604020202020204" pitchFamily="34" charset="0"/>
              </a:rPr>
              <a:t>Bernoulli-Prinzip: Entscheide über die Alternativen entsprechend dem maximalen Erwartungsnutzen</a:t>
            </a:r>
          </a:p>
          <a:p>
            <a:pPr>
              <a:spcBef>
                <a:spcPct val="65000"/>
              </a:spcBef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 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		    </a:t>
            </a:r>
          </a:p>
          <a:p>
            <a:pPr>
              <a:lnSpc>
                <a:spcPct val="110000"/>
              </a:lnSpc>
              <a:spcBef>
                <a:spcPct val="65000"/>
              </a:spcBef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mit den jeweiligen erwarteten Renditen </a:t>
            </a:r>
            <a:r>
              <a:rPr lang="de-DE" altLang="en-US" sz="18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800" i="1" baseline="-25000">
                <a:latin typeface="Arial" panose="020B0604020202020204" pitchFamily="34" charset="0"/>
                <a:sym typeface="Symbol" panose="05050102010706020507" pitchFamily="18" charset="2"/>
              </a:rPr>
              <a:t>j</a:t>
            </a:r>
            <a:r>
              <a:rPr lang="de-DE" altLang="en-US" sz="1800">
                <a:latin typeface="Arial" panose="020B0604020202020204" pitchFamily="34" charset="0"/>
                <a:sym typeface="Symbol" panose="05050102010706020507" pitchFamily="18" charset="2"/>
              </a:rPr>
              <a:t>, den entsprechenden Varianzen </a:t>
            </a:r>
            <a:r>
              <a:rPr lang="el-GR" altLang="en-US" sz="1800" i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lang="de-DE" altLang="en-US" sz="1800" i="1" baseline="-2500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de-DE" altLang="en-US" sz="1800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800">
                <a:latin typeface="Arial" panose="020B0604020202020204" pitchFamily="34" charset="0"/>
                <a:sym typeface="Symbol" panose="05050102010706020507" pitchFamily="18" charset="2"/>
              </a:rPr>
              <a:t> und der individuellen Risikoaversion </a:t>
            </a:r>
            <a:r>
              <a:rPr lang="el-GR" altLang="en-US" sz="1800" i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λ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311300" name="Object 4"/>
          <p:cNvGraphicFramePr>
            <a:graphicFrameLocks noChangeAspect="1"/>
          </p:cNvGraphicFramePr>
          <p:nvPr/>
        </p:nvGraphicFramePr>
        <p:xfrm>
          <a:off x="2508250" y="4914900"/>
          <a:ext cx="16637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311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4914900"/>
                        <a:ext cx="16637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A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Varianz und Standardabweichung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</a:t>
            </a:r>
            <a:r>
              <a:rPr lang="de-DE" altLang="en-US" sz="2400" dirty="0" smtClean="0"/>
              <a:t>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1212</Words>
  <Application>Microsoft Office PowerPoint</Application>
  <PresentationFormat>On-screen Show (4:3)</PresentationFormat>
  <Paragraphs>368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Book Antiqua</vt:lpstr>
      <vt:lpstr>Symbol</vt:lpstr>
      <vt:lpstr>Times New Roman</vt:lpstr>
      <vt:lpstr>erdmannvorlage</vt:lpstr>
      <vt:lpstr>Microsoft Equation 3.0</vt:lpstr>
      <vt:lpstr>MathType 5.0 Equation</vt:lpstr>
      <vt:lpstr>Microsoft Word Document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WACC</vt:lpstr>
      <vt:lpstr>Leverage-Effekt der Kapitalstruktur</vt:lpstr>
      <vt:lpstr>Bewertung von Alternativen unter Risiko</vt:lpstr>
      <vt:lpstr>Varianz und Standardabweichung</vt:lpstr>
      <vt:lpstr>Statistische Kennzahlen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316</cp:revision>
  <cp:lastPrinted>2020-04-29T06:56:35Z</cp:lastPrinted>
  <dcterms:created xsi:type="dcterms:W3CDTF">1601-01-01T00:00:00Z</dcterms:created>
  <dcterms:modified xsi:type="dcterms:W3CDTF">2021-06-13T16:30:05Z</dcterms:modified>
</cp:coreProperties>
</file>