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21"/>
  </p:notesMasterIdLst>
  <p:handoutMasterIdLst>
    <p:handoutMasterId r:id="rId22"/>
  </p:handoutMasterIdLst>
  <p:sldIdLst>
    <p:sldId id="316" r:id="rId2"/>
    <p:sldId id="336" r:id="rId3"/>
    <p:sldId id="341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350" r:id="rId13"/>
    <p:sldId id="351" r:id="rId14"/>
    <p:sldId id="352" r:id="rId15"/>
    <p:sldId id="353" r:id="rId16"/>
    <p:sldId id="337" r:id="rId17"/>
    <p:sldId id="338" r:id="rId18"/>
    <p:sldId id="339" r:id="rId19"/>
    <p:sldId id="340" r:id="rId20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>
          <p15:clr>
            <a:srgbClr val="A4A3A4"/>
          </p15:clr>
        </p15:guide>
        <p15:guide id="2" pos="12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48" autoAdjust="0"/>
    <p:restoredTop sz="86383" autoAdjust="0"/>
  </p:normalViewPr>
  <p:slideViewPr>
    <p:cSldViewPr>
      <p:cViewPr varScale="1">
        <p:scale>
          <a:sx n="101" d="100"/>
          <a:sy n="101" d="100"/>
        </p:scale>
        <p:origin x="1404" y="96"/>
      </p:cViewPr>
      <p:guideLst>
        <p:guide orient="horz" pos="845"/>
        <p:guide pos="12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16" y="-78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46D07E3D-D650-F54B-B7D9-B9E87DE316B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8C405694-4FE3-B446-9B46-423671FABF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60825" y="0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A3EEA772-1A80-6740-8A17-B771EC80A75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55188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A5145330-61B7-104E-9AE3-5915003F2B4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60825" y="9755188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785261E-FAAA-414E-B849-A8DF92D2FC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690B5DB-F7B2-4449-BC52-6D51458A90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4FE515D-7A2C-EB43-8917-1B21202AAEE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2250" y="315913"/>
            <a:ext cx="6575425" cy="4930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5AE2DB5B-776F-234C-A199-C0FC774F0D6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07988" y="5565775"/>
            <a:ext cx="5962650" cy="39020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F46B13A0-8800-F842-BD8E-E103F75E5C0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BB3322BF-5FE4-ED4C-93E4-84CA47C41B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C40726E-5D8C-443C-A651-ABAAC79098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fld id="{BCE26FFE-E9CD-46EC-BF56-92F90A00BA33}" type="slidenum">
              <a:rPr lang="de-DE" altLang="en-US" sz="1300" smtClean="0">
                <a:latin typeface="Times New Roman" panose="02020603050405020304" pitchFamily="18" charset="0"/>
              </a:rPr>
              <a:pPr/>
              <a:t>1</a:t>
            </a:fld>
            <a:endParaRPr lang="de-DE" altLang="en-US" sz="1300" smtClean="0">
              <a:latin typeface="Times New Roman" panose="02020603050405020304" pitchFamily="18" charset="0"/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7013" y="317500"/>
            <a:ext cx="6573837" cy="4930775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de-DE" altLang="en-US" noProof="1" smtClean="0"/>
          </a:p>
        </p:txBody>
      </p:sp>
    </p:spTree>
    <p:extLst>
      <p:ext uri="{BB962C8B-B14F-4D97-AF65-F5344CB8AC3E}">
        <p14:creationId xmlns:p14="http://schemas.microsoft.com/office/powerpoint/2010/main" val="3619579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05174955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0061193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92950" y="381000"/>
            <a:ext cx="1727200" cy="57150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908175" y="381000"/>
            <a:ext cx="5032375" cy="57150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4318781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908175" y="1981200"/>
            <a:ext cx="6911975" cy="4114800"/>
          </a:xfrm>
        </p:spPr>
        <p:txBody>
          <a:bodyPr/>
          <a:lstStyle/>
          <a:p>
            <a:pPr lvl="0"/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12101715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2866443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4249238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74013976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481647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62660472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20139370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393707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0998644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2662942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381000"/>
            <a:ext cx="6767513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Master-Titelformat zu bearbeiten.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981200"/>
            <a:ext cx="69119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Master-Textformat zu bearbeiten.</a:t>
            </a:r>
          </a:p>
          <a:p>
            <a:pPr lvl="1"/>
            <a:r>
              <a:rPr lang="en-US" altLang="en-US" smtClean="0"/>
              <a:t>Zweite Ebene</a:t>
            </a:r>
          </a:p>
          <a:p>
            <a:pPr lvl="2"/>
            <a:r>
              <a:rPr lang="en-US" altLang="en-US" smtClean="0"/>
              <a:t>Dritte Ebene</a:t>
            </a:r>
          </a:p>
          <a:p>
            <a:pPr lvl="3"/>
            <a:r>
              <a:rPr lang="en-US" altLang="en-US" smtClean="0"/>
              <a:t>Vierte Ebene</a:t>
            </a:r>
          </a:p>
          <a:p>
            <a:pPr lvl="4"/>
            <a:r>
              <a:rPr lang="en-US" altLang="en-US" smtClean="0"/>
              <a:t>Fünfte Ebene Prof. Dr. Georg Erdmann</a:t>
            </a:r>
          </a:p>
        </p:txBody>
      </p:sp>
      <p:sp>
        <p:nvSpPr>
          <p:cNvPr id="6158" name="Text Box 14">
            <a:extLst>
              <a:ext uri="{FF2B5EF4-FFF2-40B4-BE49-F238E27FC236}">
                <a16:creationId xmlns:a16="http://schemas.microsoft.com/office/drawing/2014/main" id="{A45565F5-BA1D-0E4C-B9BE-A6A9144D8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6248400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6998AEA4-49D9-480F-B6FD-A750EE95CA27}" type="slidenum">
              <a:rPr lang="de-DE" altLang="en-US" sz="1000" smtClean="0"/>
              <a:pPr>
                <a:spcBef>
                  <a:spcPct val="50000"/>
                </a:spcBef>
                <a:defRPr/>
              </a:pPr>
              <a:t>‹#›</a:t>
            </a:fld>
            <a:endParaRPr lang="de-DE" altLang="en-US"/>
          </a:p>
        </p:txBody>
      </p:sp>
      <p:pic>
        <p:nvPicPr>
          <p:cNvPr id="1029" name="Picture 15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06425"/>
            <a:ext cx="936625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ransition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20875" y="1262063"/>
            <a:ext cx="6800850" cy="2493962"/>
          </a:xfrm>
        </p:spPr>
        <p:txBody>
          <a:bodyPr/>
          <a:lstStyle/>
          <a:p>
            <a:r>
              <a:rPr lang="de-DE" altLang="en-US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Wirtschaftliche Grundlagen </a:t>
            </a:r>
            <a: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i="0" dirty="0">
                <a:latin typeface="Arial" panose="020B0604020202020204" pitchFamily="34" charset="0"/>
                <a:cs typeface="Arial" panose="020B0604020202020204" pitchFamily="34" charset="0"/>
              </a:rPr>
              <a:t>im </a:t>
            </a:r>
            <a: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  <a:t>Sommersemester 2021</a:t>
            </a:r>
            <a:b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dirty="0" smtClean="0"/>
              <a:t/>
            </a:r>
            <a:br>
              <a:rPr lang="de-DE" altLang="en-US" sz="2400" dirty="0" smtClean="0"/>
            </a:br>
            <a:r>
              <a:rPr lang="de-DE" altLang="en-US" sz="2400" b="1" dirty="0" smtClean="0"/>
              <a:t>Finanzierung &amp; Risiko</a:t>
            </a:r>
            <a:endParaRPr lang="en-GB" altLang="en-US" i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Rectangle 7">
            <a:extLst>
              <a:ext uri="{FF2B5EF4-FFF2-40B4-BE49-F238E27FC236}">
                <a16:creationId xmlns:a16="http://schemas.microsoft.com/office/drawing/2014/main" id="{E560D621-3922-3F44-BBCE-5928D5D33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00" y="5060950"/>
            <a:ext cx="5868640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47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4775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Prof. Tom Brown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Fachgebiet „Digitaler Wandel in Energiesystemen“ </a:t>
            </a: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/ TU Berlin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E-Mail: </a:t>
            </a:r>
            <a:r>
              <a:rPr lang="de-DE" alt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WiGr.Team@ensys.tu-berlin.de</a:t>
            </a:r>
            <a:endParaRPr lang="de-DE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2115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02425" cy="933450"/>
          </a:xfrm>
        </p:spPr>
        <p:txBody>
          <a:bodyPr/>
          <a:lstStyle/>
          <a:p>
            <a:r>
              <a:rPr lang="de-DE" altLang="en-US" smtClean="0"/>
              <a:t>Kurzfristige Fremdkapital-Finanzierung</a:t>
            </a:r>
          </a:p>
        </p:txBody>
      </p:sp>
      <p:sp>
        <p:nvSpPr>
          <p:cNvPr id="1536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2057400" y="1676400"/>
            <a:ext cx="6629400" cy="4660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Lieferantenkredit (Lieferant gewährt Zahlungsfrist; </a:t>
            </a:r>
            <a:br>
              <a:rPr lang="de-DE" altLang="en-US" sz="1800" smtClean="0">
                <a:latin typeface="Arial" panose="020B0604020202020204" pitchFamily="34" charset="0"/>
              </a:rPr>
            </a:br>
            <a:r>
              <a:rPr lang="de-DE" altLang="en-US" sz="1800" smtClean="0">
                <a:latin typeface="Arial" panose="020B0604020202020204" pitchFamily="34" charset="0"/>
              </a:rPr>
              <a:t>Skonto = Kosten des Kredits)</a:t>
            </a:r>
            <a:br>
              <a:rPr lang="de-DE" altLang="en-US" sz="1800" smtClean="0">
                <a:latin typeface="Arial" panose="020B0604020202020204" pitchFamily="34" charset="0"/>
              </a:rPr>
            </a:br>
            <a:endParaRPr lang="de-DE" altLang="en-US" sz="100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Anzahlungen von Kunden (bis zu 1/3 des Verkaufspreises)</a:t>
            </a:r>
            <a:br>
              <a:rPr lang="de-DE" altLang="en-US" sz="1800" smtClean="0">
                <a:latin typeface="Arial" panose="020B0604020202020204" pitchFamily="34" charset="0"/>
              </a:rPr>
            </a:br>
            <a:endParaRPr lang="de-DE" altLang="en-US" sz="100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Factoring (Abtretung von Rechnungen an Kunden gegen eine Marge an ein Inkassobüro)</a:t>
            </a:r>
            <a:br>
              <a:rPr lang="de-DE" altLang="en-US" sz="1800" smtClean="0">
                <a:latin typeface="Arial" panose="020B0604020202020204" pitchFamily="34" charset="0"/>
              </a:rPr>
            </a:br>
            <a:endParaRPr lang="de-DE" altLang="en-US" sz="100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Zessionskredit (Abtretung von Kundenguthaben)</a:t>
            </a:r>
          </a:p>
          <a:p>
            <a:pPr>
              <a:lnSpc>
                <a:spcPct val="90000"/>
              </a:lnSpc>
            </a:pPr>
            <a:endParaRPr lang="de-DE" altLang="en-US" smtClean="0"/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Kontokorrent-Kredit (Kreditlimite, die der Bankkunde jederzeit ausschöpfen kann)</a:t>
            </a:r>
            <a:br>
              <a:rPr lang="de-DE" altLang="en-US" sz="1800" smtClean="0">
                <a:latin typeface="Arial" panose="020B0604020202020204" pitchFamily="34" charset="0"/>
              </a:rPr>
            </a:br>
            <a:endParaRPr lang="de-DE" altLang="en-US" sz="100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Diskontkredit (Wechsel wird vor Fälligkeit gegen einen Diskont von einer Bank übernommen)</a:t>
            </a:r>
            <a:br>
              <a:rPr lang="de-DE" altLang="en-US" sz="1800" smtClean="0">
                <a:latin typeface="Arial" panose="020B0604020202020204" pitchFamily="34" charset="0"/>
              </a:rPr>
            </a:br>
            <a:endParaRPr lang="de-DE" altLang="en-US" sz="100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Lombardkredit Verpfändung von Wertschriften</a:t>
            </a:r>
            <a:br>
              <a:rPr lang="de-DE" altLang="en-US" sz="1800" smtClean="0">
                <a:latin typeface="Arial" panose="020B0604020202020204" pitchFamily="34" charset="0"/>
              </a:rPr>
            </a:br>
            <a:endParaRPr lang="de-DE" altLang="en-US" sz="18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7016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02425" cy="933450"/>
          </a:xfrm>
        </p:spPr>
        <p:txBody>
          <a:bodyPr/>
          <a:lstStyle/>
          <a:p>
            <a:r>
              <a:rPr lang="de-DE" altLang="en-US" smtClean="0"/>
              <a:t>Langfristige Fremdfinanzierung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908175" y="1631950"/>
            <a:ext cx="6934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3810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38100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3810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3810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3810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Bankdarlehen: oft gesichert durch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Stellung von Grundschulden (Hypothekardarlehen)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Sicherungsübereignung der zu erwerbenden Anlagen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Bürgschaften (teilweise Aufhebung der beschränkten Haftung)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908175" y="3133725"/>
            <a:ext cx="6892925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3810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38100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3810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3810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3810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Schuldschein-Darlehen: Schuldschein dient der Beweissicherung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Voraussetzung hohe Bonität des Schuldners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Kreditgeber sind Lebensversicherungen und andere Kapital-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	sammelstellen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nicht-handelbares Wertpapier, aber Gläubiger kann Schuld-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	schein durch Zession übertragen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908175" y="5102225"/>
            <a:ext cx="6934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3810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38100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3810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3810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3810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Anleihe / Obligation: Verbriefung langfristiger Darlehen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Handelbarkeit an Börsen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Emission an Genehmigung und Bonitätsprüfung gebunden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Prospekthaftung der emittierenden Bank	</a:t>
            </a:r>
          </a:p>
        </p:txBody>
      </p:sp>
    </p:spTree>
    <p:extLst>
      <p:ext uri="{BB962C8B-B14F-4D97-AF65-F5344CB8AC3E}">
        <p14:creationId xmlns:p14="http://schemas.microsoft.com/office/powerpoint/2010/main" val="36319243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67513" cy="931863"/>
          </a:xfrm>
        </p:spPr>
        <p:txBody>
          <a:bodyPr/>
          <a:lstStyle/>
          <a:p>
            <a:r>
              <a:rPr lang="de-DE" altLang="en-US" smtClean="0"/>
              <a:t>Darlehensarten </a:t>
            </a:r>
            <a:r>
              <a:rPr lang="de-DE" altLang="en-US" sz="1800" smtClean="0"/>
              <a:t>[Angaben in 1000 EUR]</a:t>
            </a:r>
          </a:p>
        </p:txBody>
      </p:sp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263" y="3324225"/>
            <a:ext cx="623887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1792288" y="703263"/>
            <a:ext cx="1905000" cy="825500"/>
          </a:xfrm>
          <a:prstGeom prst="rect">
            <a:avLst/>
          </a:prstGeom>
          <a:solidFill>
            <a:srgbClr val="FFFFA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Annahmen:</a:t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Kreditvolumen 100 </a:t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Zinssatz 7 %</a:t>
            </a:r>
            <a:endParaRPr lang="de-DE" altLang="en-US" sz="1600">
              <a:latin typeface="Book Antiqua" panose="02040602050305030304" pitchFamily="18" charset="0"/>
            </a:endParaRPr>
          </a:p>
        </p:txBody>
      </p:sp>
      <p:sp>
        <p:nvSpPr>
          <p:cNvPr id="17413" name="Rectangle 12"/>
          <p:cNvSpPr>
            <a:spLocks noChangeArrowheads="1"/>
          </p:cNvSpPr>
          <p:nvPr/>
        </p:nvSpPr>
        <p:spPr bwMode="auto">
          <a:xfrm>
            <a:off x="504825" y="3011488"/>
            <a:ext cx="6588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Periode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14" name="Rectangle 13"/>
          <p:cNvSpPr>
            <a:spLocks noChangeArrowheads="1"/>
          </p:cNvSpPr>
          <p:nvPr/>
        </p:nvSpPr>
        <p:spPr bwMode="auto">
          <a:xfrm>
            <a:off x="1468438" y="3011488"/>
            <a:ext cx="498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Kredit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15" name="Rectangle 14"/>
          <p:cNvSpPr>
            <a:spLocks noChangeArrowheads="1"/>
          </p:cNvSpPr>
          <p:nvPr/>
        </p:nvSpPr>
        <p:spPr bwMode="auto">
          <a:xfrm>
            <a:off x="2287588" y="3011488"/>
            <a:ext cx="360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Zins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16" name="Rectangle 15"/>
          <p:cNvSpPr>
            <a:spLocks noChangeArrowheads="1"/>
          </p:cNvSpPr>
          <p:nvPr/>
        </p:nvSpPr>
        <p:spPr bwMode="auto">
          <a:xfrm>
            <a:off x="3063875" y="3011488"/>
            <a:ext cx="3079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Tilg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17" name="Rectangle 16"/>
          <p:cNvSpPr>
            <a:spLocks noChangeArrowheads="1"/>
          </p:cNvSpPr>
          <p:nvPr/>
        </p:nvSpPr>
        <p:spPr bwMode="auto">
          <a:xfrm>
            <a:off x="3717925" y="3011488"/>
            <a:ext cx="498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Kredit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18" name="Rectangle 17"/>
          <p:cNvSpPr>
            <a:spLocks noChangeArrowheads="1"/>
          </p:cNvSpPr>
          <p:nvPr/>
        </p:nvSpPr>
        <p:spPr bwMode="auto">
          <a:xfrm>
            <a:off x="4537075" y="3011488"/>
            <a:ext cx="360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Zins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19" name="Rectangle 18"/>
          <p:cNvSpPr>
            <a:spLocks noChangeArrowheads="1"/>
          </p:cNvSpPr>
          <p:nvPr/>
        </p:nvSpPr>
        <p:spPr bwMode="auto">
          <a:xfrm>
            <a:off x="5313363" y="3011488"/>
            <a:ext cx="3079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Tilg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0" name="Rectangle 19"/>
          <p:cNvSpPr>
            <a:spLocks noChangeArrowheads="1"/>
          </p:cNvSpPr>
          <p:nvPr/>
        </p:nvSpPr>
        <p:spPr bwMode="auto">
          <a:xfrm>
            <a:off x="5969000" y="3011488"/>
            <a:ext cx="498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Kredit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1" name="Rectangle 20"/>
          <p:cNvSpPr>
            <a:spLocks noChangeArrowheads="1"/>
          </p:cNvSpPr>
          <p:nvPr/>
        </p:nvSpPr>
        <p:spPr bwMode="auto">
          <a:xfrm>
            <a:off x="6727825" y="3011488"/>
            <a:ext cx="4778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0.143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2" name="Rectangle 21"/>
          <p:cNvSpPr>
            <a:spLocks noChangeArrowheads="1"/>
          </p:cNvSpPr>
          <p:nvPr/>
        </p:nvSpPr>
        <p:spPr bwMode="auto">
          <a:xfrm>
            <a:off x="7537450" y="3011488"/>
            <a:ext cx="360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Zins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3" name="Rectangle 22"/>
          <p:cNvSpPr>
            <a:spLocks noChangeArrowheads="1"/>
          </p:cNvSpPr>
          <p:nvPr/>
        </p:nvSpPr>
        <p:spPr bwMode="auto">
          <a:xfrm>
            <a:off x="8313738" y="3011488"/>
            <a:ext cx="3079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Tilg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4" name="Rectangle 23"/>
          <p:cNvSpPr>
            <a:spLocks noChangeArrowheads="1"/>
          </p:cNvSpPr>
          <p:nvPr/>
        </p:nvSpPr>
        <p:spPr bwMode="auto">
          <a:xfrm>
            <a:off x="776288" y="342582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5" name="Rectangle 24"/>
          <p:cNvSpPr>
            <a:spLocks noChangeArrowheads="1"/>
          </p:cNvSpPr>
          <p:nvPr/>
        </p:nvSpPr>
        <p:spPr bwMode="auto">
          <a:xfrm>
            <a:off x="1555750" y="3425825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6" name="Rectangle 25"/>
          <p:cNvSpPr>
            <a:spLocks noChangeArrowheads="1"/>
          </p:cNvSpPr>
          <p:nvPr/>
        </p:nvSpPr>
        <p:spPr bwMode="auto">
          <a:xfrm>
            <a:off x="3806825" y="3425825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7" name="Rectangle 26"/>
          <p:cNvSpPr>
            <a:spLocks noChangeArrowheads="1"/>
          </p:cNvSpPr>
          <p:nvPr/>
        </p:nvSpPr>
        <p:spPr bwMode="auto">
          <a:xfrm>
            <a:off x="6056313" y="3425825"/>
            <a:ext cx="3190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8" name="Rectangle 27"/>
          <p:cNvSpPr>
            <a:spLocks noChangeArrowheads="1"/>
          </p:cNvSpPr>
          <p:nvPr/>
        </p:nvSpPr>
        <p:spPr bwMode="auto">
          <a:xfrm>
            <a:off x="776288" y="365918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9" name="Rectangle 28"/>
          <p:cNvSpPr>
            <a:spLocks noChangeArrowheads="1"/>
          </p:cNvSpPr>
          <p:nvPr/>
        </p:nvSpPr>
        <p:spPr bwMode="auto">
          <a:xfrm>
            <a:off x="1555750" y="3659188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0" name="Rectangle 29"/>
          <p:cNvSpPr>
            <a:spLocks noChangeArrowheads="1"/>
          </p:cNvSpPr>
          <p:nvPr/>
        </p:nvSpPr>
        <p:spPr bwMode="auto">
          <a:xfrm>
            <a:off x="2411413" y="365918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1" name="Rectangle 30"/>
          <p:cNvSpPr>
            <a:spLocks noChangeArrowheads="1"/>
          </p:cNvSpPr>
          <p:nvPr/>
        </p:nvSpPr>
        <p:spPr bwMode="auto">
          <a:xfrm>
            <a:off x="3160713" y="365918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2" name="Rectangle 31"/>
          <p:cNvSpPr>
            <a:spLocks noChangeArrowheads="1"/>
          </p:cNvSpPr>
          <p:nvPr/>
        </p:nvSpPr>
        <p:spPr bwMode="auto">
          <a:xfrm>
            <a:off x="3859213" y="3659188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90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3" name="Rectangle 32"/>
          <p:cNvSpPr>
            <a:spLocks noChangeArrowheads="1"/>
          </p:cNvSpPr>
          <p:nvPr/>
        </p:nvSpPr>
        <p:spPr bwMode="auto">
          <a:xfrm>
            <a:off x="4660900" y="3659188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4" name="Rectangle 33"/>
          <p:cNvSpPr>
            <a:spLocks noChangeArrowheads="1"/>
          </p:cNvSpPr>
          <p:nvPr/>
        </p:nvSpPr>
        <p:spPr bwMode="auto">
          <a:xfrm>
            <a:off x="5357813" y="3659188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5" name="Rectangle 34"/>
          <p:cNvSpPr>
            <a:spLocks noChangeArrowheads="1"/>
          </p:cNvSpPr>
          <p:nvPr/>
        </p:nvSpPr>
        <p:spPr bwMode="auto">
          <a:xfrm>
            <a:off x="6029325" y="3659188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92.7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6" name="Rectangle 35"/>
          <p:cNvSpPr>
            <a:spLocks noChangeArrowheads="1"/>
          </p:cNvSpPr>
          <p:nvPr/>
        </p:nvSpPr>
        <p:spPr bwMode="auto">
          <a:xfrm>
            <a:off x="6780213" y="3659188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7" name="Rectangle 36"/>
          <p:cNvSpPr>
            <a:spLocks noChangeArrowheads="1"/>
          </p:cNvSpPr>
          <p:nvPr/>
        </p:nvSpPr>
        <p:spPr bwMode="auto">
          <a:xfrm>
            <a:off x="7581900" y="3659188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7.0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8" name="Rectangle 37"/>
          <p:cNvSpPr>
            <a:spLocks noChangeArrowheads="1"/>
          </p:cNvSpPr>
          <p:nvPr/>
        </p:nvSpPr>
        <p:spPr bwMode="auto">
          <a:xfrm>
            <a:off x="8332788" y="3659188"/>
            <a:ext cx="2651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9" name="Rectangle 38"/>
          <p:cNvSpPr>
            <a:spLocks noChangeArrowheads="1"/>
          </p:cNvSpPr>
          <p:nvPr/>
        </p:nvSpPr>
        <p:spPr bwMode="auto">
          <a:xfrm>
            <a:off x="776288" y="389731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0" name="Rectangle 39"/>
          <p:cNvSpPr>
            <a:spLocks noChangeArrowheads="1"/>
          </p:cNvSpPr>
          <p:nvPr/>
        </p:nvSpPr>
        <p:spPr bwMode="auto">
          <a:xfrm>
            <a:off x="1555750" y="3897313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1" name="Rectangle 40"/>
          <p:cNvSpPr>
            <a:spLocks noChangeArrowheads="1"/>
          </p:cNvSpPr>
          <p:nvPr/>
        </p:nvSpPr>
        <p:spPr bwMode="auto">
          <a:xfrm>
            <a:off x="2411413" y="389731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2" name="Rectangle 41"/>
          <p:cNvSpPr>
            <a:spLocks noChangeArrowheads="1"/>
          </p:cNvSpPr>
          <p:nvPr/>
        </p:nvSpPr>
        <p:spPr bwMode="auto">
          <a:xfrm>
            <a:off x="3160713" y="389731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3" name="Rectangle 42"/>
          <p:cNvSpPr>
            <a:spLocks noChangeArrowheads="1"/>
          </p:cNvSpPr>
          <p:nvPr/>
        </p:nvSpPr>
        <p:spPr bwMode="auto">
          <a:xfrm>
            <a:off x="3859213" y="3897313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80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4" name="Rectangle 43"/>
          <p:cNvSpPr>
            <a:spLocks noChangeArrowheads="1"/>
          </p:cNvSpPr>
          <p:nvPr/>
        </p:nvSpPr>
        <p:spPr bwMode="auto">
          <a:xfrm>
            <a:off x="4581525" y="3897313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6.3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5" name="Rectangle 44"/>
          <p:cNvSpPr>
            <a:spLocks noChangeArrowheads="1"/>
          </p:cNvSpPr>
          <p:nvPr/>
        </p:nvSpPr>
        <p:spPr bwMode="auto">
          <a:xfrm>
            <a:off x="5357813" y="3897313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6" name="Rectangle 45"/>
          <p:cNvSpPr>
            <a:spLocks noChangeArrowheads="1"/>
          </p:cNvSpPr>
          <p:nvPr/>
        </p:nvSpPr>
        <p:spPr bwMode="auto">
          <a:xfrm>
            <a:off x="6029325" y="3897313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84.9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7" name="Rectangle 46"/>
          <p:cNvSpPr>
            <a:spLocks noChangeArrowheads="1"/>
          </p:cNvSpPr>
          <p:nvPr/>
        </p:nvSpPr>
        <p:spPr bwMode="auto">
          <a:xfrm>
            <a:off x="6780213" y="3897313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8" name="Rectangle 47"/>
          <p:cNvSpPr>
            <a:spLocks noChangeArrowheads="1"/>
          </p:cNvSpPr>
          <p:nvPr/>
        </p:nvSpPr>
        <p:spPr bwMode="auto">
          <a:xfrm>
            <a:off x="7581900" y="3897313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6.5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9" name="Rectangle 48"/>
          <p:cNvSpPr>
            <a:spLocks noChangeArrowheads="1"/>
          </p:cNvSpPr>
          <p:nvPr/>
        </p:nvSpPr>
        <p:spPr bwMode="auto">
          <a:xfrm>
            <a:off x="8332788" y="3897313"/>
            <a:ext cx="2651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7.8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0" name="Rectangle 49"/>
          <p:cNvSpPr>
            <a:spLocks noChangeArrowheads="1"/>
          </p:cNvSpPr>
          <p:nvPr/>
        </p:nvSpPr>
        <p:spPr bwMode="auto">
          <a:xfrm>
            <a:off x="776288" y="413702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1" name="Rectangle 50"/>
          <p:cNvSpPr>
            <a:spLocks noChangeArrowheads="1"/>
          </p:cNvSpPr>
          <p:nvPr/>
        </p:nvSpPr>
        <p:spPr bwMode="auto">
          <a:xfrm>
            <a:off x="1555750" y="4137025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2" name="Rectangle 51"/>
          <p:cNvSpPr>
            <a:spLocks noChangeArrowheads="1"/>
          </p:cNvSpPr>
          <p:nvPr/>
        </p:nvSpPr>
        <p:spPr bwMode="auto">
          <a:xfrm>
            <a:off x="2411413" y="413702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3" name="Rectangle 52"/>
          <p:cNvSpPr>
            <a:spLocks noChangeArrowheads="1"/>
          </p:cNvSpPr>
          <p:nvPr/>
        </p:nvSpPr>
        <p:spPr bwMode="auto">
          <a:xfrm>
            <a:off x="3160713" y="413702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4" name="Rectangle 53"/>
          <p:cNvSpPr>
            <a:spLocks noChangeArrowheads="1"/>
          </p:cNvSpPr>
          <p:nvPr/>
        </p:nvSpPr>
        <p:spPr bwMode="auto">
          <a:xfrm>
            <a:off x="3859213" y="4137025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5" name="Rectangle 54"/>
          <p:cNvSpPr>
            <a:spLocks noChangeArrowheads="1"/>
          </p:cNvSpPr>
          <p:nvPr/>
        </p:nvSpPr>
        <p:spPr bwMode="auto">
          <a:xfrm>
            <a:off x="4581525" y="4137025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5.6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6" name="Rectangle 55"/>
          <p:cNvSpPr>
            <a:spLocks noChangeArrowheads="1"/>
          </p:cNvSpPr>
          <p:nvPr/>
        </p:nvSpPr>
        <p:spPr bwMode="auto">
          <a:xfrm>
            <a:off x="5357813" y="4137025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7" name="Rectangle 56"/>
          <p:cNvSpPr>
            <a:spLocks noChangeArrowheads="1"/>
          </p:cNvSpPr>
          <p:nvPr/>
        </p:nvSpPr>
        <p:spPr bwMode="auto">
          <a:xfrm>
            <a:off x="6029325" y="4137025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76.6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8" name="Rectangle 57"/>
          <p:cNvSpPr>
            <a:spLocks noChangeArrowheads="1"/>
          </p:cNvSpPr>
          <p:nvPr/>
        </p:nvSpPr>
        <p:spPr bwMode="auto">
          <a:xfrm>
            <a:off x="6780213" y="4137025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9" name="Rectangle 58"/>
          <p:cNvSpPr>
            <a:spLocks noChangeArrowheads="1"/>
          </p:cNvSpPr>
          <p:nvPr/>
        </p:nvSpPr>
        <p:spPr bwMode="auto">
          <a:xfrm>
            <a:off x="7581900" y="4137025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5.9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0" name="Rectangle 59"/>
          <p:cNvSpPr>
            <a:spLocks noChangeArrowheads="1"/>
          </p:cNvSpPr>
          <p:nvPr/>
        </p:nvSpPr>
        <p:spPr bwMode="auto">
          <a:xfrm>
            <a:off x="8332788" y="4137025"/>
            <a:ext cx="2651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8.3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1" name="Rectangle 60"/>
          <p:cNvSpPr>
            <a:spLocks noChangeArrowheads="1"/>
          </p:cNvSpPr>
          <p:nvPr/>
        </p:nvSpPr>
        <p:spPr bwMode="auto">
          <a:xfrm>
            <a:off x="776288" y="437673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2" name="Rectangle 61"/>
          <p:cNvSpPr>
            <a:spLocks noChangeArrowheads="1"/>
          </p:cNvSpPr>
          <p:nvPr/>
        </p:nvSpPr>
        <p:spPr bwMode="auto">
          <a:xfrm>
            <a:off x="1555750" y="4376738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3" name="Rectangle 62"/>
          <p:cNvSpPr>
            <a:spLocks noChangeArrowheads="1"/>
          </p:cNvSpPr>
          <p:nvPr/>
        </p:nvSpPr>
        <p:spPr bwMode="auto">
          <a:xfrm>
            <a:off x="2411413" y="437673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4" name="Rectangle 63"/>
          <p:cNvSpPr>
            <a:spLocks noChangeArrowheads="1"/>
          </p:cNvSpPr>
          <p:nvPr/>
        </p:nvSpPr>
        <p:spPr bwMode="auto">
          <a:xfrm>
            <a:off x="3160713" y="437673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5" name="Rectangle 64"/>
          <p:cNvSpPr>
            <a:spLocks noChangeArrowheads="1"/>
          </p:cNvSpPr>
          <p:nvPr/>
        </p:nvSpPr>
        <p:spPr bwMode="auto">
          <a:xfrm>
            <a:off x="3859213" y="4376738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60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6" name="Rectangle 65"/>
          <p:cNvSpPr>
            <a:spLocks noChangeArrowheads="1"/>
          </p:cNvSpPr>
          <p:nvPr/>
        </p:nvSpPr>
        <p:spPr bwMode="auto">
          <a:xfrm>
            <a:off x="4581525" y="4376738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4.9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7" name="Rectangle 66"/>
          <p:cNvSpPr>
            <a:spLocks noChangeArrowheads="1"/>
          </p:cNvSpPr>
          <p:nvPr/>
        </p:nvSpPr>
        <p:spPr bwMode="auto">
          <a:xfrm>
            <a:off x="5357813" y="4376738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8" name="Rectangle 67"/>
          <p:cNvSpPr>
            <a:spLocks noChangeArrowheads="1"/>
          </p:cNvSpPr>
          <p:nvPr/>
        </p:nvSpPr>
        <p:spPr bwMode="auto">
          <a:xfrm>
            <a:off x="6029325" y="4376738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67.7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9" name="Rectangle 68"/>
          <p:cNvSpPr>
            <a:spLocks noChangeArrowheads="1"/>
          </p:cNvSpPr>
          <p:nvPr/>
        </p:nvSpPr>
        <p:spPr bwMode="auto">
          <a:xfrm>
            <a:off x="6780213" y="4376738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0" name="Rectangle 69"/>
          <p:cNvSpPr>
            <a:spLocks noChangeArrowheads="1"/>
          </p:cNvSpPr>
          <p:nvPr/>
        </p:nvSpPr>
        <p:spPr bwMode="auto">
          <a:xfrm>
            <a:off x="7581900" y="4376738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5.4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1" name="Rectangle 70"/>
          <p:cNvSpPr>
            <a:spLocks noChangeArrowheads="1"/>
          </p:cNvSpPr>
          <p:nvPr/>
        </p:nvSpPr>
        <p:spPr bwMode="auto">
          <a:xfrm>
            <a:off x="8332788" y="4376738"/>
            <a:ext cx="2651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8.9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2" name="Rectangle 71"/>
          <p:cNvSpPr>
            <a:spLocks noChangeArrowheads="1"/>
          </p:cNvSpPr>
          <p:nvPr/>
        </p:nvSpPr>
        <p:spPr bwMode="auto">
          <a:xfrm>
            <a:off x="776288" y="461645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3" name="Rectangle 72"/>
          <p:cNvSpPr>
            <a:spLocks noChangeArrowheads="1"/>
          </p:cNvSpPr>
          <p:nvPr/>
        </p:nvSpPr>
        <p:spPr bwMode="auto">
          <a:xfrm>
            <a:off x="1555750" y="4616450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4" name="Rectangle 73"/>
          <p:cNvSpPr>
            <a:spLocks noChangeArrowheads="1"/>
          </p:cNvSpPr>
          <p:nvPr/>
        </p:nvSpPr>
        <p:spPr bwMode="auto">
          <a:xfrm>
            <a:off x="2411413" y="461645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5" name="Rectangle 74"/>
          <p:cNvSpPr>
            <a:spLocks noChangeArrowheads="1"/>
          </p:cNvSpPr>
          <p:nvPr/>
        </p:nvSpPr>
        <p:spPr bwMode="auto">
          <a:xfrm>
            <a:off x="3160713" y="461645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6" name="Rectangle 75"/>
          <p:cNvSpPr>
            <a:spLocks noChangeArrowheads="1"/>
          </p:cNvSpPr>
          <p:nvPr/>
        </p:nvSpPr>
        <p:spPr bwMode="auto">
          <a:xfrm>
            <a:off x="3859213" y="4616450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50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7" name="Rectangle 76"/>
          <p:cNvSpPr>
            <a:spLocks noChangeArrowheads="1"/>
          </p:cNvSpPr>
          <p:nvPr/>
        </p:nvSpPr>
        <p:spPr bwMode="auto">
          <a:xfrm>
            <a:off x="4581525" y="4616450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4.2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8" name="Rectangle 77"/>
          <p:cNvSpPr>
            <a:spLocks noChangeArrowheads="1"/>
          </p:cNvSpPr>
          <p:nvPr/>
        </p:nvSpPr>
        <p:spPr bwMode="auto">
          <a:xfrm>
            <a:off x="5357813" y="4616450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9" name="Rectangle 78"/>
          <p:cNvSpPr>
            <a:spLocks noChangeArrowheads="1"/>
          </p:cNvSpPr>
          <p:nvPr/>
        </p:nvSpPr>
        <p:spPr bwMode="auto">
          <a:xfrm>
            <a:off x="6029325" y="4616450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58.1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0" name="Rectangle 79"/>
          <p:cNvSpPr>
            <a:spLocks noChangeArrowheads="1"/>
          </p:cNvSpPr>
          <p:nvPr/>
        </p:nvSpPr>
        <p:spPr bwMode="auto">
          <a:xfrm>
            <a:off x="6780213" y="4616450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1" name="Rectangle 80"/>
          <p:cNvSpPr>
            <a:spLocks noChangeArrowheads="1"/>
          </p:cNvSpPr>
          <p:nvPr/>
        </p:nvSpPr>
        <p:spPr bwMode="auto">
          <a:xfrm>
            <a:off x="7581900" y="4616450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4.7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2" name="Rectangle 81"/>
          <p:cNvSpPr>
            <a:spLocks noChangeArrowheads="1"/>
          </p:cNvSpPr>
          <p:nvPr/>
        </p:nvSpPr>
        <p:spPr bwMode="auto">
          <a:xfrm>
            <a:off x="8332788" y="4616450"/>
            <a:ext cx="2651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9.6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3" name="Rectangle 82"/>
          <p:cNvSpPr>
            <a:spLocks noChangeArrowheads="1"/>
          </p:cNvSpPr>
          <p:nvPr/>
        </p:nvSpPr>
        <p:spPr bwMode="auto">
          <a:xfrm>
            <a:off x="776288" y="485457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4" name="Rectangle 83"/>
          <p:cNvSpPr>
            <a:spLocks noChangeArrowheads="1"/>
          </p:cNvSpPr>
          <p:nvPr/>
        </p:nvSpPr>
        <p:spPr bwMode="auto">
          <a:xfrm>
            <a:off x="1555750" y="4854575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5" name="Rectangle 84"/>
          <p:cNvSpPr>
            <a:spLocks noChangeArrowheads="1"/>
          </p:cNvSpPr>
          <p:nvPr/>
        </p:nvSpPr>
        <p:spPr bwMode="auto">
          <a:xfrm>
            <a:off x="2411413" y="485457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6" name="Rectangle 85"/>
          <p:cNvSpPr>
            <a:spLocks noChangeArrowheads="1"/>
          </p:cNvSpPr>
          <p:nvPr/>
        </p:nvSpPr>
        <p:spPr bwMode="auto">
          <a:xfrm>
            <a:off x="3160713" y="485457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7" name="Rectangle 86"/>
          <p:cNvSpPr>
            <a:spLocks noChangeArrowheads="1"/>
          </p:cNvSpPr>
          <p:nvPr/>
        </p:nvSpPr>
        <p:spPr bwMode="auto">
          <a:xfrm>
            <a:off x="3859213" y="4854575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40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8" name="Rectangle 87"/>
          <p:cNvSpPr>
            <a:spLocks noChangeArrowheads="1"/>
          </p:cNvSpPr>
          <p:nvPr/>
        </p:nvSpPr>
        <p:spPr bwMode="auto">
          <a:xfrm>
            <a:off x="4581525" y="4854575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3.5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9" name="Rectangle 88"/>
          <p:cNvSpPr>
            <a:spLocks noChangeArrowheads="1"/>
          </p:cNvSpPr>
          <p:nvPr/>
        </p:nvSpPr>
        <p:spPr bwMode="auto">
          <a:xfrm>
            <a:off x="5357813" y="4854575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0" name="Rectangle 89"/>
          <p:cNvSpPr>
            <a:spLocks noChangeArrowheads="1"/>
          </p:cNvSpPr>
          <p:nvPr/>
        </p:nvSpPr>
        <p:spPr bwMode="auto">
          <a:xfrm>
            <a:off x="6029325" y="4854575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47.9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1" name="Rectangle 90"/>
          <p:cNvSpPr>
            <a:spLocks noChangeArrowheads="1"/>
          </p:cNvSpPr>
          <p:nvPr/>
        </p:nvSpPr>
        <p:spPr bwMode="auto">
          <a:xfrm>
            <a:off x="6780213" y="4854575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2" name="Rectangle 91"/>
          <p:cNvSpPr>
            <a:spLocks noChangeArrowheads="1"/>
          </p:cNvSpPr>
          <p:nvPr/>
        </p:nvSpPr>
        <p:spPr bwMode="auto">
          <a:xfrm>
            <a:off x="7581900" y="4854575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4.1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3" name="Rectangle 92"/>
          <p:cNvSpPr>
            <a:spLocks noChangeArrowheads="1"/>
          </p:cNvSpPr>
          <p:nvPr/>
        </p:nvSpPr>
        <p:spPr bwMode="auto">
          <a:xfrm>
            <a:off x="8280400" y="4854575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10.2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4" name="Rectangle 93"/>
          <p:cNvSpPr>
            <a:spLocks noChangeArrowheads="1"/>
          </p:cNvSpPr>
          <p:nvPr/>
        </p:nvSpPr>
        <p:spPr bwMode="auto">
          <a:xfrm>
            <a:off x="776288" y="509428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5" name="Rectangle 94"/>
          <p:cNvSpPr>
            <a:spLocks noChangeArrowheads="1"/>
          </p:cNvSpPr>
          <p:nvPr/>
        </p:nvSpPr>
        <p:spPr bwMode="auto">
          <a:xfrm>
            <a:off x="1555750" y="5094288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6" name="Rectangle 95"/>
          <p:cNvSpPr>
            <a:spLocks noChangeArrowheads="1"/>
          </p:cNvSpPr>
          <p:nvPr/>
        </p:nvSpPr>
        <p:spPr bwMode="auto">
          <a:xfrm>
            <a:off x="2411413" y="509428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7" name="Rectangle 96"/>
          <p:cNvSpPr>
            <a:spLocks noChangeArrowheads="1"/>
          </p:cNvSpPr>
          <p:nvPr/>
        </p:nvSpPr>
        <p:spPr bwMode="auto">
          <a:xfrm>
            <a:off x="3160713" y="509428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8" name="Rectangle 97"/>
          <p:cNvSpPr>
            <a:spLocks noChangeArrowheads="1"/>
          </p:cNvSpPr>
          <p:nvPr/>
        </p:nvSpPr>
        <p:spPr bwMode="auto">
          <a:xfrm>
            <a:off x="3859213" y="5094288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30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9" name="Rectangle 98"/>
          <p:cNvSpPr>
            <a:spLocks noChangeArrowheads="1"/>
          </p:cNvSpPr>
          <p:nvPr/>
        </p:nvSpPr>
        <p:spPr bwMode="auto">
          <a:xfrm>
            <a:off x="4581525" y="5094288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2.8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0" name="Rectangle 99"/>
          <p:cNvSpPr>
            <a:spLocks noChangeArrowheads="1"/>
          </p:cNvSpPr>
          <p:nvPr/>
        </p:nvSpPr>
        <p:spPr bwMode="auto">
          <a:xfrm>
            <a:off x="5357813" y="5094288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1" name="Rectangle 100"/>
          <p:cNvSpPr>
            <a:spLocks noChangeArrowheads="1"/>
          </p:cNvSpPr>
          <p:nvPr/>
        </p:nvSpPr>
        <p:spPr bwMode="auto">
          <a:xfrm>
            <a:off x="6029325" y="5094288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36.9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2" name="Rectangle 101"/>
          <p:cNvSpPr>
            <a:spLocks noChangeArrowheads="1"/>
          </p:cNvSpPr>
          <p:nvPr/>
        </p:nvSpPr>
        <p:spPr bwMode="auto">
          <a:xfrm>
            <a:off x="6780213" y="5094288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3" name="Rectangle 102"/>
          <p:cNvSpPr>
            <a:spLocks noChangeArrowheads="1"/>
          </p:cNvSpPr>
          <p:nvPr/>
        </p:nvSpPr>
        <p:spPr bwMode="auto">
          <a:xfrm>
            <a:off x="7581900" y="5094288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3.4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4" name="Rectangle 103"/>
          <p:cNvSpPr>
            <a:spLocks noChangeArrowheads="1"/>
          </p:cNvSpPr>
          <p:nvPr/>
        </p:nvSpPr>
        <p:spPr bwMode="auto">
          <a:xfrm>
            <a:off x="8280400" y="5094288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10.9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5" name="Rectangle 104"/>
          <p:cNvSpPr>
            <a:spLocks noChangeArrowheads="1"/>
          </p:cNvSpPr>
          <p:nvPr/>
        </p:nvSpPr>
        <p:spPr bwMode="auto">
          <a:xfrm>
            <a:off x="776288" y="533400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8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6" name="Rectangle 105"/>
          <p:cNvSpPr>
            <a:spLocks noChangeArrowheads="1"/>
          </p:cNvSpPr>
          <p:nvPr/>
        </p:nvSpPr>
        <p:spPr bwMode="auto">
          <a:xfrm>
            <a:off x="1555750" y="5334000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7" name="Rectangle 106"/>
          <p:cNvSpPr>
            <a:spLocks noChangeArrowheads="1"/>
          </p:cNvSpPr>
          <p:nvPr/>
        </p:nvSpPr>
        <p:spPr bwMode="auto">
          <a:xfrm>
            <a:off x="2411413" y="533400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8" name="Rectangle 107"/>
          <p:cNvSpPr>
            <a:spLocks noChangeArrowheads="1"/>
          </p:cNvSpPr>
          <p:nvPr/>
        </p:nvSpPr>
        <p:spPr bwMode="auto">
          <a:xfrm>
            <a:off x="3160713" y="533400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9" name="Rectangle 108"/>
          <p:cNvSpPr>
            <a:spLocks noChangeArrowheads="1"/>
          </p:cNvSpPr>
          <p:nvPr/>
        </p:nvSpPr>
        <p:spPr bwMode="auto">
          <a:xfrm>
            <a:off x="3859213" y="5334000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20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0" name="Rectangle 109"/>
          <p:cNvSpPr>
            <a:spLocks noChangeArrowheads="1"/>
          </p:cNvSpPr>
          <p:nvPr/>
        </p:nvSpPr>
        <p:spPr bwMode="auto">
          <a:xfrm>
            <a:off x="4581525" y="5334000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2.1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1" name="Rectangle 110"/>
          <p:cNvSpPr>
            <a:spLocks noChangeArrowheads="1"/>
          </p:cNvSpPr>
          <p:nvPr/>
        </p:nvSpPr>
        <p:spPr bwMode="auto">
          <a:xfrm>
            <a:off x="5357813" y="5334000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2" name="Rectangle 111"/>
          <p:cNvSpPr>
            <a:spLocks noChangeArrowheads="1"/>
          </p:cNvSpPr>
          <p:nvPr/>
        </p:nvSpPr>
        <p:spPr bwMode="auto">
          <a:xfrm>
            <a:off x="6029325" y="5334000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25.3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3" name="Rectangle 112"/>
          <p:cNvSpPr>
            <a:spLocks noChangeArrowheads="1"/>
          </p:cNvSpPr>
          <p:nvPr/>
        </p:nvSpPr>
        <p:spPr bwMode="auto">
          <a:xfrm>
            <a:off x="6780213" y="5334000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4" name="Rectangle 113"/>
          <p:cNvSpPr>
            <a:spLocks noChangeArrowheads="1"/>
          </p:cNvSpPr>
          <p:nvPr/>
        </p:nvSpPr>
        <p:spPr bwMode="auto">
          <a:xfrm>
            <a:off x="7581900" y="5334000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2.6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5" name="Rectangle 114"/>
          <p:cNvSpPr>
            <a:spLocks noChangeArrowheads="1"/>
          </p:cNvSpPr>
          <p:nvPr/>
        </p:nvSpPr>
        <p:spPr bwMode="auto">
          <a:xfrm>
            <a:off x="8280400" y="5334000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11.7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6" name="Rectangle 115"/>
          <p:cNvSpPr>
            <a:spLocks noChangeArrowheads="1"/>
          </p:cNvSpPr>
          <p:nvPr/>
        </p:nvSpPr>
        <p:spPr bwMode="auto">
          <a:xfrm>
            <a:off x="776288" y="557371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7" name="Rectangle 116"/>
          <p:cNvSpPr>
            <a:spLocks noChangeArrowheads="1"/>
          </p:cNvSpPr>
          <p:nvPr/>
        </p:nvSpPr>
        <p:spPr bwMode="auto">
          <a:xfrm>
            <a:off x="1555750" y="5573713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8" name="Rectangle 117"/>
          <p:cNvSpPr>
            <a:spLocks noChangeArrowheads="1"/>
          </p:cNvSpPr>
          <p:nvPr/>
        </p:nvSpPr>
        <p:spPr bwMode="auto">
          <a:xfrm>
            <a:off x="2411413" y="557371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9" name="Rectangle 118"/>
          <p:cNvSpPr>
            <a:spLocks noChangeArrowheads="1"/>
          </p:cNvSpPr>
          <p:nvPr/>
        </p:nvSpPr>
        <p:spPr bwMode="auto">
          <a:xfrm>
            <a:off x="3160713" y="557371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0" name="Rectangle 119"/>
          <p:cNvSpPr>
            <a:spLocks noChangeArrowheads="1"/>
          </p:cNvSpPr>
          <p:nvPr/>
        </p:nvSpPr>
        <p:spPr bwMode="auto">
          <a:xfrm>
            <a:off x="3859213" y="5573713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1" name="Rectangle 120"/>
          <p:cNvSpPr>
            <a:spLocks noChangeArrowheads="1"/>
          </p:cNvSpPr>
          <p:nvPr/>
        </p:nvSpPr>
        <p:spPr bwMode="auto">
          <a:xfrm>
            <a:off x="4581525" y="5573713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1.4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2" name="Rectangle 121"/>
          <p:cNvSpPr>
            <a:spLocks noChangeArrowheads="1"/>
          </p:cNvSpPr>
          <p:nvPr/>
        </p:nvSpPr>
        <p:spPr bwMode="auto">
          <a:xfrm>
            <a:off x="5357813" y="5573713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3" name="Rectangle 122"/>
          <p:cNvSpPr>
            <a:spLocks noChangeArrowheads="1"/>
          </p:cNvSpPr>
          <p:nvPr/>
        </p:nvSpPr>
        <p:spPr bwMode="auto">
          <a:xfrm>
            <a:off x="6029325" y="5573713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12.7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4" name="Rectangle 123"/>
          <p:cNvSpPr>
            <a:spLocks noChangeArrowheads="1"/>
          </p:cNvSpPr>
          <p:nvPr/>
        </p:nvSpPr>
        <p:spPr bwMode="auto">
          <a:xfrm>
            <a:off x="6780213" y="5573713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5" name="Rectangle 124"/>
          <p:cNvSpPr>
            <a:spLocks noChangeArrowheads="1"/>
          </p:cNvSpPr>
          <p:nvPr/>
        </p:nvSpPr>
        <p:spPr bwMode="auto">
          <a:xfrm>
            <a:off x="7581900" y="5573713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1.8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6" name="Rectangle 125"/>
          <p:cNvSpPr>
            <a:spLocks noChangeArrowheads="1"/>
          </p:cNvSpPr>
          <p:nvPr/>
        </p:nvSpPr>
        <p:spPr bwMode="auto">
          <a:xfrm>
            <a:off x="8280400" y="5573713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12.5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7" name="Rectangle 126"/>
          <p:cNvSpPr>
            <a:spLocks noChangeArrowheads="1"/>
          </p:cNvSpPr>
          <p:nvPr/>
        </p:nvSpPr>
        <p:spPr bwMode="auto">
          <a:xfrm>
            <a:off x="723900" y="5813425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8" name="Rectangle 127"/>
          <p:cNvSpPr>
            <a:spLocks noChangeArrowheads="1"/>
          </p:cNvSpPr>
          <p:nvPr/>
        </p:nvSpPr>
        <p:spPr bwMode="auto">
          <a:xfrm>
            <a:off x="1660525" y="5813425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9" name="Rectangle 128"/>
          <p:cNvSpPr>
            <a:spLocks noChangeArrowheads="1"/>
          </p:cNvSpPr>
          <p:nvPr/>
        </p:nvSpPr>
        <p:spPr bwMode="auto">
          <a:xfrm>
            <a:off x="2411413" y="581342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0" name="Rectangle 129"/>
          <p:cNvSpPr>
            <a:spLocks noChangeArrowheads="1"/>
          </p:cNvSpPr>
          <p:nvPr/>
        </p:nvSpPr>
        <p:spPr bwMode="auto">
          <a:xfrm>
            <a:off x="3055938" y="5813425"/>
            <a:ext cx="3190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1" name="Rectangle 130"/>
          <p:cNvSpPr>
            <a:spLocks noChangeArrowheads="1"/>
          </p:cNvSpPr>
          <p:nvPr/>
        </p:nvSpPr>
        <p:spPr bwMode="auto">
          <a:xfrm>
            <a:off x="3911600" y="5813425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2" name="Rectangle 131"/>
          <p:cNvSpPr>
            <a:spLocks noChangeArrowheads="1"/>
          </p:cNvSpPr>
          <p:nvPr/>
        </p:nvSpPr>
        <p:spPr bwMode="auto">
          <a:xfrm>
            <a:off x="4581525" y="5813425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0.7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3" name="Rectangle 132"/>
          <p:cNvSpPr>
            <a:spLocks noChangeArrowheads="1"/>
          </p:cNvSpPr>
          <p:nvPr/>
        </p:nvSpPr>
        <p:spPr bwMode="auto">
          <a:xfrm>
            <a:off x="5357813" y="5813425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4" name="Rectangle 133"/>
          <p:cNvSpPr>
            <a:spLocks noChangeArrowheads="1"/>
          </p:cNvSpPr>
          <p:nvPr/>
        </p:nvSpPr>
        <p:spPr bwMode="auto">
          <a:xfrm>
            <a:off x="6053138" y="5813425"/>
            <a:ext cx="3286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-0.7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5" name="Rectangle 134"/>
          <p:cNvSpPr>
            <a:spLocks noChangeArrowheads="1"/>
          </p:cNvSpPr>
          <p:nvPr/>
        </p:nvSpPr>
        <p:spPr bwMode="auto">
          <a:xfrm>
            <a:off x="6780213" y="5813425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6" name="Rectangle 135"/>
          <p:cNvSpPr>
            <a:spLocks noChangeArrowheads="1"/>
          </p:cNvSpPr>
          <p:nvPr/>
        </p:nvSpPr>
        <p:spPr bwMode="auto">
          <a:xfrm>
            <a:off x="7581900" y="5813425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0.9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7" name="Rectangle 136"/>
          <p:cNvSpPr>
            <a:spLocks noChangeArrowheads="1"/>
          </p:cNvSpPr>
          <p:nvPr/>
        </p:nvSpPr>
        <p:spPr bwMode="auto">
          <a:xfrm>
            <a:off x="8280400" y="5813425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13.4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8" name="Rectangle 137"/>
          <p:cNvSpPr>
            <a:spLocks noChangeArrowheads="1"/>
          </p:cNvSpPr>
          <p:nvPr/>
        </p:nvSpPr>
        <p:spPr bwMode="auto">
          <a:xfrm>
            <a:off x="1822450" y="2333625"/>
            <a:ext cx="14462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Festdarlehen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9" name="Rectangle 138"/>
          <p:cNvSpPr>
            <a:spLocks noChangeArrowheads="1"/>
          </p:cNvSpPr>
          <p:nvPr/>
        </p:nvSpPr>
        <p:spPr bwMode="auto">
          <a:xfrm>
            <a:off x="6391275" y="2306638"/>
            <a:ext cx="22463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Annuitätendarlehen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40" name="Rectangle 139"/>
          <p:cNvSpPr>
            <a:spLocks noChangeArrowheads="1"/>
          </p:cNvSpPr>
          <p:nvPr/>
        </p:nvSpPr>
        <p:spPr bwMode="auto">
          <a:xfrm>
            <a:off x="3817938" y="2316163"/>
            <a:ext cx="17986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Abzahlungsdarlehen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41" name="Line 140"/>
          <p:cNvSpPr>
            <a:spLocks noChangeShapeType="1"/>
          </p:cNvSpPr>
          <p:nvPr/>
        </p:nvSpPr>
        <p:spPr bwMode="auto">
          <a:xfrm>
            <a:off x="304800" y="1906588"/>
            <a:ext cx="1588" cy="41449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42" name="Rectangle 141"/>
          <p:cNvSpPr>
            <a:spLocks noChangeArrowheads="1"/>
          </p:cNvSpPr>
          <p:nvPr/>
        </p:nvSpPr>
        <p:spPr bwMode="auto">
          <a:xfrm>
            <a:off x="304800" y="1906588"/>
            <a:ext cx="14288" cy="41449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43" name="Line 142"/>
          <p:cNvSpPr>
            <a:spLocks noChangeShapeType="1"/>
          </p:cNvSpPr>
          <p:nvPr/>
        </p:nvSpPr>
        <p:spPr bwMode="auto">
          <a:xfrm>
            <a:off x="1323975" y="1920875"/>
            <a:ext cx="1588" cy="41306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44" name="Rectangle 143"/>
          <p:cNvSpPr>
            <a:spLocks noChangeArrowheads="1"/>
          </p:cNvSpPr>
          <p:nvPr/>
        </p:nvSpPr>
        <p:spPr bwMode="auto">
          <a:xfrm>
            <a:off x="1323975" y="1920875"/>
            <a:ext cx="15875" cy="41306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45" name="Line 144"/>
          <p:cNvSpPr>
            <a:spLocks noChangeShapeType="1"/>
          </p:cNvSpPr>
          <p:nvPr/>
        </p:nvSpPr>
        <p:spPr bwMode="auto">
          <a:xfrm>
            <a:off x="3573463" y="1920875"/>
            <a:ext cx="1587" cy="41306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46" name="Rectangle 145"/>
          <p:cNvSpPr>
            <a:spLocks noChangeArrowheads="1"/>
          </p:cNvSpPr>
          <p:nvPr/>
        </p:nvSpPr>
        <p:spPr bwMode="auto">
          <a:xfrm>
            <a:off x="3573463" y="1920875"/>
            <a:ext cx="15875" cy="41306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47" name="Line 146"/>
          <p:cNvSpPr>
            <a:spLocks noChangeShapeType="1"/>
          </p:cNvSpPr>
          <p:nvPr/>
        </p:nvSpPr>
        <p:spPr bwMode="auto">
          <a:xfrm>
            <a:off x="5824538" y="1920875"/>
            <a:ext cx="1587" cy="41306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48" name="Rectangle 147"/>
          <p:cNvSpPr>
            <a:spLocks noChangeArrowheads="1"/>
          </p:cNvSpPr>
          <p:nvPr/>
        </p:nvSpPr>
        <p:spPr bwMode="auto">
          <a:xfrm>
            <a:off x="5824538" y="1920875"/>
            <a:ext cx="14287" cy="41306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49" name="Line 148"/>
          <p:cNvSpPr>
            <a:spLocks noChangeShapeType="1"/>
          </p:cNvSpPr>
          <p:nvPr/>
        </p:nvSpPr>
        <p:spPr bwMode="auto">
          <a:xfrm>
            <a:off x="8824913" y="1920875"/>
            <a:ext cx="1587" cy="41306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50" name="Rectangle 149"/>
          <p:cNvSpPr>
            <a:spLocks noChangeArrowheads="1"/>
          </p:cNvSpPr>
          <p:nvPr/>
        </p:nvSpPr>
        <p:spPr bwMode="auto">
          <a:xfrm>
            <a:off x="8824913" y="1920875"/>
            <a:ext cx="14287" cy="41306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51" name="Line 150"/>
          <p:cNvSpPr>
            <a:spLocks noChangeShapeType="1"/>
          </p:cNvSpPr>
          <p:nvPr/>
        </p:nvSpPr>
        <p:spPr bwMode="auto">
          <a:xfrm>
            <a:off x="319088" y="1906588"/>
            <a:ext cx="852011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52" name="Rectangle 151"/>
          <p:cNvSpPr>
            <a:spLocks noChangeArrowheads="1"/>
          </p:cNvSpPr>
          <p:nvPr/>
        </p:nvSpPr>
        <p:spPr bwMode="auto">
          <a:xfrm>
            <a:off x="319088" y="1906588"/>
            <a:ext cx="8520112" cy="142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53" name="Line 152"/>
          <p:cNvSpPr>
            <a:spLocks noChangeShapeType="1"/>
          </p:cNvSpPr>
          <p:nvPr/>
        </p:nvSpPr>
        <p:spPr bwMode="auto">
          <a:xfrm>
            <a:off x="319088" y="2841625"/>
            <a:ext cx="85201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54" name="Rectangle 153"/>
          <p:cNvSpPr>
            <a:spLocks noChangeArrowheads="1"/>
          </p:cNvSpPr>
          <p:nvPr/>
        </p:nvSpPr>
        <p:spPr bwMode="auto">
          <a:xfrm>
            <a:off x="319088" y="2841625"/>
            <a:ext cx="8520112" cy="142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55" name="Line 154"/>
          <p:cNvSpPr>
            <a:spLocks noChangeShapeType="1"/>
          </p:cNvSpPr>
          <p:nvPr/>
        </p:nvSpPr>
        <p:spPr bwMode="auto">
          <a:xfrm>
            <a:off x="319088" y="3319463"/>
            <a:ext cx="852011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56" name="Rectangle 155"/>
          <p:cNvSpPr>
            <a:spLocks noChangeArrowheads="1"/>
          </p:cNvSpPr>
          <p:nvPr/>
        </p:nvSpPr>
        <p:spPr bwMode="auto">
          <a:xfrm>
            <a:off x="319088" y="3319463"/>
            <a:ext cx="8520112" cy="158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57" name="Line 156"/>
          <p:cNvSpPr>
            <a:spLocks noChangeShapeType="1"/>
          </p:cNvSpPr>
          <p:nvPr/>
        </p:nvSpPr>
        <p:spPr bwMode="auto">
          <a:xfrm>
            <a:off x="319088" y="6037263"/>
            <a:ext cx="852011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58" name="Rectangle 157"/>
          <p:cNvSpPr>
            <a:spLocks noChangeArrowheads="1"/>
          </p:cNvSpPr>
          <p:nvPr/>
        </p:nvSpPr>
        <p:spPr bwMode="auto">
          <a:xfrm>
            <a:off x="319088" y="6037263"/>
            <a:ext cx="8520112" cy="142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0775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170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33450"/>
          </a:xfrm>
        </p:spPr>
        <p:txBody>
          <a:bodyPr/>
          <a:lstStyle/>
          <a:p>
            <a:r>
              <a:rPr lang="de-DE" altLang="en-US" smtClean="0"/>
              <a:t>Darlehensarten (Forts.)</a:t>
            </a:r>
          </a:p>
        </p:txBody>
      </p:sp>
      <p:grpSp>
        <p:nvGrpSpPr>
          <p:cNvPr id="18435" name="Group 7190"/>
          <p:cNvGrpSpPr>
            <a:grpSpLocks/>
          </p:cNvGrpSpPr>
          <p:nvPr/>
        </p:nvGrpSpPr>
        <p:grpSpPr bwMode="auto">
          <a:xfrm>
            <a:off x="533400" y="1752600"/>
            <a:ext cx="2895600" cy="3781425"/>
            <a:chOff x="336" y="1104"/>
            <a:chExt cx="1824" cy="2382"/>
          </a:xfrm>
        </p:grpSpPr>
        <p:sp>
          <p:nvSpPr>
            <p:cNvPr id="18449" name="Text Box 7171"/>
            <p:cNvSpPr txBox="1">
              <a:spLocks noChangeArrowheads="1"/>
            </p:cNvSpPr>
            <p:nvPr/>
          </p:nvSpPr>
          <p:spPr bwMode="auto">
            <a:xfrm>
              <a:off x="672" y="1104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Festdarlehen</a:t>
              </a:r>
            </a:p>
          </p:txBody>
        </p:sp>
        <p:pic>
          <p:nvPicPr>
            <p:cNvPr id="18450" name="Picture 717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1344"/>
              <a:ext cx="1770" cy="1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  <p:sp>
          <p:nvSpPr>
            <p:cNvPr id="18451" name="Text Box 7180"/>
            <p:cNvSpPr txBox="1">
              <a:spLocks noChangeArrowheads="1"/>
            </p:cNvSpPr>
            <p:nvPr/>
          </p:nvSpPr>
          <p:spPr bwMode="auto">
            <a:xfrm>
              <a:off x="480" y="3120"/>
              <a:ext cx="1680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Rückzahlung in einer Sum-me am Ende der Laufzeit </a:t>
              </a:r>
            </a:p>
          </p:txBody>
        </p:sp>
      </p:grpSp>
      <p:grpSp>
        <p:nvGrpSpPr>
          <p:cNvPr id="18436" name="Group 7189"/>
          <p:cNvGrpSpPr>
            <a:grpSpLocks/>
          </p:cNvGrpSpPr>
          <p:nvPr/>
        </p:nvGrpSpPr>
        <p:grpSpPr bwMode="auto">
          <a:xfrm>
            <a:off x="3276600" y="1752600"/>
            <a:ext cx="2895600" cy="3536950"/>
            <a:chOff x="2064" y="1104"/>
            <a:chExt cx="1824" cy="2228"/>
          </a:xfrm>
        </p:grpSpPr>
        <p:sp>
          <p:nvSpPr>
            <p:cNvPr id="18446" name="Text Box 7172"/>
            <p:cNvSpPr txBox="1">
              <a:spLocks noChangeArrowheads="1"/>
            </p:cNvSpPr>
            <p:nvPr/>
          </p:nvSpPr>
          <p:spPr bwMode="auto">
            <a:xfrm>
              <a:off x="2208" y="1104"/>
              <a:ext cx="14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Abzahlungsdarlehen</a:t>
              </a:r>
            </a:p>
          </p:txBody>
        </p:sp>
        <p:pic>
          <p:nvPicPr>
            <p:cNvPr id="18447" name="Picture 717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344"/>
              <a:ext cx="1770" cy="1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  <p:sp>
          <p:nvSpPr>
            <p:cNvPr id="18448" name="Text Box 7181"/>
            <p:cNvSpPr txBox="1">
              <a:spLocks noChangeArrowheads="1"/>
            </p:cNvSpPr>
            <p:nvPr/>
          </p:nvSpPr>
          <p:spPr bwMode="auto">
            <a:xfrm>
              <a:off x="2256" y="3120"/>
              <a:ext cx="163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Tilgung in festen Raten </a:t>
              </a:r>
            </a:p>
          </p:txBody>
        </p:sp>
      </p:grpSp>
      <p:grpSp>
        <p:nvGrpSpPr>
          <p:cNvPr id="18437" name="Group 7188"/>
          <p:cNvGrpSpPr>
            <a:grpSpLocks/>
          </p:cNvGrpSpPr>
          <p:nvPr/>
        </p:nvGrpSpPr>
        <p:grpSpPr bwMode="auto">
          <a:xfrm>
            <a:off x="6019800" y="1752600"/>
            <a:ext cx="2819400" cy="4025900"/>
            <a:chOff x="3792" y="1104"/>
            <a:chExt cx="1776" cy="2536"/>
          </a:xfrm>
        </p:grpSpPr>
        <p:sp>
          <p:nvSpPr>
            <p:cNvPr id="18443" name="Text Box 7173"/>
            <p:cNvSpPr txBox="1">
              <a:spLocks noChangeArrowheads="1"/>
            </p:cNvSpPr>
            <p:nvPr/>
          </p:nvSpPr>
          <p:spPr bwMode="auto">
            <a:xfrm>
              <a:off x="3984" y="1104"/>
              <a:ext cx="13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Annuitätendarlehen</a:t>
              </a:r>
            </a:p>
          </p:txBody>
        </p:sp>
        <p:pic>
          <p:nvPicPr>
            <p:cNvPr id="18444" name="Picture 717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2" y="1344"/>
              <a:ext cx="1770" cy="1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  <p:sp>
          <p:nvSpPr>
            <p:cNvPr id="18445" name="Text Box 7183"/>
            <p:cNvSpPr txBox="1">
              <a:spLocks noChangeArrowheads="1"/>
            </p:cNvSpPr>
            <p:nvPr/>
          </p:nvSpPr>
          <p:spPr bwMode="auto">
            <a:xfrm>
              <a:off x="3984" y="3120"/>
              <a:ext cx="1584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jährliche Zahlung eines gleich bleibenden Betrags (Annuität)</a:t>
              </a:r>
            </a:p>
          </p:txBody>
        </p:sp>
      </p:grpSp>
      <p:sp>
        <p:nvSpPr>
          <p:cNvPr id="18438" name="Text Box 7184"/>
          <p:cNvSpPr txBox="1">
            <a:spLocks noChangeArrowheads="1"/>
          </p:cNvSpPr>
          <p:nvPr/>
        </p:nvSpPr>
        <p:spPr bwMode="auto">
          <a:xfrm>
            <a:off x="2268538" y="836613"/>
            <a:ext cx="1905000" cy="825500"/>
          </a:xfrm>
          <a:prstGeom prst="rect">
            <a:avLst/>
          </a:prstGeom>
          <a:solidFill>
            <a:srgbClr val="FFFFA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Annahmen:</a:t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Kreditvolumen 100 </a:t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Zinssatz 7 %</a:t>
            </a:r>
            <a:endParaRPr lang="de-DE" altLang="en-US" sz="1600">
              <a:latin typeface="Book Antiqua" panose="02040602050305030304" pitchFamily="18" charset="0"/>
            </a:endParaRPr>
          </a:p>
        </p:txBody>
      </p:sp>
      <p:sp>
        <p:nvSpPr>
          <p:cNvPr id="18439" name="Text Box 7185"/>
          <p:cNvSpPr txBox="1">
            <a:spLocks noChangeArrowheads="1"/>
          </p:cNvSpPr>
          <p:nvPr/>
        </p:nvSpPr>
        <p:spPr bwMode="auto">
          <a:xfrm>
            <a:off x="762000" y="5867400"/>
            <a:ext cx="7848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400">
                <a:latin typeface="Arial" panose="020B0604020202020204" pitchFamily="34" charset="0"/>
              </a:rPr>
              <a:t>Effektiv-Verzinsung: Interner Zinssatz des Kredits</a:t>
            </a:r>
            <a:br>
              <a:rPr lang="de-DE" altLang="en-US" sz="1400">
                <a:latin typeface="Arial" panose="020B0604020202020204" pitchFamily="34" charset="0"/>
              </a:rPr>
            </a:br>
            <a:r>
              <a:rPr lang="de-DE" altLang="en-US" sz="1400">
                <a:latin typeface="Arial" panose="020B0604020202020204" pitchFamily="34" charset="0"/>
              </a:rPr>
              <a:t>Bei flexiblen Zinsen spricht man von der anfänglichen Effektiv-Verzinsung des Kredits</a:t>
            </a:r>
            <a:endParaRPr lang="de-DE" altLang="en-US" sz="1400">
              <a:latin typeface="Book Antiqua" panose="02040602050305030304" pitchFamily="18" charset="0"/>
            </a:endParaRPr>
          </a:p>
        </p:txBody>
      </p:sp>
      <p:sp>
        <p:nvSpPr>
          <p:cNvPr id="18440" name="Text Box 7191"/>
          <p:cNvSpPr txBox="1">
            <a:spLocks noChangeArrowheads="1"/>
          </p:cNvSpPr>
          <p:nvPr/>
        </p:nvSpPr>
        <p:spPr bwMode="auto">
          <a:xfrm>
            <a:off x="515938" y="2089150"/>
            <a:ext cx="5111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900">
                <a:latin typeface="Arial" panose="020B0604020202020204" pitchFamily="34" charset="0"/>
              </a:rPr>
              <a:t>EURO</a:t>
            </a:r>
          </a:p>
        </p:txBody>
      </p:sp>
      <p:sp>
        <p:nvSpPr>
          <p:cNvPr id="18441" name="Text Box 7192"/>
          <p:cNvSpPr txBox="1">
            <a:spLocks noChangeArrowheads="1"/>
          </p:cNvSpPr>
          <p:nvPr/>
        </p:nvSpPr>
        <p:spPr bwMode="auto">
          <a:xfrm>
            <a:off x="3367088" y="2101850"/>
            <a:ext cx="5111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900">
                <a:latin typeface="Arial" panose="020B0604020202020204" pitchFamily="34" charset="0"/>
              </a:rPr>
              <a:t>EURO</a:t>
            </a:r>
          </a:p>
        </p:txBody>
      </p:sp>
      <p:sp>
        <p:nvSpPr>
          <p:cNvPr id="18442" name="Text Box 7193"/>
          <p:cNvSpPr txBox="1">
            <a:spLocks noChangeArrowheads="1"/>
          </p:cNvSpPr>
          <p:nvPr/>
        </p:nvSpPr>
        <p:spPr bwMode="auto">
          <a:xfrm>
            <a:off x="6042025" y="2062163"/>
            <a:ext cx="5111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900">
                <a:latin typeface="Arial" panose="020B0604020202020204" pitchFamily="34" charset="0"/>
              </a:rPr>
              <a:t>EURO</a:t>
            </a:r>
          </a:p>
        </p:txBody>
      </p:sp>
    </p:spTree>
    <p:extLst>
      <p:ext uri="{BB962C8B-B14F-4D97-AF65-F5344CB8AC3E}">
        <p14:creationId xmlns:p14="http://schemas.microsoft.com/office/powerpoint/2010/main" val="13900395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67513" cy="933450"/>
          </a:xfrm>
        </p:spPr>
        <p:txBody>
          <a:bodyPr/>
          <a:lstStyle/>
          <a:p>
            <a:r>
              <a:rPr lang="de-DE" altLang="en-US" smtClean="0"/>
              <a:t>Kapitalmarkt - Geldmarkt </a:t>
            </a: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>
            <p:ph type="tbl" idx="1"/>
          </p:nvPr>
        </p:nvGraphicFramePr>
        <p:xfrm>
          <a:off x="1979613" y="2852738"/>
          <a:ext cx="6896100" cy="302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Document" r:id="rId3" imgW="7273039" imgH="3185936" progId="Word.Document.8">
                  <p:embed/>
                </p:oleObj>
              </mc:Choice>
              <mc:Fallback>
                <p:oleObj name="Document" r:id="rId3" imgW="7273039" imgH="3185936" progId="Word.Document.8">
                  <p:embed/>
                  <p:pic>
                    <p:nvPicPr>
                      <p:cNvPr id="1945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2852738"/>
                        <a:ext cx="6896100" cy="302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771775" y="1700213"/>
            <a:ext cx="586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Bei Finanzierung über Anleihen / Obligationen wendet sich der  Kreditnehmer direkt an den Kapitalmarkt </a:t>
            </a:r>
          </a:p>
        </p:txBody>
      </p:sp>
    </p:spTree>
    <p:extLst>
      <p:ext uri="{BB962C8B-B14F-4D97-AF65-F5344CB8AC3E}">
        <p14:creationId xmlns:p14="http://schemas.microsoft.com/office/powerpoint/2010/main" val="3471749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WACC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259632" y="1700808"/>
            <a:ext cx="6934200" cy="4408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Describe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WACC,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maybe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finance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3309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Line 26"/>
          <p:cNvSpPr>
            <a:spLocks noChangeShapeType="1"/>
          </p:cNvSpPr>
          <p:nvPr/>
        </p:nvSpPr>
        <p:spPr bwMode="auto">
          <a:xfrm flipV="1">
            <a:off x="2809875" y="6078538"/>
            <a:ext cx="558165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50178" name="Line 27"/>
          <p:cNvSpPr>
            <a:spLocks noChangeShapeType="1"/>
          </p:cNvSpPr>
          <p:nvPr/>
        </p:nvSpPr>
        <p:spPr bwMode="auto">
          <a:xfrm flipV="1">
            <a:off x="2809875" y="3294063"/>
            <a:ext cx="0" cy="2797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50179" name="Rectangle 12"/>
          <p:cNvSpPr>
            <a:spLocks noChangeArrowheads="1"/>
          </p:cNvSpPr>
          <p:nvPr/>
        </p:nvSpPr>
        <p:spPr bwMode="auto">
          <a:xfrm>
            <a:off x="6477000" y="6069013"/>
            <a:ext cx="1928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600">
                <a:solidFill>
                  <a:srgbClr val="000000"/>
                </a:solidFill>
                <a:latin typeface="Arial" panose="020B0604020202020204" pitchFamily="34" charset="0"/>
              </a:rPr>
              <a:t>Verschuldungsgrad</a:t>
            </a:r>
          </a:p>
        </p:txBody>
      </p:sp>
      <p:sp>
        <p:nvSpPr>
          <p:cNvPr id="50180" name="Line 17"/>
          <p:cNvSpPr>
            <a:spLocks noChangeShapeType="1"/>
          </p:cNvSpPr>
          <p:nvPr/>
        </p:nvSpPr>
        <p:spPr bwMode="auto">
          <a:xfrm flipV="1">
            <a:off x="2819400" y="3657600"/>
            <a:ext cx="5105400" cy="15240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>
          <a:xfrm>
            <a:off x="1893888" y="381000"/>
            <a:ext cx="6716712" cy="933450"/>
          </a:xfrm>
        </p:spPr>
        <p:txBody>
          <a:bodyPr/>
          <a:lstStyle/>
          <a:p>
            <a:r>
              <a:rPr lang="de-DE" altLang="en-US" smtClean="0"/>
              <a:t>Leverage-Effekt der Kapitalstruktur</a:t>
            </a:r>
          </a:p>
        </p:txBody>
      </p:sp>
      <p:sp>
        <p:nvSpPr>
          <p:cNvPr id="50182" name="Rectangle 10"/>
          <p:cNvSpPr>
            <a:spLocks noChangeArrowheads="1"/>
          </p:cNvSpPr>
          <p:nvPr/>
        </p:nvSpPr>
        <p:spPr bwMode="auto">
          <a:xfrm>
            <a:off x="2209800" y="3402013"/>
            <a:ext cx="520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600" i="1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r>
              <a:rPr lang="de-DE" altLang="en-US" sz="160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de-DE" altLang="en-US" sz="1600" i="1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r>
              <a:rPr lang="de-DE" altLang="en-US" sz="160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50183" name="Rectangle 11"/>
          <p:cNvSpPr>
            <a:spLocks noChangeArrowheads="1"/>
          </p:cNvSpPr>
          <p:nvPr/>
        </p:nvSpPr>
        <p:spPr bwMode="auto">
          <a:xfrm>
            <a:off x="1720850" y="4446588"/>
            <a:ext cx="9667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600" i="1">
                <a:solidFill>
                  <a:srgbClr val="000000"/>
                </a:solidFill>
                <a:latin typeface="Arial" panose="020B0604020202020204" pitchFamily="34" charset="0"/>
              </a:rPr>
              <a:t>2 E</a:t>
            </a:r>
            <a:r>
              <a:rPr lang="de-DE" altLang="en-US" sz="160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de-DE" altLang="en-US" sz="1600" i="1">
                <a:solidFill>
                  <a:srgbClr val="000000"/>
                </a:solidFill>
                <a:latin typeface="Arial" panose="020B0604020202020204" pitchFamily="34" charset="0"/>
              </a:rPr>
              <a:t>µ</a:t>
            </a:r>
            <a:r>
              <a:rPr lang="de-DE" altLang="en-US" sz="160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r>
              <a:rPr lang="de-DE" altLang="en-US" sz="1600" i="1">
                <a:solidFill>
                  <a:srgbClr val="000000"/>
                </a:solidFill>
                <a:latin typeface="Arial" panose="020B0604020202020204" pitchFamily="34" charset="0"/>
              </a:rPr>
              <a:t> - i</a:t>
            </a:r>
          </a:p>
        </p:txBody>
      </p:sp>
      <p:sp>
        <p:nvSpPr>
          <p:cNvPr id="50184" name="Rectangle 13"/>
          <p:cNvSpPr>
            <a:spLocks noChangeArrowheads="1"/>
          </p:cNvSpPr>
          <p:nvPr/>
        </p:nvSpPr>
        <p:spPr bwMode="auto">
          <a:xfrm>
            <a:off x="4724400" y="6069013"/>
            <a:ext cx="2936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60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50185" name="Rectangle 14"/>
          <p:cNvSpPr>
            <a:spLocks noChangeArrowheads="1"/>
          </p:cNvSpPr>
          <p:nvPr/>
        </p:nvSpPr>
        <p:spPr bwMode="auto">
          <a:xfrm>
            <a:off x="2819400" y="4572000"/>
            <a:ext cx="2057400" cy="1524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50186" name="Oval 15"/>
          <p:cNvSpPr>
            <a:spLocks noChangeArrowheads="1"/>
          </p:cNvSpPr>
          <p:nvPr/>
        </p:nvSpPr>
        <p:spPr bwMode="auto">
          <a:xfrm>
            <a:off x="2765425" y="513556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50187" name="Oval 16"/>
          <p:cNvSpPr>
            <a:spLocks noChangeArrowheads="1"/>
          </p:cNvSpPr>
          <p:nvPr/>
        </p:nvSpPr>
        <p:spPr bwMode="auto">
          <a:xfrm>
            <a:off x="4827588" y="4521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50188" name="Text Box 18"/>
          <p:cNvSpPr txBox="1">
            <a:spLocks noChangeArrowheads="1"/>
          </p:cNvSpPr>
          <p:nvPr/>
        </p:nvSpPr>
        <p:spPr bwMode="auto">
          <a:xfrm>
            <a:off x="1335088" y="2222500"/>
            <a:ext cx="2057400" cy="915988"/>
          </a:xfrm>
          <a:prstGeom prst="rect">
            <a:avLst/>
          </a:prstGeom>
          <a:gradFill rotWithShape="0">
            <a:gsLst>
              <a:gs pos="0">
                <a:srgbClr val="800000"/>
              </a:gs>
              <a:gs pos="100000">
                <a:srgbClr val="3B00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Voraussetzung</a:t>
            </a:r>
            <a:br>
              <a:rPr lang="de-DE" altLang="en-US" sz="1800" b="1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de-DE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des Leverages:</a:t>
            </a:r>
            <a:br>
              <a:rPr lang="de-DE" altLang="en-US" sz="1800" b="1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de-DE" altLang="en-US" sz="1800" b="1" i="1">
                <a:solidFill>
                  <a:schemeClr val="bg1"/>
                </a:solidFill>
                <a:latin typeface="Arial" panose="020B0604020202020204" pitchFamily="34" charset="0"/>
              </a:rPr>
              <a:t>E</a:t>
            </a:r>
            <a:r>
              <a:rPr lang="de-DE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(</a:t>
            </a:r>
            <a:r>
              <a:rPr lang="de-DE" altLang="en-US" sz="1800" b="1" i="1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</a:t>
            </a:r>
            <a:r>
              <a:rPr lang="de-DE" altLang="en-US" sz="1800" b="1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)</a:t>
            </a:r>
            <a:r>
              <a:rPr lang="de-DE" altLang="en-US" sz="1800" b="1" i="1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&gt; i</a:t>
            </a:r>
            <a:endParaRPr lang="de-DE" altLang="en-US" sz="18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0189" name="Rectangle 21"/>
          <p:cNvSpPr>
            <a:spLocks noChangeArrowheads="1"/>
          </p:cNvSpPr>
          <p:nvPr/>
        </p:nvSpPr>
        <p:spPr bwMode="auto">
          <a:xfrm>
            <a:off x="2179638" y="5002213"/>
            <a:ext cx="5699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600" i="1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r>
              <a:rPr lang="de-DE" altLang="en-US" sz="160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de-DE" altLang="en-US" sz="1600" i="1">
                <a:solidFill>
                  <a:srgbClr val="000000"/>
                </a:solidFill>
                <a:latin typeface="Arial" panose="020B0604020202020204" pitchFamily="34" charset="0"/>
              </a:rPr>
              <a:t>µ</a:t>
            </a:r>
            <a:r>
              <a:rPr lang="de-DE" altLang="en-US" sz="160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endParaRPr lang="de-DE" altLang="en-US" sz="1600" i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0190" name="Rectangle 22"/>
          <p:cNvSpPr>
            <a:spLocks noChangeArrowheads="1"/>
          </p:cNvSpPr>
          <p:nvPr/>
        </p:nvSpPr>
        <p:spPr bwMode="auto">
          <a:xfrm>
            <a:off x="2743200" y="6069013"/>
            <a:ext cx="2936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6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50191" name="Rectangle 24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graphicFrame>
        <p:nvGraphicFramePr>
          <p:cNvPr id="50192" name="Object 23"/>
          <p:cNvGraphicFramePr>
            <a:graphicFrameLocks noChangeAspect="1"/>
          </p:cNvGraphicFramePr>
          <p:nvPr/>
        </p:nvGraphicFramePr>
        <p:xfrm>
          <a:off x="3709988" y="1524000"/>
          <a:ext cx="2930525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3" imgW="0" imgH="0" progId="Equation.3">
                  <p:embed/>
                </p:oleObj>
              </mc:Choice>
              <mc:Fallback>
                <p:oleObj name="Equation" r:id="rId3" imgW="0" imgH="0" progId="Equation.3">
                  <p:embed/>
                  <p:pic>
                    <p:nvPicPr>
                      <p:cNvPr id="50192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9988" y="1524000"/>
                        <a:ext cx="2930525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93" name="Rectangle 25"/>
          <p:cNvSpPr>
            <a:spLocks noChangeArrowheads="1"/>
          </p:cNvSpPr>
          <p:nvPr/>
        </p:nvSpPr>
        <p:spPr bwMode="auto">
          <a:xfrm>
            <a:off x="3684588" y="2163763"/>
            <a:ext cx="4564062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600" i="1">
                <a:latin typeface="Arial" panose="020B0604020202020204" pitchFamily="34" charset="0"/>
              </a:rPr>
              <a:t>E</a:t>
            </a:r>
            <a:r>
              <a:rPr lang="de-DE" altLang="en-US" sz="1600">
                <a:latin typeface="Arial" panose="020B0604020202020204" pitchFamily="34" charset="0"/>
              </a:rPr>
              <a:t>(</a:t>
            </a:r>
            <a:r>
              <a:rPr lang="de-DE" altLang="en-US" sz="1600" i="1">
                <a:latin typeface="Arial" panose="020B0604020202020204" pitchFamily="34" charset="0"/>
              </a:rPr>
              <a:t>r</a:t>
            </a:r>
            <a:r>
              <a:rPr lang="de-DE" altLang="en-US" sz="1600">
                <a:latin typeface="Arial" panose="020B0604020202020204" pitchFamily="34" charset="0"/>
              </a:rPr>
              <a:t>)	erwartete  Eigenkapitalrendite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600" i="1">
                <a:latin typeface="Arial" panose="020B0604020202020204" pitchFamily="34" charset="0"/>
              </a:rPr>
              <a:t>E</a:t>
            </a:r>
            <a:r>
              <a:rPr lang="de-DE" altLang="en-US" sz="1600">
                <a:latin typeface="Arial" panose="020B0604020202020204" pitchFamily="34" charset="0"/>
              </a:rPr>
              <a:t>(</a:t>
            </a:r>
            <a:r>
              <a:rPr lang="de-DE" altLang="en-US" sz="1600" i="1">
                <a:latin typeface="Arial" panose="020B0604020202020204" pitchFamily="34" charset="0"/>
                <a:sym typeface="Symbol" panose="05050102010706020507" pitchFamily="18" charset="2"/>
              </a:rPr>
              <a:t></a:t>
            </a:r>
            <a:r>
              <a:rPr lang="de-DE" altLang="en-US" sz="1600">
                <a:latin typeface="Arial" panose="020B0604020202020204" pitchFamily="34" charset="0"/>
              </a:rPr>
              <a:t>)</a:t>
            </a:r>
            <a:r>
              <a:rPr lang="de-DE" altLang="en-US" sz="1600" i="1">
                <a:latin typeface="Arial" panose="020B0604020202020204" pitchFamily="34" charset="0"/>
                <a:sym typeface="Symbol" panose="05050102010706020507" pitchFamily="18" charset="2"/>
              </a:rPr>
              <a:t>	</a:t>
            </a:r>
            <a:r>
              <a:rPr lang="de-DE" altLang="en-US" sz="1600">
                <a:latin typeface="Arial" panose="020B0604020202020204" pitchFamily="34" charset="0"/>
                <a:sym typeface="Symbol" panose="05050102010706020507" pitchFamily="18" charset="2"/>
              </a:rPr>
              <a:t>erwartete Gesamtkapitalrendite</a:t>
            </a:r>
            <a:r>
              <a:rPr lang="de-DE" altLang="en-US" sz="1600" i="1">
                <a:latin typeface="Arial" panose="020B0604020202020204" pitchFamily="34" charset="0"/>
                <a:sym typeface="Symbol" panose="05050102010706020507" pitchFamily="18" charset="2"/>
              </a:rPr>
              <a:t> (EBIT</a:t>
            </a:r>
            <a:r>
              <a:rPr lang="de-DE" altLang="en-US" sz="1600">
                <a:latin typeface="Arial" panose="020B0604020202020204" pitchFamily="34" charset="0"/>
                <a:sym typeface="Symbol" panose="05050102010706020507" pitchFamily="18" charset="2"/>
              </a:rPr>
              <a:t>)</a:t>
            </a:r>
            <a:endParaRPr lang="de-DE" altLang="en-US" sz="1600" i="1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600" i="1">
                <a:latin typeface="Arial" panose="020B0604020202020204" pitchFamily="34" charset="0"/>
                <a:sym typeface="Symbol" panose="05050102010706020507" pitchFamily="18" charset="2"/>
              </a:rPr>
              <a:t>FK</a:t>
            </a:r>
            <a:r>
              <a:rPr lang="de-DE" altLang="en-US" sz="1600">
                <a:latin typeface="Arial" panose="020B0604020202020204" pitchFamily="34" charset="0"/>
                <a:sym typeface="Symbol" panose="05050102010706020507" pitchFamily="18" charset="2"/>
              </a:rPr>
              <a:t>	Fremdkapital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600" i="1">
                <a:latin typeface="Arial" panose="020B0604020202020204" pitchFamily="34" charset="0"/>
                <a:sym typeface="Symbol" panose="05050102010706020507" pitchFamily="18" charset="2"/>
              </a:rPr>
              <a:t>EK</a:t>
            </a:r>
            <a:r>
              <a:rPr lang="de-DE" altLang="en-US" sz="1600">
                <a:latin typeface="Arial" panose="020B0604020202020204" pitchFamily="34" charset="0"/>
                <a:sym typeface="Symbol" panose="05050102010706020507" pitchFamily="18" charset="2"/>
              </a:rPr>
              <a:t>	Eigenkapital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600" i="1">
                <a:latin typeface="Arial" panose="020B0604020202020204" pitchFamily="34" charset="0"/>
                <a:sym typeface="Symbol" panose="05050102010706020507" pitchFamily="18" charset="2"/>
              </a:rPr>
              <a:t>FK/EK</a:t>
            </a:r>
            <a:r>
              <a:rPr lang="de-DE" altLang="en-US" sz="1600">
                <a:latin typeface="Arial" panose="020B0604020202020204" pitchFamily="34" charset="0"/>
                <a:sym typeface="Symbol" panose="05050102010706020507" pitchFamily="18" charset="2"/>
              </a:rPr>
              <a:t>	Verschuldungsgrad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600" i="1">
                <a:latin typeface="Arial" panose="020B0604020202020204" pitchFamily="34" charset="0"/>
                <a:sym typeface="Symbol" panose="05050102010706020507" pitchFamily="18" charset="2"/>
              </a:rPr>
              <a:t>i</a:t>
            </a:r>
            <a:r>
              <a:rPr lang="de-DE" altLang="en-US" sz="1600">
                <a:latin typeface="Arial" panose="020B0604020202020204" pitchFamily="34" charset="0"/>
                <a:sym typeface="Symbol" panose="05050102010706020507" pitchFamily="18" charset="2"/>
              </a:rPr>
              <a:t>	Fremdkapitalzins</a:t>
            </a:r>
          </a:p>
        </p:txBody>
      </p:sp>
    </p:spTree>
    <p:extLst>
      <p:ext uri="{BB962C8B-B14F-4D97-AF65-F5344CB8AC3E}">
        <p14:creationId xmlns:p14="http://schemas.microsoft.com/office/powerpoint/2010/main" val="20957379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67513" cy="933450"/>
          </a:xfrm>
        </p:spPr>
        <p:txBody>
          <a:bodyPr/>
          <a:lstStyle/>
          <a:p>
            <a:r>
              <a:rPr lang="de-DE" altLang="en-US" smtClean="0"/>
              <a:t>Bewertung von Alternativen unter Risiko</a:t>
            </a:r>
          </a:p>
        </p:txBody>
      </p:sp>
      <p:sp>
        <p:nvSpPr>
          <p:cNvPr id="311299" name="Rectangle 3"/>
          <p:cNvSpPr>
            <a:spLocks noChangeArrowheads="1"/>
          </p:cNvSpPr>
          <p:nvPr/>
        </p:nvSpPr>
        <p:spPr bwMode="auto">
          <a:xfrm>
            <a:off x="1731963" y="1524000"/>
            <a:ext cx="7094537" cy="491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7429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429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429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4295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4295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42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42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42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42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65000"/>
              </a:spcBef>
            </a:pPr>
            <a:r>
              <a:rPr lang="de-DE" altLang="en-US" sz="1800">
                <a:latin typeface="Arial" panose="020B0604020202020204" pitchFamily="34" charset="0"/>
              </a:rPr>
              <a:t>Zu jeder Handlungsalternative ist eine komplette Darstellung von Zuständen und Eintretenswahrscheinlichkeiten erforderlich:</a:t>
            </a:r>
          </a:p>
          <a:p>
            <a:pPr>
              <a:spcBef>
                <a:spcPct val="65000"/>
              </a:spcBef>
            </a:pPr>
            <a:endParaRPr lang="de-DE" altLang="en-US" sz="1800">
              <a:latin typeface="Arial" panose="020B0604020202020204" pitchFamily="34" charset="0"/>
            </a:endParaRPr>
          </a:p>
          <a:p>
            <a:pPr>
              <a:spcBef>
                <a:spcPct val="65000"/>
              </a:spcBef>
            </a:pPr>
            <a:endParaRPr lang="de-DE" altLang="en-US" sz="1800">
              <a:latin typeface="Arial" panose="020B0604020202020204" pitchFamily="34" charset="0"/>
            </a:endParaRPr>
          </a:p>
          <a:p>
            <a:pPr>
              <a:spcBef>
                <a:spcPct val="65000"/>
              </a:spcBef>
            </a:pPr>
            <a:endParaRPr lang="de-DE" altLang="en-US" sz="1800">
              <a:latin typeface="Arial" panose="020B0604020202020204" pitchFamily="34" charset="0"/>
            </a:endParaRPr>
          </a:p>
          <a:p>
            <a:pPr>
              <a:spcBef>
                <a:spcPct val="65000"/>
              </a:spcBef>
            </a:pPr>
            <a:endParaRPr lang="de-DE" altLang="en-US" sz="1800">
              <a:latin typeface="Arial" panose="020B0604020202020204" pitchFamily="34" charset="0"/>
            </a:endParaRPr>
          </a:p>
          <a:p>
            <a:pPr>
              <a:spcBef>
                <a:spcPct val="65000"/>
              </a:spcBef>
            </a:pPr>
            <a:endParaRPr lang="de-DE" altLang="en-US" sz="1000">
              <a:latin typeface="Arial" panose="020B0604020202020204" pitchFamily="34" charset="0"/>
            </a:endParaRPr>
          </a:p>
          <a:p>
            <a:pPr>
              <a:spcBef>
                <a:spcPct val="65000"/>
              </a:spcBef>
            </a:pPr>
            <a:r>
              <a:rPr lang="de-DE" altLang="en-US" sz="1800">
                <a:latin typeface="Arial" panose="020B0604020202020204" pitchFamily="34" charset="0"/>
              </a:rPr>
              <a:t>Bernoulli-Prinzip: Entscheide über die Alternativen entsprechend dem maximalen Erwartungsnutzen</a:t>
            </a:r>
          </a:p>
          <a:p>
            <a:pPr>
              <a:spcBef>
                <a:spcPct val="65000"/>
              </a:spcBef>
              <a:buFontTx/>
              <a:buNone/>
            </a:pPr>
            <a:r>
              <a:rPr lang="de-DE" altLang="en-US" sz="1400">
                <a:latin typeface="Arial" panose="020B0604020202020204" pitchFamily="34" charset="0"/>
              </a:rPr>
              <a:t> </a:t>
            </a:r>
            <a:br>
              <a:rPr lang="de-DE" altLang="en-US" sz="14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			    </a:t>
            </a:r>
          </a:p>
          <a:p>
            <a:pPr>
              <a:lnSpc>
                <a:spcPct val="110000"/>
              </a:lnSpc>
              <a:spcBef>
                <a:spcPct val="65000"/>
              </a:spcBef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mit den jeweiligen erwarteten Renditen </a:t>
            </a:r>
            <a:r>
              <a:rPr lang="de-DE" altLang="en-US" sz="1800" i="1">
                <a:latin typeface="Arial" panose="020B0604020202020204" pitchFamily="34" charset="0"/>
                <a:sym typeface="Symbol" panose="05050102010706020507" pitchFamily="18" charset="2"/>
              </a:rPr>
              <a:t></a:t>
            </a:r>
            <a:r>
              <a:rPr lang="de-DE" altLang="en-US" sz="1800" i="1" baseline="-25000">
                <a:latin typeface="Arial" panose="020B0604020202020204" pitchFamily="34" charset="0"/>
                <a:sym typeface="Symbol" panose="05050102010706020507" pitchFamily="18" charset="2"/>
              </a:rPr>
              <a:t>j</a:t>
            </a:r>
            <a:r>
              <a:rPr lang="de-DE" altLang="en-US" sz="1800">
                <a:latin typeface="Arial" panose="020B0604020202020204" pitchFamily="34" charset="0"/>
                <a:sym typeface="Symbol" panose="05050102010706020507" pitchFamily="18" charset="2"/>
              </a:rPr>
              <a:t>, den entsprechenden Varianzen </a:t>
            </a:r>
            <a:r>
              <a:rPr lang="el-GR" altLang="en-US" sz="1800" i="1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σ</a:t>
            </a:r>
            <a:r>
              <a:rPr lang="de-DE" altLang="en-US" sz="1800" i="1" baseline="-2500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j</a:t>
            </a:r>
            <a:r>
              <a:rPr lang="de-DE" altLang="en-US" sz="1800" baseline="30000"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de-DE" altLang="en-US" sz="1800">
                <a:latin typeface="Arial" panose="020B0604020202020204" pitchFamily="34" charset="0"/>
                <a:sym typeface="Symbol" panose="05050102010706020507" pitchFamily="18" charset="2"/>
              </a:rPr>
              <a:t> und der individuellen Risikoaversion </a:t>
            </a:r>
            <a:r>
              <a:rPr lang="el-GR" altLang="en-US" sz="1800" i="1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λ</a:t>
            </a:r>
            <a:endParaRPr lang="de-DE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311300" name="Object 4"/>
          <p:cNvGraphicFramePr>
            <a:graphicFrameLocks noChangeAspect="1"/>
          </p:cNvGraphicFramePr>
          <p:nvPr/>
        </p:nvGraphicFramePr>
        <p:xfrm>
          <a:off x="2508250" y="4914900"/>
          <a:ext cx="166370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Formel" r:id="rId3" imgW="0" imgH="0" progId="Equation.DSMT4">
                  <p:embed/>
                </p:oleObj>
              </mc:Choice>
              <mc:Fallback>
                <p:oleObj name="Formel" r:id="rId3" imgW="0" imgH="0" progId="Equation.DSMT4">
                  <p:embed/>
                  <p:pic>
                    <p:nvPicPr>
                      <p:cNvPr id="31130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0" y="4914900"/>
                        <a:ext cx="1663700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A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340" name="Group 44"/>
          <p:cNvGraphicFramePr>
            <a:graphicFrameLocks noGrp="1"/>
          </p:cNvGraphicFramePr>
          <p:nvPr>
            <p:ph idx="1"/>
          </p:nvPr>
        </p:nvGraphicFramePr>
        <p:xfrm>
          <a:off x="2225675" y="2273300"/>
          <a:ext cx="6054725" cy="1904998"/>
        </p:xfrm>
        <a:graphic>
          <a:graphicData uri="http://schemas.openxmlformats.org/drawingml/2006/table">
            <a:tbl>
              <a:tblPr/>
              <a:tblGrid>
                <a:gridCol w="1514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4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77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Handlung </a:t>
                      </a: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Handlung </a:t>
                      </a: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Handlung </a:t>
                      </a: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=3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Zustand 1</a:t>
                      </a:r>
                    </a:p>
                  </a:txBody>
                  <a:tcPr marL="90000" marR="90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3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Zustand 2</a:t>
                      </a:r>
                    </a:p>
                  </a:txBody>
                  <a:tcPr marL="90000" marR="90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7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Zustand 3</a:t>
                      </a:r>
                    </a:p>
                  </a:txBody>
                  <a:tcPr marL="90000" marR="90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7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….</a:t>
                      </a:r>
                    </a:p>
                  </a:txBody>
                  <a:tcPr marL="90000" marR="90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7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Summe</a:t>
                      </a:r>
                    </a:p>
                  </a:txBody>
                  <a:tcPr marL="90000" marR="90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8454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1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1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11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67513" cy="933450"/>
          </a:xfrm>
        </p:spPr>
        <p:txBody>
          <a:bodyPr/>
          <a:lstStyle/>
          <a:p>
            <a:r>
              <a:rPr lang="de-DE" altLang="en-US" smtClean="0"/>
              <a:t>Varianz und Standardabweichung</a:t>
            </a:r>
          </a:p>
        </p:txBody>
      </p:sp>
      <p:pic>
        <p:nvPicPr>
          <p:cNvPr id="5222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525" y="3117850"/>
            <a:ext cx="3573463" cy="138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7" name="TextBox 16"/>
          <p:cNvSpPr txBox="1">
            <a:spLocks noChangeArrowheads="1"/>
          </p:cNvSpPr>
          <p:nvPr/>
        </p:nvSpPr>
        <p:spPr bwMode="auto">
          <a:xfrm>
            <a:off x="1360488" y="4376738"/>
            <a:ext cx="67913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GB">
                <a:latin typeface="Arial" panose="020B0604020202020204" pitchFamily="34" charset="0"/>
              </a:rPr>
              <a:t>S</a:t>
            </a:r>
            <a:r>
              <a:rPr lang="en-GB" altLang="en-GB" baseline="30000">
                <a:latin typeface="Arial" panose="020B0604020202020204" pitchFamily="34" charset="0"/>
              </a:rPr>
              <a:t>2</a:t>
            </a:r>
            <a:r>
              <a:rPr lang="en-GB" altLang="en-GB">
                <a:latin typeface="Arial" panose="020B0604020202020204" pitchFamily="34" charset="0"/>
              </a:rPr>
              <a:t>	=	Stichprobenvarianz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GB">
                <a:latin typeface="Arial" panose="020B0604020202020204" pitchFamily="34" charset="0"/>
              </a:rPr>
              <a:t>x</a:t>
            </a:r>
            <a:r>
              <a:rPr lang="en-GB" altLang="en-GB" baseline="-25000">
                <a:latin typeface="Arial" panose="020B0604020202020204" pitchFamily="34" charset="0"/>
              </a:rPr>
              <a:t>i</a:t>
            </a:r>
            <a:r>
              <a:rPr lang="en-GB" altLang="en-GB">
                <a:latin typeface="Arial" panose="020B0604020202020204" pitchFamily="34" charset="0"/>
              </a:rPr>
              <a:t>	=	der Wert der einen Beobachtung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GB">
                <a:latin typeface="Arial" panose="020B0604020202020204" pitchFamily="34" charset="0"/>
              </a:rPr>
              <a:t>	=	der Mittelwert aller Beobachtungen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GB">
                <a:latin typeface="Arial" panose="020B0604020202020204" pitchFamily="34" charset="0"/>
              </a:rPr>
              <a:t>n	=	die Anzahl der Beobachtungen</a:t>
            </a:r>
          </a:p>
        </p:txBody>
      </p:sp>
      <p:pic>
        <p:nvPicPr>
          <p:cNvPr id="52228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825" y="5165725"/>
            <a:ext cx="279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9" name="TextBox 18"/>
          <p:cNvSpPr txBox="1">
            <a:spLocks noChangeArrowheads="1"/>
          </p:cNvSpPr>
          <p:nvPr/>
        </p:nvSpPr>
        <p:spPr bwMode="auto">
          <a:xfrm>
            <a:off x="2520950" y="5251450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GB" altLang="en-GB">
              <a:latin typeface="Arial" panose="020B0604020202020204" pitchFamily="34" charset="0"/>
            </a:endParaRPr>
          </a:p>
        </p:txBody>
      </p:sp>
      <p:sp>
        <p:nvSpPr>
          <p:cNvPr id="52230" name="TextBox 19"/>
          <p:cNvSpPr txBox="1">
            <a:spLocks noChangeArrowheads="1"/>
          </p:cNvSpPr>
          <p:nvPr/>
        </p:nvSpPr>
        <p:spPr bwMode="auto">
          <a:xfrm>
            <a:off x="454025" y="1584325"/>
            <a:ext cx="81153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lang="en-GB" altLang="en-GB" sz="1800">
                <a:latin typeface="Arial" panose="020B0604020202020204" pitchFamily="34" charset="0"/>
              </a:rPr>
              <a:t>Standardabweichung als die Abweichung der Messwerte vom arithmetischen Mittelwert </a:t>
            </a:r>
          </a:p>
          <a:p>
            <a:pPr>
              <a:spcBef>
                <a:spcPct val="0"/>
              </a:spcBef>
              <a:buClrTx/>
            </a:pPr>
            <a:r>
              <a:rPr lang="en-GB" altLang="en-GB" sz="1800">
                <a:latin typeface="Arial" panose="020B0604020202020204" pitchFamily="34" charset="0"/>
              </a:rPr>
              <a:t>Varianz als ein Streuungsmaß - Verteilung von Werten um den Mittelwert (Quadrat der Standardabweichung geteilt durch die Anzahl der Messwerte)</a:t>
            </a:r>
          </a:p>
        </p:txBody>
      </p:sp>
    </p:spTree>
    <p:extLst>
      <p:ext uri="{BB962C8B-B14F-4D97-AF65-F5344CB8AC3E}">
        <p14:creationId xmlns:p14="http://schemas.microsoft.com/office/powerpoint/2010/main" val="626302703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67513" cy="933450"/>
          </a:xfrm>
        </p:spPr>
        <p:txBody>
          <a:bodyPr/>
          <a:lstStyle/>
          <a:p>
            <a:r>
              <a:rPr lang="de-DE" altLang="en-US" smtClean="0"/>
              <a:t>Statistische Kennzahlen</a:t>
            </a:r>
          </a:p>
        </p:txBody>
      </p:sp>
      <p:graphicFrame>
        <p:nvGraphicFramePr>
          <p:cNvPr id="53250" name="Object 3"/>
          <p:cNvGraphicFramePr>
            <a:graphicFrameLocks noChangeAspect="1"/>
          </p:cNvGraphicFramePr>
          <p:nvPr/>
        </p:nvGraphicFramePr>
        <p:xfrm>
          <a:off x="5545138" y="2827338"/>
          <a:ext cx="2686050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3" imgW="0" imgH="0" progId="Equation.3">
                  <p:embed/>
                </p:oleObj>
              </mc:Choice>
              <mc:Fallback>
                <p:oleObj name="Equation" r:id="rId3" imgW="0" imgH="0" progId="Equation.3">
                  <p:embed/>
                  <p:pic>
                    <p:nvPicPr>
                      <p:cNvPr id="5325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5138" y="2827338"/>
                        <a:ext cx="2686050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1" name="Text Box 4"/>
          <p:cNvSpPr txBox="1">
            <a:spLocks noChangeArrowheads="1"/>
          </p:cNvSpPr>
          <p:nvPr/>
        </p:nvSpPr>
        <p:spPr bwMode="auto">
          <a:xfrm>
            <a:off x="2514600" y="1711325"/>
            <a:ext cx="314166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i="1">
                <a:latin typeface="Arial" panose="020B0604020202020204" pitchFamily="34" charset="0"/>
                <a:sym typeface="Symbol" panose="05050102010706020507" pitchFamily="18" charset="2"/>
              </a:rPr>
              <a:t></a:t>
            </a:r>
            <a:r>
              <a:rPr lang="de-DE" altLang="en-US" sz="1600">
                <a:latin typeface="Arial" panose="020B0604020202020204" pitchFamily="34" charset="0"/>
              </a:rPr>
              <a:t>(</a:t>
            </a:r>
            <a:r>
              <a:rPr lang="de-DE" altLang="en-US" sz="1600" i="1">
                <a:latin typeface="Arial" panose="020B0604020202020204" pitchFamily="34" charset="0"/>
              </a:rPr>
              <a:t>ROI</a:t>
            </a:r>
            <a:r>
              <a:rPr lang="de-DE" altLang="en-US" sz="1600">
                <a:latin typeface="Arial" panose="020B0604020202020204" pitchFamily="34" charset="0"/>
              </a:rPr>
              <a:t>)    erwartete Rendite</a:t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 i="1">
                <a:latin typeface="Arial" panose="020B0604020202020204" pitchFamily="34" charset="0"/>
              </a:rPr>
              <a:t>ROI</a:t>
            </a:r>
            <a:r>
              <a:rPr lang="de-DE" altLang="en-US" sz="1600">
                <a:latin typeface="Arial" panose="020B0604020202020204" pitchFamily="34" charset="0"/>
              </a:rPr>
              <a:t>        </a:t>
            </a:r>
            <a:r>
              <a:rPr lang="de-DE" altLang="en-US" sz="1600" i="1">
                <a:latin typeface="Arial" panose="020B0604020202020204" pitchFamily="34" charset="0"/>
              </a:rPr>
              <a:t>Return on Investment</a:t>
            </a:r>
            <a:r>
              <a:rPr lang="de-DE" altLang="en-US" sz="1600">
                <a:latin typeface="Arial" panose="020B0604020202020204" pitchFamily="34" charset="0"/>
              </a:rPr>
              <a:t/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 i="1">
                <a:latin typeface="Arial" panose="020B0604020202020204" pitchFamily="34" charset="0"/>
              </a:rPr>
              <a:t>prob</a:t>
            </a:r>
            <a:r>
              <a:rPr lang="de-DE" altLang="en-US" sz="1600">
                <a:latin typeface="Arial" panose="020B0604020202020204" pitchFamily="34" charset="0"/>
              </a:rPr>
              <a:t>       Wahrscheinlichkeit</a:t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 i="1">
                <a:latin typeface="Arial" panose="020B0604020202020204" pitchFamily="34" charset="0"/>
              </a:rPr>
              <a:t>N</a:t>
            </a:r>
            <a:r>
              <a:rPr lang="de-DE" altLang="en-US" sz="1600">
                <a:latin typeface="Arial" panose="020B0604020202020204" pitchFamily="34" charset="0"/>
              </a:rPr>
              <a:t>            Zahl der Szenarien</a:t>
            </a:r>
          </a:p>
        </p:txBody>
      </p:sp>
      <p:sp>
        <p:nvSpPr>
          <p:cNvPr id="53252" name="Text Box 5"/>
          <p:cNvSpPr txBox="1">
            <a:spLocks noChangeArrowheads="1"/>
          </p:cNvSpPr>
          <p:nvPr/>
        </p:nvSpPr>
        <p:spPr bwMode="auto">
          <a:xfrm>
            <a:off x="2514600" y="2930525"/>
            <a:ext cx="31416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i="1">
                <a:latin typeface="Arial" panose="020B0604020202020204" pitchFamily="34" charset="0"/>
                <a:sym typeface="Symbol" panose="05050102010706020507" pitchFamily="18" charset="2"/>
              </a:rPr>
              <a:t></a:t>
            </a:r>
            <a:r>
              <a:rPr lang="de-DE" altLang="en-US" sz="1600" i="1" baseline="30000"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de-DE" altLang="en-US" sz="1600">
                <a:latin typeface="Arial" panose="020B0604020202020204" pitchFamily="34" charset="0"/>
              </a:rPr>
              <a:t>          Varianz der Rendite</a:t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 i="1">
                <a:latin typeface="Arial" panose="020B0604020202020204" pitchFamily="34" charset="0"/>
                <a:sym typeface="Symbol" panose="05050102010706020507" pitchFamily="18" charset="2"/>
              </a:rPr>
              <a:t></a:t>
            </a:r>
            <a:r>
              <a:rPr lang="de-DE" altLang="en-US" sz="1600">
                <a:latin typeface="Arial" panose="020B0604020202020204" pitchFamily="34" charset="0"/>
              </a:rPr>
              <a:t>            Standardabweichung</a:t>
            </a:r>
          </a:p>
        </p:txBody>
      </p:sp>
      <p:graphicFrame>
        <p:nvGraphicFramePr>
          <p:cNvPr id="53253" name="Object 6"/>
          <p:cNvGraphicFramePr>
            <a:graphicFrameLocks noChangeAspect="1"/>
          </p:cNvGraphicFramePr>
          <p:nvPr/>
        </p:nvGraphicFramePr>
        <p:xfrm>
          <a:off x="5505450" y="1816100"/>
          <a:ext cx="179387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5" imgW="0" imgH="0" progId="Equation.3">
                  <p:embed/>
                </p:oleObj>
              </mc:Choice>
              <mc:Fallback>
                <p:oleObj name="Equation" r:id="rId5" imgW="0" imgH="0" progId="Equation.3">
                  <p:embed/>
                  <p:pic>
                    <p:nvPicPr>
                      <p:cNvPr id="5325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5450" y="1816100"/>
                        <a:ext cx="1793875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108200" y="4249738"/>
            <a:ext cx="6080125" cy="2076450"/>
            <a:chOff x="1476" y="2507"/>
            <a:chExt cx="3830" cy="1308"/>
          </a:xfrm>
        </p:grpSpPr>
        <p:sp>
          <p:nvSpPr>
            <p:cNvPr id="53271" name="Text Box 8"/>
            <p:cNvSpPr txBox="1">
              <a:spLocks noChangeArrowheads="1"/>
            </p:cNvSpPr>
            <p:nvPr/>
          </p:nvSpPr>
          <p:spPr bwMode="auto">
            <a:xfrm>
              <a:off x="1476" y="2507"/>
              <a:ext cx="9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Ein Beispiel:</a:t>
              </a:r>
              <a:endParaRPr lang="de-DE" altLang="en-US">
                <a:latin typeface="Arial" panose="020B0604020202020204" pitchFamily="34" charset="0"/>
              </a:endParaRPr>
            </a:p>
          </p:txBody>
        </p:sp>
        <p:sp>
          <p:nvSpPr>
            <p:cNvPr id="53272" name="Line 9"/>
            <p:cNvSpPr>
              <a:spLocks noChangeShapeType="1"/>
            </p:cNvSpPr>
            <p:nvPr/>
          </p:nvSpPr>
          <p:spPr bwMode="auto">
            <a:xfrm flipV="1">
              <a:off x="4345" y="3144"/>
              <a:ext cx="334" cy="53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none" w="sm" len="sm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3273" name="Line 10"/>
            <p:cNvSpPr>
              <a:spLocks noChangeShapeType="1"/>
            </p:cNvSpPr>
            <p:nvPr/>
          </p:nvSpPr>
          <p:spPr bwMode="auto">
            <a:xfrm>
              <a:off x="4373" y="3155"/>
              <a:ext cx="28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none" w="sm" len="sm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3274" name="Rectangle 11"/>
            <p:cNvSpPr>
              <a:spLocks noChangeArrowheads="1"/>
            </p:cNvSpPr>
            <p:nvPr/>
          </p:nvSpPr>
          <p:spPr bwMode="auto">
            <a:xfrm>
              <a:off x="1480" y="2777"/>
              <a:ext cx="2871" cy="23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53275" name="Rectangle 12"/>
            <p:cNvSpPr>
              <a:spLocks noChangeArrowheads="1"/>
            </p:cNvSpPr>
            <p:nvPr/>
          </p:nvSpPr>
          <p:spPr bwMode="auto">
            <a:xfrm>
              <a:off x="1775" y="2843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i="1" noProof="1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76" name="Rectangle 13"/>
            <p:cNvSpPr>
              <a:spLocks noChangeArrowheads="1"/>
            </p:cNvSpPr>
            <p:nvPr/>
          </p:nvSpPr>
          <p:spPr bwMode="auto">
            <a:xfrm>
              <a:off x="2397" y="2843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77" name="Rectangle 14"/>
            <p:cNvSpPr>
              <a:spLocks noChangeArrowheads="1"/>
            </p:cNvSpPr>
            <p:nvPr/>
          </p:nvSpPr>
          <p:spPr bwMode="auto">
            <a:xfrm>
              <a:off x="2947" y="2843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78" name="Rectangle 15"/>
            <p:cNvSpPr>
              <a:spLocks noChangeArrowheads="1"/>
            </p:cNvSpPr>
            <p:nvPr/>
          </p:nvSpPr>
          <p:spPr bwMode="auto">
            <a:xfrm>
              <a:off x="3496" y="2843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79" name="Rectangle 16"/>
            <p:cNvSpPr>
              <a:spLocks noChangeArrowheads="1"/>
            </p:cNvSpPr>
            <p:nvPr/>
          </p:nvSpPr>
          <p:spPr bwMode="auto">
            <a:xfrm>
              <a:off x="4045" y="2843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0" name="Rectangle 17"/>
            <p:cNvSpPr>
              <a:spLocks noChangeArrowheads="1"/>
            </p:cNvSpPr>
            <p:nvPr/>
          </p:nvSpPr>
          <p:spPr bwMode="auto">
            <a:xfrm>
              <a:off x="1704" y="3078"/>
              <a:ext cx="21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i="1" noProof="1">
                  <a:solidFill>
                    <a:srgbClr val="000000"/>
                  </a:solidFill>
                  <a:latin typeface="Arial" panose="020B0604020202020204" pitchFamily="34" charset="0"/>
                </a:rPr>
                <a:t>ROI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1" name="Rectangle 18"/>
            <p:cNvSpPr>
              <a:spLocks noChangeArrowheads="1"/>
            </p:cNvSpPr>
            <p:nvPr/>
          </p:nvSpPr>
          <p:spPr bwMode="auto">
            <a:xfrm>
              <a:off x="2313" y="3078"/>
              <a:ext cx="2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13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2" name="Rectangle 19"/>
            <p:cNvSpPr>
              <a:spLocks noChangeArrowheads="1"/>
            </p:cNvSpPr>
            <p:nvPr/>
          </p:nvSpPr>
          <p:spPr bwMode="auto">
            <a:xfrm>
              <a:off x="2862" y="3078"/>
              <a:ext cx="2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14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3" name="Rectangle 20"/>
            <p:cNvSpPr>
              <a:spLocks noChangeArrowheads="1"/>
            </p:cNvSpPr>
            <p:nvPr/>
          </p:nvSpPr>
          <p:spPr bwMode="auto">
            <a:xfrm>
              <a:off x="3411" y="3078"/>
              <a:ext cx="2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15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4" name="Rectangle 21"/>
            <p:cNvSpPr>
              <a:spLocks noChangeArrowheads="1"/>
            </p:cNvSpPr>
            <p:nvPr/>
          </p:nvSpPr>
          <p:spPr bwMode="auto">
            <a:xfrm>
              <a:off x="3961" y="3078"/>
              <a:ext cx="2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16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5" name="Rectangle 22"/>
            <p:cNvSpPr>
              <a:spLocks noChangeArrowheads="1"/>
            </p:cNvSpPr>
            <p:nvPr/>
          </p:nvSpPr>
          <p:spPr bwMode="auto">
            <a:xfrm>
              <a:off x="4742" y="3042"/>
              <a:ext cx="16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i="1" noProof="1">
                  <a:solidFill>
                    <a:srgbClr val="000000"/>
                  </a:solidFill>
                  <a:latin typeface="Symbol" panose="05050102010706020507" pitchFamily="18" charset="2"/>
                </a:rPr>
                <a:t>m =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6" name="Rectangle 23"/>
            <p:cNvSpPr>
              <a:spLocks noChangeArrowheads="1"/>
            </p:cNvSpPr>
            <p:nvPr/>
          </p:nvSpPr>
          <p:spPr bwMode="auto">
            <a:xfrm>
              <a:off x="5005" y="3049"/>
              <a:ext cx="30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14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46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7" name="Rectangle 24"/>
            <p:cNvSpPr>
              <a:spLocks noChangeArrowheads="1"/>
            </p:cNvSpPr>
            <p:nvPr/>
          </p:nvSpPr>
          <p:spPr bwMode="auto">
            <a:xfrm>
              <a:off x="1656" y="3624"/>
              <a:ext cx="2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i="1" noProof="1">
                  <a:solidFill>
                    <a:srgbClr val="000000"/>
                  </a:solidFill>
                  <a:latin typeface="Arial" panose="020B0604020202020204" pitchFamily="34" charset="0"/>
                </a:rPr>
                <a:t>Prob.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8" name="Rectangle 25"/>
            <p:cNvSpPr>
              <a:spLocks noChangeArrowheads="1"/>
            </p:cNvSpPr>
            <p:nvPr/>
          </p:nvSpPr>
          <p:spPr bwMode="auto">
            <a:xfrm>
              <a:off x="2346" y="3624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9" name="Rectangle 26"/>
            <p:cNvSpPr>
              <a:spLocks noChangeArrowheads="1"/>
            </p:cNvSpPr>
            <p:nvPr/>
          </p:nvSpPr>
          <p:spPr bwMode="auto">
            <a:xfrm>
              <a:off x="2895" y="3624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90" name="Rectangle 27"/>
            <p:cNvSpPr>
              <a:spLocks noChangeArrowheads="1"/>
            </p:cNvSpPr>
            <p:nvPr/>
          </p:nvSpPr>
          <p:spPr bwMode="auto">
            <a:xfrm>
              <a:off x="3445" y="3624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91" name="Rectangle 28"/>
            <p:cNvSpPr>
              <a:spLocks noChangeArrowheads="1"/>
            </p:cNvSpPr>
            <p:nvPr/>
          </p:nvSpPr>
          <p:spPr bwMode="auto">
            <a:xfrm>
              <a:off x="3994" y="3624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92" name="Line 29"/>
            <p:cNvSpPr>
              <a:spLocks noChangeShapeType="1"/>
            </p:cNvSpPr>
            <p:nvPr/>
          </p:nvSpPr>
          <p:spPr bwMode="auto">
            <a:xfrm>
              <a:off x="1476" y="2773"/>
              <a:ext cx="1" cy="10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293" name="Rectangle 30"/>
            <p:cNvSpPr>
              <a:spLocks noChangeArrowheads="1"/>
            </p:cNvSpPr>
            <p:nvPr/>
          </p:nvSpPr>
          <p:spPr bwMode="auto">
            <a:xfrm>
              <a:off x="1476" y="2773"/>
              <a:ext cx="8" cy="104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53294" name="Line 31"/>
            <p:cNvSpPr>
              <a:spLocks noChangeShapeType="1"/>
            </p:cNvSpPr>
            <p:nvPr/>
          </p:nvSpPr>
          <p:spPr bwMode="auto">
            <a:xfrm>
              <a:off x="1484" y="2773"/>
              <a:ext cx="287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295" name="Rectangle 32"/>
            <p:cNvSpPr>
              <a:spLocks noChangeArrowheads="1"/>
            </p:cNvSpPr>
            <p:nvPr/>
          </p:nvSpPr>
          <p:spPr bwMode="auto">
            <a:xfrm>
              <a:off x="1484" y="2773"/>
              <a:ext cx="2871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53296" name="Line 33"/>
            <p:cNvSpPr>
              <a:spLocks noChangeShapeType="1"/>
            </p:cNvSpPr>
            <p:nvPr/>
          </p:nvSpPr>
          <p:spPr bwMode="auto">
            <a:xfrm>
              <a:off x="1484" y="3008"/>
              <a:ext cx="287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297" name="Rectangle 34"/>
            <p:cNvSpPr>
              <a:spLocks noChangeArrowheads="1"/>
            </p:cNvSpPr>
            <p:nvPr/>
          </p:nvSpPr>
          <p:spPr bwMode="auto">
            <a:xfrm>
              <a:off x="1484" y="3008"/>
              <a:ext cx="2871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53298" name="Line 35"/>
            <p:cNvSpPr>
              <a:spLocks noChangeShapeType="1"/>
            </p:cNvSpPr>
            <p:nvPr/>
          </p:nvSpPr>
          <p:spPr bwMode="auto">
            <a:xfrm>
              <a:off x="1484" y="3807"/>
              <a:ext cx="287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299" name="Line 36"/>
            <p:cNvSpPr>
              <a:spLocks noChangeShapeType="1"/>
            </p:cNvSpPr>
            <p:nvPr/>
          </p:nvSpPr>
          <p:spPr bwMode="auto">
            <a:xfrm>
              <a:off x="4343" y="2776"/>
              <a:ext cx="0" cy="1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2317750" y="5397500"/>
            <a:ext cx="5770563" cy="595313"/>
            <a:chOff x="1608" y="3230"/>
            <a:chExt cx="3635" cy="375"/>
          </a:xfrm>
        </p:grpSpPr>
        <p:sp>
          <p:nvSpPr>
            <p:cNvPr id="53256" name="Rectangle 38"/>
            <p:cNvSpPr>
              <a:spLocks noChangeArrowheads="1"/>
            </p:cNvSpPr>
            <p:nvPr/>
          </p:nvSpPr>
          <p:spPr bwMode="auto">
            <a:xfrm>
              <a:off x="1630" y="3262"/>
              <a:ext cx="38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i="1" noProof="1">
                  <a:solidFill>
                    <a:srgbClr val="000000"/>
                  </a:solidFill>
                  <a:latin typeface="Arial" panose="020B0604020202020204" pitchFamily="34" charset="0"/>
                </a:rPr>
                <a:t>ROI -</a:t>
              </a:r>
              <a:r>
                <a:rPr lang="de-DE" altLang="en-US" sz="1500" i="1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r>
                <a:rPr lang="el-GR" altLang="en-US" sz="1500"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μ</a:t>
              </a:r>
              <a:endParaRPr lang="el-GR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257" name="Rectangle 39"/>
            <p:cNvSpPr>
              <a:spLocks noChangeArrowheads="1"/>
            </p:cNvSpPr>
            <p:nvPr/>
          </p:nvSpPr>
          <p:spPr bwMode="auto">
            <a:xfrm>
              <a:off x="2326" y="3266"/>
              <a:ext cx="2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-1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58" name="Rectangle 40"/>
            <p:cNvSpPr>
              <a:spLocks noChangeArrowheads="1"/>
            </p:cNvSpPr>
            <p:nvPr/>
          </p:nvSpPr>
          <p:spPr bwMode="auto">
            <a:xfrm>
              <a:off x="2876" y="3266"/>
              <a:ext cx="2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-0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59" name="Rectangle 41"/>
            <p:cNvSpPr>
              <a:spLocks noChangeArrowheads="1"/>
            </p:cNvSpPr>
            <p:nvPr/>
          </p:nvSpPr>
          <p:spPr bwMode="auto">
            <a:xfrm>
              <a:off x="3445" y="3266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60" name="Rectangle 42"/>
            <p:cNvSpPr>
              <a:spLocks noChangeArrowheads="1"/>
            </p:cNvSpPr>
            <p:nvPr/>
          </p:nvSpPr>
          <p:spPr bwMode="auto">
            <a:xfrm>
              <a:off x="3994" y="3266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61" name="Rectangle 43"/>
            <p:cNvSpPr>
              <a:spLocks noChangeArrowheads="1"/>
            </p:cNvSpPr>
            <p:nvPr/>
          </p:nvSpPr>
          <p:spPr bwMode="auto">
            <a:xfrm>
              <a:off x="4721" y="3230"/>
              <a:ext cx="11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i="1" noProof="1">
                  <a:solidFill>
                    <a:srgbClr val="000000"/>
                  </a:solidFill>
                  <a:latin typeface="Symbol" panose="05050102010706020507" pitchFamily="18" charset="2"/>
                </a:rPr>
                <a:t>s</a:t>
              </a:r>
              <a:r>
                <a:rPr lang="de-DE" altLang="en-US" sz="1500" baseline="30000">
                  <a:solidFill>
                    <a:srgbClr val="000000"/>
                  </a:solidFill>
                  <a:latin typeface="Symbol" panose="05050102010706020507" pitchFamily="18" charset="2"/>
                </a:rPr>
                <a:t>2</a:t>
              </a:r>
              <a:endParaRPr lang="de-DE" altLang="en-US" baseline="30000" noProof="1">
                <a:latin typeface="Book Antiqua" panose="02040602050305030304" pitchFamily="18" charset="0"/>
              </a:endParaRPr>
            </a:p>
          </p:txBody>
        </p:sp>
        <p:sp>
          <p:nvSpPr>
            <p:cNvPr id="53262" name="Rectangle 44"/>
            <p:cNvSpPr>
              <a:spLocks noChangeArrowheads="1"/>
            </p:cNvSpPr>
            <p:nvPr/>
          </p:nvSpPr>
          <p:spPr bwMode="auto">
            <a:xfrm>
              <a:off x="4838" y="3272"/>
              <a:ext cx="9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Symbol" panose="05050102010706020507" pitchFamily="18" charset="2"/>
                </a:rPr>
                <a:t> =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63" name="Rectangle 45"/>
            <p:cNvSpPr>
              <a:spLocks noChangeArrowheads="1"/>
            </p:cNvSpPr>
            <p:nvPr/>
          </p:nvSpPr>
          <p:spPr bwMode="auto">
            <a:xfrm>
              <a:off x="5009" y="3260"/>
              <a:ext cx="2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87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64" name="Rectangle 46"/>
            <p:cNvSpPr>
              <a:spLocks noChangeArrowheads="1"/>
            </p:cNvSpPr>
            <p:nvPr/>
          </p:nvSpPr>
          <p:spPr bwMode="auto">
            <a:xfrm>
              <a:off x="1608" y="3456"/>
              <a:ext cx="50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(</a:t>
              </a:r>
              <a:r>
                <a:rPr lang="de-DE" altLang="en-US" sz="1500" i="1" noProof="1">
                  <a:solidFill>
                    <a:srgbClr val="000000"/>
                  </a:solidFill>
                  <a:latin typeface="Arial" panose="020B0604020202020204" pitchFamily="34" charset="0"/>
                </a:rPr>
                <a:t>ROI </a:t>
              </a:r>
              <a:r>
                <a:rPr lang="de-DE" altLang="en-US" sz="1500" i="1">
                  <a:solidFill>
                    <a:srgbClr val="000000"/>
                  </a:solidFill>
                  <a:latin typeface="Arial" panose="020B0604020202020204" pitchFamily="34" charset="0"/>
                </a:rPr>
                <a:t>- </a:t>
              </a:r>
              <a:r>
                <a:rPr lang="el-GR" altLang="en-US" sz="1500"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μ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r>
                <a:rPr lang="de-DE" altLang="en-US" sz="1500" baseline="30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l-GR" altLang="en-US" baseline="30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265" name="Rectangle 47"/>
            <p:cNvSpPr>
              <a:spLocks noChangeArrowheads="1"/>
            </p:cNvSpPr>
            <p:nvPr/>
          </p:nvSpPr>
          <p:spPr bwMode="auto">
            <a:xfrm>
              <a:off x="2346" y="3461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66" name="Rectangle 48"/>
            <p:cNvSpPr>
              <a:spLocks noChangeArrowheads="1"/>
            </p:cNvSpPr>
            <p:nvPr/>
          </p:nvSpPr>
          <p:spPr bwMode="auto">
            <a:xfrm>
              <a:off x="2895" y="3461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67" name="Rectangle 49"/>
            <p:cNvSpPr>
              <a:spLocks noChangeArrowheads="1"/>
            </p:cNvSpPr>
            <p:nvPr/>
          </p:nvSpPr>
          <p:spPr bwMode="auto">
            <a:xfrm>
              <a:off x="3445" y="3461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68" name="Rectangle 50"/>
            <p:cNvSpPr>
              <a:spLocks noChangeArrowheads="1"/>
            </p:cNvSpPr>
            <p:nvPr/>
          </p:nvSpPr>
          <p:spPr bwMode="auto">
            <a:xfrm>
              <a:off x="3994" y="3461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69" name="Rectangle 51"/>
            <p:cNvSpPr>
              <a:spLocks noChangeArrowheads="1"/>
            </p:cNvSpPr>
            <p:nvPr/>
          </p:nvSpPr>
          <p:spPr bwMode="auto">
            <a:xfrm>
              <a:off x="4724" y="3425"/>
              <a:ext cx="19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i="1" noProof="1">
                  <a:solidFill>
                    <a:srgbClr val="000000"/>
                  </a:solidFill>
                  <a:latin typeface="Symbol" panose="05050102010706020507" pitchFamily="18" charset="2"/>
                </a:rPr>
                <a:t>s = 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70" name="Rectangle 52"/>
            <p:cNvSpPr>
              <a:spLocks noChangeArrowheads="1"/>
            </p:cNvSpPr>
            <p:nvPr/>
          </p:nvSpPr>
          <p:spPr bwMode="auto">
            <a:xfrm>
              <a:off x="5009" y="3455"/>
              <a:ext cx="2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93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22374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Finanzierung &amp; Risiko: </a:t>
            </a:r>
            <a:r>
              <a:rPr lang="de-DE" altLang="en-US" sz="2400" dirty="0" smtClean="0"/>
              <a:t>Fragen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259632" y="1700808"/>
            <a:ext cx="6934200" cy="4408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Wie beschaffen Firmen Kapital?</a:t>
            </a: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Was ist die richtige Mischung aus Eigen- und Fremdkapital?</a:t>
            </a: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Wie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viel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Leverage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Hebelung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“) ist empfehlenswert?</a:t>
            </a:r>
          </a:p>
          <a:p>
            <a:pPr>
              <a:defRPr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Welche Darlehensart passt meiner Firma am besten?</a:t>
            </a:r>
          </a:p>
          <a:p>
            <a:pPr>
              <a:defRPr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Wie bewerten Firmen Risiken?</a:t>
            </a:r>
          </a:p>
          <a:p>
            <a:pPr>
              <a:defRPr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Wie verteilen Firmen Ihre Investitionen im Einklang mit deren Risikobereitschaft?</a:t>
            </a: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049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911975" cy="960438"/>
          </a:xfrm>
        </p:spPr>
        <p:txBody>
          <a:bodyPr/>
          <a:lstStyle/>
          <a:p>
            <a:r>
              <a:rPr lang="de-DE" altLang="en-US" smtClean="0"/>
              <a:t>Eigenkapital – Fremdkapital </a:t>
            </a:r>
            <a:r>
              <a:rPr lang="de-DE" altLang="en-US" sz="1800" smtClean="0"/>
              <a:t>[Quelle: Fischer 1996: 65]</a:t>
            </a:r>
            <a:endParaRPr lang="de-DE" altLang="en-US" smtClean="0"/>
          </a:p>
        </p:txBody>
      </p:sp>
      <p:graphicFrame>
        <p:nvGraphicFramePr>
          <p:cNvPr id="316419" name="Group 3"/>
          <p:cNvGraphicFramePr>
            <a:graphicFrameLocks noGrp="1"/>
          </p:cNvGraphicFramePr>
          <p:nvPr>
            <p:ph idx="1"/>
          </p:nvPr>
        </p:nvGraphicFramePr>
        <p:xfrm>
          <a:off x="1258888" y="1557338"/>
          <a:ext cx="7559675" cy="4616450"/>
        </p:xfrm>
        <a:graphic>
          <a:graphicData uri="http://schemas.openxmlformats.org/drawingml/2006/table">
            <a:tbl>
              <a:tblPr/>
              <a:tblGrid>
                <a:gridCol w="1873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3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3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3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Eigenkapital</a:t>
                      </a:r>
                      <a:endParaRPr kumimoji="0" lang="de-DE" sz="1600" b="1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Fremdkapital</a:t>
                      </a:r>
                      <a:endParaRPr kumimoji="0" lang="de-DE" sz="1600" b="1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3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Rechtsstellung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Risikokapital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Gläubigerkapital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3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Fristigkeit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im Prinzip unbefristet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grundsätzlich befristet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3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Mitsprache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gegeben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ausgeschlossen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3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Haftung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Un- / beschränkt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Keine Haftung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3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Ertragsanteil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volle Teilhabe am Gewinn und Verlust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vom Gewinn unabhängige Zinszahlung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30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Vermögensanteil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aliquoter Anteil am Liquidationserlös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fester Rückzahlungsan-spruch in Höhe der Forderung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3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Liquiditätswirkung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Liquiditätsstärkung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Liquiditätsschwächung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90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Kapitalstruktur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Basis für Verschuldungskapazität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reduziert Bonität</a:t>
                      </a:r>
                      <a:b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90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Gewinnsteuern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Ausschüttungen nicht abzugsberechtigt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Kreditkosten mindern Steuerbasis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3625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02425" cy="1103313"/>
          </a:xfrm>
        </p:spPr>
        <p:txBody>
          <a:bodyPr/>
          <a:lstStyle/>
          <a:p>
            <a:r>
              <a:rPr lang="de-DE" altLang="en-US" smtClean="0"/>
              <a:t>Finanzierungsarten </a:t>
            </a:r>
            <a:r>
              <a:rPr lang="de-DE" altLang="en-US" sz="1800" smtClean="0"/>
              <a:t/>
            </a:r>
            <a:br>
              <a:rPr lang="de-DE" altLang="en-US" sz="1800" smtClean="0"/>
            </a:br>
            <a:r>
              <a:rPr lang="de-DE" altLang="en-US" sz="1800" smtClean="0"/>
              <a:t>[Quelle: R. Nolden 1995 Industriebetriebslehre. Köln, München]</a:t>
            </a:r>
            <a:endParaRPr lang="de-DE" altLang="en-US" smtClean="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067175" y="3233936"/>
            <a:ext cx="2333625" cy="376238"/>
          </a:xfrm>
          <a:prstGeom prst="rect">
            <a:avLst/>
          </a:prstGeom>
          <a:solidFill>
            <a:srgbClr val="FFFFB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Innenfinanzierung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400800" y="3233936"/>
            <a:ext cx="2209800" cy="376238"/>
          </a:xfrm>
          <a:prstGeom prst="rect">
            <a:avLst/>
          </a:prstGeom>
          <a:solidFill>
            <a:srgbClr val="FFFFB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Außenfinanzierung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067175" y="2852936"/>
            <a:ext cx="4543425" cy="376238"/>
          </a:xfrm>
          <a:prstGeom prst="rect">
            <a:avLst/>
          </a:prstGeom>
          <a:solidFill>
            <a:srgbClr val="FFFFB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nach der Herkunft der Mittel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067175" y="3767336"/>
            <a:ext cx="2449513" cy="1139825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Selbstfinanzierung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(aus Gewinnen)</a:t>
            </a:r>
            <a:r>
              <a:rPr lang="de-DE" altLang="en-US" sz="1800">
                <a:latin typeface="Arial" panose="020B0604020202020204" pitchFamily="34" charset="0"/>
              </a:rPr>
              <a:t/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Rückflussfinanzierung </a:t>
            </a:r>
            <a:r>
              <a:rPr lang="de-DE" altLang="en-US" sz="1600">
                <a:latin typeface="Arial" panose="020B0604020202020204" pitchFamily="34" charset="0"/>
              </a:rPr>
              <a:t>(aus Abschreibungen)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400800" y="3767336"/>
            <a:ext cx="2209800" cy="1308100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Einlagenfinanzierg.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Beteiligungs-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finanzierung</a:t>
            </a:r>
            <a:br>
              <a:rPr lang="de-DE" altLang="en-US" sz="1800">
                <a:latin typeface="Arial" panose="020B0604020202020204" pitchFamily="34" charset="0"/>
              </a:rPr>
            </a:br>
            <a:endParaRPr lang="de-DE" altLang="en-US" sz="1600">
              <a:latin typeface="Arial" panose="020B0604020202020204" pitchFamily="34" charset="0"/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4067175" y="4910336"/>
            <a:ext cx="2333625" cy="11699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Finanzierung durch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Rückstellungen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/>
            </a:r>
            <a:br>
              <a:rPr lang="de-DE" altLang="en-US" sz="1800">
                <a:latin typeface="Arial" panose="020B0604020202020204" pitchFamily="34" charset="0"/>
              </a:rPr>
            </a:br>
            <a:endParaRPr lang="de-DE" altLang="en-US" sz="1600">
              <a:latin typeface="Arial" panose="020B0604020202020204" pitchFamily="34" charset="0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400800" y="4910336"/>
            <a:ext cx="2209800" cy="11699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Kreditfinanzierung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/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/>
            </a:r>
            <a:br>
              <a:rPr lang="de-DE" altLang="en-US" sz="1800">
                <a:latin typeface="Arial" panose="020B0604020202020204" pitchFamily="34" charset="0"/>
              </a:rPr>
            </a:br>
            <a:endParaRPr lang="de-DE" altLang="en-US" sz="1600">
              <a:latin typeface="Arial" panose="020B0604020202020204" pitchFamily="34" charset="0"/>
            </a:endParaRP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2133600" y="3767336"/>
            <a:ext cx="1828800" cy="1139825"/>
          </a:xfrm>
          <a:prstGeom prst="rect">
            <a:avLst/>
          </a:prstGeom>
          <a:solidFill>
            <a:srgbClr val="FFFFB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Eigen-finanzierung</a:t>
            </a:r>
            <a:r>
              <a:rPr lang="de-DE" altLang="en-US" sz="1600">
                <a:latin typeface="Arial" panose="020B0604020202020204" pitchFamily="34" charset="0"/>
              </a:rPr>
              <a:t/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(Zuführung von Eigenkapital)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133600" y="4910336"/>
            <a:ext cx="1828800" cy="1139825"/>
          </a:xfrm>
          <a:prstGeom prst="rect">
            <a:avLst/>
          </a:prstGeom>
          <a:solidFill>
            <a:srgbClr val="FFFFB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Fremd-finanzierung</a:t>
            </a:r>
            <a:r>
              <a:rPr lang="de-DE" altLang="en-US" sz="1600">
                <a:latin typeface="Arial" panose="020B0604020202020204" pitchFamily="34" charset="0"/>
              </a:rPr>
              <a:t/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(Zuführung von Gläubigerkapital) 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1066800" y="3767336"/>
            <a:ext cx="1066800" cy="2298700"/>
          </a:xfrm>
          <a:prstGeom prst="rect">
            <a:avLst/>
          </a:prstGeom>
          <a:solidFill>
            <a:srgbClr val="FFFFB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nach Rechts-stellungder Kapital-geber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/>
            </a:r>
            <a:br>
              <a:rPr lang="de-DE" altLang="en-US" sz="1800">
                <a:latin typeface="Arial" panose="020B0604020202020204" pitchFamily="34" charset="0"/>
              </a:rPr>
            </a:br>
            <a:endParaRPr lang="de-DE" altLang="en-US" sz="1800">
              <a:latin typeface="Arial" panose="020B0604020202020204" pitchFamily="34" charset="0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899592" y="1988840"/>
            <a:ext cx="7632848" cy="4408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Finanzierung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beschreibt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die Kapitalbeschaffung für eine Unternehmung.</a:t>
            </a: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1515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457200"/>
            <a:ext cx="6778625" cy="857250"/>
          </a:xfrm>
        </p:spPr>
        <p:txBody>
          <a:bodyPr/>
          <a:lstStyle/>
          <a:p>
            <a:r>
              <a:rPr lang="de-DE" altLang="en-US" smtClean="0"/>
              <a:t>Innenfinanzierung - Außenfinanzierung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057400" y="1752600"/>
            <a:ext cx="6781800" cy="421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 b="1" dirty="0">
                <a:solidFill>
                  <a:srgbClr val="C00000"/>
                </a:solidFill>
                <a:latin typeface="Arial" panose="020B0604020202020204" pitchFamily="34" charset="0"/>
              </a:rPr>
              <a:t>Außenfinanzierung</a:t>
            </a:r>
            <a:r>
              <a:rPr lang="de-DE" altLang="en-US" sz="1800" dirty="0">
                <a:latin typeface="Arial" panose="020B0604020202020204" pitchFamily="34" charset="0"/>
              </a:rPr>
              <a:t>: „Vorgänge, die zu einem Zufluss von Zahlungsmitteln führen, ohne dass dazu unmittelbar Maßnahmen im Leistungsbereich der Unternehmung erforderlich sind“ (</a:t>
            </a:r>
            <a:r>
              <a:rPr lang="de-DE" altLang="en-US" sz="1800" dirty="0" err="1">
                <a:latin typeface="Arial" panose="020B0604020202020204" pitchFamily="34" charset="0"/>
              </a:rPr>
              <a:t>Spremann</a:t>
            </a:r>
            <a:r>
              <a:rPr lang="de-DE" altLang="en-US" sz="1800" dirty="0">
                <a:latin typeface="Arial" panose="020B0604020202020204" pitchFamily="34" charset="0"/>
              </a:rPr>
              <a:t> 1998, S. 320)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Beispiele: Kreditaufnahme, Ausgabe von Anleihen oder Beteiligungstiteln, Einlagen alter oder neuer Gesellschafter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endParaRPr lang="de-DE" altLang="en-US" sz="18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 b="1" dirty="0">
                <a:solidFill>
                  <a:srgbClr val="C00000"/>
                </a:solidFill>
                <a:latin typeface="Arial" panose="020B0604020202020204" pitchFamily="34" charset="0"/>
              </a:rPr>
              <a:t>Innenfinanzierung</a:t>
            </a:r>
            <a:r>
              <a:rPr lang="de-DE" altLang="en-US" sz="1800" dirty="0">
                <a:latin typeface="Arial" panose="020B0604020202020204" pitchFamily="34" charset="0"/>
              </a:rPr>
              <a:t>: Zahlungsmittel, die dem Unternehmen durch den betrieblichen Umsatzprozess zufließen (also nicht das Ergebnis neuer Kontakte mit Kapitalgebern sind) und nicht für den betrieblichen Leistungsprozess ausgezahlt werden müssen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Beispiele: Gewinnthesaurierung (Selbstfinanzierung), Rückstellungen, Abschreibungen</a:t>
            </a:r>
          </a:p>
        </p:txBody>
      </p:sp>
    </p:spTree>
    <p:extLst>
      <p:ext uri="{BB962C8B-B14F-4D97-AF65-F5344CB8AC3E}">
        <p14:creationId xmlns:p14="http://schemas.microsoft.com/office/powerpoint/2010/main" val="3434034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02425" cy="933450"/>
          </a:xfrm>
        </p:spPr>
        <p:txBody>
          <a:bodyPr/>
          <a:lstStyle/>
          <a:p>
            <a:r>
              <a:rPr lang="de-DE" altLang="en-US" smtClean="0"/>
              <a:t>Innenfinanzierung</a:t>
            </a:r>
          </a:p>
        </p:txBody>
      </p:sp>
      <p:grpSp>
        <p:nvGrpSpPr>
          <p:cNvPr id="11267" name="Group 18"/>
          <p:cNvGrpSpPr>
            <a:grpSpLocks/>
          </p:cNvGrpSpPr>
          <p:nvPr/>
        </p:nvGrpSpPr>
        <p:grpSpPr bwMode="auto">
          <a:xfrm>
            <a:off x="2332038" y="1385888"/>
            <a:ext cx="6172200" cy="1128712"/>
            <a:chOff x="1392" y="1200"/>
            <a:chExt cx="3888" cy="711"/>
          </a:xfrm>
        </p:grpSpPr>
        <p:sp>
          <p:nvSpPr>
            <p:cNvPr id="11285" name="Text Box 3"/>
            <p:cNvSpPr txBox="1">
              <a:spLocks noChangeArrowheads="1"/>
            </p:cNvSpPr>
            <p:nvPr/>
          </p:nvSpPr>
          <p:spPr bwMode="auto">
            <a:xfrm>
              <a:off x="1392" y="1200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gebilligte</a:t>
              </a:r>
            </a:p>
          </p:txBody>
        </p:sp>
        <p:sp>
          <p:nvSpPr>
            <p:cNvPr id="11286" name="Text Box 4"/>
            <p:cNvSpPr txBox="1">
              <a:spLocks noChangeArrowheads="1"/>
            </p:cNvSpPr>
            <p:nvPr/>
          </p:nvSpPr>
          <p:spPr bwMode="auto">
            <a:xfrm>
              <a:off x="1392" y="1440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geduldete</a:t>
              </a:r>
            </a:p>
          </p:txBody>
        </p:sp>
        <p:sp>
          <p:nvSpPr>
            <p:cNvPr id="11287" name="Text Box 5"/>
            <p:cNvSpPr txBox="1">
              <a:spLocks noChangeArrowheads="1"/>
            </p:cNvSpPr>
            <p:nvPr/>
          </p:nvSpPr>
          <p:spPr bwMode="auto">
            <a:xfrm>
              <a:off x="1392" y="1680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erzwungene</a:t>
              </a:r>
            </a:p>
          </p:txBody>
        </p:sp>
        <p:sp>
          <p:nvSpPr>
            <p:cNvPr id="11288" name="Text Box 6"/>
            <p:cNvSpPr txBox="1">
              <a:spLocks noChangeArrowheads="1"/>
            </p:cNvSpPr>
            <p:nvPr/>
          </p:nvSpPr>
          <p:spPr bwMode="auto">
            <a:xfrm>
              <a:off x="2448" y="1344"/>
              <a:ext cx="2832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zeitliche Verschiebung ansonsten fälliger Auszahlungen an die Eigenkapitalgeber</a:t>
              </a:r>
            </a:p>
          </p:txBody>
        </p:sp>
        <p:sp>
          <p:nvSpPr>
            <p:cNvPr id="11289" name="AutoShape 8"/>
            <p:cNvSpPr>
              <a:spLocks/>
            </p:cNvSpPr>
            <p:nvPr/>
          </p:nvSpPr>
          <p:spPr bwMode="auto">
            <a:xfrm>
              <a:off x="2304" y="1248"/>
              <a:ext cx="144" cy="576"/>
            </a:xfrm>
            <a:prstGeom prst="rightBrace">
              <a:avLst>
                <a:gd name="adj1" fmla="val 59722"/>
                <a:gd name="adj2" fmla="val 47398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</p:grpSp>
      <p:sp>
        <p:nvSpPr>
          <p:cNvPr id="11268" name="Line 25"/>
          <p:cNvSpPr>
            <a:spLocks noChangeShapeType="1"/>
          </p:cNvSpPr>
          <p:nvPr/>
        </p:nvSpPr>
        <p:spPr bwMode="auto">
          <a:xfrm>
            <a:off x="3475038" y="4205288"/>
            <a:ext cx="762000" cy="304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69" name="Line 24"/>
          <p:cNvSpPr>
            <a:spLocks noChangeShapeType="1"/>
          </p:cNvSpPr>
          <p:nvPr/>
        </p:nvSpPr>
        <p:spPr bwMode="auto">
          <a:xfrm flipH="1">
            <a:off x="2789238" y="4205288"/>
            <a:ext cx="685800" cy="304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70" name="Line 23"/>
          <p:cNvSpPr>
            <a:spLocks noChangeShapeType="1"/>
          </p:cNvSpPr>
          <p:nvPr/>
        </p:nvSpPr>
        <p:spPr bwMode="auto">
          <a:xfrm>
            <a:off x="2560638" y="3138488"/>
            <a:ext cx="914400" cy="2286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71" name="Line 22"/>
          <p:cNvSpPr>
            <a:spLocks noChangeShapeType="1"/>
          </p:cNvSpPr>
          <p:nvPr/>
        </p:nvSpPr>
        <p:spPr bwMode="auto">
          <a:xfrm flipH="1">
            <a:off x="1493838" y="3138488"/>
            <a:ext cx="1066800" cy="2286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72" name="Line 27"/>
          <p:cNvSpPr>
            <a:spLocks noChangeShapeType="1"/>
          </p:cNvSpPr>
          <p:nvPr/>
        </p:nvSpPr>
        <p:spPr bwMode="auto">
          <a:xfrm>
            <a:off x="6523038" y="3367088"/>
            <a:ext cx="990600" cy="1524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73" name="Line 26"/>
          <p:cNvSpPr>
            <a:spLocks noChangeShapeType="1"/>
          </p:cNvSpPr>
          <p:nvPr/>
        </p:nvSpPr>
        <p:spPr bwMode="auto">
          <a:xfrm flipH="1">
            <a:off x="5532438" y="3367088"/>
            <a:ext cx="990600" cy="1524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74" name="Line 28"/>
          <p:cNvSpPr>
            <a:spLocks noChangeShapeType="1"/>
          </p:cNvSpPr>
          <p:nvPr/>
        </p:nvSpPr>
        <p:spPr bwMode="auto">
          <a:xfrm>
            <a:off x="7513638" y="4129088"/>
            <a:ext cx="0" cy="3810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75" name="Text Box 9"/>
          <p:cNvSpPr txBox="1">
            <a:spLocks noChangeArrowheads="1"/>
          </p:cNvSpPr>
          <p:nvPr/>
        </p:nvSpPr>
        <p:spPr bwMode="auto">
          <a:xfrm>
            <a:off x="1265238" y="2757488"/>
            <a:ext cx="2590800" cy="376237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Selbstfinanzierung</a:t>
            </a:r>
          </a:p>
        </p:txBody>
      </p:sp>
      <p:sp>
        <p:nvSpPr>
          <p:cNvPr id="11276" name="Text Box 10"/>
          <p:cNvSpPr txBox="1">
            <a:spLocks noChangeArrowheads="1"/>
          </p:cNvSpPr>
          <p:nvPr/>
        </p:nvSpPr>
        <p:spPr bwMode="auto">
          <a:xfrm>
            <a:off x="4618038" y="2757488"/>
            <a:ext cx="3733800" cy="596900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zahlungsunwirksame Aufwendungen</a:t>
            </a:r>
          </a:p>
        </p:txBody>
      </p:sp>
      <p:sp>
        <p:nvSpPr>
          <p:cNvPr id="11277" name="Text Box 11"/>
          <p:cNvSpPr txBox="1">
            <a:spLocks noChangeArrowheads="1"/>
          </p:cNvSpPr>
          <p:nvPr/>
        </p:nvSpPr>
        <p:spPr bwMode="auto">
          <a:xfrm>
            <a:off x="655638" y="3367088"/>
            <a:ext cx="1676400" cy="84455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offen: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Gewinn-thesaurierung</a:t>
            </a:r>
          </a:p>
        </p:txBody>
      </p:sp>
      <p:sp>
        <p:nvSpPr>
          <p:cNvPr id="11278" name="Text Box 12"/>
          <p:cNvSpPr txBox="1">
            <a:spLocks noChangeArrowheads="1"/>
          </p:cNvSpPr>
          <p:nvPr/>
        </p:nvSpPr>
        <p:spPr bwMode="auto">
          <a:xfrm>
            <a:off x="2636838" y="3367088"/>
            <a:ext cx="1600200" cy="84455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verdeckt: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stille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Reserven</a:t>
            </a:r>
          </a:p>
        </p:txBody>
      </p:sp>
      <p:sp>
        <p:nvSpPr>
          <p:cNvPr id="11279" name="Text Box 13"/>
          <p:cNvSpPr txBox="1">
            <a:spLocks noChangeArrowheads="1"/>
          </p:cNvSpPr>
          <p:nvPr/>
        </p:nvSpPr>
        <p:spPr bwMode="auto">
          <a:xfrm>
            <a:off x="4694238" y="3519488"/>
            <a:ext cx="1676400" cy="803275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Rückfluss-Finanzierung</a:t>
            </a:r>
            <a:r>
              <a:rPr lang="de-DE" altLang="en-US" sz="1400">
                <a:latin typeface="Arial" panose="020B0604020202020204" pitchFamily="34" charset="0"/>
              </a:rPr>
              <a:t/>
            </a:r>
            <a:br>
              <a:rPr lang="de-DE" altLang="en-US" sz="1400">
                <a:latin typeface="Arial" panose="020B0604020202020204" pitchFamily="34" charset="0"/>
              </a:rPr>
            </a:br>
            <a:r>
              <a:rPr lang="de-DE" altLang="en-US" sz="1400">
                <a:latin typeface="Arial" panose="020B0604020202020204" pitchFamily="34" charset="0"/>
              </a:rPr>
              <a:t>[Abschreibungen]</a:t>
            </a:r>
            <a:endParaRPr lang="de-DE" altLang="en-US" sz="1800">
              <a:latin typeface="Arial" panose="020B0604020202020204" pitchFamily="34" charset="0"/>
            </a:endParaRPr>
          </a:p>
        </p:txBody>
      </p:sp>
      <p:sp>
        <p:nvSpPr>
          <p:cNvPr id="11280" name="Text Box 14"/>
          <p:cNvSpPr txBox="1">
            <a:spLocks noChangeArrowheads="1"/>
          </p:cNvSpPr>
          <p:nvPr/>
        </p:nvSpPr>
        <p:spPr bwMode="auto">
          <a:xfrm>
            <a:off x="6675438" y="3519488"/>
            <a:ext cx="1600200" cy="76358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Finanzierung</a:t>
            </a:r>
            <a:r>
              <a:rPr lang="de-DE" altLang="en-US" sz="1600" b="1">
                <a:latin typeface="Arial" panose="020B0604020202020204" pitchFamily="34" charset="0"/>
              </a:rPr>
              <a:t> </a:t>
            </a:r>
            <a:r>
              <a:rPr lang="de-DE" altLang="en-US" sz="1600">
                <a:latin typeface="Arial" panose="020B0604020202020204" pitchFamily="34" charset="0"/>
              </a:rPr>
              <a:t>durch</a:t>
            </a:r>
            <a:r>
              <a:rPr lang="de-DE" altLang="en-US" sz="1600" b="1">
                <a:latin typeface="Arial" panose="020B0604020202020204" pitchFamily="34" charset="0"/>
              </a:rPr>
              <a:t/>
            </a:r>
            <a:br>
              <a:rPr lang="de-DE" altLang="en-US" sz="1600" b="1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Rückstellungen</a:t>
            </a:r>
          </a:p>
        </p:txBody>
      </p:sp>
      <p:sp>
        <p:nvSpPr>
          <p:cNvPr id="11281" name="Text Box 15"/>
          <p:cNvSpPr txBox="1">
            <a:spLocks noChangeArrowheads="1"/>
          </p:cNvSpPr>
          <p:nvPr/>
        </p:nvSpPr>
        <p:spPr bwMode="auto">
          <a:xfrm>
            <a:off x="2103438" y="4510088"/>
            <a:ext cx="1295400" cy="67786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400">
                <a:latin typeface="Arial" panose="020B0604020202020204" pitchFamily="34" charset="0"/>
              </a:rPr>
              <a:t>Unterbewer-tung von Aktiva</a:t>
            </a:r>
          </a:p>
        </p:txBody>
      </p:sp>
      <p:sp>
        <p:nvSpPr>
          <p:cNvPr id="11282" name="Text Box 16"/>
          <p:cNvSpPr txBox="1">
            <a:spLocks noChangeArrowheads="1"/>
          </p:cNvSpPr>
          <p:nvPr/>
        </p:nvSpPr>
        <p:spPr bwMode="auto">
          <a:xfrm>
            <a:off x="3551238" y="4510088"/>
            <a:ext cx="1295400" cy="67786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400">
                <a:latin typeface="Arial" panose="020B0604020202020204" pitchFamily="34" charset="0"/>
              </a:rPr>
              <a:t>Überbewer-tung von Passiva</a:t>
            </a:r>
            <a:endParaRPr lang="de-DE" altLang="en-US" sz="1600">
              <a:latin typeface="Arial" panose="020B0604020202020204" pitchFamily="34" charset="0"/>
            </a:endParaRPr>
          </a:p>
        </p:txBody>
      </p:sp>
      <p:sp>
        <p:nvSpPr>
          <p:cNvPr id="11283" name="Text Box 17"/>
          <p:cNvSpPr txBox="1">
            <a:spLocks noChangeArrowheads="1"/>
          </p:cNvSpPr>
          <p:nvPr/>
        </p:nvSpPr>
        <p:spPr bwMode="auto">
          <a:xfrm>
            <a:off x="6904038" y="4510088"/>
            <a:ext cx="1295400" cy="67786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400">
                <a:latin typeface="Arial" panose="020B0604020202020204" pitchFamily="34" charset="0"/>
              </a:rPr>
              <a:t>Finanzierung mit Fremdkapital</a:t>
            </a:r>
            <a:endParaRPr lang="de-DE" altLang="en-US" sz="1600">
              <a:latin typeface="Arial" panose="020B0604020202020204" pitchFamily="34" charset="0"/>
            </a:endParaRP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595313" y="5338763"/>
            <a:ext cx="8091487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Selbstfinanzierung ist liquiditätsschonend (keine Rückzahlungspflicht, keine periodischen Zinszahlungen), verbessert die Bonität, ist unabhängig von der Stimmung am Kapitalmarkt und vergrößert die Flexibilität/Verfügungsmacht der Geschäftsführung </a:t>
            </a:r>
            <a:endParaRPr lang="de-DE" altLang="en-US" sz="180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828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911975" cy="933450"/>
          </a:xfrm>
        </p:spPr>
        <p:txBody>
          <a:bodyPr/>
          <a:lstStyle/>
          <a:p>
            <a:r>
              <a:rPr lang="de-DE" altLang="en-US" smtClean="0"/>
              <a:t>Gewinnthesaurierung  (einbehaltene Gewinne)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0" y="1524000"/>
            <a:ext cx="6553200" cy="4876800"/>
          </a:xfrm>
        </p:spPr>
        <p:txBody>
          <a:bodyPr/>
          <a:lstStyle/>
          <a:p>
            <a:pPr>
              <a:buFontTx/>
              <a:buNone/>
            </a:pPr>
            <a:r>
              <a:rPr lang="de-DE" altLang="en-US" sz="1800" smtClean="0">
                <a:latin typeface="Arial" panose="020B0604020202020204" pitchFamily="34" charset="0"/>
              </a:rPr>
              <a:t>Vorteile</a:t>
            </a:r>
          </a:p>
          <a:p>
            <a:r>
              <a:rPr lang="de-DE" altLang="en-US" sz="1800" smtClean="0">
                <a:latin typeface="Arial" panose="020B0604020202020204" pitchFamily="34" charset="0"/>
              </a:rPr>
              <a:t>keine Veränderung der Herrschaftsverhältnisse</a:t>
            </a:r>
          </a:p>
          <a:p>
            <a:r>
              <a:rPr lang="de-DE" altLang="en-US" sz="1800" smtClean="0">
                <a:latin typeface="Arial" panose="020B0604020202020204" pitchFamily="34" charset="0"/>
              </a:rPr>
              <a:t>keine zusätzliche Informationspflicht seitens des Managements</a:t>
            </a:r>
          </a:p>
          <a:p>
            <a:r>
              <a:rPr lang="de-DE" altLang="en-US" sz="1800" smtClean="0">
                <a:latin typeface="Arial" panose="020B0604020202020204" pitchFamily="34" charset="0"/>
              </a:rPr>
              <a:t>keine Zahlungsbindung</a:t>
            </a:r>
          </a:p>
          <a:p>
            <a:r>
              <a:rPr lang="de-DE" altLang="en-US" sz="1800" smtClean="0">
                <a:latin typeface="Arial" panose="020B0604020202020204" pitchFamily="34" charset="0"/>
              </a:rPr>
              <a:t>keine „Doppelbesteuerung“ </a:t>
            </a:r>
          </a:p>
          <a:p>
            <a:r>
              <a:rPr lang="de-DE" altLang="en-US" sz="1800" smtClean="0">
                <a:latin typeface="Arial" panose="020B0604020202020204" pitchFamily="34" charset="0"/>
              </a:rPr>
              <a:t>gesetzliche Mindest-Rücklage (10 % des Grundkapitals)</a:t>
            </a:r>
          </a:p>
          <a:p>
            <a:endParaRPr lang="de-DE" altLang="en-US" sz="1800" smtClean="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de-DE" altLang="en-US" sz="1800" smtClean="0">
                <a:latin typeface="Arial" panose="020B0604020202020204" pitchFamily="34" charset="0"/>
              </a:rPr>
              <a:t>Nachteile</a:t>
            </a:r>
          </a:p>
          <a:p>
            <a:r>
              <a:rPr lang="de-DE" altLang="en-US" sz="1800" smtClean="0">
                <a:latin typeface="Arial" panose="020B0604020202020204" pitchFamily="34" charset="0"/>
              </a:rPr>
              <a:t>Billigung durch Gesellschafter notwendig (sofern nicht verdeckt durch stille Reserven)</a:t>
            </a:r>
          </a:p>
          <a:p>
            <a:r>
              <a:rPr lang="de-DE" altLang="en-US" sz="1800" smtClean="0">
                <a:latin typeface="Arial" panose="020B0604020202020204" pitchFamily="34" charset="0"/>
              </a:rPr>
              <a:t>meist mit hohen Renditeerwartungen der Gesellschafter verbunden (</a:t>
            </a:r>
            <a:r>
              <a:rPr lang="de-DE" altLang="en-US" sz="1800" i="1" smtClean="0">
                <a:latin typeface="Arial" panose="020B0604020202020204" pitchFamily="34" charset="0"/>
              </a:rPr>
              <a:t>Shareholder Value</a:t>
            </a:r>
            <a:r>
              <a:rPr lang="de-DE" altLang="en-US" sz="1800" smtClean="0">
                <a:latin typeface="Arial" panose="020B0604020202020204" pitchFamily="34" charset="0"/>
              </a:rPr>
              <a:t>)</a:t>
            </a:r>
          </a:p>
          <a:p>
            <a:endParaRPr lang="de-DE" altLang="en-US" sz="1800" smtClean="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de-DE" altLang="en-US" sz="1800" smtClean="0">
                <a:latin typeface="Arial" panose="020B0604020202020204" pitchFamily="34" charset="0"/>
              </a:rPr>
              <a:t>Dividendenpolitik</a:t>
            </a:r>
          </a:p>
        </p:txBody>
      </p:sp>
    </p:spTree>
    <p:extLst>
      <p:ext uri="{BB962C8B-B14F-4D97-AF65-F5344CB8AC3E}">
        <p14:creationId xmlns:p14="http://schemas.microsoft.com/office/powerpoint/2010/main" val="16124577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33450"/>
          </a:xfrm>
        </p:spPr>
        <p:txBody>
          <a:bodyPr/>
          <a:lstStyle/>
          <a:p>
            <a:r>
              <a:rPr lang="de-DE" altLang="en-US" smtClean="0"/>
              <a:t>Rückstellungen  </a:t>
            </a:r>
            <a:r>
              <a:rPr lang="de-DE" altLang="en-US" sz="1800" smtClean="0"/>
              <a:t>[Quelle: Nach Spremann 1998, S. 339]</a:t>
            </a:r>
            <a:endParaRPr lang="de-DE" altLang="en-US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600200" y="1676400"/>
            <a:ext cx="7162800" cy="4648200"/>
          </a:xfrm>
        </p:spPr>
        <p:txBody>
          <a:bodyPr/>
          <a:lstStyle/>
          <a:p>
            <a:pPr>
              <a:buFontTx/>
              <a:buNone/>
            </a:pPr>
            <a:r>
              <a:rPr lang="de-DE" altLang="en-US" sz="1800" smtClean="0">
                <a:latin typeface="Arial" panose="020B0604020202020204" pitchFamily="34" charset="0"/>
              </a:rPr>
              <a:t>§ 153 (7) AktG:</a:t>
            </a: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Laufende Pensionen und Anwartschaften auf Pensionen (bei einer Direktzusage betrieblicher Altersversicherung)</a:t>
            </a: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ungewisse Verbindlichkeiten</a:t>
            </a: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drohende Verluste aus schwebenden Geschäften</a:t>
            </a: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im Geschäftsjahr unterlassene Aufwendungen für  Instandhaltung oder Abraumbeseitigung, die im folgenden Geschäftsjahr nachgeholt werden</a:t>
            </a: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Gewährleistungen, die ohne rechtliche Verpflichtungen erbracht werden</a:t>
            </a:r>
          </a:p>
          <a:p>
            <a:r>
              <a:rPr lang="de-DE" altLang="en-US" sz="1800" smtClean="0">
                <a:latin typeface="Arial" panose="020B0604020202020204" pitchFamily="34" charset="0"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9481122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67513" cy="933450"/>
          </a:xfrm>
        </p:spPr>
        <p:txBody>
          <a:bodyPr/>
          <a:lstStyle/>
          <a:p>
            <a:r>
              <a:rPr lang="de-DE" altLang="en-US" smtClean="0"/>
              <a:t>Außenfinanzierung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1905000"/>
            <a:ext cx="6172200" cy="4114800"/>
          </a:xfrm>
        </p:spPr>
        <p:txBody>
          <a:bodyPr/>
          <a:lstStyle/>
          <a:p>
            <a:r>
              <a:rPr lang="de-DE" altLang="en-US" sz="2000" smtClean="0">
                <a:latin typeface="Arial" panose="020B0604020202020204" pitchFamily="34" charset="0"/>
              </a:rPr>
              <a:t>Eigenfinanzierung (Zahlungsmittelzufuhr durch die bisherigen Eigenkapitalgeber)</a:t>
            </a:r>
          </a:p>
          <a:p>
            <a:endParaRPr lang="de-DE" altLang="en-US" sz="2000" smtClean="0">
              <a:latin typeface="Arial" panose="020B0604020202020204" pitchFamily="34" charset="0"/>
            </a:endParaRPr>
          </a:p>
          <a:p>
            <a:r>
              <a:rPr lang="de-DE" altLang="en-US" sz="2000" smtClean="0">
                <a:latin typeface="Arial" panose="020B0604020202020204" pitchFamily="34" charset="0"/>
              </a:rPr>
              <a:t>Beteiligungsfinanzierung (durch neue Eigenkapitalgeber mit Einfluß auf Eigentums- </a:t>
            </a:r>
            <a:br>
              <a:rPr lang="de-DE" altLang="en-US" sz="2000" smtClean="0">
                <a:latin typeface="Arial" panose="020B0604020202020204" pitchFamily="34" charset="0"/>
              </a:rPr>
            </a:br>
            <a:r>
              <a:rPr lang="de-DE" altLang="en-US" sz="2000" smtClean="0">
                <a:latin typeface="Arial" panose="020B0604020202020204" pitchFamily="34" charset="0"/>
              </a:rPr>
              <a:t>und Entscheidungsrechte)</a:t>
            </a:r>
          </a:p>
          <a:p>
            <a:endParaRPr lang="de-DE" altLang="en-US" sz="2000" smtClean="0">
              <a:latin typeface="Arial" panose="020B0604020202020204" pitchFamily="34" charset="0"/>
            </a:endParaRPr>
          </a:p>
          <a:p>
            <a:r>
              <a:rPr lang="de-DE" altLang="en-US" sz="2000" smtClean="0">
                <a:latin typeface="Arial" panose="020B0604020202020204" pitchFamily="34" charset="0"/>
              </a:rPr>
              <a:t>langfristige Fremdfinanzierung</a:t>
            </a:r>
          </a:p>
          <a:p>
            <a:endParaRPr lang="de-DE" altLang="en-US" sz="2000" smtClean="0">
              <a:latin typeface="Arial" panose="020B0604020202020204" pitchFamily="34" charset="0"/>
            </a:endParaRPr>
          </a:p>
          <a:p>
            <a:r>
              <a:rPr lang="de-DE" altLang="en-US" sz="2000" smtClean="0">
                <a:latin typeface="Arial" panose="020B0604020202020204" pitchFamily="34" charset="0"/>
              </a:rPr>
              <a:t>kurzfristige Fremdfinanzierung</a:t>
            </a:r>
          </a:p>
        </p:txBody>
      </p:sp>
    </p:spTree>
    <p:extLst>
      <p:ext uri="{BB962C8B-B14F-4D97-AF65-F5344CB8AC3E}">
        <p14:creationId xmlns:p14="http://schemas.microsoft.com/office/powerpoint/2010/main" val="34543612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rdmannvorlage">
  <a:themeElements>
    <a:clrScheme name="">
      <a:dk1>
        <a:srgbClr val="000000"/>
      </a:dk1>
      <a:lt1>
        <a:srgbClr val="FFFFFF"/>
      </a:lt1>
      <a:dk2>
        <a:srgbClr val="CC3300"/>
      </a:dk2>
      <a:lt2>
        <a:srgbClr val="5F5F5F"/>
      </a:lt2>
      <a:accent1>
        <a:srgbClr val="CC6600"/>
      </a:accent1>
      <a:accent2>
        <a:srgbClr val="CC0066"/>
      </a:accent2>
      <a:accent3>
        <a:srgbClr val="FFFFFF"/>
      </a:accent3>
      <a:accent4>
        <a:srgbClr val="000000"/>
      </a:accent4>
      <a:accent5>
        <a:srgbClr val="E2B8AA"/>
      </a:accent5>
      <a:accent6>
        <a:srgbClr val="B9005C"/>
      </a:accent6>
      <a:hlink>
        <a:srgbClr val="CC00CC"/>
      </a:hlink>
      <a:folHlink>
        <a:srgbClr val="990099"/>
      </a:folHlink>
    </a:clrScheme>
    <a:fontScheme name="erdmannvorlage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erdmannvorlage.pot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dmannvorlage.pot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dmannvorlage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Office\Vorlagen\erdmannvorlage.pot</Template>
  <TotalTime>0</TotalTime>
  <Words>1212</Words>
  <Application>Microsoft Office PowerPoint</Application>
  <PresentationFormat>On-screen Show (4:3)</PresentationFormat>
  <Paragraphs>368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Book Antiqua</vt:lpstr>
      <vt:lpstr>Symbol</vt:lpstr>
      <vt:lpstr>Times New Roman</vt:lpstr>
      <vt:lpstr>erdmannvorlage</vt:lpstr>
      <vt:lpstr>Microsoft Equation 3.0</vt:lpstr>
      <vt:lpstr>MathType 5.0 Equation</vt:lpstr>
      <vt:lpstr>Microsoft Word Document</vt:lpstr>
      <vt:lpstr>Wirtschaftliche Grundlagen  im Sommersemester 2021  Finanzierung &amp; Risiko</vt:lpstr>
      <vt:lpstr>Finanzierung &amp; Risiko: Fragen</vt:lpstr>
      <vt:lpstr>Eigenkapital – Fremdkapital [Quelle: Fischer 1996: 65]</vt:lpstr>
      <vt:lpstr>Finanzierungsarten  [Quelle: R. Nolden 1995 Industriebetriebslehre. Köln, München]</vt:lpstr>
      <vt:lpstr>Innenfinanzierung - Außenfinanzierung</vt:lpstr>
      <vt:lpstr>Innenfinanzierung</vt:lpstr>
      <vt:lpstr>Gewinnthesaurierung  (einbehaltene Gewinne)</vt:lpstr>
      <vt:lpstr>Rückstellungen  [Quelle: Nach Spremann 1998, S. 339]</vt:lpstr>
      <vt:lpstr>Außenfinanzierung</vt:lpstr>
      <vt:lpstr>Kurzfristige Fremdkapital-Finanzierung</vt:lpstr>
      <vt:lpstr>Langfristige Fremdfinanzierung</vt:lpstr>
      <vt:lpstr>Darlehensarten [Angaben in 1000 EUR]</vt:lpstr>
      <vt:lpstr>Darlehensarten (Forts.)</vt:lpstr>
      <vt:lpstr>Kapitalmarkt - Geldmarkt </vt:lpstr>
      <vt:lpstr>WACC</vt:lpstr>
      <vt:lpstr>Leverage-Effekt der Kapitalstruktur</vt:lpstr>
      <vt:lpstr>Bewertung von Alternativen unter Risiko</vt:lpstr>
      <vt:lpstr>Varianz und Standardabweichung</vt:lpstr>
      <vt:lpstr>Statistische Kennzahlen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Wirtschaftswissenschaftliche Grundlagen: Unternehmen</dc:title>
  <dc:creator>Tom Brown</dc:creator>
  <cp:lastModifiedBy>Tom Brown</cp:lastModifiedBy>
  <cp:revision>316</cp:revision>
  <cp:lastPrinted>2020-04-29T06:56:35Z</cp:lastPrinted>
  <dcterms:created xsi:type="dcterms:W3CDTF">1601-01-01T00:00:00Z</dcterms:created>
  <dcterms:modified xsi:type="dcterms:W3CDTF">2021-06-13T16:30:05Z</dcterms:modified>
</cp:coreProperties>
</file>